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71" r:id="rId2"/>
    <p:sldId id="875" r:id="rId3"/>
    <p:sldId id="878" r:id="rId4"/>
    <p:sldId id="871" r:id="rId5"/>
    <p:sldId id="865" r:id="rId6"/>
    <p:sldId id="701" r:id="rId7"/>
    <p:sldId id="713" r:id="rId8"/>
    <p:sldId id="846" r:id="rId9"/>
    <p:sldId id="866" r:id="rId10"/>
    <p:sldId id="715" r:id="rId11"/>
    <p:sldId id="714" r:id="rId12"/>
    <p:sldId id="717" r:id="rId13"/>
    <p:sldId id="718" r:id="rId14"/>
    <p:sldId id="862" r:id="rId15"/>
    <p:sldId id="727" r:id="rId16"/>
    <p:sldId id="867" r:id="rId17"/>
    <p:sldId id="734" r:id="rId18"/>
    <p:sldId id="730" r:id="rId19"/>
    <p:sldId id="735" r:id="rId20"/>
    <p:sldId id="736" r:id="rId21"/>
    <p:sldId id="738" r:id="rId22"/>
    <p:sldId id="872" r:id="rId23"/>
    <p:sldId id="868" r:id="rId24"/>
    <p:sldId id="748" r:id="rId25"/>
    <p:sldId id="749" r:id="rId26"/>
    <p:sldId id="877" r:id="rId27"/>
    <p:sldId id="762" r:id="rId28"/>
    <p:sldId id="787" r:id="rId29"/>
    <p:sldId id="788" r:id="rId30"/>
    <p:sldId id="790" r:id="rId31"/>
    <p:sldId id="839" r:id="rId32"/>
    <p:sldId id="869" r:id="rId33"/>
    <p:sldId id="794" r:id="rId34"/>
    <p:sldId id="795" r:id="rId35"/>
    <p:sldId id="796" r:id="rId36"/>
    <p:sldId id="797" r:id="rId37"/>
    <p:sldId id="873" r:id="rId38"/>
    <p:sldId id="874" r:id="rId39"/>
    <p:sldId id="876" r:id="rId40"/>
    <p:sldId id="805" r:id="rId41"/>
    <p:sldId id="870" r:id="rId42"/>
    <p:sldId id="812" r:id="rId43"/>
    <p:sldId id="864" r:id="rId44"/>
    <p:sldId id="824" r:id="rId45"/>
    <p:sldId id="772" r:id="rId46"/>
    <p:sldId id="827" r:id="rId47"/>
  </p:sldIdLst>
  <p:sldSz cx="9105900" cy="68326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1pPr>
    <a:lvl2pPr marL="4572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2pPr>
    <a:lvl3pPr marL="9144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3pPr>
    <a:lvl4pPr marL="13716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4pPr>
    <a:lvl5pPr marL="18288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954"/>
    <a:srgbClr val="F59281"/>
    <a:srgbClr val="CB2025"/>
    <a:srgbClr val="A0D5A8"/>
    <a:srgbClr val="60BD68"/>
    <a:srgbClr val="99CAEC"/>
    <a:srgbClr val="5DA6DA"/>
    <a:srgbClr val="FF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76"/>
    <p:restoredTop sz="94763"/>
  </p:normalViewPr>
  <p:slideViewPr>
    <p:cSldViewPr>
      <p:cViewPr varScale="1">
        <p:scale>
          <a:sx n="81" d="100"/>
          <a:sy n="81" d="100"/>
        </p:scale>
        <p:origin x="1920" y="67"/>
      </p:cViewPr>
      <p:guideLst>
        <p:guide orient="horz" pos="268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2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13" Type="http://schemas.openxmlformats.org/officeDocument/2006/relationships/slide" Target="slides/slide44.xml"/><Relationship Id="rId3" Type="http://schemas.openxmlformats.org/officeDocument/2006/relationships/slide" Target="slides/slide30.xml"/><Relationship Id="rId7" Type="http://schemas.openxmlformats.org/officeDocument/2006/relationships/slide" Target="slides/slide36.xml"/><Relationship Id="rId12" Type="http://schemas.openxmlformats.org/officeDocument/2006/relationships/slide" Target="slides/slide43.xml"/><Relationship Id="rId2" Type="http://schemas.openxmlformats.org/officeDocument/2006/relationships/slide" Target="slides/slide29.xml"/><Relationship Id="rId1" Type="http://schemas.openxmlformats.org/officeDocument/2006/relationships/slide" Target="slides/slide28.xml"/><Relationship Id="rId6" Type="http://schemas.openxmlformats.org/officeDocument/2006/relationships/slide" Target="slides/slide35.xml"/><Relationship Id="rId11" Type="http://schemas.openxmlformats.org/officeDocument/2006/relationships/slide" Target="slides/slide42.xml"/><Relationship Id="rId5" Type="http://schemas.openxmlformats.org/officeDocument/2006/relationships/slide" Target="slides/slide34.xml"/><Relationship Id="rId10" Type="http://schemas.openxmlformats.org/officeDocument/2006/relationships/slide" Target="slides/slide41.xml"/><Relationship Id="rId4" Type="http://schemas.openxmlformats.org/officeDocument/2006/relationships/slide" Target="slides/slide33.xml"/><Relationship Id="rId9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61276-19FE-E14D-8163-9883AA30F00A}" type="doc">
      <dgm:prSet loTypeId="urn:microsoft.com/office/officeart/2009/3/layout/PlusandMinu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BA67882-A101-534D-A6FE-A337CA06B072}">
      <dgm:prSet phldrT="[Text]" custT="1"/>
      <dgm:spPr/>
      <dgm:t>
        <a:bodyPr/>
        <a:lstStyle/>
        <a:p>
          <a:r>
            <a:rPr lang="en-GB" sz="2200" b="1" noProof="0" dirty="0" smtClean="0"/>
            <a:t>Tractable problems</a:t>
          </a:r>
        </a:p>
        <a:p>
          <a:r>
            <a:rPr lang="en-GB" sz="2200" noProof="0" dirty="0" smtClean="0"/>
            <a:t>”Good”, reasonable algorithms are known, i.e., complexity is bound by a polynomial function </a:t>
          </a:r>
          <a:br>
            <a:rPr lang="en-GB" sz="2200" noProof="0" dirty="0" smtClean="0"/>
          </a:br>
          <a:r>
            <a:rPr lang="en-GB" sz="2200" i="1" noProof="0" dirty="0" smtClean="0"/>
            <a:t>T</a:t>
          </a:r>
          <a:r>
            <a:rPr lang="en-GB" sz="2200" noProof="0" dirty="0" smtClean="0"/>
            <a:t>(</a:t>
          </a:r>
          <a:r>
            <a:rPr lang="en-GB" sz="2200" i="1" noProof="0" dirty="0" smtClean="0"/>
            <a:t>n</a:t>
          </a:r>
          <a:r>
            <a:rPr lang="en-GB" sz="2200" noProof="0" dirty="0" smtClean="0"/>
            <a:t>) </a:t>
          </a:r>
          <a:r>
            <a:rPr lang="en-GB" sz="2200" noProof="0" dirty="0" smtClean="0">
              <a:latin typeface="Symbol" charset="2"/>
              <a:ea typeface="Symbol" charset="2"/>
              <a:cs typeface="Symbol" charset="2"/>
            </a:rPr>
            <a:t>=</a:t>
          </a:r>
          <a:r>
            <a:rPr lang="en-GB" sz="2200" noProof="0" dirty="0" smtClean="0"/>
            <a:t> </a:t>
          </a:r>
          <a:r>
            <a:rPr lang="en-GB" sz="2200" i="1" noProof="0" dirty="0" err="1" smtClean="0"/>
            <a:t>a</a:t>
          </a:r>
          <a:r>
            <a:rPr lang="en-GB" sz="2200" i="1" baseline="-25000" noProof="0" dirty="0" err="1" smtClean="0"/>
            <a:t>k</a:t>
          </a:r>
          <a:r>
            <a:rPr lang="en-GB" sz="2200" i="1" noProof="0" dirty="0" err="1" smtClean="0"/>
            <a:t>n</a:t>
          </a:r>
          <a:r>
            <a:rPr lang="en-GB" sz="2200" i="1" baseline="30000" noProof="0" dirty="0" err="1" smtClean="0"/>
            <a:t>k</a:t>
          </a:r>
          <a:r>
            <a:rPr lang="en-GB" sz="2200" noProof="0" dirty="0" smtClean="0"/>
            <a:t> </a:t>
          </a:r>
          <a:r>
            <a:rPr lang="en-GB" sz="2200" noProof="0" dirty="0" smtClean="0">
              <a:latin typeface="Symbol" charset="2"/>
              <a:ea typeface="Symbol" charset="2"/>
              <a:cs typeface="Symbol" charset="2"/>
            </a:rPr>
            <a:t>+</a:t>
          </a:r>
          <a:r>
            <a:rPr lang="en-GB" sz="2200" noProof="0" dirty="0" smtClean="0"/>
            <a:t> </a:t>
          </a:r>
          <a:r>
            <a:rPr lang="en-GB" sz="2200" i="1" noProof="0" dirty="0" smtClean="0"/>
            <a:t>a</a:t>
          </a:r>
          <a:r>
            <a:rPr lang="en-GB" sz="2200" i="1" baseline="-25000" noProof="0" dirty="0" smtClean="0"/>
            <a:t>k</a:t>
          </a:r>
          <a:r>
            <a:rPr lang="en-GB" sz="2200" baseline="-25000" noProof="0" dirty="0" smtClean="0">
              <a:latin typeface="Symbol" charset="2"/>
              <a:ea typeface="Symbol" charset="2"/>
              <a:cs typeface="Symbol" charset="2"/>
            </a:rPr>
            <a:t>-</a:t>
          </a:r>
          <a:r>
            <a:rPr lang="en-GB" sz="2200" baseline="-25000" noProof="0" dirty="0" smtClean="0"/>
            <a:t>1</a:t>
          </a:r>
          <a:r>
            <a:rPr lang="en-GB" sz="2200" i="1" noProof="0" dirty="0" smtClean="0"/>
            <a:t>n</a:t>
          </a:r>
          <a:r>
            <a:rPr lang="en-GB" sz="2200" i="1" baseline="30000" noProof="0" dirty="0" smtClean="0"/>
            <a:t>k</a:t>
          </a:r>
          <a:r>
            <a:rPr lang="en-GB" sz="2200" baseline="30000" noProof="0" dirty="0" smtClean="0">
              <a:latin typeface="Symbol" charset="2"/>
              <a:ea typeface="Symbol" charset="2"/>
              <a:cs typeface="Symbol" charset="2"/>
            </a:rPr>
            <a:t>-</a:t>
          </a:r>
          <a:r>
            <a:rPr lang="en-GB" sz="2200" baseline="30000" noProof="0" dirty="0" smtClean="0"/>
            <a:t>1</a:t>
          </a:r>
          <a:r>
            <a:rPr lang="en-GB" sz="2200" noProof="0" dirty="0" smtClean="0"/>
            <a:t> </a:t>
          </a:r>
          <a:r>
            <a:rPr lang="en-GB" sz="2200" noProof="0" dirty="0" smtClean="0">
              <a:latin typeface="Symbol" charset="2"/>
              <a:ea typeface="Symbol" charset="2"/>
              <a:cs typeface="Symbol" charset="2"/>
            </a:rPr>
            <a:t>+ … + </a:t>
          </a:r>
          <a:r>
            <a:rPr lang="en-GB" sz="2200" i="1" noProof="0" dirty="0" smtClean="0"/>
            <a:t>a</a:t>
          </a:r>
          <a:r>
            <a:rPr lang="en-GB" sz="2200" baseline="-25000" noProof="0" dirty="0" smtClean="0"/>
            <a:t>1</a:t>
          </a:r>
          <a:r>
            <a:rPr lang="en-GB" sz="2200" i="1" noProof="0" dirty="0" smtClean="0"/>
            <a:t>n</a:t>
          </a:r>
          <a:r>
            <a:rPr lang="en-GB" sz="2200" noProof="0" dirty="0" smtClean="0"/>
            <a:t> + </a:t>
          </a:r>
          <a:r>
            <a:rPr lang="en-GB" sz="2200" i="1" noProof="0" dirty="0" smtClean="0"/>
            <a:t>a</a:t>
          </a:r>
          <a:r>
            <a:rPr lang="en-GB" sz="2200" baseline="-25000" noProof="0" dirty="0" smtClean="0"/>
            <a:t>0</a:t>
          </a:r>
          <a:endParaRPr lang="en-GB" sz="2200" noProof="0" dirty="0"/>
        </a:p>
      </dgm:t>
    </dgm:pt>
    <dgm:pt modelId="{D6D53EB4-847B-174D-9308-3CE9C21A5B7F}" type="parTrans" cxnId="{CFE19DA4-75F2-F64E-BF48-164647D530BC}">
      <dgm:prSet/>
      <dgm:spPr/>
      <dgm:t>
        <a:bodyPr/>
        <a:lstStyle/>
        <a:p>
          <a:endParaRPr lang="sv-SE"/>
        </a:p>
      </dgm:t>
    </dgm:pt>
    <dgm:pt modelId="{591DCA2F-7F64-7948-93E4-10422530BB4C}" type="sibTrans" cxnId="{CFE19DA4-75F2-F64E-BF48-164647D530BC}">
      <dgm:prSet/>
      <dgm:spPr/>
      <dgm:t>
        <a:bodyPr/>
        <a:lstStyle/>
        <a:p>
          <a:endParaRPr lang="sv-SE"/>
        </a:p>
      </dgm:t>
    </dgm:pt>
    <dgm:pt modelId="{75DE5CD1-8038-D54C-AC0F-1FED62EF7A8B}">
      <dgm:prSet phldrT="[Text]" custT="1"/>
      <dgm:spPr/>
      <dgm:t>
        <a:bodyPr/>
        <a:lstStyle/>
        <a:p>
          <a:r>
            <a:rPr lang="en-GB" sz="2200" b="1" noProof="0" dirty="0" smtClean="0"/>
            <a:t>Intractable problems</a:t>
          </a:r>
        </a:p>
        <a:p>
          <a:r>
            <a:rPr lang="en-GB" sz="2200" noProof="0" dirty="0" smtClean="0"/>
            <a:t>Only ”bad”, unreasonable algorithms are known, i.e., complexity is bound by a </a:t>
          </a:r>
          <a:r>
            <a:rPr lang="en-GB" sz="2200" noProof="0" dirty="0" err="1" smtClean="0"/>
            <a:t>superpolynomial</a:t>
          </a:r>
          <a:r>
            <a:rPr lang="en-GB" sz="2200" noProof="0" dirty="0" smtClean="0"/>
            <a:t> (exponential) function </a:t>
          </a:r>
          <a:r>
            <a:rPr lang="en-GB" sz="2200" i="1" noProof="0" dirty="0" smtClean="0"/>
            <a:t>T</a:t>
          </a:r>
          <a:r>
            <a:rPr lang="en-GB" sz="2200" noProof="0" dirty="0" smtClean="0"/>
            <a:t>(</a:t>
          </a:r>
          <a:r>
            <a:rPr lang="en-GB" sz="2200" i="1" noProof="0" dirty="0" smtClean="0"/>
            <a:t>n</a:t>
          </a:r>
          <a:r>
            <a:rPr lang="en-GB" sz="2200" noProof="0" dirty="0" smtClean="0"/>
            <a:t>) </a:t>
          </a:r>
          <a:r>
            <a:rPr lang="en-GB" sz="2200" noProof="0" dirty="0" smtClean="0">
              <a:latin typeface="Symbol" charset="2"/>
              <a:ea typeface="Symbol" charset="2"/>
              <a:cs typeface="Symbol" charset="2"/>
            </a:rPr>
            <a:t>=</a:t>
          </a:r>
          <a:r>
            <a:rPr lang="en-GB" sz="2200" noProof="0" dirty="0" smtClean="0"/>
            <a:t> </a:t>
          </a:r>
          <a:r>
            <a:rPr lang="en-GB" sz="2200" i="1" noProof="0" dirty="0" smtClean="0"/>
            <a:t>a</a:t>
          </a:r>
          <a:r>
            <a:rPr lang="en-GB" sz="2200" i="1" baseline="30000" noProof="0" dirty="0" smtClean="0"/>
            <a:t>n</a:t>
          </a:r>
          <a:endParaRPr lang="en-GB" sz="2200" i="1" baseline="30000" noProof="0" dirty="0"/>
        </a:p>
      </dgm:t>
    </dgm:pt>
    <dgm:pt modelId="{1F8A2072-AC0F-2140-9801-AF9B600C09DB}" type="parTrans" cxnId="{71530121-9C3B-F144-BA64-3E3171E3561F}">
      <dgm:prSet/>
      <dgm:spPr/>
      <dgm:t>
        <a:bodyPr/>
        <a:lstStyle/>
        <a:p>
          <a:endParaRPr lang="sv-SE"/>
        </a:p>
      </dgm:t>
    </dgm:pt>
    <dgm:pt modelId="{6348F227-EE74-E74C-B758-9951989CF523}" type="sibTrans" cxnId="{71530121-9C3B-F144-BA64-3E3171E3561F}">
      <dgm:prSet/>
      <dgm:spPr/>
      <dgm:t>
        <a:bodyPr/>
        <a:lstStyle/>
        <a:p>
          <a:endParaRPr lang="sv-SE"/>
        </a:p>
      </dgm:t>
    </dgm:pt>
    <dgm:pt modelId="{106A3A03-1EFB-C543-8098-BFA4B9C98847}" type="pres">
      <dgm:prSet presAssocID="{20861276-19FE-E14D-8163-9883AA30F00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DAD87A0A-DCB7-A04C-B489-E4FC26161DBE}" type="pres">
      <dgm:prSet presAssocID="{20861276-19FE-E14D-8163-9883AA30F00A}" presName="Background" presStyleLbl="bgImgPlace1" presStyleIdx="0" presStyleCnt="1" custScaleX="120673"/>
      <dgm:spPr>
        <a:solidFill>
          <a:schemeClr val="bg1">
            <a:lumMod val="95000"/>
          </a:schemeClr>
        </a:solidFill>
      </dgm:spPr>
    </dgm:pt>
    <dgm:pt modelId="{CCF1A167-EA8E-714F-9A6D-003D17BA377A}" type="pres">
      <dgm:prSet presAssocID="{20861276-19FE-E14D-8163-9883AA30F00A}" presName="ParentText1" presStyleLbl="revTx" presStyleIdx="0" presStyleCnt="2" custScaleX="113097" custLinFactNeighborX="-9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CD986C4-90B9-E847-B17F-0C72D35D652F}" type="pres">
      <dgm:prSet presAssocID="{20861276-19FE-E14D-8163-9883AA30F00A}" presName="ParentText2" presStyleLbl="revTx" presStyleIdx="1" presStyleCnt="2" custScaleX="129523" custLinFactNeighborX="18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492ED9B-C170-2346-8AEF-EF87A5B89BDF}" type="pres">
      <dgm:prSet presAssocID="{20861276-19FE-E14D-8163-9883AA30F00A}" presName="Plus" presStyleLbl="alignNode1" presStyleIdx="0" presStyleCnt="2" custLinFactNeighborX="-42189"/>
      <dgm:spPr>
        <a:gradFill rotWithShape="0">
          <a:gsLst>
            <a:gs pos="0">
              <a:srgbClr val="60BD68"/>
            </a:gs>
            <a:gs pos="100000">
              <a:srgbClr val="A0D5A8"/>
            </a:gs>
          </a:gsLst>
        </a:gradFill>
        <a:ln>
          <a:noFill/>
        </a:ln>
      </dgm:spPr>
    </dgm:pt>
    <dgm:pt modelId="{E8509AB9-9B38-AC47-8C0C-81EE78AD4E2A}" type="pres">
      <dgm:prSet presAssocID="{20861276-19FE-E14D-8163-9883AA30F00A}" presName="Minus" presStyleLbl="alignNode1" presStyleIdx="1" presStyleCnt="2" custLinFactNeighborX="55873"/>
      <dgm:spPr>
        <a:gradFill rotWithShape="0">
          <a:gsLst>
            <a:gs pos="0">
              <a:srgbClr val="F15954"/>
            </a:gs>
            <a:gs pos="100000">
              <a:srgbClr val="F59281"/>
            </a:gs>
          </a:gsLst>
        </a:gradFill>
        <a:ln>
          <a:noFill/>
        </a:ln>
      </dgm:spPr>
    </dgm:pt>
    <dgm:pt modelId="{C927B08B-5110-9045-917E-EE03AF18F0BA}" type="pres">
      <dgm:prSet presAssocID="{20861276-19FE-E14D-8163-9883AA30F00A}" presName="Divider" presStyleLbl="parChTrans1D1" presStyleIdx="0" presStyleCnt="1" custScaleX="2000000" custScaleY="116467" custLinFactNeighborY="-2474"/>
      <dgm:spPr>
        <a:ln w="15875">
          <a:solidFill>
            <a:schemeClr val="bg1">
              <a:lumMod val="50000"/>
              <a:alpha val="50000"/>
            </a:schemeClr>
          </a:solidFill>
        </a:ln>
      </dgm:spPr>
    </dgm:pt>
  </dgm:ptLst>
  <dgm:cxnLst>
    <dgm:cxn modelId="{CFE19DA4-75F2-F64E-BF48-164647D530BC}" srcId="{20861276-19FE-E14D-8163-9883AA30F00A}" destId="{1BA67882-A101-534D-A6FE-A337CA06B072}" srcOrd="0" destOrd="0" parTransId="{D6D53EB4-847B-174D-9308-3CE9C21A5B7F}" sibTransId="{591DCA2F-7F64-7948-93E4-10422530BB4C}"/>
    <dgm:cxn modelId="{71530121-9C3B-F144-BA64-3E3171E3561F}" srcId="{20861276-19FE-E14D-8163-9883AA30F00A}" destId="{75DE5CD1-8038-D54C-AC0F-1FED62EF7A8B}" srcOrd="1" destOrd="0" parTransId="{1F8A2072-AC0F-2140-9801-AF9B600C09DB}" sibTransId="{6348F227-EE74-E74C-B758-9951989CF523}"/>
    <dgm:cxn modelId="{992BD8ED-B4EB-0A4C-8160-AAB1C3D71079}" type="presOf" srcId="{20861276-19FE-E14D-8163-9883AA30F00A}" destId="{106A3A03-1EFB-C543-8098-BFA4B9C98847}" srcOrd="0" destOrd="0" presId="urn:microsoft.com/office/officeart/2009/3/layout/PlusandMinus"/>
    <dgm:cxn modelId="{4B9309E1-181E-3343-9235-A80F9AD37A4F}" type="presOf" srcId="{75DE5CD1-8038-D54C-AC0F-1FED62EF7A8B}" destId="{8CD986C4-90B9-E847-B17F-0C72D35D652F}" srcOrd="0" destOrd="0" presId="urn:microsoft.com/office/officeart/2009/3/layout/PlusandMinus"/>
    <dgm:cxn modelId="{A3AF8A09-9922-C448-8D76-DA82E5B4F7A3}" type="presOf" srcId="{1BA67882-A101-534D-A6FE-A337CA06B072}" destId="{CCF1A167-EA8E-714F-9A6D-003D17BA377A}" srcOrd="0" destOrd="0" presId="urn:microsoft.com/office/officeart/2009/3/layout/PlusandMinus"/>
    <dgm:cxn modelId="{AC9348E1-3189-9042-8E98-A085DFDF3439}" type="presParOf" srcId="{106A3A03-1EFB-C543-8098-BFA4B9C98847}" destId="{DAD87A0A-DCB7-A04C-B489-E4FC26161DBE}" srcOrd="0" destOrd="0" presId="urn:microsoft.com/office/officeart/2009/3/layout/PlusandMinus"/>
    <dgm:cxn modelId="{6CA375B8-7152-D44C-8FA4-3B525F6E8B7C}" type="presParOf" srcId="{106A3A03-1EFB-C543-8098-BFA4B9C98847}" destId="{CCF1A167-EA8E-714F-9A6D-003D17BA377A}" srcOrd="1" destOrd="0" presId="urn:microsoft.com/office/officeart/2009/3/layout/PlusandMinus"/>
    <dgm:cxn modelId="{D9A6A77A-C352-E444-AB9E-7303C6612572}" type="presParOf" srcId="{106A3A03-1EFB-C543-8098-BFA4B9C98847}" destId="{8CD986C4-90B9-E847-B17F-0C72D35D652F}" srcOrd="2" destOrd="0" presId="urn:microsoft.com/office/officeart/2009/3/layout/PlusandMinus"/>
    <dgm:cxn modelId="{46730876-1C8C-8845-B643-6A802954AB15}" type="presParOf" srcId="{106A3A03-1EFB-C543-8098-BFA4B9C98847}" destId="{9492ED9B-C170-2346-8AEF-EF87A5B89BDF}" srcOrd="3" destOrd="0" presId="urn:microsoft.com/office/officeart/2009/3/layout/PlusandMinus"/>
    <dgm:cxn modelId="{3F1C3123-6D30-0545-A874-D466A4C47F64}" type="presParOf" srcId="{106A3A03-1EFB-C543-8098-BFA4B9C98847}" destId="{E8509AB9-9B38-AC47-8C0C-81EE78AD4E2A}" srcOrd="4" destOrd="0" presId="urn:microsoft.com/office/officeart/2009/3/layout/PlusandMinus"/>
    <dgm:cxn modelId="{AF7984AB-755A-174B-8C9D-29C65018E1D1}" type="presParOf" srcId="{106A3A03-1EFB-C543-8098-BFA4B9C98847}" destId="{C927B08B-5110-9045-917E-EE03AF18F0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89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1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343" tIns="46344" rIns="94343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895350"/>
            <a:ext cx="4772025" cy="3579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312648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  <p:sp>
        <p:nvSpPr>
          <p:cNvPr id="372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3375" y="873125"/>
            <a:ext cx="3867150" cy="2901950"/>
          </a:xfrm>
          <a:ln cap="flat"/>
        </p:spPr>
      </p:sp>
    </p:spTree>
    <p:extLst>
      <p:ext uri="{BB962C8B-B14F-4D97-AF65-F5344CB8AC3E}">
        <p14:creationId xmlns:p14="http://schemas.microsoft.com/office/powerpoint/2010/main" val="2682663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1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0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Över en viss indatastorlek</a:t>
            </a:r>
            <a:r>
              <a:rPr lang="sv-SE" baseline="0" dirty="0" smtClean="0"/>
              <a:t> (n0) kommer T(n) att begränsas uppåt av en kurva av samma form som f(n) (endast en konstant faktor skiljer).</a:t>
            </a:r>
          </a:p>
          <a:p>
            <a:r>
              <a:rPr lang="sv-SE" baseline="0" dirty="0" smtClean="0"/>
              <a:t>Används för att beskriva en övre gräns för T(n); T(n) blir aldrig sämre.</a:t>
            </a:r>
          </a:p>
          <a:p>
            <a:r>
              <a:rPr lang="sv-SE" baseline="0" dirty="0" smtClean="0"/>
              <a:t>Obs! Vill ha en så tight gräns som möjligt (så litet c som möjligt).</a:t>
            </a:r>
          </a:p>
          <a:p>
            <a:endParaRPr lang="sv-SE" baseline="0" dirty="0" smtClean="0"/>
          </a:p>
          <a:p>
            <a:r>
              <a:rPr lang="sv-SE" baseline="0" dirty="0" smtClean="0"/>
              <a:t>Exempel:</a:t>
            </a:r>
          </a:p>
          <a:p>
            <a:r>
              <a:rPr lang="sv-SE" baseline="0" dirty="0" smtClean="0"/>
              <a:t>3n_2 </a:t>
            </a:r>
            <a:r>
              <a:rPr lang="en-US" baseline="0" dirty="0" smtClean="0"/>
              <a:t>–</a:t>
            </a:r>
            <a:r>
              <a:rPr lang="sv-SE" baseline="0" dirty="0" smtClean="0"/>
              <a:t> 2n + 3 in O(n_2).</a:t>
            </a:r>
          </a:p>
          <a:p>
            <a:r>
              <a:rPr lang="sv-SE" baseline="0" dirty="0" smtClean="0"/>
              <a:t>2n </a:t>
            </a:r>
            <a:r>
              <a:rPr lang="en-US" baseline="0" dirty="0" smtClean="0"/>
              <a:t>–</a:t>
            </a:r>
            <a:r>
              <a:rPr lang="sv-SE" baseline="0" dirty="0" smtClean="0"/>
              <a:t> 3 in O(n)</a:t>
            </a:r>
          </a:p>
          <a:p>
            <a:r>
              <a:rPr lang="sv-SE" baseline="0" dirty="0" smtClean="0"/>
              <a:t>6_(2n) </a:t>
            </a:r>
            <a:r>
              <a:rPr lang="en-US" baseline="0" dirty="0" smtClean="0"/>
              <a:t>–</a:t>
            </a:r>
            <a:r>
              <a:rPr lang="sv-SE" baseline="0" dirty="0" smtClean="0"/>
              <a:t> 2_n + n_2 in O(</a:t>
            </a:r>
            <a:r>
              <a:rPr lang="sv-SE" baseline="0" dirty="0" err="1" smtClean="0"/>
              <a:t>a_n</a:t>
            </a:r>
            <a:r>
              <a:rPr lang="sv-SE" baseline="0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89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6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68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60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93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4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2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61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45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35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17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6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0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3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81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2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4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2" y="261938"/>
            <a:ext cx="83645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670050"/>
            <a:ext cx="8396288" cy="4946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296779" y="6555601"/>
            <a:ext cx="4677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bg2"/>
                </a:solidFill>
              </a:rPr>
              <a:t>Scientific Theory in Informatics</a:t>
            </a:r>
            <a:r>
              <a:rPr lang="en-US" sz="1000" baseline="0" dirty="0" smtClean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– Computation: Complexity Theory – Slide </a:t>
            </a:r>
            <a:fld id="{13BABEC7-C927-A147-B391-CB3034DBA45A}" type="slidenum">
              <a:rPr lang="en-US" sz="1000" smtClean="0">
                <a:solidFill>
                  <a:schemeClr val="bg2"/>
                </a:solidFill>
              </a:rPr>
              <a:pPr>
                <a:buNone/>
              </a:p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8" name="Picture 7" descr="Screen Shot 2015-07-21 at 08.45.06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34350" y="596900"/>
            <a:ext cx="802137" cy="80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1.xls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 smtClean="0"/>
              <a:t>Scientific Theory </a:t>
            </a:r>
            <a:r>
              <a:rPr lang="en-US" sz="3200" smtClean="0"/>
              <a:t>in Informatics</a:t>
            </a:r>
            <a:endParaRPr lang="en-US" sz="3200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2120900"/>
            <a:ext cx="8686800" cy="4343400"/>
          </a:xfrm>
          <a:noFill/>
          <a:ln/>
        </p:spPr>
        <p:txBody>
          <a:bodyPr/>
          <a:lstStyle/>
          <a:p>
            <a:pPr marL="9525" indent="-9525" algn="ctr">
              <a:buFont typeface="Monotype Sorts" charset="2"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Computation: Complexity Theory</a:t>
            </a:r>
          </a:p>
          <a:p>
            <a:pPr marL="9525" indent="-9525" algn="ctr">
              <a:buFont typeface="Monotype Sorts" charset="2"/>
              <a:buNone/>
            </a:pP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Richard Senington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slides by David </a:t>
            </a:r>
            <a:r>
              <a:rPr lang="en-US" sz="2000" dirty="0" smtClean="0"/>
              <a:t>Vernon &amp; Göran Falkman</a:t>
            </a:r>
            <a:endParaRPr lang="en-US" sz="2000" dirty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University of Skövde</a:t>
            </a:r>
            <a:br>
              <a:rPr lang="en-US" sz="2000" dirty="0"/>
            </a:br>
            <a:endParaRPr lang="en-US" sz="2000" dirty="0"/>
          </a:p>
          <a:p>
            <a:pPr algn="ctr">
              <a:buNone/>
            </a:pPr>
            <a:r>
              <a:rPr lang="en-US" sz="2000" dirty="0"/>
              <a:t>Richard.james.senington@his.se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/>
              <a:t>Time </a:t>
            </a:r>
            <a:r>
              <a:rPr lang="en-US" dirty="0" smtClean="0"/>
              <a:t>Complexity: Simple Examples</a:t>
            </a:r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39486" y="2402482"/>
            <a:ext cx="1465476" cy="9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Program 1</a:t>
            </a:r>
          </a:p>
          <a:p>
            <a:pPr algn="l" eaLnBrk="0" hangingPunct="0">
              <a:buNone/>
            </a:pP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:= </a:t>
            </a: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+ 1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488314" y="2402482"/>
            <a:ext cx="2081129" cy="18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Program 2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FOR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:= 1 to </a:t>
            </a:r>
            <a:r>
              <a:rPr lang="en-US" sz="1600" b="1" dirty="0" err="1">
                <a:latin typeface="Courier New" charset="0"/>
              </a:rPr>
              <a:t>n</a:t>
            </a:r>
            <a:r>
              <a:rPr lang="en-US" sz="1600" b="1" dirty="0">
                <a:latin typeface="Courier New" charset="0"/>
              </a:rPr>
              <a:t> 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DO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:= </a:t>
            </a: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+ 1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END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90819" y="2440441"/>
            <a:ext cx="2401557" cy="270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Program 3</a:t>
            </a:r>
          </a:p>
          <a:p>
            <a:pPr algn="l" eaLnBrk="0" hangingPunct="0">
              <a:buNone/>
            </a:pP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FOR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:= 1 to </a:t>
            </a:r>
            <a:r>
              <a:rPr lang="en-US" sz="1600" b="1" dirty="0" err="1">
                <a:latin typeface="Courier New" charset="0"/>
              </a:rPr>
              <a:t>n</a:t>
            </a:r>
            <a:r>
              <a:rPr lang="en-US" sz="1600" b="1" dirty="0">
                <a:latin typeface="Courier New" charset="0"/>
              </a:rPr>
              <a:t> 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DO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FOR </a:t>
            </a:r>
            <a:r>
              <a:rPr lang="en-US" sz="1600" b="1" dirty="0" err="1">
                <a:latin typeface="Courier New" charset="0"/>
              </a:rPr>
              <a:t>j</a:t>
            </a:r>
            <a:r>
              <a:rPr lang="en-US" sz="1600" b="1" dirty="0">
                <a:latin typeface="Courier New" charset="0"/>
              </a:rPr>
              <a:t> := 1 to </a:t>
            </a:r>
            <a:r>
              <a:rPr lang="en-US" sz="1600" b="1" dirty="0" err="1">
                <a:latin typeface="Courier New" charset="0"/>
              </a:rPr>
              <a:t>n</a:t>
            </a:r>
            <a:r>
              <a:rPr lang="en-US" sz="1600" b="1" dirty="0">
                <a:latin typeface="Courier New" charset="0"/>
              </a:rPr>
              <a:t> 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DO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   </a:t>
            </a: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:= </a:t>
            </a:r>
            <a:r>
              <a:rPr lang="en-US" sz="1600" b="1" dirty="0" err="1"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 + 1   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END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END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1047750" y="3492218"/>
            <a:ext cx="0" cy="11387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074" tIns="45537" rIns="91074" bIns="45537">
            <a:prstTxWarp prst="textNoShape">
              <a:avLst/>
            </a:prstTxWarp>
          </a:bodyPr>
          <a:lstStyle/>
          <a:p>
            <a:pPr>
              <a:buNone/>
            </a:pPr>
            <a:endParaRPr lang="en-US" sz="1600" b="1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416300" y="4251396"/>
            <a:ext cx="0" cy="9869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074" tIns="45537" rIns="91074" bIns="45537">
            <a:prstTxWarp prst="textNoShape">
              <a:avLst/>
            </a:prstTxWarp>
          </a:bodyPr>
          <a:lstStyle/>
          <a:p>
            <a:pPr>
              <a:buNone/>
            </a:pPr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6601778" y="4782820"/>
            <a:ext cx="0" cy="75917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074" tIns="45537" rIns="91074" bIns="45537">
            <a:prstTxWarp prst="textNoShape">
              <a:avLst/>
            </a:prstTxWarp>
          </a:bodyPr>
          <a:lstStyle/>
          <a:p>
            <a:pPr>
              <a:buNone/>
            </a:pPr>
            <a:endParaRPr lang="en-US" b="1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27647" y="4635500"/>
            <a:ext cx="1667983" cy="4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000" dirty="0">
                <a:latin typeface="+mn-lt"/>
              </a:rPr>
              <a:t>Frequency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>
                <a:latin typeface="+mn-lt"/>
              </a:rPr>
              <a:t> 1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580167" y="5245100"/>
            <a:ext cx="1820383" cy="4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000" dirty="0">
                <a:latin typeface="+mn-lt"/>
              </a:rPr>
              <a:t>Frequency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n</a:t>
            </a:r>
            <a:endParaRPr lang="en-US" sz="2000" i="1" dirty="0">
              <a:latin typeface="+mn-lt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768658" y="5549900"/>
            <a:ext cx="2047240" cy="4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000" dirty="0">
                <a:latin typeface="+mn-lt"/>
              </a:rPr>
              <a:t>Frequency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n</a:t>
            </a:r>
            <a:r>
              <a:rPr lang="en-US" sz="2000" baseline="30000" dirty="0" smtClean="0">
                <a:latin typeface="+mn-lt"/>
              </a:rPr>
              <a:t>2</a:t>
            </a:r>
            <a:endParaRPr lang="en-US" sz="2800" baseline="30000" dirty="0">
              <a:latin typeface="+mn-lt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27648" y="4630984"/>
            <a:ext cx="1810702" cy="455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074" tIns="45537" rIns="91074" bIns="45537" anchor="ctr">
            <a:prstTxWarp prst="textNoShape">
              <a:avLst/>
            </a:prstTxWarp>
          </a:bodyPr>
          <a:lstStyle/>
          <a:p>
            <a:pPr>
              <a:buNone/>
            </a:pPr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768658" y="5541998"/>
            <a:ext cx="1908492" cy="455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074" tIns="45537" rIns="91074" bIns="45537" anchor="ctr">
            <a:prstTxWarp prst="textNoShape">
              <a:avLst/>
            </a:prstTxWarp>
          </a:bodyPr>
          <a:lstStyle/>
          <a:p>
            <a:pPr>
              <a:buNone/>
            </a:pPr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580167" y="5238327"/>
            <a:ext cx="1820383" cy="455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074" tIns="45537" rIns="91074" bIns="45537" anchor="ctr">
            <a:prstTxWarp prst="textNoShape">
              <a:avLst/>
            </a:prstTxWarp>
          </a:bodyPr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How to Analyze Time Complexity?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70050"/>
            <a:ext cx="8534400" cy="4946650"/>
          </a:xfrm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Assume the use of a sequential computer (von Neumann architecture) with infinite memory capacity and instant access to input and output streams (no interaction):</a:t>
            </a:r>
          </a:p>
          <a:p>
            <a:pPr lvl="1"/>
            <a:r>
              <a:rPr lang="en-US" dirty="0" smtClean="0"/>
              <a:t>All atomic statements have a cost of 1 time unit:</a:t>
            </a:r>
          </a:p>
          <a:p>
            <a:pPr lvl="2"/>
            <a:r>
              <a:rPr lang="en-US" dirty="0" smtClean="0"/>
              <a:t>Assignment, arithmetic and logical operations, indexing of memory structures, etc.</a:t>
            </a:r>
          </a:p>
          <a:p>
            <a:pPr lvl="2"/>
            <a:r>
              <a:rPr lang="en-US" dirty="0" smtClean="0"/>
              <a:t>Cost of consecutive instructions is the sum of the individual elements</a:t>
            </a:r>
          </a:p>
          <a:p>
            <a:pPr lvl="1"/>
            <a:r>
              <a:rPr lang="en-US" dirty="0" smtClean="0"/>
              <a:t>Iterations:</a:t>
            </a:r>
          </a:p>
          <a:p>
            <a:pPr lvl="2"/>
            <a:r>
              <a:rPr lang="en-US" dirty="0" smtClean="0"/>
              <a:t>While-loops: (Cost </a:t>
            </a:r>
            <a:r>
              <a:rPr lang="en-US" dirty="0"/>
              <a:t>of test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(#</a:t>
            </a:r>
            <a:r>
              <a:rPr lang="en-US" dirty="0" smtClean="0"/>
              <a:t>iterations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1))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(cost </a:t>
            </a:r>
            <a:r>
              <a:rPr lang="en-US" dirty="0"/>
              <a:t>of body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#</a:t>
            </a:r>
            <a:r>
              <a:rPr lang="en-US" dirty="0" smtClean="0"/>
              <a:t>iterations)</a:t>
            </a:r>
          </a:p>
          <a:p>
            <a:pPr lvl="2"/>
            <a:r>
              <a:rPr lang="en-US" dirty="0" smtClean="0"/>
              <a:t>For-loops: Cost of initializations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(cost of test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(#iterations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/>
              <a:t> 1))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(cost </a:t>
            </a:r>
            <a:r>
              <a:rPr lang="en-US" dirty="0"/>
              <a:t>of </a:t>
            </a:r>
            <a:r>
              <a:rPr lang="en-US" dirty="0" smtClean="0"/>
              <a:t>body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</a:t>
            </a:r>
            <a:r>
              <a:rPr lang="en-US" dirty="0" smtClean="0"/>
              <a:t>#</a:t>
            </a:r>
            <a:r>
              <a:rPr lang="en-US" dirty="0"/>
              <a:t>iterations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(cost of increasing counter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</a:t>
            </a:r>
            <a:r>
              <a:rPr lang="en-US" dirty="0" smtClean="0"/>
              <a:t>#</a:t>
            </a:r>
            <a:r>
              <a:rPr lang="en-US" dirty="0"/>
              <a:t>iterations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Nestled iterations are analyzed from the innermost loop and out</a:t>
            </a:r>
          </a:p>
          <a:p>
            <a:pPr lvl="1"/>
            <a:r>
              <a:rPr lang="en-US" dirty="0" smtClean="0"/>
              <a:t>Results in </a:t>
            </a:r>
            <a:r>
              <a:rPr lang="en-US" b="1" dirty="0" smtClean="0"/>
              <a:t>an approximation of the </a:t>
            </a:r>
            <a:r>
              <a:rPr lang="en-US" b="1" dirty="0"/>
              <a:t>total time </a:t>
            </a:r>
            <a:r>
              <a:rPr lang="en-US" b="1" dirty="0" smtClean="0"/>
              <a:t>taken</a:t>
            </a:r>
            <a:r>
              <a:rPr lang="en-US" dirty="0" smtClean="0"/>
              <a:t>, where statements that depend on the input size are decisive – </a:t>
            </a:r>
            <a:r>
              <a:rPr lang="en-US" b="1" dirty="0" smtClean="0"/>
              <a:t>frequency count in terms of input size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sz="1800" dirty="0"/>
              <a:t>1, </a:t>
            </a:r>
            <a:r>
              <a:rPr lang="en-US" sz="1800" i="1" dirty="0"/>
              <a:t>n</a:t>
            </a:r>
            <a:r>
              <a:rPr lang="en-US" sz="1800" dirty="0"/>
              <a:t>, and 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 are said to be different and increasing </a:t>
            </a:r>
            <a:r>
              <a:rPr lang="en-US" sz="1800" b="1" dirty="0"/>
              <a:t>orders of magnitude</a:t>
            </a:r>
            <a:r>
              <a:rPr lang="en-US" sz="1800" dirty="0" smtClean="0"/>
              <a:t> (</a:t>
            </a:r>
            <a:r>
              <a:rPr lang="en-US" sz="1800" dirty="0"/>
              <a:t>e.g</a:t>
            </a:r>
            <a:r>
              <a:rPr lang="en-US" sz="1800" dirty="0" smtClean="0"/>
              <a:t>., if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1800" dirty="0"/>
              <a:t> 10 </a:t>
            </a:r>
            <a:r>
              <a:rPr lang="en-US" sz="1800" dirty="0" smtClean="0">
                <a:sym typeface="Symbol" charset="2"/>
              </a:rPr>
              <a:t>then we get 1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smtClean="0">
                <a:sym typeface="Symbol" charset="2"/>
              </a:rPr>
              <a:t>10 and 100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We </a:t>
            </a:r>
            <a:r>
              <a:rPr lang="en-US" sz="1800" dirty="0"/>
              <a:t>are interested in determining the order of magnitude of</a:t>
            </a:r>
            <a:r>
              <a:rPr lang="en-US" sz="1800" dirty="0" smtClean="0"/>
              <a:t> the time complexity of an algorithm. </a:t>
            </a:r>
            <a:endParaRPr lang="en-US" sz="1800" dirty="0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641439" y="6225326"/>
            <a:ext cx="4942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V="1">
            <a:off x="1641439" y="5802109"/>
            <a:ext cx="4882689" cy="361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41439" y="3511466"/>
            <a:ext cx="0" cy="27138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76088" y="3187700"/>
            <a:ext cx="54021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i="1" dirty="0">
                <a:solidFill>
                  <a:schemeClr val="tx1"/>
                </a:solidFill>
                <a:latin typeface="+mn-lt"/>
                <a:cs typeface="Myriad Pro"/>
              </a:rPr>
              <a:t>T</a:t>
            </a:r>
            <a:r>
              <a:rPr lang="sv-SE" sz="1600" dirty="0">
                <a:solidFill>
                  <a:schemeClr val="tx1"/>
                </a:solidFill>
                <a:latin typeface="+mn-lt"/>
                <a:cs typeface="Myriad Pro"/>
              </a:rPr>
              <a:t>(</a:t>
            </a:r>
            <a:r>
              <a:rPr lang="sv-SE" sz="1600" i="1" dirty="0">
                <a:solidFill>
                  <a:schemeClr val="tx1"/>
                </a:solidFill>
                <a:latin typeface="+mn-lt"/>
                <a:cs typeface="Myriad Pro"/>
              </a:rPr>
              <a:t>n</a:t>
            </a:r>
            <a:r>
              <a:rPr lang="sv-SE" sz="1600" dirty="0">
                <a:solidFill>
                  <a:schemeClr val="tx1"/>
                </a:solidFill>
                <a:latin typeface="+mn-lt"/>
                <a:cs typeface="Myriad Pro"/>
              </a:rPr>
              <a:t>)</a:t>
            </a:r>
            <a:endParaRPr lang="sv-SE" sz="1600" i="1" dirty="0">
              <a:solidFill>
                <a:schemeClr val="tx1"/>
              </a:solidFill>
              <a:latin typeface="+mn-lt"/>
              <a:cs typeface="Myriad Pro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569760" y="6214023"/>
            <a:ext cx="50334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>
                <a:solidFill>
                  <a:schemeClr val="tx1"/>
                </a:solidFill>
                <a:latin typeface="+mn-lt"/>
                <a:cs typeface="Myriad Pro"/>
              </a:rPr>
              <a:t>100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707137" y="6214023"/>
            <a:ext cx="39754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dirty="0">
                <a:solidFill>
                  <a:schemeClr val="tx1"/>
                </a:solidFill>
                <a:latin typeface="+mn-lt"/>
                <a:cs typeface="Myriad Pro"/>
              </a:rPr>
              <a:t>50</a:t>
            </a: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1641439" y="3511466"/>
            <a:ext cx="4124163" cy="2564416"/>
          </a:xfrm>
          <a:custGeom>
            <a:avLst/>
            <a:gdLst/>
            <a:ahLst/>
            <a:cxnLst>
              <a:cxn ang="0">
                <a:pos x="0" y="2040"/>
              </a:cxn>
              <a:cxn ang="0">
                <a:pos x="276" y="2040"/>
              </a:cxn>
              <a:cxn ang="0">
                <a:pos x="667" y="2026"/>
              </a:cxn>
              <a:cxn ang="0">
                <a:pos x="921" y="1996"/>
              </a:cxn>
              <a:cxn ang="0">
                <a:pos x="1197" y="1907"/>
              </a:cxn>
              <a:cxn ang="0">
                <a:pos x="1520" y="1774"/>
              </a:cxn>
              <a:cxn ang="0">
                <a:pos x="1934" y="1553"/>
              </a:cxn>
              <a:cxn ang="0">
                <a:pos x="2349" y="1287"/>
              </a:cxn>
              <a:cxn ang="0">
                <a:pos x="2671" y="977"/>
              </a:cxn>
              <a:cxn ang="0">
                <a:pos x="2994" y="534"/>
              </a:cxn>
              <a:cxn ang="0">
                <a:pos x="3243" y="77"/>
              </a:cxn>
              <a:cxn ang="0">
                <a:pos x="3243" y="70"/>
              </a:cxn>
            </a:cxnLst>
            <a:rect l="0" t="0" r="r" b="b"/>
            <a:pathLst>
              <a:path w="3284" h="2042">
                <a:moveTo>
                  <a:pt x="0" y="2040"/>
                </a:moveTo>
                <a:cubicBezTo>
                  <a:pt x="81" y="2040"/>
                  <a:pt x="165" y="2042"/>
                  <a:pt x="276" y="2040"/>
                </a:cubicBezTo>
                <a:cubicBezTo>
                  <a:pt x="388" y="2038"/>
                  <a:pt x="559" y="2034"/>
                  <a:pt x="667" y="2026"/>
                </a:cubicBezTo>
                <a:cubicBezTo>
                  <a:pt x="774" y="2019"/>
                  <a:pt x="833" y="2015"/>
                  <a:pt x="921" y="1996"/>
                </a:cubicBezTo>
                <a:cubicBezTo>
                  <a:pt x="1009" y="1976"/>
                  <a:pt x="1098" y="1944"/>
                  <a:pt x="1197" y="1907"/>
                </a:cubicBezTo>
                <a:cubicBezTo>
                  <a:pt x="1297" y="1870"/>
                  <a:pt x="1397" y="1833"/>
                  <a:pt x="1520" y="1774"/>
                </a:cubicBezTo>
                <a:cubicBezTo>
                  <a:pt x="1643" y="1715"/>
                  <a:pt x="1796" y="1634"/>
                  <a:pt x="1934" y="1553"/>
                </a:cubicBezTo>
                <a:cubicBezTo>
                  <a:pt x="2072" y="1472"/>
                  <a:pt x="2226" y="1383"/>
                  <a:pt x="2349" y="1287"/>
                </a:cubicBezTo>
                <a:cubicBezTo>
                  <a:pt x="2472" y="1191"/>
                  <a:pt x="2564" y="1102"/>
                  <a:pt x="2671" y="977"/>
                </a:cubicBezTo>
                <a:cubicBezTo>
                  <a:pt x="2779" y="851"/>
                  <a:pt x="2899" y="684"/>
                  <a:pt x="2994" y="534"/>
                </a:cubicBezTo>
                <a:cubicBezTo>
                  <a:pt x="3089" y="384"/>
                  <a:pt x="3202" y="154"/>
                  <a:pt x="3243" y="77"/>
                </a:cubicBezTo>
                <a:cubicBezTo>
                  <a:pt x="3284" y="0"/>
                  <a:pt x="3243" y="71"/>
                  <a:pt x="3243" y="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3200" rIns="90000" bIns="43200" anchor="ctr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5708666" y="3522708"/>
            <a:ext cx="135888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i="1" dirty="0" smtClean="0">
                <a:solidFill>
                  <a:srgbClr val="000000"/>
                </a:solidFill>
                <a:latin typeface="+mn-lt"/>
                <a:cs typeface="Myriad Pro"/>
              </a:rPr>
              <a:t>n</a:t>
            </a:r>
            <a:r>
              <a:rPr lang="sv-SE" sz="1600" baseline="30000" dirty="0" smtClean="0">
                <a:solidFill>
                  <a:srgbClr val="000000"/>
                </a:solidFill>
                <a:latin typeface="+mn-lt"/>
                <a:cs typeface="Myriad Pro"/>
              </a:rPr>
              <a:t>2 </a:t>
            </a: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(</a:t>
            </a:r>
            <a:r>
              <a:rPr lang="sv-SE" sz="1600" dirty="0" err="1" smtClean="0">
                <a:solidFill>
                  <a:srgbClr val="000000"/>
                </a:solidFill>
                <a:latin typeface="+mn-lt"/>
                <a:cs typeface="Myriad Pro"/>
              </a:rPr>
              <a:t>quadratic</a:t>
            </a: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)</a:t>
            </a:r>
            <a:endParaRPr lang="sv-SE" sz="1600" dirty="0">
              <a:solidFill>
                <a:srgbClr val="000000"/>
              </a:solidFill>
              <a:latin typeface="+mn-lt"/>
              <a:cs typeface="Myriad Pro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559236" y="6043230"/>
            <a:ext cx="29495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i="1">
                <a:solidFill>
                  <a:schemeClr val="tx1"/>
                </a:solidFill>
                <a:latin typeface="+mn-lt"/>
                <a:cs typeface="Myriad Pro"/>
              </a:rPr>
              <a:t>n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6227414" y="5439864"/>
            <a:ext cx="95859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i="1" dirty="0" smtClean="0">
                <a:solidFill>
                  <a:srgbClr val="000000"/>
                </a:solidFill>
                <a:latin typeface="+mn-lt"/>
                <a:cs typeface="Myriad Pro"/>
              </a:rPr>
              <a:t>n</a:t>
            </a: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 (</a:t>
            </a:r>
            <a:r>
              <a:rPr lang="sv-SE" sz="1600" dirty="0" err="1" smtClean="0">
                <a:solidFill>
                  <a:srgbClr val="000000"/>
                </a:solidFill>
                <a:latin typeface="+mn-lt"/>
                <a:cs typeface="Myriad Pro"/>
              </a:rPr>
              <a:t>linear</a:t>
            </a: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)</a:t>
            </a:r>
            <a:endParaRPr lang="sv-SE" sz="1600" dirty="0">
              <a:solidFill>
                <a:srgbClr val="000000"/>
              </a:solidFill>
              <a:latin typeface="+mn-lt"/>
              <a:cs typeface="Myriad Pro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41439" y="6194528"/>
            <a:ext cx="4664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97834" y="5870606"/>
            <a:ext cx="119263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1 (</a:t>
            </a:r>
            <a:r>
              <a:rPr lang="sv-SE" sz="1600" dirty="0" err="1" smtClean="0">
                <a:solidFill>
                  <a:srgbClr val="000000"/>
                </a:solidFill>
                <a:latin typeface="+mn-lt"/>
                <a:cs typeface="Myriad Pro"/>
              </a:rPr>
              <a:t>constant</a:t>
            </a:r>
            <a:r>
              <a:rPr lang="sv-SE" sz="1600" dirty="0" smtClean="0">
                <a:solidFill>
                  <a:srgbClr val="000000"/>
                </a:solidFill>
                <a:latin typeface="+mn-lt"/>
                <a:cs typeface="Myriad Pro"/>
              </a:rPr>
              <a:t>)</a:t>
            </a:r>
            <a:endParaRPr lang="sv-SE" sz="1600" dirty="0">
              <a:solidFill>
                <a:srgbClr val="000000"/>
              </a:solidFill>
              <a:latin typeface="+mn-lt"/>
              <a:cs typeface="Myriad Pr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Complexity: Fibonacci Sequence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Let’s look at an algorithm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print the </a:t>
            </a:r>
            <a:r>
              <a:rPr lang="en-US" sz="2000" i="1" dirty="0"/>
              <a:t>n</a:t>
            </a:r>
            <a:r>
              <a:rPr lang="en-US" sz="2000" i="1" baseline="30000" dirty="0"/>
              <a:t>th</a:t>
            </a:r>
            <a:r>
              <a:rPr lang="en-US" sz="2000" dirty="0"/>
              <a:t> term of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Fibonacci sequence: </a:t>
            </a:r>
            <a:endParaRPr lang="en-US" sz="2000" dirty="0"/>
          </a:p>
          <a:p>
            <a:pPr marL="0" indent="625475">
              <a:buNone/>
            </a:pPr>
            <a:r>
              <a:rPr lang="en-US" sz="2000" dirty="0" smtClean="0"/>
              <a:t>0 1 1 2 3 5 8 13 21 34 …</a:t>
            </a:r>
          </a:p>
          <a:p>
            <a:pPr marL="0" indent="447675">
              <a:buNone/>
            </a:pPr>
            <a:r>
              <a:rPr lang="en-US" sz="2000" dirty="0" smtClean="0"/>
              <a:t>as given by </a:t>
            </a:r>
            <a:endParaRPr lang="en-US" sz="2000" dirty="0"/>
          </a:p>
          <a:p>
            <a:pPr lvl="1" indent="-409575">
              <a:buFont typeface="Wingdings" charset="2"/>
              <a:buNone/>
            </a:pPr>
            <a:r>
              <a:rPr lang="en-US" sz="2000" i="1" dirty="0" smtClean="0"/>
              <a:t>t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i="1" dirty="0"/>
              <a:t> 0</a:t>
            </a:r>
            <a:r>
              <a:rPr lang="en-US" sz="2000" i="1" baseline="-25000" dirty="0"/>
              <a:t> </a:t>
            </a:r>
          </a:p>
          <a:p>
            <a:pPr lvl="1" indent="-409575">
              <a:buFont typeface="Wingdings" charset="2"/>
              <a:buNone/>
            </a:pPr>
            <a:r>
              <a:rPr lang="en-US" sz="2000" i="1" dirty="0"/>
              <a:t>t</a:t>
            </a:r>
            <a:r>
              <a:rPr lang="en-US" sz="2000" i="1" baseline="-25000" dirty="0"/>
              <a:t>1</a:t>
            </a:r>
            <a:r>
              <a:rPr lang="en-US" sz="2000" i="1" dirty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i="1" dirty="0"/>
              <a:t> 1</a:t>
            </a:r>
            <a:endParaRPr lang="en-US" sz="2000" i="1" baseline="-25000" dirty="0"/>
          </a:p>
          <a:p>
            <a:pPr lvl="1" indent="-409575">
              <a:buFont typeface="Wingdings" charset="2"/>
              <a:buNone/>
            </a:pP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i="1" dirty="0"/>
              <a:t> t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i="1" baseline="-25000" dirty="0"/>
              <a:t>1</a:t>
            </a:r>
            <a:r>
              <a:rPr lang="en-US" sz="2000" i="1" dirty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i="1" dirty="0"/>
              <a:t> t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i="1" baseline="-25000" dirty="0"/>
              <a:t>2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058150" y="1685014"/>
            <a:ext cx="762000" cy="470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697" tIns="45849" rIns="91697" bIns="45849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n &gt; 1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algn="l" eaLnBrk="0" hangingPunct="0">
              <a:buNone/>
            </a:pPr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0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0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0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n</a:t>
            </a:r>
            <a:endParaRPr lang="en-US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algn="l" eaLnBrk="0" hangingPunct="0"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  <a:p>
            <a:pPr algn="l" eaLnBrk="0" hangingPunct="0">
              <a:buNone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1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750" y="1937778"/>
            <a:ext cx="5162549" cy="444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697" tIns="45849" rIns="91697" bIns="45849">
            <a:prstTxWarp prst="textNoShape">
              <a:avLst/>
            </a:prstTxWarp>
            <a:spAutoFit/>
          </a:bodyPr>
          <a:lstStyle/>
          <a:p>
            <a:pPr marL="0" lvl="2" algn="l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	procedure </a:t>
            </a:r>
            <a:r>
              <a:rPr lang="en-US" sz="1400" b="1" dirty="0" err="1">
                <a:latin typeface="Courier New" charset="0"/>
              </a:rPr>
              <a:t>fibonacci</a:t>
            </a:r>
            <a:r>
              <a:rPr lang="en-US" sz="1400" b="1" dirty="0">
                <a:latin typeface="Courier New" charset="0"/>
              </a:rPr>
              <a:t> {print nth </a:t>
            </a:r>
            <a:r>
              <a:rPr lang="en-US" sz="1400" b="1" dirty="0" smtClean="0">
                <a:latin typeface="Courier New" charset="0"/>
              </a:rPr>
              <a:t>term}</a:t>
            </a:r>
          </a:p>
          <a:p>
            <a:pPr marL="0" lvl="2" algn="l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		read(n</a:t>
            </a:r>
            <a:r>
              <a:rPr lang="en-US" sz="1400" b="1" dirty="0">
                <a:latin typeface="Courier New" charset="0"/>
              </a:rPr>
              <a:t>)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>
                <a:latin typeface="Courier New" charset="0"/>
              </a:rPr>
              <a:t>	</a:t>
            </a:r>
            <a:r>
              <a:rPr lang="en-US" sz="1400" b="1" dirty="0" smtClean="0">
                <a:latin typeface="Courier New" charset="0"/>
              </a:rPr>
              <a:t>	if </a:t>
            </a:r>
            <a:r>
              <a:rPr lang="en-US" sz="1400" b="1" dirty="0">
                <a:latin typeface="Courier New" charset="0"/>
              </a:rPr>
              <a:t>n&lt;0</a:t>
            </a:r>
            <a:endParaRPr lang="en-US" sz="1400" b="1" dirty="0" smtClean="0">
              <a:latin typeface="Courier New" charset="0"/>
            </a:endParaRP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	    	then </a:t>
            </a:r>
            <a:r>
              <a:rPr lang="en-US" sz="1400" b="1" dirty="0">
                <a:latin typeface="Courier New" charset="0"/>
              </a:rPr>
              <a:t>print(error)</a:t>
            </a:r>
            <a:endParaRPr lang="en-US" sz="1400" b="1" dirty="0" smtClean="0">
              <a:latin typeface="Courier New" charset="0"/>
            </a:endParaRP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	else </a:t>
            </a:r>
            <a:r>
              <a:rPr lang="en-US" sz="1400" b="1" dirty="0">
                <a:latin typeface="Courier New" charset="0"/>
              </a:rPr>
              <a:t>if n=0 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			then </a:t>
            </a:r>
            <a:r>
              <a:rPr lang="en-US" sz="1400" b="1" dirty="0">
                <a:latin typeface="Courier New" charset="0"/>
              </a:rPr>
              <a:t>print(0)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	else </a:t>
            </a:r>
            <a:r>
              <a:rPr lang="en-US" sz="1400" b="1" dirty="0">
                <a:latin typeface="Courier New" charset="0"/>
              </a:rPr>
              <a:t>if n=1 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 then </a:t>
            </a:r>
            <a:r>
              <a:rPr lang="en-US" sz="1400" b="1" dirty="0">
                <a:latin typeface="Courier New" charset="0"/>
              </a:rPr>
              <a:t>print(1)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 else</a:t>
            </a:r>
            <a:endParaRPr lang="en-US" sz="1400" b="1" dirty="0">
              <a:latin typeface="Courier New" charset="0"/>
            </a:endParaRP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		fnm2 </a:t>
            </a:r>
            <a:r>
              <a:rPr lang="en-US" sz="1400" b="1" dirty="0">
                <a:latin typeface="Courier New" charset="0"/>
              </a:rPr>
              <a:t>:= 0;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   	fnm1 </a:t>
            </a:r>
            <a:r>
              <a:rPr lang="en-US" sz="1400" b="1" dirty="0">
                <a:latin typeface="Courier New" charset="0"/>
              </a:rPr>
              <a:t>:= 1;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   	FOR </a:t>
            </a:r>
            <a:r>
              <a:rPr lang="en-US" sz="1400" b="1" dirty="0">
                <a:latin typeface="Courier New" charset="0"/>
              </a:rPr>
              <a:t>i := 2 to n DO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>
                <a:latin typeface="Courier New" charset="0"/>
              </a:rPr>
              <a:t>	      </a:t>
            </a:r>
            <a:r>
              <a:rPr lang="en-US" sz="1400" b="1" dirty="0" smtClean="0">
                <a:latin typeface="Courier New" charset="0"/>
              </a:rPr>
              <a:t>			</a:t>
            </a:r>
            <a:r>
              <a:rPr lang="en-US" sz="1400" b="1" dirty="0" err="1" smtClean="0">
                <a:latin typeface="Courier New" charset="0"/>
              </a:rPr>
              <a:t>fn</a:t>
            </a:r>
            <a:r>
              <a:rPr lang="en-US" sz="1400" b="1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:= fnm1 + fnm2;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	             </a:t>
            </a:r>
            <a:r>
              <a:rPr lang="en-US" sz="1400" b="1" dirty="0" smtClean="0">
                <a:latin typeface="Courier New" charset="0"/>
              </a:rPr>
              <a:t>	fnm2 </a:t>
            </a:r>
            <a:r>
              <a:rPr lang="en-US" sz="1400" b="1" dirty="0">
                <a:latin typeface="Courier New" charset="0"/>
              </a:rPr>
              <a:t>:= fnm1;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>
                <a:latin typeface="Courier New" charset="0"/>
              </a:rPr>
              <a:t>	            </a:t>
            </a:r>
            <a:r>
              <a:rPr lang="en-US" sz="1400" b="1" dirty="0" smtClean="0">
                <a:latin typeface="Courier New" charset="0"/>
              </a:rPr>
              <a:t>	fnm1 </a:t>
            </a:r>
            <a:r>
              <a:rPr lang="en-US" sz="1400" b="1" dirty="0">
                <a:latin typeface="Courier New" charset="0"/>
              </a:rPr>
              <a:t>:= fn</a:t>
            </a: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>
                <a:latin typeface="Courier New" charset="0"/>
              </a:rPr>
              <a:t>	          </a:t>
            </a:r>
            <a:r>
              <a:rPr lang="en-US" sz="1400" b="1" dirty="0" smtClean="0">
                <a:latin typeface="Courier New" charset="0"/>
              </a:rPr>
              <a:t>end</a:t>
            </a:r>
            <a:endParaRPr lang="en-US" sz="1400" b="1" dirty="0">
              <a:latin typeface="Courier New" charset="0"/>
            </a:endParaRPr>
          </a:p>
          <a:p>
            <a:pPr algn="l" eaLnBrk="0" hangingPunct="0">
              <a:buNone/>
              <a:tabLst>
                <a:tab pos="887413" algn="l"/>
                <a:tab pos="1239838" algn="l"/>
                <a:tab pos="1593850" algn="l"/>
                <a:tab pos="1947863" algn="l"/>
                <a:tab pos="2309813" algn="l"/>
                <a:tab pos="2663825" algn="l"/>
              </a:tabLst>
            </a:pPr>
            <a:r>
              <a:rPr lang="en-US" sz="1400" b="1" dirty="0" smtClean="0">
                <a:latin typeface="Courier New" charset="0"/>
              </a:rPr>
              <a:t>                  	print(</a:t>
            </a:r>
            <a:r>
              <a:rPr lang="en-US" sz="1400" b="1" dirty="0" err="1" smtClean="0">
                <a:latin typeface="Courier New" charset="0"/>
              </a:rPr>
              <a:t>fn</a:t>
            </a:r>
            <a:r>
              <a:rPr lang="en-US" sz="1400" b="1" dirty="0">
                <a:latin typeface="Courier New" charset="0"/>
              </a:rPr>
              <a:t>)</a:t>
            </a:r>
            <a:r>
              <a:rPr lang="en-US" sz="1400" b="1" dirty="0" smtClean="0">
                <a:latin typeface="Courier New" charset="0"/>
              </a:rPr>
              <a:t>;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490" y="53213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smtClean="0"/>
              <a:t>T(n) = 8+4n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697" tIns="45849" rIns="91697" bIns="45849"/>
          <a:lstStyle/>
          <a:p>
            <a:r>
              <a:rPr lang="en-US" dirty="0" smtClean="0"/>
              <a:t>Big-O </a:t>
            </a:r>
            <a:r>
              <a:rPr lang="en-US" dirty="0"/>
              <a:t>Notation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2" y="1670190"/>
            <a:ext cx="8153400" cy="4413109"/>
          </a:xfrm>
          <a:noFill/>
          <a:ln/>
        </p:spPr>
        <p:txBody>
          <a:bodyPr lIns="91697" tIns="45849" rIns="91697" bIns="45849"/>
          <a:lstStyle/>
          <a:p>
            <a:r>
              <a:rPr lang="en-US" sz="2000" dirty="0"/>
              <a:t>The cases where </a:t>
            </a:r>
            <a:r>
              <a:rPr lang="en-US" sz="2000" i="1" dirty="0" smtClean="0"/>
              <a:t>n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&lt;</a:t>
            </a:r>
            <a:r>
              <a:rPr lang="en-US" sz="2000" dirty="0" smtClean="0"/>
              <a:t> 0</a:t>
            </a:r>
            <a:r>
              <a:rPr lang="en-US" sz="2000" dirty="0"/>
              <a:t>, </a:t>
            </a:r>
            <a:r>
              <a:rPr lang="en-US" sz="2000" i="1" dirty="0" smtClean="0"/>
              <a:t>n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0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i="1" dirty="0" smtClean="0"/>
              <a:t>n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1 </a:t>
            </a:r>
            <a:r>
              <a:rPr lang="en-US" sz="2000" dirty="0"/>
              <a:t>are not particularly instructive or </a:t>
            </a:r>
            <a:r>
              <a:rPr lang="en-US" sz="2000" dirty="0" smtClean="0"/>
              <a:t>interesting. In </a:t>
            </a:r>
            <a:r>
              <a:rPr lang="en-US" sz="2000" dirty="0"/>
              <a:t>the case where </a:t>
            </a:r>
            <a:r>
              <a:rPr lang="en-US" sz="2000" i="1" dirty="0" smtClean="0"/>
              <a:t>n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&gt;</a:t>
            </a:r>
            <a:r>
              <a:rPr lang="en-US" sz="2000" i="1" dirty="0" smtClean="0"/>
              <a:t> </a:t>
            </a:r>
            <a:r>
              <a:rPr lang="en-US" sz="2000" dirty="0" smtClean="0"/>
              <a:t>1</a:t>
            </a:r>
            <a:r>
              <a:rPr lang="en-US" sz="2000" dirty="0"/>
              <a:t>, we have the total statement frequency </a:t>
            </a:r>
            <a:r>
              <a:rPr lang="en-US" sz="2000" dirty="0" smtClean="0"/>
              <a:t>of:</a:t>
            </a:r>
          </a:p>
          <a:p>
            <a:pPr marL="579437" lvl="1" indent="0">
              <a:spcBef>
                <a:spcPts val="600"/>
              </a:spcBef>
              <a:buNone/>
            </a:pPr>
            <a:r>
              <a:rPr lang="en-US" sz="2000" dirty="0" smtClean="0"/>
              <a:t>	T(n)=8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4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We write this as </a:t>
            </a:r>
            <a:r>
              <a:rPr lang="en-US" sz="2000" dirty="0" smtClean="0"/>
              <a:t>8+4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/>
              <a:t>), </a:t>
            </a:r>
            <a:r>
              <a:rPr lang="en-US" sz="2000" dirty="0" smtClean="0"/>
              <a:t>thus ignoring </a:t>
            </a:r>
            <a:r>
              <a:rPr lang="en-US" sz="2000" dirty="0"/>
              <a:t>the constants</a:t>
            </a:r>
          </a:p>
          <a:p>
            <a:r>
              <a:rPr lang="en-US" sz="2000" dirty="0" smtClean="0"/>
              <a:t>More </a:t>
            </a:r>
            <a:r>
              <a:rPr lang="en-US" sz="2000" dirty="0"/>
              <a:t>formally,</a:t>
            </a:r>
            <a:r>
              <a:rPr lang="en-US" sz="2000" i="1" dirty="0"/>
              <a:t> f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/>
              <a:t> </a:t>
            </a:r>
            <a:r>
              <a:rPr lang="en-US" sz="2000" i="1" dirty="0"/>
              <a:t>O</a:t>
            </a:r>
            <a:r>
              <a:rPr lang="en-US" sz="2000" dirty="0"/>
              <a:t>(g(</a:t>
            </a:r>
            <a:r>
              <a:rPr lang="en-US" sz="2000" i="1" dirty="0"/>
              <a:t>n)</a:t>
            </a:r>
            <a:r>
              <a:rPr lang="en-US" sz="2000" dirty="0"/>
              <a:t>) </a:t>
            </a:r>
            <a:r>
              <a:rPr lang="en-US" sz="2000" dirty="0" smtClean="0"/>
              <a:t>– read as “</a:t>
            </a:r>
            <a:r>
              <a:rPr lang="en-US" sz="2000" i="1" dirty="0" smtClean="0"/>
              <a:t>f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i="1" dirty="0"/>
              <a:t>n</a:t>
            </a:r>
            <a:r>
              <a:rPr lang="en-US" sz="2000" dirty="0"/>
              <a:t> is big-O of </a:t>
            </a:r>
            <a:r>
              <a:rPr lang="en-US" sz="2000" i="1" dirty="0"/>
              <a:t>g</a:t>
            </a:r>
            <a:r>
              <a:rPr lang="en-US" sz="2000" dirty="0"/>
              <a:t> of </a:t>
            </a:r>
            <a:r>
              <a:rPr lang="en-US" sz="2000" i="1" dirty="0" smtClean="0"/>
              <a:t>n” – </a:t>
            </a:r>
            <a:r>
              <a:rPr lang="en-US" sz="2000" dirty="0" smtClean="0"/>
              <a:t>where 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is an asymptotic upper bound for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</a:p>
          <a:p>
            <a:r>
              <a:rPr lang="en-US" sz="2000" i="1" dirty="0" smtClean="0"/>
              <a:t>f(n</a:t>
            </a:r>
            <a:r>
              <a:rPr lang="en-US" sz="2000" i="1" dirty="0"/>
              <a:t>) </a:t>
            </a:r>
            <a:r>
              <a:rPr lang="en-US" sz="2000" i="1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i="1" dirty="0"/>
              <a:t> O(g(n)) </a:t>
            </a:r>
            <a:endParaRPr lang="en-US" sz="2000" i="1" dirty="0" smtClean="0"/>
          </a:p>
          <a:p>
            <a:pPr lvl="1"/>
            <a:r>
              <a:rPr lang="en-US" i="1" dirty="0" smtClean="0"/>
              <a:t>if </a:t>
            </a:r>
            <a:r>
              <a:rPr lang="en-US" i="1" dirty="0"/>
              <a:t>there exist two constants c and k such that </a:t>
            </a:r>
            <a:endParaRPr lang="en-US" i="1" dirty="0" smtClean="0"/>
          </a:p>
          <a:p>
            <a:pPr lvl="1"/>
            <a:r>
              <a:rPr lang="en-US" i="1" dirty="0" smtClean="0"/>
              <a:t>f(n</a:t>
            </a:r>
            <a:r>
              <a:rPr lang="en-US" i="1" dirty="0"/>
              <a:t>)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£</a:t>
            </a:r>
            <a:r>
              <a:rPr lang="en-US" i="1" dirty="0"/>
              <a:t> </a:t>
            </a:r>
            <a:r>
              <a:rPr lang="en-US" i="1" dirty="0" smtClean="0"/>
              <a:t>c </a:t>
            </a:r>
            <a:r>
              <a:rPr lang="en-US" i="1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i="1" dirty="0" smtClean="0">
                <a:cs typeface="Symbol" charset="2"/>
              </a:rPr>
              <a:t> </a:t>
            </a:r>
            <a:r>
              <a:rPr lang="en-US" i="1" dirty="0" smtClean="0"/>
              <a:t>g(n</a:t>
            </a:r>
            <a:r>
              <a:rPr lang="en-US" i="1" dirty="0"/>
              <a:t>) </a:t>
            </a:r>
            <a:r>
              <a:rPr lang="en-US" i="1" dirty="0" smtClean="0"/>
              <a:t>for all n </a:t>
            </a:r>
            <a:r>
              <a:rPr lang="en-US" i="1" dirty="0">
                <a:latin typeface="Symbol" charset="2"/>
              </a:rPr>
              <a:t>³</a:t>
            </a:r>
            <a:r>
              <a:rPr lang="en-US" i="1" dirty="0"/>
              <a:t> </a:t>
            </a:r>
            <a:r>
              <a:rPr lang="en-US" i="1" dirty="0" smtClean="0"/>
              <a:t>k</a:t>
            </a:r>
          </a:p>
          <a:p>
            <a:pPr marL="0" indent="492125">
              <a:spcBef>
                <a:spcPts val="1800"/>
              </a:spcBef>
              <a:buNone/>
            </a:pPr>
            <a:r>
              <a:rPr lang="en-US" sz="2000" i="1" dirty="0" smtClean="0"/>
              <a:t>“f(n) never gets worse than g(n) (for large enough n)”</a:t>
            </a:r>
            <a:endParaRPr lang="en-US" sz="2000" i="1" dirty="0"/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0" y="1739900"/>
            <a:ext cx="3962400" cy="4495800"/>
          </a:xfrm>
          <a:noFill/>
          <a:ln/>
        </p:spPr>
        <p:txBody>
          <a:bodyPr lIns="91707" tIns="45854" rIns="91707" bIns="45854"/>
          <a:lstStyle/>
          <a:p>
            <a:pPr marL="4763" indent="-4763">
              <a:buFont typeface="Wingdings" charset="2"/>
              <a:buNone/>
            </a:pPr>
            <a:r>
              <a:rPr lang="en-US" dirty="0"/>
              <a:t>Suppose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 smtClean="0"/>
              <a:t> 2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 </a:t>
            </a:r>
            <a:r>
              <a:rPr lang="en-US" dirty="0" smtClean="0"/>
              <a:t>4</a:t>
            </a:r>
            <a:r>
              <a:rPr lang="en-US" i="1" dirty="0" smtClean="0"/>
              <a:t>n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 </a:t>
            </a:r>
            <a:r>
              <a:rPr lang="en-US" dirty="0" smtClean="0"/>
              <a:t>10.</a:t>
            </a:r>
            <a:endParaRPr lang="en-US" dirty="0"/>
          </a:p>
          <a:p>
            <a:pPr marL="4763" indent="-4763">
              <a:buFont typeface="Wingdings" charset="2"/>
              <a:buNone/>
            </a:pPr>
            <a:r>
              <a:rPr lang="en-US" dirty="0" smtClean="0"/>
              <a:t>Then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</a:t>
            </a:r>
            <a:r>
              <a:rPr lang="en-US" dirty="0" smtClean="0"/>
              <a:t>for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i="1" dirty="0"/>
              <a:t>c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16 and </a:t>
            </a:r>
            <a:r>
              <a:rPr lang="en-US" i="1" dirty="0"/>
              <a:t>k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smtClean="0">
                <a:latin typeface="Symbol" charset="2"/>
                <a:ea typeface="Symbol" charset="2"/>
                <a:cs typeface="Symbol" charset="2"/>
                <a:sym typeface="Symbol" charset="2"/>
              </a:rPr>
              <a:t>=</a:t>
            </a:r>
            <a:r>
              <a:rPr lang="en-US" i="1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1:</a:t>
            </a:r>
            <a:endParaRPr lang="en-US" baseline="30000" dirty="0" smtClean="0"/>
          </a:p>
          <a:p>
            <a:pPr marL="492125" indent="0">
              <a:spcBef>
                <a:spcPts val="1176"/>
              </a:spcBef>
              <a:buFont typeface="Wingdings" charset="2"/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 smtClean="0"/>
              <a:t> 2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4</a:t>
            </a:r>
            <a:r>
              <a:rPr lang="en-US" i="1" dirty="0" smtClean="0"/>
              <a:t>n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 smtClean="0"/>
              <a:t> 10</a:t>
            </a:r>
            <a:endParaRPr lang="en-US" dirty="0"/>
          </a:p>
          <a:p>
            <a:pPr marL="492125" indent="0">
              <a:buFont typeface="Wingdings" charset="2"/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2</a:t>
            </a:r>
            <a:r>
              <a:rPr lang="en-US" i="1" dirty="0" smtClean="0">
                <a:sym typeface="Symbol" charset="2"/>
              </a:rPr>
              <a:t>n</a:t>
            </a:r>
            <a:r>
              <a:rPr lang="en-US" baseline="30000" dirty="0" smtClean="0"/>
              <a:t>2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  <a:sym typeface="Symbol" charset="2"/>
              </a:rPr>
              <a:t>+</a:t>
            </a:r>
            <a:r>
              <a:rPr lang="en-US" dirty="0" smtClean="0">
                <a:sym typeface="Symbol" charset="2"/>
              </a:rPr>
              <a:t> 4</a:t>
            </a:r>
            <a:r>
              <a:rPr lang="en-US" i="1" dirty="0" smtClean="0">
                <a:sym typeface="Symbol" charset="2"/>
              </a:rPr>
              <a:t>n</a:t>
            </a:r>
            <a:r>
              <a:rPr lang="en-US" baseline="30000" dirty="0" smtClean="0"/>
              <a:t>2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  <a:sym typeface="Symbol" charset="2"/>
              </a:rPr>
              <a:t>+</a:t>
            </a:r>
            <a:r>
              <a:rPr lang="en-US" dirty="0" smtClean="0">
                <a:sym typeface="Symbol" charset="2"/>
              </a:rPr>
              <a:t> 10</a:t>
            </a:r>
            <a:r>
              <a:rPr lang="en-US" i="1" dirty="0" smtClean="0">
                <a:sym typeface="Symbol" charset="2"/>
              </a:rPr>
              <a:t>n</a:t>
            </a:r>
            <a:r>
              <a:rPr lang="en-US" baseline="30000" dirty="0" smtClean="0"/>
              <a:t>2  </a:t>
            </a:r>
            <a:br>
              <a:rPr lang="en-US" baseline="30000" dirty="0" smtClean="0"/>
            </a:br>
            <a:r>
              <a:rPr lang="en-US" dirty="0" smtClean="0"/>
              <a:t>for </a:t>
            </a:r>
            <a:r>
              <a:rPr lang="en-US" i="1" dirty="0"/>
              <a:t>n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1</a:t>
            </a:r>
            <a:endParaRPr lang="en-US" dirty="0">
              <a:sym typeface="Symbol" charset="2"/>
            </a:endParaRPr>
          </a:p>
          <a:p>
            <a:pPr marL="492125" indent="0">
              <a:buFont typeface="Wingdings" charset="2"/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16</a:t>
            </a:r>
            <a:r>
              <a:rPr lang="en-US" i="1" dirty="0">
                <a:sym typeface="Symbol" charset="2"/>
              </a:rPr>
              <a:t>n</a:t>
            </a:r>
            <a:r>
              <a:rPr lang="en-US" baseline="30000" dirty="0"/>
              <a:t>2    </a:t>
            </a:r>
            <a:endParaRPr lang="en-US" i="1" dirty="0">
              <a:sym typeface="Symbol" charset="2"/>
            </a:endParaRPr>
          </a:p>
          <a:p>
            <a:pPr marL="492125" indent="0">
              <a:buFont typeface="Wingdings" charset="2"/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16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marL="9525" indent="0">
              <a:spcBef>
                <a:spcPts val="1776"/>
              </a:spcBef>
              <a:buFont typeface="Wingdings" charset="2"/>
              <a:buNone/>
            </a:pPr>
            <a:r>
              <a:rPr lang="en-US" dirty="0" smtClean="0"/>
              <a:t>Usually one seeks </a:t>
            </a:r>
            <a:r>
              <a:rPr lang="en-US" b="1" dirty="0" smtClean="0"/>
              <a:t>as tight an upper bound as possible</a:t>
            </a:r>
            <a:endParaRPr lang="en-US" b="1" dirty="0"/>
          </a:p>
        </p:txBody>
      </p:sp>
      <p:pic>
        <p:nvPicPr>
          <p:cNvPr id="93189" name="Picture 5" descr="bigO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3" y="2425700"/>
            <a:ext cx="4296847" cy="2476818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/>
              <a:t>Arithmetic of Big-O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/>
              <a:t>I</a:t>
            </a:r>
            <a:r>
              <a:rPr lang="en-US" dirty="0" smtClean="0"/>
              <a:t>f 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and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  <a:r>
              <a:rPr lang="en-US" dirty="0" smtClean="0"/>
              <a:t> then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</a:t>
            </a:r>
            <a:r>
              <a:rPr lang="en-US" b="1" dirty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then </a:t>
            </a:r>
          </a:p>
          <a:p>
            <a:pPr lvl="1">
              <a:spcBef>
                <a:spcPts val="600"/>
              </a:spcBef>
            </a:pP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))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 smtClean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and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</a:t>
            </a:r>
            <a:r>
              <a:rPr lang="en-US" dirty="0" smtClean="0"/>
              <a:t>then </a:t>
            </a:r>
          </a:p>
          <a:p>
            <a:pPr lvl="1">
              <a:spcBef>
                <a:spcPts val="600"/>
              </a:spcBef>
            </a:pP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i="1" dirty="0">
                <a:ea typeface="Times New Roman" charset="0"/>
                <a:cs typeface="NimbusSanT (Body)"/>
              </a:rPr>
              <a:t>f</a:t>
            </a:r>
            <a:r>
              <a:rPr lang="en-US" baseline="-25000" dirty="0">
                <a:ea typeface="Times New Roman" charset="0"/>
                <a:cs typeface="NimbusSanT (Body)"/>
              </a:rPr>
              <a:t>1</a:t>
            </a:r>
            <a:r>
              <a:rPr lang="en-US" dirty="0">
                <a:ea typeface="Times New Roman" charset="0"/>
                <a:cs typeface="NimbusSanT (Body)"/>
              </a:rPr>
              <a:t>(</a:t>
            </a:r>
            <a:r>
              <a:rPr lang="en-US" i="1" dirty="0">
                <a:ea typeface="Times New Roman" charset="0"/>
                <a:cs typeface="NimbusSanT (Body)"/>
              </a:rPr>
              <a:t>n</a:t>
            </a:r>
            <a:r>
              <a:rPr lang="en-US" dirty="0">
                <a:ea typeface="Times New Roman" charset="0"/>
                <a:cs typeface="NimbusSanT (Body)"/>
              </a:rPr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>
                <a:ea typeface="Times New Roman" charset="0"/>
                <a:cs typeface="NimbusSanT (Body)"/>
              </a:rPr>
              <a:t> </a:t>
            </a:r>
            <a:r>
              <a:rPr lang="en-US" dirty="0" smtClean="0">
                <a:ea typeface="Times New Roman" charset="0"/>
                <a:cs typeface="NimbusSanT (Body)"/>
              </a:rPr>
              <a:t>10</a:t>
            </a:r>
            <a:r>
              <a:rPr lang="en-US" i="1" dirty="0" smtClean="0">
                <a:ea typeface="Times New Roman" charset="0"/>
                <a:cs typeface="NimbusSanT (Body)"/>
              </a:rPr>
              <a:t>n</a:t>
            </a:r>
            <a:r>
              <a:rPr lang="en-US" dirty="0" smtClean="0">
                <a:ea typeface="Times New Roman" charset="0"/>
                <a:cs typeface="NimbusSanT (Body)"/>
              </a:rPr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dirty="0">
                <a:ea typeface="Times New Roman" charset="0"/>
                <a:cs typeface="NimbusSanT (Body)"/>
              </a:rPr>
              <a:t> </a:t>
            </a:r>
            <a:r>
              <a:rPr lang="en-US" dirty="0" smtClean="0">
                <a:ea typeface="Times New Roman" charset="0"/>
                <a:cs typeface="NimbusSanT (Body)"/>
              </a:rPr>
              <a:t>25</a:t>
            </a:r>
            <a:r>
              <a:rPr lang="en-US" i="1" dirty="0" smtClean="0">
                <a:ea typeface="Times New Roman" charset="0"/>
                <a:cs typeface="NimbusSanT (Body)"/>
              </a:rPr>
              <a:t>n</a:t>
            </a:r>
            <a:r>
              <a:rPr lang="en-US" baseline="30000" dirty="0" smtClean="0">
                <a:ea typeface="Times New Roman" charset="0"/>
                <a:cs typeface="NimbusSanT (Body)"/>
              </a:rPr>
              <a:t>2</a:t>
            </a:r>
            <a:r>
              <a:rPr lang="en-US" dirty="0" smtClean="0">
                <a:ea typeface="Times New Roman" charset="0"/>
                <a:cs typeface="NimbusSanT (Body)"/>
              </a:rPr>
              <a:t> ⇒ </a:t>
            </a:r>
          </a:p>
          <a:p>
            <a:pPr lvl="2">
              <a:lnSpc>
                <a:spcPct val="120000"/>
              </a:lnSpc>
              <a:spcBef>
                <a:spcPts val="800"/>
              </a:spcBef>
            </a:pPr>
            <a:r>
              <a:rPr lang="en-US" i="1" dirty="0" smtClean="0">
                <a:ea typeface="Times New Roman" charset="0"/>
                <a:cs typeface="NimbusSanT (Body)"/>
              </a:rPr>
              <a:t>f</a:t>
            </a:r>
            <a:r>
              <a:rPr lang="en-US" baseline="-25000" dirty="0" smtClean="0">
                <a:ea typeface="Times New Roman" charset="0"/>
                <a:cs typeface="NimbusSanT (Body)"/>
              </a:rPr>
              <a:t>1</a:t>
            </a:r>
            <a:r>
              <a:rPr lang="en-US" dirty="0" smtClean="0">
                <a:ea typeface="Times New Roman" charset="0"/>
                <a:cs typeface="NimbusSanT (Body)"/>
              </a:rPr>
              <a:t>(</a:t>
            </a:r>
            <a:r>
              <a:rPr lang="en-US" i="1" dirty="0" smtClean="0">
                <a:ea typeface="Times New Roman" charset="0"/>
                <a:cs typeface="NimbusSanT (Body)"/>
              </a:rPr>
              <a:t>n</a:t>
            </a:r>
            <a:r>
              <a:rPr lang="en-US" dirty="0" smtClean="0">
                <a:ea typeface="Times New Roman" charset="0"/>
                <a:cs typeface="NimbusSanT (Body)"/>
              </a:rPr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charset="2"/>
              </a:rPr>
              <a:t></a:t>
            </a:r>
            <a:r>
              <a:rPr lang="en-US" dirty="0" smtClean="0">
                <a:ea typeface="Times New Roman" charset="0"/>
                <a:cs typeface="NimbusSanT (Body)"/>
              </a:rPr>
              <a:t> 10n</a:t>
            </a:r>
            <a:r>
              <a:rPr lang="en-US" baseline="30000" dirty="0" smtClean="0">
                <a:ea typeface="Times New Roman" charset="0"/>
                <a:cs typeface="NimbusSanT (Body)"/>
              </a:rPr>
              <a:t>2 + </a:t>
            </a:r>
            <a:r>
              <a:rPr lang="en-US" dirty="0" smtClean="0">
                <a:ea typeface="Times New Roman" charset="0"/>
                <a:cs typeface="NimbusSanT (Body)"/>
              </a:rPr>
              <a:t>25</a:t>
            </a:r>
            <a:r>
              <a:rPr lang="en-US" i="1" dirty="0" smtClean="0">
                <a:ea typeface="Times New Roman" charset="0"/>
                <a:cs typeface="NimbusSanT (Body)"/>
              </a:rPr>
              <a:t>n</a:t>
            </a:r>
            <a:r>
              <a:rPr lang="en-US" baseline="30000" dirty="0" smtClean="0">
                <a:ea typeface="Times New Roman" charset="0"/>
                <a:cs typeface="NimbusSanT (Body)"/>
              </a:rPr>
              <a:t>2</a:t>
            </a:r>
            <a:r>
              <a:rPr lang="en-US" dirty="0" smtClean="0">
                <a:ea typeface="Times New Roman" charset="0"/>
                <a:cs typeface="NimbusSanT (Body)"/>
              </a:rPr>
              <a:t> ⇒       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NimbusSanT (Body)"/>
              </a:rPr>
              <a:t>// 10n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  <a:sym typeface="Symbol" charset="2"/>
              </a:rPr>
              <a:t>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NimbusSanT (Body)"/>
              </a:rPr>
              <a:t>25</a:t>
            </a:r>
            <a:r>
              <a:rPr lang="en-US" i="1" dirty="0" smtClean="0">
                <a:solidFill>
                  <a:srgbClr val="FF0000"/>
                </a:solidFill>
                <a:ea typeface="Times New Roman" charset="0"/>
                <a:cs typeface="NimbusSanT (Body)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ea typeface="Times New Roman" charset="0"/>
                <a:cs typeface="NimbusSanT (Body)"/>
              </a:rPr>
              <a:t>2</a:t>
            </a:r>
            <a:endParaRPr lang="en-US" dirty="0" smtClean="0">
              <a:solidFill>
                <a:srgbClr val="FF0000"/>
              </a:solidFill>
              <a:ea typeface="Times New Roman" charset="0"/>
              <a:cs typeface="NimbusSanT (Body)"/>
            </a:endParaRPr>
          </a:p>
          <a:p>
            <a:pPr lvl="2">
              <a:lnSpc>
                <a:spcPct val="120000"/>
              </a:lnSpc>
              <a:spcBef>
                <a:spcPts val="800"/>
              </a:spcBef>
            </a:pPr>
            <a:r>
              <a:rPr lang="en-US" dirty="0" smtClean="0">
                <a:ea typeface="Times New Roman" charset="0"/>
                <a:cs typeface="NimbusSanT (Body)"/>
              </a:rPr>
              <a:t> </a:t>
            </a:r>
            <a:r>
              <a:rPr lang="en-US" i="1" dirty="0">
                <a:ea typeface="Times New Roman" charset="0"/>
                <a:cs typeface="NimbusSanT (Body)"/>
              </a:rPr>
              <a:t>f</a:t>
            </a:r>
            <a:r>
              <a:rPr lang="en-US" baseline="-25000" dirty="0">
                <a:ea typeface="Times New Roman" charset="0"/>
                <a:cs typeface="NimbusSanT (Body)"/>
              </a:rPr>
              <a:t>1</a:t>
            </a:r>
            <a:r>
              <a:rPr lang="en-US" dirty="0">
                <a:ea typeface="Times New Roman" charset="0"/>
                <a:cs typeface="NimbusSanT (Body)"/>
              </a:rPr>
              <a:t>(</a:t>
            </a:r>
            <a:r>
              <a:rPr lang="en-US" i="1" dirty="0">
                <a:ea typeface="Times New Roman" charset="0"/>
                <a:cs typeface="NimbusSanT (Body)"/>
              </a:rPr>
              <a:t>n</a:t>
            </a:r>
            <a:r>
              <a:rPr lang="en-US" dirty="0" smtClean="0">
                <a:ea typeface="Times New Roman" charset="0"/>
                <a:cs typeface="NimbusSanT (Body)"/>
              </a:rPr>
              <a:t>) = O(n</a:t>
            </a:r>
            <a:r>
              <a:rPr lang="en-US" baseline="30000" dirty="0" smtClean="0">
                <a:ea typeface="Times New Roman" charset="0"/>
                <a:cs typeface="NimbusSanT (Body)"/>
              </a:rPr>
              <a:t>2</a:t>
            </a:r>
            <a:r>
              <a:rPr lang="en-US" dirty="0" smtClean="0">
                <a:ea typeface="Times New Roman" charset="0"/>
                <a:cs typeface="NimbusSanT (Body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75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7" name="Picture 5" descr="COMPLEX2"/>
          <p:cNvPicPr>
            <a:picLocks noChangeAspect="1" noChangeArrowheads="1"/>
          </p:cNvPicPr>
          <p:nvPr/>
        </p:nvPicPr>
        <p:blipFill rotWithShape="1">
          <a:blip r:embed="rId4"/>
          <a:srcRect b="4320"/>
          <a:stretch/>
        </p:blipFill>
        <p:spPr bwMode="auto">
          <a:xfrm>
            <a:off x="910590" y="1670191"/>
            <a:ext cx="7512368" cy="4794109"/>
          </a:xfrm>
          <a:prstGeom prst="rect">
            <a:avLst/>
          </a:prstGeom>
          <a:noFill/>
        </p:spPr>
      </p:pic>
      <p:sp>
        <p:nvSpPr>
          <p:cNvPr id="1057798" name="Text Box 6"/>
          <p:cNvSpPr txBox="1">
            <a:spLocks noChangeArrowheads="1"/>
          </p:cNvSpPr>
          <p:nvPr/>
        </p:nvSpPr>
        <p:spPr bwMode="auto">
          <a:xfrm>
            <a:off x="7664133" y="5591029"/>
            <a:ext cx="936086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dirty="0" err="1">
                <a:latin typeface="+mn-lt"/>
              </a:rPr>
              <a:t>log(</a:t>
            </a:r>
            <a:r>
              <a:rPr lang="en-US" sz="2400" i="1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057799" name="Object 7"/>
          <p:cNvGraphicFramePr>
            <a:graphicFrameLocks noChangeAspect="1"/>
          </p:cNvGraphicFramePr>
          <p:nvPr/>
        </p:nvGraphicFramePr>
        <p:xfrm>
          <a:off x="7664132" y="4927763"/>
          <a:ext cx="546418" cy="5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7" name="Equation" r:id="rId5" imgW="241200" imgH="228600" progId="Equation.3">
                  <p:embed/>
                </p:oleObj>
              </mc:Choice>
              <mc:Fallback>
                <p:oleObj name="Equation" r:id="rId5" imgW="2412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132" y="4927763"/>
                        <a:ext cx="546418" cy="51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800" name="Text Box 8"/>
          <p:cNvSpPr txBox="1">
            <a:spLocks noChangeArrowheads="1"/>
          </p:cNvSpPr>
          <p:nvPr/>
        </p:nvSpPr>
        <p:spPr bwMode="auto">
          <a:xfrm>
            <a:off x="7208837" y="3719972"/>
            <a:ext cx="337815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 err="1">
                <a:latin typeface="+mn-lt"/>
              </a:rPr>
              <a:t>n</a:t>
            </a:r>
            <a:endParaRPr lang="en-US" sz="1600" i="1" dirty="0">
              <a:latin typeface="+mn-lt"/>
            </a:endParaRPr>
          </a:p>
        </p:txBody>
      </p:sp>
      <p:sp>
        <p:nvSpPr>
          <p:cNvPr id="1057801" name="Text Box 9"/>
          <p:cNvSpPr txBox="1">
            <a:spLocks noChangeArrowheads="1"/>
          </p:cNvSpPr>
          <p:nvPr/>
        </p:nvSpPr>
        <p:spPr bwMode="auto">
          <a:xfrm>
            <a:off x="6000750" y="2425700"/>
            <a:ext cx="1166918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log(</a:t>
            </a:r>
            <a:r>
              <a:rPr lang="en-US" sz="2400" i="1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)</a:t>
            </a:r>
            <a:endParaRPr lang="en-US" sz="1600" dirty="0">
              <a:latin typeface="+mn-lt"/>
            </a:endParaRPr>
          </a:p>
        </p:txBody>
      </p:sp>
      <p:sp>
        <p:nvSpPr>
          <p:cNvPr id="10578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Orders of Magnitude </a:t>
            </a:r>
            <a:r>
              <a:rPr lang="en-US" dirty="0" smtClean="0"/>
              <a:t>Revisited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GB" dirty="0" smtClean="0"/>
              <a:t>Orders of Magnitude Revisited (2)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pPr marL="1427163" indent="-1427163">
              <a:lnSpc>
                <a:spcPct val="95000"/>
              </a:lnSpc>
              <a:spcBef>
                <a:spcPts val="11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(1)		</a:t>
            </a:r>
            <a:r>
              <a:rPr lang="en-GB" b="1" dirty="0" smtClean="0"/>
              <a:t>Constant</a:t>
            </a:r>
            <a:r>
              <a:rPr lang="en-GB" dirty="0" smtClean="0"/>
              <a:t> (computing time)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(log </a:t>
            </a:r>
            <a:r>
              <a:rPr lang="en-GB" i="1" dirty="0" smtClean="0"/>
              <a:t>n</a:t>
            </a:r>
            <a:r>
              <a:rPr lang="en-GB" dirty="0" smtClean="0"/>
              <a:t>)		</a:t>
            </a:r>
            <a:r>
              <a:rPr lang="en-GB" b="1" dirty="0" smtClean="0"/>
              <a:t>Logarithmic</a:t>
            </a:r>
            <a:r>
              <a:rPr lang="en-GB" dirty="0" smtClean="0"/>
              <a:t> (computing time) is faster than </a:t>
            </a: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for sufficiently large </a:t>
            </a:r>
            <a:r>
              <a:rPr lang="en-GB" i="1" dirty="0" smtClean="0"/>
              <a:t>n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		</a:t>
            </a:r>
            <a:r>
              <a:rPr lang="en-GB" b="1" dirty="0" smtClean="0"/>
              <a:t>Linear</a:t>
            </a:r>
            <a:r>
              <a:rPr lang="en-GB" dirty="0" smtClean="0"/>
              <a:t> (computing time)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 </a:t>
            </a:r>
            <a:r>
              <a:rPr lang="en-GB" dirty="0" smtClean="0"/>
              <a:t>log </a:t>
            </a:r>
            <a:r>
              <a:rPr lang="en-GB" i="1" dirty="0" smtClean="0"/>
              <a:t>n</a:t>
            </a:r>
            <a:r>
              <a:rPr lang="en-GB" dirty="0" smtClean="0"/>
              <a:t>)  </a:t>
            </a:r>
            <a:r>
              <a:rPr lang="en-GB" b="1" dirty="0" smtClean="0"/>
              <a:t>“n log n” </a:t>
            </a:r>
            <a:r>
              <a:rPr lang="en-GB" dirty="0" smtClean="0"/>
              <a:t>is faster than </a:t>
            </a: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) for sufficiently large </a:t>
            </a:r>
            <a:r>
              <a:rPr lang="en-GB" i="1" dirty="0" smtClean="0"/>
              <a:t>n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)		</a:t>
            </a:r>
            <a:r>
              <a:rPr lang="en-GB" b="1" dirty="0" smtClean="0"/>
              <a:t>Quadratic</a:t>
            </a:r>
            <a:r>
              <a:rPr lang="en-GB" dirty="0" smtClean="0"/>
              <a:t> (computing time)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baseline="30000" dirty="0" smtClean="0"/>
              <a:t>3</a:t>
            </a:r>
            <a:r>
              <a:rPr lang="en-GB" dirty="0" smtClean="0"/>
              <a:t>)		</a:t>
            </a:r>
            <a:r>
              <a:rPr lang="en-GB" b="1" dirty="0" smtClean="0"/>
              <a:t>Cubic</a:t>
            </a:r>
            <a:r>
              <a:rPr lang="en-GB" dirty="0" smtClean="0"/>
              <a:t> (computing time)</a:t>
            </a:r>
          </a:p>
          <a:p>
            <a:pPr marL="1427163" indent="-1427163">
              <a:lnSpc>
                <a:spcPct val="95000"/>
              </a:lnSpc>
              <a:spcBef>
                <a:spcPts val="1776"/>
              </a:spcBef>
              <a:buFont typeface="Wingdings" charset="2"/>
              <a:buNone/>
              <a:tabLst>
                <a:tab pos="1060450" algn="l"/>
              </a:tabLst>
            </a:pPr>
            <a:r>
              <a:rPr lang="en-GB" i="1" dirty="0" smtClean="0"/>
              <a:t>O</a:t>
            </a:r>
            <a:r>
              <a:rPr lang="en-GB" dirty="0" smtClean="0"/>
              <a:t>(2</a:t>
            </a:r>
            <a:r>
              <a:rPr lang="en-GB" i="1" baseline="30000" dirty="0" smtClean="0"/>
              <a:t>n</a:t>
            </a:r>
            <a:r>
              <a:rPr lang="en-GB" dirty="0" smtClean="0"/>
              <a:t>)		</a:t>
            </a:r>
            <a:r>
              <a:rPr lang="en-GB" b="1" dirty="0" smtClean="0"/>
              <a:t>Exponential</a:t>
            </a:r>
            <a:r>
              <a:rPr lang="en-GB" dirty="0" smtClean="0"/>
              <a:t> (computing time)</a:t>
            </a:r>
            <a:br>
              <a:rPr lang="en-GB" dirty="0" smtClean="0"/>
            </a:br>
            <a:endParaRPr lang="en-GB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 </a:t>
            </a:r>
            <a:r>
              <a:rPr lang="en-US" dirty="0" smtClean="0"/>
              <a:t>Revisited (3)</a:t>
            </a:r>
            <a:endParaRPr lang="en-GB" dirty="0"/>
          </a:p>
        </p:txBody>
      </p:sp>
      <p:pic>
        <p:nvPicPr>
          <p:cNvPr id="1058820" name="Picture 4" descr="COMPLEX3"/>
          <p:cNvPicPr>
            <a:picLocks noChangeAspect="1" noChangeArrowheads="1"/>
          </p:cNvPicPr>
          <p:nvPr/>
        </p:nvPicPr>
        <p:blipFill rotWithShape="1">
          <a:blip r:embed="rId3"/>
          <a:srcRect b="3721"/>
          <a:stretch/>
        </p:blipFill>
        <p:spPr bwMode="auto">
          <a:xfrm>
            <a:off x="682942" y="1518357"/>
            <a:ext cx="7702074" cy="4945944"/>
          </a:xfrm>
          <a:prstGeom prst="rect">
            <a:avLst/>
          </a:prstGeom>
          <a:noFill/>
        </p:spPr>
      </p:pic>
      <p:sp>
        <p:nvSpPr>
          <p:cNvPr id="1058821" name="Rectangle 5"/>
          <p:cNvSpPr>
            <a:spLocks noChangeArrowheads="1"/>
          </p:cNvSpPr>
          <p:nvPr/>
        </p:nvSpPr>
        <p:spPr bwMode="auto">
          <a:xfrm>
            <a:off x="1062355" y="0"/>
            <a:ext cx="7740015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4" tIns="45537" rIns="91074" bIns="45537" anchor="ctr">
            <a:prstTxWarp prst="textNoShape">
              <a:avLst/>
            </a:prstTxWarp>
          </a:bodyPr>
          <a:lstStyle/>
          <a:p>
            <a:pPr algn="l"/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1058822" name="Text Box 6"/>
          <p:cNvSpPr txBox="1">
            <a:spLocks noChangeArrowheads="1"/>
          </p:cNvSpPr>
          <p:nvPr/>
        </p:nvSpPr>
        <p:spPr bwMode="auto">
          <a:xfrm>
            <a:off x="2276475" y="1973863"/>
            <a:ext cx="542999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>
                <a:latin typeface="+mn-lt"/>
              </a:rPr>
              <a:t>n</a:t>
            </a:r>
            <a:r>
              <a:rPr lang="en-US" sz="2400" baseline="30000" dirty="0">
                <a:latin typeface="+mn-lt"/>
              </a:rPr>
              <a:t>10</a:t>
            </a:r>
            <a:endParaRPr lang="en-US" sz="1600" dirty="0">
              <a:latin typeface="+mn-lt"/>
            </a:endParaRPr>
          </a:p>
        </p:txBody>
      </p:sp>
      <p:sp>
        <p:nvSpPr>
          <p:cNvPr id="1058823" name="Text Box 7"/>
          <p:cNvSpPr txBox="1">
            <a:spLocks noChangeArrowheads="1"/>
          </p:cNvSpPr>
          <p:nvPr/>
        </p:nvSpPr>
        <p:spPr bwMode="auto">
          <a:xfrm>
            <a:off x="7740016" y="5769752"/>
            <a:ext cx="1166918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log(</a:t>
            </a:r>
            <a:r>
              <a:rPr lang="en-US" sz="2400" i="1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058824" name="Text Box 8"/>
          <p:cNvSpPr txBox="1">
            <a:spLocks noChangeArrowheads="1"/>
          </p:cNvSpPr>
          <p:nvPr/>
        </p:nvSpPr>
        <p:spPr bwMode="auto">
          <a:xfrm>
            <a:off x="6829425" y="2049781"/>
            <a:ext cx="440407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>
                <a:latin typeface="+mn-lt"/>
              </a:rPr>
              <a:t>n</a:t>
            </a:r>
            <a:r>
              <a:rPr lang="en-US" sz="2400" baseline="300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</p:txBody>
      </p:sp>
      <p:sp>
        <p:nvSpPr>
          <p:cNvPr id="1058825" name="Text Box 9"/>
          <p:cNvSpPr txBox="1">
            <a:spLocks noChangeArrowheads="1"/>
          </p:cNvSpPr>
          <p:nvPr/>
        </p:nvSpPr>
        <p:spPr bwMode="auto">
          <a:xfrm>
            <a:off x="7132955" y="5162410"/>
            <a:ext cx="440407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>
                <a:latin typeface="+mn-lt"/>
              </a:rPr>
              <a:t>n</a:t>
            </a:r>
            <a:r>
              <a:rPr lang="en-US" sz="2400" baseline="30000" dirty="0">
                <a:latin typeface="+mn-lt"/>
              </a:rPr>
              <a:t>2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Automata</a:t>
            </a:r>
            <a:r>
              <a:rPr lang="sv-SE" dirty="0" smtClean="0"/>
              <a:t> </a:t>
            </a:r>
            <a:r>
              <a:rPr lang="sv-SE" dirty="0" err="1" smtClean="0"/>
              <a:t>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Seminar</a:t>
            </a:r>
            <a:r>
              <a:rPr lang="sv-SE" dirty="0" smtClean="0"/>
              <a:t> </a:t>
            </a:r>
            <a:r>
              <a:rPr lang="sv-SE" dirty="0" err="1" smtClean="0"/>
              <a:t>tomorrow</a:t>
            </a:r>
            <a:r>
              <a:rPr lang="sv-SE" dirty="0" smtClean="0"/>
              <a:t> at 10am</a:t>
            </a:r>
          </a:p>
          <a:p>
            <a:r>
              <a:rPr lang="sv-SE" dirty="0" smtClean="0"/>
              <a:t>G207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6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4" name="Picture 4" descr="COMPLEX4"/>
          <p:cNvPicPr>
            <a:picLocks noChangeAspect="1" noChangeArrowheads="1"/>
          </p:cNvPicPr>
          <p:nvPr/>
        </p:nvPicPr>
        <p:blipFill rotWithShape="1">
          <a:blip r:embed="rId3"/>
          <a:srcRect b="4427"/>
          <a:stretch/>
        </p:blipFill>
        <p:spPr bwMode="auto">
          <a:xfrm>
            <a:off x="531177" y="1518355"/>
            <a:ext cx="7758986" cy="4945945"/>
          </a:xfrm>
          <a:prstGeom prst="rect">
            <a:avLst/>
          </a:prstGeom>
          <a:noFill/>
        </p:spPr>
      </p:pic>
      <p:sp>
        <p:nvSpPr>
          <p:cNvPr id="1059846" name="Text Box 6"/>
          <p:cNvSpPr txBox="1">
            <a:spLocks noChangeArrowheads="1"/>
          </p:cNvSpPr>
          <p:nvPr/>
        </p:nvSpPr>
        <p:spPr bwMode="auto">
          <a:xfrm>
            <a:off x="7512368" y="4175478"/>
            <a:ext cx="542999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>
                <a:latin typeface="+mn-lt"/>
              </a:rPr>
              <a:t>n</a:t>
            </a:r>
            <a:r>
              <a:rPr lang="en-US" sz="2400" i="1" baseline="30000" dirty="0">
                <a:latin typeface="+mn-lt"/>
              </a:rPr>
              <a:t>10</a:t>
            </a:r>
            <a:endParaRPr lang="en-US" sz="1600" i="1" dirty="0">
              <a:latin typeface="+mn-lt"/>
            </a:endParaRPr>
          </a:p>
        </p:txBody>
      </p:sp>
      <p:sp>
        <p:nvSpPr>
          <p:cNvPr id="1059847" name="Text Box 7"/>
          <p:cNvSpPr txBox="1">
            <a:spLocks noChangeArrowheads="1"/>
          </p:cNvSpPr>
          <p:nvPr/>
        </p:nvSpPr>
        <p:spPr bwMode="auto">
          <a:xfrm>
            <a:off x="7512368" y="2429370"/>
            <a:ext cx="542999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>
                <a:latin typeface="+mn-lt"/>
              </a:rPr>
              <a:t>n</a:t>
            </a:r>
            <a:r>
              <a:rPr lang="en-US" sz="2400" baseline="30000" dirty="0">
                <a:latin typeface="+mn-lt"/>
              </a:rPr>
              <a:t>20</a:t>
            </a:r>
            <a:endParaRPr lang="en-US" sz="1600" dirty="0">
              <a:latin typeface="+mn-lt"/>
            </a:endParaRPr>
          </a:p>
        </p:txBody>
      </p:sp>
      <p:sp>
        <p:nvSpPr>
          <p:cNvPr id="1059848" name="Text Box 8"/>
          <p:cNvSpPr txBox="1">
            <a:spLocks noChangeArrowheads="1"/>
          </p:cNvSpPr>
          <p:nvPr/>
        </p:nvSpPr>
        <p:spPr bwMode="auto">
          <a:xfrm>
            <a:off x="3414713" y="2049781"/>
            <a:ext cx="440407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i="1" dirty="0" err="1" smtClean="0">
                <a:latin typeface="+mn-lt"/>
              </a:rPr>
              <a:t>n</a:t>
            </a:r>
            <a:r>
              <a:rPr lang="en-US" sz="2400" i="1" baseline="30000" dirty="0" err="1">
                <a:latin typeface="+mn-lt"/>
              </a:rPr>
              <a:t>n</a:t>
            </a:r>
            <a:endParaRPr lang="en-US" sz="1600" i="1" dirty="0">
              <a:latin typeface="+mn-lt"/>
            </a:endParaRPr>
          </a:p>
        </p:txBody>
      </p:sp>
      <p:sp>
        <p:nvSpPr>
          <p:cNvPr id="1059849" name="Text Box 9"/>
          <p:cNvSpPr txBox="1">
            <a:spLocks noChangeArrowheads="1"/>
          </p:cNvSpPr>
          <p:nvPr/>
        </p:nvSpPr>
        <p:spPr bwMode="auto">
          <a:xfrm>
            <a:off x="7463110" y="5466081"/>
            <a:ext cx="671240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dirty="0">
                <a:latin typeface="+mn-lt"/>
              </a:rPr>
              <a:t>1.1</a:t>
            </a:r>
            <a:r>
              <a:rPr lang="en-US" sz="2400" i="1" baseline="30000" dirty="0">
                <a:latin typeface="+mn-lt"/>
              </a:rPr>
              <a:t>n</a:t>
            </a:r>
            <a:endParaRPr lang="en-US" sz="1600" i="1" dirty="0">
              <a:latin typeface="+mn-lt"/>
            </a:endParaRPr>
          </a:p>
        </p:txBody>
      </p:sp>
      <p:sp>
        <p:nvSpPr>
          <p:cNvPr id="1059850" name="Text Box 10"/>
          <p:cNvSpPr txBox="1">
            <a:spLocks noChangeArrowheads="1"/>
          </p:cNvSpPr>
          <p:nvPr/>
        </p:nvSpPr>
        <p:spPr bwMode="auto">
          <a:xfrm>
            <a:off x="7524750" y="3264465"/>
            <a:ext cx="440407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dirty="0">
                <a:latin typeface="+mn-lt"/>
              </a:rPr>
              <a:t>2</a:t>
            </a:r>
            <a:r>
              <a:rPr lang="en-US" sz="2400" i="1" baseline="30000" dirty="0">
                <a:latin typeface="+mn-lt"/>
              </a:rPr>
              <a:t>n</a:t>
            </a:r>
            <a:endParaRPr lang="en-US" sz="1600" i="1" dirty="0">
              <a:latin typeface="+mn-lt"/>
            </a:endParaRPr>
          </a:p>
        </p:txBody>
      </p:sp>
      <p:sp>
        <p:nvSpPr>
          <p:cNvPr id="1059851" name="Text Box 11"/>
          <p:cNvSpPr txBox="1">
            <a:spLocks noChangeArrowheads="1"/>
          </p:cNvSpPr>
          <p:nvPr/>
        </p:nvSpPr>
        <p:spPr bwMode="auto">
          <a:xfrm>
            <a:off x="7524750" y="1746110"/>
            <a:ext cx="440407" cy="4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2400" dirty="0">
                <a:latin typeface="+mn-lt"/>
              </a:rPr>
              <a:t>3</a:t>
            </a:r>
            <a:r>
              <a:rPr lang="en-US" sz="2400" i="1" baseline="30000" dirty="0">
                <a:latin typeface="+mn-lt"/>
              </a:rPr>
              <a:t>n</a:t>
            </a:r>
            <a:endParaRPr lang="en-US" sz="1600" i="1" dirty="0">
              <a:latin typeface="+mn-lt"/>
            </a:endParaRPr>
          </a:p>
        </p:txBody>
      </p:sp>
      <p:sp>
        <p:nvSpPr>
          <p:cNvPr id="1059852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Orders of Magnitude </a:t>
            </a:r>
            <a:r>
              <a:rPr lang="en-US" dirty="0" smtClean="0"/>
              <a:t>Revisited 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852" y="37327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Log Scale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/>
              <a:t>Orders of Magnitude Revisited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The effect on running time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doubled in size:</a:t>
            </a:r>
            <a:endParaRPr lang="en-US" dirty="0"/>
          </a:p>
          <a:p>
            <a:pPr marL="982663" indent="0">
              <a:spcBef>
                <a:spcPts val="1176"/>
              </a:spcBef>
              <a:buNone/>
            </a:pPr>
            <a:r>
              <a:rPr lang="en-US" dirty="0" smtClean="0"/>
              <a:t>Constant	no increase: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dirty="0"/>
              <a:t>		</a:t>
            </a:r>
            <a:r>
              <a:rPr lang="en-US" dirty="0" smtClean="0"/>
              <a:t>small increase: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&gt;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 smtClean="0"/>
              <a:t>linear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doubled running time: </a:t>
            </a:r>
            <a:r>
              <a:rPr lang="en-US" i="1" dirty="0" smtClean="0"/>
              <a:t>T</a:t>
            </a:r>
            <a:r>
              <a:rPr lang="en-US" dirty="0" smtClean="0"/>
              <a:t>(2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pPr marL="982663" indent="0">
              <a:spcBef>
                <a:spcPts val="1176"/>
              </a:spcBef>
              <a:buNone/>
            </a:pP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	</a:t>
            </a:r>
            <a:r>
              <a:rPr lang="en-US" dirty="0" smtClean="0"/>
              <a:t>little more than doubled running time: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T</a:t>
            </a:r>
            <a:r>
              <a:rPr lang="en-US" dirty="0" smtClean="0"/>
              <a:t>(2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&gt;</a:t>
            </a:r>
            <a:r>
              <a:rPr lang="en-US" dirty="0"/>
              <a:t> 2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		</a:t>
            </a:r>
            <a:r>
              <a:rPr lang="en-US" dirty="0" smtClean="0"/>
              <a:t>increase with a factor 4: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4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		</a:t>
            </a:r>
            <a:r>
              <a:rPr lang="en-US" dirty="0" smtClean="0"/>
              <a:t>increase </a:t>
            </a:r>
            <a:r>
              <a:rPr lang="en-US" dirty="0"/>
              <a:t>with a factor </a:t>
            </a:r>
            <a:r>
              <a:rPr lang="en-US" dirty="0" smtClean="0"/>
              <a:t>8: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8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		</a:t>
            </a:r>
            <a:r>
              <a:rPr lang="en-US" dirty="0" smtClean="0"/>
              <a:t>quadratic increase: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dirty="0"/>
              <a:t>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1651000"/>
            <a:ext cx="6807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/>
              <a:t>Orders of Magnitude Revisited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If we had a computer a 1,000, 1,000,000 or 1,000,000,000 times faster …</a:t>
            </a:r>
          </a:p>
          <a:p>
            <a:pPr marL="982663" indent="0">
              <a:spcBef>
                <a:spcPts val="1176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56775"/>
              </p:ext>
            </p:extLst>
          </p:nvPr>
        </p:nvGraphicFramePr>
        <p:xfrm>
          <a:off x="590550" y="3035300"/>
          <a:ext cx="8167688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07"/>
                <a:gridCol w="907593"/>
                <a:gridCol w="914400"/>
                <a:gridCol w="943157"/>
                <a:gridCol w="1135129"/>
                <a:gridCol w="1144273"/>
                <a:gridCol w="1135129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Operations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per second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v-SE" dirty="0" smtClean="0"/>
                        <a:t>N=1</a:t>
                      </a:r>
                      <a:r>
                        <a:rPr lang="sv-SE" baseline="0" dirty="0" smtClean="0"/>
                        <a:t> million  </a:t>
                      </a:r>
                      <a:r>
                        <a:rPr lang="sv-SE" dirty="0" smtClean="0"/>
                        <a:t>(10</a:t>
                      </a:r>
                      <a:r>
                        <a:rPr lang="sv-SE" baseline="30000" dirty="0" smtClean="0"/>
                        <a:t>6</a:t>
                      </a:r>
                      <a:r>
                        <a:rPr lang="sv-SE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sv-SE" dirty="0" smtClean="0"/>
                        <a:t>N=1 billion (10</a:t>
                      </a:r>
                      <a:r>
                        <a:rPr lang="sv-SE" baseline="30000" dirty="0" smtClean="0"/>
                        <a:t>9</a:t>
                      </a:r>
                      <a:r>
                        <a:rPr lang="sv-SE" dirty="0" smtClean="0"/>
                        <a:t>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nlogn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</a:t>
                      </a:r>
                      <a:r>
                        <a:rPr lang="sv-SE" baseline="30000" dirty="0" smtClean="0"/>
                        <a:t>2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nlogn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</a:t>
                      </a:r>
                      <a:r>
                        <a:rPr lang="sv-SE" baseline="30000" dirty="0" smtClean="0"/>
                        <a:t>2</a:t>
                      </a:r>
                      <a:endParaRPr lang="en-GB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10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seconds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weeks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hours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hours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never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10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Hours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decades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10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weeks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10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Myriad Pro"/>
                        </a:rPr>
                        <a:t>instantly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minutes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13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Complexity of Recursive </a:t>
            </a:r>
            <a:r>
              <a:rPr lang="en-US" dirty="0"/>
              <a:t>Algorithms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819150" y="3589110"/>
            <a:ext cx="5491470" cy="2701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factorial(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n</a:t>
            </a:r>
            <a:r>
              <a:rPr lang="en-US" sz="1600" b="1" dirty="0" smtClean="0">
                <a:latin typeface="Courier New" charset="0"/>
              </a:rPr>
              <a:t>){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factorial_value</a:t>
            </a:r>
            <a:r>
              <a:rPr lang="en-US" sz="1600" b="1" dirty="0" smtClean="0">
                <a:latin typeface="Courier New" charset="0"/>
              </a:rPr>
              <a:t>;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factorial_value</a:t>
            </a:r>
            <a:r>
              <a:rPr lang="en-US" sz="1600" b="1" dirty="0">
                <a:latin typeface="Courier New" charset="0"/>
              </a:rPr>
              <a:t> = 0</a:t>
            </a:r>
            <a:r>
              <a:rPr lang="en-US" sz="1600" b="1" dirty="0" smtClean="0">
                <a:latin typeface="Courier New" charset="0"/>
              </a:rPr>
              <a:t>;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if (n &lt;= 1</a:t>
            </a:r>
            <a:r>
              <a:rPr lang="en-US" sz="1600" b="1" dirty="0" smtClean="0">
                <a:latin typeface="Courier New" charset="0"/>
              </a:rPr>
              <a:t>) 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   </a:t>
            </a:r>
            <a:r>
              <a:rPr lang="en-US" sz="1600" b="1" dirty="0" err="1">
                <a:latin typeface="Courier New" charset="0"/>
              </a:rPr>
              <a:t>factorial_value</a:t>
            </a:r>
            <a:r>
              <a:rPr lang="en-US" sz="1600" b="1" dirty="0">
                <a:latin typeface="Courier New" charset="0"/>
              </a:rPr>
              <a:t> = 1;</a:t>
            </a: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smtClean="0">
                <a:latin typeface="Courier New" charset="0"/>
              </a:rPr>
              <a:t>else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   </a:t>
            </a:r>
            <a:r>
              <a:rPr lang="en-US" sz="1600" b="1" dirty="0" err="1">
                <a:latin typeface="Courier New" charset="0"/>
              </a:rPr>
              <a:t>factorial_value</a:t>
            </a:r>
            <a:r>
              <a:rPr lang="en-US" sz="1600" b="1" dirty="0">
                <a:latin typeface="Courier New" charset="0"/>
              </a:rPr>
              <a:t> = n * factorial(n-1</a:t>
            </a:r>
            <a:r>
              <a:rPr lang="en-US" sz="1600" b="1" dirty="0" smtClean="0">
                <a:latin typeface="Courier New" charset="0"/>
              </a:rPr>
              <a:t>);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   return (</a:t>
            </a:r>
            <a:r>
              <a:rPr lang="en-US" sz="1600" b="1" dirty="0" err="1" smtClean="0">
                <a:latin typeface="Courier New" charset="0"/>
              </a:rPr>
              <a:t>factorial_value</a:t>
            </a:r>
            <a:r>
              <a:rPr lang="en-US" sz="1600" b="1" dirty="0" smtClean="0">
                <a:latin typeface="Courier New" charset="0"/>
              </a:rPr>
              <a:t>);</a:t>
            </a:r>
            <a:endParaRPr lang="en-US" sz="1600" b="1" dirty="0"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latin typeface="Courier New" charset="0"/>
              </a:rPr>
              <a:t>}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6762750" y="3057687"/>
            <a:ext cx="1447800" cy="33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7" tIns="45854" rIns="91707" bIns="45854">
            <a:prstTxWarp prst="textNoShape">
              <a:avLst/>
            </a:prstTxWarp>
            <a:spAutoFit/>
          </a:bodyPr>
          <a:lstStyle/>
          <a:p>
            <a:pPr algn="l" eaLnBrk="0" hangingPunct="0">
              <a:buNone/>
            </a:pPr>
            <a:endParaRPr lang="en-US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 &gt; 1</a:t>
            </a:r>
          </a:p>
          <a:p>
            <a:pPr algn="l" eaLnBrk="0" hangingPunct="0">
              <a:buNone/>
            </a:pP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</a:t>
            </a:r>
          </a:p>
          <a:p>
            <a:pPr algn="l" eaLnBrk="0" hangingPunct="0">
              <a:buNone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0</a:t>
            </a:r>
          </a:p>
          <a:p>
            <a:pPr algn="l" eaLnBrk="0" hangingPunct="0">
              <a:buNone/>
            </a:pP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2 + T(n-1)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algn="l" eaLnBrk="0" hangingPunct="0">
              <a:buNone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</a:t>
            </a:r>
          </a:p>
          <a:p>
            <a:pPr algn="l" eaLnBrk="0" hangingPunct="0"/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819150" y="18161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09575">
              <a:buFont typeface="Wingdings" charset="2"/>
              <a:buNone/>
            </a:pPr>
            <a:r>
              <a:rPr lang="en-US" sz="2000" i="1" dirty="0" smtClean="0">
                <a:latin typeface="+mn-lt"/>
              </a:rPr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!</a:t>
            </a:r>
            <a:r>
              <a:rPr lang="en-US" sz="2000" dirty="0" smtClean="0">
                <a:latin typeface="+mn-lt"/>
              </a:rPr>
              <a:t> (factorial)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latin typeface="+mn-lt"/>
              </a:rPr>
              <a:t> 1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sz="2000" dirty="0" smtClean="0">
                <a:latin typeface="+mn-lt"/>
              </a:rPr>
              <a:t> 2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sz="2000" dirty="0" smtClean="0">
                <a:latin typeface="+mn-lt"/>
              </a:rPr>
              <a:t> 3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sz="2000" dirty="0" smtClean="0">
                <a:latin typeface="+mn-lt"/>
              </a:rPr>
              <a:t> </a:t>
            </a:r>
            <a:r>
              <a:rPr lang="mr-IN" sz="2000" dirty="0" smtClean="0">
                <a:latin typeface="+mn-lt"/>
              </a:rPr>
              <a:t>…</a:t>
            </a:r>
            <a:r>
              <a:rPr lang="sv-SE" sz="2000" dirty="0" smtClean="0">
                <a:latin typeface="+mn-lt"/>
              </a:rPr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sv-SE" sz="2000" dirty="0" smtClean="0">
                <a:latin typeface="+mn-lt"/>
              </a:rPr>
              <a:t> n</a:t>
            </a:r>
            <a:endParaRPr lang="en-US" sz="2000" dirty="0" smtClean="0">
              <a:latin typeface="+mn-lt"/>
            </a:endParaRPr>
          </a:p>
          <a:p>
            <a:pPr lvl="1" indent="-409575">
              <a:buFont typeface="Wingdings" charset="2"/>
              <a:buNone/>
            </a:pPr>
            <a:endParaRPr lang="en-US" sz="1000" i="1" dirty="0">
              <a:latin typeface="+mn-lt"/>
            </a:endParaRPr>
          </a:p>
          <a:p>
            <a:pPr lvl="1" indent="-409575">
              <a:buFont typeface="Wingdings" charset="2"/>
              <a:buNone/>
            </a:pPr>
            <a:r>
              <a:rPr lang="en-US" sz="2000" i="1" dirty="0" err="1" smtClean="0">
                <a:latin typeface="+mn-lt"/>
              </a:rPr>
              <a:t>fac</a:t>
            </a:r>
            <a:r>
              <a:rPr lang="en-US" sz="2000" dirty="0" smtClean="0">
                <a:latin typeface="+mn-lt"/>
              </a:rPr>
              <a:t>(0)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fac</a:t>
            </a:r>
            <a:r>
              <a:rPr lang="en-US" sz="2000" dirty="0" smtClean="0">
                <a:latin typeface="+mn-lt"/>
              </a:rPr>
              <a:t>(1)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1</a:t>
            </a:r>
            <a:endParaRPr lang="en-US" sz="2000" baseline="-25000" dirty="0">
              <a:latin typeface="+mn-lt"/>
            </a:endParaRPr>
          </a:p>
          <a:p>
            <a:pPr lvl="1" indent="-409575">
              <a:buFont typeface="Wingdings" charset="2"/>
              <a:buNone/>
            </a:pPr>
            <a:r>
              <a:rPr lang="en-US" sz="2000" i="1" dirty="0" err="1" smtClean="0">
                <a:latin typeface="+mn-lt"/>
              </a:rPr>
              <a:t>fac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i="1" dirty="0" smtClean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fac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i="1" dirty="0" smtClean="0">
                <a:latin typeface="+mn-lt"/>
              </a:rPr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latin typeface="+mn-lt"/>
              </a:rPr>
              <a:t>1)</a:t>
            </a:r>
            <a:r>
              <a:rPr lang="en-US" sz="2000" baseline="-25000" dirty="0" smtClean="0">
                <a:latin typeface="+mn-lt"/>
              </a:rPr>
              <a:t> </a:t>
            </a:r>
            <a:endParaRPr lang="en-US" sz="2000" baseline="-25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1950" y="1739900"/>
            <a:ext cx="8396288" cy="801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07" tIns="45854" rIns="91707" bIns="45854" numCol="1" anchor="t" anchorCtr="0" compatLnSpc="1">
            <a:prstTxWarp prst="textNoShape">
              <a:avLst/>
            </a:prstTxWarp>
          </a:bodyPr>
          <a:lstStyle>
            <a:lvl1pPr marL="465138" indent="-4651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5050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377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720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63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20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81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35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92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 smtClean="0"/>
              <a:t>In general, this is more difficult:</a:t>
            </a:r>
          </a:p>
          <a:p>
            <a:pPr lvl="1">
              <a:lnSpc>
                <a:spcPct val="90000"/>
              </a:lnSpc>
            </a:pPr>
            <a:r>
              <a:rPr lang="en-US" sz="2000" kern="0" dirty="0" smtClean="0"/>
              <a:t>Identify and solve the </a:t>
            </a:r>
            <a:r>
              <a:rPr lang="en-US" sz="2000" b="1" kern="0" dirty="0" smtClean="0"/>
              <a:t>recurrence relation </a:t>
            </a:r>
            <a:r>
              <a:rPr lang="en-US" sz="2000" kern="0" dirty="0" smtClean="0"/>
              <a:t>implicit in the recursion </a:t>
            </a:r>
            <a:br>
              <a:rPr lang="en-US" sz="2000" kern="0" dirty="0" smtClean="0"/>
            </a:br>
            <a:endParaRPr lang="en-US" sz="2000" kern="0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Complexity of Recursive Algorithms (2)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654300"/>
            <a:ext cx="7489025" cy="3429000"/>
          </a:xfrm>
          <a:noFill/>
          <a:ln/>
        </p:spPr>
        <p:txBody>
          <a:bodyPr lIns="91707" tIns="45854" rIns="91707" bIns="45854"/>
          <a:lstStyle/>
          <a:p>
            <a:pPr>
              <a:lnSpc>
                <a:spcPct val="90000"/>
              </a:lnSpc>
              <a:buFont typeface="Wingdings" charset="2"/>
              <a:buNone/>
              <a:tabLst>
                <a:tab pos="754063" algn="l"/>
              </a:tabLst>
            </a:pP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	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6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 </a:t>
            </a:r>
            <a:r>
              <a:rPr lang="en-US" sz="2000" dirty="0">
                <a:ea typeface="Times New Roman" charset="0"/>
                <a:cs typeface="NimbusSanT (Body)"/>
              </a:rPr>
              <a:t>⇒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</a:t>
            </a:r>
          </a:p>
          <a:p>
            <a:pPr>
              <a:lnSpc>
                <a:spcPct val="90000"/>
              </a:lnSpc>
              <a:buFont typeface="Wingdings" charset="2"/>
              <a:buNone/>
              <a:tabLst>
                <a:tab pos="754063" algn="l"/>
              </a:tabLst>
            </a:pP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2) </a:t>
            </a:r>
            <a:r>
              <a:rPr lang="en-US" sz="2000" dirty="0">
                <a:ea typeface="Times New Roman" charset="0"/>
                <a:cs typeface="NimbusSanT (Body)"/>
              </a:rPr>
              <a:t>⇒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2)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2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2)</a:t>
            </a:r>
          </a:p>
          <a:p>
            <a:pPr>
              <a:lnSpc>
                <a:spcPct val="90000"/>
              </a:lnSpc>
              <a:buFont typeface="Wingdings" charset="2"/>
              <a:buNone/>
              <a:tabLst>
                <a:tab pos="754063" algn="l"/>
              </a:tabLst>
            </a:pP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i="1" dirty="0" smtClean="0"/>
              <a:t>2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3) </a:t>
            </a:r>
            <a:r>
              <a:rPr lang="en-US" sz="2000" dirty="0">
                <a:ea typeface="Times New Roman" charset="0"/>
                <a:cs typeface="NimbusSanT (Body)"/>
              </a:rPr>
              <a:t>⇒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2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3)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3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3)</a:t>
            </a:r>
          </a:p>
          <a:p>
            <a:pPr>
              <a:lnSpc>
                <a:spcPct val="90000"/>
              </a:lnSpc>
              <a:buFont typeface="Wingdings" charset="2"/>
              <a:buNone/>
              <a:tabLst>
                <a:tab pos="754063" algn="l"/>
              </a:tabLst>
            </a:pPr>
            <a:r>
              <a:rPr lang="mr-IN" sz="2000" dirty="0" smtClean="0">
                <a:latin typeface="Symbol" charset="2"/>
                <a:ea typeface="Symbol" charset="2"/>
                <a:cs typeface="Symbol" charset="2"/>
              </a:rPr>
              <a:t>…</a:t>
            </a:r>
            <a:endParaRPr lang="en-US" sz="2000" dirty="0" smtClean="0">
              <a:latin typeface="Symbol" charset="2"/>
              <a:ea typeface="Symbol" charset="2"/>
              <a:cs typeface="Symbol" charset="2"/>
            </a:endParaRPr>
          </a:p>
          <a:p>
            <a:pPr>
              <a:lnSpc>
                <a:spcPct val="90000"/>
              </a:lnSpc>
              <a:buFont typeface="Wingdings" charset="2"/>
              <a:buNone/>
              <a:tabLst>
                <a:tab pos="754063" algn="l"/>
              </a:tabLst>
            </a:pP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	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ic</a:t>
            </a:r>
            <a:r>
              <a:rPr lang="en-US" sz="2000" dirty="0" smtClean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i="1" dirty="0" smtClean="0"/>
              <a:t>i 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sz="2000" dirty="0" smtClean="0"/>
              <a:t>Finally</a:t>
            </a:r>
            <a:r>
              <a:rPr lang="en-US" sz="2000" dirty="0"/>
              <a:t>, when </a:t>
            </a:r>
            <a:r>
              <a:rPr lang="en-US" sz="2000" i="1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 the unfolding stops and we get: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Wingdings" charset="2"/>
              <a:buNone/>
            </a:pPr>
            <a:r>
              <a:rPr lang="en-US" sz="2000" i="1" dirty="0" smtClean="0"/>
              <a:t>	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(1)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(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/>
              <a:t>1)</a:t>
            </a:r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/>
              <a:t> </a:t>
            </a:r>
            <a:r>
              <a:rPr lang="en-US" sz="2000" i="1" dirty="0" smtClean="0"/>
              <a:t>d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Wingdings" charset="2"/>
              <a:buNone/>
            </a:pPr>
            <a:r>
              <a:rPr lang="en-US" sz="2000" dirty="0" smtClean="0"/>
              <a:t>Hence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problems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Worst-, Average- and Best-Case Complexity </a:t>
            </a:r>
            <a:endParaRPr lang="en-US" dirty="0"/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379412" y="1670050"/>
            <a:ext cx="4783138" cy="4718050"/>
          </a:xfrm>
        </p:spPr>
        <p:txBody>
          <a:bodyPr/>
          <a:lstStyle/>
          <a:p>
            <a:pPr marL="361950" indent="-361950">
              <a:spcBef>
                <a:spcPts val="1200"/>
              </a:spcBef>
            </a:pPr>
            <a:r>
              <a:rPr lang="en-US" sz="1900" dirty="0" smtClean="0"/>
              <a:t>So far, we have looked only at worst-case time complexity, i.e., we have developed an upper-bound on running time</a:t>
            </a:r>
          </a:p>
          <a:p>
            <a:pPr marL="361950" indent="-361950">
              <a:spcBef>
                <a:spcPts val="1200"/>
              </a:spcBef>
            </a:pPr>
            <a:r>
              <a:rPr lang="en-US" sz="1900" dirty="0" smtClean="0"/>
              <a:t>However, there are times when we are more interested in the </a:t>
            </a:r>
            <a:r>
              <a:rPr lang="en-US" sz="1900" b="1" dirty="0" smtClean="0"/>
              <a:t>average-case complexity</a:t>
            </a:r>
            <a:r>
              <a:rPr lang="en-US" sz="1900" dirty="0" smtClean="0"/>
              <a:t> or </a:t>
            </a:r>
            <a:r>
              <a:rPr lang="en-US" sz="1900" b="1" dirty="0" smtClean="0"/>
              <a:t>best-case complexity </a:t>
            </a:r>
            <a:r>
              <a:rPr lang="en-US" sz="1900" dirty="0" smtClean="0"/>
              <a:t>(especially if they differ significantly):</a:t>
            </a:r>
          </a:p>
          <a:p>
            <a:pPr marL="801688" lvl="1" indent="-268288">
              <a:spcBef>
                <a:spcPts val="1200"/>
              </a:spcBef>
            </a:pPr>
            <a:r>
              <a:rPr lang="en-US" sz="1500" dirty="0" smtClean="0"/>
              <a:t>One of the fastest sorting algorithms, Quicksort, has </a:t>
            </a:r>
            <a:r>
              <a:rPr lang="en-US" sz="1500" i="1" dirty="0" smtClean="0"/>
              <a:t>T</a:t>
            </a:r>
            <a:r>
              <a:rPr lang="en-US" sz="1500" dirty="0" smtClean="0"/>
              <a:t>(</a:t>
            </a:r>
            <a:r>
              <a:rPr lang="en-US" sz="1500" i="1" dirty="0" smtClean="0"/>
              <a:t>n</a:t>
            </a:r>
            <a:r>
              <a:rPr lang="en-US" sz="1500" dirty="0"/>
              <a:t>) </a:t>
            </a:r>
            <a:r>
              <a:rPr lang="en-US" sz="15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1500" dirty="0"/>
              <a:t> </a:t>
            </a:r>
            <a:r>
              <a:rPr lang="en-US" sz="1500" i="1" dirty="0" smtClean="0"/>
              <a:t>O</a:t>
            </a:r>
            <a:r>
              <a:rPr lang="en-US" sz="1500" dirty="0" smtClean="0"/>
              <a:t>(</a:t>
            </a:r>
            <a:r>
              <a:rPr lang="en-US" sz="1500" i="1" dirty="0" smtClean="0"/>
              <a:t>n</a:t>
            </a:r>
            <a:r>
              <a:rPr lang="en-US" sz="1500" baseline="30000" dirty="0" smtClean="0"/>
              <a:t>2</a:t>
            </a:r>
            <a:r>
              <a:rPr lang="en-US" sz="1500" dirty="0" smtClean="0"/>
              <a:t>) worst-case complexity (for </a:t>
            </a:r>
            <a:r>
              <a:rPr lang="en-US" sz="1500" dirty="0"/>
              <a:t>inversely sorted </a:t>
            </a:r>
            <a:r>
              <a:rPr lang="en-US" sz="1500" dirty="0" smtClean="0"/>
              <a:t>data), but </a:t>
            </a:r>
            <a:r>
              <a:rPr lang="en-US" sz="1500" i="1" dirty="0"/>
              <a:t>T</a:t>
            </a:r>
            <a:r>
              <a:rPr lang="en-US" sz="1500" dirty="0"/>
              <a:t>(</a:t>
            </a:r>
            <a:r>
              <a:rPr lang="en-US" sz="1500" i="1" dirty="0"/>
              <a:t>n</a:t>
            </a:r>
            <a:r>
              <a:rPr lang="en-US" sz="1500" dirty="0"/>
              <a:t>) </a:t>
            </a:r>
            <a:r>
              <a:rPr lang="en-US" sz="15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1500" dirty="0"/>
              <a:t> </a:t>
            </a:r>
            <a:r>
              <a:rPr lang="en-US" sz="1500" i="1" dirty="0" smtClean="0"/>
              <a:t>O</a:t>
            </a:r>
            <a:r>
              <a:rPr lang="en-US" sz="1500" dirty="0" smtClean="0"/>
              <a:t>(</a:t>
            </a:r>
            <a:r>
              <a:rPr lang="en-US" sz="1500" i="1" dirty="0" smtClean="0"/>
              <a:t>n</a:t>
            </a:r>
            <a:r>
              <a:rPr lang="en-US" sz="1500" dirty="0" smtClean="0"/>
              <a:t> </a:t>
            </a:r>
            <a:r>
              <a:rPr lang="en-US" sz="1500" dirty="0"/>
              <a:t>log</a:t>
            </a:r>
            <a:r>
              <a:rPr lang="en-US" sz="1500" baseline="30000" dirty="0"/>
              <a:t>2</a:t>
            </a:r>
            <a:r>
              <a:rPr lang="en-US" sz="1500" dirty="0"/>
              <a:t> </a:t>
            </a:r>
            <a:r>
              <a:rPr lang="en-US" sz="1500" i="1" dirty="0"/>
              <a:t>n</a:t>
            </a:r>
            <a:r>
              <a:rPr lang="en-US" sz="1500" dirty="0" smtClean="0"/>
              <a:t>) average-case complexity (for </a:t>
            </a:r>
            <a:r>
              <a:rPr lang="en-US" sz="1500" dirty="0"/>
              <a:t>randomly ordered data</a:t>
            </a:r>
            <a:r>
              <a:rPr lang="en-US" sz="1500" dirty="0" smtClean="0"/>
              <a:t>). Also the best-case complexity is </a:t>
            </a:r>
            <a:r>
              <a:rPr lang="en-US" sz="1500" i="1" dirty="0"/>
              <a:t>T</a:t>
            </a:r>
            <a:r>
              <a:rPr lang="en-US" sz="1500" dirty="0"/>
              <a:t>(</a:t>
            </a:r>
            <a:r>
              <a:rPr lang="en-US" sz="1500" i="1" dirty="0"/>
              <a:t>n</a:t>
            </a:r>
            <a:r>
              <a:rPr lang="en-US" sz="1500" dirty="0"/>
              <a:t>) </a:t>
            </a:r>
            <a:r>
              <a:rPr lang="en-US" sz="15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1500" dirty="0"/>
              <a:t> </a:t>
            </a:r>
            <a:r>
              <a:rPr lang="en-US" sz="1500" i="1" dirty="0"/>
              <a:t>O</a:t>
            </a:r>
            <a:r>
              <a:rPr lang="en-US" sz="1500" dirty="0"/>
              <a:t>(</a:t>
            </a:r>
            <a:r>
              <a:rPr lang="en-US" sz="1500" i="1" dirty="0"/>
              <a:t>n</a:t>
            </a:r>
            <a:r>
              <a:rPr lang="en-US" sz="1500" dirty="0"/>
              <a:t> log</a:t>
            </a:r>
            <a:r>
              <a:rPr lang="en-US" sz="1500" baseline="30000" dirty="0"/>
              <a:t>2</a:t>
            </a:r>
            <a:r>
              <a:rPr lang="en-US" sz="1500" dirty="0"/>
              <a:t> </a:t>
            </a:r>
            <a:r>
              <a:rPr lang="en-US" sz="1500" i="1" dirty="0"/>
              <a:t>n</a:t>
            </a:r>
            <a:r>
              <a:rPr lang="en-US" sz="1500" dirty="0" smtClean="0"/>
              <a:t>)</a:t>
            </a:r>
          </a:p>
          <a:p>
            <a:pPr marL="801688" lvl="1" indent="-268288">
              <a:spcBef>
                <a:spcPts val="600"/>
              </a:spcBef>
            </a:pPr>
            <a:r>
              <a:rPr lang="en-US" sz="1500" dirty="0" smtClean="0"/>
              <a:t>For another very fast sorting algorithm, </a:t>
            </a:r>
            <a:r>
              <a:rPr lang="en-US" sz="1500" dirty="0" err="1" smtClean="0"/>
              <a:t>mergesort</a:t>
            </a:r>
            <a:r>
              <a:rPr lang="en-US" sz="1500" dirty="0" smtClean="0"/>
              <a:t>, both the worst-, average- and best-case complexity is </a:t>
            </a:r>
            <a:r>
              <a:rPr lang="en-US" sz="1500" i="1" dirty="0"/>
              <a:t>T</a:t>
            </a:r>
            <a:r>
              <a:rPr lang="en-US" sz="1500" dirty="0"/>
              <a:t>(</a:t>
            </a:r>
            <a:r>
              <a:rPr lang="en-US" sz="1500" i="1" dirty="0"/>
              <a:t>n</a:t>
            </a:r>
            <a:r>
              <a:rPr lang="en-US" sz="1500" dirty="0"/>
              <a:t>) </a:t>
            </a:r>
            <a:r>
              <a:rPr lang="en-US" sz="1500" dirty="0"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1500" dirty="0"/>
              <a:t> </a:t>
            </a:r>
            <a:r>
              <a:rPr lang="en-US" sz="1500" i="1" dirty="0"/>
              <a:t>O</a:t>
            </a:r>
            <a:r>
              <a:rPr lang="en-US" sz="1500" dirty="0"/>
              <a:t>(</a:t>
            </a:r>
            <a:r>
              <a:rPr lang="en-US" sz="1500" i="1" dirty="0"/>
              <a:t>n</a:t>
            </a:r>
            <a:r>
              <a:rPr lang="en-US" sz="1500" dirty="0"/>
              <a:t> log</a:t>
            </a:r>
            <a:r>
              <a:rPr lang="en-US" sz="1500" baseline="30000" dirty="0"/>
              <a:t>2</a:t>
            </a:r>
            <a:r>
              <a:rPr lang="en-US" sz="1500" dirty="0"/>
              <a:t> </a:t>
            </a:r>
            <a:r>
              <a:rPr lang="en-US" sz="1500" i="1" dirty="0"/>
              <a:t>n</a:t>
            </a:r>
            <a:r>
              <a:rPr lang="en-US" sz="1500" dirty="0" smtClean="0"/>
              <a:t>), i.e., </a:t>
            </a:r>
            <a:r>
              <a:rPr lang="en-US" sz="1500" dirty="0" err="1" smtClean="0"/>
              <a:t>mergesort</a:t>
            </a:r>
            <a:r>
              <a:rPr lang="en-US" sz="1500" dirty="0" smtClean="0"/>
              <a:t> is </a:t>
            </a:r>
            <a:r>
              <a:rPr lang="en-US" sz="1500" b="1" dirty="0" smtClean="0"/>
              <a:t>more stable</a:t>
            </a:r>
            <a:endParaRPr lang="en-US" sz="1500" b="1" dirty="0"/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4" t="13197" r="24954" b="6505"/>
          <a:stretch/>
        </p:blipFill>
        <p:spPr>
          <a:xfrm>
            <a:off x="5467350" y="1587500"/>
            <a:ext cx="3276599" cy="2432049"/>
          </a:xfrm>
          <a:prstGeom prst="rect">
            <a:avLst/>
          </a:prstGeom>
        </p:spPr>
      </p:pic>
      <p:pic>
        <p:nvPicPr>
          <p:cNvPr id="8" name="Picture 17" descr="22Mergesort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1" t="11894" r="24862" b="6058"/>
          <a:stretch/>
        </p:blipFill>
        <p:spPr>
          <a:xfrm>
            <a:off x="5467350" y="4254500"/>
            <a:ext cx="3276599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4178300"/>
            <a:ext cx="4822025" cy="2134861"/>
          </a:xfrm>
          <a:prstGeom prst="rect">
            <a:avLst/>
          </a:prstGeom>
        </p:spPr>
      </p:pic>
      <p:sp>
        <p:nvSpPr>
          <p:cNvPr id="1186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663701"/>
            <a:ext cx="8403425" cy="4289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goal of this puzzle is to transfer all </a:t>
            </a:r>
            <a:r>
              <a:rPr lang="en-US" i="1" dirty="0" smtClean="0"/>
              <a:t>n </a:t>
            </a:r>
            <a:r>
              <a:rPr lang="en-US" dirty="0" smtClean="0"/>
              <a:t>disks from peg A to peg C using auxiliary peg B according to the following rules:</a:t>
            </a:r>
          </a:p>
          <a:p>
            <a:pPr marL="896938" lvl="1" indent="-317500">
              <a:lnSpc>
                <a:spcPct val="90000"/>
              </a:lnSpc>
            </a:pPr>
            <a:r>
              <a:rPr lang="en-US" sz="2000" dirty="0" smtClean="0"/>
              <a:t>you can only move one disk at a time</a:t>
            </a:r>
          </a:p>
          <a:p>
            <a:pPr marL="896938" lvl="1" indent="-317500">
              <a:lnSpc>
                <a:spcPct val="90000"/>
              </a:lnSpc>
            </a:pPr>
            <a:r>
              <a:rPr lang="en-US" sz="2000" dirty="0" smtClean="0"/>
              <a:t>you can never place larger disk above a smaller one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Recursive solution:</a:t>
            </a:r>
          </a:p>
          <a:p>
            <a:pPr marL="896938" lvl="1" indent="-317500">
              <a:lnSpc>
                <a:spcPct val="90000"/>
              </a:lnSpc>
            </a:pPr>
            <a:r>
              <a:rPr lang="en-US" sz="2000" dirty="0" smtClean="0"/>
              <a:t>transfer 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</a:rPr>
              <a:t>-</a:t>
            </a:r>
            <a:r>
              <a:rPr lang="en-US" sz="2000" dirty="0" smtClean="0"/>
              <a:t>1 disks from A to B</a:t>
            </a:r>
          </a:p>
          <a:p>
            <a:pPr marL="896938" lvl="1" indent="-317500">
              <a:lnSpc>
                <a:spcPct val="90000"/>
              </a:lnSpc>
            </a:pPr>
            <a:r>
              <a:rPr lang="en-US" sz="2000" dirty="0" smtClean="0"/>
              <a:t>move largest disk from A to C</a:t>
            </a:r>
          </a:p>
          <a:p>
            <a:pPr marL="896938" lvl="1" indent="-317500">
              <a:lnSpc>
                <a:spcPct val="90000"/>
              </a:lnSpc>
            </a:pPr>
            <a:r>
              <a:rPr lang="en-US" sz="2000" dirty="0" smtClean="0"/>
              <a:t>transfer </a:t>
            </a:r>
            <a:r>
              <a:rPr lang="en-US" sz="2000" i="1" dirty="0" smtClean="0"/>
              <a:t>n</a:t>
            </a:r>
            <a:r>
              <a:rPr lang="en-US" sz="2000" dirty="0" smtClean="0">
                <a:latin typeface="Symbol" charset="2"/>
              </a:rPr>
              <a:t>-</a:t>
            </a:r>
            <a:r>
              <a:rPr lang="en-US" sz="2000" dirty="0" smtClean="0"/>
              <a:t>1 disks from B to C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Recurrence relation: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i="1" dirty="0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Symbol" charset="2"/>
              </a:rPr>
              <a:t>= </a:t>
            </a:r>
            <a:r>
              <a:rPr lang="en-US" sz="2000" dirty="0">
                <a:solidFill>
                  <a:srgbClr val="000000"/>
                </a:solidFill>
              </a:rPr>
              <a:t>2</a:t>
            </a:r>
            <a:r>
              <a:rPr lang="en-US" sz="2000" i="1" dirty="0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Symbol" charset="2"/>
              </a:rPr>
              <a:t>-</a:t>
            </a:r>
            <a:r>
              <a:rPr lang="en-US" sz="2000" dirty="0">
                <a:solidFill>
                  <a:srgbClr val="000000"/>
                </a:solidFill>
              </a:rPr>
              <a:t>1) </a:t>
            </a:r>
            <a:r>
              <a:rPr lang="en-US" sz="2000" dirty="0">
                <a:solidFill>
                  <a:srgbClr val="000000"/>
                </a:solidFill>
                <a:latin typeface="Symbol" charset="2"/>
              </a:rPr>
              <a:t>+ </a:t>
            </a:r>
            <a:r>
              <a:rPr lang="en-US" sz="2000" dirty="0">
                <a:solidFill>
                  <a:srgbClr val="000000"/>
                </a:solidFill>
              </a:rPr>
              <a:t>1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i="1" dirty="0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(1) </a:t>
            </a:r>
            <a:r>
              <a:rPr lang="en-US" sz="2000" dirty="0">
                <a:solidFill>
                  <a:srgbClr val="000000"/>
                </a:solidFill>
                <a:latin typeface="Symbol" charset="2"/>
              </a:rPr>
              <a:t>= </a:t>
            </a:r>
            <a:r>
              <a:rPr lang="en-US" sz="2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86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the Towers of Hanoi</a:t>
            </a:r>
            <a:endParaRPr lang="en-US" dirty="0"/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32232"/>
            <a:ext cx="8403425" cy="46246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Solution </a:t>
            </a:r>
            <a:r>
              <a:rPr lang="en-US" dirty="0"/>
              <a:t>by unfolding, which stops when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Symbol" charset="2"/>
              </a:rPr>
              <a:t>= </a:t>
            </a:r>
            <a:r>
              <a:rPr lang="en-US" i="1" dirty="0" smtClean="0"/>
              <a:t>n</a:t>
            </a:r>
            <a:r>
              <a:rPr lang="en-US" dirty="0" smtClean="0">
                <a:latin typeface="Symbol" charset="2"/>
              </a:rPr>
              <a:t>-</a:t>
            </a:r>
            <a:r>
              <a:rPr lang="en-US" dirty="0" smtClean="0"/>
              <a:t>1:</a:t>
            </a:r>
          </a:p>
          <a:p>
            <a:pPr marL="581025" lvl="1" indent="-1588">
              <a:lnSpc>
                <a:spcPct val="90000"/>
              </a:lnSpc>
              <a:buFont typeface="Wingdings" charset="2"/>
              <a:buNone/>
              <a:tabLst>
                <a:tab pos="1106488" algn="l"/>
              </a:tabLst>
            </a:pP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) 	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2(2</a:t>
            </a: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solidFill>
                  <a:srgbClr val="000000"/>
                </a:solidFill>
              </a:rPr>
              <a:t>2)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1)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 4</a:t>
            </a: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solidFill>
                  <a:srgbClr val="000000"/>
                </a:solidFill>
              </a:rPr>
              <a:t>2)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 </a:t>
            </a:r>
          </a:p>
          <a:p>
            <a:pPr marL="581025" lvl="1" indent="-1588">
              <a:lnSpc>
                <a:spcPct val="90000"/>
              </a:lnSpc>
              <a:buFont typeface="Wingdings" charset="2"/>
              <a:buNone/>
              <a:tabLst>
                <a:tab pos="1106488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		=</a:t>
            </a:r>
            <a:r>
              <a:rPr lang="en-US" sz="2000" dirty="0" smtClean="0">
                <a:solidFill>
                  <a:srgbClr val="000000"/>
                </a:solidFill>
              </a:rPr>
              <a:t> 4(2</a:t>
            </a: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solidFill>
                  <a:srgbClr val="000000"/>
                </a:solidFill>
              </a:rPr>
              <a:t>3)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1)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 8</a:t>
            </a: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solidFill>
                  <a:srgbClr val="000000"/>
                </a:solidFill>
              </a:rPr>
              <a:t>3)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4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1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...</a:t>
            </a:r>
          </a:p>
          <a:p>
            <a:pPr marL="581025" lvl="1" indent="-1588">
              <a:lnSpc>
                <a:spcPct val="90000"/>
              </a:lnSpc>
              <a:buFont typeface="Wingdings" charset="2"/>
              <a:buNone/>
              <a:tabLst>
                <a:tab pos="11064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 	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sz="2000" i="1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dirty="0" smtClean="0">
                <a:solidFill>
                  <a:srgbClr val="000000"/>
                </a:solidFill>
              </a:rPr>
              <a:t>i)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i</a:t>
            </a:r>
            <a:r>
              <a:rPr lang="en-US" sz="2000" baseline="30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baseline="30000" dirty="0" smtClean="0">
                <a:solidFill>
                  <a:srgbClr val="000000"/>
                </a:solidFill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i</a:t>
            </a:r>
            <a:r>
              <a:rPr lang="en-US" sz="2000" baseline="30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-</a:t>
            </a:r>
            <a:r>
              <a:rPr lang="en-US" sz="2000" baseline="30000" dirty="0" smtClean="0">
                <a:solidFill>
                  <a:srgbClr val="000000"/>
                </a:solidFill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baseline="30000" dirty="0" smtClean="0">
                <a:solidFill>
                  <a:srgbClr val="000000"/>
                </a:solidFill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baseline="30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581025" lvl="1" indent="-1588">
              <a:lnSpc>
                <a:spcPct val="90000"/>
              </a:lnSpc>
              <a:buFont typeface="Wingdings" charset="2"/>
              <a:buNone/>
              <a:tabLst>
                <a:tab pos="1106488" algn="l"/>
              </a:tabLst>
            </a:pPr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	=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n</a:t>
            </a:r>
            <a:r>
              <a:rPr lang="en-US" sz="2000" baseline="30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–</a:t>
            </a:r>
            <a:r>
              <a:rPr lang="en-US" sz="2000" baseline="30000" dirty="0" smtClean="0">
                <a:solidFill>
                  <a:srgbClr val="000000"/>
                </a:solidFill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n</a:t>
            </a:r>
            <a:r>
              <a:rPr lang="en-US" sz="2000" baseline="30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–</a:t>
            </a:r>
            <a:r>
              <a:rPr lang="en-US" sz="2000" baseline="30000" dirty="0" smtClean="0">
                <a:solidFill>
                  <a:srgbClr val="000000"/>
                </a:solidFill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n</a:t>
            </a:r>
            <a:r>
              <a:rPr lang="en-US" sz="2000" baseline="30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–</a:t>
            </a:r>
            <a:r>
              <a:rPr lang="en-US" sz="2000" baseline="30000" dirty="0" smtClean="0">
                <a:solidFill>
                  <a:srgbClr val="000000"/>
                </a:solidFill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baseline="30000" dirty="0" smtClean="0">
                <a:solidFill>
                  <a:srgbClr val="000000"/>
                </a:solidFill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n-US" sz="2000" dirty="0" smtClean="0">
                <a:solidFill>
                  <a:srgbClr val="000000"/>
                </a:solidFill>
              </a:rPr>
              <a:t> 2</a:t>
            </a:r>
            <a:r>
              <a:rPr lang="en-US" sz="2000" baseline="30000" dirty="0" smtClean="0">
                <a:solidFill>
                  <a:srgbClr val="000000"/>
                </a:solidFill>
              </a:rPr>
              <a:t>0</a:t>
            </a:r>
          </a:p>
          <a:p>
            <a:pPr marL="579437" lvl="1" indent="0">
              <a:buNone/>
            </a:pPr>
            <a:r>
              <a:rPr lang="en-GB" dirty="0"/>
              <a:t>This is a geometric sum, so </a:t>
            </a:r>
            <a:r>
              <a:rPr lang="en-GB" dirty="0" smtClean="0"/>
              <a:t>we have </a:t>
            </a:r>
            <a:r>
              <a:rPr lang="en-GB" i="1" dirty="0" smtClean="0"/>
              <a:t>T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/>
              <a:t>) </a:t>
            </a:r>
            <a:r>
              <a:rPr lang="en-GB" dirty="0">
                <a:latin typeface="Symbol" charset="2"/>
              </a:rPr>
              <a:t>= </a:t>
            </a:r>
            <a:r>
              <a:rPr lang="en-GB" dirty="0" smtClean="0"/>
              <a:t>2</a:t>
            </a:r>
            <a:r>
              <a:rPr lang="en-GB" i="1" baseline="30000" dirty="0" smtClean="0"/>
              <a:t>n</a:t>
            </a:r>
            <a:r>
              <a:rPr lang="en-GB" dirty="0" smtClean="0">
                <a:latin typeface="Symbol" charset="2"/>
              </a:rPr>
              <a:t>-</a:t>
            </a:r>
            <a:r>
              <a:rPr lang="en-GB" dirty="0" smtClean="0"/>
              <a:t>1 </a:t>
            </a:r>
            <a:r>
              <a:rPr lang="en-GB" dirty="0">
                <a:latin typeface="Symbol" charset="2"/>
              </a:rPr>
              <a:t>= </a:t>
            </a:r>
            <a:r>
              <a:rPr lang="en-GB" i="1" dirty="0"/>
              <a:t>O</a:t>
            </a:r>
            <a:r>
              <a:rPr lang="en-GB" dirty="0"/>
              <a:t>(2</a:t>
            </a:r>
            <a:r>
              <a:rPr lang="en-GB" i="1" baseline="30000" dirty="0"/>
              <a:t>n</a:t>
            </a:r>
            <a:r>
              <a:rPr lang="en-GB" dirty="0" smtClean="0"/>
              <a:t>)</a:t>
            </a:r>
            <a:endParaRPr lang="en-GB" sz="1400" dirty="0"/>
          </a:p>
          <a:p>
            <a:r>
              <a:rPr lang="en-GB" dirty="0"/>
              <a:t>The running time of this algorithm is exponential (</a:t>
            </a:r>
            <a:r>
              <a:rPr lang="en-GB" i="1" dirty="0" err="1"/>
              <a:t>k</a:t>
            </a:r>
            <a:r>
              <a:rPr lang="en-GB" i="1" baseline="30000" dirty="0" err="1"/>
              <a:t>n</a:t>
            </a:r>
            <a:r>
              <a:rPr lang="en-GB" i="1" dirty="0"/>
              <a:t>)</a:t>
            </a:r>
            <a:r>
              <a:rPr lang="en-GB" dirty="0"/>
              <a:t> rather than polynomial (</a:t>
            </a:r>
            <a:r>
              <a:rPr lang="en-GB" i="1" dirty="0" err="1"/>
              <a:t>n</a:t>
            </a:r>
            <a:r>
              <a:rPr lang="en-GB" i="1" baseline="30000" dirty="0" err="1"/>
              <a:t>k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Good or bad news</a:t>
            </a:r>
            <a:r>
              <a:rPr lang="en-GB" dirty="0" smtClean="0"/>
              <a:t>?</a:t>
            </a:r>
            <a:endParaRPr lang="en-GB" dirty="0"/>
          </a:p>
          <a:p>
            <a:pPr lvl="1"/>
            <a:r>
              <a:rPr lang="en-GB" sz="2000" dirty="0" smtClean="0"/>
              <a:t>The Tibetan </a:t>
            </a:r>
            <a:r>
              <a:rPr lang="en-GB" sz="2000" dirty="0"/>
              <a:t>monks were confronted with a tower of 64 </a:t>
            </a:r>
            <a:r>
              <a:rPr lang="en-GB" sz="2000" dirty="0" smtClean="0"/>
              <a:t>golden rings</a:t>
            </a:r>
            <a:endParaRPr lang="en-GB" sz="2000" dirty="0"/>
          </a:p>
          <a:p>
            <a:pPr lvl="1"/>
            <a:r>
              <a:rPr lang="en-GB" sz="2000" dirty="0" smtClean="0"/>
              <a:t>Assuming </a:t>
            </a:r>
            <a:r>
              <a:rPr lang="en-GB" sz="2000" dirty="0"/>
              <a:t>one could move 1 million rings per second, it would take </a:t>
            </a:r>
            <a:r>
              <a:rPr lang="en-GB" sz="2000" dirty="0" smtClean="0"/>
              <a:t>the monks half </a:t>
            </a:r>
            <a:r>
              <a:rPr lang="en-GB" sz="2000" dirty="0"/>
              <a:t>a million years to </a:t>
            </a:r>
            <a:r>
              <a:rPr lang="en-GB" sz="2000" dirty="0" smtClean="0"/>
              <a:t>complete the process ...</a:t>
            </a:r>
            <a:endParaRPr lang="en-GB" sz="2000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aseline="30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Computation</a:t>
            </a:r>
            <a:r>
              <a:rPr lang="sv-SE" dirty="0" smtClean="0"/>
              <a:t> </a:t>
            </a:r>
            <a:r>
              <a:rPr lang="sv-SE" dirty="0" err="1" smtClean="0"/>
              <a:t>Seminar</a:t>
            </a:r>
            <a:r>
              <a:rPr lang="sv-SE" dirty="0" smtClean="0"/>
              <a:t> </a:t>
            </a:r>
            <a:r>
              <a:rPr lang="sv-SE" dirty="0" err="1" smtClean="0"/>
              <a:t>Oct</a:t>
            </a:r>
            <a:r>
              <a:rPr lang="sv-SE" dirty="0" smtClean="0"/>
              <a:t> 7th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Problems and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posted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Puzzle</a:t>
            </a:r>
            <a:endParaRPr lang="en-US" dirty="0"/>
          </a:p>
        </p:txBody>
      </p:sp>
      <p:sp>
        <p:nvSpPr>
          <p:cNvPr id="1190099" name="Rectangle 2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such long running times linked to the size of the solution of an algorithm</a:t>
            </a:r>
            <a:r>
              <a:rPr lang="en-GB" dirty="0" smtClean="0"/>
              <a:t>?</a:t>
            </a:r>
          </a:p>
          <a:p>
            <a:r>
              <a:rPr lang="en-GB" dirty="0"/>
              <a:t>No! To show that, we in the following consider only </a:t>
            </a:r>
            <a:r>
              <a:rPr lang="en-GB" dirty="0" smtClean="0"/>
              <a:t>True/False </a:t>
            </a:r>
            <a:r>
              <a:rPr lang="en-GB" dirty="0"/>
              <a:t>or </a:t>
            </a:r>
            <a:r>
              <a:rPr lang="en-GB" dirty="0" smtClean="0"/>
              <a:t>Yes/No </a:t>
            </a:r>
            <a:r>
              <a:rPr lang="en-GB" dirty="0"/>
              <a:t>problems – </a:t>
            </a:r>
            <a:r>
              <a:rPr lang="en-GB" b="1" dirty="0"/>
              <a:t>decision </a:t>
            </a:r>
            <a:r>
              <a:rPr lang="en-GB" b="1" dirty="0" smtClean="0"/>
              <a:t>problems</a:t>
            </a:r>
          </a:p>
          <a:p>
            <a:endParaRPr lang="en-GB" dirty="0" smtClean="0"/>
          </a:p>
          <a:p>
            <a:r>
              <a:rPr lang="en-US" dirty="0" smtClean="0"/>
              <a:t>Nine cards with imprinted “monkey </a:t>
            </a:r>
            <a:br>
              <a:rPr lang="en-US" dirty="0" smtClean="0"/>
            </a:br>
            <a:r>
              <a:rPr lang="en-US" dirty="0" smtClean="0"/>
              <a:t>halves” with fixed orientations</a:t>
            </a:r>
            <a:endParaRPr lang="en-US" dirty="0"/>
          </a:p>
          <a:p>
            <a:r>
              <a:rPr lang="en-US" dirty="0"/>
              <a:t>Does any 3 ×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arrangement of </a:t>
            </a:r>
            <a:br>
              <a:rPr lang="en-US" dirty="0" smtClean="0"/>
            </a:br>
            <a:r>
              <a:rPr lang="en-US" dirty="0" smtClean="0"/>
              <a:t>matching halves exist?</a:t>
            </a:r>
          </a:p>
          <a:p>
            <a:r>
              <a:rPr lang="en-US" dirty="0" smtClean="0"/>
              <a:t>A brute-force </a:t>
            </a:r>
            <a:r>
              <a:rPr lang="en-US" dirty="0"/>
              <a:t>algorithm </a:t>
            </a:r>
            <a:r>
              <a:rPr lang="en-US" dirty="0" smtClean="0"/>
              <a:t>to </a:t>
            </a:r>
            <a:r>
              <a:rPr lang="en-US" dirty="0"/>
              <a:t>verify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whether a </a:t>
            </a:r>
            <a:r>
              <a:rPr lang="en-US" dirty="0"/>
              <a:t>solution exists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(9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!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13" name="Group 3"/>
          <p:cNvGrpSpPr>
            <a:grpSpLocks/>
          </p:cNvGrpSpPr>
          <p:nvPr/>
        </p:nvGrpSpPr>
        <p:grpSpPr bwMode="auto">
          <a:xfrm>
            <a:off x="5522301" y="3873500"/>
            <a:ext cx="3235937" cy="2358590"/>
            <a:chOff x="1488" y="1728"/>
            <a:chExt cx="2832" cy="2064"/>
          </a:xfrm>
        </p:grpSpPr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1488" y="1728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5"/>
            <p:cNvGrpSpPr>
              <a:grpSpLocks/>
            </p:cNvGrpSpPr>
            <p:nvPr/>
          </p:nvGrpSpPr>
          <p:grpSpPr bwMode="auto">
            <a:xfrm>
              <a:off x="1680" y="1728"/>
              <a:ext cx="240" cy="192"/>
              <a:chOff x="1536" y="1200"/>
              <a:chExt cx="240" cy="192"/>
            </a:xfrm>
          </p:grpSpPr>
          <p:sp>
            <p:nvSpPr>
              <p:cNvPr id="418" name="AutoShape 6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7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8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9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" name="Group 10"/>
            <p:cNvGrpSpPr>
              <a:grpSpLocks/>
            </p:cNvGrpSpPr>
            <p:nvPr/>
          </p:nvGrpSpPr>
          <p:grpSpPr bwMode="auto">
            <a:xfrm>
              <a:off x="1488" y="1968"/>
              <a:ext cx="96" cy="144"/>
              <a:chOff x="1536" y="1872"/>
              <a:chExt cx="96" cy="144"/>
            </a:xfrm>
          </p:grpSpPr>
          <p:sp>
            <p:nvSpPr>
              <p:cNvPr id="413" name="Rectangle 11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1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1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14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5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" name="Group 16"/>
            <p:cNvGrpSpPr>
              <a:grpSpLocks/>
            </p:cNvGrpSpPr>
            <p:nvPr/>
          </p:nvGrpSpPr>
          <p:grpSpPr bwMode="auto">
            <a:xfrm flipH="1">
              <a:off x="2016" y="1968"/>
              <a:ext cx="96" cy="144"/>
              <a:chOff x="1536" y="1872"/>
              <a:chExt cx="96" cy="144"/>
            </a:xfrm>
          </p:grpSpPr>
          <p:sp>
            <p:nvSpPr>
              <p:cNvPr id="408" name="Rectangle 17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18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1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20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2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8" name="Group 22"/>
            <p:cNvGrpSpPr>
              <a:grpSpLocks/>
            </p:cNvGrpSpPr>
            <p:nvPr/>
          </p:nvGrpSpPr>
          <p:grpSpPr bwMode="auto">
            <a:xfrm flipV="1">
              <a:off x="1680" y="2160"/>
              <a:ext cx="240" cy="192"/>
              <a:chOff x="1536" y="1200"/>
              <a:chExt cx="240" cy="192"/>
            </a:xfrm>
          </p:grpSpPr>
          <p:sp>
            <p:nvSpPr>
              <p:cNvPr id="404" name="AutoShape 23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24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Line 25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26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9" name="Rectangle 27"/>
            <p:cNvSpPr>
              <a:spLocks noChangeArrowheads="1"/>
            </p:cNvSpPr>
            <p:nvPr/>
          </p:nvSpPr>
          <p:spPr bwMode="auto">
            <a:xfrm>
              <a:off x="2112" y="1728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8"/>
            <p:cNvSpPr>
              <a:spLocks noChangeArrowheads="1"/>
            </p:cNvSpPr>
            <p:nvPr/>
          </p:nvSpPr>
          <p:spPr bwMode="auto">
            <a:xfrm>
              <a:off x="1488" y="2352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9"/>
            <p:cNvSpPr>
              <a:spLocks noChangeArrowheads="1"/>
            </p:cNvSpPr>
            <p:nvPr/>
          </p:nvSpPr>
          <p:spPr bwMode="auto">
            <a:xfrm>
              <a:off x="2112" y="2352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30"/>
            <p:cNvSpPr>
              <a:spLocks noChangeArrowheads="1"/>
            </p:cNvSpPr>
            <p:nvPr/>
          </p:nvSpPr>
          <p:spPr bwMode="auto">
            <a:xfrm>
              <a:off x="2736" y="2352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31"/>
            <p:cNvSpPr>
              <a:spLocks noChangeArrowheads="1"/>
            </p:cNvSpPr>
            <p:nvPr/>
          </p:nvSpPr>
          <p:spPr bwMode="auto">
            <a:xfrm>
              <a:off x="3696" y="1728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32"/>
            <p:cNvSpPr>
              <a:spLocks noChangeArrowheads="1"/>
            </p:cNvSpPr>
            <p:nvPr/>
          </p:nvSpPr>
          <p:spPr bwMode="auto">
            <a:xfrm>
              <a:off x="1488" y="2976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33"/>
            <p:cNvSpPr>
              <a:spLocks noChangeArrowheads="1"/>
            </p:cNvSpPr>
            <p:nvPr/>
          </p:nvSpPr>
          <p:spPr bwMode="auto">
            <a:xfrm>
              <a:off x="2448" y="3168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34"/>
            <p:cNvSpPr>
              <a:spLocks noChangeArrowheads="1"/>
            </p:cNvSpPr>
            <p:nvPr/>
          </p:nvSpPr>
          <p:spPr bwMode="auto">
            <a:xfrm>
              <a:off x="3504" y="2928"/>
              <a:ext cx="62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7" name="Group 35"/>
            <p:cNvGrpSpPr>
              <a:grpSpLocks/>
            </p:cNvGrpSpPr>
            <p:nvPr/>
          </p:nvGrpSpPr>
          <p:grpSpPr bwMode="auto">
            <a:xfrm flipV="1">
              <a:off x="2304" y="2160"/>
              <a:ext cx="240" cy="192"/>
              <a:chOff x="1536" y="1200"/>
              <a:chExt cx="240" cy="192"/>
            </a:xfrm>
          </p:grpSpPr>
          <p:sp>
            <p:nvSpPr>
              <p:cNvPr id="400" name="AutoShape 36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37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38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39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40"/>
            <p:cNvGrpSpPr>
              <a:grpSpLocks/>
            </p:cNvGrpSpPr>
            <p:nvPr/>
          </p:nvGrpSpPr>
          <p:grpSpPr bwMode="auto">
            <a:xfrm flipV="1">
              <a:off x="3888" y="2160"/>
              <a:ext cx="240" cy="192"/>
              <a:chOff x="1536" y="1200"/>
              <a:chExt cx="240" cy="192"/>
            </a:xfrm>
          </p:grpSpPr>
          <p:sp>
            <p:nvSpPr>
              <p:cNvPr id="396" name="AutoShape 41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2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43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44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9" name="Group 45"/>
            <p:cNvGrpSpPr>
              <a:grpSpLocks/>
            </p:cNvGrpSpPr>
            <p:nvPr/>
          </p:nvGrpSpPr>
          <p:grpSpPr bwMode="auto">
            <a:xfrm flipV="1">
              <a:off x="2640" y="3600"/>
              <a:ext cx="240" cy="192"/>
              <a:chOff x="1536" y="1200"/>
              <a:chExt cx="240" cy="192"/>
            </a:xfrm>
          </p:grpSpPr>
          <p:sp>
            <p:nvSpPr>
              <p:cNvPr id="392" name="AutoShape 46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7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48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49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0" name="Group 50"/>
            <p:cNvGrpSpPr>
              <a:grpSpLocks/>
            </p:cNvGrpSpPr>
            <p:nvPr/>
          </p:nvGrpSpPr>
          <p:grpSpPr bwMode="auto">
            <a:xfrm flipV="1">
              <a:off x="2928" y="2784"/>
              <a:ext cx="240" cy="192"/>
              <a:chOff x="1536" y="1200"/>
              <a:chExt cx="240" cy="192"/>
            </a:xfrm>
          </p:grpSpPr>
          <p:sp>
            <p:nvSpPr>
              <p:cNvPr id="388" name="AutoShape 51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52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53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54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55"/>
            <p:cNvGrpSpPr>
              <a:grpSpLocks/>
            </p:cNvGrpSpPr>
            <p:nvPr/>
          </p:nvGrpSpPr>
          <p:grpSpPr bwMode="auto">
            <a:xfrm flipV="1">
              <a:off x="2304" y="2784"/>
              <a:ext cx="240" cy="192"/>
              <a:chOff x="1536" y="1200"/>
              <a:chExt cx="240" cy="192"/>
            </a:xfrm>
          </p:grpSpPr>
          <p:sp>
            <p:nvSpPr>
              <p:cNvPr id="384" name="AutoShape 56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57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58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59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60"/>
            <p:cNvGrpSpPr>
              <a:grpSpLocks/>
            </p:cNvGrpSpPr>
            <p:nvPr/>
          </p:nvGrpSpPr>
          <p:grpSpPr bwMode="auto">
            <a:xfrm rot="5400000">
              <a:off x="2376" y="1704"/>
              <a:ext cx="96" cy="144"/>
              <a:chOff x="1536" y="1872"/>
              <a:chExt cx="96" cy="144"/>
            </a:xfrm>
          </p:grpSpPr>
          <p:sp>
            <p:nvSpPr>
              <p:cNvPr id="379" name="Rectangle 61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3" name="Group 66"/>
            <p:cNvGrpSpPr>
              <a:grpSpLocks/>
            </p:cNvGrpSpPr>
            <p:nvPr/>
          </p:nvGrpSpPr>
          <p:grpSpPr bwMode="auto">
            <a:xfrm rot="5400000">
              <a:off x="3768" y="2904"/>
              <a:ext cx="96" cy="144"/>
              <a:chOff x="1536" y="1872"/>
              <a:chExt cx="96" cy="144"/>
            </a:xfrm>
          </p:grpSpPr>
          <p:sp>
            <p:nvSpPr>
              <p:cNvPr id="374" name="Rectangle 67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68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6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70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7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72"/>
            <p:cNvGrpSpPr>
              <a:grpSpLocks/>
            </p:cNvGrpSpPr>
            <p:nvPr/>
          </p:nvGrpSpPr>
          <p:grpSpPr bwMode="auto">
            <a:xfrm rot="5400000">
              <a:off x="3960" y="1704"/>
              <a:ext cx="96" cy="144"/>
              <a:chOff x="1536" y="1872"/>
              <a:chExt cx="96" cy="144"/>
            </a:xfrm>
          </p:grpSpPr>
          <p:sp>
            <p:nvSpPr>
              <p:cNvPr id="369" name="Rectangle 73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74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7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76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77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5" name="Group 78"/>
            <p:cNvGrpSpPr>
              <a:grpSpLocks/>
            </p:cNvGrpSpPr>
            <p:nvPr/>
          </p:nvGrpSpPr>
          <p:grpSpPr bwMode="auto">
            <a:xfrm rot="5400000">
              <a:off x="1752" y="2328"/>
              <a:ext cx="96" cy="144"/>
              <a:chOff x="1536" y="1872"/>
              <a:chExt cx="96" cy="144"/>
            </a:xfrm>
          </p:grpSpPr>
          <p:sp>
            <p:nvSpPr>
              <p:cNvPr id="364" name="Rectangle 79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80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81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82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83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6" name="Group 84"/>
            <p:cNvGrpSpPr>
              <a:grpSpLocks/>
            </p:cNvGrpSpPr>
            <p:nvPr/>
          </p:nvGrpSpPr>
          <p:grpSpPr bwMode="auto">
            <a:xfrm rot="5400000">
              <a:off x="2376" y="2328"/>
              <a:ext cx="96" cy="144"/>
              <a:chOff x="1536" y="1872"/>
              <a:chExt cx="96" cy="144"/>
            </a:xfrm>
          </p:grpSpPr>
          <p:sp>
            <p:nvSpPr>
              <p:cNvPr id="359" name="Rectangle 85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86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8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88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89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7" name="Group 90"/>
            <p:cNvGrpSpPr>
              <a:grpSpLocks/>
            </p:cNvGrpSpPr>
            <p:nvPr/>
          </p:nvGrpSpPr>
          <p:grpSpPr bwMode="auto">
            <a:xfrm>
              <a:off x="1488" y="2592"/>
              <a:ext cx="96" cy="144"/>
              <a:chOff x="1536" y="1872"/>
              <a:chExt cx="96" cy="144"/>
            </a:xfrm>
          </p:grpSpPr>
          <p:sp>
            <p:nvSpPr>
              <p:cNvPr id="354" name="Rectangle 91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9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9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94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95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8" name="Group 96"/>
            <p:cNvGrpSpPr>
              <a:grpSpLocks/>
            </p:cNvGrpSpPr>
            <p:nvPr/>
          </p:nvGrpSpPr>
          <p:grpSpPr bwMode="auto">
            <a:xfrm>
              <a:off x="2112" y="2592"/>
              <a:ext cx="96" cy="144"/>
              <a:chOff x="1536" y="1872"/>
              <a:chExt cx="96" cy="144"/>
            </a:xfrm>
          </p:grpSpPr>
          <p:sp>
            <p:nvSpPr>
              <p:cNvPr id="349" name="Rectangle 97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98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9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100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9" name="Group 102"/>
            <p:cNvGrpSpPr>
              <a:grpSpLocks/>
            </p:cNvGrpSpPr>
            <p:nvPr/>
          </p:nvGrpSpPr>
          <p:grpSpPr bwMode="auto">
            <a:xfrm>
              <a:off x="2448" y="3408"/>
              <a:ext cx="96" cy="144"/>
              <a:chOff x="1536" y="1872"/>
              <a:chExt cx="96" cy="144"/>
            </a:xfrm>
          </p:grpSpPr>
          <p:sp>
            <p:nvSpPr>
              <p:cNvPr id="344" name="Rectangle 103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104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10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106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107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0" name="Group 108"/>
            <p:cNvGrpSpPr>
              <a:grpSpLocks/>
            </p:cNvGrpSpPr>
            <p:nvPr/>
          </p:nvGrpSpPr>
          <p:grpSpPr bwMode="auto">
            <a:xfrm>
              <a:off x="2928" y="2352"/>
              <a:ext cx="240" cy="192"/>
              <a:chOff x="1536" y="1200"/>
              <a:chExt cx="240" cy="192"/>
            </a:xfrm>
          </p:grpSpPr>
          <p:sp>
            <p:nvSpPr>
              <p:cNvPr id="340" name="AutoShape 109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11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111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11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1" name="Group 113"/>
            <p:cNvGrpSpPr>
              <a:grpSpLocks/>
            </p:cNvGrpSpPr>
            <p:nvPr/>
          </p:nvGrpSpPr>
          <p:grpSpPr bwMode="auto">
            <a:xfrm>
              <a:off x="2640" y="3168"/>
              <a:ext cx="240" cy="192"/>
              <a:chOff x="1536" y="1200"/>
              <a:chExt cx="240" cy="192"/>
            </a:xfrm>
          </p:grpSpPr>
          <p:sp>
            <p:nvSpPr>
              <p:cNvPr id="336" name="AutoShape 114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11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116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11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2" name="Group 118"/>
            <p:cNvGrpSpPr>
              <a:grpSpLocks/>
            </p:cNvGrpSpPr>
            <p:nvPr/>
          </p:nvGrpSpPr>
          <p:grpSpPr bwMode="auto">
            <a:xfrm>
              <a:off x="1680" y="2976"/>
              <a:ext cx="240" cy="192"/>
              <a:chOff x="1536" y="1200"/>
              <a:chExt cx="240" cy="192"/>
            </a:xfrm>
          </p:grpSpPr>
          <p:sp>
            <p:nvSpPr>
              <p:cNvPr id="332" name="AutoShape 119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12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21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12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3" name="Group 123"/>
            <p:cNvGrpSpPr>
              <a:grpSpLocks/>
            </p:cNvGrpSpPr>
            <p:nvPr/>
          </p:nvGrpSpPr>
          <p:grpSpPr bwMode="auto">
            <a:xfrm rot="-5400000">
              <a:off x="1464" y="3192"/>
              <a:ext cx="240" cy="192"/>
              <a:chOff x="1536" y="1200"/>
              <a:chExt cx="240" cy="192"/>
            </a:xfrm>
          </p:grpSpPr>
          <p:sp>
            <p:nvSpPr>
              <p:cNvPr id="328" name="AutoShape 124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2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126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2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4" name="Group 128"/>
            <p:cNvGrpSpPr>
              <a:grpSpLocks/>
            </p:cNvGrpSpPr>
            <p:nvPr/>
          </p:nvGrpSpPr>
          <p:grpSpPr bwMode="auto">
            <a:xfrm rot="-5400000">
              <a:off x="3480" y="3144"/>
              <a:ext cx="240" cy="192"/>
              <a:chOff x="1536" y="1200"/>
              <a:chExt cx="240" cy="192"/>
            </a:xfrm>
          </p:grpSpPr>
          <p:sp>
            <p:nvSpPr>
              <p:cNvPr id="324" name="AutoShape 129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3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131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13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5" name="Group 133"/>
            <p:cNvGrpSpPr>
              <a:grpSpLocks/>
            </p:cNvGrpSpPr>
            <p:nvPr/>
          </p:nvGrpSpPr>
          <p:grpSpPr bwMode="auto">
            <a:xfrm rot="-5400000">
              <a:off x="2712" y="2568"/>
              <a:ext cx="240" cy="192"/>
              <a:chOff x="1536" y="1200"/>
              <a:chExt cx="240" cy="192"/>
            </a:xfrm>
          </p:grpSpPr>
          <p:sp>
            <p:nvSpPr>
              <p:cNvPr id="320" name="AutoShape 134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3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136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13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6" name="Group 138"/>
            <p:cNvGrpSpPr>
              <a:grpSpLocks/>
            </p:cNvGrpSpPr>
            <p:nvPr/>
          </p:nvGrpSpPr>
          <p:grpSpPr bwMode="auto">
            <a:xfrm rot="-5400000">
              <a:off x="3672" y="1944"/>
              <a:ext cx="240" cy="192"/>
              <a:chOff x="1536" y="1200"/>
              <a:chExt cx="240" cy="192"/>
            </a:xfrm>
          </p:grpSpPr>
          <p:sp>
            <p:nvSpPr>
              <p:cNvPr id="316" name="AutoShape 139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14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141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14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7" name="Group 143"/>
            <p:cNvGrpSpPr>
              <a:grpSpLocks/>
            </p:cNvGrpSpPr>
            <p:nvPr/>
          </p:nvGrpSpPr>
          <p:grpSpPr bwMode="auto">
            <a:xfrm rot="5400000">
              <a:off x="1896" y="2568"/>
              <a:ext cx="240" cy="192"/>
              <a:chOff x="1536" y="1200"/>
              <a:chExt cx="240" cy="192"/>
            </a:xfrm>
          </p:grpSpPr>
          <p:sp>
            <p:nvSpPr>
              <p:cNvPr id="312" name="AutoShape 144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14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146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14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8" name="Group 148"/>
            <p:cNvGrpSpPr>
              <a:grpSpLocks/>
            </p:cNvGrpSpPr>
            <p:nvPr/>
          </p:nvGrpSpPr>
          <p:grpSpPr bwMode="auto">
            <a:xfrm rot="5400000">
              <a:off x="3912" y="3144"/>
              <a:ext cx="240" cy="192"/>
              <a:chOff x="1536" y="1200"/>
              <a:chExt cx="240" cy="192"/>
            </a:xfrm>
          </p:grpSpPr>
          <p:sp>
            <p:nvSpPr>
              <p:cNvPr id="308" name="AutoShape 149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15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151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152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9" name="Group 153"/>
            <p:cNvGrpSpPr>
              <a:grpSpLocks/>
            </p:cNvGrpSpPr>
            <p:nvPr/>
          </p:nvGrpSpPr>
          <p:grpSpPr bwMode="auto">
            <a:xfrm rot="-5400000">
              <a:off x="1752" y="3480"/>
              <a:ext cx="96" cy="144"/>
              <a:chOff x="1536" y="1872"/>
              <a:chExt cx="96" cy="144"/>
            </a:xfrm>
          </p:grpSpPr>
          <p:sp>
            <p:nvSpPr>
              <p:cNvPr id="303" name="Rectangle 154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55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5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57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58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0" name="Group 159"/>
            <p:cNvGrpSpPr>
              <a:grpSpLocks/>
            </p:cNvGrpSpPr>
            <p:nvPr/>
          </p:nvGrpSpPr>
          <p:grpSpPr bwMode="auto">
            <a:xfrm rot="-5400000">
              <a:off x="1752" y="2856"/>
              <a:ext cx="96" cy="144"/>
              <a:chOff x="1536" y="1872"/>
              <a:chExt cx="96" cy="144"/>
            </a:xfrm>
          </p:grpSpPr>
          <p:sp>
            <p:nvSpPr>
              <p:cNvPr id="298" name="Rectangle 160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61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62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63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64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1" name="Group 165"/>
            <p:cNvGrpSpPr>
              <a:grpSpLocks/>
            </p:cNvGrpSpPr>
            <p:nvPr/>
          </p:nvGrpSpPr>
          <p:grpSpPr bwMode="auto">
            <a:xfrm flipH="1">
              <a:off x="2016" y="3216"/>
              <a:ext cx="96" cy="144"/>
              <a:chOff x="1536" y="1872"/>
              <a:chExt cx="96" cy="144"/>
            </a:xfrm>
          </p:grpSpPr>
          <p:sp>
            <p:nvSpPr>
              <p:cNvPr id="293" name="Rectangle 166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67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6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69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70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2" name="Group 171"/>
            <p:cNvGrpSpPr>
              <a:grpSpLocks/>
            </p:cNvGrpSpPr>
            <p:nvPr/>
          </p:nvGrpSpPr>
          <p:grpSpPr bwMode="auto">
            <a:xfrm flipH="1">
              <a:off x="2976" y="3408"/>
              <a:ext cx="96" cy="144"/>
              <a:chOff x="1536" y="1872"/>
              <a:chExt cx="96" cy="144"/>
            </a:xfrm>
          </p:grpSpPr>
          <p:sp>
            <p:nvSpPr>
              <p:cNvPr id="288" name="Rectangle 172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173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174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175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176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3" name="Group 177"/>
            <p:cNvGrpSpPr>
              <a:grpSpLocks/>
            </p:cNvGrpSpPr>
            <p:nvPr/>
          </p:nvGrpSpPr>
          <p:grpSpPr bwMode="auto">
            <a:xfrm flipH="1">
              <a:off x="4224" y="1968"/>
              <a:ext cx="96" cy="144"/>
              <a:chOff x="1536" y="1872"/>
              <a:chExt cx="96" cy="144"/>
            </a:xfrm>
          </p:grpSpPr>
          <p:sp>
            <p:nvSpPr>
              <p:cNvPr id="283" name="Rectangle 178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79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180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181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182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4" name="Group 183"/>
            <p:cNvGrpSpPr>
              <a:grpSpLocks/>
            </p:cNvGrpSpPr>
            <p:nvPr/>
          </p:nvGrpSpPr>
          <p:grpSpPr bwMode="auto">
            <a:xfrm rot="-5400000">
              <a:off x="3768" y="3432"/>
              <a:ext cx="96" cy="144"/>
              <a:chOff x="1536" y="1872"/>
              <a:chExt cx="96" cy="144"/>
            </a:xfrm>
          </p:grpSpPr>
          <p:sp>
            <p:nvSpPr>
              <p:cNvPr id="278" name="Rectangle 184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85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8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87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88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5" name="Group 189"/>
            <p:cNvGrpSpPr>
              <a:grpSpLocks/>
            </p:cNvGrpSpPr>
            <p:nvPr/>
          </p:nvGrpSpPr>
          <p:grpSpPr bwMode="auto">
            <a:xfrm flipH="1">
              <a:off x="3264" y="2592"/>
              <a:ext cx="96" cy="144"/>
              <a:chOff x="1536" y="1872"/>
              <a:chExt cx="96" cy="144"/>
            </a:xfrm>
          </p:grpSpPr>
          <p:sp>
            <p:nvSpPr>
              <p:cNvPr id="273" name="Rectangle 190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1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2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3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4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6" name="Group 195"/>
            <p:cNvGrpSpPr>
              <a:grpSpLocks/>
            </p:cNvGrpSpPr>
            <p:nvPr/>
          </p:nvGrpSpPr>
          <p:grpSpPr bwMode="auto">
            <a:xfrm flipH="1">
              <a:off x="2640" y="1968"/>
              <a:ext cx="96" cy="144"/>
              <a:chOff x="1536" y="1872"/>
              <a:chExt cx="96" cy="144"/>
            </a:xfrm>
          </p:grpSpPr>
          <p:sp>
            <p:nvSpPr>
              <p:cNvPr id="268" name="Rectangle 196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97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9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9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200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7" name="Group 201"/>
            <p:cNvGrpSpPr>
              <a:grpSpLocks/>
            </p:cNvGrpSpPr>
            <p:nvPr/>
          </p:nvGrpSpPr>
          <p:grpSpPr bwMode="auto">
            <a:xfrm rot="-5400000">
              <a:off x="2088" y="1944"/>
              <a:ext cx="240" cy="192"/>
              <a:chOff x="1536" y="1200"/>
              <a:chExt cx="240" cy="192"/>
            </a:xfrm>
          </p:grpSpPr>
          <p:sp>
            <p:nvSpPr>
              <p:cNvPr id="264" name="AutoShape 202"/>
              <p:cNvSpPr>
                <a:spLocks noChangeArrowheads="1"/>
              </p:cNvSpPr>
              <p:nvPr/>
            </p:nvSpPr>
            <p:spPr bwMode="auto">
              <a:xfrm rot="5400000">
                <a:off x="1584" y="1200"/>
                <a:ext cx="144" cy="144"/>
              </a:xfrm>
              <a:prstGeom prst="flowChartDelay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203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204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205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8" name="Group 206"/>
            <p:cNvGrpSpPr>
              <a:grpSpLocks/>
            </p:cNvGrpSpPr>
            <p:nvPr/>
          </p:nvGrpSpPr>
          <p:grpSpPr bwMode="auto">
            <a:xfrm flipH="1">
              <a:off x="2640" y="2592"/>
              <a:ext cx="96" cy="144"/>
              <a:chOff x="1536" y="1872"/>
              <a:chExt cx="96" cy="144"/>
            </a:xfrm>
          </p:grpSpPr>
          <p:sp>
            <p:nvSpPr>
              <p:cNvPr id="259" name="Rectangle 207"/>
              <p:cNvSpPr>
                <a:spLocks noChangeArrowheads="1"/>
              </p:cNvSpPr>
              <p:nvPr/>
            </p:nvSpPr>
            <p:spPr bwMode="auto">
              <a:xfrm rot="5400000">
                <a:off x="1488" y="1920"/>
                <a:ext cx="144" cy="4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208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20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210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21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Monkey Puzzle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63700"/>
            <a:ext cx="8243888" cy="4953000"/>
          </a:xfrm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Brute </a:t>
            </a:r>
            <a:r>
              <a:rPr lang="en-US" dirty="0"/>
              <a:t>force </a:t>
            </a:r>
            <a:r>
              <a:rPr lang="en-US" dirty="0" smtClean="0"/>
              <a:t>solution: </a:t>
            </a:r>
            <a:r>
              <a:rPr lang="en-US" b="1" dirty="0" smtClean="0"/>
              <a:t>Go </a:t>
            </a:r>
            <a:r>
              <a:rPr lang="en-US" b="1" dirty="0"/>
              <a:t>through all possible </a:t>
            </a:r>
            <a:r>
              <a:rPr lang="en-US" b="1" dirty="0" smtClean="0"/>
              <a:t>arrangements</a:t>
            </a:r>
            <a:r>
              <a:rPr lang="en-US" dirty="0" smtClean="0"/>
              <a:t>. Assuming the </a:t>
            </a:r>
            <a:r>
              <a:rPr lang="en-US" dirty="0"/>
              <a:t>number of </a:t>
            </a:r>
            <a:r>
              <a:rPr lang="en-US" dirty="0" smtClean="0"/>
              <a:t>cards is 25: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Pick </a:t>
            </a:r>
            <a:r>
              <a:rPr lang="en-US" dirty="0"/>
              <a:t>a card and place it </a:t>
            </a:r>
            <a:r>
              <a:rPr lang="en-US" dirty="0" smtClean="0"/>
              <a:t>– </a:t>
            </a:r>
            <a:r>
              <a:rPr lang="en-US" dirty="0"/>
              <a:t>there are 25 possibilities for the first </a:t>
            </a:r>
            <a:r>
              <a:rPr lang="en-US" dirty="0" smtClean="0"/>
              <a:t>placement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Pick </a:t>
            </a:r>
            <a:r>
              <a:rPr lang="en-US" dirty="0"/>
              <a:t>the next card and place it </a:t>
            </a:r>
            <a:r>
              <a:rPr lang="en-US" dirty="0" smtClean="0"/>
              <a:t>– </a:t>
            </a:r>
            <a:r>
              <a:rPr lang="en-US" dirty="0"/>
              <a:t>there are 24 </a:t>
            </a:r>
            <a:r>
              <a:rPr lang="en-US" dirty="0" smtClean="0"/>
              <a:t>possibilities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Pick the next card, there are 23 possibilities </a:t>
            </a:r>
            <a:r>
              <a:rPr lang="en-US" dirty="0" smtClean="0"/>
              <a:t>...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</a:t>
            </a:r>
            <a:r>
              <a:rPr lang="en-US" dirty="0" smtClean="0"/>
              <a:t>25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24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23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22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</a:t>
            </a:r>
            <a:r>
              <a:rPr lang="mr-IN" dirty="0" smtClean="0">
                <a:latin typeface="Symbol" charset="2"/>
                <a:ea typeface="Symbol" charset="2"/>
                <a:cs typeface="Symbol" charset="2"/>
              </a:rPr>
              <a:t>…</a:t>
            </a:r>
            <a:r>
              <a:rPr lang="sv-SE" dirty="0" smtClean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2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US" dirty="0" smtClean="0"/>
              <a:t> 1 </a:t>
            </a:r>
            <a:r>
              <a:rPr lang="en-US" dirty="0"/>
              <a:t>possible </a:t>
            </a:r>
            <a:r>
              <a:rPr lang="en-US" dirty="0" smtClean="0"/>
              <a:t>arrangements, i.e., factorial </a:t>
            </a:r>
            <a:r>
              <a:rPr lang="en-US" dirty="0"/>
              <a:t>25 possible </a:t>
            </a:r>
            <a:r>
              <a:rPr lang="en-US" dirty="0" smtClean="0"/>
              <a:t>arrangements (25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!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25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!</a:t>
            </a:r>
            <a:r>
              <a:rPr lang="en-US" dirty="0"/>
              <a:t> contains 26 </a:t>
            </a:r>
            <a:r>
              <a:rPr lang="en-US" dirty="0" smtClean="0"/>
              <a:t>digits, and with 1,000,000 </a:t>
            </a:r>
            <a:r>
              <a:rPr lang="en-US" dirty="0"/>
              <a:t>arrangements per </a:t>
            </a:r>
            <a:r>
              <a:rPr lang="en-US" dirty="0" smtClean="0"/>
              <a:t>second it would </a:t>
            </a:r>
            <a:r>
              <a:rPr lang="en-US" dirty="0"/>
              <a:t>take </a:t>
            </a:r>
            <a:r>
              <a:rPr lang="en-US" dirty="0" smtClean="0"/>
              <a:t>490 billion years </a:t>
            </a:r>
            <a:r>
              <a:rPr lang="en-US" dirty="0"/>
              <a:t>to </a:t>
            </a:r>
            <a:r>
              <a:rPr lang="en-US" dirty="0" smtClean="0"/>
              <a:t>solve the puzzle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smarter algorithm can improve on this by discarding partial arrangements, but would still need thousands of years</a:t>
            </a:r>
          </a:p>
          <a:p>
            <a:pPr>
              <a:lnSpc>
                <a:spcPct val="90000"/>
              </a:lnSpc>
            </a:pPr>
            <a:r>
              <a:rPr lang="en-US" dirty="0"/>
              <a:t>Is there an easier way to find solutions? </a:t>
            </a:r>
            <a:r>
              <a:rPr lang="en-US" dirty="0" smtClean="0"/>
              <a:t>Perhaps</a:t>
            </a:r>
            <a:r>
              <a:rPr lang="en-US" dirty="0"/>
              <a:t>, but nobody has found </a:t>
            </a:r>
            <a:r>
              <a:rPr lang="en-US" dirty="0" smtClean="0"/>
              <a:t>one, </a:t>
            </a:r>
            <a:r>
              <a:rPr lang="en-US" dirty="0"/>
              <a:t>yet …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GB" dirty="0"/>
              <a:t>Reasonable vs. </a:t>
            </a:r>
            <a:r>
              <a:rPr lang="en-GB" dirty="0" smtClean="0"/>
              <a:t>Unreasonable Algorithms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sz="1800" dirty="0" smtClean="0"/>
              <a:t>The </a:t>
            </a:r>
            <a:r>
              <a:rPr lang="en-US" sz="1800" dirty="0"/>
              <a:t>order of complexity of </a:t>
            </a:r>
            <a:r>
              <a:rPr lang="en-US" sz="1800" dirty="0" smtClean="0"/>
              <a:t>the brute force algorithm for the Monkey Puzzle is </a:t>
            </a:r>
            <a:r>
              <a:rPr lang="en-US" sz="1800" i="1" dirty="0" smtClean="0"/>
              <a:t>O</a:t>
            </a:r>
            <a:r>
              <a:rPr lang="en-US" sz="1800" dirty="0" smtClean="0"/>
              <a:t>(</a:t>
            </a:r>
            <a:r>
              <a:rPr lang="en-US" sz="1800" i="1" dirty="0" smtClean="0"/>
              <a:t>n</a:t>
            </a:r>
            <a:r>
              <a:rPr lang="en-US" sz="1800" dirty="0" smtClean="0"/>
              <a:t>!) and </a:t>
            </a:r>
            <a:r>
              <a:rPr lang="en-US" sz="1800" i="1" dirty="0" smtClean="0"/>
              <a:t>n</a:t>
            </a:r>
            <a:r>
              <a:rPr lang="en-US" sz="1800" dirty="0" smtClean="0"/>
              <a:t>! grows </a:t>
            </a:r>
            <a:r>
              <a:rPr lang="en-US" sz="1800" dirty="0"/>
              <a:t>at a rate which is </a:t>
            </a:r>
            <a:r>
              <a:rPr lang="en-US" sz="1800" b="1" dirty="0"/>
              <a:t>orders of magnitude larger than </a:t>
            </a:r>
            <a:r>
              <a:rPr lang="en-US" sz="1800" b="1" dirty="0" smtClean="0"/>
              <a:t>polynomial functions</a:t>
            </a:r>
          </a:p>
          <a:p>
            <a:r>
              <a:rPr lang="en-US" sz="1800" dirty="0"/>
              <a:t>Other functions exist that grow even </a:t>
            </a:r>
            <a:r>
              <a:rPr lang="en-US" sz="1800" dirty="0" smtClean="0"/>
              <a:t>faster, e.g., </a:t>
            </a:r>
            <a:r>
              <a:rPr lang="en-US" sz="1800" i="1" dirty="0" err="1" smtClean="0"/>
              <a:t>n</a:t>
            </a:r>
            <a:r>
              <a:rPr lang="en-US" sz="1800" i="1" baseline="30000" dirty="0" err="1" smtClean="0"/>
              <a:t>n</a:t>
            </a:r>
            <a:r>
              <a:rPr lang="en-US" sz="1800" i="1" baseline="30000" dirty="0" smtClean="0"/>
              <a:t> </a:t>
            </a:r>
            <a:r>
              <a:rPr lang="en-US" sz="1800" dirty="0" smtClean="0"/>
              <a:t>(super-exponential)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ven functions </a:t>
            </a:r>
            <a:r>
              <a:rPr lang="en-US" sz="1800" dirty="0"/>
              <a:t>like 2</a:t>
            </a:r>
            <a:r>
              <a:rPr lang="en-US" sz="1800" i="1" baseline="30000" dirty="0"/>
              <a:t>n</a:t>
            </a:r>
            <a:r>
              <a:rPr lang="en-US" sz="1800" baseline="30000" dirty="0"/>
              <a:t> </a:t>
            </a:r>
            <a:r>
              <a:rPr lang="en-US" sz="1800" dirty="0" smtClean="0"/>
              <a:t>have unacceptable </a:t>
            </a:r>
            <a:r>
              <a:rPr lang="en-US" sz="1800" dirty="0"/>
              <a:t>sizes even for modest values of </a:t>
            </a:r>
            <a:r>
              <a:rPr lang="en-US" sz="1800" i="1" dirty="0" smtClean="0"/>
              <a:t>n</a:t>
            </a:r>
            <a:endParaRPr lang="en-US" sz="1800" dirty="0" smtClean="0"/>
          </a:p>
        </p:txBody>
      </p:sp>
      <p:grpSp>
        <p:nvGrpSpPr>
          <p:cNvPr id="4" name="Grupp 3"/>
          <p:cNvGrpSpPr/>
          <p:nvPr/>
        </p:nvGrpSpPr>
        <p:grpSpPr>
          <a:xfrm>
            <a:off x="1581150" y="3263900"/>
            <a:ext cx="6786069" cy="3352800"/>
            <a:chOff x="636925" y="1255551"/>
            <a:chExt cx="8916353" cy="5200368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149452"/>
                </p:ext>
              </p:extLst>
            </p:nvPr>
          </p:nvGraphicFramePr>
          <p:xfrm>
            <a:off x="636925" y="1255551"/>
            <a:ext cx="7208838" cy="5200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20" name="Chart" r:id="rId4" imgW="8763000" imgH="6324600" progId="Excel.Sheet.8">
                    <p:embed/>
                  </p:oleObj>
                </mc:Choice>
                <mc:Fallback>
                  <p:oleObj name="Chart" r:id="rId4" imgW="8763000" imgH="6324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25" y="1255551"/>
                          <a:ext cx="7208838" cy="5200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275509" y="3531759"/>
              <a:ext cx="6228000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  <a:alpha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1074" tIns="45537" rIns="91074" bIns="45537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572441" y="2946983"/>
              <a:ext cx="1980837" cy="114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074" tIns="45537" rIns="91074" bIns="45537">
              <a:prstTxWarp prst="textNoShape">
                <a:avLst/>
              </a:prstTxWarp>
              <a:spAutoFit/>
            </a:bodyPr>
            <a:lstStyle/>
            <a:p>
              <a:pPr algn="l">
                <a:buNone/>
              </a:pPr>
              <a:r>
                <a:rPr lang="en-US" sz="1400" dirty="0">
                  <a:latin typeface="+mn-lt"/>
                </a:rPr>
                <a:t>Number of microseconds since “Big-Bang”</a:t>
              </a:r>
            </a:p>
          </p:txBody>
        </p:sp>
        <p:sp>
          <p:nvSpPr>
            <p:cNvPr id="8" name="Rektangel 7"/>
            <p:cNvSpPr/>
            <p:nvPr/>
          </p:nvSpPr>
          <p:spPr bwMode="auto">
            <a:xfrm>
              <a:off x="3409950" y="1435100"/>
              <a:ext cx="1371600" cy="228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1035050" marR="0" indent="-455613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Tx/>
                <a:buChar char="•"/>
                <a:tabLst/>
              </a:pPr>
              <a:endParaRPr kumimoji="0" lang="sv-S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83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Reasonable vs. Unreasonable Algorithms</a:t>
            </a:r>
          </a:p>
        </p:txBody>
      </p:sp>
      <p:graphicFrame>
        <p:nvGraphicFramePr>
          <p:cNvPr id="11939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14303"/>
              </p:ext>
            </p:extLst>
          </p:nvPr>
        </p:nvGraphicFramePr>
        <p:xfrm>
          <a:off x="1276350" y="1892300"/>
          <a:ext cx="7284720" cy="4479149"/>
        </p:xfrm>
        <a:graphic>
          <a:graphicData uri="http://schemas.openxmlformats.org/drawingml/2006/table">
            <a:tbl>
              <a:tblPr/>
              <a:tblGrid>
                <a:gridCol w="1206216"/>
                <a:gridCol w="1222024"/>
                <a:gridCol w="1214120"/>
                <a:gridCol w="1214120"/>
                <a:gridCol w="1214120"/>
                <a:gridCol w="1214120"/>
              </a:tblGrid>
              <a:tr h="895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function/</a:t>
                      </a:r>
                      <a:b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da-DK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1/10,000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1/2,500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1/400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1/100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9/100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89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da-DK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1/10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3.2</a:t>
                      </a:r>
                      <a:br>
                        <a:rPr kumimoji="0" lang="da-D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minutes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28.1 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896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da-DK" sz="1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1/1000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</a:t>
                      </a:r>
                      <a:br>
                        <a:rPr kumimoji="0" lang="da-D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35.7</a:t>
                      </a:r>
                      <a:b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years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 trillion</a:t>
                      </a:r>
                      <a:b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centuries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75 </a:t>
                      </a:r>
                      <a:r>
                        <a:rPr kumimoji="0" lang="da-D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digit-number</a:t>
                      </a:r>
                      <a: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kumimoji="0" lang="da-D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centuries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89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da-DK" sz="1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 </a:t>
                      </a:r>
                      <a:b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 trillion</a:t>
                      </a:r>
                      <a:b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da-D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years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70 digit-number of centuries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185 digit-number of centuries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728 </a:t>
                      </a:r>
                      <a:r>
                        <a:rPr kumimoji="0" lang="da-D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digit-number</a:t>
                      </a:r>
                      <a:r>
                        <a:rPr kumimoji="0" lang="da-D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kumimoji="0" lang="da-D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centuries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059" marR="91059" marT="45551" marB="455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</a:tbl>
          </a:graphicData>
        </a:graphic>
      </p:graphicFrame>
      <p:sp>
        <p:nvSpPr>
          <p:cNvPr id="1194035" name="AutoShape 51"/>
          <p:cNvSpPr>
            <a:spLocks/>
          </p:cNvSpPr>
          <p:nvPr/>
        </p:nvSpPr>
        <p:spPr bwMode="auto">
          <a:xfrm>
            <a:off x="895350" y="2806700"/>
            <a:ext cx="248775" cy="1757857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074" tIns="45537" rIns="91074" bIns="45537" anchor="ctr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94036" name="AutoShape 52"/>
          <p:cNvSpPr>
            <a:spLocks/>
          </p:cNvSpPr>
          <p:nvPr/>
        </p:nvSpPr>
        <p:spPr bwMode="auto">
          <a:xfrm>
            <a:off x="895351" y="4564556"/>
            <a:ext cx="227648" cy="18000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074" tIns="45537" rIns="91074" bIns="45537" anchor="ctr">
            <a:prstTxWarp prst="textNoShape">
              <a:avLst/>
            </a:prstTxWarp>
          </a:bodyPr>
          <a:lstStyle/>
          <a:p>
            <a:pPr eaLnBrk="0" hangingPunct="0"/>
            <a:endParaRPr lang="en-GB" sz="2000" dirty="0">
              <a:latin typeface="Times New Roman" charset="0"/>
            </a:endParaRPr>
          </a:p>
        </p:txBody>
      </p:sp>
      <p:sp>
        <p:nvSpPr>
          <p:cNvPr id="1194037" name="Text Box 53"/>
          <p:cNvSpPr txBox="1">
            <a:spLocks noChangeArrowheads="1"/>
          </p:cNvSpPr>
          <p:nvPr/>
        </p:nvSpPr>
        <p:spPr bwMode="auto">
          <a:xfrm rot="-5400000">
            <a:off x="-83199" y="5237740"/>
            <a:ext cx="1442438" cy="399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50000"/>
              </a:spcBef>
              <a:buNone/>
            </a:pPr>
            <a:r>
              <a:rPr lang="en-GB" sz="2000" dirty="0" smtClean="0">
                <a:latin typeface="+mn-lt"/>
              </a:rPr>
              <a:t>Exponential</a:t>
            </a:r>
            <a:endParaRPr lang="en-GB" sz="2000" dirty="0">
              <a:latin typeface="+mn-lt"/>
            </a:endParaRPr>
          </a:p>
        </p:txBody>
      </p:sp>
      <p:sp>
        <p:nvSpPr>
          <p:cNvPr id="1194038" name="Text Box 54"/>
          <p:cNvSpPr txBox="1">
            <a:spLocks noChangeArrowheads="1"/>
          </p:cNvSpPr>
          <p:nvPr/>
        </p:nvSpPr>
        <p:spPr bwMode="auto">
          <a:xfrm rot="-5400000">
            <a:off x="-83199" y="3491632"/>
            <a:ext cx="1442438" cy="3997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074" tIns="45537" rIns="91074" bIns="45537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50000"/>
              </a:spcBef>
              <a:buNone/>
            </a:pPr>
            <a:r>
              <a:rPr lang="en-GB" sz="2000" dirty="0" smtClean="0">
                <a:latin typeface="+mn-lt"/>
              </a:rPr>
              <a:t>Polynomial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Tractable vs. Intractable Problems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2324569"/>
              </p:ext>
            </p:extLst>
          </p:nvPr>
        </p:nvGraphicFramePr>
        <p:xfrm>
          <a:off x="438151" y="2044700"/>
          <a:ext cx="845819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 What!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63699"/>
            <a:ext cx="8458200" cy="47640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Computers become faster every day!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As we’ve seen, for these algorithms it doesn’t matter if we get a computer a billion, or trillion, times faster</a:t>
            </a:r>
          </a:p>
          <a:p>
            <a:pPr lvl="1">
              <a:lnSpc>
                <a:spcPct val="90000"/>
              </a:lnSpc>
            </a:pPr>
            <a:r>
              <a:rPr lang="en-GB" b="1" dirty="0" smtClean="0"/>
              <a:t>The number of computed operations per second is insignificant </a:t>
            </a:r>
            <a:r>
              <a:rPr lang="en-GB" dirty="0" smtClean="0"/>
              <a:t>– just a constant – compared to expected total running time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This only applies to “toy examples” as the Monkey puzzle, which are of no concern!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Monkey puzzle is just an illustrative example of </a:t>
            </a:r>
            <a:r>
              <a:rPr lang="en-GB" b="1" dirty="0" smtClean="0"/>
              <a:t>a general class of important optimization problems </a:t>
            </a:r>
            <a:r>
              <a:rPr lang="en-GB" dirty="0" smtClean="0"/>
              <a:t>that fall into a category called NPC</a:t>
            </a:r>
          </a:p>
          <a:p>
            <a:pPr lvl="1">
              <a:lnSpc>
                <a:spcPct val="90000"/>
              </a:lnSpc>
            </a:pPr>
            <a:r>
              <a:rPr lang="en-GB" b="1" dirty="0" smtClean="0"/>
              <a:t>NPC (NP-Complete) </a:t>
            </a:r>
            <a:r>
              <a:rPr lang="en-GB" dirty="0" smtClean="0"/>
              <a:t>includes ~1000 fundamentally important problems, e.g.,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Travelling Salesman Problem (TSP</a:t>
            </a:r>
            <a:r>
              <a:rPr lang="en-GB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Graph </a:t>
            </a:r>
            <a:r>
              <a:rPr lang="en-GB" dirty="0" err="1" smtClean="0"/>
              <a:t>Coloring</a:t>
            </a:r>
            <a:r>
              <a:rPr lang="en-GB" dirty="0" smtClean="0"/>
              <a:t> Problem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Satisfiability Problem (SAT)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Clique Problem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For all these problems, no reasonable algorithm is known, i.e., </a:t>
            </a:r>
            <a:r>
              <a:rPr lang="en-GB" b="1" dirty="0" smtClean="0"/>
              <a:t>they are all intractable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7" b="27695"/>
          <a:stretch/>
        </p:blipFill>
        <p:spPr>
          <a:xfrm>
            <a:off x="4324350" y="3187700"/>
            <a:ext cx="4706215" cy="2809598"/>
          </a:xfrm>
          <a:prstGeom prst="rect">
            <a:avLst/>
          </a:prstGeom>
        </p:spPr>
      </p:pic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Travelling Salesman Problem (TSP)</a:t>
            </a:r>
            <a:endParaRPr lang="en-GB" dirty="0"/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63700"/>
            <a:ext cx="840342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TSP is the problem of a salesman who wants to find, starting from his home town, a shortest possible trip through a given set of customer cities and to return to its home town, visiting exactly once each city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800" b="1" dirty="0" smtClean="0"/>
              <a:t>Naive solutions are </a:t>
            </a:r>
            <a:r>
              <a:rPr lang="en-GB" sz="1800" b="1" i="1" dirty="0" smtClean="0"/>
              <a:t>O</a:t>
            </a:r>
            <a:r>
              <a:rPr lang="en-GB" sz="1800" b="1" dirty="0" smtClean="0"/>
              <a:t>(n!)</a:t>
            </a:r>
            <a:r>
              <a:rPr lang="en-GB" sz="1800" dirty="0" smtClean="0"/>
              <a:t>,</a:t>
            </a:r>
            <a:br>
              <a:rPr lang="en-GB" sz="1800" dirty="0" smtClean="0"/>
            </a:br>
            <a:r>
              <a:rPr lang="en-GB" sz="1800" dirty="0" smtClean="0"/>
              <a:t>where </a:t>
            </a:r>
            <a:r>
              <a:rPr lang="en-GB" sz="1800" i="1" dirty="0" smtClean="0"/>
              <a:t>n </a:t>
            </a:r>
            <a:r>
              <a:rPr lang="en-GB" sz="1800" dirty="0" smtClean="0"/>
              <a:t>is the number of cities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800" b="1" dirty="0" smtClean="0"/>
              <a:t>Best known exact solution is </a:t>
            </a:r>
            <a:br>
              <a:rPr lang="en-GB" sz="1800" b="1" dirty="0" smtClean="0"/>
            </a:br>
            <a:r>
              <a:rPr lang="en-GB" sz="1800" b="1" i="1" dirty="0" smtClean="0"/>
              <a:t>O</a:t>
            </a:r>
            <a:r>
              <a:rPr lang="en-GB" sz="1800" b="1" dirty="0" smtClean="0"/>
              <a:t>(</a:t>
            </a:r>
            <a:r>
              <a:rPr lang="en-GB" sz="1800" b="1" i="1" dirty="0" smtClean="0"/>
              <a:t>n</a:t>
            </a:r>
            <a:r>
              <a:rPr lang="en-GB" sz="1800" b="1" baseline="30000" dirty="0" smtClean="0"/>
              <a:t>2</a:t>
            </a:r>
            <a:r>
              <a:rPr lang="en-GB" sz="1800" b="1" dirty="0" smtClean="0">
                <a:latin typeface="Symbol" charset="2"/>
                <a:ea typeface="Symbol" charset="2"/>
                <a:cs typeface="Symbol" charset="2"/>
              </a:rPr>
              <a:t>×</a:t>
            </a:r>
            <a:r>
              <a:rPr lang="en-GB" sz="1800" b="1" dirty="0" smtClean="0"/>
              <a:t>2</a:t>
            </a:r>
            <a:r>
              <a:rPr lang="en-GB" sz="1800" b="1" i="1" baseline="30000" dirty="0" smtClean="0"/>
              <a:t>n</a:t>
            </a:r>
            <a:r>
              <a:rPr lang="en-GB" sz="1800" b="1" dirty="0" smtClean="0"/>
              <a:t>) </a:t>
            </a:r>
            <a:r>
              <a:rPr lang="en-GB" sz="1800" dirty="0" smtClean="0"/>
              <a:t>(from 1962)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800" dirty="0" smtClean="0"/>
              <a:t>Heuristic (approximate) solutions</a:t>
            </a:r>
            <a:br>
              <a:rPr lang="en-GB" sz="1800" dirty="0" smtClean="0"/>
            </a:br>
            <a:r>
              <a:rPr lang="en-GB" sz="1800" dirty="0" smtClean="0"/>
              <a:t>have manage to solve the problem</a:t>
            </a:r>
            <a:br>
              <a:rPr lang="en-GB" sz="1800" dirty="0" smtClean="0"/>
            </a:br>
            <a:r>
              <a:rPr lang="en-GB" sz="1800" dirty="0" smtClean="0"/>
              <a:t>for 85,900 cities (from 2006)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800" smtClean="0"/>
              <a:t>The minimum </a:t>
            </a:r>
            <a:r>
              <a:rPr lang="en-GB" sz="1800" dirty="0" smtClean="0"/>
              <a:t>trip visiting all of </a:t>
            </a:r>
            <a:br>
              <a:rPr lang="en-GB" sz="1800" dirty="0" smtClean="0"/>
            </a:br>
            <a:r>
              <a:rPr lang="en-GB" sz="1800" dirty="0" smtClean="0"/>
              <a:t>Sweden’s 24,978 municipalities</a:t>
            </a:r>
            <a:br>
              <a:rPr lang="en-GB" sz="1800" dirty="0" smtClean="0"/>
            </a:br>
            <a:r>
              <a:rPr lang="en-GB" sz="1800" dirty="0" smtClean="0"/>
              <a:t>is 72,500 km long (from 2004)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endParaRPr lang="en-GB" sz="2000" dirty="0"/>
          </a:p>
        </p:txBody>
      </p:sp>
      <p:sp>
        <p:nvSpPr>
          <p:cNvPr id="15" name="AutoShape 230" descr="(n^{2}2^{n})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Complexity</a:t>
            </a:r>
            <a:r>
              <a:rPr lang="sv-SE" dirty="0" smtClean="0"/>
              <a:t> Classes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Complexity</a:t>
            </a:r>
            <a:r>
              <a:rPr lang="sv-SE" dirty="0" smtClean="0"/>
              <a:t>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60500"/>
            <a:ext cx="8128000" cy="5080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 bwMode="auto">
          <a:xfrm>
            <a:off x="4400549" y="1435100"/>
            <a:ext cx="4343399" cy="5105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035050" marR="0" indent="-455613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400548" y="1460500"/>
            <a:ext cx="4343399" cy="5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035050" marR="0" indent="-455613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Changing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– </a:t>
            </a:r>
            <a:r>
              <a:rPr lang="sv-SE" dirty="0" err="1" smtClean="0"/>
              <a:t>Cubic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i="1" dirty="0"/>
              <a:t>x</a:t>
            </a:r>
            <a:r>
              <a:rPr lang="en-GB" baseline="30000" dirty="0"/>
              <a:t>3</a:t>
            </a:r>
            <a:r>
              <a:rPr lang="en-GB" dirty="0"/>
              <a:t> − 3</a:t>
            </a:r>
            <a:r>
              <a:rPr lang="en-GB" i="1" dirty="0"/>
              <a:t>x</a:t>
            </a:r>
            <a:r>
              <a:rPr lang="en-GB" baseline="30000" dirty="0"/>
              <a:t>2</a:t>
            </a:r>
            <a:r>
              <a:rPr lang="en-GB" dirty="0"/>
              <a:t> − 3</a:t>
            </a:r>
            <a:r>
              <a:rPr lang="en-GB" i="1" dirty="0"/>
              <a:t>x</a:t>
            </a:r>
            <a:r>
              <a:rPr lang="en-GB" dirty="0"/>
              <a:t> + </a:t>
            </a:r>
            <a:r>
              <a:rPr lang="en-GB" dirty="0" smtClean="0"/>
              <a:t>2 – SOLVE</a:t>
            </a:r>
          </a:p>
          <a:p>
            <a:r>
              <a:rPr lang="sv-SE" dirty="0" err="1" smtClean="0"/>
              <a:t>Historically</a:t>
            </a:r>
            <a:r>
              <a:rPr lang="sv-SE" dirty="0" smtClean="0"/>
              <a:t> </a:t>
            </a:r>
            <a:r>
              <a:rPr lang="sv-SE" dirty="0" err="1" smtClean="0"/>
              <a:t>quite</a:t>
            </a:r>
            <a:r>
              <a:rPr lang="sv-SE" dirty="0" smtClean="0"/>
              <a:t> hard in general (pre 1400)</a:t>
            </a:r>
          </a:p>
          <a:p>
            <a:r>
              <a:rPr lang="en-GB" dirty="0" err="1" smtClean="0"/>
              <a:t>Scipione</a:t>
            </a:r>
            <a:r>
              <a:rPr lang="en-GB" dirty="0" smtClean="0"/>
              <a:t> </a:t>
            </a:r>
            <a:r>
              <a:rPr lang="en-GB" dirty="0"/>
              <a:t>del Ferro </a:t>
            </a:r>
            <a:r>
              <a:rPr lang="en-GB" dirty="0" smtClean="0"/>
              <a:t>(died 1526) found </a:t>
            </a:r>
            <a:r>
              <a:rPr lang="en-GB" dirty="0"/>
              <a:t>he could solve </a:t>
            </a:r>
            <a:endParaRPr lang="en-GB" dirty="0" smtClean="0"/>
          </a:p>
          <a:p>
            <a:pPr lvl="1"/>
            <a:r>
              <a:rPr lang="en-GB" dirty="0" smtClean="0"/>
              <a:t>x</a:t>
            </a:r>
            <a:r>
              <a:rPr lang="en-GB" baseline="30000" dirty="0" smtClean="0"/>
              <a:t>3</a:t>
            </a:r>
            <a:r>
              <a:rPr lang="en-GB" dirty="0" smtClean="0"/>
              <a:t> </a:t>
            </a:r>
            <a:r>
              <a:rPr lang="en-GB" dirty="0"/>
              <a:t>+ mx = </a:t>
            </a:r>
            <a:r>
              <a:rPr lang="en-GB" dirty="0" smtClean="0"/>
              <a:t>n</a:t>
            </a:r>
          </a:p>
          <a:p>
            <a:r>
              <a:rPr lang="sv-SE" dirty="0" err="1" smtClean="0"/>
              <a:t>He</a:t>
            </a:r>
            <a:r>
              <a:rPr lang="sv-SE" dirty="0" smtClean="0"/>
              <a:t> </a:t>
            </a:r>
            <a:r>
              <a:rPr lang="sv-SE" dirty="0" err="1" smtClean="0"/>
              <a:t>told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/>
              <a:t>1 student Antonio </a:t>
            </a:r>
            <a:r>
              <a:rPr lang="sv-SE" dirty="0" err="1" smtClean="0"/>
              <a:t>Fior</a:t>
            </a:r>
            <a:r>
              <a:rPr lang="sv-SE" dirty="0" smtClean="0"/>
              <a:t> (just </a:t>
            </a:r>
            <a:r>
              <a:rPr lang="sv-SE" dirty="0" err="1" smtClean="0"/>
              <a:t>before</a:t>
            </a:r>
            <a:r>
              <a:rPr lang="sv-SE" dirty="0"/>
              <a:t> </a:t>
            </a:r>
            <a:r>
              <a:rPr lang="sv-SE" dirty="0" smtClean="0"/>
              <a:t>del Ferro </a:t>
            </a:r>
            <a:r>
              <a:rPr lang="sv-SE" dirty="0" err="1" smtClean="0"/>
              <a:t>died</a:t>
            </a:r>
            <a:r>
              <a:rPr lang="sv-SE" dirty="0" smtClean="0"/>
              <a:t>)</a:t>
            </a:r>
          </a:p>
          <a:p>
            <a:r>
              <a:rPr lang="sv-SE" dirty="0"/>
              <a:t>1530, </a:t>
            </a:r>
            <a:r>
              <a:rPr lang="sv-SE" dirty="0" err="1"/>
              <a:t>Niccolò</a:t>
            </a:r>
            <a:r>
              <a:rPr lang="sv-SE" dirty="0"/>
              <a:t> </a:t>
            </a:r>
            <a:r>
              <a:rPr lang="sv-SE" dirty="0" err="1"/>
              <a:t>Tartaglia</a:t>
            </a:r>
            <a:r>
              <a:rPr lang="sv-SE" dirty="0"/>
              <a:t> </a:t>
            </a:r>
            <a:r>
              <a:rPr lang="sv-SE" dirty="0" err="1" smtClean="0"/>
              <a:t>found</a:t>
            </a:r>
            <a:r>
              <a:rPr lang="sv-SE" dirty="0" smtClean="0"/>
              <a:t> </a:t>
            </a:r>
            <a:r>
              <a:rPr lang="sv-SE" dirty="0" err="1" smtClean="0"/>
              <a:t>he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solve</a:t>
            </a:r>
            <a:endParaRPr lang="sv-SE" dirty="0" smtClean="0"/>
          </a:p>
          <a:p>
            <a:pPr lvl="1"/>
            <a:r>
              <a:rPr lang="sv-SE" dirty="0"/>
              <a:t>x</a:t>
            </a:r>
            <a:r>
              <a:rPr lang="sv-SE" baseline="30000" dirty="0"/>
              <a:t>3</a:t>
            </a:r>
            <a:r>
              <a:rPr lang="sv-SE" dirty="0"/>
              <a:t> + mx</a:t>
            </a:r>
            <a:r>
              <a:rPr lang="sv-SE" baseline="30000" dirty="0"/>
              <a:t>2</a:t>
            </a:r>
            <a:r>
              <a:rPr lang="sv-SE" dirty="0"/>
              <a:t> = n</a:t>
            </a:r>
            <a:endParaRPr lang="sv-SE" dirty="0" smtClean="0"/>
          </a:p>
          <a:p>
            <a:r>
              <a:rPr lang="sv-SE" dirty="0" smtClean="0"/>
              <a:t>A </a:t>
            </a:r>
            <a:r>
              <a:rPr lang="sv-SE" dirty="0" err="1" smtClean="0"/>
              <a:t>competition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Tartaglia</a:t>
            </a:r>
            <a:r>
              <a:rPr lang="sv-SE" dirty="0" smtClean="0"/>
              <a:t> and </a:t>
            </a:r>
            <a:r>
              <a:rPr lang="sv-SE" dirty="0" err="1" smtClean="0"/>
              <a:t>Fior</a:t>
            </a:r>
            <a:r>
              <a:rPr lang="sv-SE" dirty="0" smtClean="0"/>
              <a:t>, </a:t>
            </a:r>
            <a:r>
              <a:rPr lang="sv-SE" dirty="0" err="1" smtClean="0"/>
              <a:t>with</a:t>
            </a:r>
            <a:r>
              <a:rPr lang="sv-SE" dirty="0" smtClean="0"/>
              <a:t> bets</a:t>
            </a:r>
          </a:p>
          <a:p>
            <a:pPr lvl="1"/>
            <a:r>
              <a:rPr lang="sv-SE" dirty="0" err="1" smtClean="0"/>
              <a:t>Tartaglia</a:t>
            </a:r>
            <a:r>
              <a:rPr lang="sv-SE" dirty="0" smtClean="0"/>
              <a:t> </a:t>
            </a:r>
            <a:r>
              <a:rPr lang="sv-SE" dirty="0" err="1" smtClean="0"/>
              <a:t>wins</a:t>
            </a:r>
            <a:r>
              <a:rPr lang="sv-SE" dirty="0" smtClean="0"/>
              <a:t>, </a:t>
            </a:r>
            <a:r>
              <a:rPr lang="sv-SE" dirty="0" err="1" smtClean="0"/>
              <a:t>figuring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Ferro’s</a:t>
            </a:r>
            <a:r>
              <a:rPr lang="sv-SE" dirty="0" smtClean="0"/>
              <a:t> trick</a:t>
            </a:r>
          </a:p>
          <a:p>
            <a:r>
              <a:rPr lang="sv-SE" dirty="0" err="1"/>
              <a:t>Gerolamo</a:t>
            </a:r>
            <a:r>
              <a:rPr lang="sv-SE" dirty="0"/>
              <a:t> </a:t>
            </a:r>
            <a:r>
              <a:rPr lang="sv-SE" dirty="0" err="1" smtClean="0"/>
              <a:t>Cardano</a:t>
            </a:r>
            <a:r>
              <a:rPr lang="sv-SE" dirty="0" smtClean="0"/>
              <a:t> </a:t>
            </a:r>
            <a:r>
              <a:rPr lang="sv-SE" dirty="0" err="1" smtClean="0"/>
              <a:t>manages</a:t>
            </a:r>
            <a:r>
              <a:rPr lang="sv-SE" dirty="0" smtClean="0"/>
              <a:t> to </a:t>
            </a:r>
            <a:r>
              <a:rPr lang="sv-SE" dirty="0" err="1" smtClean="0"/>
              <a:t>synthesis</a:t>
            </a:r>
            <a:r>
              <a:rPr lang="sv-SE" dirty="0" smtClean="0"/>
              <a:t> a </a:t>
            </a:r>
            <a:r>
              <a:rPr lang="sv-SE" dirty="0" err="1" smtClean="0"/>
              <a:t>complete</a:t>
            </a:r>
            <a:r>
              <a:rPr lang="sv-SE" dirty="0" smtClean="0"/>
              <a:t> </a:t>
            </a:r>
            <a:r>
              <a:rPr lang="sv-SE" dirty="0" err="1" smtClean="0"/>
              <a:t>formulation</a:t>
            </a:r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Last </a:t>
            </a:r>
            <a:r>
              <a:rPr lang="sv-SE" dirty="0" err="1" smtClean="0"/>
              <a:t>week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0550" y="1645232"/>
            <a:ext cx="169360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err="1" smtClean="0"/>
              <a:t>Computability</a:t>
            </a:r>
            <a:r>
              <a:rPr lang="sv-SE" dirty="0" smtClean="0"/>
              <a:t>, </a:t>
            </a:r>
          </a:p>
          <a:p>
            <a:pPr marL="285750" indent="-285750"/>
            <a:endParaRPr lang="sv-S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3873500"/>
            <a:ext cx="304442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err="1" smtClean="0"/>
              <a:t>Decidable</a:t>
            </a:r>
            <a:r>
              <a:rPr lang="sv-SE" dirty="0" smtClean="0"/>
              <a:t> problems</a:t>
            </a:r>
          </a:p>
          <a:p>
            <a:pPr>
              <a:buNone/>
            </a:pP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exists</a:t>
            </a:r>
            <a:r>
              <a:rPr lang="sv-SE" dirty="0" smtClean="0"/>
              <a:t> for problem</a:t>
            </a:r>
          </a:p>
          <a:p>
            <a:pPr>
              <a:buNone/>
            </a:pPr>
            <a:r>
              <a:rPr lang="sv-SE" dirty="0" err="1" smtClean="0"/>
              <a:t>Computation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end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83793" y="3873500"/>
            <a:ext cx="321113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err="1" smtClean="0"/>
              <a:t>Undecidable</a:t>
            </a:r>
            <a:r>
              <a:rPr lang="sv-SE" dirty="0" smtClean="0"/>
              <a:t> problems</a:t>
            </a:r>
          </a:p>
          <a:p>
            <a:pPr>
              <a:buNone/>
            </a:pPr>
            <a:r>
              <a:rPr lang="sv-SE" dirty="0" err="1" smtClean="0"/>
              <a:t>Computation</a:t>
            </a:r>
            <a:r>
              <a:rPr lang="sv-SE" dirty="0" smtClean="0"/>
              <a:t> </a:t>
            </a:r>
            <a:r>
              <a:rPr lang="sv-SE" dirty="0" err="1" smtClean="0"/>
              <a:t>might</a:t>
            </a:r>
            <a:r>
              <a:rPr lang="sv-SE" dirty="0" smtClean="0"/>
              <a:t> never end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71950" y="3487428"/>
            <a:ext cx="4343400" cy="1981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035050" marR="0" indent="-455613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234290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err="1" smtClean="0"/>
              <a:t>Finite</a:t>
            </a:r>
            <a:r>
              <a:rPr lang="sv-SE" dirty="0" smtClean="0"/>
              <a:t> State </a:t>
            </a:r>
            <a:r>
              <a:rPr lang="sv-SE" dirty="0" err="1" smtClean="0"/>
              <a:t>Automata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82149" y="2342904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smtClean="0"/>
              <a:t>Push Down </a:t>
            </a:r>
            <a:r>
              <a:rPr lang="sv-SE" dirty="0" err="1" smtClean="0"/>
              <a:t>Automata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89360" y="2341537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dirty="0" smtClean="0"/>
              <a:t>Turing 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3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3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 and NP Complexity Classes</a:t>
            </a:r>
            <a:endParaRPr lang="en-GB" dirty="0"/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 is the set of all </a:t>
            </a:r>
            <a:r>
              <a:rPr lang="en-GB" b="1" dirty="0" smtClean="0"/>
              <a:t>decision problems solvable in polynomial time on a deterministic Turing machine</a:t>
            </a:r>
            <a:r>
              <a:rPr lang="en-GB" dirty="0" smtClean="0"/>
              <a:t>, i.e., on a computer as we know it</a:t>
            </a:r>
          </a:p>
          <a:p>
            <a:pPr>
              <a:lnSpc>
                <a:spcPct val="90000"/>
              </a:lnSpc>
            </a:pPr>
            <a:r>
              <a:rPr lang="en-GB" dirty="0"/>
              <a:t>NP </a:t>
            </a:r>
            <a:r>
              <a:rPr lang="en-GB" dirty="0" smtClean="0"/>
              <a:t>is </a:t>
            </a:r>
            <a:r>
              <a:rPr lang="en-GB" dirty="0"/>
              <a:t>the set of all </a:t>
            </a:r>
            <a:r>
              <a:rPr lang="en-GB" b="1" dirty="0"/>
              <a:t>decision problems solvable in polynomial time on a nondeterministic Turing machine</a:t>
            </a:r>
            <a:r>
              <a:rPr lang="en-GB" dirty="0"/>
              <a:t>, i.e., on an imaginary </a:t>
            </a:r>
            <a:r>
              <a:rPr lang="en-GB" dirty="0" smtClean="0"/>
              <a:t>“oracle-based” </a:t>
            </a:r>
            <a:r>
              <a:rPr lang="en-GB" dirty="0"/>
              <a:t>computer</a:t>
            </a:r>
            <a:r>
              <a:rPr lang="en-GB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For all decision points in an algorithm </a:t>
            </a:r>
            <a:r>
              <a:rPr lang="en-GB" sz="2000" dirty="0" smtClean="0"/>
              <a:t>we can, in </a:t>
            </a:r>
            <a:r>
              <a:rPr lang="en-GB" sz="2000" dirty="0"/>
              <a:t>constant time, </a:t>
            </a:r>
            <a:r>
              <a:rPr lang="en-GB" sz="2000" b="1" dirty="0" smtClean="0"/>
              <a:t>make a perfect guess</a:t>
            </a:r>
            <a:r>
              <a:rPr lang="en-GB" sz="2000" dirty="0" smtClean="0"/>
              <a:t> on the </a:t>
            </a:r>
            <a:r>
              <a:rPr lang="en-GB" sz="2000" dirty="0"/>
              <a:t>best </a:t>
            </a:r>
            <a:r>
              <a:rPr lang="en-GB" sz="2000" dirty="0" smtClean="0"/>
              <a:t>choice (e.g</a:t>
            </a:r>
            <a:r>
              <a:rPr lang="en-GB" sz="2000" dirty="0"/>
              <a:t>., </a:t>
            </a:r>
            <a:r>
              <a:rPr lang="en-GB" sz="2000" dirty="0" smtClean="0"/>
              <a:t>pick the </a:t>
            </a:r>
            <a:r>
              <a:rPr lang="en-GB" sz="2000" dirty="0"/>
              <a:t>right Monkey Card or </a:t>
            </a:r>
            <a:r>
              <a:rPr lang="en-GB" sz="2000" dirty="0" smtClean="0"/>
              <a:t>select the optimal next leg </a:t>
            </a:r>
            <a:r>
              <a:rPr lang="en-GB" sz="2000" dirty="0"/>
              <a:t>in the Traveling salesman’s trip</a:t>
            </a:r>
            <a:r>
              <a:rPr lang="en-GB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Alternatively: NP is the set </a:t>
            </a:r>
            <a:r>
              <a:rPr lang="en-GB" dirty="0"/>
              <a:t>of all </a:t>
            </a:r>
            <a:r>
              <a:rPr lang="en-GB" b="1" dirty="0"/>
              <a:t>decision problems </a:t>
            </a:r>
            <a:r>
              <a:rPr lang="en-GB" b="1" dirty="0" smtClean="0"/>
              <a:t>for which solutions can be verified through a reasonable (polynomial) algorithm </a:t>
            </a:r>
            <a:r>
              <a:rPr lang="en-GB" dirty="0" smtClean="0"/>
              <a:t>(the verifier) by providing a proof (certificate)</a:t>
            </a:r>
            <a:r>
              <a:rPr lang="en-GB" sz="2600" dirty="0"/>
              <a:t/>
            </a:r>
            <a:br>
              <a:rPr lang="en-GB" sz="2600" dirty="0"/>
            </a:br>
            <a:endParaRPr lang="en-GB" sz="2600" dirty="0"/>
          </a:p>
          <a:p>
            <a:pPr lvl="1">
              <a:lnSpc>
                <a:spcPct val="90000"/>
              </a:lnSpc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 and NP Complexity Classes (2)</a:t>
            </a:r>
            <a:endParaRPr lang="en-GB" dirty="0"/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dirty="0" smtClean="0"/>
              <a:t>From before we know that the Monkey Puzzle is not in P. However, given a proposed arrangement of the Monkey Puzzle cards </a:t>
            </a:r>
            <a:r>
              <a:rPr lang="en-GB" b="1" dirty="0" smtClean="0"/>
              <a:t>you can easily (i.e., in polynomial time) check whether the arrangement is a solution </a:t>
            </a:r>
            <a:r>
              <a:rPr lang="en-GB" dirty="0" smtClean="0"/>
              <a:t>to problem or not, i.e., the Monkey Puzzle is NP:</a:t>
            </a:r>
          </a:p>
          <a:p>
            <a:pPr lvl="1">
              <a:lnSpc>
                <a:spcPct val="95000"/>
              </a:lnSpc>
            </a:pPr>
            <a:r>
              <a:rPr lang="en-GB" sz="2000" dirty="0" smtClean="0"/>
              <a:t>We only need to provide a solution – a certificate</a:t>
            </a:r>
          </a:p>
          <a:p>
            <a:pPr>
              <a:lnSpc>
                <a:spcPct val="95000"/>
              </a:lnSpc>
            </a:pPr>
            <a:r>
              <a:rPr lang="en-GB" dirty="0" smtClean="0"/>
              <a:t>From before </a:t>
            </a:r>
            <a:r>
              <a:rPr lang="en-GB" dirty="0"/>
              <a:t>we know that the </a:t>
            </a:r>
            <a:r>
              <a:rPr lang="en-GB" dirty="0" smtClean="0"/>
              <a:t>Traveling Salesman is </a:t>
            </a:r>
            <a:r>
              <a:rPr lang="en-GB" dirty="0"/>
              <a:t>not in P. However, given a proposed </a:t>
            </a:r>
            <a:r>
              <a:rPr lang="en-GB" dirty="0" smtClean="0"/>
              <a:t>trip </a:t>
            </a:r>
            <a:r>
              <a:rPr lang="en-GB" b="1" dirty="0" smtClean="0"/>
              <a:t>you can not easily </a:t>
            </a:r>
            <a:r>
              <a:rPr lang="en-GB" b="1" dirty="0"/>
              <a:t>(i.e., </a:t>
            </a:r>
            <a:r>
              <a:rPr lang="en-GB" b="1" dirty="0" smtClean="0"/>
              <a:t>not in </a:t>
            </a:r>
            <a:r>
              <a:rPr lang="en-GB" b="1" dirty="0"/>
              <a:t>polynomial time) check whether the </a:t>
            </a:r>
            <a:r>
              <a:rPr lang="en-GB" b="1" dirty="0" smtClean="0"/>
              <a:t>trip is an optimal </a:t>
            </a:r>
            <a:r>
              <a:rPr lang="en-GB" b="1" dirty="0"/>
              <a:t>solution to the </a:t>
            </a:r>
            <a:r>
              <a:rPr lang="en-GB" b="1" dirty="0" smtClean="0"/>
              <a:t>problem or </a:t>
            </a:r>
            <a:r>
              <a:rPr lang="en-GB" b="1" dirty="0"/>
              <a:t>not</a:t>
            </a:r>
            <a:r>
              <a:rPr lang="en-GB" dirty="0"/>
              <a:t>, i.e., the Traveling Salesman </a:t>
            </a:r>
            <a:r>
              <a:rPr lang="en-GB" dirty="0" smtClean="0"/>
              <a:t>is not NP:</a:t>
            </a:r>
          </a:p>
          <a:p>
            <a:pPr lvl="1">
              <a:lnSpc>
                <a:spcPct val="95000"/>
              </a:lnSpc>
            </a:pPr>
            <a:r>
              <a:rPr lang="en-GB" sz="2000" dirty="0" smtClean="0"/>
              <a:t>Checking whether the proposed solution is a certificate or not has the same complexity as the original problem</a:t>
            </a:r>
          </a:p>
          <a:p>
            <a:pPr>
              <a:lnSpc>
                <a:spcPct val="95000"/>
              </a:lnSpc>
            </a:pPr>
            <a:endParaRPr lang="en-GB" b="1" dirty="0" smtClean="0"/>
          </a:p>
          <a:p>
            <a:pPr>
              <a:lnSpc>
                <a:spcPct val="95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81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NP-Hard and NP-</a:t>
            </a:r>
            <a:r>
              <a:rPr lang="da-DK" dirty="0" err="1" smtClean="0"/>
              <a:t>Completeness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70050"/>
            <a:ext cx="8305800" cy="4946650"/>
          </a:xfrm>
        </p:spPr>
        <p:txBody>
          <a:bodyPr/>
          <a:lstStyle/>
          <a:p>
            <a:r>
              <a:rPr lang="en-GB" sz="1800" dirty="0" smtClean="0"/>
              <a:t>A NP-Hard </a:t>
            </a:r>
            <a:r>
              <a:rPr lang="en-GB" sz="1800" dirty="0"/>
              <a:t>(non-deterministic polynomial-time </a:t>
            </a:r>
            <a:r>
              <a:rPr lang="en-GB" sz="1800" dirty="0" smtClean="0"/>
              <a:t>hard) problem is </a:t>
            </a:r>
            <a:r>
              <a:rPr lang="en-GB" sz="1800" b="1" dirty="0" smtClean="0"/>
              <a:t>at </a:t>
            </a:r>
            <a:r>
              <a:rPr lang="en-GB" sz="1800" b="1" dirty="0"/>
              <a:t>least as hard as the hardest problems in </a:t>
            </a:r>
            <a:r>
              <a:rPr lang="en-GB" sz="1800" b="1" dirty="0" smtClean="0"/>
              <a:t>NP: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problem </a:t>
            </a:r>
            <a:r>
              <a:rPr lang="en-GB" i="1" dirty="0"/>
              <a:t>H</a:t>
            </a:r>
            <a:r>
              <a:rPr lang="en-GB" dirty="0"/>
              <a:t> is NP-hard when every problem </a:t>
            </a:r>
            <a:r>
              <a:rPr lang="en-GB" i="1" dirty="0"/>
              <a:t>L</a:t>
            </a:r>
            <a:r>
              <a:rPr lang="en-GB" dirty="0"/>
              <a:t> in NP can be reduced in polynomial time to </a:t>
            </a:r>
            <a:r>
              <a:rPr lang="en-GB" i="1" dirty="0" smtClean="0"/>
              <a:t>H</a:t>
            </a:r>
          </a:p>
          <a:p>
            <a:pPr>
              <a:spcBef>
                <a:spcPts val="1200"/>
              </a:spcBef>
            </a:pPr>
            <a:r>
              <a:rPr lang="en-GB" sz="1800" dirty="0" smtClean="0"/>
              <a:t>NP-Complete (NPC) problems are NP problems that are NP-hard:</a:t>
            </a:r>
          </a:p>
          <a:p>
            <a:pPr lvl="1"/>
            <a:r>
              <a:rPr lang="en-GB" dirty="0" smtClean="0"/>
              <a:t>The NP-complete class of problems include </a:t>
            </a:r>
            <a:r>
              <a:rPr lang="en-GB" b="1" dirty="0" smtClean="0"/>
              <a:t>the computationally hardest problems known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Each NPC problem’s fate is tightly coupled to all the </a:t>
            </a:r>
            <a:r>
              <a:rPr lang="en-GB" sz="1800" dirty="0" smtClean="0"/>
              <a:t>others:</a:t>
            </a:r>
          </a:p>
          <a:p>
            <a:pPr lvl="1"/>
            <a:r>
              <a:rPr lang="en-GB" dirty="0" smtClean="0"/>
              <a:t>Finding </a:t>
            </a:r>
            <a:r>
              <a:rPr lang="en-GB" dirty="0"/>
              <a:t>a polynomial time algorithm for one NPC problem would automatically </a:t>
            </a:r>
            <a:r>
              <a:rPr lang="en-GB" b="1" dirty="0"/>
              <a:t>yield an a polynomial time algorithm for all NP </a:t>
            </a:r>
            <a:r>
              <a:rPr lang="en-GB" b="1" dirty="0" smtClean="0"/>
              <a:t>problems</a:t>
            </a:r>
            <a:r>
              <a:rPr lang="en-GB" dirty="0" smtClean="0"/>
              <a:t> – </a:t>
            </a:r>
            <a:r>
              <a:rPr lang="en-US" dirty="0"/>
              <a:t>Either all </a:t>
            </a:r>
            <a:r>
              <a:rPr lang="en-US" dirty="0" smtClean="0"/>
              <a:t>NPC </a:t>
            </a:r>
            <a:r>
              <a:rPr lang="en-US" dirty="0"/>
              <a:t>problems are tractable </a:t>
            </a:r>
            <a:r>
              <a:rPr lang="en-US" dirty="0" smtClean="0"/>
              <a:t>or </a:t>
            </a:r>
            <a:r>
              <a:rPr lang="en-US" dirty="0"/>
              <a:t>none of them are</a:t>
            </a:r>
            <a:endParaRPr lang="en-GB" b="1" dirty="0" smtClean="0"/>
          </a:p>
          <a:p>
            <a:pPr lvl="1"/>
            <a:r>
              <a:rPr lang="en-GB" dirty="0" smtClean="0"/>
              <a:t>Proving </a:t>
            </a:r>
            <a:r>
              <a:rPr lang="en-GB" dirty="0"/>
              <a:t>that one </a:t>
            </a:r>
            <a:r>
              <a:rPr lang="en-GB" dirty="0" smtClean="0"/>
              <a:t>NPC </a:t>
            </a:r>
            <a:r>
              <a:rPr lang="en-GB" dirty="0"/>
              <a:t>problem has an exponential lower bound would automatically prove that </a:t>
            </a:r>
            <a:r>
              <a:rPr lang="en-GB" b="1" dirty="0"/>
              <a:t>all other NP-complete problems have exponential lower </a:t>
            </a:r>
            <a:r>
              <a:rPr lang="en-GB" b="1" dirty="0" smtClean="0"/>
              <a:t>bounds</a:t>
            </a:r>
            <a:r>
              <a:rPr lang="en-GB" dirty="0" smtClean="0"/>
              <a:t> – </a:t>
            </a:r>
            <a:r>
              <a:rPr lang="en-US" dirty="0"/>
              <a:t>Either all NPC problems are </a:t>
            </a:r>
            <a:r>
              <a:rPr lang="en-US" dirty="0" smtClean="0"/>
              <a:t>intractable </a:t>
            </a:r>
            <a:r>
              <a:rPr lang="en-US" dirty="0"/>
              <a:t>or none of them </a:t>
            </a:r>
            <a:r>
              <a:rPr lang="en-US" dirty="0" smtClean="0"/>
              <a:t>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Big </a:t>
            </a:r>
            <a:r>
              <a:rPr lang="en-GB" dirty="0" smtClean="0"/>
              <a:t>Question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60500"/>
            <a:ext cx="8128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</a:t>
            </a:r>
            <a:r>
              <a:rPr lang="da-DK" dirty="0" smtClean="0"/>
              <a:t> Big </a:t>
            </a:r>
            <a:r>
              <a:rPr lang="en-GB" dirty="0" smtClean="0"/>
              <a:t>Question (2)</a:t>
            </a:r>
            <a:endParaRPr lang="en-GB" dirty="0"/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739899"/>
            <a:ext cx="8362322" cy="45075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If P = NP, then</a:t>
            </a:r>
          </a:p>
          <a:p>
            <a:pPr lvl="1">
              <a:lnSpc>
                <a:spcPct val="90000"/>
              </a:lnSpc>
            </a:pPr>
            <a:r>
              <a:rPr lang="en-GB" sz="1600" dirty="0" smtClean="0"/>
              <a:t>There are efficient algorithms for TSP and factoring</a:t>
            </a:r>
          </a:p>
          <a:p>
            <a:pPr lvl="1">
              <a:lnSpc>
                <a:spcPct val="90000"/>
              </a:lnSpc>
            </a:pPr>
            <a:r>
              <a:rPr lang="en-GB" sz="1600" dirty="0" smtClean="0"/>
              <a:t>Cryptography is impossible on conventional machines</a:t>
            </a:r>
          </a:p>
          <a:p>
            <a:pPr lvl="1">
              <a:lnSpc>
                <a:spcPct val="90000"/>
              </a:lnSpc>
            </a:pPr>
            <a:r>
              <a:rPr lang="en-GB" sz="1600" dirty="0" smtClean="0"/>
              <a:t>Modern banking system will collapse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If not, then</a:t>
            </a:r>
          </a:p>
          <a:p>
            <a:pPr lvl="1">
              <a:lnSpc>
                <a:spcPct val="90000"/>
              </a:lnSpc>
            </a:pPr>
            <a:r>
              <a:rPr lang="en-GB" sz="1600" dirty="0" smtClean="0"/>
              <a:t>Can’t hope to write efficient algorithm for TSP</a:t>
            </a:r>
          </a:p>
          <a:p>
            <a:pPr lvl="1">
              <a:lnSpc>
                <a:spcPct val="90000"/>
              </a:lnSpc>
            </a:pPr>
            <a:r>
              <a:rPr lang="en-GB" sz="1600" dirty="0" smtClean="0"/>
              <a:t>But maybe efficient algorithm still exists for testing the primality of a number – i.e., there are some problems that are NP, but not NP-complete</a:t>
            </a:r>
          </a:p>
          <a:p>
            <a:r>
              <a:rPr lang="en-GB" sz="2000" dirty="0"/>
              <a:t>Probably no, since</a:t>
            </a:r>
          </a:p>
          <a:p>
            <a:pPr lvl="1"/>
            <a:r>
              <a:rPr lang="en-GB" sz="1600" dirty="0"/>
              <a:t>Thousands of researchers have spent four decades in search of polynomial algorithms for many fundamental NP-complete problems without success</a:t>
            </a:r>
          </a:p>
          <a:p>
            <a:pPr lvl="1"/>
            <a:r>
              <a:rPr lang="en-GB" sz="1600" b="1" dirty="0"/>
              <a:t>Consensus opinion: P </a:t>
            </a:r>
            <a:r>
              <a:rPr lang="en-GB" sz="1600" b="1" dirty="0">
                <a:latin typeface="Symbol" charset="2"/>
              </a:rPr>
              <a:t>¹</a:t>
            </a:r>
            <a:r>
              <a:rPr lang="en-GB" sz="1600" b="1" dirty="0"/>
              <a:t> NP</a:t>
            </a:r>
          </a:p>
          <a:p>
            <a:r>
              <a:rPr lang="en-GB" sz="2000" dirty="0"/>
              <a:t>But maybe yes, since</a:t>
            </a:r>
          </a:p>
          <a:p>
            <a:pPr lvl="1"/>
            <a:r>
              <a:rPr lang="en-GB" sz="1600" b="1" dirty="0"/>
              <a:t>No success in proving P </a:t>
            </a:r>
            <a:r>
              <a:rPr lang="en-GB" sz="1600" b="1" dirty="0">
                <a:latin typeface="Symbol" charset="2"/>
              </a:rPr>
              <a:t>¹</a:t>
            </a:r>
            <a:r>
              <a:rPr lang="en-GB" sz="1600" b="1" dirty="0"/>
              <a:t> NP </a:t>
            </a:r>
            <a:r>
              <a:rPr lang="en-GB" sz="1600" dirty="0"/>
              <a:t>either</a:t>
            </a:r>
          </a:p>
          <a:p>
            <a:pPr lvl="1">
              <a:lnSpc>
                <a:spcPct val="90000"/>
              </a:lnSpc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1707" tIns="45854" rIns="91707" bIns="45854"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70050"/>
            <a:ext cx="8458200" cy="4946650"/>
          </a:xfrm>
          <a:noFill/>
          <a:ln/>
          <a:effectLst/>
        </p:spPr>
        <p:txBody>
          <a:bodyPr lIns="91707" tIns="45854" rIns="91707" bIns="45854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/>
              <a:t>Complexity theory:</a:t>
            </a:r>
          </a:p>
          <a:p>
            <a:pPr marL="890588" lvl="1" indent="-311150">
              <a:lnSpc>
                <a:spcPct val="90000"/>
              </a:lnSpc>
              <a:spcBef>
                <a:spcPts val="300"/>
              </a:spcBef>
            </a:pPr>
            <a:r>
              <a:rPr lang="en-US" sz="2000" dirty="0" smtClean="0"/>
              <a:t>A </a:t>
            </a:r>
            <a:r>
              <a:rPr lang="en-US" sz="2000" b="1" dirty="0" smtClean="0"/>
              <a:t>polynomial-time </a:t>
            </a:r>
            <a:r>
              <a:rPr lang="en-US" sz="2000" b="1" dirty="0"/>
              <a:t>algorithm </a:t>
            </a:r>
            <a:r>
              <a:rPr lang="en-US" sz="2000" dirty="0" smtClean="0"/>
              <a:t>is </a:t>
            </a:r>
            <a:r>
              <a:rPr lang="en-US" sz="2000" dirty="0"/>
              <a:t>one that is bounded from above by some function </a:t>
            </a:r>
            <a:r>
              <a:rPr lang="en-US" sz="2000" i="1" dirty="0" err="1"/>
              <a:t>n</a:t>
            </a:r>
            <a:r>
              <a:rPr lang="en-US" sz="2000" i="1" baseline="30000" dirty="0" err="1"/>
              <a:t>k</a:t>
            </a:r>
            <a:r>
              <a:rPr lang="en-US" sz="2000" i="1" dirty="0"/>
              <a:t> </a:t>
            </a:r>
            <a:r>
              <a:rPr lang="en-US" sz="2000" dirty="0"/>
              <a:t>for some fixed value of </a:t>
            </a:r>
            <a:r>
              <a:rPr lang="en-US" sz="2000" i="1" dirty="0" smtClean="0"/>
              <a:t>k</a:t>
            </a:r>
            <a:r>
              <a:rPr lang="en-US" sz="2000" dirty="0" smtClean="0"/>
              <a:t>:</a:t>
            </a:r>
          </a:p>
          <a:p>
            <a:pPr marL="1157288" lvl="2" indent="179388">
              <a:lnSpc>
                <a:spcPct val="90000"/>
              </a:lnSpc>
              <a:spcBef>
                <a:spcPts val="300"/>
              </a:spcBef>
            </a:pPr>
            <a:r>
              <a:rPr lang="en-US" b="1" dirty="0" smtClean="0"/>
              <a:t>Reasonable algorithm</a:t>
            </a:r>
            <a:endParaRPr lang="en-US" dirty="0"/>
          </a:p>
          <a:p>
            <a:pPr marL="890588" lvl="1" indent="-311150">
              <a:lnSpc>
                <a:spcPct val="90000"/>
              </a:lnSpc>
              <a:spcBef>
                <a:spcPts val="300"/>
              </a:spcBef>
            </a:pPr>
            <a:r>
              <a:rPr lang="en-US" sz="2000" dirty="0" smtClean="0"/>
              <a:t>A </a:t>
            </a:r>
            <a:r>
              <a:rPr lang="en-US" sz="2000" b="1" dirty="0" err="1" smtClean="0"/>
              <a:t>superpolynomial</a:t>
            </a:r>
            <a:r>
              <a:rPr lang="en-US" sz="2000" b="1" dirty="0" smtClean="0"/>
              <a:t> </a:t>
            </a:r>
            <a:r>
              <a:rPr lang="en-US" sz="2000" b="1" dirty="0"/>
              <a:t>(exponential and super-exponential) time </a:t>
            </a:r>
            <a:r>
              <a:rPr lang="en-US" sz="2000" b="1" dirty="0" smtClean="0"/>
              <a:t>algorithm</a:t>
            </a:r>
            <a:r>
              <a:rPr lang="en-US" sz="2000" dirty="0" smtClean="0"/>
              <a:t> is </a:t>
            </a:r>
            <a:r>
              <a:rPr lang="en-US" sz="2000" dirty="0"/>
              <a:t>one that is bounded from above by some function </a:t>
            </a:r>
            <a:r>
              <a:rPr lang="en-US" sz="2000" i="1" dirty="0" err="1"/>
              <a:t>k</a:t>
            </a:r>
            <a:r>
              <a:rPr lang="en-US" sz="2000" i="1" baseline="30000" dirty="0" err="1"/>
              <a:t>n</a:t>
            </a:r>
            <a:r>
              <a:rPr lang="en-US" sz="2000" i="1" dirty="0"/>
              <a:t> </a:t>
            </a:r>
            <a:r>
              <a:rPr lang="en-US" sz="2000" dirty="0"/>
              <a:t>for some fixed value of </a:t>
            </a:r>
            <a:r>
              <a:rPr lang="en-US" sz="2000" i="1" dirty="0" smtClean="0"/>
              <a:t>k</a:t>
            </a:r>
            <a:r>
              <a:rPr lang="en-US" sz="2000" dirty="0" smtClean="0"/>
              <a:t>:</a:t>
            </a:r>
            <a:endParaRPr lang="en-US" sz="2000" dirty="0"/>
          </a:p>
          <a:p>
            <a:pPr marL="1157288" lvl="2" indent="179388">
              <a:lnSpc>
                <a:spcPct val="90000"/>
              </a:lnSpc>
              <a:spcBef>
                <a:spcPts val="300"/>
              </a:spcBef>
            </a:pPr>
            <a:r>
              <a:rPr lang="en-US" b="1" dirty="0" smtClean="0"/>
              <a:t>Unreasonable algorithm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Computational theory:</a:t>
            </a:r>
          </a:p>
          <a:p>
            <a:pPr marL="890588" lvl="1" indent="-312738">
              <a:lnSpc>
                <a:spcPct val="90000"/>
              </a:lnSpc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sz="2000" dirty="0"/>
              <a:t> – class of problems which admit </a:t>
            </a:r>
            <a:r>
              <a:rPr lang="en-US" sz="2000" dirty="0" smtClean="0"/>
              <a:t>deterministic </a:t>
            </a:r>
            <a:r>
              <a:rPr lang="en-US" sz="2000" dirty="0"/>
              <a:t>polynomial-time algorithms</a:t>
            </a:r>
          </a:p>
          <a:p>
            <a:pPr marL="890588" lvl="1" indent="-312738">
              <a:lnSpc>
                <a:spcPct val="90000"/>
              </a:lnSpc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NP</a:t>
            </a:r>
            <a:r>
              <a:rPr lang="en-US" sz="2000" dirty="0"/>
              <a:t> – class of problems which admit non-deterministic polynomial-time algorithms</a:t>
            </a:r>
          </a:p>
          <a:p>
            <a:pPr marL="890588" lvl="1" indent="-312738">
              <a:lnSpc>
                <a:spcPct val="90000"/>
              </a:lnSpc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NP-Hard</a:t>
            </a:r>
            <a:r>
              <a:rPr lang="en-US" sz="2000" dirty="0"/>
              <a:t> – problems at least as hard as NP problems (every NP problem can be transformed to an NP-Hard problem in polynomial time)</a:t>
            </a:r>
          </a:p>
          <a:p>
            <a:pPr marL="890588" lvl="1" indent="-312738">
              <a:lnSpc>
                <a:spcPct val="90000"/>
              </a:lnSpc>
              <a:spcBef>
                <a:spcPts val="300"/>
              </a:spcBef>
            </a:pPr>
            <a:r>
              <a:rPr lang="en-US" sz="2000" b="1" dirty="0" smtClean="0"/>
              <a:t>NP-Complete</a:t>
            </a:r>
            <a:r>
              <a:rPr lang="en-US" sz="2000" dirty="0" smtClean="0"/>
              <a:t> </a:t>
            </a:r>
            <a:r>
              <a:rPr lang="en-US" sz="2000" dirty="0"/>
              <a:t>– NP-problems that are NP-hard</a:t>
            </a:r>
          </a:p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63700"/>
            <a:ext cx="8243888" cy="4953000"/>
          </a:xfrm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So, is NP = P or not?</a:t>
            </a:r>
          </a:p>
          <a:p>
            <a:pPr lvl="1"/>
            <a:r>
              <a:rPr lang="en-US" sz="2000" dirty="0"/>
              <a:t>We don’t know!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smtClean="0"/>
              <a:t>NP = P</a:t>
            </a:r>
            <a:r>
              <a:rPr lang="en-US" sz="2000" dirty="0"/>
              <a:t>? problem has been open since it was posed in 1971 and is one of the most difficult unresolved problems in computer </a:t>
            </a:r>
            <a:r>
              <a:rPr lang="en-US" sz="2000" dirty="0" smtClean="0"/>
              <a:t>science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/>
              <a:t>not known whether </a:t>
            </a:r>
            <a:r>
              <a:rPr lang="en-US" b="1" dirty="0" smtClean="0"/>
              <a:t>the whole class of NP </a:t>
            </a:r>
            <a:r>
              <a:rPr lang="en-US" b="1" dirty="0"/>
              <a:t>problems are tractable or </a:t>
            </a:r>
            <a:r>
              <a:rPr lang="en-US" b="1" dirty="0" smtClean="0"/>
              <a:t>intractable</a:t>
            </a:r>
          </a:p>
          <a:p>
            <a:r>
              <a:rPr lang="en-US" dirty="0"/>
              <a:t>But, there exist provably intractable </a:t>
            </a:r>
            <a:r>
              <a:rPr lang="en-US" dirty="0" smtClean="0"/>
              <a:t>problems</a:t>
            </a:r>
          </a:p>
          <a:p>
            <a:pPr lvl="1"/>
            <a:r>
              <a:rPr lang="en-US" sz="2000" dirty="0"/>
              <a:t>Even worse – there exist problems with running times unimaginably worse than </a:t>
            </a:r>
            <a:r>
              <a:rPr lang="en-US" sz="2000" dirty="0" smtClean="0"/>
              <a:t>exponential</a:t>
            </a:r>
          </a:p>
          <a:p>
            <a:r>
              <a:rPr lang="en-US" dirty="0"/>
              <a:t>More bad news: there are </a:t>
            </a:r>
            <a:r>
              <a:rPr lang="en-US" b="1" dirty="0"/>
              <a:t>provably </a:t>
            </a:r>
            <a:r>
              <a:rPr lang="en-US" b="1" dirty="0" smtClean="0"/>
              <a:t>non-computable </a:t>
            </a:r>
            <a:r>
              <a:rPr lang="en-US" b="1" dirty="0"/>
              <a:t>(undecidable)</a:t>
            </a:r>
            <a:r>
              <a:rPr lang="en-US" dirty="0"/>
              <a:t> </a:t>
            </a:r>
            <a:r>
              <a:rPr lang="en-US" dirty="0" smtClean="0"/>
              <a:t>problems</a:t>
            </a:r>
          </a:p>
          <a:p>
            <a:pPr lvl="1"/>
            <a:r>
              <a:rPr lang="en-US" sz="2000" dirty="0"/>
              <a:t>There are no (and there will</a:t>
            </a:r>
            <a:r>
              <a:rPr lang="en-US" sz="2000" dirty="0" smtClean="0"/>
              <a:t> never be) </a:t>
            </a:r>
            <a:r>
              <a:rPr lang="en-US" sz="2000" dirty="0"/>
              <a:t>algorithms to solve these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pPr>
              <a:lnSpc>
                <a:spcPct val="95000"/>
              </a:lnSpc>
            </a:pPr>
            <a:r>
              <a:rPr lang="en-US" dirty="0"/>
              <a:t>Analysis of </a:t>
            </a:r>
            <a:r>
              <a:rPr lang="en-US" dirty="0" smtClean="0"/>
              <a:t>the complexity </a:t>
            </a:r>
            <a:r>
              <a:rPr lang="en-US" dirty="0"/>
              <a:t>of</a:t>
            </a:r>
            <a:r>
              <a:rPr lang="en-US" dirty="0" smtClean="0"/>
              <a:t> algorithms: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How to compute, or estimate, the time (and space) complexity of algorithms?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What effects the complexity of computer programs?</a:t>
            </a:r>
            <a:endParaRPr lang="en-US" b="1" dirty="0"/>
          </a:p>
          <a:p>
            <a:pPr>
              <a:lnSpc>
                <a:spcPct val="95000"/>
              </a:lnSpc>
            </a:pPr>
            <a:r>
              <a:rPr lang="en-GB" dirty="0"/>
              <a:t>Why study </a:t>
            </a:r>
            <a:r>
              <a:rPr lang="en-GB" dirty="0" smtClean="0"/>
              <a:t>complexity theory?</a:t>
            </a:r>
            <a:endParaRPr lang="en-GB" dirty="0"/>
          </a:p>
          <a:p>
            <a:pPr lvl="1">
              <a:lnSpc>
                <a:spcPct val="95000"/>
              </a:lnSpc>
            </a:pPr>
            <a:r>
              <a:rPr lang="en-US" dirty="0" smtClean="0">
                <a:ea typeface="Times New Roman" charset="0"/>
                <a:cs typeface="Times New Roman" charset="0"/>
              </a:rPr>
              <a:t>Some problems seem easy and some seem hard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ea typeface="Times New Roman" charset="0"/>
                <a:cs typeface="Times New Roman" charset="0"/>
              </a:rPr>
              <a:t>Is this the case? Are there intrinsically easy or hard problems?</a:t>
            </a:r>
            <a:endParaRPr lang="en-US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5000"/>
              </a:lnSpc>
            </a:pPr>
            <a:r>
              <a:rPr lang="en-GB" dirty="0" smtClean="0"/>
              <a:t>Which problems can efficiently be solved by a computer?</a:t>
            </a:r>
          </a:p>
          <a:p>
            <a:pPr lvl="1">
              <a:lnSpc>
                <a:spcPct val="95000"/>
              </a:lnSpc>
            </a:pPr>
            <a:r>
              <a:rPr lang="en-GB" b="1" dirty="0" smtClean="0"/>
              <a:t>Decide on pros and cons of different solutions</a:t>
            </a:r>
          </a:p>
          <a:p>
            <a:pPr>
              <a:lnSpc>
                <a:spcPct val="95000"/>
              </a:lnSpc>
            </a:pPr>
            <a:r>
              <a:rPr lang="en-GB" dirty="0" smtClean="0"/>
              <a:t>Practice vs. theory:</a:t>
            </a:r>
          </a:p>
          <a:p>
            <a:pPr lvl="1">
              <a:lnSpc>
                <a:spcPct val="95000"/>
              </a:lnSpc>
            </a:pPr>
            <a:r>
              <a:rPr lang="en-GB" dirty="0" smtClean="0"/>
              <a:t>Worst-case vs. average case vs. asymptotic (long-run) complexity</a:t>
            </a:r>
          </a:p>
          <a:p>
            <a:pPr lvl="1">
              <a:lnSpc>
                <a:spcPct val="95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89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pPr>
              <a:lnSpc>
                <a:spcPct val="95000"/>
              </a:lnSpc>
              <a:buClrTx/>
            </a:pPr>
            <a:r>
              <a:rPr lang="en-US" dirty="0">
                <a:ea typeface="Times New Roman" charset="0"/>
                <a:cs typeface="Times New Roman" charset="0"/>
              </a:rPr>
              <a:t>Complexity </a:t>
            </a:r>
            <a:r>
              <a:rPr lang="en-US" dirty="0" smtClean="0">
                <a:ea typeface="Times New Roman" charset="0"/>
                <a:cs typeface="Times New Roman" charset="0"/>
              </a:rPr>
              <a:t>theory</a:t>
            </a:r>
            <a:endParaRPr lang="en-US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5000"/>
              </a:lnSpc>
              <a:buClrTx/>
            </a:pPr>
            <a:r>
              <a:rPr lang="en-US" dirty="0">
                <a:ea typeface="Times New Roman" charset="0"/>
                <a:cs typeface="Times New Roman" charset="0"/>
              </a:rPr>
              <a:t>Easy problems (sort a million items in a few seconds</a:t>
            </a:r>
            <a:r>
              <a:rPr lang="en-US" dirty="0" smtClean="0">
                <a:ea typeface="Times New Roman" charset="0"/>
                <a:cs typeface="Times New Roman" charset="0"/>
              </a:rPr>
              <a:t>)</a:t>
            </a:r>
            <a:endParaRPr lang="en-US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5000"/>
              </a:lnSpc>
              <a:buClrTx/>
            </a:pPr>
            <a:r>
              <a:rPr lang="en-US" dirty="0">
                <a:ea typeface="Times New Roman" charset="0"/>
                <a:cs typeface="Times New Roman" charset="0"/>
              </a:rPr>
              <a:t>Hard problems (schedule a thousand classes in a hundred years</a:t>
            </a:r>
            <a:r>
              <a:rPr lang="en-US" dirty="0" smtClean="0">
                <a:ea typeface="Times New Roman" charset="0"/>
                <a:cs typeface="Times New Roman" charset="0"/>
              </a:rPr>
              <a:t>)</a:t>
            </a:r>
            <a:endParaRPr lang="en-US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5000"/>
              </a:lnSpc>
              <a:buClrTx/>
            </a:pPr>
            <a:r>
              <a:rPr lang="en-US" b="1" dirty="0">
                <a:ea typeface="Times New Roman" charset="0"/>
                <a:cs typeface="Times New Roman" charset="0"/>
              </a:rPr>
              <a:t>What makes some problems hard and others easy</a:t>
            </a:r>
            <a:r>
              <a:rPr lang="en-US" dirty="0">
                <a:ea typeface="Times New Roman" charset="0"/>
                <a:cs typeface="Times New Roman" charset="0"/>
              </a:rPr>
              <a:t> (computationally) and </a:t>
            </a:r>
            <a:r>
              <a:rPr lang="en-US" b="1" dirty="0">
                <a:ea typeface="Times New Roman" charset="0"/>
                <a:cs typeface="Times New Roman" charset="0"/>
              </a:rPr>
              <a:t>how do we make hard problems easier</a:t>
            </a:r>
            <a:r>
              <a:rPr lang="en-US" dirty="0" smtClean="0">
                <a:ea typeface="Times New Roman" charset="0"/>
                <a:cs typeface="Times New Roman" charset="0"/>
              </a:rPr>
              <a:t>?</a:t>
            </a:r>
            <a:endParaRPr lang="en-US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5000"/>
              </a:lnSpc>
              <a:buClrTx/>
            </a:pPr>
            <a:r>
              <a:rPr lang="en-US" dirty="0">
                <a:ea typeface="Times New Roman" charset="0"/>
                <a:cs typeface="Times New Roman" charset="0"/>
              </a:rPr>
              <a:t>Complexity </a:t>
            </a:r>
            <a:r>
              <a:rPr lang="en-US" dirty="0" smtClean="0">
                <a:ea typeface="Times New Roman" charset="0"/>
                <a:cs typeface="Times New Roman" charset="0"/>
              </a:rPr>
              <a:t>theory </a:t>
            </a:r>
            <a:r>
              <a:rPr lang="en-US" dirty="0">
                <a:ea typeface="Times New Roman" charset="0"/>
                <a:cs typeface="Times New Roman" charset="0"/>
              </a:rPr>
              <a:t>addresses these questions </a:t>
            </a:r>
            <a:endParaRPr lang="en-US" dirty="0" smtClean="0">
              <a:ea typeface="Times New Roman" charset="0"/>
              <a:cs typeface="Times New Roman" charset="0"/>
            </a:endParaRPr>
          </a:p>
          <a:p>
            <a:pPr>
              <a:lnSpc>
                <a:spcPct val="95000"/>
              </a:lnSpc>
              <a:buClrTx/>
            </a:pPr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the complexity </a:t>
            </a:r>
            <a:r>
              <a:rPr lang="en-US" dirty="0"/>
              <a:t>of</a:t>
            </a:r>
            <a:r>
              <a:rPr lang="en-US" dirty="0" smtClean="0"/>
              <a:t> algorithms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Measuring and analyzing time complexity</a:t>
            </a:r>
            <a:r>
              <a:rPr lang="en-US" b="1" dirty="0"/>
              <a:t> </a:t>
            </a:r>
            <a:r>
              <a:rPr lang="en-US" dirty="0" smtClean="0"/>
              <a:t>– in theory and in practice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smtClean="0"/>
              <a:t>Classification of algorithms and problems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</a:t>
            </a:r>
            <a:r>
              <a:rPr lang="en-US" dirty="0"/>
              <a:t>, NP, </a:t>
            </a:r>
            <a:r>
              <a:rPr lang="en-US" dirty="0" smtClean="0"/>
              <a:t>NP-Hard and NP-Complete </a:t>
            </a:r>
            <a:r>
              <a:rPr lang="en-US" dirty="0"/>
              <a:t>classes 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smtClean="0"/>
              <a:t>What Affects </a:t>
            </a:r>
            <a:r>
              <a:rPr lang="en-US" dirty="0" smtClean="0"/>
              <a:t>Time Complexity?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07" tIns="45854" rIns="91707" bIns="45854"/>
          <a:lstStyle/>
          <a:p>
            <a:pPr>
              <a:lnSpc>
                <a:spcPct val="90000"/>
              </a:lnSpc>
            </a:pPr>
            <a:r>
              <a:rPr lang="en-US" dirty="0" smtClean="0"/>
              <a:t>Performance (speed) of the hardware</a:t>
            </a:r>
            <a:endParaRPr lang="en-US" dirty="0"/>
          </a:p>
          <a:p>
            <a:pPr>
              <a:lnSpc>
                <a:spcPct val="90000"/>
              </a:lnSpc>
              <a:spcBef>
                <a:spcPts val="1776"/>
              </a:spcBef>
            </a:pPr>
            <a:r>
              <a:rPr lang="en-US" dirty="0" smtClean="0"/>
              <a:t>Quality of the compiler/interpreter </a:t>
            </a:r>
            <a:br>
              <a:rPr lang="en-US" dirty="0" smtClean="0"/>
            </a:br>
            <a:r>
              <a:rPr lang="en-US" dirty="0" smtClean="0"/>
              <a:t>(the code it generates)</a:t>
            </a:r>
          </a:p>
          <a:p>
            <a:pPr>
              <a:lnSpc>
                <a:spcPct val="90000"/>
              </a:lnSpc>
              <a:spcBef>
                <a:spcPts val="1776"/>
              </a:spcBef>
            </a:pPr>
            <a:r>
              <a:rPr lang="en-US" dirty="0" smtClean="0"/>
              <a:t>Skill of the programmer</a:t>
            </a:r>
          </a:p>
          <a:p>
            <a:pPr>
              <a:lnSpc>
                <a:spcPct val="90000"/>
              </a:lnSpc>
              <a:spcBef>
                <a:spcPts val="1776"/>
              </a:spcBef>
            </a:pPr>
            <a:r>
              <a:rPr lang="en-US" dirty="0" smtClean="0"/>
              <a:t>Size of the problem instance and the </a:t>
            </a:r>
            <a:br>
              <a:rPr lang="en-US" dirty="0" smtClean="0"/>
            </a:br>
            <a:r>
              <a:rPr lang="en-US" dirty="0" smtClean="0"/>
              <a:t>characteristics of the input</a:t>
            </a:r>
          </a:p>
          <a:p>
            <a:pPr>
              <a:lnSpc>
                <a:spcPct val="90000"/>
              </a:lnSpc>
              <a:spcBef>
                <a:spcPts val="1776"/>
              </a:spcBef>
            </a:pPr>
            <a:r>
              <a:rPr lang="en-US" dirty="0" smtClean="0"/>
              <a:t>Choice of algorithm</a:t>
            </a:r>
          </a:p>
          <a:p>
            <a:pPr>
              <a:lnSpc>
                <a:spcPct val="90000"/>
              </a:lnSpc>
              <a:spcBef>
                <a:spcPts val="1776"/>
              </a:spcBef>
            </a:pPr>
            <a:r>
              <a:rPr lang="en-US" dirty="0" smtClean="0"/>
              <a:t>The inherent complexity of the problem</a:t>
            </a:r>
          </a:p>
        </p:txBody>
      </p:sp>
      <p:sp>
        <p:nvSpPr>
          <p:cNvPr id="4" name="Ned 3"/>
          <p:cNvSpPr/>
          <p:nvPr/>
        </p:nvSpPr>
        <p:spPr bwMode="auto">
          <a:xfrm>
            <a:off x="6381750" y="1816100"/>
            <a:ext cx="1447800" cy="3810000"/>
          </a:xfrm>
          <a:prstGeom prst="downArrow">
            <a:avLst/>
          </a:prstGeom>
          <a:gradFill flip="none" rotWithShape="1">
            <a:gsLst>
              <a:gs pos="10000">
                <a:srgbClr val="99CAEC">
                  <a:lumMod val="8000"/>
                  <a:lumOff val="92000"/>
                </a:srgbClr>
              </a:gs>
              <a:gs pos="83000">
                <a:srgbClr val="5DA6DA"/>
              </a:gs>
              <a:gs pos="100000">
                <a:srgbClr val="5DA6D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035050" marR="0" indent="-455613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Complexity Analysis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973862"/>
            <a:ext cx="8422958" cy="4479149"/>
          </a:xfrm>
          <a:noFill/>
          <a:ln/>
        </p:spPr>
        <p:txBody>
          <a:bodyPr lIns="91707" tIns="45854" rIns="91707" bIns="45854"/>
          <a:lstStyle/>
          <a:p>
            <a:pPr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How to measure the time complexity of programs?</a:t>
            </a:r>
          </a:p>
          <a:p>
            <a:pPr lvl="1"/>
            <a:r>
              <a:rPr lang="en-US" b="1" dirty="0" smtClean="0">
                <a:ea typeface="Times New Roman" charset="0"/>
                <a:cs typeface="Times New Roman" charset="0"/>
              </a:rPr>
              <a:t>Empirically</a:t>
            </a:r>
            <a:r>
              <a:rPr lang="en-US" dirty="0" smtClean="0">
                <a:ea typeface="Times New Roman" charset="0"/>
                <a:cs typeface="Times New Roman" charset="0"/>
              </a:rPr>
              <a:t>: Run the program for different inputs and measure the computation time:</a:t>
            </a:r>
          </a:p>
          <a:p>
            <a:pPr lvl="2"/>
            <a:r>
              <a:rPr lang="en-US" dirty="0" smtClean="0">
                <a:ea typeface="Times New Roman" charset="0"/>
                <a:cs typeface="Times New Roman" charset="0"/>
              </a:rPr>
              <a:t>Expensive and problematic</a:t>
            </a:r>
          </a:p>
          <a:p>
            <a:pPr lvl="2"/>
            <a:r>
              <a:rPr lang="en-US" dirty="0" smtClean="0">
                <a:ea typeface="Times New Roman" charset="0"/>
                <a:cs typeface="Times New Roman" charset="0"/>
              </a:rPr>
              <a:t>Cannot test every possible input</a:t>
            </a:r>
          </a:p>
          <a:p>
            <a:pPr lvl="2"/>
            <a:r>
              <a:rPr lang="en-US" dirty="0" smtClean="0">
                <a:ea typeface="Times New Roman" charset="0"/>
                <a:cs typeface="Times New Roman" charset="0"/>
              </a:rPr>
              <a:t>Can only be performed after implementation</a:t>
            </a:r>
          </a:p>
          <a:p>
            <a:pPr lvl="1"/>
            <a:r>
              <a:rPr lang="en-US" b="1" dirty="0">
                <a:ea typeface="Times New Roman" charset="0"/>
                <a:cs typeface="Times New Roman" charset="0"/>
              </a:rPr>
              <a:t>Amortized analysis</a:t>
            </a:r>
            <a:r>
              <a:rPr lang="en-US" dirty="0">
                <a:ea typeface="Times New Roman" charset="0"/>
                <a:cs typeface="Times New Roman" charset="0"/>
              </a:rPr>
              <a:t>:</a:t>
            </a:r>
          </a:p>
          <a:p>
            <a:pPr lvl="2"/>
            <a:r>
              <a:rPr lang="en-US" dirty="0">
                <a:ea typeface="Times New Roman" charset="0"/>
                <a:cs typeface="Times New Roman" charset="0"/>
              </a:rPr>
              <a:t>How does the program perform during the long run of its lifetime?</a:t>
            </a:r>
          </a:p>
          <a:p>
            <a:pPr lvl="2"/>
            <a:r>
              <a:rPr lang="en-US" dirty="0">
                <a:ea typeface="Times New Roman" charset="0"/>
                <a:cs typeface="Times New Roman" charset="0"/>
              </a:rPr>
              <a:t>Even more </a:t>
            </a:r>
            <a:r>
              <a:rPr lang="en-US" dirty="0" smtClean="0">
                <a:ea typeface="Times New Roman" charset="0"/>
                <a:cs typeface="Times New Roman" charset="0"/>
              </a:rPr>
              <a:t>problematic</a:t>
            </a:r>
          </a:p>
          <a:p>
            <a:pPr lvl="1"/>
            <a:r>
              <a:rPr lang="en-US" b="1" dirty="0" smtClean="0">
                <a:ea typeface="Times New Roman" charset="0"/>
                <a:cs typeface="Times New Roman" charset="0"/>
              </a:rPr>
              <a:t>Theoretically</a:t>
            </a:r>
            <a:r>
              <a:rPr lang="en-US" dirty="0" smtClean="0">
                <a:ea typeface="Times New Roman" charset="0"/>
                <a:cs typeface="Times New Roman" charset="0"/>
              </a:rPr>
              <a:t>: Perform a rigorous mathematical analysis of the underlying algorithm as run on a general computational platform:</a:t>
            </a:r>
          </a:p>
          <a:p>
            <a:pPr lvl="2"/>
            <a:r>
              <a:rPr lang="en-US" dirty="0" smtClean="0">
                <a:ea typeface="Times New Roman" charset="0"/>
                <a:cs typeface="Times New Roman" charset="0"/>
              </a:rPr>
              <a:t>Can be done before resources are put into the implementation of the program</a:t>
            </a:r>
          </a:p>
          <a:p>
            <a:pPr lvl="2"/>
            <a:r>
              <a:rPr lang="en-US" dirty="0" smtClean="0">
                <a:ea typeface="Times New Roman" charset="0"/>
                <a:cs typeface="Times New Roman" charset="0"/>
              </a:rPr>
              <a:t>Gives an undisputable “truth”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707" tIns="45854" rIns="91707" bIns="45854"/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Time Complexity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973862"/>
            <a:ext cx="8422958" cy="4479149"/>
          </a:xfrm>
          <a:noFill/>
          <a:ln/>
        </p:spPr>
        <p:txBody>
          <a:bodyPr lIns="91707" tIns="45854" rIns="91707" bIns="45854"/>
          <a:lstStyle/>
          <a:p>
            <a:pPr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Time complexity as </a:t>
            </a:r>
            <a:r>
              <a:rPr lang="en-US" b="1" dirty="0" smtClean="0">
                <a:ea typeface="Times New Roman" charset="0"/>
                <a:cs typeface="Times New Roman" charset="0"/>
              </a:rPr>
              <a:t>a function of the size of the input to the program</a:t>
            </a:r>
            <a:r>
              <a:rPr lang="en-US" dirty="0" smtClean="0">
                <a:ea typeface="Times New Roman" charset="0"/>
                <a:cs typeface="Times New Roman" charset="0"/>
              </a:rPr>
              <a:t>: </a:t>
            </a:r>
          </a:p>
          <a:p>
            <a:pPr lvl="1">
              <a:buClrTx/>
            </a:pPr>
            <a:r>
              <a:rPr lang="en-US" i="1" dirty="0" smtClean="0">
                <a:ea typeface="Times New Roman" charset="0"/>
                <a:cs typeface="Times New Roman" charset="0"/>
              </a:rPr>
              <a:t>T</a:t>
            </a:r>
            <a:r>
              <a:rPr lang="en-US" dirty="0" smtClean="0"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ea typeface="Times New Roman" charset="0"/>
                <a:cs typeface="Times New Roman" charset="0"/>
              </a:rPr>
              <a:t>) = the time it takes to perform an algorithm on input of size </a:t>
            </a:r>
            <a:r>
              <a:rPr lang="en-US" i="1" dirty="0" smtClean="0">
                <a:ea typeface="Times New Roman" charset="0"/>
                <a:cs typeface="Times New Roman" charset="0"/>
              </a:rPr>
              <a:t>n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Interested in the case when </a:t>
            </a:r>
            <a:r>
              <a:rPr lang="en-US" i="1" dirty="0" smtClean="0"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ea typeface="Times New Roman" charset="0"/>
                <a:cs typeface="Times New Roman" charset="0"/>
              </a:rPr>
              <a:t> is (very) large, i.e., in </a:t>
            </a:r>
            <a:r>
              <a:rPr lang="en-US" b="1" dirty="0" smtClean="0">
                <a:ea typeface="Times New Roman" charset="0"/>
                <a:cs typeface="Times New Roman" charset="0"/>
              </a:rPr>
              <a:t>asymptotic complexity</a:t>
            </a:r>
            <a:endParaRPr lang="en-US" b="1" dirty="0">
              <a:ea typeface="Times New Roman" charset="0"/>
              <a:cs typeface="Times New Roman" charset="0"/>
            </a:endParaRPr>
          </a:p>
          <a:p>
            <a:pPr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Running time is not everything: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For programs that are seldom used development costs dominates everything else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If small inputs dominate, an advanced algorithm may bring unnecessary overhead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An </a:t>
            </a:r>
            <a:r>
              <a:rPr lang="en-US" dirty="0">
                <a:ea typeface="Times New Roman" charset="0"/>
                <a:cs typeface="Times New Roman" charset="0"/>
              </a:rPr>
              <a:t>efficient </a:t>
            </a:r>
            <a:r>
              <a:rPr lang="en-US" dirty="0" smtClean="0">
                <a:ea typeface="Times New Roman" charset="0"/>
                <a:cs typeface="Times New Roman" charset="0"/>
              </a:rPr>
              <a:t>algorithm is often very complex, i.e., hard to understand and maintain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A time-wise efficient algorithm may require large amounts of memory</a:t>
            </a:r>
          </a:p>
          <a:p>
            <a:pPr lvl="1">
              <a:buClrTx/>
            </a:pPr>
            <a:r>
              <a:rPr lang="en-US" dirty="0" smtClean="0">
                <a:ea typeface="Times New Roman" charset="0"/>
                <a:cs typeface="Times New Roman" charset="0"/>
              </a:rPr>
              <a:t>For numeric algorithms exactness and stability are equally important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16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. 30 Quality manage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. 30 Quality management">
      <a:majorFont>
        <a:latin typeface="NimbusSanT"/>
        <a:ea typeface=""/>
        <a:cs typeface=""/>
      </a:majorFont>
      <a:minorFont>
        <a:latin typeface="NimbusS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035050" marR="0" indent="-455613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035050" marR="0" indent="-455613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Ch. 30 Quality manag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0 Quality manageme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30 Quality management</Template>
  <TotalTime>46331417</TotalTime>
  <Pages>42</Pages>
  <Words>2785</Words>
  <Application>Microsoft Office PowerPoint</Application>
  <PresentationFormat>Custom</PresentationFormat>
  <Paragraphs>474</Paragraphs>
  <Slides>46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Courier New</vt:lpstr>
      <vt:lpstr>Monotype Sorts</vt:lpstr>
      <vt:lpstr>Myriad Pro</vt:lpstr>
      <vt:lpstr>NimbusSanT</vt:lpstr>
      <vt:lpstr>NimbusSanT (Body)</vt:lpstr>
      <vt:lpstr>Symbol</vt:lpstr>
      <vt:lpstr>Times New Roman</vt:lpstr>
      <vt:lpstr>Wingdings</vt:lpstr>
      <vt:lpstr>Ch. 30 Quality management</vt:lpstr>
      <vt:lpstr>Equation</vt:lpstr>
      <vt:lpstr>Chart</vt:lpstr>
      <vt:lpstr>Scientific Theory in Informatics</vt:lpstr>
      <vt:lpstr>Automata Revisited</vt:lpstr>
      <vt:lpstr>Computation Seminar Oct 7th</vt:lpstr>
      <vt:lpstr>Last week</vt:lpstr>
      <vt:lpstr>Motivation</vt:lpstr>
      <vt:lpstr>Lecture Overview</vt:lpstr>
      <vt:lpstr>What Affects Time Complexity?</vt:lpstr>
      <vt:lpstr>Complexity Analysis</vt:lpstr>
      <vt:lpstr>Time Complexity</vt:lpstr>
      <vt:lpstr>Time Complexity: Simple Examples</vt:lpstr>
      <vt:lpstr>How to Analyze Time Complexity?</vt:lpstr>
      <vt:lpstr>Orders of Magnitude</vt:lpstr>
      <vt:lpstr>Time Complexity: Fibonacci Sequence</vt:lpstr>
      <vt:lpstr>Big-O Notation</vt:lpstr>
      <vt:lpstr>Big-O Notation</vt:lpstr>
      <vt:lpstr>Arithmetic of Big-O Notation</vt:lpstr>
      <vt:lpstr>Orders of Magnitude Revisited</vt:lpstr>
      <vt:lpstr>Orders of Magnitude Revisited (2)</vt:lpstr>
      <vt:lpstr>Orders of Magnitude Revisited (3)</vt:lpstr>
      <vt:lpstr>Orders of Magnitude Revisited (4)</vt:lpstr>
      <vt:lpstr>Orders of Magnitude Revisited (5)</vt:lpstr>
      <vt:lpstr>Time Complexity</vt:lpstr>
      <vt:lpstr>Orders of Magnitude Revisited (6)</vt:lpstr>
      <vt:lpstr>Complexity of Recursive Algorithms</vt:lpstr>
      <vt:lpstr>Complexity of Recursive Algorithms (2)</vt:lpstr>
      <vt:lpstr>More complex problems</vt:lpstr>
      <vt:lpstr>Worst-, Average- and Best-Case Complexity </vt:lpstr>
      <vt:lpstr>Towers of Hanoi</vt:lpstr>
      <vt:lpstr>Complexity of the Towers of Hanoi</vt:lpstr>
      <vt:lpstr>Monkey Puzzle</vt:lpstr>
      <vt:lpstr>Monkey Puzzle</vt:lpstr>
      <vt:lpstr>Reasonable vs. Unreasonable Algorithms</vt:lpstr>
      <vt:lpstr>Reasonable vs. Unreasonable Algorithms</vt:lpstr>
      <vt:lpstr>Tractable vs. Intractable Problems</vt:lpstr>
      <vt:lpstr>So What!</vt:lpstr>
      <vt:lpstr>Travelling Salesman Problem (TSP)</vt:lpstr>
      <vt:lpstr>Complexity Classes</vt:lpstr>
      <vt:lpstr>Complexity Classes</vt:lpstr>
      <vt:lpstr>Changing classes – Cubic equations</vt:lpstr>
      <vt:lpstr>P and NP Complexity Classes</vt:lpstr>
      <vt:lpstr>P and NP Complexity Classes (2)</vt:lpstr>
      <vt:lpstr>NP-Hard and NP-Completeness </vt:lpstr>
      <vt:lpstr>The Big Question</vt:lpstr>
      <vt:lpstr>The Big Question (2)</vt:lpstr>
      <vt:lpstr>Summary</vt:lpstr>
      <vt:lpstr>Summary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Richard Senington</dc:creator>
  <cp:keywords/>
  <dc:description/>
  <cp:lastModifiedBy>Richard James Senington</cp:lastModifiedBy>
  <cp:revision>742</cp:revision>
  <cp:lastPrinted>2017-09-14T12:27:44Z</cp:lastPrinted>
  <dcterms:created xsi:type="dcterms:W3CDTF">2016-09-08T07:32:53Z</dcterms:created>
  <dcterms:modified xsi:type="dcterms:W3CDTF">2020-09-15T12:25:02Z</dcterms:modified>
</cp:coreProperties>
</file>