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3"/>
  </p:notesMasterIdLst>
  <p:handoutMasterIdLst>
    <p:handoutMasterId r:id="rId54"/>
  </p:handoutMasterIdLst>
  <p:sldIdLst>
    <p:sldId id="1088" r:id="rId2"/>
    <p:sldId id="1387" r:id="rId3"/>
    <p:sldId id="864" r:id="rId4"/>
    <p:sldId id="1330" r:id="rId5"/>
    <p:sldId id="1329" r:id="rId6"/>
    <p:sldId id="1384" r:id="rId7"/>
    <p:sldId id="1331" r:id="rId8"/>
    <p:sldId id="1332" r:id="rId9"/>
    <p:sldId id="1334" r:id="rId10"/>
    <p:sldId id="1336" r:id="rId11"/>
    <p:sldId id="1338" r:id="rId12"/>
    <p:sldId id="1388" r:id="rId13"/>
    <p:sldId id="1389" r:id="rId14"/>
    <p:sldId id="1344" r:id="rId15"/>
    <p:sldId id="1345" r:id="rId16"/>
    <p:sldId id="1346" r:id="rId17"/>
    <p:sldId id="1392" r:id="rId18"/>
    <p:sldId id="1391" r:id="rId19"/>
    <p:sldId id="1385" r:id="rId20"/>
    <p:sldId id="1386" r:id="rId21"/>
    <p:sldId id="1393" r:id="rId22"/>
    <p:sldId id="1394" r:id="rId23"/>
    <p:sldId id="1349" r:id="rId24"/>
    <p:sldId id="1350" r:id="rId25"/>
    <p:sldId id="1395" r:id="rId26"/>
    <p:sldId id="1351" r:id="rId27"/>
    <p:sldId id="1354" r:id="rId28"/>
    <p:sldId id="1373" r:id="rId29"/>
    <p:sldId id="1355" r:id="rId30"/>
    <p:sldId id="1360" r:id="rId31"/>
    <p:sldId id="1361" r:id="rId32"/>
    <p:sldId id="1362" r:id="rId33"/>
    <p:sldId id="1374" r:id="rId34"/>
    <p:sldId id="1375" r:id="rId35"/>
    <p:sldId id="1376" r:id="rId36"/>
    <p:sldId id="1377" r:id="rId37"/>
    <p:sldId id="1378" r:id="rId38"/>
    <p:sldId id="1379" r:id="rId39"/>
    <p:sldId id="1382" r:id="rId40"/>
    <p:sldId id="1380" r:id="rId41"/>
    <p:sldId id="1383" r:id="rId42"/>
    <p:sldId id="1363" r:id="rId43"/>
    <p:sldId id="1364" r:id="rId44"/>
    <p:sldId id="1365" r:id="rId45"/>
    <p:sldId id="1366" r:id="rId46"/>
    <p:sldId id="1367" r:id="rId47"/>
    <p:sldId id="1396" r:id="rId48"/>
    <p:sldId id="1398" r:id="rId49"/>
    <p:sldId id="1399" r:id="rId50"/>
    <p:sldId id="1343" r:id="rId51"/>
    <p:sldId id="1370" r:id="rId52"/>
  </p:sldIdLst>
  <p:sldSz cx="9105900" cy="6832600"/>
  <p:notesSz cx="7099300" cy="10234613"/>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20000"/>
      </a:spcBef>
      <a:spcAft>
        <a:spcPct val="0"/>
      </a:spcAft>
      <a:buClr>
        <a:schemeClr val="tx1"/>
      </a:buClr>
      <a:buSzPct val="100000"/>
      <a:buChar char="•"/>
      <a:defRPr kern="1200">
        <a:solidFill>
          <a:srgbClr val="000000"/>
        </a:solidFill>
        <a:latin typeface="Arial" charset="0"/>
        <a:ea typeface="Times New Roman" charset="0"/>
        <a:cs typeface="Times New Roman" charset="0"/>
      </a:defRPr>
    </a:lvl1pPr>
    <a:lvl2pPr marL="457200" algn="just" rtl="0" eaLnBrk="0" fontAlgn="base" hangingPunct="0">
      <a:spcBef>
        <a:spcPct val="20000"/>
      </a:spcBef>
      <a:spcAft>
        <a:spcPct val="0"/>
      </a:spcAft>
      <a:buClr>
        <a:schemeClr val="tx1"/>
      </a:buClr>
      <a:buSzPct val="100000"/>
      <a:buChar char="•"/>
      <a:defRPr kern="1200">
        <a:solidFill>
          <a:srgbClr val="000000"/>
        </a:solidFill>
        <a:latin typeface="Arial" charset="0"/>
        <a:ea typeface="Times New Roman" charset="0"/>
        <a:cs typeface="Times New Roman" charset="0"/>
      </a:defRPr>
    </a:lvl2pPr>
    <a:lvl3pPr marL="914400" algn="just" rtl="0" eaLnBrk="0" fontAlgn="base" hangingPunct="0">
      <a:spcBef>
        <a:spcPct val="20000"/>
      </a:spcBef>
      <a:spcAft>
        <a:spcPct val="0"/>
      </a:spcAft>
      <a:buClr>
        <a:schemeClr val="tx1"/>
      </a:buClr>
      <a:buSzPct val="100000"/>
      <a:buChar char="•"/>
      <a:defRPr kern="1200">
        <a:solidFill>
          <a:srgbClr val="000000"/>
        </a:solidFill>
        <a:latin typeface="Arial" charset="0"/>
        <a:ea typeface="Times New Roman" charset="0"/>
        <a:cs typeface="Times New Roman" charset="0"/>
      </a:defRPr>
    </a:lvl3pPr>
    <a:lvl4pPr marL="1371600" algn="just" rtl="0" eaLnBrk="0" fontAlgn="base" hangingPunct="0">
      <a:spcBef>
        <a:spcPct val="20000"/>
      </a:spcBef>
      <a:spcAft>
        <a:spcPct val="0"/>
      </a:spcAft>
      <a:buClr>
        <a:schemeClr val="tx1"/>
      </a:buClr>
      <a:buSzPct val="100000"/>
      <a:buChar char="•"/>
      <a:defRPr kern="1200">
        <a:solidFill>
          <a:srgbClr val="000000"/>
        </a:solidFill>
        <a:latin typeface="Arial" charset="0"/>
        <a:ea typeface="Times New Roman" charset="0"/>
        <a:cs typeface="Times New Roman" charset="0"/>
      </a:defRPr>
    </a:lvl4pPr>
    <a:lvl5pPr marL="1828800" algn="just" rtl="0" eaLnBrk="0" fontAlgn="base" hangingPunct="0">
      <a:spcBef>
        <a:spcPct val="20000"/>
      </a:spcBef>
      <a:spcAft>
        <a:spcPct val="0"/>
      </a:spcAft>
      <a:buClr>
        <a:schemeClr val="tx1"/>
      </a:buClr>
      <a:buSzPct val="100000"/>
      <a:buChar char="•"/>
      <a:defRPr kern="1200">
        <a:solidFill>
          <a:srgbClr val="000000"/>
        </a:solidFill>
        <a:latin typeface="Arial" charset="0"/>
        <a:ea typeface="Times New Roman" charset="0"/>
        <a:cs typeface="Times New Roman" charset="0"/>
      </a:defRPr>
    </a:lvl5pPr>
    <a:lvl6pPr marL="2286000" algn="l" defTabSz="457200" rtl="0" eaLnBrk="1" latinLnBrk="0" hangingPunct="1">
      <a:defRPr kern="1200">
        <a:solidFill>
          <a:srgbClr val="000000"/>
        </a:solidFill>
        <a:latin typeface="Arial" charset="0"/>
        <a:ea typeface="Times New Roman" charset="0"/>
        <a:cs typeface="Times New Roman" charset="0"/>
      </a:defRPr>
    </a:lvl6pPr>
    <a:lvl7pPr marL="2743200" algn="l" defTabSz="457200" rtl="0" eaLnBrk="1" latinLnBrk="0" hangingPunct="1">
      <a:defRPr kern="1200">
        <a:solidFill>
          <a:srgbClr val="000000"/>
        </a:solidFill>
        <a:latin typeface="Arial" charset="0"/>
        <a:ea typeface="Times New Roman" charset="0"/>
        <a:cs typeface="Times New Roman" charset="0"/>
      </a:defRPr>
    </a:lvl7pPr>
    <a:lvl8pPr marL="3200400" algn="l" defTabSz="457200" rtl="0" eaLnBrk="1" latinLnBrk="0" hangingPunct="1">
      <a:defRPr kern="1200">
        <a:solidFill>
          <a:srgbClr val="000000"/>
        </a:solidFill>
        <a:latin typeface="Arial" charset="0"/>
        <a:ea typeface="Times New Roman" charset="0"/>
        <a:cs typeface="Times New Roman" charset="0"/>
      </a:defRPr>
    </a:lvl8pPr>
    <a:lvl9pPr marL="3657600" algn="l" defTabSz="457200" rtl="0" eaLnBrk="1" latinLnBrk="0" hangingPunct="1">
      <a:defRPr kern="1200">
        <a:solidFill>
          <a:srgbClr val="000000"/>
        </a:solidFill>
        <a:latin typeface="Arial" charset="0"/>
        <a:ea typeface="Times New Roman" charset="0"/>
        <a:cs typeface="Times New Roman" charset="0"/>
      </a:defRPr>
    </a:lvl9pPr>
  </p:defaultTextStyle>
  <p:extLst>
    <p:ext uri="{EFAFB233-063F-42B5-8137-9DF3F51BA10A}">
      <p15:sldGuideLst xmlns:p15="http://schemas.microsoft.com/office/powerpoint/2012/main">
        <p15:guide id="1" orient="horz" pos="2688">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AA"/>
    <a:srgbClr val="FFE2B1"/>
    <a:srgbClr val="C3FFC1"/>
    <a:srgbClr val="90CD97"/>
    <a:srgbClr val="265DAB"/>
    <a:srgbClr val="88BDE6"/>
    <a:srgbClr val="58748D"/>
    <a:srgbClr val="3385E4"/>
    <a:srgbClr val="ADD5FF"/>
    <a:srgbClr val="8BB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74" autoAdjust="0"/>
    <p:restoredTop sz="50060" autoAdjust="0"/>
  </p:normalViewPr>
  <p:slideViewPr>
    <p:cSldViewPr>
      <p:cViewPr varScale="1">
        <p:scale>
          <a:sx n="86" d="100"/>
          <a:sy n="86" d="100"/>
        </p:scale>
        <p:origin x="1118" y="62"/>
      </p:cViewPr>
      <p:guideLst>
        <p:guide orient="horz" pos="2688"/>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048"/>
    </p:cViewPr>
  </p:sorterViewPr>
  <p:notesViewPr>
    <p:cSldViewPr>
      <p:cViewPr varScale="1">
        <p:scale>
          <a:sx n="57" d="100"/>
          <a:sy n="57" d="100"/>
        </p:scale>
        <p:origin x="-1824" y="-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3.xml"/><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510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64100"/>
            <a:ext cx="5207000" cy="4313238"/>
          </a:xfrm>
          <a:prstGeom prst="rect">
            <a:avLst/>
          </a:prstGeom>
          <a:noFill/>
          <a:ln w="12700">
            <a:noFill/>
            <a:miter lim="800000"/>
            <a:headEnd/>
            <a:tailEnd/>
          </a:ln>
          <a:effectLst/>
        </p:spPr>
        <p:txBody>
          <a:bodyPr vert="horz" wrap="square" lIns="94343" tIns="46344" rIns="94343" bIns="46344"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163638" y="895350"/>
            <a:ext cx="4772025" cy="357981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36845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body" idx="1"/>
          </p:nvPr>
        </p:nvSpPr>
        <p:spPr>
          <a:ln/>
        </p:spPr>
        <p:txBody>
          <a:bodyPr/>
          <a:lstStyle/>
          <a:p>
            <a:endParaRPr lang="en-GB"/>
          </a:p>
        </p:txBody>
      </p:sp>
      <p:sp>
        <p:nvSpPr>
          <p:cNvPr id="372739" name="Rectangle 3"/>
          <p:cNvSpPr>
            <a:spLocks noGrp="1" noRot="1" noChangeAspect="1" noChangeArrowheads="1" noTextEdit="1"/>
          </p:cNvSpPr>
          <p:nvPr>
            <p:ph type="sldImg"/>
          </p:nvPr>
        </p:nvSpPr>
        <p:spPr>
          <a:xfrm>
            <a:off x="1603375" y="873125"/>
            <a:ext cx="3868738" cy="2901950"/>
          </a:xfrm>
          <a:ln cap="flat"/>
        </p:spPr>
      </p:sp>
    </p:spTree>
    <p:extLst>
      <p:ext uri="{BB962C8B-B14F-4D97-AF65-F5344CB8AC3E}">
        <p14:creationId xmlns:p14="http://schemas.microsoft.com/office/powerpoint/2010/main" val="136257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1200" dirty="0" smtClean="0"/>
              <a:t>Resource allocation (making optimal decisions about how to commit assets like time, people etc.)</a:t>
            </a:r>
          </a:p>
          <a:p>
            <a:pPr>
              <a:lnSpc>
                <a:spcPct val="90000"/>
              </a:lnSpc>
            </a:pPr>
            <a:r>
              <a:rPr lang="en-GB" sz="1200" dirty="0" smtClean="0"/>
              <a:t>Medical applications (e.g., drug design)</a:t>
            </a:r>
          </a:p>
          <a:p>
            <a:pPr>
              <a:lnSpc>
                <a:spcPct val="90000"/>
              </a:lnSpc>
            </a:pPr>
            <a:r>
              <a:rPr lang="en-GB" sz="1200" dirty="0" smtClean="0"/>
              <a:t>Engineering design optimisation</a:t>
            </a:r>
          </a:p>
          <a:p>
            <a:pPr>
              <a:lnSpc>
                <a:spcPct val="90000"/>
              </a:lnSpc>
            </a:pPr>
            <a:r>
              <a:rPr lang="en-GB" sz="1200" dirty="0" smtClean="0"/>
              <a:t>Optimal control (e.g., traffic and robots)</a:t>
            </a:r>
          </a:p>
          <a:p>
            <a:pPr>
              <a:lnSpc>
                <a:spcPct val="90000"/>
              </a:lnSpc>
            </a:pPr>
            <a:r>
              <a:rPr lang="en-GB" sz="1200" dirty="0" smtClean="0"/>
              <a:t>Time-series forecasting (e.g., stock market data)</a:t>
            </a:r>
          </a:p>
          <a:p>
            <a:pPr>
              <a:lnSpc>
                <a:spcPct val="90000"/>
              </a:lnSpc>
            </a:pPr>
            <a:r>
              <a:rPr lang="en-GB" sz="1200" dirty="0" smtClean="0"/>
              <a:t>Data mining and knowledge discovery</a:t>
            </a:r>
          </a:p>
          <a:p>
            <a:pPr>
              <a:lnSpc>
                <a:spcPct val="90000"/>
              </a:lnSpc>
            </a:pPr>
            <a:r>
              <a:rPr lang="en-GB" sz="1200" dirty="0" smtClean="0"/>
              <a:t>…</a:t>
            </a:r>
          </a:p>
          <a:p>
            <a:endParaRPr lang="en-US" dirty="0"/>
          </a:p>
        </p:txBody>
      </p:sp>
    </p:spTree>
    <p:extLst>
      <p:ext uri="{BB962C8B-B14F-4D97-AF65-F5344CB8AC3E}">
        <p14:creationId xmlns:p14="http://schemas.microsoft.com/office/powerpoint/2010/main" val="115499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1200" dirty="0" smtClean="0"/>
              <a:t>Resource allocation (making optimal decisions about how to commit assets like time, people etc.)</a:t>
            </a:r>
          </a:p>
          <a:p>
            <a:pPr>
              <a:lnSpc>
                <a:spcPct val="90000"/>
              </a:lnSpc>
            </a:pPr>
            <a:r>
              <a:rPr lang="en-GB" sz="1200" dirty="0" smtClean="0"/>
              <a:t>Medical applications (e.g., drug design)</a:t>
            </a:r>
          </a:p>
          <a:p>
            <a:pPr>
              <a:lnSpc>
                <a:spcPct val="90000"/>
              </a:lnSpc>
            </a:pPr>
            <a:r>
              <a:rPr lang="en-GB" sz="1200" dirty="0" smtClean="0"/>
              <a:t>Engineering design optimisation</a:t>
            </a:r>
          </a:p>
          <a:p>
            <a:pPr>
              <a:lnSpc>
                <a:spcPct val="90000"/>
              </a:lnSpc>
            </a:pPr>
            <a:r>
              <a:rPr lang="en-GB" sz="1200" dirty="0" smtClean="0"/>
              <a:t>Optimal control (e.g., traffic and robots)</a:t>
            </a:r>
          </a:p>
          <a:p>
            <a:pPr>
              <a:lnSpc>
                <a:spcPct val="90000"/>
              </a:lnSpc>
            </a:pPr>
            <a:r>
              <a:rPr lang="en-GB" sz="1200" dirty="0" smtClean="0"/>
              <a:t>Time-series forecasting (e.g., stock market data)</a:t>
            </a:r>
          </a:p>
          <a:p>
            <a:pPr>
              <a:lnSpc>
                <a:spcPct val="90000"/>
              </a:lnSpc>
            </a:pPr>
            <a:r>
              <a:rPr lang="en-GB" sz="1200" dirty="0" smtClean="0"/>
              <a:t>Data mining and knowledge discovery</a:t>
            </a:r>
          </a:p>
          <a:p>
            <a:pPr>
              <a:lnSpc>
                <a:spcPct val="90000"/>
              </a:lnSpc>
            </a:pPr>
            <a:r>
              <a:rPr lang="en-GB" sz="1200" smtClean="0"/>
              <a:t>…</a:t>
            </a:r>
          </a:p>
          <a:p>
            <a:endParaRPr lang="en-US"/>
          </a:p>
        </p:txBody>
      </p:sp>
    </p:spTree>
    <p:extLst>
      <p:ext uri="{BB962C8B-B14F-4D97-AF65-F5344CB8AC3E}">
        <p14:creationId xmlns:p14="http://schemas.microsoft.com/office/powerpoint/2010/main" val="1154995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Backtracking uses </a:t>
            </a:r>
            <a:r>
              <a:rPr lang="en-US" b="1" dirty="0" smtClean="0"/>
              <a:t>depth-first search</a:t>
            </a:r>
            <a:r>
              <a:rPr lang="en-US" dirty="0" smtClean="0"/>
              <a:t>,</a:t>
            </a:r>
            <a:r>
              <a:rPr lang="en-US" b="1" dirty="0" smtClean="0"/>
              <a:t> </a:t>
            </a:r>
            <a:r>
              <a:rPr lang="en-US" dirty="0" smtClean="0"/>
              <a:t>usually without a cost function</a:t>
            </a:r>
          </a:p>
          <a:p>
            <a:endParaRPr lang="en-US" dirty="0" smtClean="0"/>
          </a:p>
          <a:p>
            <a:r>
              <a:rPr lang="en-US" dirty="0" smtClean="0"/>
              <a:t>The main backtracking algorithm is as follows:</a:t>
            </a:r>
          </a:p>
          <a:p>
            <a:pPr lvl="1"/>
            <a:r>
              <a:rPr lang="en-US" dirty="0" smtClean="0"/>
              <a:t>Push the initial state (the root of the search tree) onto a stack</a:t>
            </a:r>
          </a:p>
          <a:p>
            <a:pPr lvl="1"/>
            <a:r>
              <a:rPr lang="en-US" dirty="0" smtClean="0"/>
              <a:t>While the stack is not empty do:</a:t>
            </a:r>
          </a:p>
          <a:p>
            <a:pPr lvl="2"/>
            <a:r>
              <a:rPr lang="en-US" dirty="0" smtClean="0"/>
              <a:t>Pop a node from the stack</a:t>
            </a:r>
          </a:p>
          <a:p>
            <a:pPr lvl="2"/>
            <a:r>
              <a:rPr lang="en-US" dirty="0" smtClean="0"/>
              <a:t>While there are available (untried) operators do:</a:t>
            </a:r>
          </a:p>
          <a:p>
            <a:pPr lvl="3"/>
            <a:r>
              <a:rPr lang="en-US" sz="1400" dirty="0" smtClean="0"/>
              <a:t>Apply an operator to generate a child</a:t>
            </a:r>
          </a:p>
          <a:p>
            <a:pPr lvl="3"/>
            <a:r>
              <a:rPr lang="en-US" sz="1400" dirty="0" smtClean="0"/>
              <a:t>If the child is a goal state – stop</a:t>
            </a:r>
          </a:p>
          <a:p>
            <a:pPr lvl="3"/>
            <a:r>
              <a:rPr lang="en-US" sz="1400" dirty="0" smtClean="0"/>
              <a:t>If the child represents a new state, push the child onto the stack</a:t>
            </a:r>
            <a:endParaRPr lang="en-US" dirty="0" smtClean="0"/>
          </a:p>
          <a:p>
            <a:pPr lvl="2"/>
            <a:r>
              <a:rPr lang="en-US" dirty="0" smtClean="0"/>
              <a:t>The utility function is used to tell how close is a given state to the goal state and whether a given state may be considered a goal state</a:t>
            </a:r>
          </a:p>
          <a:p>
            <a:pPr lvl="2"/>
            <a:r>
              <a:rPr lang="en-US" dirty="0" smtClean="0"/>
              <a:t>If no further children can be generated from a given node, then we backtrack – pop the next node from the stack</a:t>
            </a:r>
          </a:p>
          <a:p>
            <a:endParaRPr lang="en-US" dirty="0"/>
          </a:p>
        </p:txBody>
      </p:sp>
    </p:spTree>
    <p:extLst>
      <p:ext uri="{BB962C8B-B14F-4D97-AF65-F5344CB8AC3E}">
        <p14:creationId xmlns:p14="http://schemas.microsoft.com/office/powerpoint/2010/main" val="314175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 given problem can be solved using various approaches however it is not wise to settle for the first that comes to mind. More often than not, some approaches result in much more efficient solutions than others.    Consider again the Fibonacci numbers computed recursively using the decrease-and-conquer approach, and computed by iterations using dynamic programming. In the first case the complexity is O(2</a:t>
            </a:r>
            <a:r>
              <a:rPr lang="en-US" baseline="30000" dirty="0" smtClean="0"/>
              <a:t>n</a:t>
            </a:r>
            <a:r>
              <a:rPr lang="en-US" dirty="0" smtClean="0"/>
              <a:t>), while in the second case the complexity is O(n). On the other hand, consider sorting based on decrease-and-conquer (insertion sort) and brute force sorting. For almost sorted files insertion sort will give almost linear complexity, while brute force sorting algorithms have quadratic complexity. </a:t>
            </a:r>
          </a:p>
          <a:p>
            <a:r>
              <a:rPr lang="en-US" dirty="0" smtClean="0"/>
              <a:t>The basic question here is: How to choose the approach? First, by understanding the problem, and second, by knowing various problems and how they are solved using different approaches</a:t>
            </a:r>
            <a:endParaRPr lang="en-US" dirty="0"/>
          </a:p>
        </p:txBody>
      </p:sp>
    </p:spTree>
    <p:extLst>
      <p:ext uri="{BB962C8B-B14F-4D97-AF65-F5344CB8AC3E}">
        <p14:creationId xmlns:p14="http://schemas.microsoft.com/office/powerpoint/2010/main" val="1327464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 given problem can be solved using various approaches however it is not wise to settle for the first that comes to mind. More often than not, some approaches result in much more efficient solutions than others.    Consider again the Fibonacci numbers computed recursively using the decrease-and-conquer approach, and computed by iterations using dynamic programming. In the first case the complexity is O(2</a:t>
            </a:r>
            <a:r>
              <a:rPr lang="en-US" baseline="30000" dirty="0" smtClean="0"/>
              <a:t>n</a:t>
            </a:r>
            <a:r>
              <a:rPr lang="en-US" dirty="0" smtClean="0"/>
              <a:t>), while in the second case the complexity is O(n). On the other hand, consider sorting based on decrease-and-conquer (insertion sort) and brute force sorting. For almost sorted files insertion sort will give almost linear complexity, while brute force sorting algorithms have quadratic complexity. </a:t>
            </a:r>
          </a:p>
          <a:p>
            <a:r>
              <a:rPr lang="en-US" dirty="0" smtClean="0"/>
              <a:t>The basic question here is: How to choose the approach? First, by understanding the problem, and second, by knowing various problems and how they are solved using different approaches</a:t>
            </a:r>
            <a:endParaRPr lang="en-US" dirty="0"/>
          </a:p>
        </p:txBody>
      </p:sp>
    </p:spTree>
    <p:extLst>
      <p:ext uri="{BB962C8B-B14F-4D97-AF65-F5344CB8AC3E}">
        <p14:creationId xmlns:p14="http://schemas.microsoft.com/office/powerpoint/2010/main" val="132746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5728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i="1" dirty="0" smtClean="0"/>
              <a:t>al-</a:t>
            </a:r>
            <a:r>
              <a:rPr lang="en-US" i="1" dirty="0" err="1" smtClean="0"/>
              <a:t>khowarizmi</a:t>
            </a:r>
            <a:r>
              <a:rPr lang="en-US" dirty="0" smtClean="0"/>
              <a:t> (algorithm) “from the city of </a:t>
            </a:r>
            <a:r>
              <a:rPr lang="en-US" dirty="0" err="1" smtClean="0"/>
              <a:t>Khowarazm</a:t>
            </a:r>
            <a:r>
              <a:rPr lang="en-US" dirty="0" smtClean="0"/>
              <a:t>” (the present city of </a:t>
            </a:r>
            <a:r>
              <a:rPr lang="en-US" dirty="0" err="1" smtClean="0"/>
              <a:t>Khiva</a:t>
            </a:r>
            <a:r>
              <a:rPr lang="en-US" dirty="0" smtClean="0"/>
              <a:t> in Uzbekistan).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Al-Khwarizmi principle states that </a:t>
            </a:r>
            <a:r>
              <a:rPr lang="en-US" b="1" dirty="0" smtClean="0"/>
              <a:t>all complex problems of science must be and can be solved by means of five simple steps</a:t>
            </a:r>
            <a:r>
              <a:rPr lang="en-US" dirty="0" smtClean="0"/>
              <a: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37029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Tree>
    <p:extLst>
      <p:ext uri="{BB962C8B-B14F-4D97-AF65-F5344CB8AC3E}">
        <p14:creationId xmlns:p14="http://schemas.microsoft.com/office/powerpoint/2010/main" val="39067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Tree>
    <p:extLst>
      <p:ext uri="{BB962C8B-B14F-4D97-AF65-F5344CB8AC3E}">
        <p14:creationId xmlns:p14="http://schemas.microsoft.com/office/powerpoint/2010/main" val="4280046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Tree>
    <p:extLst>
      <p:ext uri="{BB962C8B-B14F-4D97-AF65-F5344CB8AC3E}">
        <p14:creationId xmlns:p14="http://schemas.microsoft.com/office/powerpoint/2010/main" val="301085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Tree>
    <p:extLst>
      <p:ext uri="{BB962C8B-B14F-4D97-AF65-F5344CB8AC3E}">
        <p14:creationId xmlns:p14="http://schemas.microsoft.com/office/powerpoint/2010/main" val="202711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Three fundamental issues:</a:t>
            </a:r>
          </a:p>
          <a:p>
            <a:pPr lvl="1">
              <a:spcBef>
                <a:spcPts val="600"/>
              </a:spcBef>
              <a:buFont typeface="+mj-lt"/>
              <a:buAutoNum type="arabicPeriod"/>
            </a:pPr>
            <a:r>
              <a:rPr lang="en-US" dirty="0" smtClean="0"/>
              <a:t>How to </a:t>
            </a:r>
            <a:r>
              <a:rPr lang="en-US" b="1" dirty="0" smtClean="0"/>
              <a:t>split</a:t>
            </a:r>
            <a:r>
              <a:rPr lang="en-US" dirty="0" smtClean="0"/>
              <a:t> the original problem?</a:t>
            </a:r>
          </a:p>
          <a:p>
            <a:pPr lvl="1">
              <a:spcBef>
                <a:spcPts val="600"/>
              </a:spcBef>
              <a:buFont typeface="+mj-lt"/>
              <a:buAutoNum type="arabicPeriod"/>
            </a:pPr>
            <a:r>
              <a:rPr lang="en-US" dirty="0" smtClean="0"/>
              <a:t>How to </a:t>
            </a:r>
            <a:r>
              <a:rPr lang="en-US" b="1" dirty="0" smtClean="0"/>
              <a:t>solve</a:t>
            </a:r>
            <a:r>
              <a:rPr lang="en-US" dirty="0" smtClean="0"/>
              <a:t> the sub-instances?</a:t>
            </a:r>
          </a:p>
          <a:p>
            <a:pPr lvl="1">
              <a:spcBef>
                <a:spcPts val="600"/>
              </a:spcBef>
              <a:buFont typeface="+mj-lt"/>
              <a:buAutoNum type="arabicPeriod"/>
            </a:pPr>
            <a:r>
              <a:rPr lang="en-US" dirty="0" smtClean="0"/>
              <a:t>How to </a:t>
            </a:r>
            <a:r>
              <a:rPr lang="en-US" b="1" dirty="0" smtClean="0"/>
              <a:t>combine</a:t>
            </a:r>
            <a:r>
              <a:rPr lang="en-US" dirty="0" smtClean="0"/>
              <a:t> the obtained sub-solutions?</a:t>
            </a:r>
          </a:p>
          <a:p>
            <a:pPr>
              <a:spcBef>
                <a:spcPts val="1000"/>
              </a:spcBef>
            </a:pPr>
            <a:r>
              <a:rPr lang="en-US" dirty="0" smtClean="0"/>
              <a:t>The answers to the first and third questions depend on the nature of the problem</a:t>
            </a:r>
          </a:p>
          <a:p>
            <a:pPr>
              <a:spcBef>
                <a:spcPts val="1000"/>
              </a:spcBef>
            </a:pPr>
            <a:endParaRPr lang="en-US" dirty="0" smtClean="0"/>
          </a:p>
          <a:p>
            <a:pPr>
              <a:spcBef>
                <a:spcPts val="1000"/>
              </a:spcBef>
            </a:pPr>
            <a:r>
              <a:rPr lang="en-US" dirty="0" smtClean="0"/>
              <a:t>In most cases, the answer to the second question is: </a:t>
            </a:r>
            <a:r>
              <a:rPr lang="en-US" b="1" dirty="0" smtClean="0"/>
              <a:t>Using the same method</a:t>
            </a:r>
            <a:r>
              <a:rPr lang="en-US" dirty="0" smtClean="0"/>
              <a:t>:	</a:t>
            </a:r>
          </a:p>
          <a:p>
            <a:pPr lvl="1">
              <a:spcBef>
                <a:spcPts val="600"/>
              </a:spcBef>
            </a:pPr>
            <a:r>
              <a:rPr lang="en-US" dirty="0" smtClean="0"/>
              <a:t>When to stop decreasing the problem instance, i.e. what is the minimal instance of the given problem and how to solve it?</a:t>
            </a:r>
          </a:p>
          <a:p>
            <a:pPr lvl="1">
              <a:spcBef>
                <a:spcPts val="600"/>
              </a:spcBef>
            </a:pPr>
            <a:r>
              <a:rPr lang="en-US" dirty="0" smtClean="0"/>
              <a:t>When we use recursion, the solution of the minimal instance is called “terminating condition” (or “base case”)</a:t>
            </a:r>
          </a:p>
          <a:p>
            <a:endParaRPr lang="en-US" dirty="0"/>
          </a:p>
        </p:txBody>
      </p:sp>
    </p:spTree>
    <p:extLst>
      <p:ext uri="{BB962C8B-B14F-4D97-AF65-F5344CB8AC3E}">
        <p14:creationId xmlns:p14="http://schemas.microsoft.com/office/powerpoint/2010/main" val="301384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contrast, D&amp;Q is a</a:t>
            </a:r>
            <a:r>
              <a:rPr lang="en-US" b="1" dirty="0" smtClean="0"/>
              <a:t> top-down technique</a:t>
            </a:r>
            <a:r>
              <a:rPr lang="en-US" dirty="0" smtClean="0"/>
              <a:t>,</a:t>
            </a:r>
            <a:r>
              <a:rPr lang="en-US" b="1" dirty="0" smtClean="0"/>
              <a:t> </a:t>
            </a:r>
            <a:r>
              <a:rPr lang="en-US" dirty="0" smtClean="0"/>
              <a:t>which progresses from the initial problem instance down to the smallest sub-instance via intermediate sub-instances</a:t>
            </a:r>
          </a:p>
          <a:p>
            <a:endParaRPr lang="en-US" dirty="0"/>
          </a:p>
        </p:txBody>
      </p:sp>
    </p:spTree>
    <p:extLst>
      <p:ext uri="{BB962C8B-B14F-4D97-AF65-F5344CB8AC3E}">
        <p14:creationId xmlns:p14="http://schemas.microsoft.com/office/powerpoint/2010/main" val="420456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625" y="2122488"/>
            <a:ext cx="7740650" cy="14652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65250" y="3871913"/>
            <a:ext cx="6375400" cy="17462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61938"/>
            <a:ext cx="2093913" cy="5522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261938"/>
            <a:ext cx="6132512" cy="5522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138" y="4391025"/>
            <a:ext cx="7740650" cy="13573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19138" y="2895600"/>
            <a:ext cx="7740650" cy="14954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85838" y="16700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238" y="16700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194675" cy="113982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613" y="1528763"/>
            <a:ext cx="402272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5613" y="2166938"/>
            <a:ext cx="4022725"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975" y="1528763"/>
            <a:ext cx="4024313"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5975" y="2166938"/>
            <a:ext cx="4024313"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613" y="271463"/>
            <a:ext cx="2995612" cy="115887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60763" y="271463"/>
            <a:ext cx="5089525" cy="5832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613" y="1430338"/>
            <a:ext cx="2995612" cy="4673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350" y="4783138"/>
            <a:ext cx="5464175" cy="563562"/>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4350" y="611188"/>
            <a:ext cx="5464175" cy="40989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84350" y="5346700"/>
            <a:ext cx="5464175" cy="803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5400" y="1366838"/>
            <a:ext cx="7942263" cy="0"/>
          </a:xfrm>
          <a:prstGeom prst="line">
            <a:avLst/>
          </a:prstGeom>
          <a:noFill/>
          <a:ln w="50800">
            <a:solidFill>
              <a:schemeClr val="bg2"/>
            </a:solidFill>
            <a:round/>
            <a:headEnd/>
            <a:tailEnd/>
          </a:ln>
          <a:effectLst/>
        </p:spPr>
        <p:txBody>
          <a:bodyPr wrap="none" anchor="ctr">
            <a:prstTxWarp prst="textNoShape">
              <a:avLst/>
            </a:prstTxWarp>
          </a:bodyPr>
          <a:lstStyle/>
          <a:p>
            <a:endParaRPr lang="en-US"/>
          </a:p>
        </p:txBody>
      </p:sp>
      <p:sp>
        <p:nvSpPr>
          <p:cNvPr id="1027" name="Rectangle 3"/>
          <p:cNvSpPr>
            <a:spLocks noGrp="1" noChangeArrowheads="1"/>
          </p:cNvSpPr>
          <p:nvPr>
            <p:ph type="title"/>
          </p:nvPr>
        </p:nvSpPr>
        <p:spPr bwMode="auto">
          <a:xfrm>
            <a:off x="379412" y="261938"/>
            <a:ext cx="8364537" cy="944562"/>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dirty="0"/>
              <a:t>Click to edit Master title style</a:t>
            </a:r>
          </a:p>
        </p:txBody>
      </p:sp>
      <p:sp>
        <p:nvSpPr>
          <p:cNvPr id="1028" name="Rectangle 4"/>
          <p:cNvSpPr>
            <a:spLocks noGrp="1" noChangeArrowheads="1"/>
          </p:cNvSpPr>
          <p:nvPr>
            <p:ph type="body" idx="1"/>
          </p:nvPr>
        </p:nvSpPr>
        <p:spPr bwMode="auto">
          <a:xfrm>
            <a:off x="361950" y="1670050"/>
            <a:ext cx="8396288" cy="494665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2243887" y="6555601"/>
            <a:ext cx="4783682" cy="246221"/>
          </a:xfrm>
          <a:prstGeom prst="rect">
            <a:avLst/>
          </a:prstGeom>
          <a:noFill/>
        </p:spPr>
        <p:txBody>
          <a:bodyPr wrap="none" rtlCol="0">
            <a:spAutoFit/>
          </a:bodyPr>
          <a:lstStyle/>
          <a:p>
            <a:pPr>
              <a:buNone/>
            </a:pPr>
            <a:r>
              <a:rPr lang="en-US" sz="1000" dirty="0" smtClean="0">
                <a:solidFill>
                  <a:schemeClr val="bg2"/>
                </a:solidFill>
              </a:rPr>
              <a:t>Scientific Theory in Informatics – Computation: Algorithmic Strategies – Slide </a:t>
            </a:r>
            <a:fld id="{4530601D-2A3A-6E42-8312-34113E828F52}" type="slidenum">
              <a:rPr lang="en-US" sz="1000" smtClean="0">
                <a:solidFill>
                  <a:schemeClr val="bg2"/>
                </a:solidFill>
              </a:rPr>
              <a:t>‹#›</a:t>
            </a:fld>
            <a:endParaRPr lang="en-US" sz="1000" dirty="0">
              <a:solidFill>
                <a:schemeClr val="bg2"/>
              </a:solidFill>
            </a:endParaRPr>
          </a:p>
        </p:txBody>
      </p:sp>
      <p:pic>
        <p:nvPicPr>
          <p:cNvPr id="8" name="Picture 7" descr="Screen Shot 2015-07-21 at 08.45.06.png"/>
          <p:cNvPicPr>
            <a:picLocks noChangeAspect="1"/>
          </p:cNvPicPr>
          <p:nvPr userDrawn="1"/>
        </p:nvPicPr>
        <p:blipFill>
          <a:blip r:embed="rId13"/>
          <a:stretch>
            <a:fillRect/>
          </a:stretch>
        </p:blipFill>
        <p:spPr>
          <a:xfrm>
            <a:off x="8134350" y="596900"/>
            <a:ext cx="802137" cy="805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4400">
          <a:solidFill>
            <a:schemeClr val="tx2"/>
          </a:solidFill>
          <a:latin typeface="NimbusSanT" pitchFamily="2" charset="0"/>
        </a:defRPr>
      </a:lvl2pPr>
      <a:lvl3pPr algn="l" rtl="0" eaLnBrk="0" fontAlgn="base" hangingPunct="0">
        <a:spcBef>
          <a:spcPct val="0"/>
        </a:spcBef>
        <a:spcAft>
          <a:spcPct val="0"/>
        </a:spcAft>
        <a:defRPr sz="4400">
          <a:solidFill>
            <a:schemeClr val="tx2"/>
          </a:solidFill>
          <a:latin typeface="NimbusSanT" pitchFamily="2" charset="0"/>
        </a:defRPr>
      </a:lvl3pPr>
      <a:lvl4pPr algn="l" rtl="0" eaLnBrk="0" fontAlgn="base" hangingPunct="0">
        <a:spcBef>
          <a:spcPct val="0"/>
        </a:spcBef>
        <a:spcAft>
          <a:spcPct val="0"/>
        </a:spcAft>
        <a:defRPr sz="4400">
          <a:solidFill>
            <a:schemeClr val="tx2"/>
          </a:solidFill>
          <a:latin typeface="NimbusSanT" pitchFamily="2" charset="0"/>
        </a:defRPr>
      </a:lvl4pPr>
      <a:lvl5pPr algn="l" rtl="0" eaLnBrk="0" fontAlgn="base" hangingPunct="0">
        <a:spcBef>
          <a:spcPct val="0"/>
        </a:spcBef>
        <a:spcAft>
          <a:spcPct val="0"/>
        </a:spcAft>
        <a:defRPr sz="4400">
          <a:solidFill>
            <a:schemeClr val="tx2"/>
          </a:solidFill>
          <a:latin typeface="NimbusSanT" pitchFamily="2" charset="0"/>
        </a:defRPr>
      </a:lvl5pPr>
      <a:lvl6pPr marL="457200" algn="l" rtl="0" eaLnBrk="0" fontAlgn="base" hangingPunct="0">
        <a:spcBef>
          <a:spcPct val="0"/>
        </a:spcBef>
        <a:spcAft>
          <a:spcPct val="0"/>
        </a:spcAft>
        <a:defRPr sz="4400">
          <a:solidFill>
            <a:schemeClr val="tx2"/>
          </a:solidFill>
          <a:latin typeface="NimbusSanT" pitchFamily="2" charset="0"/>
        </a:defRPr>
      </a:lvl6pPr>
      <a:lvl7pPr marL="914400" algn="l" rtl="0" eaLnBrk="0" fontAlgn="base" hangingPunct="0">
        <a:spcBef>
          <a:spcPct val="0"/>
        </a:spcBef>
        <a:spcAft>
          <a:spcPct val="0"/>
        </a:spcAft>
        <a:defRPr sz="4400">
          <a:solidFill>
            <a:schemeClr val="tx2"/>
          </a:solidFill>
          <a:latin typeface="NimbusSanT" pitchFamily="2" charset="0"/>
        </a:defRPr>
      </a:lvl7pPr>
      <a:lvl8pPr marL="1371600" algn="l" rtl="0" eaLnBrk="0" fontAlgn="base" hangingPunct="0">
        <a:spcBef>
          <a:spcPct val="0"/>
        </a:spcBef>
        <a:spcAft>
          <a:spcPct val="0"/>
        </a:spcAft>
        <a:defRPr sz="4400">
          <a:solidFill>
            <a:schemeClr val="tx2"/>
          </a:solidFill>
          <a:latin typeface="NimbusSanT" pitchFamily="2" charset="0"/>
        </a:defRPr>
      </a:lvl8pPr>
      <a:lvl9pPr marL="1828800" algn="l" rtl="0" eaLnBrk="0" fontAlgn="base" hangingPunct="0">
        <a:spcBef>
          <a:spcPct val="0"/>
        </a:spcBef>
        <a:spcAft>
          <a:spcPct val="0"/>
        </a:spcAft>
        <a:defRPr sz="4400">
          <a:solidFill>
            <a:schemeClr val="tx2"/>
          </a:solidFill>
          <a:latin typeface="NimbusSanT" pitchFamily="2" charset="0"/>
        </a:defRPr>
      </a:lvl9pPr>
    </p:titleStyle>
    <p:bodyStyle>
      <a:lvl1pPr marL="465138" indent="-465138" algn="l" rtl="0" eaLnBrk="0" fontAlgn="base" hangingPunct="0">
        <a:spcBef>
          <a:spcPct val="20000"/>
        </a:spcBef>
        <a:spcAft>
          <a:spcPct val="0"/>
        </a:spcAft>
        <a:buClr>
          <a:schemeClr val="tx2"/>
        </a:buClr>
        <a:buSzPct val="75000"/>
        <a:buFont typeface="Monotype Sorts" charset="2"/>
        <a:buChar char="u"/>
        <a:defRPr sz="2400">
          <a:solidFill>
            <a:schemeClr val="tx1"/>
          </a:solidFill>
          <a:latin typeface="+mn-lt"/>
          <a:ea typeface="+mn-ea"/>
          <a:cs typeface="+mn-cs"/>
        </a:defRPr>
      </a:lvl1pPr>
      <a:lvl2pPr marL="1035050" indent="-455613"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2pPr>
      <a:lvl3pPr marL="1377950" indent="-228600" algn="l" rtl="0" eaLnBrk="0" fontAlgn="base" hangingPunct="0">
        <a:spcBef>
          <a:spcPct val="20000"/>
        </a:spcBef>
        <a:spcAft>
          <a:spcPct val="0"/>
        </a:spcAft>
        <a:buClr>
          <a:schemeClr val="tx1"/>
        </a:buClr>
        <a:buSzPct val="100000"/>
        <a:buChar char="»"/>
        <a:defRPr sz="1600">
          <a:solidFill>
            <a:schemeClr val="tx1"/>
          </a:solidFill>
          <a:latin typeface="+mn-lt"/>
          <a:ea typeface="ＭＳ Ｐゴシック" charset="-128"/>
        </a:defRPr>
      </a:lvl3pPr>
      <a:lvl4pPr marL="1720850" indent="-228600" algn="l" rtl="0" eaLnBrk="0" fontAlgn="base" hangingPunct="0">
        <a:spcBef>
          <a:spcPct val="20000"/>
        </a:spcBef>
        <a:spcAft>
          <a:spcPct val="0"/>
        </a:spcAft>
        <a:buClr>
          <a:schemeClr val="accent2"/>
        </a:buClr>
        <a:buSzPct val="65000"/>
        <a:buFont typeface="Monotype Sorts" charset="2"/>
        <a:buChar char="u"/>
        <a:defRPr sz="1800">
          <a:solidFill>
            <a:schemeClr val="tx1"/>
          </a:solidFill>
          <a:latin typeface="+mn-lt"/>
          <a:ea typeface="ＭＳ Ｐゴシック" charset="-128"/>
        </a:defRPr>
      </a:lvl4pPr>
      <a:lvl5pPr marL="20637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chard.james.Senington@his.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noFill/>
          <a:ln/>
        </p:spPr>
        <p:txBody>
          <a:bodyPr/>
          <a:lstStyle/>
          <a:p>
            <a:r>
              <a:rPr lang="en-US" sz="3200" dirty="0" smtClean="0"/>
              <a:t>Scientific Theory </a:t>
            </a:r>
            <a:r>
              <a:rPr lang="en-US" sz="3200" smtClean="0"/>
              <a:t>in Informatics</a:t>
            </a:r>
            <a:endParaRPr lang="en-US" sz="3200" dirty="0"/>
          </a:p>
        </p:txBody>
      </p:sp>
      <p:sp>
        <p:nvSpPr>
          <p:cNvPr id="371715" name="Rectangle 3"/>
          <p:cNvSpPr>
            <a:spLocks noGrp="1" noChangeArrowheads="1"/>
          </p:cNvSpPr>
          <p:nvPr>
            <p:ph type="body" idx="1"/>
          </p:nvPr>
        </p:nvSpPr>
        <p:spPr>
          <a:xfrm>
            <a:off x="209550" y="2120900"/>
            <a:ext cx="8686800" cy="4343400"/>
          </a:xfrm>
          <a:noFill/>
          <a:ln/>
        </p:spPr>
        <p:txBody>
          <a:bodyPr/>
          <a:lstStyle/>
          <a:p>
            <a:pPr algn="ctr">
              <a:buFont typeface="Monotype Sorts" charset="2"/>
              <a:buNone/>
            </a:pPr>
            <a:endParaRPr lang="en-US" dirty="0" smtClean="0"/>
          </a:p>
          <a:p>
            <a:pPr algn="ctr">
              <a:buFont typeface="Monotype Sorts" charset="2"/>
              <a:buNone/>
            </a:pPr>
            <a:r>
              <a:rPr lang="en-US" b="1" dirty="0" smtClean="0"/>
              <a:t>Computation: Algorithmic Strategies</a:t>
            </a:r>
          </a:p>
          <a:p>
            <a:pPr algn="ctr">
              <a:buFont typeface="Monotype Sorts" charset="2"/>
              <a:buNone/>
            </a:pPr>
            <a:endParaRPr lang="en-US" dirty="0" smtClean="0"/>
          </a:p>
          <a:p>
            <a:pPr algn="ctr">
              <a:spcBef>
                <a:spcPts val="0"/>
              </a:spcBef>
              <a:buFont typeface="Monotype Sorts" charset="2"/>
              <a:buNone/>
            </a:pPr>
            <a:r>
              <a:rPr lang="en-US" sz="2000" dirty="0" smtClean="0"/>
              <a:t>Richard Senington</a:t>
            </a:r>
          </a:p>
          <a:p>
            <a:pPr algn="ctr">
              <a:spcBef>
                <a:spcPts val="0"/>
              </a:spcBef>
              <a:buFont typeface="Monotype Sorts" charset="2"/>
              <a:buNone/>
            </a:pPr>
            <a:r>
              <a:rPr lang="en-US" sz="2000" dirty="0" smtClean="0">
                <a:hlinkClick r:id="rId3"/>
              </a:rPr>
              <a:t>Richard.james.Senington@his.se</a:t>
            </a:r>
            <a:endParaRPr lang="en-US" sz="2000" dirty="0" smtClean="0"/>
          </a:p>
          <a:p>
            <a:pPr algn="ctr">
              <a:spcBef>
                <a:spcPts val="0"/>
              </a:spcBef>
              <a:buFont typeface="Monotype Sorts" charset="2"/>
              <a:buNone/>
            </a:pPr>
            <a:r>
              <a:rPr lang="en-US" sz="2000" dirty="0" smtClean="0"/>
              <a:t>University of Skövde</a:t>
            </a:r>
            <a:br>
              <a:rPr lang="en-US" sz="2000" dirty="0" smtClean="0"/>
            </a:br>
            <a:endParaRPr lang="en-US" sz="200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normAutofit fontScale="92500" lnSpcReduction="10000"/>
          </a:bodyPr>
          <a:lstStyle/>
          <a:p>
            <a:pPr>
              <a:lnSpc>
                <a:spcPct val="117000"/>
              </a:lnSpc>
              <a:spcBef>
                <a:spcPts val="1000"/>
              </a:spcBef>
            </a:pPr>
            <a:r>
              <a:rPr lang="en-US" dirty="0"/>
              <a:t>One disadvantage of using </a:t>
            </a:r>
            <a:r>
              <a:rPr lang="en-US" dirty="0" smtClean="0"/>
              <a:t>D&amp;Q is </a:t>
            </a:r>
            <a:r>
              <a:rPr lang="en-US" dirty="0"/>
              <a:t>that the process of recursively solving separate sub-instances can result in </a:t>
            </a:r>
            <a:r>
              <a:rPr lang="en-US" b="1" dirty="0"/>
              <a:t>the same computations being performed </a:t>
            </a:r>
            <a:r>
              <a:rPr lang="en-US" b="1" dirty="0" smtClean="0"/>
              <a:t>repeatedly</a:t>
            </a:r>
            <a:endParaRPr lang="en-US" dirty="0"/>
          </a:p>
          <a:p>
            <a:pPr>
              <a:lnSpc>
                <a:spcPct val="117000"/>
              </a:lnSpc>
              <a:spcBef>
                <a:spcPts val="1000"/>
              </a:spcBef>
            </a:pPr>
            <a:r>
              <a:rPr lang="en-US" dirty="0" smtClean="0"/>
              <a:t>Dynamic programming </a:t>
            </a:r>
            <a:r>
              <a:rPr lang="en-US" dirty="0"/>
              <a:t>is a bottom-up technique in which </a:t>
            </a:r>
            <a:endParaRPr lang="en-US" dirty="0" smtClean="0"/>
          </a:p>
          <a:p>
            <a:pPr lvl="1">
              <a:lnSpc>
                <a:spcPct val="117000"/>
              </a:lnSpc>
              <a:spcBef>
                <a:spcPts val="1000"/>
              </a:spcBef>
            </a:pPr>
            <a:r>
              <a:rPr lang="en-US" dirty="0" smtClean="0"/>
              <a:t>the </a:t>
            </a:r>
            <a:r>
              <a:rPr lang="en-US" dirty="0"/>
              <a:t>smallest </a:t>
            </a:r>
            <a:r>
              <a:rPr lang="en-US" b="1" dirty="0"/>
              <a:t>sub-instances are explicitly solved first</a:t>
            </a:r>
            <a:r>
              <a:rPr lang="en-US" dirty="0"/>
              <a:t> </a:t>
            </a:r>
            <a:endParaRPr lang="en-US" dirty="0" smtClean="0"/>
          </a:p>
          <a:p>
            <a:pPr lvl="1">
              <a:lnSpc>
                <a:spcPct val="117000"/>
              </a:lnSpc>
              <a:spcBef>
                <a:spcPts val="1000"/>
              </a:spcBef>
            </a:pPr>
            <a:r>
              <a:rPr lang="en-US" dirty="0" smtClean="0"/>
              <a:t>the </a:t>
            </a:r>
            <a:r>
              <a:rPr lang="en-US" dirty="0"/>
              <a:t>results of these used to </a:t>
            </a:r>
            <a:r>
              <a:rPr lang="en-US" b="1" dirty="0"/>
              <a:t>construct solutions to progressively larger problem </a:t>
            </a:r>
            <a:r>
              <a:rPr lang="en-US" b="1" dirty="0" smtClean="0"/>
              <a:t>instances</a:t>
            </a:r>
          </a:p>
          <a:p>
            <a:pPr lvl="1">
              <a:lnSpc>
                <a:spcPct val="117000"/>
              </a:lnSpc>
              <a:spcBef>
                <a:spcPts val="1000"/>
              </a:spcBef>
            </a:pPr>
            <a:r>
              <a:rPr lang="en-US" dirty="0" smtClean="0"/>
              <a:t>these partial results are usually stored in a </a:t>
            </a:r>
            <a:r>
              <a:rPr lang="en-US" b="1" dirty="0" smtClean="0"/>
              <a:t>table</a:t>
            </a:r>
            <a:r>
              <a:rPr lang="en-US" dirty="0" smtClean="0"/>
              <a:t> to enable fast lookup later, and avoid recalculating shared results</a:t>
            </a:r>
          </a:p>
          <a:p>
            <a:pPr>
              <a:lnSpc>
                <a:spcPct val="117000"/>
              </a:lnSpc>
              <a:spcBef>
                <a:spcPts val="600"/>
              </a:spcBef>
            </a:pPr>
            <a:r>
              <a:rPr lang="en-US" dirty="0"/>
              <a:t>Examples </a:t>
            </a:r>
            <a:r>
              <a:rPr lang="en-US" dirty="0" smtClean="0"/>
              <a:t>of dynamic programming algorithms:</a:t>
            </a:r>
            <a:endParaRPr lang="en-US" dirty="0"/>
          </a:p>
          <a:p>
            <a:pPr lvl="1">
              <a:lnSpc>
                <a:spcPct val="117000"/>
              </a:lnSpc>
              <a:spcBef>
                <a:spcPts val="600"/>
              </a:spcBef>
            </a:pPr>
            <a:r>
              <a:rPr lang="en-US" dirty="0"/>
              <a:t>Fibonacci numbers computed by iteration</a:t>
            </a:r>
          </a:p>
          <a:p>
            <a:pPr lvl="1">
              <a:lnSpc>
                <a:spcPct val="117000"/>
              </a:lnSpc>
              <a:spcBef>
                <a:spcPts val="600"/>
              </a:spcBef>
            </a:pPr>
            <a:r>
              <a:rPr lang="en-US" dirty="0" err="1"/>
              <a:t>Warshall’s</a:t>
            </a:r>
            <a:r>
              <a:rPr lang="en-US" dirty="0"/>
              <a:t> algorithm for finding the shortest path in a </a:t>
            </a:r>
            <a:r>
              <a:rPr lang="en-US" dirty="0" smtClean="0"/>
              <a:t>graph </a:t>
            </a:r>
            <a:r>
              <a:rPr lang="en-US" dirty="0"/>
              <a:t>implemented by iteration</a:t>
            </a:r>
          </a:p>
          <a:p>
            <a:pPr>
              <a:lnSpc>
                <a:spcPct val="117000"/>
              </a:lnSpc>
              <a:spcBef>
                <a:spcPts val="1000"/>
              </a:spcBef>
            </a:pPr>
            <a:endParaRPr lang="en-US" dirty="0"/>
          </a:p>
          <a:p>
            <a:pPr>
              <a:lnSpc>
                <a:spcPct val="117000"/>
              </a:lnSpc>
              <a:spcBef>
                <a:spcPts val="1000"/>
              </a:spcBef>
            </a:pPr>
            <a:endParaRPr lang="en-US" dirty="0" smtClean="0"/>
          </a:p>
        </p:txBody>
      </p:sp>
    </p:spTree>
    <p:extLst>
      <p:ext uri="{BB962C8B-B14F-4D97-AF65-F5344CB8AC3E}">
        <p14:creationId xmlns:p14="http://schemas.microsoft.com/office/powerpoint/2010/main" val="4962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a:t>
            </a:r>
          </a:p>
        </p:txBody>
      </p:sp>
      <p:sp>
        <p:nvSpPr>
          <p:cNvPr id="3" name="Content Placeholder 2"/>
          <p:cNvSpPr>
            <a:spLocks noGrp="1"/>
          </p:cNvSpPr>
          <p:nvPr>
            <p:ph idx="1"/>
          </p:nvPr>
        </p:nvSpPr>
        <p:spPr/>
        <p:txBody>
          <a:bodyPr>
            <a:normAutofit fontScale="92500" lnSpcReduction="10000"/>
          </a:bodyPr>
          <a:lstStyle/>
          <a:p>
            <a:pPr>
              <a:lnSpc>
                <a:spcPct val="105000"/>
              </a:lnSpc>
              <a:spcBef>
                <a:spcPts val="600"/>
              </a:spcBef>
            </a:pPr>
            <a:r>
              <a:rPr lang="en-US" dirty="0"/>
              <a:t>Backtracking </a:t>
            </a:r>
            <a:r>
              <a:rPr lang="en-US" dirty="0" smtClean="0"/>
              <a:t>is a </a:t>
            </a:r>
            <a:r>
              <a:rPr lang="en-US" b="1" dirty="0" smtClean="0"/>
              <a:t>generate-and-test </a:t>
            </a:r>
            <a:r>
              <a:rPr lang="en-US" dirty="0" smtClean="0"/>
              <a:t>method</a:t>
            </a:r>
            <a:r>
              <a:rPr lang="en-US" dirty="0"/>
              <a:t> </a:t>
            </a:r>
            <a:r>
              <a:rPr lang="en-US" dirty="0" smtClean="0"/>
              <a:t>used </a:t>
            </a:r>
            <a:r>
              <a:rPr lang="en-US" dirty="0"/>
              <a:t>for </a:t>
            </a:r>
            <a:r>
              <a:rPr lang="en-US" b="1" dirty="0" smtClean="0"/>
              <a:t>state space </a:t>
            </a:r>
            <a:r>
              <a:rPr lang="en-US" b="1" dirty="0"/>
              <a:t>search </a:t>
            </a:r>
            <a:r>
              <a:rPr lang="en-US" b="1" dirty="0" smtClean="0"/>
              <a:t>problems</a:t>
            </a:r>
            <a:endParaRPr lang="en-US" dirty="0"/>
          </a:p>
          <a:p>
            <a:pPr>
              <a:lnSpc>
                <a:spcPct val="105000"/>
              </a:lnSpc>
              <a:spcBef>
                <a:spcPts val="600"/>
              </a:spcBef>
            </a:pPr>
            <a:r>
              <a:rPr lang="en-US" dirty="0" smtClean="0"/>
              <a:t>Based </a:t>
            </a:r>
            <a:r>
              <a:rPr lang="en-US" dirty="0"/>
              <a:t>on the construction of a </a:t>
            </a:r>
            <a:r>
              <a:rPr lang="en-US" b="1" dirty="0" smtClean="0"/>
              <a:t>state space </a:t>
            </a:r>
            <a:r>
              <a:rPr lang="en-US" b="1" dirty="0"/>
              <a:t>tree</a:t>
            </a:r>
            <a:r>
              <a:rPr lang="en-US" dirty="0"/>
              <a:t>, </a:t>
            </a:r>
            <a:endParaRPr lang="en-US" dirty="0" smtClean="0"/>
          </a:p>
          <a:p>
            <a:pPr lvl="1">
              <a:lnSpc>
                <a:spcPct val="105000"/>
              </a:lnSpc>
              <a:spcBef>
                <a:spcPts val="600"/>
              </a:spcBef>
            </a:pPr>
            <a:r>
              <a:rPr lang="en-US" dirty="0" smtClean="0"/>
              <a:t>whose </a:t>
            </a:r>
            <a:r>
              <a:rPr lang="en-US" dirty="0"/>
              <a:t>nodes represent states, </a:t>
            </a:r>
            <a:endParaRPr lang="en-US" dirty="0" smtClean="0"/>
          </a:p>
          <a:p>
            <a:pPr lvl="1">
              <a:lnSpc>
                <a:spcPct val="105000"/>
              </a:lnSpc>
              <a:spcBef>
                <a:spcPts val="600"/>
              </a:spcBef>
            </a:pPr>
            <a:r>
              <a:rPr lang="en-US" dirty="0" smtClean="0"/>
              <a:t>the </a:t>
            </a:r>
            <a:r>
              <a:rPr lang="en-US" dirty="0"/>
              <a:t>root represents the initial </a:t>
            </a:r>
            <a:r>
              <a:rPr lang="en-US" dirty="0" smtClean="0"/>
              <a:t>state, </a:t>
            </a:r>
          </a:p>
          <a:p>
            <a:pPr lvl="1">
              <a:lnSpc>
                <a:spcPct val="105000"/>
              </a:lnSpc>
              <a:spcBef>
                <a:spcPts val="600"/>
              </a:spcBef>
            </a:pPr>
            <a:r>
              <a:rPr lang="en-US" dirty="0" smtClean="0"/>
              <a:t>one </a:t>
            </a:r>
            <a:r>
              <a:rPr lang="en-US" dirty="0"/>
              <a:t>or more leaves are goal </a:t>
            </a:r>
            <a:r>
              <a:rPr lang="en-US" dirty="0" smtClean="0"/>
              <a:t>states and </a:t>
            </a:r>
          </a:p>
          <a:p>
            <a:pPr lvl="1">
              <a:lnSpc>
                <a:spcPct val="105000"/>
              </a:lnSpc>
              <a:spcBef>
                <a:spcPts val="600"/>
              </a:spcBef>
            </a:pPr>
            <a:r>
              <a:rPr lang="en-US" dirty="0" smtClean="0"/>
              <a:t>each </a:t>
            </a:r>
            <a:r>
              <a:rPr lang="en-US" dirty="0"/>
              <a:t>edge </a:t>
            </a:r>
            <a:r>
              <a:rPr lang="en-US" dirty="0" smtClean="0"/>
              <a:t>represents the application of an </a:t>
            </a:r>
            <a:r>
              <a:rPr lang="en-US" dirty="0"/>
              <a:t>operator:</a:t>
            </a:r>
          </a:p>
          <a:p>
            <a:pPr lvl="1">
              <a:lnSpc>
                <a:spcPct val="105000"/>
              </a:lnSpc>
              <a:spcBef>
                <a:spcPts val="600"/>
              </a:spcBef>
            </a:pPr>
            <a:r>
              <a:rPr lang="en-US" dirty="0" smtClean="0"/>
              <a:t>The </a:t>
            </a:r>
            <a:r>
              <a:rPr lang="en-US" dirty="0"/>
              <a:t>solution is </a:t>
            </a:r>
            <a:r>
              <a:rPr lang="en-US" dirty="0" smtClean="0"/>
              <a:t>found by </a:t>
            </a:r>
            <a:r>
              <a:rPr lang="en-US" dirty="0"/>
              <a:t>expanding </a:t>
            </a:r>
            <a:r>
              <a:rPr lang="en-US" dirty="0" smtClean="0"/>
              <a:t>the </a:t>
            </a:r>
            <a:r>
              <a:rPr lang="en-US" dirty="0"/>
              <a:t>tree until a goal state is </a:t>
            </a:r>
            <a:r>
              <a:rPr lang="en-US" dirty="0" smtClean="0"/>
              <a:t>found</a:t>
            </a:r>
          </a:p>
          <a:p>
            <a:pPr>
              <a:lnSpc>
                <a:spcPct val="105000"/>
              </a:lnSpc>
              <a:spcBef>
                <a:spcPts val="600"/>
              </a:spcBef>
            </a:pPr>
            <a:r>
              <a:rPr lang="en-US" dirty="0" smtClean="0"/>
              <a:t>Examples of problems that can be solved using backtracking:</a:t>
            </a:r>
          </a:p>
          <a:p>
            <a:pPr lvl="1">
              <a:lnSpc>
                <a:spcPct val="105000"/>
              </a:lnSpc>
              <a:spcBef>
                <a:spcPts val="600"/>
              </a:spcBef>
            </a:pPr>
            <a:r>
              <a:rPr lang="en-US" b="1" dirty="0" smtClean="0"/>
              <a:t>Puzzles</a:t>
            </a:r>
            <a:r>
              <a:rPr lang="en-US" dirty="0" smtClean="0"/>
              <a:t> (e.g., eight </a:t>
            </a:r>
            <a:r>
              <a:rPr lang="en-US" dirty="0"/>
              <a:t>queens puzzle, crosswords, </a:t>
            </a:r>
            <a:r>
              <a:rPr lang="en-US" dirty="0" smtClean="0"/>
              <a:t>Sudoku)</a:t>
            </a:r>
          </a:p>
          <a:p>
            <a:pPr lvl="1">
              <a:lnSpc>
                <a:spcPct val="105000"/>
              </a:lnSpc>
              <a:spcBef>
                <a:spcPts val="600"/>
              </a:spcBef>
            </a:pPr>
            <a:r>
              <a:rPr lang="en-US" b="1" dirty="0" smtClean="0"/>
              <a:t>Combinatorial </a:t>
            </a:r>
            <a:r>
              <a:rPr lang="en-US" b="1" dirty="0"/>
              <a:t>optimization problems </a:t>
            </a:r>
            <a:r>
              <a:rPr lang="en-US" dirty="0" smtClean="0"/>
              <a:t>(e.g., parsing and layout problems)</a:t>
            </a:r>
          </a:p>
          <a:p>
            <a:pPr lvl="1">
              <a:lnSpc>
                <a:spcPct val="105000"/>
              </a:lnSpc>
              <a:spcBef>
                <a:spcPts val="600"/>
              </a:spcBef>
            </a:pPr>
            <a:r>
              <a:rPr lang="en-US" b="1" dirty="0" smtClean="0"/>
              <a:t>Logic </a:t>
            </a:r>
            <a:r>
              <a:rPr lang="en-US" b="1" dirty="0"/>
              <a:t>programming languages </a:t>
            </a:r>
            <a:r>
              <a:rPr lang="en-US" dirty="0"/>
              <a:t>such as Icon, Planner and Prolog, which use backtracking internally to generate </a:t>
            </a:r>
            <a:r>
              <a:rPr lang="en-US" dirty="0" smtClean="0"/>
              <a:t>answers</a:t>
            </a:r>
          </a:p>
          <a:p>
            <a:pPr lvl="1">
              <a:lnSpc>
                <a:spcPct val="105000"/>
              </a:lnSpc>
              <a:spcBef>
                <a:spcPts val="600"/>
              </a:spcBef>
            </a:pPr>
            <a:endParaRPr lang="en-US" dirty="0"/>
          </a:p>
        </p:txBody>
      </p:sp>
    </p:spTree>
    <p:extLst>
      <p:ext uri="{BB962C8B-B14F-4D97-AF65-F5344CB8AC3E}">
        <p14:creationId xmlns:p14="http://schemas.microsoft.com/office/powerpoint/2010/main" val="25606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Style</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44911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err="1" smtClean="0"/>
              <a:t>Procedural</a:t>
            </a:r>
            <a:endParaRPr lang="en-GB" dirty="0"/>
          </a:p>
        </p:txBody>
      </p:sp>
      <p:sp>
        <p:nvSpPr>
          <p:cNvPr id="5" name="Content Placeholder 4"/>
          <p:cNvSpPr>
            <a:spLocks noGrp="1"/>
          </p:cNvSpPr>
          <p:nvPr>
            <p:ph idx="1"/>
          </p:nvPr>
        </p:nvSpPr>
        <p:spPr>
          <a:xfrm>
            <a:off x="361950" y="1670050"/>
            <a:ext cx="8396288" cy="1441450"/>
          </a:xfrm>
        </p:spPr>
        <p:txBody>
          <a:bodyPr/>
          <a:lstStyle/>
          <a:p>
            <a:r>
              <a:rPr lang="sv-SE" dirty="0" smtClean="0"/>
              <a:t>The </a:t>
            </a:r>
            <a:r>
              <a:rPr lang="sv-SE" i="1" dirty="0" smtClean="0"/>
              <a:t>normal</a:t>
            </a:r>
            <a:r>
              <a:rPr lang="sv-SE" dirty="0" smtClean="0"/>
              <a:t> </a:t>
            </a:r>
            <a:r>
              <a:rPr lang="sv-SE" dirty="0" err="1" smtClean="0"/>
              <a:t>way</a:t>
            </a:r>
            <a:r>
              <a:rPr lang="sv-SE" dirty="0" smtClean="0"/>
              <a:t> to </a:t>
            </a:r>
            <a:r>
              <a:rPr lang="sv-SE" dirty="0" err="1" smtClean="0"/>
              <a:t>think</a:t>
            </a:r>
            <a:r>
              <a:rPr lang="sv-SE" dirty="0" smtClean="0"/>
              <a:t> </a:t>
            </a:r>
            <a:r>
              <a:rPr lang="sv-SE" dirty="0" err="1" smtClean="0"/>
              <a:t>about</a:t>
            </a:r>
            <a:r>
              <a:rPr lang="sv-SE" dirty="0" smtClean="0"/>
              <a:t> </a:t>
            </a:r>
            <a:r>
              <a:rPr lang="sv-SE" dirty="0" err="1" smtClean="0"/>
              <a:t>solving</a:t>
            </a:r>
            <a:r>
              <a:rPr lang="sv-SE" dirty="0" smtClean="0"/>
              <a:t> problems</a:t>
            </a:r>
          </a:p>
          <a:p>
            <a:r>
              <a:rPr lang="sv-SE" dirty="0" err="1" smtClean="0"/>
              <a:t>Typically</a:t>
            </a:r>
            <a:r>
              <a:rPr lang="sv-SE" dirty="0" smtClean="0"/>
              <a:t> </a:t>
            </a:r>
            <a:r>
              <a:rPr lang="sv-SE" dirty="0" err="1" smtClean="0"/>
              <a:t>you</a:t>
            </a:r>
            <a:r>
              <a:rPr lang="sv-SE" dirty="0" smtClean="0"/>
              <a:t> </a:t>
            </a:r>
            <a:r>
              <a:rPr lang="sv-SE" dirty="0" err="1" smtClean="0"/>
              <a:t>have</a:t>
            </a:r>
            <a:r>
              <a:rPr lang="sv-SE" dirty="0" smtClean="0"/>
              <a:t> a </a:t>
            </a:r>
            <a:r>
              <a:rPr lang="sv-SE" dirty="0" err="1" smtClean="0"/>
              <a:t>state</a:t>
            </a:r>
            <a:r>
              <a:rPr lang="sv-SE" dirty="0" smtClean="0"/>
              <a:t> and an iteration </a:t>
            </a:r>
            <a:r>
              <a:rPr lang="sv-SE" dirty="0" err="1" smtClean="0"/>
              <a:t>until</a:t>
            </a:r>
            <a:r>
              <a:rPr lang="sv-SE" dirty="0" smtClean="0"/>
              <a:t> </a:t>
            </a:r>
            <a:r>
              <a:rPr lang="sv-SE" dirty="0" err="1" smtClean="0"/>
              <a:t>some</a:t>
            </a:r>
            <a:r>
              <a:rPr lang="sv-SE" dirty="0" smtClean="0"/>
              <a:t> sort </a:t>
            </a:r>
            <a:r>
              <a:rPr lang="sv-SE" dirty="0" err="1" smtClean="0"/>
              <a:t>of</a:t>
            </a:r>
            <a:r>
              <a:rPr lang="sv-SE" dirty="0" smtClean="0"/>
              <a:t> termination </a:t>
            </a:r>
            <a:endParaRPr lang="en-GB" dirty="0"/>
          </a:p>
        </p:txBody>
      </p:sp>
      <p:sp>
        <p:nvSpPr>
          <p:cNvPr id="6" name="TextBox 5"/>
          <p:cNvSpPr txBox="1"/>
          <p:nvPr/>
        </p:nvSpPr>
        <p:spPr>
          <a:xfrm>
            <a:off x="1123950" y="3224184"/>
            <a:ext cx="6324600" cy="1698927"/>
          </a:xfrm>
          <a:prstGeom prst="rect">
            <a:avLst/>
          </a:prstGeom>
          <a:noFill/>
        </p:spPr>
        <p:txBody>
          <a:bodyPr wrap="square" rtlCol="0">
            <a:spAutoFit/>
          </a:bodyPr>
          <a:lstStyle/>
          <a:p>
            <a:pPr>
              <a:buNone/>
            </a:pPr>
            <a:r>
              <a:rPr lang="sv-SE" dirty="0" smtClean="0"/>
              <a:t>Def </a:t>
            </a:r>
            <a:r>
              <a:rPr lang="sv-SE" dirty="0" err="1" smtClean="0"/>
              <a:t>greedy</a:t>
            </a:r>
            <a:r>
              <a:rPr lang="sv-SE" dirty="0" smtClean="0"/>
              <a:t>(problem):</a:t>
            </a:r>
          </a:p>
          <a:p>
            <a:pPr>
              <a:buNone/>
            </a:pPr>
            <a:r>
              <a:rPr lang="sv-SE" dirty="0"/>
              <a:t> </a:t>
            </a:r>
            <a:r>
              <a:rPr lang="sv-SE" dirty="0" smtClean="0"/>
              <a:t>   solution=</a:t>
            </a:r>
            <a:r>
              <a:rPr lang="sv-SE" dirty="0" err="1" smtClean="0"/>
              <a:t>createInitialSolution</a:t>
            </a:r>
            <a:r>
              <a:rPr lang="sv-SE" dirty="0" smtClean="0"/>
              <a:t>(problem)</a:t>
            </a:r>
          </a:p>
          <a:p>
            <a:pPr>
              <a:buNone/>
            </a:pPr>
            <a:r>
              <a:rPr lang="sv-SE" dirty="0"/>
              <a:t> </a:t>
            </a:r>
            <a:r>
              <a:rPr lang="sv-SE" dirty="0" smtClean="0"/>
              <a:t>   </a:t>
            </a:r>
            <a:r>
              <a:rPr lang="sv-SE" dirty="0" err="1" smtClean="0"/>
              <a:t>while</a:t>
            </a:r>
            <a:r>
              <a:rPr lang="sv-SE" dirty="0" smtClean="0"/>
              <a:t> not </a:t>
            </a:r>
            <a:r>
              <a:rPr lang="sv-SE" dirty="0" err="1" smtClean="0"/>
              <a:t>solves</a:t>
            </a:r>
            <a:r>
              <a:rPr lang="sv-SE" dirty="0" smtClean="0"/>
              <a:t>(</a:t>
            </a:r>
            <a:r>
              <a:rPr lang="sv-SE" dirty="0" err="1" smtClean="0"/>
              <a:t>solution,problem</a:t>
            </a:r>
            <a:r>
              <a:rPr lang="sv-SE" dirty="0" smtClean="0"/>
              <a:t>):</a:t>
            </a:r>
          </a:p>
          <a:p>
            <a:pPr>
              <a:buNone/>
            </a:pPr>
            <a:r>
              <a:rPr lang="sv-SE" dirty="0"/>
              <a:t> </a:t>
            </a:r>
            <a:r>
              <a:rPr lang="sv-SE" dirty="0" smtClean="0"/>
              <a:t>         </a:t>
            </a:r>
            <a:r>
              <a:rPr lang="sv-SE" dirty="0" err="1" smtClean="0"/>
              <a:t>change</a:t>
            </a:r>
            <a:r>
              <a:rPr lang="sv-SE" dirty="0" smtClean="0"/>
              <a:t>(solution)</a:t>
            </a:r>
          </a:p>
          <a:p>
            <a:pPr>
              <a:buNone/>
            </a:pPr>
            <a:r>
              <a:rPr lang="sv-SE" dirty="0"/>
              <a:t> </a:t>
            </a:r>
            <a:r>
              <a:rPr lang="sv-SE" dirty="0" smtClean="0"/>
              <a:t>   </a:t>
            </a:r>
            <a:r>
              <a:rPr lang="sv-SE" dirty="0" err="1" smtClean="0"/>
              <a:t>return</a:t>
            </a:r>
            <a:r>
              <a:rPr lang="sv-SE" dirty="0" smtClean="0"/>
              <a:t> solution</a:t>
            </a:r>
            <a:endParaRPr lang="en-GB" dirty="0"/>
          </a:p>
        </p:txBody>
      </p:sp>
    </p:spTree>
    <p:extLst>
      <p:ext uri="{BB962C8B-B14F-4D97-AF65-F5344CB8AC3E}">
        <p14:creationId xmlns:p14="http://schemas.microsoft.com/office/powerpoint/2010/main" val="355500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Recursively</a:t>
            </a:r>
            <a:endParaRPr lang="en-US" dirty="0"/>
          </a:p>
        </p:txBody>
      </p:sp>
      <p:sp>
        <p:nvSpPr>
          <p:cNvPr id="3" name="Content Placeholder 2"/>
          <p:cNvSpPr>
            <a:spLocks noGrp="1"/>
          </p:cNvSpPr>
          <p:nvPr>
            <p:ph sz="half" idx="1"/>
          </p:nvPr>
        </p:nvSpPr>
        <p:spPr>
          <a:xfrm>
            <a:off x="361950" y="1670050"/>
            <a:ext cx="4267200" cy="4413250"/>
          </a:xfrm>
        </p:spPr>
        <p:txBody>
          <a:bodyPr/>
          <a:lstStyle/>
          <a:p>
            <a:pPr>
              <a:spcBef>
                <a:spcPts val="1000"/>
              </a:spcBef>
            </a:pPr>
            <a:r>
              <a:rPr lang="en-US" sz="2400" dirty="0" smtClean="0"/>
              <a:t>How to define a problem in terms of smaller instances of the same problem?</a:t>
            </a:r>
          </a:p>
          <a:p>
            <a:pPr>
              <a:spcBef>
                <a:spcPts val="1000"/>
              </a:spcBef>
            </a:pPr>
            <a:r>
              <a:rPr lang="en-US" sz="2400" dirty="0" smtClean="0"/>
              <a:t>How to reduce the size of a problem?</a:t>
            </a:r>
          </a:p>
          <a:p>
            <a:pPr>
              <a:spcBef>
                <a:spcPts val="1000"/>
              </a:spcBef>
            </a:pPr>
            <a:r>
              <a:rPr lang="en-US" sz="2400" dirty="0" smtClean="0"/>
              <a:t>For which instances of the problem are solutions known (which instances are trivial)?</a:t>
            </a:r>
            <a:endParaRPr lang="en-US" sz="2400" dirty="0"/>
          </a:p>
          <a:p>
            <a:pPr>
              <a:spcBef>
                <a:spcPts val="1000"/>
              </a:spcBef>
            </a:pPr>
            <a:r>
              <a:rPr lang="en-US" sz="2400" dirty="0" smtClean="0"/>
              <a:t>How to make sure that we reach trivial instances?</a:t>
            </a:r>
          </a:p>
        </p:txBody>
      </p:sp>
      <p:sp>
        <p:nvSpPr>
          <p:cNvPr id="5" name="Content Placeholder 4"/>
          <p:cNvSpPr>
            <a:spLocks noGrp="1"/>
          </p:cNvSpPr>
          <p:nvPr>
            <p:ph sz="half" idx="2"/>
          </p:nvPr>
        </p:nvSpPr>
        <p:spPr>
          <a:xfrm>
            <a:off x="5010150" y="1663700"/>
            <a:ext cx="3748088" cy="4495800"/>
          </a:xfrm>
        </p:spPr>
        <p:txBody>
          <a:bodyPr/>
          <a:lstStyle/>
          <a:p>
            <a:pPr marL="0" indent="0">
              <a:buNone/>
            </a:pPr>
            <a:r>
              <a:rPr lang="en-US" sz="2400" dirty="0" smtClean="0"/>
              <a:t>The Fibonacci sequence:</a:t>
            </a:r>
          </a:p>
          <a:p>
            <a:pPr marL="180975" lvl="1" indent="0">
              <a:buNone/>
              <a:tabLst>
                <a:tab pos="449263" algn="l"/>
                <a:tab pos="801688" algn="l"/>
                <a:tab pos="1165225" algn="l"/>
                <a:tab pos="1431925" algn="l"/>
              </a:tabLst>
            </a:pPr>
            <a:r>
              <a:rPr lang="en-US" sz="2000" dirty="0" smtClean="0"/>
              <a:t>0, 1, 1, 2, 3, 5, 8, 13, 21, </a:t>
            </a:r>
            <a:r>
              <a:rPr lang="en-US" sz="2000" dirty="0" smtClean="0">
                <a:latin typeface="Symbol" charset="2"/>
              </a:rPr>
              <a:t>...</a:t>
            </a:r>
            <a:endParaRPr lang="en-US" sz="2000" dirty="0" smtClean="0">
              <a:latin typeface="Symbol" charset="2"/>
              <a:ea typeface="Symbol" charset="2"/>
              <a:cs typeface="Symbol" charset="2"/>
            </a:endParaRPr>
          </a:p>
          <a:p>
            <a:pPr marL="180975" indent="0">
              <a:buNone/>
              <a:tabLst>
                <a:tab pos="449263" algn="l"/>
                <a:tab pos="801688" algn="l"/>
                <a:tab pos="1165225" algn="l"/>
                <a:tab pos="1431925" algn="l"/>
              </a:tabLst>
            </a:pPr>
            <a:endParaRPr lang="en-US" sz="1800" dirty="0" smtClean="0"/>
          </a:p>
          <a:p>
            <a:pPr marL="180975" indent="0">
              <a:buNone/>
              <a:tabLst>
                <a:tab pos="449263" algn="l"/>
                <a:tab pos="801688" algn="l"/>
                <a:tab pos="1165225" algn="l"/>
                <a:tab pos="1431925" algn="l"/>
              </a:tabLst>
            </a:pPr>
            <a:r>
              <a:rPr lang="en-US" sz="1800" dirty="0" smtClean="0"/>
              <a:t>Fib</a:t>
            </a:r>
            <a:r>
              <a:rPr lang="en-US" sz="1800" baseline="-25000" dirty="0" smtClean="0"/>
              <a:t>0</a:t>
            </a:r>
            <a:r>
              <a:rPr lang="en-US" sz="1800" dirty="0" smtClean="0"/>
              <a:t> </a:t>
            </a:r>
            <a:r>
              <a:rPr lang="en-US" sz="1800" dirty="0">
                <a:latin typeface="Symbol" charset="2"/>
                <a:ea typeface="Symbol" charset="2"/>
                <a:cs typeface="Symbol" charset="2"/>
              </a:rPr>
              <a:t>=</a:t>
            </a:r>
            <a:r>
              <a:rPr lang="en-US" sz="1800" dirty="0"/>
              <a:t> 0</a:t>
            </a:r>
          </a:p>
          <a:p>
            <a:pPr marL="180975" indent="0">
              <a:buNone/>
              <a:tabLst>
                <a:tab pos="449263" algn="l"/>
                <a:tab pos="801688" algn="l"/>
                <a:tab pos="1165225" algn="l"/>
                <a:tab pos="1431925" algn="l"/>
              </a:tabLst>
            </a:pPr>
            <a:r>
              <a:rPr lang="en-US" sz="1800" dirty="0" smtClean="0"/>
              <a:t>Fib</a:t>
            </a:r>
            <a:r>
              <a:rPr lang="en-US" sz="1800" baseline="-25000" dirty="0" smtClean="0"/>
              <a:t>1</a:t>
            </a:r>
            <a:r>
              <a:rPr lang="en-US" sz="1800" dirty="0" smtClean="0"/>
              <a:t> </a:t>
            </a:r>
            <a:r>
              <a:rPr lang="en-US" sz="1800" dirty="0">
                <a:latin typeface="Symbol" charset="2"/>
                <a:ea typeface="Symbol" charset="2"/>
                <a:cs typeface="Symbol" charset="2"/>
              </a:rPr>
              <a:t>=</a:t>
            </a:r>
            <a:r>
              <a:rPr lang="en-US" sz="1800" dirty="0"/>
              <a:t> 1</a:t>
            </a:r>
          </a:p>
          <a:p>
            <a:pPr marL="180975" indent="0">
              <a:buNone/>
              <a:tabLst>
                <a:tab pos="449263" algn="l"/>
                <a:tab pos="801688" algn="l"/>
                <a:tab pos="1165225" algn="l"/>
                <a:tab pos="1431925" algn="l"/>
              </a:tabLst>
            </a:pPr>
            <a:r>
              <a:rPr lang="en-US" sz="1800" dirty="0" err="1" smtClean="0"/>
              <a:t>Fib</a:t>
            </a:r>
            <a:r>
              <a:rPr lang="en-US" sz="1800" i="1" baseline="-25000" dirty="0" err="1" smtClean="0"/>
              <a:t>i</a:t>
            </a:r>
            <a:r>
              <a:rPr lang="en-US" sz="1800" dirty="0" smtClean="0"/>
              <a:t> </a:t>
            </a:r>
            <a:r>
              <a:rPr lang="en-US" sz="1800" dirty="0">
                <a:latin typeface="Symbol" charset="2"/>
                <a:ea typeface="Symbol" charset="2"/>
                <a:cs typeface="Symbol" charset="2"/>
              </a:rPr>
              <a:t>=</a:t>
            </a:r>
            <a:r>
              <a:rPr lang="en-US" sz="1800" dirty="0"/>
              <a:t> </a:t>
            </a:r>
            <a:r>
              <a:rPr lang="en-US" sz="1800" dirty="0" smtClean="0"/>
              <a:t>Fib</a:t>
            </a:r>
            <a:r>
              <a:rPr lang="en-US" sz="1800" i="1" baseline="-25000" dirty="0" smtClean="0"/>
              <a:t>i</a:t>
            </a:r>
            <a:r>
              <a:rPr lang="en-US" sz="1800" baseline="-25000" dirty="0" smtClean="0">
                <a:latin typeface="Symbol" charset="2"/>
                <a:ea typeface="Symbol" charset="2"/>
                <a:cs typeface="Symbol" charset="2"/>
              </a:rPr>
              <a:t>-</a:t>
            </a:r>
            <a:r>
              <a:rPr lang="en-US" sz="1800" baseline="-25000" dirty="0" smtClean="0"/>
              <a:t>1</a:t>
            </a:r>
            <a:r>
              <a:rPr lang="en-US" sz="1800" dirty="0" smtClean="0"/>
              <a:t> </a:t>
            </a:r>
            <a:r>
              <a:rPr lang="en-US" sz="1800" dirty="0">
                <a:latin typeface="Symbol" charset="2"/>
                <a:ea typeface="Symbol" charset="2"/>
                <a:cs typeface="Symbol" charset="2"/>
              </a:rPr>
              <a:t>+</a:t>
            </a:r>
            <a:r>
              <a:rPr lang="en-US" sz="1800" dirty="0"/>
              <a:t> </a:t>
            </a:r>
            <a:r>
              <a:rPr lang="en-US" sz="1800" dirty="0" smtClean="0"/>
              <a:t>Fib</a:t>
            </a:r>
            <a:r>
              <a:rPr lang="en-US" sz="1800" i="1" baseline="-25000" dirty="0" smtClean="0"/>
              <a:t>i</a:t>
            </a:r>
            <a:r>
              <a:rPr lang="en-US" sz="1800" baseline="-25000" dirty="0" smtClean="0">
                <a:latin typeface="Symbol" charset="2"/>
                <a:ea typeface="Symbol" charset="2"/>
                <a:cs typeface="Symbol" charset="2"/>
              </a:rPr>
              <a:t>-</a:t>
            </a:r>
            <a:r>
              <a:rPr lang="en-US" sz="1800" baseline="-25000" dirty="0" smtClean="0"/>
              <a:t>2</a:t>
            </a:r>
            <a:endParaRPr lang="en-US" sz="1800" baseline="-25000" dirty="0"/>
          </a:p>
          <a:p>
            <a:pPr marL="180975" indent="0">
              <a:buNone/>
              <a:tabLst>
                <a:tab pos="449263" algn="l"/>
                <a:tab pos="801688" algn="l"/>
                <a:tab pos="1165225" algn="l"/>
                <a:tab pos="1431925" algn="l"/>
              </a:tabLst>
            </a:pPr>
            <a:endParaRPr lang="en-US" sz="1800" dirty="0" smtClean="0"/>
          </a:p>
          <a:p>
            <a:pPr marL="180975" indent="0">
              <a:buNone/>
              <a:tabLst>
                <a:tab pos="449263" algn="l"/>
                <a:tab pos="801688" algn="l"/>
                <a:tab pos="1165225" algn="l"/>
                <a:tab pos="1431925" algn="l"/>
              </a:tabLst>
            </a:pPr>
            <a:r>
              <a:rPr lang="en-US" sz="1800" b="1" dirty="0" smtClean="0"/>
              <a:t>long</a:t>
            </a:r>
            <a:r>
              <a:rPr lang="en-US" sz="1800" dirty="0" smtClean="0"/>
              <a:t> </a:t>
            </a:r>
            <a:r>
              <a:rPr lang="en-US" sz="1800" dirty="0"/>
              <a:t>fib(</a:t>
            </a:r>
            <a:r>
              <a:rPr lang="en-US" sz="1800" b="1" dirty="0" err="1"/>
              <a:t>int</a:t>
            </a:r>
            <a:r>
              <a:rPr lang="en-US" sz="1800" dirty="0"/>
              <a:t> n) {</a:t>
            </a:r>
          </a:p>
          <a:p>
            <a:pPr marL="180975" indent="0">
              <a:buNone/>
              <a:tabLst>
                <a:tab pos="449263" algn="l"/>
                <a:tab pos="801688" algn="l"/>
                <a:tab pos="1165225" algn="l"/>
                <a:tab pos="1431925" algn="l"/>
              </a:tabLst>
            </a:pPr>
            <a:r>
              <a:rPr lang="en-US" sz="1800" dirty="0" smtClean="0"/>
              <a:t>	</a:t>
            </a:r>
            <a:r>
              <a:rPr lang="en-US" sz="1800" b="1" dirty="0" smtClean="0"/>
              <a:t>if</a:t>
            </a:r>
            <a:r>
              <a:rPr lang="en-US" sz="1800" dirty="0" smtClean="0"/>
              <a:t> </a:t>
            </a:r>
            <a:r>
              <a:rPr lang="en-US" sz="1800" dirty="0"/>
              <a:t>(n </a:t>
            </a:r>
            <a:r>
              <a:rPr lang="en-US" sz="1800" dirty="0">
                <a:latin typeface="Symbol" charset="2"/>
                <a:ea typeface="Symbol" charset="2"/>
                <a:cs typeface="Symbol" charset="2"/>
              </a:rPr>
              <a:t>&lt;=</a:t>
            </a:r>
            <a:r>
              <a:rPr lang="en-US" sz="1800" dirty="0"/>
              <a:t> 1)</a:t>
            </a:r>
          </a:p>
          <a:p>
            <a:pPr marL="180975" indent="0">
              <a:buNone/>
              <a:tabLst>
                <a:tab pos="449263" algn="l"/>
                <a:tab pos="801688" algn="l"/>
                <a:tab pos="1165225" algn="l"/>
                <a:tab pos="1431925" algn="l"/>
              </a:tabLst>
            </a:pPr>
            <a:r>
              <a:rPr lang="en-US" sz="1800" dirty="0" smtClean="0"/>
              <a:t>		</a:t>
            </a:r>
            <a:r>
              <a:rPr lang="en-US" sz="1800" b="1" dirty="0" smtClean="0"/>
              <a:t>return</a:t>
            </a:r>
            <a:r>
              <a:rPr lang="en-US" sz="1800" dirty="0" smtClean="0"/>
              <a:t> </a:t>
            </a:r>
            <a:r>
              <a:rPr lang="en-US" sz="1800" dirty="0"/>
              <a:t>n;</a:t>
            </a:r>
          </a:p>
          <a:p>
            <a:pPr marL="180975" indent="0">
              <a:buNone/>
              <a:tabLst>
                <a:tab pos="449263" algn="l"/>
                <a:tab pos="801688" algn="l"/>
                <a:tab pos="1165225" algn="l"/>
                <a:tab pos="1431925" algn="l"/>
              </a:tabLst>
            </a:pPr>
            <a:r>
              <a:rPr lang="en-US" sz="1800" dirty="0" smtClean="0"/>
              <a:t>	</a:t>
            </a:r>
            <a:r>
              <a:rPr lang="en-US" sz="1800" b="1" dirty="0" smtClean="0"/>
              <a:t>else</a:t>
            </a:r>
            <a:endParaRPr lang="en-US" sz="1800" b="1" dirty="0"/>
          </a:p>
          <a:p>
            <a:pPr marL="180975" indent="0">
              <a:buNone/>
              <a:tabLst>
                <a:tab pos="449263" algn="l"/>
                <a:tab pos="801688" algn="l"/>
                <a:tab pos="1165225" algn="l"/>
                <a:tab pos="1431925" algn="l"/>
              </a:tabLst>
            </a:pPr>
            <a:r>
              <a:rPr lang="is-IS" sz="1800" dirty="0" smtClean="0"/>
              <a:t>		</a:t>
            </a:r>
            <a:r>
              <a:rPr lang="is-IS" sz="1800" b="1" dirty="0" smtClean="0"/>
              <a:t>return</a:t>
            </a:r>
            <a:r>
              <a:rPr lang="is-IS" sz="1800" dirty="0" smtClean="0"/>
              <a:t> fib(n</a:t>
            </a:r>
            <a:r>
              <a:rPr lang="is-IS" sz="1800" dirty="0">
                <a:latin typeface="Symbol" charset="2"/>
              </a:rPr>
              <a:t>-</a:t>
            </a:r>
            <a:r>
              <a:rPr lang="is-IS" sz="1800" dirty="0" smtClean="0"/>
              <a:t>1</a:t>
            </a:r>
            <a:r>
              <a:rPr lang="is-IS" sz="1800" dirty="0"/>
              <a:t>) </a:t>
            </a:r>
            <a:r>
              <a:rPr lang="is-IS" sz="1800" dirty="0">
                <a:latin typeface="Symbol" charset="2"/>
                <a:ea typeface="Symbol" charset="2"/>
                <a:cs typeface="Symbol" charset="2"/>
              </a:rPr>
              <a:t>+</a:t>
            </a:r>
            <a:r>
              <a:rPr lang="is-IS" sz="1800" dirty="0"/>
              <a:t> </a:t>
            </a:r>
            <a:r>
              <a:rPr lang="is-IS" sz="1800" dirty="0" smtClean="0"/>
              <a:t>fib(n</a:t>
            </a:r>
            <a:r>
              <a:rPr lang="is-IS" sz="1800" dirty="0" smtClean="0">
                <a:latin typeface="Symbol" charset="2"/>
              </a:rPr>
              <a:t>-2</a:t>
            </a:r>
            <a:r>
              <a:rPr lang="is-IS" sz="1800" dirty="0" smtClean="0"/>
              <a:t>);</a:t>
            </a:r>
            <a:endParaRPr lang="is-IS" sz="1800" dirty="0"/>
          </a:p>
          <a:p>
            <a:pPr marL="180975" indent="0">
              <a:buNone/>
              <a:tabLst>
                <a:tab pos="449263" algn="l"/>
                <a:tab pos="801688" algn="l"/>
                <a:tab pos="1165225" algn="l"/>
                <a:tab pos="1431925" algn="l"/>
              </a:tabLst>
            </a:pPr>
            <a:r>
              <a:rPr lang="is-IS" sz="1800" dirty="0"/>
              <a:t>}</a:t>
            </a:r>
            <a:endParaRPr lang="en-US" sz="1800" dirty="0"/>
          </a:p>
        </p:txBody>
      </p:sp>
    </p:spTree>
    <p:extLst>
      <p:ext uri="{BB962C8B-B14F-4D97-AF65-F5344CB8AC3E}">
        <p14:creationId xmlns:p14="http://schemas.microsoft.com/office/powerpoint/2010/main" val="6916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Recursion?</a:t>
            </a:r>
            <a:endParaRPr lang="en-US" dirty="0"/>
          </a:p>
        </p:txBody>
      </p:sp>
      <p:sp>
        <p:nvSpPr>
          <p:cNvPr id="3" name="Content Placeholder 2"/>
          <p:cNvSpPr>
            <a:spLocks noGrp="1"/>
          </p:cNvSpPr>
          <p:nvPr>
            <p:ph sz="half" idx="1"/>
          </p:nvPr>
        </p:nvSpPr>
        <p:spPr>
          <a:xfrm>
            <a:off x="361950" y="1670050"/>
            <a:ext cx="4419600" cy="4718050"/>
          </a:xfrm>
        </p:spPr>
        <p:txBody>
          <a:bodyPr/>
          <a:lstStyle/>
          <a:p>
            <a:pPr>
              <a:spcBef>
                <a:spcPts val="1000"/>
              </a:spcBef>
            </a:pPr>
            <a:r>
              <a:rPr lang="en-US" sz="2400" dirty="0" smtClean="0"/>
              <a:t>Complex problems can often be expressed </a:t>
            </a:r>
            <a:r>
              <a:rPr lang="en-US" sz="2400" b="1" dirty="0" smtClean="0"/>
              <a:t>simply and elegantly</a:t>
            </a:r>
            <a:r>
              <a:rPr lang="en-US" sz="2400" dirty="0" smtClean="0"/>
              <a:t> using recursion </a:t>
            </a:r>
          </a:p>
          <a:p>
            <a:pPr>
              <a:spcBef>
                <a:spcPts val="1000"/>
              </a:spcBef>
            </a:pPr>
            <a:r>
              <a:rPr lang="en-US" sz="2400" dirty="0" smtClean="0"/>
              <a:t>Results in </a:t>
            </a:r>
            <a:r>
              <a:rPr lang="en-US" sz="2400" b="1" dirty="0" smtClean="0"/>
              <a:t>compact and </a:t>
            </a:r>
            <a:br>
              <a:rPr lang="en-US" sz="2400" b="1" dirty="0" smtClean="0"/>
            </a:br>
            <a:r>
              <a:rPr lang="en-US" sz="2400" b="1" dirty="0" smtClean="0"/>
              <a:t>clear</a:t>
            </a:r>
            <a:r>
              <a:rPr lang="en-US" sz="2400" dirty="0" smtClean="0"/>
              <a:t> algorithms</a:t>
            </a:r>
          </a:p>
          <a:p>
            <a:pPr>
              <a:spcBef>
                <a:spcPts val="1000"/>
              </a:spcBef>
            </a:pPr>
            <a:r>
              <a:rPr lang="en-US" sz="2400" dirty="0"/>
              <a:t>I</a:t>
            </a:r>
            <a:r>
              <a:rPr lang="en-US" sz="2400" dirty="0" smtClean="0"/>
              <a:t>s closely </a:t>
            </a:r>
            <a:r>
              <a:rPr lang="en-US" sz="2400" b="1" dirty="0" smtClean="0"/>
              <a:t>coupled to important data structures </a:t>
            </a:r>
            <a:r>
              <a:rPr lang="en-US" sz="2400" dirty="0" smtClean="0"/>
              <a:t>(e.g., trees)</a:t>
            </a:r>
          </a:p>
          <a:p>
            <a:pPr>
              <a:spcBef>
                <a:spcPts val="1000"/>
              </a:spcBef>
            </a:pPr>
            <a:r>
              <a:rPr lang="en-US" sz="2400" dirty="0" smtClean="0"/>
              <a:t>Easier to </a:t>
            </a:r>
            <a:r>
              <a:rPr lang="en-US" sz="2400" b="1" dirty="0" smtClean="0"/>
              <a:t>prove the correctness </a:t>
            </a:r>
            <a:r>
              <a:rPr lang="en-US" sz="2400" dirty="0" smtClean="0"/>
              <a:t>of algorithms</a:t>
            </a:r>
          </a:p>
        </p:txBody>
      </p:sp>
      <p:pic>
        <p:nvPicPr>
          <p:cNvPr id="8" name="Picture 7" descr="koch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0" y="1600200"/>
            <a:ext cx="1425681" cy="4711700"/>
          </a:xfrm>
          <a:prstGeom prst="rect">
            <a:avLst/>
          </a:prstGeom>
        </p:spPr>
      </p:pic>
      <p:sp>
        <p:nvSpPr>
          <p:cNvPr id="9" name="Rectangle 3"/>
          <p:cNvSpPr txBox="1">
            <a:spLocks noChangeArrowheads="1"/>
          </p:cNvSpPr>
          <p:nvPr/>
        </p:nvSpPr>
        <p:spPr bwMode="auto">
          <a:xfrm>
            <a:off x="6534150" y="2501900"/>
            <a:ext cx="2457450" cy="30480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465138" indent="-465138" algn="l" rtl="0" eaLnBrk="0" fontAlgn="base" hangingPunct="0">
              <a:spcBef>
                <a:spcPct val="20000"/>
              </a:spcBef>
              <a:spcAft>
                <a:spcPct val="0"/>
              </a:spcAft>
              <a:buClr>
                <a:schemeClr val="tx2"/>
              </a:buClr>
              <a:buSzPct val="75000"/>
              <a:buFont typeface="Monotype Sorts" charset="2"/>
              <a:buChar char="u"/>
              <a:defRPr sz="2800">
                <a:solidFill>
                  <a:schemeClr val="tx1"/>
                </a:solidFill>
                <a:latin typeface="+mn-lt"/>
                <a:ea typeface="+mn-ea"/>
                <a:cs typeface="+mn-cs"/>
              </a:defRPr>
            </a:lvl1pPr>
            <a:lvl2pPr marL="1035050" indent="-455613" algn="l" rtl="0" eaLnBrk="0" fontAlgn="base" hangingPunct="0">
              <a:spcBef>
                <a:spcPct val="20000"/>
              </a:spcBef>
              <a:spcAft>
                <a:spcPct val="0"/>
              </a:spcAft>
              <a:buClr>
                <a:schemeClr val="tx1"/>
              </a:buClr>
              <a:buSzPct val="100000"/>
              <a:buChar char="•"/>
              <a:defRPr sz="2400">
                <a:solidFill>
                  <a:schemeClr val="tx1"/>
                </a:solidFill>
                <a:latin typeface="+mn-lt"/>
                <a:ea typeface="ＭＳ Ｐゴシック" charset="-128"/>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3pPr>
            <a:lvl4pPr marL="1720850" indent="-228600" algn="l" rtl="0" eaLnBrk="0" fontAlgn="base" hangingPunct="0">
              <a:spcBef>
                <a:spcPct val="20000"/>
              </a:spcBef>
              <a:spcAft>
                <a:spcPct val="0"/>
              </a:spcAft>
              <a:buClr>
                <a:schemeClr val="accent2"/>
              </a:buClr>
              <a:buSzPct val="65000"/>
              <a:buFont typeface="Monotype Sorts" charset="2"/>
              <a:buChar char="u"/>
              <a:defRPr sz="1800">
                <a:solidFill>
                  <a:schemeClr val="tx1"/>
                </a:solidFill>
                <a:latin typeface="+mn-lt"/>
                <a:ea typeface="ＭＳ Ｐゴシック" charset="-128"/>
              </a:defRPr>
            </a:lvl4pPr>
            <a:lvl5pPr marL="20637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5pPr>
            <a:lvl6pPr marL="25209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6pPr>
            <a:lvl7pPr marL="29781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7pPr>
            <a:lvl8pPr marL="34353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8pPr>
            <a:lvl9pPr marL="38925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9pPr>
          </a:lstStyle>
          <a:p>
            <a:pPr marL="0" indent="0" defTabSz="361950">
              <a:buFontTx/>
              <a:buNone/>
              <a:tabLst>
                <a:tab pos="180975" algn="l"/>
                <a:tab pos="363538" algn="l"/>
                <a:tab pos="534988" algn="l"/>
                <a:tab pos="715963" algn="l"/>
                <a:tab pos="896938" algn="l"/>
                <a:tab pos="1079500" algn="l"/>
                <a:tab pos="1260475" algn="l"/>
                <a:tab pos="2147888" algn="l"/>
              </a:tabLst>
            </a:pPr>
            <a:r>
              <a:rPr lang="sv-SE" sz="1400" dirty="0" smtClean="0"/>
              <a:t>/</a:t>
            </a:r>
            <a:r>
              <a:rPr lang="sv-SE" sz="1400" dirty="0" err="1" smtClean="0"/>
              <a:t>kochR</a:t>
            </a:r>
            <a:r>
              <a:rPr lang="sv-SE" sz="1400" dirty="0" smtClean="0"/>
              <a:t> {   </a:t>
            </a:r>
            <a:br>
              <a:rPr lang="sv-SE" sz="1400" dirty="0" smtClean="0"/>
            </a:br>
            <a:r>
              <a:rPr lang="sv-SE" sz="1400" dirty="0" smtClean="0"/>
              <a:t>	2 copy ge {</a:t>
            </a:r>
            <a:r>
              <a:rPr lang="sv-SE" sz="1400" dirty="0" err="1" smtClean="0"/>
              <a:t>dup</a:t>
            </a:r>
            <a:r>
              <a:rPr lang="sv-SE" sz="1400" dirty="0" smtClean="0"/>
              <a:t> 0 </a:t>
            </a:r>
            <a:r>
              <a:rPr lang="sv-SE" sz="1400" dirty="0" err="1" smtClean="0"/>
              <a:t>rlineto</a:t>
            </a:r>
            <a:r>
              <a:rPr lang="sv-SE" sz="1400" dirty="0" smtClean="0"/>
              <a:t>} {      </a:t>
            </a:r>
            <a:br>
              <a:rPr lang="sv-SE" sz="1400" dirty="0" smtClean="0"/>
            </a:br>
            <a:r>
              <a:rPr lang="sv-SE" sz="1400" dirty="0" smtClean="0"/>
              <a:t>		3 div      </a:t>
            </a:r>
            <a:br>
              <a:rPr lang="sv-SE" sz="1400" dirty="0" smtClean="0"/>
            </a:br>
            <a:r>
              <a:rPr lang="sv-SE" sz="1400" dirty="0" smtClean="0"/>
              <a:t>		2 copy </a:t>
            </a:r>
            <a:r>
              <a:rPr lang="sv-SE" sz="1400" dirty="0" err="1" smtClean="0"/>
              <a:t>kochR</a:t>
            </a:r>
            <a:r>
              <a:rPr lang="sv-SE" sz="1400" dirty="0" smtClean="0"/>
              <a:t>      </a:t>
            </a:r>
            <a:br>
              <a:rPr lang="sv-SE" sz="1400" dirty="0" smtClean="0"/>
            </a:br>
            <a:r>
              <a:rPr lang="sv-SE" sz="1400" dirty="0" smtClean="0"/>
              <a:t>		60 </a:t>
            </a:r>
            <a:r>
              <a:rPr lang="sv-SE" sz="1400" dirty="0" err="1" smtClean="0"/>
              <a:t>rotate</a:t>
            </a:r>
            <a:r>
              <a:rPr lang="sv-SE" sz="1400" dirty="0" smtClean="0"/>
              <a:t>      </a:t>
            </a:r>
            <a:br>
              <a:rPr lang="sv-SE" sz="1400" dirty="0" smtClean="0"/>
            </a:br>
            <a:r>
              <a:rPr lang="sv-SE" sz="1400" dirty="0" smtClean="0"/>
              <a:t>		2 copy </a:t>
            </a:r>
            <a:r>
              <a:rPr lang="sv-SE" sz="1400" dirty="0" err="1" smtClean="0"/>
              <a:t>kochR</a:t>
            </a:r>
            <a:r>
              <a:rPr lang="sv-SE" sz="1400" dirty="0" smtClean="0"/>
              <a:t>      </a:t>
            </a:r>
            <a:br>
              <a:rPr lang="sv-SE" sz="1400" dirty="0" smtClean="0"/>
            </a:br>
            <a:r>
              <a:rPr lang="sv-SE" sz="1400" dirty="0" smtClean="0"/>
              <a:t>		-120 </a:t>
            </a:r>
            <a:r>
              <a:rPr lang="sv-SE" sz="1400" dirty="0" err="1" smtClean="0"/>
              <a:t>rotate</a:t>
            </a:r>
            <a:r>
              <a:rPr lang="sv-SE" sz="1400" dirty="0" smtClean="0"/>
              <a:t>      </a:t>
            </a:r>
            <a:br>
              <a:rPr lang="sv-SE" sz="1400" dirty="0" smtClean="0"/>
            </a:br>
            <a:r>
              <a:rPr lang="sv-SE" sz="1400" dirty="0" smtClean="0"/>
              <a:t>		2 copy </a:t>
            </a:r>
            <a:r>
              <a:rPr lang="sv-SE" sz="1400" dirty="0" err="1" smtClean="0"/>
              <a:t>kochR</a:t>
            </a:r>
            <a:r>
              <a:rPr lang="sv-SE" sz="1400" dirty="0" smtClean="0"/>
              <a:t>      </a:t>
            </a:r>
            <a:br>
              <a:rPr lang="sv-SE" sz="1400" dirty="0" smtClean="0"/>
            </a:br>
            <a:r>
              <a:rPr lang="sv-SE" sz="1400" dirty="0" smtClean="0"/>
              <a:t>		60 </a:t>
            </a:r>
            <a:r>
              <a:rPr lang="sv-SE" sz="1400" dirty="0" err="1" smtClean="0"/>
              <a:t>rotate</a:t>
            </a:r>
            <a:r>
              <a:rPr lang="sv-SE" sz="1400" dirty="0" smtClean="0"/>
              <a:t>      </a:t>
            </a:r>
            <a:br>
              <a:rPr lang="sv-SE" sz="1400" dirty="0" smtClean="0"/>
            </a:br>
            <a:r>
              <a:rPr lang="sv-SE" sz="1400" dirty="0" smtClean="0"/>
              <a:t>		2 copy </a:t>
            </a:r>
            <a:r>
              <a:rPr lang="sv-SE" sz="1400" dirty="0" err="1" smtClean="0"/>
              <a:t>kochR</a:t>
            </a:r>
            <a:r>
              <a:rPr lang="sv-SE" sz="1400" dirty="0" smtClean="0"/>
              <a:t>  </a:t>
            </a:r>
            <a:br>
              <a:rPr lang="sv-SE" sz="1400" dirty="0" smtClean="0"/>
            </a:br>
            <a:r>
              <a:rPr lang="sv-SE" sz="1400" dirty="0" smtClean="0"/>
              <a:t>	} </a:t>
            </a:r>
            <a:r>
              <a:rPr lang="sv-SE" sz="1400" dirty="0" err="1" smtClean="0"/>
              <a:t>ifelse</a:t>
            </a:r>
            <a:r>
              <a:rPr lang="sv-SE" sz="1400" dirty="0" smtClean="0"/>
              <a:t>   </a:t>
            </a:r>
            <a:br>
              <a:rPr lang="sv-SE" sz="1400" dirty="0" smtClean="0"/>
            </a:br>
            <a:r>
              <a:rPr lang="sv-SE" sz="1400" dirty="0" smtClean="0"/>
              <a:t>	pop pop</a:t>
            </a:r>
            <a:br>
              <a:rPr lang="sv-SE" sz="1400" dirty="0" smtClean="0"/>
            </a:br>
            <a:r>
              <a:rPr lang="sv-SE" sz="1400" dirty="0" smtClean="0"/>
              <a:t>} </a:t>
            </a:r>
            <a:r>
              <a:rPr lang="sv-SE" sz="1400" dirty="0" err="1" smtClean="0"/>
              <a:t>def</a:t>
            </a:r>
            <a:endParaRPr lang="sv-SE" sz="1400" dirty="0"/>
          </a:p>
        </p:txBody>
      </p:sp>
    </p:spTree>
    <p:extLst>
      <p:ext uri="{BB962C8B-B14F-4D97-AF65-F5344CB8AC3E}">
        <p14:creationId xmlns:p14="http://schemas.microsoft.com/office/powerpoint/2010/main" val="2981378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No Magic</a:t>
            </a:r>
            <a:endParaRPr lang="en-US" dirty="0"/>
          </a:p>
        </p:txBody>
      </p:sp>
      <p:sp>
        <p:nvSpPr>
          <p:cNvPr id="3" name="Content Placeholder 2"/>
          <p:cNvSpPr>
            <a:spLocks noGrp="1"/>
          </p:cNvSpPr>
          <p:nvPr>
            <p:ph sz="half" idx="1"/>
          </p:nvPr>
        </p:nvSpPr>
        <p:spPr>
          <a:xfrm>
            <a:off x="361950" y="1670050"/>
            <a:ext cx="4267200" cy="4413250"/>
          </a:xfrm>
        </p:spPr>
        <p:txBody>
          <a:bodyPr/>
          <a:lstStyle/>
          <a:p>
            <a:pPr marL="0" indent="0">
              <a:spcBef>
                <a:spcPts val="1000"/>
              </a:spcBef>
              <a:buNone/>
            </a:pPr>
            <a:r>
              <a:rPr lang="en-US" sz="2400" dirty="0"/>
              <a:t>even(</a:t>
            </a:r>
            <a:r>
              <a:rPr lang="en-US" sz="2400" i="1" dirty="0"/>
              <a:t>n</a:t>
            </a:r>
            <a:r>
              <a:rPr lang="en-US" sz="2400" dirty="0"/>
              <a:t>) </a:t>
            </a:r>
            <a:r>
              <a:rPr lang="en-US" sz="2400" dirty="0">
                <a:latin typeface="Symbol" charset="2"/>
                <a:ea typeface="Symbol" charset="2"/>
                <a:cs typeface="Symbol" charset="2"/>
              </a:rPr>
              <a:t>=</a:t>
            </a:r>
          </a:p>
          <a:p>
            <a:pPr marL="579437" lvl="1" indent="0">
              <a:spcBef>
                <a:spcPts val="1000"/>
              </a:spcBef>
              <a:buNone/>
            </a:pPr>
            <a:r>
              <a:rPr lang="en-US" sz="2000" dirty="0" smtClean="0"/>
              <a:t>true if odd</a:t>
            </a:r>
            <a:r>
              <a:rPr lang="en-US" sz="2000" dirty="0"/>
              <a:t>(</a:t>
            </a:r>
            <a:r>
              <a:rPr lang="en-US" sz="2000" i="1" dirty="0"/>
              <a:t>n</a:t>
            </a:r>
            <a:r>
              <a:rPr lang="en-US" sz="2000" dirty="0">
                <a:latin typeface="Symbol" charset="2"/>
                <a:ea typeface="Symbol" charset="2"/>
                <a:cs typeface="Symbol" charset="2"/>
              </a:rPr>
              <a:t>-</a:t>
            </a:r>
            <a:r>
              <a:rPr lang="en-US" sz="2000" dirty="0"/>
              <a:t>1) </a:t>
            </a:r>
            <a:r>
              <a:rPr lang="en-US" sz="2000" dirty="0" smtClean="0"/>
              <a:t>is true</a:t>
            </a:r>
            <a:endParaRPr lang="en-US" sz="2000" dirty="0"/>
          </a:p>
          <a:p>
            <a:pPr marL="579437" lvl="1" indent="0">
              <a:spcBef>
                <a:spcPts val="1000"/>
              </a:spcBef>
              <a:buNone/>
            </a:pPr>
            <a:r>
              <a:rPr lang="en-US" sz="2000" dirty="0" smtClean="0"/>
              <a:t>false otherwise</a:t>
            </a:r>
            <a:endParaRPr lang="en-US" sz="2000" dirty="0"/>
          </a:p>
          <a:p>
            <a:pPr marL="0" indent="0">
              <a:spcBef>
                <a:spcPts val="1000"/>
              </a:spcBef>
              <a:buNone/>
            </a:pPr>
            <a:r>
              <a:rPr lang="en-US" sz="2400" dirty="0"/>
              <a:t>odd(</a:t>
            </a:r>
            <a:r>
              <a:rPr lang="en-US" sz="2400" i="1" dirty="0"/>
              <a:t>n</a:t>
            </a:r>
            <a:r>
              <a:rPr lang="en-US" sz="2400" dirty="0"/>
              <a:t>) </a:t>
            </a:r>
            <a:r>
              <a:rPr lang="en-US" sz="2400" dirty="0">
                <a:latin typeface="Symbol" charset="2"/>
                <a:ea typeface="Symbol" charset="2"/>
                <a:cs typeface="Symbol" charset="2"/>
              </a:rPr>
              <a:t>=</a:t>
            </a:r>
          </a:p>
          <a:p>
            <a:pPr marL="579437" lvl="1" indent="0">
              <a:spcBef>
                <a:spcPts val="1000"/>
              </a:spcBef>
              <a:buNone/>
            </a:pPr>
            <a:r>
              <a:rPr lang="en-US" sz="2000" dirty="0" smtClean="0"/>
              <a:t>true if even(</a:t>
            </a:r>
            <a:r>
              <a:rPr lang="en-US" sz="2000" i="1" dirty="0" smtClean="0"/>
              <a:t>n</a:t>
            </a:r>
            <a:r>
              <a:rPr lang="en-US" sz="2000" dirty="0" smtClean="0">
                <a:latin typeface="Symbol" charset="2"/>
                <a:ea typeface="Symbol" charset="2"/>
                <a:cs typeface="Symbol" charset="2"/>
              </a:rPr>
              <a:t>-</a:t>
            </a:r>
            <a:r>
              <a:rPr lang="en-US" sz="2000" dirty="0"/>
              <a:t>1) </a:t>
            </a:r>
            <a:r>
              <a:rPr lang="en-US" sz="2000" dirty="0" smtClean="0"/>
              <a:t>is true</a:t>
            </a:r>
            <a:endParaRPr lang="en-US" sz="2000" dirty="0"/>
          </a:p>
          <a:p>
            <a:pPr marL="579437" lvl="1" indent="0">
              <a:spcBef>
                <a:spcPts val="1000"/>
              </a:spcBef>
              <a:buNone/>
            </a:pPr>
            <a:r>
              <a:rPr lang="en-US" sz="2000" dirty="0" smtClean="0"/>
              <a:t>false otherwise</a:t>
            </a:r>
          </a:p>
        </p:txBody>
      </p:sp>
      <p:sp>
        <p:nvSpPr>
          <p:cNvPr id="5" name="Content Placeholder 4"/>
          <p:cNvSpPr>
            <a:spLocks noGrp="1"/>
          </p:cNvSpPr>
          <p:nvPr>
            <p:ph sz="half" idx="2"/>
          </p:nvPr>
        </p:nvSpPr>
        <p:spPr>
          <a:xfrm>
            <a:off x="4705350" y="1663700"/>
            <a:ext cx="4052888" cy="4495800"/>
          </a:xfrm>
        </p:spPr>
        <p:txBody>
          <a:bodyPr/>
          <a:lstStyle/>
          <a:p>
            <a:pPr marL="0" indent="0">
              <a:buNone/>
              <a:tabLst>
                <a:tab pos="358775" algn="l"/>
                <a:tab pos="715963" algn="l"/>
                <a:tab pos="1074738" algn="l"/>
                <a:tab pos="1433513" algn="l"/>
                <a:tab pos="1790700" algn="l"/>
                <a:tab pos="2149475" algn="l"/>
              </a:tabLst>
            </a:pPr>
            <a:r>
              <a:rPr lang="en-US" sz="2400" b="1" dirty="0" err="1"/>
              <a:t>int</a:t>
            </a:r>
            <a:r>
              <a:rPr lang="en-US" sz="2400" dirty="0"/>
              <a:t> puzzle(</a:t>
            </a:r>
            <a:r>
              <a:rPr lang="en-US" sz="2400" b="1" dirty="0" err="1"/>
              <a:t>int</a:t>
            </a:r>
            <a:r>
              <a:rPr lang="en-US" sz="2400" dirty="0"/>
              <a:t> n) {</a:t>
            </a:r>
          </a:p>
          <a:p>
            <a:pPr marL="0" indent="0">
              <a:buNone/>
              <a:tabLst>
                <a:tab pos="358775" algn="l"/>
                <a:tab pos="715963" algn="l"/>
                <a:tab pos="1074738" algn="l"/>
                <a:tab pos="1433513" algn="l"/>
                <a:tab pos="1790700" algn="l"/>
                <a:tab pos="2149475" algn="l"/>
              </a:tabLst>
            </a:pPr>
            <a:r>
              <a:rPr lang="en-US" sz="2400" b="1" dirty="0" smtClean="0"/>
              <a:t>	if</a:t>
            </a:r>
            <a:r>
              <a:rPr lang="en-US" sz="2400" dirty="0" smtClean="0"/>
              <a:t> </a:t>
            </a:r>
            <a:r>
              <a:rPr lang="en-US" sz="2400" dirty="0"/>
              <a:t>(n </a:t>
            </a:r>
            <a:r>
              <a:rPr lang="en-US" sz="2400" dirty="0">
                <a:latin typeface="Symbol" charset="2"/>
                <a:ea typeface="Symbol" charset="2"/>
                <a:cs typeface="Symbol" charset="2"/>
              </a:rPr>
              <a:t>==</a:t>
            </a:r>
            <a:r>
              <a:rPr lang="en-US" sz="2400" dirty="0"/>
              <a:t> 1)</a:t>
            </a:r>
          </a:p>
          <a:p>
            <a:pPr marL="0" indent="0">
              <a:buNone/>
              <a:tabLst>
                <a:tab pos="358775" algn="l"/>
                <a:tab pos="715963" algn="l"/>
                <a:tab pos="1074738" algn="l"/>
                <a:tab pos="1433513" algn="l"/>
                <a:tab pos="1790700" algn="l"/>
                <a:tab pos="2149475" algn="l"/>
              </a:tabLst>
            </a:pPr>
            <a:r>
              <a:rPr lang="en-US" sz="2400" dirty="0" smtClean="0"/>
              <a:t>		</a:t>
            </a:r>
            <a:r>
              <a:rPr lang="en-US" sz="2400" b="1" dirty="0" smtClean="0"/>
              <a:t>return</a:t>
            </a:r>
            <a:r>
              <a:rPr lang="en-US" sz="2400" dirty="0" smtClean="0"/>
              <a:t> </a:t>
            </a:r>
            <a:r>
              <a:rPr lang="en-US" sz="2400" dirty="0"/>
              <a:t>1;</a:t>
            </a:r>
          </a:p>
          <a:p>
            <a:pPr marL="0" indent="0">
              <a:buNone/>
              <a:tabLst>
                <a:tab pos="358775" algn="l"/>
                <a:tab pos="715963" algn="l"/>
                <a:tab pos="1074738" algn="l"/>
                <a:tab pos="1433513" algn="l"/>
                <a:tab pos="1790700" algn="l"/>
                <a:tab pos="2149475" algn="l"/>
              </a:tabLst>
            </a:pPr>
            <a:r>
              <a:rPr lang="en-US" sz="2400" dirty="0" smtClean="0"/>
              <a:t>	</a:t>
            </a:r>
            <a:r>
              <a:rPr lang="en-US" sz="2400" b="1" dirty="0" smtClean="0"/>
              <a:t>else</a:t>
            </a:r>
            <a:r>
              <a:rPr lang="en-US" sz="2400" dirty="0" smtClean="0"/>
              <a:t> </a:t>
            </a:r>
            <a:r>
              <a:rPr lang="en-US" sz="2400" b="1" dirty="0"/>
              <a:t>if</a:t>
            </a:r>
            <a:r>
              <a:rPr lang="en-US" sz="2400" dirty="0"/>
              <a:t> ((n </a:t>
            </a:r>
            <a:r>
              <a:rPr lang="en-US" sz="2400" dirty="0">
                <a:latin typeface="Symbol" charset="2"/>
                <a:ea typeface="Symbol" charset="2"/>
                <a:cs typeface="Symbol" charset="2"/>
              </a:rPr>
              <a:t>%</a:t>
            </a:r>
            <a:r>
              <a:rPr lang="en-US" sz="2400" dirty="0"/>
              <a:t> 2) </a:t>
            </a:r>
            <a:r>
              <a:rPr lang="en-US" sz="2400" dirty="0">
                <a:latin typeface="Symbol" charset="2"/>
                <a:ea typeface="Symbol" charset="2"/>
                <a:cs typeface="Symbol" charset="2"/>
              </a:rPr>
              <a:t>==</a:t>
            </a:r>
            <a:r>
              <a:rPr lang="en-US" sz="2400" dirty="0"/>
              <a:t> 0)</a:t>
            </a:r>
          </a:p>
          <a:p>
            <a:pPr marL="0" indent="0">
              <a:buNone/>
              <a:tabLst>
                <a:tab pos="358775" algn="l"/>
                <a:tab pos="715963" algn="l"/>
                <a:tab pos="1074738" algn="l"/>
                <a:tab pos="1433513" algn="l"/>
                <a:tab pos="1790700" algn="l"/>
                <a:tab pos="2149475" algn="l"/>
              </a:tabLst>
            </a:pPr>
            <a:r>
              <a:rPr lang="en-US" sz="2400" dirty="0" smtClean="0"/>
              <a:t>		</a:t>
            </a:r>
            <a:r>
              <a:rPr lang="en-US" sz="2400" b="1" dirty="0" smtClean="0"/>
              <a:t>return</a:t>
            </a:r>
            <a:r>
              <a:rPr lang="en-US" sz="2400" dirty="0" smtClean="0"/>
              <a:t> </a:t>
            </a:r>
            <a:r>
              <a:rPr lang="en-US" sz="2400" dirty="0"/>
              <a:t>puzzle(n</a:t>
            </a:r>
            <a:r>
              <a:rPr lang="en-US" sz="2400" dirty="0">
                <a:latin typeface="Symbol" charset="2"/>
                <a:ea typeface="Symbol" charset="2"/>
                <a:cs typeface="Symbol" charset="2"/>
              </a:rPr>
              <a:t>/</a:t>
            </a:r>
            <a:r>
              <a:rPr lang="en-US" sz="2400" dirty="0"/>
              <a:t>2);</a:t>
            </a:r>
          </a:p>
          <a:p>
            <a:pPr marL="0" indent="0">
              <a:buNone/>
              <a:tabLst>
                <a:tab pos="358775" algn="l"/>
                <a:tab pos="715963" algn="l"/>
                <a:tab pos="1074738" algn="l"/>
                <a:tab pos="1433513" algn="l"/>
                <a:tab pos="1790700" algn="l"/>
                <a:tab pos="2149475" algn="l"/>
              </a:tabLst>
            </a:pPr>
            <a:r>
              <a:rPr lang="en-US" sz="2400" dirty="0" smtClean="0"/>
              <a:t>	</a:t>
            </a:r>
            <a:r>
              <a:rPr lang="en-US" sz="2400" b="1" dirty="0" smtClean="0"/>
              <a:t>else</a:t>
            </a:r>
            <a:endParaRPr lang="en-US" sz="2400" b="1" dirty="0"/>
          </a:p>
          <a:p>
            <a:pPr marL="0" indent="0">
              <a:buNone/>
              <a:tabLst>
                <a:tab pos="358775" algn="l"/>
                <a:tab pos="715963" algn="l"/>
                <a:tab pos="1074738" algn="l"/>
                <a:tab pos="1433513" algn="l"/>
                <a:tab pos="1790700" algn="l"/>
                <a:tab pos="2149475" algn="l"/>
              </a:tabLst>
            </a:pPr>
            <a:r>
              <a:rPr lang="en-US" sz="2400" dirty="0" smtClean="0"/>
              <a:t>		</a:t>
            </a:r>
            <a:r>
              <a:rPr lang="en-US" sz="2400" b="1" dirty="0" smtClean="0"/>
              <a:t>return</a:t>
            </a:r>
            <a:r>
              <a:rPr lang="en-US" sz="2400" dirty="0" smtClean="0"/>
              <a:t> </a:t>
            </a:r>
            <a:r>
              <a:rPr lang="en-US" sz="2400" dirty="0"/>
              <a:t>puzzle(3</a:t>
            </a:r>
            <a:r>
              <a:rPr lang="en-US" sz="2400" dirty="0">
                <a:latin typeface="Symbol" charset="2"/>
                <a:ea typeface="Symbol" charset="2"/>
                <a:cs typeface="Symbol" charset="2"/>
              </a:rPr>
              <a:t>*</a:t>
            </a:r>
            <a:r>
              <a:rPr lang="en-US" sz="2400" dirty="0"/>
              <a:t>n </a:t>
            </a:r>
            <a:r>
              <a:rPr lang="en-US" sz="2400" dirty="0">
                <a:latin typeface="Symbol" charset="2"/>
                <a:ea typeface="Symbol" charset="2"/>
                <a:cs typeface="Symbol" charset="2"/>
              </a:rPr>
              <a:t>+</a:t>
            </a:r>
            <a:r>
              <a:rPr lang="en-US" sz="2400" dirty="0"/>
              <a:t> 1);</a:t>
            </a:r>
          </a:p>
          <a:p>
            <a:pPr marL="0" indent="0">
              <a:buNone/>
              <a:tabLst>
                <a:tab pos="358775" algn="l"/>
                <a:tab pos="715963" algn="l"/>
                <a:tab pos="1074738" algn="l"/>
                <a:tab pos="1433513" algn="l"/>
                <a:tab pos="1790700" algn="l"/>
                <a:tab pos="2149475" algn="l"/>
              </a:tabLst>
            </a:pPr>
            <a:r>
              <a:rPr lang="en-US" sz="2400" dirty="0"/>
              <a:t>}</a:t>
            </a:r>
          </a:p>
        </p:txBody>
      </p:sp>
      <p:sp>
        <p:nvSpPr>
          <p:cNvPr id="6" name="Rounded Rectangular Callout 5"/>
          <p:cNvSpPr/>
          <p:nvPr/>
        </p:nvSpPr>
        <p:spPr bwMode="auto">
          <a:xfrm>
            <a:off x="742950" y="5168900"/>
            <a:ext cx="2895600" cy="709459"/>
          </a:xfrm>
          <a:prstGeom prst="wedgeRoundRectCallout">
            <a:avLst>
              <a:gd name="adj1" fmla="val -12727"/>
              <a:gd name="adj2" fmla="val -143287"/>
              <a:gd name="adj3" fmla="val 16667"/>
            </a:avLst>
          </a:prstGeom>
          <a:solidFill>
            <a:srgbClr val="ADD5FF">
              <a:alpha val="50000"/>
            </a:srgbClr>
          </a:solidFill>
          <a:ln w="12700" cap="flat" cmpd="sng" algn="ctr">
            <a:solidFill>
              <a:srgbClr val="265DAB">
                <a:alpha val="50000"/>
              </a:srgbClr>
            </a:solidFill>
            <a:prstDash val="solid"/>
            <a:round/>
            <a:headEnd type="none" w="med" len="med"/>
            <a:tailEnd type="none" w="med" len="med"/>
          </a:ln>
          <a:effectLst/>
        </p:spPr>
        <p:txBody>
          <a:bodyPr vert="horz" wrap="square" lIns="36000" tIns="43200" rIns="36000" bIns="43200" numCol="1" rtlCol="0" anchor="t" anchorCtr="0" compatLnSpc="1">
            <a:prstTxWarp prst="textNoShape">
              <a:avLst/>
            </a:prstTxWarp>
            <a:spAutoFit/>
          </a:bodyPr>
          <a:lstStyle/>
          <a:p>
            <a:pPr algn="l">
              <a:buNone/>
            </a:pPr>
            <a:r>
              <a:rPr lang="en-GB" dirty="0" smtClean="0">
                <a:latin typeface="+mn-lt"/>
                <a:cs typeface="Myriad Pro"/>
              </a:rPr>
              <a:t>Not </a:t>
            </a:r>
            <a:r>
              <a:rPr lang="en-GB" b="1" dirty="0" smtClean="0">
                <a:latin typeface="+mn-lt"/>
                <a:cs typeface="Myriad Pro"/>
              </a:rPr>
              <a:t>workable definitions </a:t>
            </a:r>
            <a:r>
              <a:rPr lang="en-GB" dirty="0" smtClean="0">
                <a:latin typeface="+mn-lt"/>
                <a:cs typeface="Myriad Pro"/>
              </a:rPr>
              <a:t>of </a:t>
            </a:r>
            <a:r>
              <a:rPr lang="en-GB" i="1" dirty="0" smtClean="0">
                <a:latin typeface="+mn-lt"/>
                <a:cs typeface="Myriad Pro"/>
              </a:rPr>
              <a:t>even</a:t>
            </a:r>
            <a:r>
              <a:rPr lang="en-GB" dirty="0" smtClean="0">
                <a:latin typeface="+mn-lt"/>
                <a:cs typeface="Myriad Pro"/>
              </a:rPr>
              <a:t> and </a:t>
            </a:r>
            <a:r>
              <a:rPr lang="en-GB" i="1" dirty="0" smtClean="0">
                <a:latin typeface="+mn-lt"/>
                <a:cs typeface="Myriad Pro"/>
              </a:rPr>
              <a:t>odd </a:t>
            </a:r>
          </a:p>
        </p:txBody>
      </p:sp>
      <p:sp>
        <p:nvSpPr>
          <p:cNvPr id="7" name="Rounded Rectangular Callout 6"/>
          <p:cNvSpPr/>
          <p:nvPr/>
        </p:nvSpPr>
        <p:spPr bwMode="auto">
          <a:xfrm>
            <a:off x="5314950" y="5473700"/>
            <a:ext cx="3200400" cy="709459"/>
          </a:xfrm>
          <a:prstGeom prst="wedgeRoundRectCallout">
            <a:avLst>
              <a:gd name="adj1" fmla="val -31484"/>
              <a:gd name="adj2" fmla="val -139888"/>
              <a:gd name="adj3" fmla="val 16667"/>
            </a:avLst>
          </a:prstGeom>
          <a:solidFill>
            <a:srgbClr val="ADD5FF">
              <a:alpha val="50000"/>
            </a:srgbClr>
          </a:solidFill>
          <a:ln w="12700" cap="flat" cmpd="sng" algn="ctr">
            <a:solidFill>
              <a:srgbClr val="265DAB">
                <a:alpha val="50000"/>
              </a:srgbClr>
            </a:solidFill>
            <a:prstDash val="solid"/>
            <a:round/>
            <a:headEnd type="none" w="med" len="med"/>
            <a:tailEnd type="none" w="med" len="med"/>
          </a:ln>
          <a:effectLst/>
        </p:spPr>
        <p:txBody>
          <a:bodyPr vert="horz" wrap="square" lIns="36000" tIns="43200" rIns="36000" bIns="43200" numCol="1" rtlCol="0" anchor="t" anchorCtr="0" compatLnSpc="1">
            <a:prstTxWarp prst="textNoShape">
              <a:avLst/>
            </a:prstTxWarp>
            <a:spAutoFit/>
          </a:bodyPr>
          <a:lstStyle/>
          <a:p>
            <a:pPr algn="l">
              <a:buNone/>
            </a:pPr>
            <a:r>
              <a:rPr lang="en-GB" dirty="0" smtClean="0">
                <a:latin typeface="+mn-lt"/>
                <a:cs typeface="Myriad Pro"/>
              </a:rPr>
              <a:t>The </a:t>
            </a:r>
            <a:r>
              <a:rPr lang="en-GB" b="1" dirty="0" smtClean="0">
                <a:latin typeface="+mn-lt"/>
                <a:cs typeface="Myriad Pro"/>
              </a:rPr>
              <a:t>termination</a:t>
            </a:r>
            <a:r>
              <a:rPr lang="en-GB" dirty="0" smtClean="0">
                <a:latin typeface="+mn-lt"/>
                <a:cs typeface="Myriad Pro"/>
              </a:rPr>
              <a:t> of </a:t>
            </a:r>
            <a:r>
              <a:rPr lang="en-GB" i="1" dirty="0" smtClean="0">
                <a:latin typeface="+mn-lt"/>
                <a:cs typeface="Myriad Pro"/>
              </a:rPr>
              <a:t>puzzle</a:t>
            </a:r>
            <a:r>
              <a:rPr lang="en-GB" dirty="0" smtClean="0">
                <a:latin typeface="+mn-lt"/>
                <a:cs typeface="Myriad Pro"/>
              </a:rPr>
              <a:t> for any </a:t>
            </a:r>
            <a:r>
              <a:rPr lang="en-GB" i="1" dirty="0" smtClean="0">
                <a:latin typeface="+mn-lt"/>
                <a:cs typeface="Myriad Pro"/>
              </a:rPr>
              <a:t>n</a:t>
            </a:r>
            <a:r>
              <a:rPr lang="en-GB" dirty="0" smtClean="0">
                <a:latin typeface="+mn-lt"/>
                <a:cs typeface="Myriad Pro"/>
              </a:rPr>
              <a:t> has not been proved</a:t>
            </a:r>
            <a:endParaRPr lang="en-GB" i="1" dirty="0" smtClean="0">
              <a:latin typeface="+mn-lt"/>
              <a:cs typeface="Myriad Pro"/>
            </a:endParaRPr>
          </a:p>
        </p:txBody>
      </p:sp>
    </p:spTree>
    <p:extLst>
      <p:ext uri="{BB962C8B-B14F-4D97-AF65-F5344CB8AC3E}">
        <p14:creationId xmlns:p14="http://schemas.microsoft.com/office/powerpoint/2010/main" val="401522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No Magic</a:t>
            </a:r>
            <a:endParaRPr lang="en-US" dirty="0"/>
          </a:p>
        </p:txBody>
      </p:sp>
      <p:sp>
        <p:nvSpPr>
          <p:cNvPr id="8" name="Content Placeholder 7"/>
          <p:cNvSpPr>
            <a:spLocks noGrp="1"/>
          </p:cNvSpPr>
          <p:nvPr>
            <p:ph sz="half" idx="1"/>
          </p:nvPr>
        </p:nvSpPr>
        <p:spPr>
          <a:xfrm>
            <a:off x="985838" y="1670050"/>
            <a:ext cx="6157912" cy="4114800"/>
          </a:xfrm>
        </p:spPr>
        <p:txBody>
          <a:bodyPr/>
          <a:lstStyle/>
          <a:p>
            <a:r>
              <a:rPr lang="sv-SE" dirty="0" err="1" smtClean="0"/>
              <a:t>Procedural</a:t>
            </a:r>
            <a:r>
              <a:rPr lang="sv-SE" dirty="0" smtClean="0"/>
              <a:t> programs </a:t>
            </a:r>
            <a:r>
              <a:rPr lang="sv-SE" dirty="0" err="1" smtClean="0"/>
              <a:t>can</a:t>
            </a:r>
            <a:r>
              <a:rPr lang="sv-SE" dirty="0" smtClean="0"/>
              <a:t> be </a:t>
            </a:r>
            <a:r>
              <a:rPr lang="sv-SE" dirty="0" err="1" smtClean="0"/>
              <a:t>turned</a:t>
            </a:r>
            <a:r>
              <a:rPr lang="sv-SE" dirty="0" smtClean="0"/>
              <a:t> </a:t>
            </a:r>
            <a:r>
              <a:rPr lang="sv-SE" dirty="0" err="1" smtClean="0"/>
              <a:t>into</a:t>
            </a:r>
            <a:r>
              <a:rPr lang="sv-SE" dirty="0" smtClean="0"/>
              <a:t> </a:t>
            </a:r>
            <a:r>
              <a:rPr lang="sv-SE" dirty="0" err="1" smtClean="0"/>
              <a:t>recursive</a:t>
            </a:r>
            <a:r>
              <a:rPr lang="sv-SE" dirty="0" smtClean="0"/>
              <a:t> programs</a:t>
            </a:r>
          </a:p>
          <a:p>
            <a:r>
              <a:rPr lang="sv-SE" dirty="0" err="1" smtClean="0"/>
              <a:t>Recursive</a:t>
            </a:r>
            <a:r>
              <a:rPr lang="sv-SE" dirty="0" smtClean="0"/>
              <a:t> programs </a:t>
            </a:r>
            <a:r>
              <a:rPr lang="sv-SE" dirty="0" err="1" smtClean="0"/>
              <a:t>can</a:t>
            </a:r>
            <a:r>
              <a:rPr lang="sv-SE" dirty="0" smtClean="0"/>
              <a:t> be </a:t>
            </a:r>
            <a:r>
              <a:rPr lang="sv-SE" dirty="0" err="1" smtClean="0"/>
              <a:t>turned</a:t>
            </a:r>
            <a:r>
              <a:rPr lang="sv-SE" dirty="0" smtClean="0"/>
              <a:t> </a:t>
            </a:r>
            <a:r>
              <a:rPr lang="sv-SE" dirty="0" err="1" smtClean="0"/>
              <a:t>into</a:t>
            </a:r>
            <a:r>
              <a:rPr lang="sv-SE" dirty="0" smtClean="0"/>
              <a:t> </a:t>
            </a:r>
            <a:r>
              <a:rPr lang="sv-SE" dirty="0" err="1" smtClean="0"/>
              <a:t>procedural</a:t>
            </a:r>
            <a:r>
              <a:rPr lang="sv-SE" dirty="0" smtClean="0"/>
              <a:t> </a:t>
            </a:r>
            <a:r>
              <a:rPr lang="sv-SE" dirty="0" err="1" smtClean="0"/>
              <a:t>ones</a:t>
            </a:r>
            <a:endParaRPr lang="en-GB" dirty="0"/>
          </a:p>
        </p:txBody>
      </p:sp>
    </p:spTree>
    <p:extLst>
      <p:ext uri="{BB962C8B-B14F-4D97-AF65-F5344CB8AC3E}">
        <p14:creationId xmlns:p14="http://schemas.microsoft.com/office/powerpoint/2010/main" val="91752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Generality</a:t>
            </a:r>
            <a:r>
              <a:rPr lang="sv-SE" dirty="0" smtClean="0"/>
              <a:t> / Templates</a:t>
            </a:r>
            <a:endParaRPr lang="en-GB" dirty="0"/>
          </a:p>
        </p:txBody>
      </p:sp>
      <p:sp>
        <p:nvSpPr>
          <p:cNvPr id="3" name="Content Placeholder 2"/>
          <p:cNvSpPr>
            <a:spLocks noGrp="1"/>
          </p:cNvSpPr>
          <p:nvPr>
            <p:ph idx="1"/>
          </p:nvPr>
        </p:nvSpPr>
        <p:spPr/>
        <p:txBody>
          <a:bodyPr/>
          <a:lstStyle/>
          <a:p>
            <a:r>
              <a:rPr lang="sv-SE" dirty="0" err="1" smtClean="0"/>
              <a:t>We</a:t>
            </a:r>
            <a:r>
              <a:rPr lang="sv-SE" dirty="0" smtClean="0"/>
              <a:t> </a:t>
            </a:r>
            <a:r>
              <a:rPr lang="sv-SE" dirty="0" err="1" smtClean="0"/>
              <a:t>will</a:t>
            </a:r>
            <a:r>
              <a:rPr lang="sv-SE" dirty="0" smtClean="0"/>
              <a:t> present a </a:t>
            </a:r>
            <a:r>
              <a:rPr lang="sv-SE" dirty="0" err="1" smtClean="0"/>
              <a:t>number</a:t>
            </a:r>
            <a:r>
              <a:rPr lang="sv-SE" dirty="0" smtClean="0"/>
              <a:t> </a:t>
            </a:r>
            <a:r>
              <a:rPr lang="sv-SE" dirty="0" err="1" smtClean="0"/>
              <a:t>of</a:t>
            </a:r>
            <a:r>
              <a:rPr lang="sv-SE" dirty="0" smtClean="0"/>
              <a:t> problems</a:t>
            </a:r>
          </a:p>
          <a:p>
            <a:r>
              <a:rPr lang="sv-SE" dirty="0" err="1" smtClean="0"/>
              <a:t>We</a:t>
            </a:r>
            <a:r>
              <a:rPr lang="sv-SE" dirty="0" smtClean="0"/>
              <a:t> </a:t>
            </a:r>
            <a:r>
              <a:rPr lang="sv-SE" dirty="0" err="1" smtClean="0"/>
              <a:t>will</a:t>
            </a:r>
            <a:r>
              <a:rPr lang="sv-SE" dirty="0" smtClean="0"/>
              <a:t> present </a:t>
            </a:r>
            <a:r>
              <a:rPr lang="sv-SE" dirty="0" err="1" smtClean="0"/>
              <a:t>specific</a:t>
            </a:r>
            <a:r>
              <a:rPr lang="sv-SE" dirty="0" smtClean="0"/>
              <a:t> (</a:t>
            </a:r>
            <a:r>
              <a:rPr lang="sv-SE" dirty="0" err="1" smtClean="0"/>
              <a:t>if</a:t>
            </a:r>
            <a:r>
              <a:rPr lang="sv-SE" dirty="0" smtClean="0"/>
              <a:t> </a:t>
            </a:r>
            <a:r>
              <a:rPr lang="sv-SE" dirty="0" err="1" smtClean="0"/>
              <a:t>high</a:t>
            </a:r>
            <a:r>
              <a:rPr lang="sv-SE" dirty="0" smtClean="0"/>
              <a:t> </a:t>
            </a:r>
            <a:r>
              <a:rPr lang="sv-SE" dirty="0" err="1" smtClean="0"/>
              <a:t>level</a:t>
            </a:r>
            <a:r>
              <a:rPr lang="sv-SE" dirty="0" smtClean="0"/>
              <a:t>) </a:t>
            </a:r>
            <a:r>
              <a:rPr lang="sv-SE" dirty="0" err="1" smtClean="0"/>
              <a:t>algorithms</a:t>
            </a:r>
            <a:r>
              <a:rPr lang="sv-SE" dirty="0" smtClean="0"/>
              <a:t> for </a:t>
            </a:r>
            <a:r>
              <a:rPr lang="sv-SE" dirty="0" err="1" smtClean="0"/>
              <a:t>them</a:t>
            </a:r>
            <a:endParaRPr lang="sv-SE" dirty="0" smtClean="0"/>
          </a:p>
          <a:p>
            <a:r>
              <a:rPr lang="sv-SE" dirty="0" err="1" smtClean="0"/>
              <a:t>However</a:t>
            </a:r>
            <a:r>
              <a:rPr lang="sv-SE" dirty="0" smtClean="0"/>
              <a:t> to </a:t>
            </a:r>
            <a:r>
              <a:rPr lang="sv-SE" dirty="0" err="1" smtClean="0"/>
              <a:t>adapt</a:t>
            </a:r>
            <a:r>
              <a:rPr lang="sv-SE" dirty="0" smtClean="0"/>
              <a:t> the </a:t>
            </a:r>
            <a:r>
              <a:rPr lang="sv-SE" dirty="0" err="1" smtClean="0"/>
              <a:t>idea</a:t>
            </a:r>
            <a:r>
              <a:rPr lang="sv-SE" dirty="0" smtClean="0"/>
              <a:t> </a:t>
            </a:r>
            <a:r>
              <a:rPr lang="sv-SE" dirty="0" err="1" smtClean="0"/>
              <a:t>you</a:t>
            </a:r>
            <a:r>
              <a:rPr lang="sv-SE" dirty="0" smtClean="0"/>
              <a:t> </a:t>
            </a:r>
            <a:r>
              <a:rPr lang="sv-SE" dirty="0" err="1" smtClean="0"/>
              <a:t>need</a:t>
            </a:r>
            <a:r>
              <a:rPr lang="sv-SE" dirty="0"/>
              <a:t> </a:t>
            </a:r>
            <a:r>
              <a:rPr lang="sv-SE" dirty="0" smtClean="0"/>
              <a:t>a template</a:t>
            </a:r>
          </a:p>
          <a:p>
            <a:pPr lvl="1"/>
            <a:r>
              <a:rPr lang="sv-SE" dirty="0" err="1" smtClean="0"/>
              <a:t>We</a:t>
            </a:r>
            <a:r>
              <a:rPr lang="sv-SE" dirty="0" smtClean="0"/>
              <a:t> </a:t>
            </a:r>
            <a:r>
              <a:rPr lang="sv-SE" dirty="0" err="1" smtClean="0"/>
              <a:t>will</a:t>
            </a:r>
            <a:r>
              <a:rPr lang="sv-SE" dirty="0" smtClean="0"/>
              <a:t> try to present a </a:t>
            </a:r>
            <a:r>
              <a:rPr lang="sv-SE" dirty="0" err="1" smtClean="0"/>
              <a:t>basic</a:t>
            </a:r>
            <a:r>
              <a:rPr lang="sv-SE" dirty="0" smtClean="0"/>
              <a:t> template </a:t>
            </a:r>
            <a:r>
              <a:rPr lang="sv-SE" dirty="0" err="1" smtClean="0"/>
              <a:t>of</a:t>
            </a:r>
            <a:r>
              <a:rPr lang="sv-SE" dirty="0" smtClean="0"/>
              <a:t> </a:t>
            </a:r>
            <a:r>
              <a:rPr lang="sv-SE" dirty="0" err="1" smtClean="0"/>
              <a:t>each</a:t>
            </a:r>
            <a:r>
              <a:rPr lang="sv-SE" dirty="0" smtClean="0"/>
              <a:t> </a:t>
            </a:r>
            <a:r>
              <a:rPr lang="sv-SE" dirty="0" err="1" smtClean="0"/>
              <a:t>idea</a:t>
            </a:r>
            <a:r>
              <a:rPr lang="sv-SE" dirty="0" smtClean="0"/>
              <a:t> </a:t>
            </a:r>
            <a:r>
              <a:rPr lang="sv-SE" dirty="0" err="1" smtClean="0"/>
              <a:t>after</a:t>
            </a:r>
            <a:r>
              <a:rPr lang="sv-SE" dirty="0" smtClean="0"/>
              <a:t> the </a:t>
            </a:r>
            <a:r>
              <a:rPr lang="sv-SE" dirty="0" err="1" smtClean="0"/>
              <a:t>example</a:t>
            </a:r>
            <a:r>
              <a:rPr lang="sv-SE" dirty="0" smtClean="0"/>
              <a:t> problem</a:t>
            </a:r>
            <a:endParaRPr lang="en-GB" dirty="0"/>
          </a:p>
        </p:txBody>
      </p:sp>
    </p:spTree>
    <p:extLst>
      <p:ext uri="{BB962C8B-B14F-4D97-AF65-F5344CB8AC3E}">
        <p14:creationId xmlns:p14="http://schemas.microsoft.com/office/powerpoint/2010/main" val="3547480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Problems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61763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Review</a:t>
            </a:r>
            <a:endParaRPr lang="en-GB" dirty="0"/>
          </a:p>
        </p:txBody>
      </p:sp>
      <p:sp>
        <p:nvSpPr>
          <p:cNvPr id="3" name="Content Placeholder 2"/>
          <p:cNvSpPr>
            <a:spLocks noGrp="1"/>
          </p:cNvSpPr>
          <p:nvPr>
            <p:ph idx="1"/>
          </p:nvPr>
        </p:nvSpPr>
        <p:spPr/>
        <p:txBody>
          <a:bodyPr/>
          <a:lstStyle/>
          <a:p>
            <a:r>
              <a:rPr lang="sv-SE" dirty="0" err="1" smtClean="0"/>
              <a:t>Automata</a:t>
            </a:r>
            <a:r>
              <a:rPr lang="sv-SE" dirty="0" smtClean="0"/>
              <a:t> </a:t>
            </a:r>
            <a:r>
              <a:rPr lang="sv-SE" dirty="0" err="1" smtClean="0"/>
              <a:t>give</a:t>
            </a:r>
            <a:r>
              <a:rPr lang="sv-SE" dirty="0" smtClean="0"/>
              <a:t> </a:t>
            </a:r>
            <a:r>
              <a:rPr lang="sv-SE" dirty="0" err="1" smtClean="0"/>
              <a:t>us</a:t>
            </a:r>
            <a:r>
              <a:rPr lang="sv-SE" dirty="0" smtClean="0"/>
              <a:t> </a:t>
            </a:r>
            <a:r>
              <a:rPr lang="sv-SE" dirty="0" err="1" smtClean="0"/>
              <a:t>models</a:t>
            </a:r>
            <a:r>
              <a:rPr lang="sv-SE" dirty="0" smtClean="0"/>
              <a:t> </a:t>
            </a:r>
            <a:r>
              <a:rPr lang="sv-SE" dirty="0" err="1" smtClean="0"/>
              <a:t>of</a:t>
            </a:r>
            <a:r>
              <a:rPr lang="sv-SE" dirty="0" smtClean="0"/>
              <a:t> </a:t>
            </a:r>
            <a:r>
              <a:rPr lang="sv-SE" dirty="0" err="1" smtClean="0"/>
              <a:t>computation</a:t>
            </a:r>
            <a:endParaRPr lang="sv-SE" dirty="0" smtClean="0"/>
          </a:p>
          <a:p>
            <a:endParaRPr lang="sv-SE" dirty="0"/>
          </a:p>
          <a:p>
            <a:r>
              <a:rPr lang="sv-SE" dirty="0" err="1" smtClean="0"/>
              <a:t>Complexity</a:t>
            </a:r>
            <a:r>
              <a:rPr lang="sv-SE" dirty="0" smtClean="0"/>
              <a:t> </a:t>
            </a:r>
            <a:r>
              <a:rPr lang="sv-SE" dirty="0" err="1" smtClean="0"/>
              <a:t>theory</a:t>
            </a:r>
            <a:r>
              <a:rPr lang="sv-SE" dirty="0" smtClean="0"/>
              <a:t> </a:t>
            </a:r>
            <a:r>
              <a:rPr lang="sv-SE" dirty="0" err="1" smtClean="0"/>
              <a:t>tells</a:t>
            </a:r>
            <a:r>
              <a:rPr lang="sv-SE" dirty="0" smtClean="0"/>
              <a:t> </a:t>
            </a:r>
            <a:r>
              <a:rPr lang="sv-SE" dirty="0" err="1" smtClean="0"/>
              <a:t>us</a:t>
            </a:r>
            <a:r>
              <a:rPr lang="sv-SE" dirty="0" smtClean="0"/>
              <a:t> </a:t>
            </a:r>
            <a:r>
              <a:rPr lang="sv-SE" dirty="0" err="1" smtClean="0"/>
              <a:t>how</a:t>
            </a:r>
            <a:r>
              <a:rPr lang="sv-SE" dirty="0" smtClean="0"/>
              <a:t> to </a:t>
            </a:r>
            <a:r>
              <a:rPr lang="sv-SE" dirty="0" err="1" smtClean="0"/>
              <a:t>measure</a:t>
            </a:r>
            <a:r>
              <a:rPr lang="sv-SE" dirty="0" smtClean="0"/>
              <a:t> and </a:t>
            </a:r>
            <a:r>
              <a:rPr lang="sv-SE" dirty="0" err="1" smtClean="0"/>
              <a:t>compare</a:t>
            </a:r>
            <a:r>
              <a:rPr lang="sv-SE" dirty="0" smtClean="0"/>
              <a:t> different bits </a:t>
            </a:r>
            <a:r>
              <a:rPr lang="sv-SE" dirty="0" err="1" smtClean="0"/>
              <a:t>of</a:t>
            </a:r>
            <a:r>
              <a:rPr lang="sv-SE" dirty="0" smtClean="0"/>
              <a:t> </a:t>
            </a:r>
            <a:r>
              <a:rPr lang="sv-SE" dirty="0" err="1" smtClean="0"/>
              <a:t>code</a:t>
            </a:r>
            <a:endParaRPr lang="sv-SE" dirty="0" smtClean="0"/>
          </a:p>
          <a:p>
            <a:endParaRPr lang="sv-SE" dirty="0"/>
          </a:p>
          <a:p>
            <a:endParaRPr lang="sv-SE" dirty="0" smtClean="0"/>
          </a:p>
          <a:p>
            <a:r>
              <a:rPr lang="sv-SE" dirty="0" err="1" smtClean="0"/>
              <a:t>Algorithms</a:t>
            </a:r>
            <a:r>
              <a:rPr lang="sv-SE" dirty="0" smtClean="0"/>
              <a:t> </a:t>
            </a:r>
            <a:r>
              <a:rPr lang="sv-SE" dirty="0" err="1" smtClean="0"/>
              <a:t>run</a:t>
            </a:r>
            <a:r>
              <a:rPr lang="sv-SE" dirty="0" smtClean="0"/>
              <a:t> on a </a:t>
            </a:r>
            <a:r>
              <a:rPr lang="sv-SE" dirty="0" err="1" smtClean="0"/>
              <a:t>model</a:t>
            </a:r>
            <a:r>
              <a:rPr lang="sv-SE" dirty="0" smtClean="0"/>
              <a:t> </a:t>
            </a:r>
            <a:r>
              <a:rPr lang="sv-SE" dirty="0" err="1" smtClean="0"/>
              <a:t>of</a:t>
            </a:r>
            <a:r>
              <a:rPr lang="sv-SE" dirty="0" smtClean="0"/>
              <a:t> </a:t>
            </a:r>
            <a:r>
              <a:rPr lang="sv-SE" dirty="0" err="1" smtClean="0"/>
              <a:t>computation</a:t>
            </a:r>
            <a:r>
              <a:rPr lang="sv-SE" dirty="0" smtClean="0"/>
              <a:t> and </a:t>
            </a:r>
            <a:r>
              <a:rPr lang="sv-SE" dirty="0" err="1" smtClean="0"/>
              <a:t>can</a:t>
            </a:r>
            <a:r>
              <a:rPr lang="sv-SE" dirty="0" smtClean="0"/>
              <a:t> be </a:t>
            </a:r>
            <a:r>
              <a:rPr lang="sv-SE" dirty="0" err="1" smtClean="0"/>
              <a:t>compared</a:t>
            </a:r>
            <a:r>
              <a:rPr lang="sv-SE" dirty="0" smtClean="0"/>
              <a:t> </a:t>
            </a:r>
            <a:r>
              <a:rPr lang="sv-SE" dirty="0" err="1" smtClean="0"/>
              <a:t>through</a:t>
            </a:r>
            <a:r>
              <a:rPr lang="sv-SE" dirty="0" smtClean="0"/>
              <a:t> </a:t>
            </a:r>
            <a:r>
              <a:rPr lang="sv-SE" dirty="0" err="1" smtClean="0"/>
              <a:t>complexity</a:t>
            </a:r>
            <a:r>
              <a:rPr lang="sv-SE" dirty="0" smtClean="0"/>
              <a:t> </a:t>
            </a:r>
            <a:r>
              <a:rPr lang="sv-SE" dirty="0" err="1" smtClean="0"/>
              <a:t>theory</a:t>
            </a:r>
            <a:endParaRPr lang="sv-SE" dirty="0" smtClean="0"/>
          </a:p>
          <a:p>
            <a:endParaRPr lang="en-GB" dirty="0"/>
          </a:p>
        </p:txBody>
      </p:sp>
    </p:spTree>
    <p:extLst>
      <p:ext uri="{BB962C8B-B14F-4D97-AF65-F5344CB8AC3E}">
        <p14:creationId xmlns:p14="http://schemas.microsoft.com/office/powerpoint/2010/main" val="3917385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v-SE" dirty="0" smtClean="0"/>
              <a:t>Problem list</a:t>
            </a:r>
            <a:endParaRPr lang="en-GB" dirty="0"/>
          </a:p>
        </p:txBody>
      </p:sp>
      <p:sp>
        <p:nvSpPr>
          <p:cNvPr id="8" name="Content Placeholder 7"/>
          <p:cNvSpPr>
            <a:spLocks noGrp="1"/>
          </p:cNvSpPr>
          <p:nvPr>
            <p:ph idx="1"/>
          </p:nvPr>
        </p:nvSpPr>
        <p:spPr/>
        <p:txBody>
          <a:bodyPr/>
          <a:lstStyle/>
          <a:p>
            <a:r>
              <a:rPr lang="sv-SE" dirty="0" smtClean="0"/>
              <a:t>TSP</a:t>
            </a:r>
            <a:endParaRPr lang="sv-SE" dirty="0"/>
          </a:p>
          <a:p>
            <a:r>
              <a:rPr lang="sv-SE" dirty="0" smtClean="0"/>
              <a:t>Minimum </a:t>
            </a:r>
            <a:r>
              <a:rPr lang="sv-SE" dirty="0" err="1" smtClean="0"/>
              <a:t>Spanning</a:t>
            </a:r>
            <a:r>
              <a:rPr lang="sv-SE" dirty="0" smtClean="0"/>
              <a:t> </a:t>
            </a:r>
            <a:r>
              <a:rPr lang="sv-SE" dirty="0" err="1" smtClean="0"/>
              <a:t>Tree</a:t>
            </a:r>
            <a:endParaRPr lang="sv-SE" dirty="0" smtClean="0"/>
          </a:p>
          <a:p>
            <a:r>
              <a:rPr lang="sv-SE" dirty="0" err="1" smtClean="0"/>
              <a:t>Sorting</a:t>
            </a:r>
            <a:endParaRPr lang="sv-SE" dirty="0" smtClean="0"/>
          </a:p>
          <a:p>
            <a:r>
              <a:rPr lang="sv-SE" dirty="0" err="1"/>
              <a:t>Fibonacci</a:t>
            </a:r>
            <a:r>
              <a:rPr lang="sv-SE" dirty="0"/>
              <a:t> </a:t>
            </a:r>
            <a:r>
              <a:rPr lang="sv-SE" dirty="0" err="1"/>
              <a:t>numbers</a:t>
            </a:r>
            <a:endParaRPr lang="sv-SE" dirty="0" smtClean="0"/>
          </a:p>
          <a:p>
            <a:r>
              <a:rPr lang="en-US" dirty="0"/>
              <a:t>Missionaries &amp; </a:t>
            </a:r>
            <a:r>
              <a:rPr lang="en-US" dirty="0" smtClean="0"/>
              <a:t>Cannibals</a:t>
            </a:r>
          </a:p>
          <a:p>
            <a:r>
              <a:rPr lang="en-US" dirty="0" smtClean="0"/>
              <a:t>A Maze</a:t>
            </a:r>
            <a:endParaRPr lang="en-GB" dirty="0"/>
          </a:p>
        </p:txBody>
      </p:sp>
    </p:spTree>
    <p:extLst>
      <p:ext uri="{BB962C8B-B14F-4D97-AF65-F5344CB8AC3E}">
        <p14:creationId xmlns:p14="http://schemas.microsoft.com/office/powerpoint/2010/main" val="255188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objekt 11"/>
          <p:cNvPicPr>
            <a:picLocks noChangeAspect="1"/>
          </p:cNvPicPr>
          <p:nvPr/>
        </p:nvPicPr>
        <p:blipFill rotWithShape="1">
          <a:blip r:embed="rId2">
            <a:extLst>
              <a:ext uri="{28A0092B-C50C-407E-A947-70E740481C1C}">
                <a14:useLocalDpi xmlns:a14="http://schemas.microsoft.com/office/drawing/2010/main" val="0"/>
              </a:ext>
            </a:extLst>
          </a:blip>
          <a:srcRect t="13197" b="27695"/>
          <a:stretch/>
        </p:blipFill>
        <p:spPr>
          <a:xfrm>
            <a:off x="4324350" y="3187700"/>
            <a:ext cx="4706215" cy="2809598"/>
          </a:xfrm>
          <a:prstGeom prst="rect">
            <a:avLst/>
          </a:prstGeom>
        </p:spPr>
      </p:pic>
      <p:sp>
        <p:nvSpPr>
          <p:cNvPr id="1197058" name="Rectangle 2"/>
          <p:cNvSpPr>
            <a:spLocks noGrp="1" noChangeArrowheads="1"/>
          </p:cNvSpPr>
          <p:nvPr>
            <p:ph type="title"/>
          </p:nvPr>
        </p:nvSpPr>
        <p:spPr/>
        <p:txBody>
          <a:bodyPr/>
          <a:lstStyle/>
          <a:p>
            <a:r>
              <a:rPr lang="en-GB" dirty="0" smtClean="0"/>
              <a:t>Travelling Salesman Problem (TSP)</a:t>
            </a:r>
            <a:endParaRPr lang="en-GB" dirty="0"/>
          </a:p>
        </p:txBody>
      </p:sp>
      <p:sp>
        <p:nvSpPr>
          <p:cNvPr id="1197059" name="Rectangle 3"/>
          <p:cNvSpPr>
            <a:spLocks noGrp="1" noChangeArrowheads="1"/>
          </p:cNvSpPr>
          <p:nvPr>
            <p:ph type="body" idx="1"/>
          </p:nvPr>
        </p:nvSpPr>
        <p:spPr>
          <a:xfrm>
            <a:off x="514350" y="1663700"/>
            <a:ext cx="8403425" cy="4648200"/>
          </a:xfrm>
        </p:spPr>
        <p:txBody>
          <a:bodyPr/>
          <a:lstStyle/>
          <a:p>
            <a:pPr>
              <a:lnSpc>
                <a:spcPct val="90000"/>
              </a:lnSpc>
            </a:pPr>
            <a:r>
              <a:rPr lang="en-GB" dirty="0" smtClean="0"/>
              <a:t>TSP is the problem of a salesman who wants to find, starting from his home town, a shortest possible trip through a given set of customer cities and to return to its home town, visiting exactly once each city</a:t>
            </a:r>
          </a:p>
          <a:p>
            <a:pPr>
              <a:lnSpc>
                <a:spcPct val="90000"/>
              </a:lnSpc>
              <a:spcBef>
                <a:spcPts val="800"/>
              </a:spcBef>
            </a:pPr>
            <a:endParaRPr lang="en-GB" sz="2000" dirty="0"/>
          </a:p>
        </p:txBody>
      </p:sp>
      <p:sp>
        <p:nvSpPr>
          <p:cNvPr id="15" name="AutoShape 230" descr="(n^{2}2^{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482969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TSP – BRUTE FORCE (n!)</a:t>
            </a:r>
            <a:endParaRPr lang="en-GB" dirty="0"/>
          </a:p>
        </p:txBody>
      </p:sp>
      <p:sp>
        <p:nvSpPr>
          <p:cNvPr id="3" name="Content Placeholder 2"/>
          <p:cNvSpPr>
            <a:spLocks noGrp="1"/>
          </p:cNvSpPr>
          <p:nvPr>
            <p:ph idx="1"/>
          </p:nvPr>
        </p:nvSpPr>
        <p:spPr>
          <a:xfrm>
            <a:off x="361950" y="1670050"/>
            <a:ext cx="8396288" cy="984250"/>
          </a:xfrm>
        </p:spPr>
        <p:txBody>
          <a:bodyPr/>
          <a:lstStyle/>
          <a:p>
            <a:r>
              <a:rPr lang="sv-SE" dirty="0" err="1" smtClean="0"/>
              <a:t>Generate</a:t>
            </a:r>
            <a:r>
              <a:rPr lang="sv-SE" dirty="0" smtClean="0"/>
              <a:t> </a:t>
            </a:r>
            <a:r>
              <a:rPr lang="sv-SE" dirty="0" err="1" smtClean="0"/>
              <a:t>every</a:t>
            </a:r>
            <a:r>
              <a:rPr lang="sv-SE" dirty="0" smtClean="0"/>
              <a:t> </a:t>
            </a:r>
            <a:r>
              <a:rPr lang="sv-SE" dirty="0" err="1" smtClean="0"/>
              <a:t>possible</a:t>
            </a:r>
            <a:r>
              <a:rPr lang="sv-SE" dirty="0" smtClean="0"/>
              <a:t> solution to the TSP and </a:t>
            </a:r>
            <a:r>
              <a:rPr lang="sv-SE" dirty="0" err="1" smtClean="0"/>
              <a:t>keep</a:t>
            </a:r>
            <a:r>
              <a:rPr lang="sv-SE" dirty="0" smtClean="0"/>
              <a:t> the best</a:t>
            </a:r>
          </a:p>
          <a:p>
            <a:endParaRPr lang="en-GB" dirty="0"/>
          </a:p>
        </p:txBody>
      </p:sp>
      <p:sp>
        <p:nvSpPr>
          <p:cNvPr id="4" name="TextBox 3"/>
          <p:cNvSpPr txBox="1"/>
          <p:nvPr/>
        </p:nvSpPr>
        <p:spPr>
          <a:xfrm>
            <a:off x="742950" y="2748518"/>
            <a:ext cx="7315200" cy="1698927"/>
          </a:xfrm>
          <a:prstGeom prst="rect">
            <a:avLst/>
          </a:prstGeom>
          <a:noFill/>
        </p:spPr>
        <p:txBody>
          <a:bodyPr wrap="square" rtlCol="0">
            <a:spAutoFit/>
          </a:bodyPr>
          <a:lstStyle/>
          <a:p>
            <a:pPr>
              <a:buNone/>
            </a:pPr>
            <a:r>
              <a:rPr lang="sv-SE" dirty="0" err="1" smtClean="0"/>
              <a:t>Best_solution</a:t>
            </a:r>
            <a:r>
              <a:rPr lang="sv-SE" dirty="0" smtClean="0"/>
              <a:t> = generate1</a:t>
            </a:r>
          </a:p>
          <a:p>
            <a:pPr>
              <a:buNone/>
            </a:pPr>
            <a:r>
              <a:rPr lang="sv-SE" dirty="0" smtClean="0"/>
              <a:t>For sol in </a:t>
            </a:r>
            <a:r>
              <a:rPr lang="sv-SE" dirty="0" err="1" smtClean="0"/>
              <a:t>generate_all_solutions</a:t>
            </a:r>
            <a:r>
              <a:rPr lang="sv-SE" dirty="0" smtClean="0"/>
              <a:t>(</a:t>
            </a:r>
            <a:r>
              <a:rPr lang="sv-SE" dirty="0" err="1" smtClean="0"/>
              <a:t>tsp</a:t>
            </a:r>
            <a:r>
              <a:rPr lang="sv-SE" dirty="0" smtClean="0"/>
              <a:t>):</a:t>
            </a:r>
          </a:p>
          <a:p>
            <a:pPr>
              <a:buNone/>
            </a:pPr>
            <a:r>
              <a:rPr lang="sv-SE" dirty="0"/>
              <a:t> </a:t>
            </a:r>
            <a:r>
              <a:rPr lang="sv-SE" dirty="0" smtClean="0"/>
              <a:t>    </a:t>
            </a:r>
            <a:r>
              <a:rPr lang="sv-SE" dirty="0" err="1" smtClean="0"/>
              <a:t>if</a:t>
            </a:r>
            <a:r>
              <a:rPr lang="sv-SE" dirty="0" smtClean="0"/>
              <a:t> sol &lt;= </a:t>
            </a:r>
            <a:r>
              <a:rPr lang="sv-SE" dirty="0" err="1" smtClean="0"/>
              <a:t>best_solution</a:t>
            </a:r>
            <a:r>
              <a:rPr lang="sv-SE" dirty="0" smtClean="0"/>
              <a:t>:</a:t>
            </a:r>
          </a:p>
          <a:p>
            <a:pPr>
              <a:buNone/>
            </a:pPr>
            <a:r>
              <a:rPr lang="sv-SE" dirty="0"/>
              <a:t> </a:t>
            </a:r>
            <a:r>
              <a:rPr lang="sv-SE" dirty="0" smtClean="0"/>
              <a:t>          </a:t>
            </a:r>
            <a:r>
              <a:rPr lang="sv-SE" dirty="0" err="1" smtClean="0"/>
              <a:t>best_solution</a:t>
            </a:r>
            <a:r>
              <a:rPr lang="sv-SE" dirty="0" smtClean="0"/>
              <a:t>=sol</a:t>
            </a:r>
          </a:p>
          <a:p>
            <a:pPr>
              <a:buNone/>
            </a:pPr>
            <a:endParaRPr lang="en-GB" dirty="0"/>
          </a:p>
        </p:txBody>
      </p:sp>
      <p:sp>
        <p:nvSpPr>
          <p:cNvPr id="5" name="TextBox 4"/>
          <p:cNvSpPr txBox="1"/>
          <p:nvPr/>
        </p:nvSpPr>
        <p:spPr>
          <a:xfrm>
            <a:off x="3867150" y="3873500"/>
            <a:ext cx="8035292" cy="2376035"/>
          </a:xfrm>
          <a:prstGeom prst="rect">
            <a:avLst/>
          </a:prstGeom>
          <a:noFill/>
        </p:spPr>
        <p:txBody>
          <a:bodyPr wrap="square" rtlCol="0">
            <a:spAutoFit/>
          </a:bodyPr>
          <a:lstStyle/>
          <a:p>
            <a:pPr>
              <a:buNone/>
            </a:pPr>
            <a:r>
              <a:rPr lang="sv-SE" sz="1400" dirty="0" smtClean="0"/>
              <a:t>Def </a:t>
            </a:r>
            <a:r>
              <a:rPr lang="sv-SE" sz="1400" dirty="0" err="1" smtClean="0"/>
              <a:t>generate_all_solutions</a:t>
            </a:r>
            <a:r>
              <a:rPr lang="sv-SE" sz="1400" dirty="0" smtClean="0"/>
              <a:t>(</a:t>
            </a:r>
            <a:r>
              <a:rPr lang="sv-SE" sz="1400" dirty="0" err="1" smtClean="0"/>
              <a:t>tsp</a:t>
            </a:r>
            <a:r>
              <a:rPr lang="sv-SE" sz="1400" dirty="0" smtClean="0"/>
              <a:t>):</a:t>
            </a:r>
          </a:p>
          <a:p>
            <a:pPr>
              <a:buNone/>
            </a:pPr>
            <a:r>
              <a:rPr lang="sv-SE" sz="1400" dirty="0"/>
              <a:t> </a:t>
            </a:r>
            <a:r>
              <a:rPr lang="sv-SE" sz="1400" dirty="0" smtClean="0"/>
              <a:t>    </a:t>
            </a:r>
            <a:r>
              <a:rPr lang="sv-SE" sz="1400" dirty="0" err="1" smtClean="0"/>
              <a:t>root</a:t>
            </a:r>
            <a:r>
              <a:rPr lang="sv-SE" sz="1400" dirty="0" smtClean="0"/>
              <a:t>=[city1]</a:t>
            </a:r>
          </a:p>
          <a:p>
            <a:pPr>
              <a:buNone/>
            </a:pPr>
            <a:r>
              <a:rPr lang="sv-SE" sz="1400" dirty="0"/>
              <a:t> </a:t>
            </a:r>
            <a:r>
              <a:rPr lang="sv-SE" sz="1400" dirty="0" smtClean="0"/>
              <a:t>    </a:t>
            </a:r>
            <a:r>
              <a:rPr lang="sv-SE" sz="1400" dirty="0" err="1" smtClean="0"/>
              <a:t>open_options</a:t>
            </a:r>
            <a:r>
              <a:rPr lang="sv-SE" sz="1400" dirty="0" smtClean="0"/>
              <a:t>=</a:t>
            </a:r>
            <a:r>
              <a:rPr lang="sv-SE" sz="1400" dirty="0" err="1" smtClean="0"/>
              <a:t>generate_branches</a:t>
            </a:r>
            <a:r>
              <a:rPr lang="sv-SE" sz="1400" dirty="0" smtClean="0"/>
              <a:t>(</a:t>
            </a:r>
            <a:r>
              <a:rPr lang="sv-SE" sz="1400" dirty="0" err="1" smtClean="0"/>
              <a:t>root</a:t>
            </a:r>
            <a:r>
              <a:rPr lang="sv-SE" sz="1400" dirty="0" smtClean="0"/>
              <a:t>)</a:t>
            </a:r>
          </a:p>
          <a:p>
            <a:pPr>
              <a:buNone/>
            </a:pPr>
            <a:r>
              <a:rPr lang="sv-SE" sz="1400" dirty="0"/>
              <a:t> </a:t>
            </a:r>
            <a:r>
              <a:rPr lang="sv-SE" sz="1400" dirty="0" smtClean="0"/>
              <a:t>    </a:t>
            </a:r>
            <a:r>
              <a:rPr lang="sv-SE" sz="1400" dirty="0" err="1" smtClean="0"/>
              <a:t>while</a:t>
            </a:r>
            <a:r>
              <a:rPr lang="sv-SE" sz="1400" dirty="0" smtClean="0"/>
              <a:t> </a:t>
            </a:r>
            <a:r>
              <a:rPr lang="sv-SE" sz="1400" dirty="0" err="1" smtClean="0"/>
              <a:t>open_options</a:t>
            </a:r>
            <a:r>
              <a:rPr lang="sv-SE" sz="1400" dirty="0" smtClean="0"/>
              <a:t>:</a:t>
            </a:r>
          </a:p>
          <a:p>
            <a:pPr>
              <a:buNone/>
            </a:pPr>
            <a:r>
              <a:rPr lang="sv-SE" sz="1400" dirty="0"/>
              <a:t> </a:t>
            </a:r>
            <a:r>
              <a:rPr lang="sv-SE" sz="1400" dirty="0" smtClean="0"/>
              <a:t>         x=</a:t>
            </a:r>
            <a:r>
              <a:rPr lang="sv-SE" sz="1400" dirty="0" err="1" smtClean="0"/>
              <a:t>open_options.pop</a:t>
            </a:r>
            <a:r>
              <a:rPr lang="sv-SE" sz="1400" dirty="0" smtClean="0"/>
              <a:t>()</a:t>
            </a:r>
          </a:p>
          <a:p>
            <a:pPr>
              <a:buNone/>
            </a:pPr>
            <a:r>
              <a:rPr lang="sv-SE" sz="1400" dirty="0"/>
              <a:t> </a:t>
            </a:r>
            <a:r>
              <a:rPr lang="sv-SE" sz="1400" dirty="0" smtClean="0"/>
              <a:t>         </a:t>
            </a:r>
            <a:r>
              <a:rPr lang="sv-SE" sz="1400" dirty="0" err="1" smtClean="0"/>
              <a:t>if</a:t>
            </a:r>
            <a:r>
              <a:rPr lang="sv-SE" sz="1400" dirty="0" smtClean="0"/>
              <a:t> solution(x):</a:t>
            </a:r>
          </a:p>
          <a:p>
            <a:pPr>
              <a:buNone/>
            </a:pPr>
            <a:r>
              <a:rPr lang="sv-SE" sz="1400" dirty="0"/>
              <a:t> </a:t>
            </a:r>
            <a:r>
              <a:rPr lang="sv-SE" sz="1400" dirty="0" smtClean="0"/>
              <a:t>             </a:t>
            </a:r>
            <a:r>
              <a:rPr lang="sv-SE" sz="1400" dirty="0" err="1" smtClean="0"/>
              <a:t>yield</a:t>
            </a:r>
            <a:r>
              <a:rPr lang="sv-SE" sz="1400" dirty="0" smtClean="0"/>
              <a:t> x</a:t>
            </a:r>
          </a:p>
          <a:p>
            <a:pPr>
              <a:buNone/>
            </a:pPr>
            <a:r>
              <a:rPr lang="sv-SE" sz="1400" dirty="0"/>
              <a:t> </a:t>
            </a:r>
            <a:r>
              <a:rPr lang="sv-SE" sz="1400" dirty="0" smtClean="0"/>
              <a:t>          </a:t>
            </a:r>
            <a:r>
              <a:rPr lang="sv-SE" sz="1400" dirty="0" err="1" smtClean="0"/>
              <a:t>else</a:t>
            </a:r>
            <a:r>
              <a:rPr lang="sv-SE" sz="1400" dirty="0" smtClean="0"/>
              <a:t>:</a:t>
            </a:r>
          </a:p>
          <a:p>
            <a:pPr>
              <a:buNone/>
            </a:pPr>
            <a:r>
              <a:rPr lang="sv-SE" sz="1400" dirty="0"/>
              <a:t> </a:t>
            </a:r>
            <a:r>
              <a:rPr lang="sv-SE" sz="1400" dirty="0" smtClean="0"/>
              <a:t>              </a:t>
            </a:r>
            <a:r>
              <a:rPr lang="sv-SE" sz="1400" dirty="0" err="1" smtClean="0"/>
              <a:t>open_options.add_on_front</a:t>
            </a:r>
            <a:r>
              <a:rPr lang="sv-SE" sz="1400" dirty="0" smtClean="0"/>
              <a:t>(</a:t>
            </a:r>
            <a:r>
              <a:rPr lang="sv-SE" sz="1400" dirty="0" err="1" smtClean="0"/>
              <a:t>generate_branches</a:t>
            </a:r>
            <a:r>
              <a:rPr lang="sv-SE" sz="1400" dirty="0" smtClean="0"/>
              <a:t>(x))</a:t>
            </a:r>
          </a:p>
        </p:txBody>
      </p:sp>
    </p:spTree>
    <p:extLst>
      <p:ext uri="{BB962C8B-B14F-4D97-AF65-F5344CB8AC3E}">
        <p14:creationId xmlns:p14="http://schemas.microsoft.com/office/powerpoint/2010/main" val="404162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34" name="Rectangle 30"/>
          <p:cNvSpPr>
            <a:spLocks noGrp="1" noChangeArrowheads="1"/>
          </p:cNvSpPr>
          <p:nvPr>
            <p:ph type="title"/>
          </p:nvPr>
        </p:nvSpPr>
        <p:spPr/>
        <p:txBody>
          <a:bodyPr/>
          <a:lstStyle/>
          <a:p>
            <a:r>
              <a:rPr lang="en-GB" smtClean="0"/>
              <a:t>Minimum Spanning Trees</a:t>
            </a:r>
            <a:endParaRPr lang="en-GB"/>
          </a:p>
        </p:txBody>
      </p:sp>
      <p:sp>
        <p:nvSpPr>
          <p:cNvPr id="507935" name="Rectangle 31"/>
          <p:cNvSpPr>
            <a:spLocks noGrp="1" noChangeArrowheads="1"/>
          </p:cNvSpPr>
          <p:nvPr>
            <p:ph sz="half" idx="1"/>
          </p:nvPr>
        </p:nvSpPr>
        <p:spPr>
          <a:xfrm>
            <a:off x="537500" y="1663701"/>
            <a:ext cx="4244050" cy="4333804"/>
          </a:xfrm>
        </p:spPr>
        <p:txBody>
          <a:bodyPr/>
          <a:lstStyle/>
          <a:p>
            <a:r>
              <a:rPr lang="en-GB" b="1" dirty="0" smtClean="0"/>
              <a:t>Example: </a:t>
            </a:r>
            <a:r>
              <a:rPr lang="en-GB" dirty="0" smtClean="0"/>
              <a:t>Computers located at different physical locations are to be connected through a network.</a:t>
            </a:r>
          </a:p>
          <a:p>
            <a:pPr marL="449263" indent="0">
              <a:spcBef>
                <a:spcPts val="1000"/>
              </a:spcBef>
              <a:buNone/>
            </a:pPr>
            <a:r>
              <a:rPr lang="en-GB" dirty="0" smtClean="0"/>
              <a:t>How to build the network using as little cable as possible?</a:t>
            </a:r>
          </a:p>
        </p:txBody>
      </p:sp>
      <p:grpSp>
        <p:nvGrpSpPr>
          <p:cNvPr id="2" name="Group 30"/>
          <p:cNvGrpSpPr/>
          <p:nvPr/>
        </p:nvGrpSpPr>
        <p:grpSpPr>
          <a:xfrm>
            <a:off x="5231081" y="2044700"/>
            <a:ext cx="3392093" cy="3352799"/>
            <a:chOff x="5976938" y="2984500"/>
            <a:chExt cx="2592387" cy="2561166"/>
          </a:xfrm>
        </p:grpSpPr>
        <p:sp>
          <p:nvSpPr>
            <p:cNvPr id="507906" name="Rectangle 2"/>
            <p:cNvSpPr>
              <a:spLocks noChangeArrowheads="1"/>
            </p:cNvSpPr>
            <p:nvPr/>
          </p:nvSpPr>
          <p:spPr bwMode="auto">
            <a:xfrm>
              <a:off x="6127750" y="4965700"/>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E</a:t>
              </a:r>
              <a:endParaRPr lang="en-GB" sz="2400">
                <a:solidFill>
                  <a:schemeClr val="tx1"/>
                </a:solidFill>
                <a:latin typeface="+mn-lt"/>
                <a:cs typeface="Myriad Pro"/>
              </a:endParaRPr>
            </a:p>
          </p:txBody>
        </p:sp>
        <p:sp>
          <p:nvSpPr>
            <p:cNvPr id="507907" name="Rectangle 3"/>
            <p:cNvSpPr>
              <a:spLocks noChangeArrowheads="1"/>
            </p:cNvSpPr>
            <p:nvPr/>
          </p:nvSpPr>
          <p:spPr bwMode="auto">
            <a:xfrm>
              <a:off x="7116763" y="4149725"/>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C</a:t>
              </a:r>
              <a:endParaRPr lang="en-GB" sz="2400">
                <a:solidFill>
                  <a:schemeClr val="tx1"/>
                </a:solidFill>
                <a:latin typeface="+mn-lt"/>
                <a:cs typeface="Myriad Pro"/>
              </a:endParaRPr>
            </a:p>
          </p:txBody>
        </p:sp>
        <p:sp>
          <p:nvSpPr>
            <p:cNvPr id="507908" name="Rectangle 4"/>
            <p:cNvSpPr>
              <a:spLocks noChangeArrowheads="1"/>
            </p:cNvSpPr>
            <p:nvPr/>
          </p:nvSpPr>
          <p:spPr bwMode="auto">
            <a:xfrm>
              <a:off x="8113713" y="4965700"/>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dirty="0" smtClean="0">
                  <a:solidFill>
                    <a:schemeClr val="tx1"/>
                  </a:solidFill>
                  <a:latin typeface="+mn-lt"/>
                  <a:cs typeface="Myriad Pro"/>
                </a:rPr>
                <a:t>F</a:t>
              </a:r>
              <a:endParaRPr lang="en-GB" sz="2400" dirty="0">
                <a:solidFill>
                  <a:schemeClr val="tx1"/>
                </a:solidFill>
                <a:latin typeface="+mn-lt"/>
                <a:cs typeface="Myriad Pro"/>
              </a:endParaRPr>
            </a:p>
          </p:txBody>
        </p:sp>
        <p:sp>
          <p:nvSpPr>
            <p:cNvPr id="507909" name="Rectangle 5"/>
            <p:cNvSpPr>
              <a:spLocks noChangeArrowheads="1"/>
            </p:cNvSpPr>
            <p:nvPr/>
          </p:nvSpPr>
          <p:spPr bwMode="auto">
            <a:xfrm>
              <a:off x="7116763" y="2984500"/>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A</a:t>
              </a:r>
              <a:endParaRPr lang="en-GB" sz="2400">
                <a:solidFill>
                  <a:schemeClr val="tx1"/>
                </a:solidFill>
                <a:latin typeface="+mn-lt"/>
                <a:cs typeface="Myriad Pro"/>
              </a:endParaRPr>
            </a:p>
          </p:txBody>
        </p:sp>
        <p:sp>
          <p:nvSpPr>
            <p:cNvPr id="507910" name="Rectangle 6"/>
            <p:cNvSpPr>
              <a:spLocks noChangeArrowheads="1"/>
            </p:cNvSpPr>
            <p:nvPr/>
          </p:nvSpPr>
          <p:spPr bwMode="auto">
            <a:xfrm>
              <a:off x="8113713" y="3813175"/>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D</a:t>
              </a:r>
              <a:endParaRPr lang="en-GB" sz="2400">
                <a:solidFill>
                  <a:schemeClr val="tx1"/>
                </a:solidFill>
                <a:latin typeface="+mn-lt"/>
                <a:cs typeface="Myriad Pro"/>
              </a:endParaRPr>
            </a:p>
          </p:txBody>
        </p:sp>
        <p:cxnSp>
          <p:nvCxnSpPr>
            <p:cNvPr id="507911" name="AutoShape 7"/>
            <p:cNvCxnSpPr>
              <a:cxnSpLocks noChangeShapeType="1"/>
              <a:stCxn id="507909" idx="1"/>
              <a:endCxn id="507921" idx="0"/>
            </p:cNvCxnSpPr>
            <p:nvPr/>
          </p:nvCxnSpPr>
          <p:spPr bwMode="auto">
            <a:xfrm flipH="1">
              <a:off x="6280150" y="3192463"/>
              <a:ext cx="836613" cy="620712"/>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507912" name="AutoShape 8"/>
            <p:cNvCxnSpPr>
              <a:cxnSpLocks noChangeShapeType="1"/>
              <a:stCxn id="507921" idx="2"/>
              <a:endCxn id="507906" idx="0"/>
            </p:cNvCxnSpPr>
            <p:nvPr/>
          </p:nvCxnSpPr>
          <p:spPr bwMode="auto">
            <a:xfrm>
              <a:off x="6280150" y="4227513"/>
              <a:ext cx="0" cy="738187"/>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507913" name="AutoShape 9"/>
            <p:cNvCxnSpPr>
              <a:cxnSpLocks noChangeShapeType="1"/>
              <a:stCxn id="507906" idx="3"/>
              <a:endCxn id="507907" idx="2"/>
            </p:cNvCxnSpPr>
            <p:nvPr/>
          </p:nvCxnSpPr>
          <p:spPr bwMode="auto">
            <a:xfrm flipV="1">
              <a:off x="6430963" y="4564063"/>
              <a:ext cx="838200" cy="609600"/>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507914" name="AutoShape 10"/>
            <p:cNvCxnSpPr>
              <a:cxnSpLocks noChangeShapeType="1"/>
              <a:stCxn id="507908" idx="1"/>
              <a:endCxn id="507907" idx="2"/>
            </p:cNvCxnSpPr>
            <p:nvPr/>
          </p:nvCxnSpPr>
          <p:spPr bwMode="auto">
            <a:xfrm flipH="1" flipV="1">
              <a:off x="7269163" y="4564063"/>
              <a:ext cx="844550" cy="609600"/>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507915" name="AutoShape 11"/>
            <p:cNvCxnSpPr>
              <a:cxnSpLocks noChangeShapeType="1"/>
              <a:stCxn id="507921" idx="3"/>
              <a:endCxn id="507907" idx="1"/>
            </p:cNvCxnSpPr>
            <p:nvPr/>
          </p:nvCxnSpPr>
          <p:spPr bwMode="auto">
            <a:xfrm>
              <a:off x="6430963" y="4021138"/>
              <a:ext cx="685800" cy="336550"/>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507916" name="AutoShape 12"/>
            <p:cNvCxnSpPr>
              <a:cxnSpLocks noChangeShapeType="1"/>
              <a:stCxn id="507907" idx="3"/>
              <a:endCxn id="507910" idx="1"/>
            </p:cNvCxnSpPr>
            <p:nvPr/>
          </p:nvCxnSpPr>
          <p:spPr bwMode="auto">
            <a:xfrm flipV="1">
              <a:off x="7419975" y="4021138"/>
              <a:ext cx="693738" cy="336550"/>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507917" name="AutoShape 13"/>
            <p:cNvCxnSpPr>
              <a:cxnSpLocks noChangeShapeType="1"/>
              <a:stCxn id="507910" idx="2"/>
              <a:endCxn id="507908" idx="0"/>
            </p:cNvCxnSpPr>
            <p:nvPr/>
          </p:nvCxnSpPr>
          <p:spPr bwMode="auto">
            <a:xfrm>
              <a:off x="8266113" y="4227513"/>
              <a:ext cx="0" cy="738187"/>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507918" name="AutoShape 14"/>
            <p:cNvCxnSpPr>
              <a:cxnSpLocks noChangeShapeType="1"/>
              <a:stCxn id="507909" idx="3"/>
              <a:endCxn id="507910" idx="0"/>
            </p:cNvCxnSpPr>
            <p:nvPr/>
          </p:nvCxnSpPr>
          <p:spPr bwMode="auto">
            <a:xfrm>
              <a:off x="7419975" y="3192463"/>
              <a:ext cx="846138" cy="620712"/>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sp>
          <p:nvSpPr>
            <p:cNvPr id="507921" name="Rectangle 17"/>
            <p:cNvSpPr>
              <a:spLocks noChangeArrowheads="1"/>
            </p:cNvSpPr>
            <p:nvPr/>
          </p:nvSpPr>
          <p:spPr bwMode="auto">
            <a:xfrm>
              <a:off x="6127750" y="3813175"/>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B</a:t>
              </a:r>
              <a:endParaRPr lang="en-GB" sz="2400">
                <a:solidFill>
                  <a:schemeClr val="tx1"/>
                </a:solidFill>
                <a:latin typeface="+mn-lt"/>
                <a:cs typeface="Myriad Pro"/>
              </a:endParaRPr>
            </a:p>
          </p:txBody>
        </p:sp>
        <p:sp>
          <p:nvSpPr>
            <p:cNvPr id="507922" name="Rectangle 18"/>
            <p:cNvSpPr>
              <a:spLocks noChangeArrowheads="1"/>
            </p:cNvSpPr>
            <p:nvPr/>
          </p:nvSpPr>
          <p:spPr bwMode="auto">
            <a:xfrm>
              <a:off x="6511925" y="315012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6</a:t>
              </a:r>
              <a:endParaRPr lang="en-GB" sz="2000">
                <a:solidFill>
                  <a:schemeClr val="tx1"/>
                </a:solidFill>
                <a:latin typeface="+mn-lt"/>
                <a:cs typeface="Myriad Pro"/>
              </a:endParaRPr>
            </a:p>
          </p:txBody>
        </p:sp>
        <p:sp>
          <p:nvSpPr>
            <p:cNvPr id="507923" name="Rectangle 19"/>
            <p:cNvSpPr>
              <a:spLocks noChangeArrowheads="1"/>
            </p:cNvSpPr>
            <p:nvPr/>
          </p:nvSpPr>
          <p:spPr bwMode="auto">
            <a:xfrm>
              <a:off x="7269163" y="3564466"/>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1</a:t>
              </a:r>
              <a:endParaRPr lang="en-GB" sz="2000">
                <a:solidFill>
                  <a:schemeClr val="tx1"/>
                </a:solidFill>
                <a:latin typeface="+mn-lt"/>
                <a:cs typeface="Myriad Pro"/>
              </a:endParaRPr>
            </a:p>
          </p:txBody>
        </p:sp>
        <p:sp>
          <p:nvSpPr>
            <p:cNvPr id="507924" name="Rectangle 20"/>
            <p:cNvSpPr>
              <a:spLocks noChangeArrowheads="1"/>
            </p:cNvSpPr>
            <p:nvPr/>
          </p:nvSpPr>
          <p:spPr bwMode="auto">
            <a:xfrm>
              <a:off x="7769225" y="313107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5</a:t>
              </a:r>
              <a:endParaRPr lang="en-GB" sz="2000">
                <a:solidFill>
                  <a:schemeClr val="tx1"/>
                </a:solidFill>
                <a:latin typeface="+mn-lt"/>
                <a:cs typeface="Myriad Pro"/>
              </a:endParaRPr>
            </a:p>
          </p:txBody>
        </p:sp>
        <p:sp>
          <p:nvSpPr>
            <p:cNvPr id="507925" name="Rectangle 21"/>
            <p:cNvSpPr>
              <a:spLocks noChangeArrowheads="1"/>
            </p:cNvSpPr>
            <p:nvPr/>
          </p:nvSpPr>
          <p:spPr bwMode="auto">
            <a:xfrm>
              <a:off x="8266113" y="4313766"/>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2</a:t>
              </a:r>
              <a:endParaRPr lang="en-GB" sz="2000">
                <a:solidFill>
                  <a:schemeClr val="tx1"/>
                </a:solidFill>
                <a:latin typeface="+mn-lt"/>
                <a:cs typeface="Myriad Pro"/>
              </a:endParaRPr>
            </a:p>
          </p:txBody>
        </p:sp>
        <p:sp>
          <p:nvSpPr>
            <p:cNvPr id="507926" name="Rectangle 22"/>
            <p:cNvSpPr>
              <a:spLocks noChangeArrowheads="1"/>
            </p:cNvSpPr>
            <p:nvPr/>
          </p:nvSpPr>
          <p:spPr bwMode="auto">
            <a:xfrm>
              <a:off x="6664325" y="3818466"/>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5</a:t>
              </a:r>
              <a:endParaRPr lang="en-GB" sz="2000">
                <a:solidFill>
                  <a:schemeClr val="tx1"/>
                </a:solidFill>
                <a:latin typeface="+mn-lt"/>
                <a:cs typeface="Myriad Pro"/>
              </a:endParaRPr>
            </a:p>
          </p:txBody>
        </p:sp>
        <p:sp>
          <p:nvSpPr>
            <p:cNvPr id="507927" name="Rectangle 23"/>
            <p:cNvSpPr>
              <a:spLocks noChangeArrowheads="1"/>
            </p:cNvSpPr>
            <p:nvPr/>
          </p:nvSpPr>
          <p:spPr bwMode="auto">
            <a:xfrm>
              <a:off x="5976938" y="4313766"/>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3</a:t>
              </a:r>
              <a:endParaRPr lang="en-GB" sz="2000">
                <a:solidFill>
                  <a:schemeClr val="tx1"/>
                </a:solidFill>
                <a:latin typeface="+mn-lt"/>
                <a:cs typeface="Myriad Pro"/>
              </a:endParaRPr>
            </a:p>
          </p:txBody>
        </p:sp>
        <p:sp>
          <p:nvSpPr>
            <p:cNvPr id="507928" name="Rectangle 24"/>
            <p:cNvSpPr>
              <a:spLocks noChangeArrowheads="1"/>
            </p:cNvSpPr>
            <p:nvPr/>
          </p:nvSpPr>
          <p:spPr bwMode="auto">
            <a:xfrm>
              <a:off x="7116763" y="5131329"/>
              <a:ext cx="303212"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6</a:t>
              </a:r>
              <a:endParaRPr lang="en-GB" sz="2000">
                <a:solidFill>
                  <a:schemeClr val="tx1"/>
                </a:solidFill>
                <a:latin typeface="+mn-lt"/>
                <a:cs typeface="Myriad Pro"/>
              </a:endParaRPr>
            </a:p>
          </p:txBody>
        </p:sp>
        <p:sp>
          <p:nvSpPr>
            <p:cNvPr id="507929" name="Rectangle 25"/>
            <p:cNvSpPr>
              <a:spLocks noChangeArrowheads="1"/>
            </p:cNvSpPr>
            <p:nvPr/>
          </p:nvSpPr>
          <p:spPr bwMode="auto">
            <a:xfrm>
              <a:off x="7578725" y="452172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4</a:t>
              </a:r>
              <a:endParaRPr lang="en-GB" sz="2000">
                <a:solidFill>
                  <a:schemeClr val="tx1"/>
                </a:solidFill>
                <a:latin typeface="+mn-lt"/>
                <a:cs typeface="Myriad Pro"/>
              </a:endParaRPr>
            </a:p>
          </p:txBody>
        </p:sp>
        <p:cxnSp>
          <p:nvCxnSpPr>
            <p:cNvPr id="507930" name="AutoShape 26"/>
            <p:cNvCxnSpPr>
              <a:cxnSpLocks noChangeShapeType="1"/>
              <a:stCxn id="507908" idx="1"/>
              <a:endCxn id="507906" idx="3"/>
            </p:cNvCxnSpPr>
            <p:nvPr/>
          </p:nvCxnSpPr>
          <p:spPr bwMode="auto">
            <a:xfrm flipH="1">
              <a:off x="6430963" y="5173663"/>
              <a:ext cx="1682750" cy="0"/>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507931" name="AutoShape 27"/>
            <p:cNvCxnSpPr>
              <a:cxnSpLocks noChangeShapeType="1"/>
              <a:stCxn id="507909" idx="2"/>
              <a:endCxn id="507907" idx="0"/>
            </p:cNvCxnSpPr>
            <p:nvPr/>
          </p:nvCxnSpPr>
          <p:spPr bwMode="auto">
            <a:xfrm>
              <a:off x="7269163" y="3398838"/>
              <a:ext cx="0" cy="750887"/>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sp>
          <p:nvSpPr>
            <p:cNvPr id="507932" name="Rectangle 28"/>
            <p:cNvSpPr>
              <a:spLocks noChangeArrowheads="1"/>
            </p:cNvSpPr>
            <p:nvPr/>
          </p:nvSpPr>
          <p:spPr bwMode="auto">
            <a:xfrm>
              <a:off x="6664325" y="450902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6</a:t>
              </a:r>
              <a:endParaRPr lang="en-GB" sz="2000">
                <a:solidFill>
                  <a:schemeClr val="tx1"/>
                </a:solidFill>
                <a:latin typeface="+mn-lt"/>
                <a:cs typeface="Myriad Pro"/>
              </a:endParaRPr>
            </a:p>
          </p:txBody>
        </p:sp>
        <p:sp>
          <p:nvSpPr>
            <p:cNvPr id="507933" name="Rectangle 29"/>
            <p:cNvSpPr>
              <a:spLocks noChangeArrowheads="1"/>
            </p:cNvSpPr>
            <p:nvPr/>
          </p:nvSpPr>
          <p:spPr bwMode="auto">
            <a:xfrm>
              <a:off x="7597775" y="3799416"/>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5</a:t>
              </a:r>
              <a:endParaRPr lang="en-GB" sz="2000">
                <a:solidFill>
                  <a:schemeClr val="tx1"/>
                </a:solidFill>
                <a:latin typeface="+mn-lt"/>
                <a:cs typeface="Myriad Pro"/>
              </a:endParaRPr>
            </a:p>
          </p:txBody>
        </p:sp>
      </p:grpSp>
    </p:spTree>
    <p:extLst>
      <p:ext uri="{BB962C8B-B14F-4D97-AF65-F5344CB8AC3E}">
        <p14:creationId xmlns:p14="http://schemas.microsoft.com/office/powerpoint/2010/main" val="2592569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GB" dirty="0" smtClean="0"/>
              <a:t>Two Greedy Solutions</a:t>
            </a:r>
            <a:endParaRPr lang="en-GB" dirty="0"/>
          </a:p>
        </p:txBody>
      </p:sp>
      <p:sp>
        <p:nvSpPr>
          <p:cNvPr id="547843" name="Rectangle 3"/>
          <p:cNvSpPr>
            <a:spLocks noGrp="1" noChangeArrowheads="1"/>
          </p:cNvSpPr>
          <p:nvPr>
            <p:ph sz="half" idx="1"/>
          </p:nvPr>
        </p:nvSpPr>
        <p:spPr>
          <a:xfrm>
            <a:off x="438150" y="1670050"/>
            <a:ext cx="4357688" cy="4114800"/>
          </a:xfrm>
        </p:spPr>
        <p:txBody>
          <a:bodyPr/>
          <a:lstStyle/>
          <a:p>
            <a:pPr marL="531266" indent="-531266">
              <a:spcBef>
                <a:spcPts val="1000"/>
              </a:spcBef>
              <a:buFontTx/>
              <a:buAutoNum type="arabicPeriod"/>
            </a:pPr>
            <a:r>
              <a:rPr lang="en-GB" sz="2400" dirty="0" smtClean="0"/>
              <a:t>Let </a:t>
            </a:r>
            <a:r>
              <a:rPr lang="en-GB" sz="2400" i="1" dirty="0" smtClean="0"/>
              <a:t>U</a:t>
            </a:r>
            <a:r>
              <a:rPr lang="en-GB" sz="2400" dirty="0" smtClean="0"/>
              <a:t> </a:t>
            </a:r>
            <a:r>
              <a:rPr lang="en-GB" sz="2400" dirty="0" smtClean="0">
                <a:latin typeface="Symbol" charset="2"/>
                <a:ea typeface="Symbol" charset="2"/>
                <a:cs typeface="Symbol" charset="2"/>
              </a:rPr>
              <a:t>=</a:t>
            </a:r>
            <a:r>
              <a:rPr lang="en-GB" sz="2400" dirty="0" smtClean="0"/>
              <a:t> </a:t>
            </a:r>
            <a:r>
              <a:rPr lang="en-GB" sz="2400" dirty="0" smtClean="0">
                <a:latin typeface="Symbol" charset="2"/>
                <a:ea typeface="Symbol" charset="2"/>
                <a:cs typeface="Symbol" charset="2"/>
              </a:rPr>
              <a:t>{</a:t>
            </a:r>
            <a:r>
              <a:rPr lang="en-GB" sz="2400" dirty="0" smtClean="0"/>
              <a:t>some node</a:t>
            </a:r>
            <a:r>
              <a:rPr lang="en-GB" sz="2400" dirty="0" smtClean="0">
                <a:latin typeface="Symbol" charset="2"/>
                <a:ea typeface="Symbol" charset="2"/>
                <a:cs typeface="Symbol" charset="2"/>
              </a:rPr>
              <a:t>}</a:t>
            </a:r>
            <a:r>
              <a:rPr lang="en-GB" sz="2400" dirty="0" smtClean="0"/>
              <a:t> and </a:t>
            </a:r>
            <a:br>
              <a:rPr lang="en-GB" sz="2400" dirty="0" smtClean="0"/>
            </a:br>
            <a:r>
              <a:rPr lang="en-GB" sz="2400" i="1" dirty="0" smtClean="0"/>
              <a:t>T</a:t>
            </a:r>
            <a:r>
              <a:rPr lang="en-GB" sz="2400" dirty="0" smtClean="0"/>
              <a:t> </a:t>
            </a:r>
            <a:r>
              <a:rPr lang="en-GB" sz="2400" dirty="0" smtClean="0">
                <a:latin typeface="Symbol" charset="2"/>
                <a:ea typeface="Symbol" charset="2"/>
                <a:cs typeface="Symbol" charset="2"/>
              </a:rPr>
              <a:t>=</a:t>
            </a:r>
            <a:r>
              <a:rPr lang="en-GB" sz="2400" dirty="0" smtClean="0"/>
              <a:t> </a:t>
            </a:r>
            <a:r>
              <a:rPr lang="en-GB" sz="2400" dirty="0" smtClean="0">
                <a:latin typeface="Symbol" charset="2"/>
                <a:ea typeface="Symbol" charset="2"/>
                <a:cs typeface="Symbol" charset="2"/>
                <a:sym typeface="Symbol" pitchFamily="-109" charset="2"/>
              </a:rPr>
              <a:t></a:t>
            </a:r>
            <a:endParaRPr lang="en-GB" sz="2400" dirty="0" smtClean="0">
              <a:latin typeface="Symbol" charset="2"/>
              <a:ea typeface="Symbol" charset="2"/>
              <a:cs typeface="Symbol" charset="2"/>
            </a:endParaRPr>
          </a:p>
          <a:p>
            <a:pPr marL="531266" indent="-531266">
              <a:spcBef>
                <a:spcPts val="1000"/>
              </a:spcBef>
              <a:buFontTx/>
              <a:buAutoNum type="arabicPeriod"/>
            </a:pPr>
            <a:r>
              <a:rPr lang="en-GB" sz="2400" dirty="0" smtClean="0"/>
              <a:t>Find smallest </a:t>
            </a:r>
            <a:r>
              <a:rPr lang="en-GB" sz="2400" dirty="0" smtClean="0">
                <a:latin typeface="Symbol" charset="2"/>
                <a:ea typeface="Symbol" charset="2"/>
                <a:cs typeface="Symbol" charset="2"/>
              </a:rPr>
              <a:t>&lt;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smtClean="0"/>
              <a:t>E</a:t>
            </a:r>
            <a:r>
              <a:rPr lang="en-GB" sz="2400" dirty="0" smtClean="0"/>
              <a:t> such that </a:t>
            </a:r>
            <a:r>
              <a:rPr lang="en-GB" sz="2400" i="1" dirty="0" smtClean="0"/>
              <a:t>u</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sym typeface="Symbol" pitchFamily="-109" charset="2"/>
              </a:rPr>
              <a:t> </a:t>
            </a:r>
            <a:r>
              <a:rPr lang="en-GB" sz="2400" i="1" dirty="0" smtClean="0"/>
              <a:t>U</a:t>
            </a:r>
            <a:r>
              <a:rPr lang="en-GB" sz="2400" dirty="0" smtClean="0"/>
              <a:t> and</a:t>
            </a:r>
            <a:br>
              <a:rPr lang="en-GB" sz="2400" dirty="0" smtClean="0"/>
            </a:br>
            <a:r>
              <a:rPr lang="en-GB" sz="2400" i="1" dirty="0" smtClean="0"/>
              <a:t>v</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smtClean="0"/>
              <a:t>V</a:t>
            </a:r>
            <a:r>
              <a:rPr lang="en-GB" sz="2400" dirty="0" smtClean="0">
                <a:latin typeface="Symbol" pitchFamily="-109" charset="2"/>
              </a:rPr>
              <a:t>-</a:t>
            </a:r>
            <a:r>
              <a:rPr lang="en-GB" sz="2400" i="1" dirty="0" smtClean="0"/>
              <a:t>U</a:t>
            </a:r>
            <a:r>
              <a:rPr lang="en-GB" sz="2400" dirty="0" smtClean="0"/>
              <a:t> </a:t>
            </a:r>
          </a:p>
          <a:p>
            <a:pPr marL="531266" indent="-531266">
              <a:spcBef>
                <a:spcPts val="1000"/>
              </a:spcBef>
              <a:buFontTx/>
              <a:buAutoNum type="arabicPeriod"/>
            </a:pPr>
            <a:r>
              <a:rPr lang="en-GB" sz="2400" dirty="0" smtClean="0"/>
              <a:t>Let </a:t>
            </a:r>
            <a:r>
              <a:rPr lang="en-GB" sz="2400" i="1" dirty="0" smtClean="0"/>
              <a:t>T</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T</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latin typeface="Symbol" charset="2"/>
                <a:ea typeface="Symbol" charset="2"/>
                <a:cs typeface="Symbol" charset="2"/>
              </a:rPr>
              <a:t> {&lt;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a:t>
            </a:r>
          </a:p>
          <a:p>
            <a:pPr marL="531266" indent="-531266">
              <a:spcBef>
                <a:spcPts val="1000"/>
              </a:spcBef>
              <a:buFontTx/>
              <a:buAutoNum type="arabicPeriod"/>
            </a:pPr>
            <a:r>
              <a:rPr lang="en-GB" sz="2400" dirty="0" smtClean="0"/>
              <a:t>Let </a:t>
            </a:r>
            <a:r>
              <a:rPr lang="en-GB" sz="2400" i="1" dirty="0" smtClean="0"/>
              <a:t>U</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U</a:t>
            </a:r>
            <a:r>
              <a:rPr lang="en-GB" sz="2400" dirty="0" smtClean="0"/>
              <a:t> </a:t>
            </a:r>
            <a:r>
              <a:rPr lang="en-GB" sz="2400" dirty="0" smtClean="0">
                <a:sym typeface="Symbol" pitchFamily="-109" charset="2"/>
              </a:rPr>
              <a:t></a:t>
            </a:r>
            <a:r>
              <a:rPr lang="en-GB" sz="2400" dirty="0" smtClean="0"/>
              <a:t> {</a:t>
            </a:r>
            <a:r>
              <a:rPr lang="en-GB" sz="2400" i="1" dirty="0" smtClean="0"/>
              <a:t>v</a:t>
            </a:r>
            <a:r>
              <a:rPr lang="en-GB" sz="2400" dirty="0" smtClean="0">
                <a:latin typeface="Symbol" charset="2"/>
                <a:ea typeface="Symbol" charset="2"/>
                <a:cs typeface="Symbol" charset="2"/>
              </a:rPr>
              <a:t>}</a:t>
            </a:r>
          </a:p>
          <a:p>
            <a:pPr marL="531266" indent="-531266">
              <a:spcBef>
                <a:spcPts val="1000"/>
              </a:spcBef>
              <a:buFontTx/>
              <a:buAutoNum type="arabicPeriod"/>
            </a:pPr>
            <a:r>
              <a:rPr lang="en-GB" sz="2400" dirty="0" smtClean="0"/>
              <a:t>Repeat from 2 until</a:t>
            </a:r>
            <a:br>
              <a:rPr lang="en-GB" sz="2400" dirty="0" smtClean="0"/>
            </a:br>
            <a:r>
              <a:rPr lang="en-GB" sz="2400" i="1" dirty="0" smtClean="0"/>
              <a:t>U</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V</a:t>
            </a:r>
            <a:endParaRPr lang="en-GB" sz="2400" i="1" dirty="0"/>
          </a:p>
        </p:txBody>
      </p:sp>
      <p:sp>
        <p:nvSpPr>
          <p:cNvPr id="547844" name="Rectangle 4"/>
          <p:cNvSpPr>
            <a:spLocks noGrp="1" noChangeArrowheads="1"/>
          </p:cNvSpPr>
          <p:nvPr>
            <p:ph sz="half" idx="2"/>
          </p:nvPr>
        </p:nvSpPr>
        <p:spPr/>
        <p:txBody>
          <a:bodyPr/>
          <a:lstStyle/>
          <a:p>
            <a:pPr marL="531266" indent="-531266">
              <a:spcBef>
                <a:spcPts val="1000"/>
              </a:spcBef>
              <a:buFontTx/>
              <a:buAutoNum type="arabicPeriod"/>
            </a:pPr>
            <a:r>
              <a:rPr lang="en-GB" sz="2400" dirty="0" smtClean="0"/>
              <a:t>Let </a:t>
            </a:r>
            <a:r>
              <a:rPr lang="en-GB" sz="2400" i="1" dirty="0" smtClean="0"/>
              <a:t>S</a:t>
            </a:r>
            <a:r>
              <a:rPr lang="en-GB" sz="2400" dirty="0" smtClean="0"/>
              <a:t> </a:t>
            </a:r>
            <a:r>
              <a:rPr lang="en-GB" sz="2400" dirty="0" smtClean="0">
                <a:latin typeface="Symbol" charset="2"/>
                <a:ea typeface="Symbol" charset="2"/>
                <a:cs typeface="Symbol" charset="2"/>
              </a:rPr>
              <a:t>= {{</a:t>
            </a:r>
            <a:r>
              <a:rPr lang="en-GB" sz="2400" i="1" dirty="0" smtClean="0"/>
              <a:t>v</a:t>
            </a:r>
            <a:r>
              <a:rPr lang="en-GB" sz="2400" baseline="-25000" dirty="0" smtClean="0"/>
              <a:t>1</a:t>
            </a:r>
            <a:r>
              <a:rPr lang="en-GB" sz="2400" dirty="0" smtClean="0">
                <a:latin typeface="Symbol" charset="2"/>
                <a:ea typeface="Symbol" charset="2"/>
                <a:cs typeface="Symbol" charset="2"/>
              </a:rPr>
              <a:t>}</a:t>
            </a:r>
            <a:r>
              <a:rPr lang="en-GB" sz="2400" dirty="0" smtClean="0"/>
              <a:t>, </a:t>
            </a:r>
            <a:r>
              <a:rPr lang="en-GB" sz="2400" dirty="0" smtClean="0">
                <a:latin typeface="Symbol" charset="2"/>
              </a:rPr>
              <a:t>..</a:t>
            </a:r>
            <a:r>
              <a:rPr lang="en-GB" sz="2400" dirty="0" smtClean="0"/>
              <a:t>, </a:t>
            </a:r>
            <a:r>
              <a:rPr lang="en-GB" sz="2400" dirty="0" smtClean="0">
                <a:latin typeface="Symbol" charset="2"/>
                <a:ea typeface="Symbol" charset="2"/>
                <a:cs typeface="Symbol" charset="2"/>
              </a:rPr>
              <a:t>{</a:t>
            </a:r>
            <a:r>
              <a:rPr lang="en-GB" sz="2400" i="1" dirty="0" err="1" smtClean="0"/>
              <a:t>v</a:t>
            </a:r>
            <a:r>
              <a:rPr lang="en-GB" sz="2400" i="1" baseline="-25000" dirty="0" err="1" smtClean="0"/>
              <a:t>n</a:t>
            </a:r>
            <a:r>
              <a:rPr lang="en-GB" sz="2400" dirty="0" smtClean="0">
                <a:latin typeface="Symbol" charset="2"/>
                <a:ea typeface="Symbol" charset="2"/>
                <a:cs typeface="Symbol" charset="2"/>
              </a:rPr>
              <a:t>}}</a:t>
            </a:r>
            <a:r>
              <a:rPr lang="en-GB" sz="2400" dirty="0" smtClean="0"/>
              <a:t> </a:t>
            </a:r>
            <a:br>
              <a:rPr lang="en-GB" sz="2400" dirty="0" smtClean="0"/>
            </a:br>
            <a:r>
              <a:rPr lang="en-GB" sz="2400" dirty="0" smtClean="0"/>
              <a:t>and </a:t>
            </a:r>
            <a:r>
              <a:rPr lang="en-GB" sz="2400" i="1" dirty="0" smtClean="0"/>
              <a:t>T</a:t>
            </a:r>
            <a:r>
              <a:rPr lang="en-GB" sz="2400" dirty="0" smtClean="0"/>
              <a:t> </a:t>
            </a:r>
            <a:r>
              <a:rPr lang="en-GB" sz="2400" dirty="0" smtClean="0">
                <a:latin typeface="Symbol" charset="2"/>
                <a:ea typeface="Symbol" charset="2"/>
                <a:cs typeface="Symbol" charset="2"/>
              </a:rPr>
              <a:t>= </a:t>
            </a:r>
            <a:r>
              <a:rPr lang="en-GB" sz="2400" dirty="0" smtClean="0">
                <a:latin typeface="Symbol" charset="2"/>
                <a:ea typeface="Symbol" charset="2"/>
                <a:cs typeface="Symbol" charset="2"/>
                <a:sym typeface="Symbol" pitchFamily="-109" charset="2"/>
              </a:rPr>
              <a:t></a:t>
            </a:r>
            <a:endParaRPr lang="en-GB" sz="2400" dirty="0" smtClean="0">
              <a:latin typeface="Symbol" charset="2"/>
              <a:ea typeface="Symbol" charset="2"/>
              <a:cs typeface="Symbol" charset="2"/>
            </a:endParaRPr>
          </a:p>
          <a:p>
            <a:pPr marL="531266" indent="-531266">
              <a:spcBef>
                <a:spcPts val="1000"/>
              </a:spcBef>
              <a:buFontTx/>
              <a:buAutoNum type="arabicPeriod"/>
            </a:pPr>
            <a:r>
              <a:rPr lang="en-GB" sz="2400" dirty="0" smtClean="0"/>
              <a:t>Select smallest </a:t>
            </a:r>
            <a:br>
              <a:rPr lang="en-GB" sz="2400" dirty="0" smtClean="0"/>
            </a:br>
            <a:r>
              <a:rPr lang="en-GB" sz="2400" dirty="0" smtClean="0">
                <a:latin typeface="Symbol" charset="2"/>
                <a:ea typeface="Symbol" charset="2"/>
                <a:cs typeface="Symbol" charset="2"/>
              </a:rPr>
              <a:t>&lt;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 </a:t>
            </a:r>
            <a:r>
              <a:rPr lang="en-GB" sz="2400" dirty="0" smtClean="0">
                <a:latin typeface="Symbol" charset="2"/>
                <a:ea typeface="Symbol" charset="2"/>
                <a:cs typeface="Symbol" charset="2"/>
                <a:sym typeface="Symbol" pitchFamily="-109" charset="2"/>
              </a:rPr>
              <a:t></a:t>
            </a:r>
            <a:r>
              <a:rPr lang="en-GB" sz="2400" dirty="0" smtClean="0"/>
              <a:t> </a:t>
            </a:r>
            <a:r>
              <a:rPr lang="en-GB" sz="2400" i="1" dirty="0" smtClean="0"/>
              <a:t>E</a:t>
            </a:r>
          </a:p>
          <a:p>
            <a:pPr marL="531266" indent="-531266">
              <a:spcBef>
                <a:spcPts val="1000"/>
              </a:spcBef>
              <a:buFontTx/>
              <a:buAutoNum type="arabicPeriod"/>
            </a:pPr>
            <a:r>
              <a:rPr lang="en-GB" sz="2400" dirty="0" smtClean="0"/>
              <a:t>If </a:t>
            </a:r>
            <a:r>
              <a:rPr lang="en-GB" sz="2400" i="1" dirty="0" smtClean="0"/>
              <a:t>u</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smtClean="0"/>
              <a:t>S</a:t>
            </a:r>
            <a:r>
              <a:rPr lang="en-GB" sz="2400" i="1" baseline="-25000" dirty="0" smtClean="0"/>
              <a:t>u</a:t>
            </a:r>
            <a:r>
              <a:rPr lang="en-GB" sz="2400" dirty="0" smtClean="0"/>
              <a:t> and </a:t>
            </a:r>
            <a:r>
              <a:rPr lang="en-GB" sz="2400" i="1" dirty="0" smtClean="0"/>
              <a:t>v</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err="1" smtClean="0"/>
              <a:t>S</a:t>
            </a:r>
            <a:r>
              <a:rPr lang="en-GB" sz="2400" i="1" baseline="-25000" dirty="0" err="1" smtClean="0"/>
              <a:t>v</a:t>
            </a:r>
            <a:r>
              <a:rPr lang="en-GB" sz="2400" dirty="0" smtClean="0"/>
              <a:t>, where </a:t>
            </a:r>
            <a:r>
              <a:rPr lang="en-GB" sz="2400" i="1" dirty="0" smtClean="0"/>
              <a:t>S</a:t>
            </a:r>
            <a:r>
              <a:rPr lang="en-GB" sz="2400" i="1" baseline="-25000" dirty="0" smtClean="0"/>
              <a:t>u</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sym typeface="Symbol" pitchFamily="-109" charset="2"/>
              </a:rPr>
              <a:t> </a:t>
            </a:r>
            <a:r>
              <a:rPr lang="en-GB" sz="2400" i="1" dirty="0" err="1" smtClean="0"/>
              <a:t>S</a:t>
            </a:r>
            <a:r>
              <a:rPr lang="en-GB" sz="2400" i="1" baseline="-25000" dirty="0" err="1" smtClean="0"/>
              <a:t>v</a:t>
            </a:r>
            <a:r>
              <a:rPr lang="en-GB" sz="2400" dirty="0" smtClean="0"/>
              <a:t>:</a:t>
            </a:r>
            <a:br>
              <a:rPr lang="en-GB" sz="2400" dirty="0" smtClean="0"/>
            </a:br>
            <a:r>
              <a:rPr lang="en-GB" sz="2400" dirty="0" smtClean="0"/>
              <a:t>	Let </a:t>
            </a:r>
            <a:r>
              <a:rPr lang="en-GB" sz="2400" i="1" dirty="0" smtClean="0"/>
              <a:t>T</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T</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latin typeface="Symbol" charset="2"/>
                <a:ea typeface="Symbol" charset="2"/>
                <a:cs typeface="Symbol" charset="2"/>
              </a:rPr>
              <a:t> {&lt;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a:t>
            </a:r>
            <a:r>
              <a:rPr lang="en-GB" sz="2400" dirty="0" smtClean="0"/>
              <a:t/>
            </a:r>
            <a:br>
              <a:rPr lang="en-GB" sz="2400" dirty="0" smtClean="0"/>
            </a:br>
            <a:r>
              <a:rPr lang="en-GB" sz="2400" dirty="0" smtClean="0"/>
              <a:t>     Let </a:t>
            </a:r>
            <a:r>
              <a:rPr lang="en-GB" sz="2400" i="1" dirty="0" smtClean="0"/>
              <a:t>E</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E</a:t>
            </a:r>
            <a:r>
              <a:rPr lang="en-GB" sz="2400" dirty="0" smtClean="0">
                <a:latin typeface="Symbol" charset="2"/>
                <a:ea typeface="Symbol" charset="2"/>
                <a:cs typeface="Symbol" charset="2"/>
              </a:rPr>
              <a:t>-{&lt;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a:t>
            </a:r>
            <a:r>
              <a:rPr lang="en-GB" sz="2400" dirty="0" smtClean="0"/>
              <a:t/>
            </a:r>
            <a:br>
              <a:rPr lang="en-GB" sz="2400" dirty="0" smtClean="0"/>
            </a:br>
            <a:r>
              <a:rPr lang="en-GB" sz="2400" dirty="0" smtClean="0"/>
              <a:t>	Replace </a:t>
            </a:r>
            <a:r>
              <a:rPr lang="en-GB" sz="2400" i="1" dirty="0" smtClean="0"/>
              <a:t>S</a:t>
            </a:r>
            <a:r>
              <a:rPr lang="en-GB" sz="2400" i="1" baseline="-25000" dirty="0" smtClean="0"/>
              <a:t>u</a:t>
            </a:r>
            <a:r>
              <a:rPr lang="en-GB" sz="2400" dirty="0" smtClean="0"/>
              <a:t> and </a:t>
            </a:r>
            <a:r>
              <a:rPr lang="en-GB" sz="2400" i="1" dirty="0" err="1" smtClean="0"/>
              <a:t>S</a:t>
            </a:r>
            <a:r>
              <a:rPr lang="en-GB" sz="2400" i="1" baseline="-25000" dirty="0" err="1" smtClean="0"/>
              <a:t>v</a:t>
            </a:r>
            <a:r>
              <a:rPr lang="en-GB" sz="2400" dirty="0" smtClean="0"/>
              <a:t>  	with </a:t>
            </a:r>
            <a:r>
              <a:rPr lang="en-GB" sz="2400" i="1" dirty="0" smtClean="0"/>
              <a:t>S</a:t>
            </a:r>
            <a:r>
              <a:rPr lang="en-GB" sz="2400" i="1" baseline="-25000" dirty="0" smtClean="0"/>
              <a:t>u</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err="1" smtClean="0"/>
              <a:t>S</a:t>
            </a:r>
            <a:r>
              <a:rPr lang="en-GB" sz="2400" i="1" baseline="-25000" dirty="0" err="1" smtClean="0"/>
              <a:t>v</a:t>
            </a:r>
            <a:r>
              <a:rPr lang="en-GB" sz="2400" dirty="0" smtClean="0"/>
              <a:t> in </a:t>
            </a:r>
            <a:r>
              <a:rPr lang="en-GB" sz="2400" i="1" dirty="0" smtClean="0"/>
              <a:t>S</a:t>
            </a:r>
          </a:p>
          <a:p>
            <a:pPr marL="531266" indent="-531266">
              <a:spcBef>
                <a:spcPts val="1000"/>
              </a:spcBef>
              <a:buFontTx/>
              <a:buAutoNum type="arabicPeriod"/>
            </a:pPr>
            <a:r>
              <a:rPr lang="en-GB" sz="2400" dirty="0" smtClean="0"/>
              <a:t>Repeat from 2 until</a:t>
            </a:r>
            <a:br>
              <a:rPr lang="en-GB" sz="2400" dirty="0" smtClean="0"/>
            </a:br>
            <a:r>
              <a:rPr lang="en-GB" sz="2400" i="1" dirty="0" smtClean="0"/>
              <a:t>E</a:t>
            </a:r>
            <a:r>
              <a:rPr lang="en-GB" sz="2400" dirty="0" smtClean="0"/>
              <a:t> </a:t>
            </a:r>
            <a:r>
              <a:rPr lang="en-GB" sz="2400" dirty="0" smtClean="0">
                <a:latin typeface="Symbol" charset="2"/>
                <a:ea typeface="Symbol" charset="2"/>
                <a:cs typeface="Symbol" charset="2"/>
              </a:rPr>
              <a:t>= </a:t>
            </a:r>
            <a:r>
              <a:rPr lang="en-GB" sz="2400" dirty="0" smtClean="0">
                <a:latin typeface="Symbol" charset="2"/>
                <a:ea typeface="Symbol" charset="2"/>
                <a:cs typeface="Symbol" charset="2"/>
                <a:sym typeface="Symbol" pitchFamily="-109" charset="2"/>
              </a:rPr>
              <a:t></a:t>
            </a:r>
            <a:endParaRPr lang="en-GB" sz="2400" dirty="0">
              <a:latin typeface="Symbol" charset="2"/>
              <a:ea typeface="Symbol" charset="2"/>
              <a:cs typeface="Symbol" charset="2"/>
              <a:sym typeface="Symbol" pitchFamily="-109" charset="2"/>
            </a:endParaRPr>
          </a:p>
        </p:txBody>
      </p:sp>
    </p:spTree>
    <p:extLst>
      <p:ext uri="{BB962C8B-B14F-4D97-AF65-F5344CB8AC3E}">
        <p14:creationId xmlns:p14="http://schemas.microsoft.com/office/powerpoint/2010/main" val="1521781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GB" dirty="0" smtClean="0"/>
              <a:t>Two Greedy Solutions</a:t>
            </a:r>
            <a:endParaRPr lang="en-GB" dirty="0"/>
          </a:p>
        </p:txBody>
      </p:sp>
      <p:sp>
        <p:nvSpPr>
          <p:cNvPr id="547843" name="Rectangle 3"/>
          <p:cNvSpPr>
            <a:spLocks noGrp="1" noChangeArrowheads="1"/>
          </p:cNvSpPr>
          <p:nvPr>
            <p:ph sz="half" idx="1"/>
          </p:nvPr>
        </p:nvSpPr>
        <p:spPr>
          <a:xfrm>
            <a:off x="419848" y="2236585"/>
            <a:ext cx="4357688" cy="4114800"/>
          </a:xfrm>
        </p:spPr>
        <p:txBody>
          <a:bodyPr/>
          <a:lstStyle/>
          <a:p>
            <a:pPr marL="531266" indent="-531266">
              <a:spcBef>
                <a:spcPts val="1000"/>
              </a:spcBef>
              <a:buFontTx/>
              <a:buAutoNum type="arabicPeriod"/>
            </a:pPr>
            <a:r>
              <a:rPr lang="en-GB" sz="2400" dirty="0" smtClean="0"/>
              <a:t>Let </a:t>
            </a:r>
            <a:r>
              <a:rPr lang="en-GB" sz="2400" i="1" dirty="0" smtClean="0"/>
              <a:t>U</a:t>
            </a:r>
            <a:r>
              <a:rPr lang="en-GB" sz="2400" dirty="0" smtClean="0"/>
              <a:t> </a:t>
            </a:r>
            <a:r>
              <a:rPr lang="en-GB" sz="2400" dirty="0" smtClean="0">
                <a:latin typeface="Symbol" charset="2"/>
                <a:ea typeface="Symbol" charset="2"/>
                <a:cs typeface="Symbol" charset="2"/>
              </a:rPr>
              <a:t>=</a:t>
            </a:r>
            <a:r>
              <a:rPr lang="en-GB" sz="2400" dirty="0" smtClean="0"/>
              <a:t> </a:t>
            </a:r>
            <a:r>
              <a:rPr lang="en-GB" sz="2400" dirty="0" smtClean="0">
                <a:latin typeface="Symbol" charset="2"/>
                <a:ea typeface="Symbol" charset="2"/>
                <a:cs typeface="Symbol" charset="2"/>
              </a:rPr>
              <a:t>{</a:t>
            </a:r>
            <a:r>
              <a:rPr lang="en-GB" sz="2400" dirty="0" smtClean="0"/>
              <a:t>some node</a:t>
            </a:r>
            <a:r>
              <a:rPr lang="en-GB" sz="2400" dirty="0" smtClean="0">
                <a:latin typeface="Symbol" charset="2"/>
                <a:ea typeface="Symbol" charset="2"/>
                <a:cs typeface="Symbol" charset="2"/>
              </a:rPr>
              <a:t>}</a:t>
            </a:r>
            <a:r>
              <a:rPr lang="en-GB" sz="2400" dirty="0" smtClean="0"/>
              <a:t> and </a:t>
            </a:r>
            <a:br>
              <a:rPr lang="en-GB" sz="2400" dirty="0" smtClean="0"/>
            </a:br>
            <a:r>
              <a:rPr lang="en-GB" sz="2400" i="1" dirty="0" smtClean="0"/>
              <a:t>T</a:t>
            </a:r>
            <a:r>
              <a:rPr lang="en-GB" sz="2400" dirty="0" smtClean="0"/>
              <a:t> </a:t>
            </a:r>
            <a:r>
              <a:rPr lang="en-GB" sz="2400" dirty="0" smtClean="0">
                <a:latin typeface="Symbol" charset="2"/>
                <a:ea typeface="Symbol" charset="2"/>
                <a:cs typeface="Symbol" charset="2"/>
              </a:rPr>
              <a:t>=</a:t>
            </a:r>
            <a:r>
              <a:rPr lang="en-GB" sz="2400" dirty="0" smtClean="0"/>
              <a:t> </a:t>
            </a:r>
            <a:r>
              <a:rPr lang="en-GB" sz="2400" dirty="0" smtClean="0">
                <a:latin typeface="Symbol" charset="2"/>
                <a:ea typeface="Symbol" charset="2"/>
                <a:cs typeface="Symbol" charset="2"/>
                <a:sym typeface="Symbol" pitchFamily="-109" charset="2"/>
              </a:rPr>
              <a:t></a:t>
            </a:r>
            <a:endParaRPr lang="en-GB" sz="2400" dirty="0" smtClean="0">
              <a:latin typeface="Symbol" charset="2"/>
              <a:ea typeface="Symbol" charset="2"/>
              <a:cs typeface="Symbol" charset="2"/>
            </a:endParaRPr>
          </a:p>
          <a:p>
            <a:pPr marL="531266" indent="-531266">
              <a:spcBef>
                <a:spcPts val="1000"/>
              </a:spcBef>
              <a:buFontTx/>
              <a:buAutoNum type="arabicPeriod"/>
            </a:pPr>
            <a:r>
              <a:rPr lang="en-GB" sz="2400" dirty="0" smtClean="0"/>
              <a:t>Find smallest </a:t>
            </a:r>
            <a:r>
              <a:rPr lang="en-GB" sz="2400" dirty="0" smtClean="0">
                <a:latin typeface="Symbol" charset="2"/>
                <a:ea typeface="Symbol" charset="2"/>
                <a:cs typeface="Symbol" charset="2"/>
              </a:rPr>
              <a:t>&lt;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smtClean="0"/>
              <a:t>E</a:t>
            </a:r>
            <a:r>
              <a:rPr lang="en-GB" sz="2400" dirty="0" smtClean="0"/>
              <a:t> such that </a:t>
            </a:r>
            <a:r>
              <a:rPr lang="en-GB" sz="2400" i="1" dirty="0" smtClean="0"/>
              <a:t>u</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sym typeface="Symbol" pitchFamily="-109" charset="2"/>
              </a:rPr>
              <a:t> </a:t>
            </a:r>
            <a:r>
              <a:rPr lang="en-GB" sz="2400" i="1" dirty="0" smtClean="0"/>
              <a:t>U</a:t>
            </a:r>
            <a:r>
              <a:rPr lang="en-GB" sz="2400" dirty="0" smtClean="0"/>
              <a:t> and</a:t>
            </a:r>
            <a:br>
              <a:rPr lang="en-GB" sz="2400" dirty="0" smtClean="0"/>
            </a:br>
            <a:r>
              <a:rPr lang="en-GB" sz="2400" i="1" dirty="0" smtClean="0"/>
              <a:t>v</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t> </a:t>
            </a:r>
            <a:r>
              <a:rPr lang="en-GB" sz="2400" i="1" dirty="0" smtClean="0"/>
              <a:t>V</a:t>
            </a:r>
            <a:r>
              <a:rPr lang="en-GB" sz="2400" dirty="0" smtClean="0">
                <a:latin typeface="Symbol" pitchFamily="-109" charset="2"/>
              </a:rPr>
              <a:t>-</a:t>
            </a:r>
            <a:r>
              <a:rPr lang="en-GB" sz="2400" i="1" dirty="0" smtClean="0"/>
              <a:t>U</a:t>
            </a:r>
            <a:r>
              <a:rPr lang="en-GB" sz="2400" dirty="0" smtClean="0"/>
              <a:t> </a:t>
            </a:r>
          </a:p>
          <a:p>
            <a:pPr marL="531266" indent="-531266">
              <a:spcBef>
                <a:spcPts val="1000"/>
              </a:spcBef>
              <a:buFontTx/>
              <a:buAutoNum type="arabicPeriod"/>
            </a:pPr>
            <a:r>
              <a:rPr lang="en-GB" sz="2400" dirty="0" smtClean="0"/>
              <a:t>Let </a:t>
            </a:r>
            <a:r>
              <a:rPr lang="en-GB" sz="2400" i="1" dirty="0" smtClean="0"/>
              <a:t>T</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T</a:t>
            </a:r>
            <a:r>
              <a:rPr lang="en-GB" sz="2400" dirty="0" smtClean="0"/>
              <a:t> </a:t>
            </a:r>
            <a:r>
              <a:rPr lang="en-GB" sz="2400" dirty="0" smtClean="0">
                <a:latin typeface="Symbol" charset="2"/>
                <a:ea typeface="Symbol" charset="2"/>
                <a:cs typeface="Symbol" charset="2"/>
                <a:sym typeface="Symbol" pitchFamily="-109" charset="2"/>
              </a:rPr>
              <a:t></a:t>
            </a:r>
            <a:r>
              <a:rPr lang="en-GB" sz="2400" dirty="0" smtClean="0">
                <a:latin typeface="Symbol" charset="2"/>
                <a:ea typeface="Symbol" charset="2"/>
                <a:cs typeface="Symbol" charset="2"/>
              </a:rPr>
              <a:t> {&lt;</a:t>
            </a:r>
            <a:r>
              <a:rPr lang="en-GB" sz="2400" i="1" dirty="0" smtClean="0"/>
              <a:t>u</a:t>
            </a:r>
            <a:r>
              <a:rPr lang="en-GB" sz="2400" dirty="0" smtClean="0"/>
              <a:t>, </a:t>
            </a:r>
            <a:r>
              <a:rPr lang="en-GB" sz="2400" i="1" dirty="0" smtClean="0"/>
              <a:t>v</a:t>
            </a:r>
            <a:r>
              <a:rPr lang="en-GB" sz="2400" dirty="0" smtClean="0">
                <a:latin typeface="Symbol" charset="2"/>
                <a:ea typeface="Symbol" charset="2"/>
                <a:cs typeface="Symbol" charset="2"/>
              </a:rPr>
              <a:t>&gt;}</a:t>
            </a:r>
          </a:p>
          <a:p>
            <a:pPr marL="531266" indent="-531266">
              <a:spcBef>
                <a:spcPts val="1000"/>
              </a:spcBef>
              <a:buFontTx/>
              <a:buAutoNum type="arabicPeriod"/>
            </a:pPr>
            <a:r>
              <a:rPr lang="en-GB" sz="2400" dirty="0" smtClean="0"/>
              <a:t>Let </a:t>
            </a:r>
            <a:r>
              <a:rPr lang="en-GB" sz="2400" i="1" dirty="0" smtClean="0"/>
              <a:t>U</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U</a:t>
            </a:r>
            <a:r>
              <a:rPr lang="en-GB" sz="2400" dirty="0" smtClean="0"/>
              <a:t> </a:t>
            </a:r>
            <a:r>
              <a:rPr lang="en-GB" sz="2400" dirty="0" smtClean="0">
                <a:sym typeface="Symbol" pitchFamily="-109" charset="2"/>
              </a:rPr>
              <a:t></a:t>
            </a:r>
            <a:r>
              <a:rPr lang="en-GB" sz="2400" dirty="0" smtClean="0"/>
              <a:t> {</a:t>
            </a:r>
            <a:r>
              <a:rPr lang="en-GB" sz="2400" i="1" dirty="0" smtClean="0"/>
              <a:t>v</a:t>
            </a:r>
            <a:r>
              <a:rPr lang="en-GB" sz="2400" dirty="0" smtClean="0">
                <a:latin typeface="Symbol" charset="2"/>
                <a:ea typeface="Symbol" charset="2"/>
                <a:cs typeface="Symbol" charset="2"/>
              </a:rPr>
              <a:t>}</a:t>
            </a:r>
          </a:p>
          <a:p>
            <a:pPr marL="531266" indent="-531266">
              <a:spcBef>
                <a:spcPts val="1000"/>
              </a:spcBef>
              <a:buFontTx/>
              <a:buAutoNum type="arabicPeriod"/>
            </a:pPr>
            <a:r>
              <a:rPr lang="en-GB" sz="2400" dirty="0" smtClean="0"/>
              <a:t>Repeat from 2 until</a:t>
            </a:r>
            <a:br>
              <a:rPr lang="en-GB" sz="2400" dirty="0" smtClean="0"/>
            </a:br>
            <a:r>
              <a:rPr lang="en-GB" sz="2400" i="1" dirty="0" smtClean="0"/>
              <a:t>U</a:t>
            </a:r>
            <a:r>
              <a:rPr lang="en-GB" sz="2400" dirty="0" smtClean="0"/>
              <a:t> </a:t>
            </a:r>
            <a:r>
              <a:rPr lang="en-GB" sz="2400" dirty="0" smtClean="0">
                <a:latin typeface="Symbol" charset="2"/>
                <a:ea typeface="Symbol" charset="2"/>
                <a:cs typeface="Symbol" charset="2"/>
              </a:rPr>
              <a:t>=</a:t>
            </a:r>
            <a:r>
              <a:rPr lang="en-GB" sz="2400" dirty="0" smtClean="0"/>
              <a:t> </a:t>
            </a:r>
            <a:r>
              <a:rPr lang="en-GB" sz="2400" i="1" dirty="0" smtClean="0"/>
              <a:t>V</a:t>
            </a:r>
            <a:endParaRPr lang="en-GB" sz="2400" i="1" dirty="0"/>
          </a:p>
        </p:txBody>
      </p:sp>
      <p:grpSp>
        <p:nvGrpSpPr>
          <p:cNvPr id="6" name="Group 30"/>
          <p:cNvGrpSpPr/>
          <p:nvPr/>
        </p:nvGrpSpPr>
        <p:grpSpPr>
          <a:xfrm>
            <a:off x="5216995" y="1638297"/>
            <a:ext cx="3392093" cy="3352799"/>
            <a:chOff x="5976938" y="2984500"/>
            <a:chExt cx="2592387" cy="2561166"/>
          </a:xfrm>
        </p:grpSpPr>
        <p:sp>
          <p:nvSpPr>
            <p:cNvPr id="7" name="Rectangle 2"/>
            <p:cNvSpPr>
              <a:spLocks noChangeArrowheads="1"/>
            </p:cNvSpPr>
            <p:nvPr/>
          </p:nvSpPr>
          <p:spPr bwMode="auto">
            <a:xfrm>
              <a:off x="6127750" y="4965700"/>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E</a:t>
              </a:r>
              <a:endParaRPr lang="en-GB" sz="2400">
                <a:solidFill>
                  <a:schemeClr val="tx1"/>
                </a:solidFill>
                <a:latin typeface="+mn-lt"/>
                <a:cs typeface="Myriad Pro"/>
              </a:endParaRPr>
            </a:p>
          </p:txBody>
        </p:sp>
        <p:sp>
          <p:nvSpPr>
            <p:cNvPr id="8" name="Rectangle 3"/>
            <p:cNvSpPr>
              <a:spLocks noChangeArrowheads="1"/>
            </p:cNvSpPr>
            <p:nvPr/>
          </p:nvSpPr>
          <p:spPr bwMode="auto">
            <a:xfrm>
              <a:off x="7116763" y="4149725"/>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C</a:t>
              </a:r>
              <a:endParaRPr lang="en-GB" sz="2400">
                <a:solidFill>
                  <a:schemeClr val="tx1"/>
                </a:solidFill>
                <a:latin typeface="+mn-lt"/>
                <a:cs typeface="Myriad Pro"/>
              </a:endParaRPr>
            </a:p>
          </p:txBody>
        </p:sp>
        <p:sp>
          <p:nvSpPr>
            <p:cNvPr id="9" name="Rectangle 4"/>
            <p:cNvSpPr>
              <a:spLocks noChangeArrowheads="1"/>
            </p:cNvSpPr>
            <p:nvPr/>
          </p:nvSpPr>
          <p:spPr bwMode="auto">
            <a:xfrm>
              <a:off x="8113713" y="4965700"/>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dirty="0" smtClean="0">
                  <a:solidFill>
                    <a:schemeClr val="tx1"/>
                  </a:solidFill>
                  <a:latin typeface="+mn-lt"/>
                  <a:cs typeface="Myriad Pro"/>
                </a:rPr>
                <a:t>F</a:t>
              </a:r>
              <a:endParaRPr lang="en-GB" sz="2400" dirty="0">
                <a:solidFill>
                  <a:schemeClr val="tx1"/>
                </a:solidFill>
                <a:latin typeface="+mn-lt"/>
                <a:cs typeface="Myriad Pro"/>
              </a:endParaRPr>
            </a:p>
          </p:txBody>
        </p:sp>
        <p:sp>
          <p:nvSpPr>
            <p:cNvPr id="10" name="Rectangle 5"/>
            <p:cNvSpPr>
              <a:spLocks noChangeArrowheads="1"/>
            </p:cNvSpPr>
            <p:nvPr/>
          </p:nvSpPr>
          <p:spPr bwMode="auto">
            <a:xfrm>
              <a:off x="7116763" y="2984500"/>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A</a:t>
              </a:r>
              <a:endParaRPr lang="en-GB" sz="2400">
                <a:solidFill>
                  <a:schemeClr val="tx1"/>
                </a:solidFill>
                <a:latin typeface="+mn-lt"/>
                <a:cs typeface="Myriad Pro"/>
              </a:endParaRPr>
            </a:p>
          </p:txBody>
        </p:sp>
        <p:sp>
          <p:nvSpPr>
            <p:cNvPr id="11" name="Rectangle 6"/>
            <p:cNvSpPr>
              <a:spLocks noChangeArrowheads="1"/>
            </p:cNvSpPr>
            <p:nvPr/>
          </p:nvSpPr>
          <p:spPr bwMode="auto">
            <a:xfrm>
              <a:off x="8113713" y="3813175"/>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D</a:t>
              </a:r>
              <a:endParaRPr lang="en-GB" sz="2400">
                <a:solidFill>
                  <a:schemeClr val="tx1"/>
                </a:solidFill>
                <a:latin typeface="+mn-lt"/>
                <a:cs typeface="Myriad Pro"/>
              </a:endParaRPr>
            </a:p>
          </p:txBody>
        </p:sp>
        <p:cxnSp>
          <p:nvCxnSpPr>
            <p:cNvPr id="12" name="AutoShape 7"/>
            <p:cNvCxnSpPr>
              <a:cxnSpLocks noChangeShapeType="1"/>
              <a:stCxn id="10" idx="1"/>
              <a:endCxn id="20" idx="0"/>
            </p:cNvCxnSpPr>
            <p:nvPr/>
          </p:nvCxnSpPr>
          <p:spPr bwMode="auto">
            <a:xfrm flipH="1">
              <a:off x="6280150" y="3192463"/>
              <a:ext cx="836613" cy="620712"/>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3" name="AutoShape 8"/>
            <p:cNvCxnSpPr>
              <a:cxnSpLocks noChangeShapeType="1"/>
              <a:stCxn id="20" idx="2"/>
              <a:endCxn id="7" idx="0"/>
            </p:cNvCxnSpPr>
            <p:nvPr/>
          </p:nvCxnSpPr>
          <p:spPr bwMode="auto">
            <a:xfrm>
              <a:off x="6280150" y="4227513"/>
              <a:ext cx="0" cy="738187"/>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14" name="AutoShape 9"/>
            <p:cNvCxnSpPr>
              <a:cxnSpLocks noChangeShapeType="1"/>
              <a:stCxn id="7" idx="3"/>
              <a:endCxn id="8" idx="2"/>
            </p:cNvCxnSpPr>
            <p:nvPr/>
          </p:nvCxnSpPr>
          <p:spPr bwMode="auto">
            <a:xfrm flipV="1">
              <a:off x="6430963" y="4564063"/>
              <a:ext cx="838200" cy="609600"/>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5" name="AutoShape 10"/>
            <p:cNvCxnSpPr>
              <a:cxnSpLocks noChangeShapeType="1"/>
              <a:stCxn id="9" idx="1"/>
              <a:endCxn id="8" idx="2"/>
            </p:cNvCxnSpPr>
            <p:nvPr/>
          </p:nvCxnSpPr>
          <p:spPr bwMode="auto">
            <a:xfrm flipH="1" flipV="1">
              <a:off x="7269163" y="4564063"/>
              <a:ext cx="844550" cy="609600"/>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16" name="AutoShape 11"/>
            <p:cNvCxnSpPr>
              <a:cxnSpLocks noChangeShapeType="1"/>
              <a:stCxn id="20" idx="3"/>
              <a:endCxn id="8" idx="1"/>
            </p:cNvCxnSpPr>
            <p:nvPr/>
          </p:nvCxnSpPr>
          <p:spPr bwMode="auto">
            <a:xfrm>
              <a:off x="6430963" y="4021138"/>
              <a:ext cx="685800" cy="336550"/>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17" name="AutoShape 12"/>
            <p:cNvCxnSpPr>
              <a:cxnSpLocks noChangeShapeType="1"/>
              <a:stCxn id="8" idx="3"/>
              <a:endCxn id="11" idx="1"/>
            </p:cNvCxnSpPr>
            <p:nvPr/>
          </p:nvCxnSpPr>
          <p:spPr bwMode="auto">
            <a:xfrm flipV="1">
              <a:off x="7419975" y="4021138"/>
              <a:ext cx="693738" cy="336550"/>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8" name="AutoShape 13"/>
            <p:cNvCxnSpPr>
              <a:cxnSpLocks noChangeShapeType="1"/>
              <a:stCxn id="11" idx="2"/>
              <a:endCxn id="9" idx="0"/>
            </p:cNvCxnSpPr>
            <p:nvPr/>
          </p:nvCxnSpPr>
          <p:spPr bwMode="auto">
            <a:xfrm>
              <a:off x="8266113" y="4227513"/>
              <a:ext cx="0" cy="738187"/>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cxnSp>
          <p:nvCxnSpPr>
            <p:cNvPr id="19" name="AutoShape 14"/>
            <p:cNvCxnSpPr>
              <a:cxnSpLocks noChangeShapeType="1"/>
              <a:stCxn id="10" idx="3"/>
              <a:endCxn id="11" idx="0"/>
            </p:cNvCxnSpPr>
            <p:nvPr/>
          </p:nvCxnSpPr>
          <p:spPr bwMode="auto">
            <a:xfrm>
              <a:off x="7419975" y="3192463"/>
              <a:ext cx="846138" cy="620712"/>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sp>
          <p:nvSpPr>
            <p:cNvPr id="20" name="Rectangle 17"/>
            <p:cNvSpPr>
              <a:spLocks noChangeArrowheads="1"/>
            </p:cNvSpPr>
            <p:nvPr/>
          </p:nvSpPr>
          <p:spPr bwMode="auto">
            <a:xfrm>
              <a:off x="6127750" y="3813175"/>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400" smtClean="0">
                  <a:solidFill>
                    <a:schemeClr val="tx1"/>
                  </a:solidFill>
                  <a:latin typeface="+mn-lt"/>
                  <a:cs typeface="Myriad Pro"/>
                </a:rPr>
                <a:t>B</a:t>
              </a:r>
              <a:endParaRPr lang="en-GB" sz="2400">
                <a:solidFill>
                  <a:schemeClr val="tx1"/>
                </a:solidFill>
                <a:latin typeface="+mn-lt"/>
                <a:cs typeface="Myriad Pro"/>
              </a:endParaRPr>
            </a:p>
          </p:txBody>
        </p:sp>
        <p:sp>
          <p:nvSpPr>
            <p:cNvPr id="21" name="Rectangle 18"/>
            <p:cNvSpPr>
              <a:spLocks noChangeArrowheads="1"/>
            </p:cNvSpPr>
            <p:nvPr/>
          </p:nvSpPr>
          <p:spPr bwMode="auto">
            <a:xfrm>
              <a:off x="6511925" y="315012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6</a:t>
              </a:r>
              <a:endParaRPr lang="en-GB" sz="2000">
                <a:solidFill>
                  <a:schemeClr val="tx1"/>
                </a:solidFill>
                <a:latin typeface="+mn-lt"/>
                <a:cs typeface="Myriad Pro"/>
              </a:endParaRPr>
            </a:p>
          </p:txBody>
        </p:sp>
        <p:sp>
          <p:nvSpPr>
            <p:cNvPr id="22" name="Rectangle 19"/>
            <p:cNvSpPr>
              <a:spLocks noChangeArrowheads="1"/>
            </p:cNvSpPr>
            <p:nvPr/>
          </p:nvSpPr>
          <p:spPr bwMode="auto">
            <a:xfrm>
              <a:off x="7269163" y="3564466"/>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1</a:t>
              </a:r>
              <a:endParaRPr lang="en-GB" sz="2000">
                <a:solidFill>
                  <a:schemeClr val="tx1"/>
                </a:solidFill>
                <a:latin typeface="+mn-lt"/>
                <a:cs typeface="Myriad Pro"/>
              </a:endParaRPr>
            </a:p>
          </p:txBody>
        </p:sp>
        <p:sp>
          <p:nvSpPr>
            <p:cNvPr id="23" name="Rectangle 20"/>
            <p:cNvSpPr>
              <a:spLocks noChangeArrowheads="1"/>
            </p:cNvSpPr>
            <p:nvPr/>
          </p:nvSpPr>
          <p:spPr bwMode="auto">
            <a:xfrm>
              <a:off x="7769225" y="313107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5</a:t>
              </a:r>
              <a:endParaRPr lang="en-GB" sz="2000">
                <a:solidFill>
                  <a:schemeClr val="tx1"/>
                </a:solidFill>
                <a:latin typeface="+mn-lt"/>
                <a:cs typeface="Myriad Pro"/>
              </a:endParaRPr>
            </a:p>
          </p:txBody>
        </p:sp>
        <p:sp>
          <p:nvSpPr>
            <p:cNvPr id="24" name="Rectangle 21"/>
            <p:cNvSpPr>
              <a:spLocks noChangeArrowheads="1"/>
            </p:cNvSpPr>
            <p:nvPr/>
          </p:nvSpPr>
          <p:spPr bwMode="auto">
            <a:xfrm>
              <a:off x="8266113" y="4313766"/>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2</a:t>
              </a:r>
              <a:endParaRPr lang="en-GB" sz="2000">
                <a:solidFill>
                  <a:schemeClr val="tx1"/>
                </a:solidFill>
                <a:latin typeface="+mn-lt"/>
                <a:cs typeface="Myriad Pro"/>
              </a:endParaRPr>
            </a:p>
          </p:txBody>
        </p:sp>
        <p:sp>
          <p:nvSpPr>
            <p:cNvPr id="25" name="Rectangle 22"/>
            <p:cNvSpPr>
              <a:spLocks noChangeArrowheads="1"/>
            </p:cNvSpPr>
            <p:nvPr/>
          </p:nvSpPr>
          <p:spPr bwMode="auto">
            <a:xfrm>
              <a:off x="6664325" y="3818466"/>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5</a:t>
              </a:r>
              <a:endParaRPr lang="en-GB" sz="2000">
                <a:solidFill>
                  <a:schemeClr val="tx1"/>
                </a:solidFill>
                <a:latin typeface="+mn-lt"/>
                <a:cs typeface="Myriad Pro"/>
              </a:endParaRPr>
            </a:p>
          </p:txBody>
        </p:sp>
        <p:sp>
          <p:nvSpPr>
            <p:cNvPr id="26" name="Rectangle 23"/>
            <p:cNvSpPr>
              <a:spLocks noChangeArrowheads="1"/>
            </p:cNvSpPr>
            <p:nvPr/>
          </p:nvSpPr>
          <p:spPr bwMode="auto">
            <a:xfrm>
              <a:off x="5976938" y="4313766"/>
              <a:ext cx="303212"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3</a:t>
              </a:r>
              <a:endParaRPr lang="en-GB" sz="2000">
                <a:solidFill>
                  <a:schemeClr val="tx1"/>
                </a:solidFill>
                <a:latin typeface="+mn-lt"/>
                <a:cs typeface="Myriad Pro"/>
              </a:endParaRPr>
            </a:p>
          </p:txBody>
        </p:sp>
        <p:sp>
          <p:nvSpPr>
            <p:cNvPr id="27" name="Rectangle 24"/>
            <p:cNvSpPr>
              <a:spLocks noChangeArrowheads="1"/>
            </p:cNvSpPr>
            <p:nvPr/>
          </p:nvSpPr>
          <p:spPr bwMode="auto">
            <a:xfrm>
              <a:off x="7116763" y="5131329"/>
              <a:ext cx="303212"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6</a:t>
              </a:r>
              <a:endParaRPr lang="en-GB" sz="2000">
                <a:solidFill>
                  <a:schemeClr val="tx1"/>
                </a:solidFill>
                <a:latin typeface="+mn-lt"/>
                <a:cs typeface="Myriad Pro"/>
              </a:endParaRPr>
            </a:p>
          </p:txBody>
        </p:sp>
        <p:sp>
          <p:nvSpPr>
            <p:cNvPr id="28" name="Rectangle 25"/>
            <p:cNvSpPr>
              <a:spLocks noChangeArrowheads="1"/>
            </p:cNvSpPr>
            <p:nvPr/>
          </p:nvSpPr>
          <p:spPr bwMode="auto">
            <a:xfrm>
              <a:off x="7578725" y="452172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4</a:t>
              </a:r>
              <a:endParaRPr lang="en-GB" sz="2000">
                <a:solidFill>
                  <a:schemeClr val="tx1"/>
                </a:solidFill>
                <a:latin typeface="+mn-lt"/>
                <a:cs typeface="Myriad Pro"/>
              </a:endParaRPr>
            </a:p>
          </p:txBody>
        </p:sp>
        <p:cxnSp>
          <p:nvCxnSpPr>
            <p:cNvPr id="29" name="AutoShape 26"/>
            <p:cNvCxnSpPr>
              <a:cxnSpLocks noChangeShapeType="1"/>
              <a:stCxn id="9" idx="1"/>
              <a:endCxn id="7" idx="3"/>
            </p:cNvCxnSpPr>
            <p:nvPr/>
          </p:nvCxnSpPr>
          <p:spPr bwMode="auto">
            <a:xfrm flipH="1">
              <a:off x="6430963" y="5173663"/>
              <a:ext cx="1682750" cy="0"/>
            </a:xfrm>
            <a:prstGeom prst="straightConnector1">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30" name="AutoShape 27"/>
            <p:cNvCxnSpPr>
              <a:cxnSpLocks noChangeShapeType="1"/>
              <a:stCxn id="10" idx="2"/>
              <a:endCxn id="8" idx="0"/>
            </p:cNvCxnSpPr>
            <p:nvPr/>
          </p:nvCxnSpPr>
          <p:spPr bwMode="auto">
            <a:xfrm>
              <a:off x="7269163" y="3398838"/>
              <a:ext cx="0" cy="750887"/>
            </a:xfrm>
            <a:prstGeom prst="straightConnector1">
              <a:avLst/>
            </a:prstGeom>
            <a:noFill/>
            <a:ln w="76200" cap="flat" cmpd="sng" algn="ctr">
              <a:solidFill>
                <a:schemeClr val="tx1">
                  <a:lumMod val="65000"/>
                  <a:lumOff val="35000"/>
                </a:schemeClr>
              </a:solidFill>
              <a:prstDash val="solid"/>
              <a:round/>
              <a:headEnd type="none" w="med" len="med"/>
              <a:tailEnd type="none" w="med" len="med"/>
            </a:ln>
            <a:effectLst/>
          </p:spPr>
        </p:cxnSp>
        <p:sp>
          <p:nvSpPr>
            <p:cNvPr id="31" name="Rectangle 28"/>
            <p:cNvSpPr>
              <a:spLocks noChangeArrowheads="1"/>
            </p:cNvSpPr>
            <p:nvPr/>
          </p:nvSpPr>
          <p:spPr bwMode="auto">
            <a:xfrm>
              <a:off x="6664325" y="4509029"/>
              <a:ext cx="303213" cy="414337"/>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6</a:t>
              </a:r>
              <a:endParaRPr lang="en-GB" sz="2000">
                <a:solidFill>
                  <a:schemeClr val="tx1"/>
                </a:solidFill>
                <a:latin typeface="+mn-lt"/>
                <a:cs typeface="Myriad Pro"/>
              </a:endParaRPr>
            </a:p>
          </p:txBody>
        </p:sp>
        <p:sp>
          <p:nvSpPr>
            <p:cNvPr id="32" name="Rectangle 29"/>
            <p:cNvSpPr>
              <a:spLocks noChangeArrowheads="1"/>
            </p:cNvSpPr>
            <p:nvPr/>
          </p:nvSpPr>
          <p:spPr bwMode="auto">
            <a:xfrm>
              <a:off x="7597775" y="3799416"/>
              <a:ext cx="303213" cy="414338"/>
            </a:xfrm>
            <a:prstGeom prst="rect">
              <a:avLst/>
            </a:prstGeom>
            <a:noFill/>
            <a:ln w="12700">
              <a:noFill/>
              <a:miter lim="800000"/>
              <a:headEnd/>
              <a:tailEnd/>
            </a:ln>
            <a:effectLst/>
          </p:spPr>
          <p:txBody>
            <a:bodyPr wrap="none" lIns="90488" tIns="44450" rIns="90488" bIns="44450">
              <a:prstTxWarp prst="textNoShape">
                <a:avLst/>
              </a:prstTxWarp>
              <a:normAutofit/>
            </a:bodyPr>
            <a:lstStyle/>
            <a:p>
              <a:pPr algn="ctr" defTabSz="283026">
                <a:spcBef>
                  <a:spcPct val="0"/>
                </a:spcBef>
                <a:buNone/>
              </a:pPr>
              <a:r>
                <a:rPr lang="en-GB" sz="2000" smtClean="0">
                  <a:solidFill>
                    <a:schemeClr val="tx1"/>
                  </a:solidFill>
                  <a:latin typeface="+mn-lt"/>
                  <a:cs typeface="Myriad Pro"/>
                </a:rPr>
                <a:t>5</a:t>
              </a:r>
              <a:endParaRPr lang="en-GB" sz="2000">
                <a:solidFill>
                  <a:schemeClr val="tx1"/>
                </a:solidFill>
                <a:latin typeface="+mn-lt"/>
                <a:cs typeface="Myriad Pro"/>
              </a:endParaRPr>
            </a:p>
          </p:txBody>
        </p:sp>
      </p:grpSp>
      <p:sp>
        <p:nvSpPr>
          <p:cNvPr id="3" name="TextBox 2"/>
          <p:cNvSpPr txBox="1"/>
          <p:nvPr/>
        </p:nvSpPr>
        <p:spPr>
          <a:xfrm>
            <a:off x="4780179" y="5159428"/>
            <a:ext cx="3762505" cy="1083374"/>
          </a:xfrm>
          <a:prstGeom prst="rect">
            <a:avLst/>
          </a:prstGeom>
          <a:noFill/>
        </p:spPr>
        <p:txBody>
          <a:bodyPr wrap="none" rtlCol="0">
            <a:spAutoFit/>
          </a:bodyPr>
          <a:lstStyle/>
          <a:p>
            <a:pPr>
              <a:buNone/>
            </a:pPr>
            <a:r>
              <a:rPr lang="sv-SE" sz="1400" dirty="0" smtClean="0"/>
              <a:t>T is the set </a:t>
            </a:r>
            <a:r>
              <a:rPr lang="sv-SE" sz="1400" dirty="0" err="1" smtClean="0"/>
              <a:t>of</a:t>
            </a:r>
            <a:r>
              <a:rPr lang="sv-SE" sz="1400" dirty="0" smtClean="0"/>
              <a:t> </a:t>
            </a:r>
            <a:r>
              <a:rPr lang="sv-SE" sz="1400" dirty="0" err="1" smtClean="0"/>
              <a:t>selected</a:t>
            </a:r>
            <a:r>
              <a:rPr lang="sv-SE" sz="1400" dirty="0" smtClean="0"/>
              <a:t> </a:t>
            </a:r>
            <a:r>
              <a:rPr lang="sv-SE" sz="1400" dirty="0" err="1" smtClean="0"/>
              <a:t>edges</a:t>
            </a:r>
            <a:r>
              <a:rPr lang="sv-SE" sz="1400" dirty="0" smtClean="0"/>
              <a:t> in the solution. </a:t>
            </a:r>
          </a:p>
          <a:p>
            <a:pPr>
              <a:buNone/>
            </a:pPr>
            <a:r>
              <a:rPr lang="sv-SE" sz="1400" dirty="0" smtClean="0"/>
              <a:t>U is the set </a:t>
            </a:r>
            <a:r>
              <a:rPr lang="sv-SE" sz="1400" dirty="0" err="1" smtClean="0"/>
              <a:t>of</a:t>
            </a:r>
            <a:r>
              <a:rPr lang="sv-SE" sz="1400" dirty="0" smtClean="0"/>
              <a:t> </a:t>
            </a:r>
            <a:r>
              <a:rPr lang="sv-SE" sz="1400" dirty="0" err="1" smtClean="0"/>
              <a:t>connected</a:t>
            </a:r>
            <a:r>
              <a:rPr lang="sv-SE" sz="1400" dirty="0" smtClean="0"/>
              <a:t> </a:t>
            </a:r>
            <a:r>
              <a:rPr lang="sv-SE" sz="1400" dirty="0" err="1" smtClean="0"/>
              <a:t>nodes</a:t>
            </a:r>
            <a:r>
              <a:rPr lang="sv-SE" sz="1400" dirty="0" smtClean="0"/>
              <a:t>. </a:t>
            </a:r>
          </a:p>
          <a:p>
            <a:pPr>
              <a:buNone/>
            </a:pPr>
            <a:r>
              <a:rPr lang="sv-SE" sz="1400" dirty="0" smtClean="0"/>
              <a:t>V is the set all </a:t>
            </a:r>
            <a:r>
              <a:rPr lang="sv-SE" sz="1400" dirty="0" err="1" smtClean="0"/>
              <a:t>nodes</a:t>
            </a:r>
            <a:r>
              <a:rPr lang="sv-SE" sz="1400" dirty="0" smtClean="0"/>
              <a:t>.</a:t>
            </a:r>
          </a:p>
          <a:p>
            <a:pPr>
              <a:buNone/>
            </a:pPr>
            <a:r>
              <a:rPr lang="sv-SE" sz="1400" dirty="0"/>
              <a:t> </a:t>
            </a:r>
            <a:r>
              <a:rPr lang="sv-SE" sz="1400" dirty="0" smtClean="0"/>
              <a:t>   So V-U is the set </a:t>
            </a:r>
            <a:r>
              <a:rPr lang="sv-SE" sz="1400" dirty="0" err="1" smtClean="0"/>
              <a:t>of</a:t>
            </a:r>
            <a:r>
              <a:rPr lang="sv-SE" sz="1400" dirty="0" smtClean="0"/>
              <a:t> </a:t>
            </a:r>
            <a:r>
              <a:rPr lang="sv-SE" sz="1400" dirty="0" err="1" smtClean="0"/>
              <a:t>unconnected</a:t>
            </a:r>
            <a:r>
              <a:rPr lang="sv-SE" sz="1400" dirty="0" smtClean="0"/>
              <a:t> </a:t>
            </a:r>
            <a:r>
              <a:rPr lang="sv-SE" sz="1400" dirty="0" err="1" smtClean="0"/>
              <a:t>nodes</a:t>
            </a:r>
            <a:r>
              <a:rPr lang="sv-SE" sz="1400" dirty="0" smtClean="0"/>
              <a:t> </a:t>
            </a:r>
            <a:endParaRPr lang="en-GB" sz="1400" dirty="0"/>
          </a:p>
        </p:txBody>
      </p:sp>
    </p:spTree>
    <p:extLst>
      <p:ext uri="{BB962C8B-B14F-4D97-AF65-F5344CB8AC3E}">
        <p14:creationId xmlns:p14="http://schemas.microsoft.com/office/powerpoint/2010/main" val="836207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GB" dirty="0" smtClean="0"/>
              <a:t>General Greedy Algorithm</a:t>
            </a:r>
            <a:endParaRPr lang="en-GB" dirty="0"/>
          </a:p>
        </p:txBody>
      </p:sp>
      <p:sp>
        <p:nvSpPr>
          <p:cNvPr id="551939" name="Rectangle 3"/>
          <p:cNvSpPr>
            <a:spLocks noGrp="1" noChangeArrowheads="1"/>
          </p:cNvSpPr>
          <p:nvPr>
            <p:ph type="body" idx="1"/>
          </p:nvPr>
        </p:nvSpPr>
        <p:spPr/>
        <p:txBody>
          <a:bodyPr>
            <a:normAutofit/>
          </a:bodyPr>
          <a:lstStyle/>
          <a:p>
            <a:pPr marL="0" indent="0" defTabSz="354178">
              <a:lnSpc>
                <a:spcPct val="90000"/>
              </a:lnSpc>
              <a:buNone/>
            </a:pPr>
            <a:r>
              <a:rPr lang="en-GB" sz="2200" dirty="0" smtClean="0"/>
              <a:t>	Set greedy(Set </a:t>
            </a:r>
            <a:r>
              <a:rPr lang="en-GB" sz="2200" dirty="0" err="1" smtClean="0"/>
              <a:t>cands</a:t>
            </a:r>
            <a:r>
              <a:rPr lang="en-GB" sz="2200" dirty="0" smtClean="0"/>
              <a:t>) {</a:t>
            </a:r>
          </a:p>
          <a:p>
            <a:pPr marL="0" indent="0" defTabSz="354178">
              <a:lnSpc>
                <a:spcPct val="90000"/>
              </a:lnSpc>
              <a:buNone/>
            </a:pPr>
            <a:r>
              <a:rPr lang="en-GB" sz="2200" dirty="0" smtClean="0"/>
              <a:t>		Set partial </a:t>
            </a:r>
            <a:r>
              <a:rPr lang="en-GB" sz="2200" dirty="0" smtClean="0">
                <a:latin typeface="Symbol" charset="2"/>
                <a:ea typeface="Symbol" charset="2"/>
                <a:cs typeface="Symbol" charset="2"/>
              </a:rPr>
              <a:t>= </a:t>
            </a:r>
            <a:r>
              <a:rPr lang="en-GB" sz="2200" dirty="0" smtClean="0">
                <a:latin typeface="Symbol" charset="2"/>
                <a:ea typeface="Symbol" charset="2"/>
                <a:cs typeface="Symbol" charset="2"/>
                <a:sym typeface="Symbol" pitchFamily="-109" charset="2"/>
              </a:rPr>
              <a:t></a:t>
            </a:r>
            <a:r>
              <a:rPr lang="en-GB" sz="2200" dirty="0" smtClean="0"/>
              <a:t>;</a:t>
            </a:r>
          </a:p>
          <a:p>
            <a:pPr marL="0" indent="0" defTabSz="354178">
              <a:lnSpc>
                <a:spcPct val="90000"/>
              </a:lnSpc>
              <a:buNone/>
            </a:pPr>
            <a:r>
              <a:rPr lang="en-GB" sz="2200" dirty="0" smtClean="0"/>
              <a:t>		</a:t>
            </a:r>
            <a:r>
              <a:rPr lang="en-GB" sz="2200" b="1" dirty="0" smtClean="0"/>
              <a:t>while</a:t>
            </a:r>
            <a:r>
              <a:rPr lang="en-GB" sz="2200" dirty="0" smtClean="0"/>
              <a:t> (</a:t>
            </a:r>
            <a:r>
              <a:rPr lang="en-GB" sz="2200" dirty="0" smtClean="0">
                <a:latin typeface="Symbol" charset="2"/>
                <a:ea typeface="Symbol" charset="2"/>
                <a:cs typeface="Symbol" charset="2"/>
              </a:rPr>
              <a:t>!</a:t>
            </a:r>
            <a:r>
              <a:rPr lang="en-GB" sz="2200" dirty="0" smtClean="0"/>
              <a:t>solution(partial) &amp;&amp; </a:t>
            </a:r>
            <a:r>
              <a:rPr lang="en-GB" sz="2200" dirty="0" err="1" smtClean="0"/>
              <a:t>cands</a:t>
            </a:r>
            <a:r>
              <a:rPr lang="en-GB" sz="2200" dirty="0" smtClean="0"/>
              <a:t> </a:t>
            </a:r>
            <a:r>
              <a:rPr lang="en-GB" sz="2200" dirty="0" smtClean="0">
                <a:latin typeface="Symbol" charset="2"/>
                <a:ea typeface="Symbol" charset="2"/>
                <a:cs typeface="Symbol" charset="2"/>
              </a:rPr>
              <a:t>!= </a:t>
            </a:r>
            <a:r>
              <a:rPr lang="en-GB" sz="2200" dirty="0" smtClean="0">
                <a:latin typeface="Symbol" charset="2"/>
                <a:ea typeface="Symbol" charset="2"/>
                <a:cs typeface="Symbol" charset="2"/>
                <a:sym typeface="Symbol" pitchFamily="-109" charset="2"/>
              </a:rPr>
              <a:t></a:t>
            </a:r>
            <a:r>
              <a:rPr lang="en-GB" sz="2200" dirty="0" smtClean="0"/>
              <a:t>) {</a:t>
            </a:r>
          </a:p>
          <a:p>
            <a:pPr marL="0" indent="0" defTabSz="354178">
              <a:lnSpc>
                <a:spcPct val="90000"/>
              </a:lnSpc>
              <a:buNone/>
            </a:pPr>
            <a:r>
              <a:rPr lang="en-GB" sz="2200" dirty="0" smtClean="0"/>
              <a:t>			Candidate c </a:t>
            </a:r>
            <a:r>
              <a:rPr lang="en-GB" sz="2200" dirty="0" smtClean="0">
                <a:latin typeface="Symbol" charset="2"/>
                <a:ea typeface="Symbol" charset="2"/>
                <a:cs typeface="Symbol" charset="2"/>
              </a:rPr>
              <a:t>=</a:t>
            </a:r>
            <a:r>
              <a:rPr lang="en-GB" sz="2200" dirty="0" smtClean="0"/>
              <a:t> </a:t>
            </a:r>
            <a:r>
              <a:rPr lang="en-GB" sz="2200" dirty="0" err="1" smtClean="0"/>
              <a:t>bestCandidate</a:t>
            </a:r>
            <a:r>
              <a:rPr lang="en-GB" sz="2200" dirty="0" smtClean="0"/>
              <a:t>(</a:t>
            </a:r>
            <a:r>
              <a:rPr lang="en-GB" sz="2200" dirty="0" err="1" smtClean="0"/>
              <a:t>cands</a:t>
            </a:r>
            <a:r>
              <a:rPr lang="en-GB" sz="2200" dirty="0" smtClean="0"/>
              <a:t>);</a:t>
            </a:r>
          </a:p>
          <a:p>
            <a:pPr marL="0" indent="0" defTabSz="354178">
              <a:lnSpc>
                <a:spcPct val="90000"/>
              </a:lnSpc>
              <a:buNone/>
            </a:pPr>
            <a:r>
              <a:rPr lang="en-GB" sz="2200" dirty="0" smtClean="0"/>
              <a:t>			</a:t>
            </a:r>
            <a:r>
              <a:rPr lang="en-GB" sz="2200" dirty="0" err="1" smtClean="0"/>
              <a:t>cands.remove</a:t>
            </a:r>
            <a:r>
              <a:rPr lang="en-GB" sz="2200" dirty="0" smtClean="0"/>
              <a:t>(c);</a:t>
            </a:r>
          </a:p>
          <a:p>
            <a:pPr marL="0" indent="0" defTabSz="354178">
              <a:lnSpc>
                <a:spcPct val="90000"/>
              </a:lnSpc>
              <a:buNone/>
            </a:pPr>
            <a:r>
              <a:rPr lang="en-GB" sz="2200" dirty="0" smtClean="0"/>
              <a:t>			</a:t>
            </a:r>
            <a:r>
              <a:rPr lang="en-GB" sz="2200" dirty="0" err="1" smtClean="0"/>
              <a:t>partial.add</a:t>
            </a:r>
            <a:r>
              <a:rPr lang="en-GB" sz="2200" dirty="0" smtClean="0"/>
              <a:t>(c);</a:t>
            </a:r>
          </a:p>
          <a:p>
            <a:pPr marL="0" indent="0" defTabSz="354178">
              <a:lnSpc>
                <a:spcPct val="90000"/>
              </a:lnSpc>
              <a:buNone/>
            </a:pPr>
            <a:r>
              <a:rPr lang="en-GB" sz="2200" b="1" dirty="0" smtClean="0"/>
              <a:t>			if</a:t>
            </a:r>
            <a:r>
              <a:rPr lang="en-GB" sz="2200" dirty="0" smtClean="0"/>
              <a:t> (</a:t>
            </a:r>
            <a:r>
              <a:rPr lang="en-GB" sz="2200" dirty="0" smtClean="0">
                <a:latin typeface="Symbol" charset="2"/>
                <a:ea typeface="Symbol" charset="2"/>
                <a:cs typeface="Symbol" charset="2"/>
              </a:rPr>
              <a:t>!</a:t>
            </a:r>
            <a:r>
              <a:rPr lang="en-GB" sz="2200" dirty="0" err="1" smtClean="0"/>
              <a:t>feasibleSolution</a:t>
            </a:r>
            <a:r>
              <a:rPr lang="en-GB" sz="2200" dirty="0" smtClean="0"/>
              <a:t>(partial))  </a:t>
            </a:r>
          </a:p>
          <a:p>
            <a:pPr marL="0" indent="0" defTabSz="354178">
              <a:lnSpc>
                <a:spcPct val="90000"/>
              </a:lnSpc>
              <a:buNone/>
            </a:pPr>
            <a:r>
              <a:rPr lang="en-GB" sz="2200" dirty="0" smtClean="0"/>
              <a:t>				</a:t>
            </a:r>
            <a:r>
              <a:rPr lang="en-GB" sz="2200" dirty="0" err="1" smtClean="0"/>
              <a:t>partial.remove</a:t>
            </a:r>
            <a:r>
              <a:rPr lang="en-GB" sz="2200" dirty="0" smtClean="0"/>
              <a:t>(c);</a:t>
            </a:r>
          </a:p>
          <a:p>
            <a:pPr marL="0" indent="0" defTabSz="354178">
              <a:lnSpc>
                <a:spcPct val="90000"/>
              </a:lnSpc>
              <a:buNone/>
            </a:pPr>
            <a:r>
              <a:rPr lang="en-GB" sz="2200" dirty="0" smtClean="0"/>
              <a:t>		}</a:t>
            </a:r>
            <a:br>
              <a:rPr lang="en-GB" sz="2200" dirty="0" smtClean="0"/>
            </a:br>
            <a:r>
              <a:rPr lang="en-GB" sz="2200" dirty="0" smtClean="0"/>
              <a:t>		</a:t>
            </a:r>
            <a:r>
              <a:rPr lang="en-GB" sz="2200" b="1" dirty="0" smtClean="0"/>
              <a:t>if</a:t>
            </a:r>
            <a:r>
              <a:rPr lang="en-GB" sz="2200" dirty="0" smtClean="0"/>
              <a:t> (solution(partial)) </a:t>
            </a:r>
            <a:r>
              <a:rPr lang="en-GB" sz="2200" b="1" dirty="0" smtClean="0"/>
              <a:t>return</a:t>
            </a:r>
            <a:r>
              <a:rPr lang="en-GB" sz="2200" dirty="0" smtClean="0"/>
              <a:t> partial;</a:t>
            </a:r>
          </a:p>
          <a:p>
            <a:pPr marL="0" indent="0" defTabSz="354178">
              <a:lnSpc>
                <a:spcPct val="90000"/>
              </a:lnSpc>
              <a:buNone/>
            </a:pPr>
            <a:r>
              <a:rPr lang="en-GB" sz="2200" dirty="0" smtClean="0"/>
              <a:t>		</a:t>
            </a:r>
            <a:r>
              <a:rPr lang="en-GB" sz="2200" b="1" dirty="0" smtClean="0"/>
              <a:t>else</a:t>
            </a:r>
            <a:r>
              <a:rPr lang="en-GB" sz="2200" dirty="0" smtClean="0"/>
              <a:t> </a:t>
            </a:r>
            <a:r>
              <a:rPr lang="en-GB" sz="2200" b="1" dirty="0" smtClean="0"/>
              <a:t>return</a:t>
            </a:r>
            <a:r>
              <a:rPr lang="en-GB" sz="2200" dirty="0" smtClean="0"/>
              <a:t> </a:t>
            </a:r>
            <a:r>
              <a:rPr lang="en-GB" sz="2200" dirty="0" smtClean="0">
                <a:latin typeface="Symbol" charset="2"/>
                <a:ea typeface="Symbol" charset="2"/>
                <a:cs typeface="Symbol" charset="2"/>
                <a:sym typeface="Symbol" pitchFamily="-109" charset="2"/>
              </a:rPr>
              <a:t></a:t>
            </a:r>
            <a:r>
              <a:rPr lang="en-GB" sz="2200" dirty="0" smtClean="0">
                <a:sym typeface="Symbol" pitchFamily="-109" charset="2"/>
              </a:rPr>
              <a:t>;		</a:t>
            </a:r>
            <a:r>
              <a:rPr lang="en-GB" sz="2200" dirty="0" smtClean="0">
                <a:solidFill>
                  <a:schemeClr val="bg1">
                    <a:lumMod val="50000"/>
                  </a:schemeClr>
                </a:solidFill>
                <a:sym typeface="Symbol" pitchFamily="-109" charset="2"/>
              </a:rPr>
              <a:t>// N</a:t>
            </a:r>
            <a:r>
              <a:rPr lang="en-GB" sz="2200" dirty="0" smtClean="0">
                <a:solidFill>
                  <a:schemeClr val="bg1">
                    <a:lumMod val="50000"/>
                  </a:schemeClr>
                </a:solidFill>
              </a:rPr>
              <a:t>o solution</a:t>
            </a:r>
          </a:p>
          <a:p>
            <a:pPr marL="0" indent="0" defTabSz="354178">
              <a:lnSpc>
                <a:spcPct val="90000"/>
              </a:lnSpc>
              <a:buNone/>
            </a:pPr>
            <a:r>
              <a:rPr lang="en-GB" sz="2200" dirty="0" smtClean="0"/>
              <a:t>	}</a:t>
            </a:r>
            <a:endParaRPr lang="en-GB" sz="2200" dirty="0"/>
          </a:p>
        </p:txBody>
      </p:sp>
    </p:spTree>
    <p:extLst>
      <p:ext uri="{BB962C8B-B14F-4D97-AF65-F5344CB8AC3E}">
        <p14:creationId xmlns:p14="http://schemas.microsoft.com/office/powerpoint/2010/main" val="1479437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D&amp;Q: Merge Sort</a:t>
            </a:r>
            <a:endParaRPr lang="en-US" dirty="0"/>
          </a:p>
        </p:txBody>
      </p:sp>
      <p:sp>
        <p:nvSpPr>
          <p:cNvPr id="8" name="Rectangle 18"/>
          <p:cNvSpPr>
            <a:spLocks noChangeArrowheads="1"/>
          </p:cNvSpPr>
          <p:nvPr/>
        </p:nvSpPr>
        <p:spPr bwMode="auto">
          <a:xfrm flipV="1">
            <a:off x="2935288" y="5523957"/>
            <a:ext cx="3141662" cy="423862"/>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9" name="Rectangle 17"/>
          <p:cNvSpPr>
            <a:spLocks noChangeArrowheads="1"/>
          </p:cNvSpPr>
          <p:nvPr/>
        </p:nvSpPr>
        <p:spPr bwMode="auto">
          <a:xfrm flipV="1">
            <a:off x="1587500" y="5004868"/>
            <a:ext cx="1625600" cy="423863"/>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0" name="Rectangle 16"/>
          <p:cNvSpPr>
            <a:spLocks noChangeArrowheads="1"/>
          </p:cNvSpPr>
          <p:nvPr/>
        </p:nvSpPr>
        <p:spPr bwMode="auto">
          <a:xfrm flipV="1">
            <a:off x="5799138" y="5004868"/>
            <a:ext cx="1625600" cy="423863"/>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1" name="Rectangle 15"/>
          <p:cNvSpPr>
            <a:spLocks noChangeArrowheads="1"/>
          </p:cNvSpPr>
          <p:nvPr/>
        </p:nvSpPr>
        <p:spPr bwMode="auto">
          <a:xfrm flipV="1">
            <a:off x="7064375" y="4474643"/>
            <a:ext cx="8953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2" name="Rectangle 14"/>
          <p:cNvSpPr>
            <a:spLocks noChangeArrowheads="1"/>
          </p:cNvSpPr>
          <p:nvPr/>
        </p:nvSpPr>
        <p:spPr bwMode="auto">
          <a:xfrm flipV="1">
            <a:off x="5256213" y="4474643"/>
            <a:ext cx="8953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3" name="Rectangle 13"/>
          <p:cNvSpPr>
            <a:spLocks noChangeArrowheads="1"/>
          </p:cNvSpPr>
          <p:nvPr/>
        </p:nvSpPr>
        <p:spPr bwMode="auto">
          <a:xfrm flipV="1">
            <a:off x="2681288" y="4474643"/>
            <a:ext cx="8953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4" name="Rectangle 12"/>
          <p:cNvSpPr>
            <a:spLocks noChangeArrowheads="1"/>
          </p:cNvSpPr>
          <p:nvPr/>
        </p:nvSpPr>
        <p:spPr bwMode="auto">
          <a:xfrm flipV="1">
            <a:off x="1050925" y="4474643"/>
            <a:ext cx="8953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5" name="Rectangle 11"/>
          <p:cNvSpPr>
            <a:spLocks noChangeArrowheads="1"/>
          </p:cNvSpPr>
          <p:nvPr/>
        </p:nvSpPr>
        <p:spPr bwMode="auto">
          <a:xfrm flipV="1">
            <a:off x="7827963"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6" name="Rectangle 10"/>
          <p:cNvSpPr>
            <a:spLocks noChangeArrowheads="1"/>
          </p:cNvSpPr>
          <p:nvPr/>
        </p:nvSpPr>
        <p:spPr bwMode="auto">
          <a:xfrm flipV="1">
            <a:off x="6918325"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7" name="Rectangle 9"/>
          <p:cNvSpPr>
            <a:spLocks noChangeArrowheads="1"/>
          </p:cNvSpPr>
          <p:nvPr/>
        </p:nvSpPr>
        <p:spPr bwMode="auto">
          <a:xfrm flipV="1">
            <a:off x="5991225"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8" name="Rectangle 8"/>
          <p:cNvSpPr>
            <a:spLocks noChangeArrowheads="1"/>
          </p:cNvSpPr>
          <p:nvPr/>
        </p:nvSpPr>
        <p:spPr bwMode="auto">
          <a:xfrm flipV="1">
            <a:off x="5091113"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19" name="Rectangle 7"/>
          <p:cNvSpPr>
            <a:spLocks noChangeArrowheads="1"/>
          </p:cNvSpPr>
          <p:nvPr/>
        </p:nvSpPr>
        <p:spPr bwMode="auto">
          <a:xfrm flipV="1">
            <a:off x="3443288"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20" name="Rectangle 6"/>
          <p:cNvSpPr>
            <a:spLocks noChangeArrowheads="1"/>
          </p:cNvSpPr>
          <p:nvPr/>
        </p:nvSpPr>
        <p:spPr bwMode="auto">
          <a:xfrm flipV="1">
            <a:off x="2516188"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21" name="Rectangle 5"/>
          <p:cNvSpPr>
            <a:spLocks noChangeArrowheads="1"/>
          </p:cNvSpPr>
          <p:nvPr/>
        </p:nvSpPr>
        <p:spPr bwMode="auto">
          <a:xfrm flipV="1">
            <a:off x="1616075"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22" name="Rectangle 4"/>
          <p:cNvSpPr>
            <a:spLocks noChangeArrowheads="1"/>
          </p:cNvSpPr>
          <p:nvPr/>
        </p:nvSpPr>
        <p:spPr bwMode="auto">
          <a:xfrm flipV="1">
            <a:off x="714375" y="3931718"/>
            <a:ext cx="488950" cy="428625"/>
          </a:xfrm>
          <a:prstGeom prst="rect">
            <a:avLst/>
          </a:prstGeom>
          <a:solidFill>
            <a:schemeClr val="bg1">
              <a:lumMod val="75000"/>
            </a:schemeClr>
          </a:solidFill>
          <a:ln w="9525">
            <a:noFill/>
            <a:miter lim="800000"/>
            <a:headEnd/>
            <a:tailEnd/>
          </a:ln>
          <a:effectLst/>
        </p:spPr>
        <p:txBody>
          <a:bodyPr lIns="90000" tIns="43200" rIns="90000" bIns="43200" anchor="ctr">
            <a:prstTxWarp prst="textNoShape">
              <a:avLst/>
            </a:prstTxWarp>
            <a:spAutoFit/>
          </a:bodyPr>
          <a:lstStyle/>
          <a:p>
            <a:endParaRPr lang="sv-SE"/>
          </a:p>
        </p:txBody>
      </p:sp>
      <p:sp>
        <p:nvSpPr>
          <p:cNvPr id="23" name="Rectangle 3"/>
          <p:cNvSpPr txBox="1">
            <a:spLocks noChangeArrowheads="1"/>
          </p:cNvSpPr>
          <p:nvPr/>
        </p:nvSpPr>
        <p:spPr bwMode="auto">
          <a:xfrm>
            <a:off x="685800" y="1685943"/>
            <a:ext cx="7772400" cy="447355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normAutofit/>
          </a:bodyPr>
          <a:lstStyle>
            <a:lvl1pPr marL="465138" indent="-465138" algn="l" rtl="0" eaLnBrk="0" fontAlgn="base" hangingPunct="0">
              <a:spcBef>
                <a:spcPct val="20000"/>
              </a:spcBef>
              <a:spcAft>
                <a:spcPct val="0"/>
              </a:spcAft>
              <a:buClr>
                <a:schemeClr val="tx2"/>
              </a:buClr>
              <a:buSzPct val="75000"/>
              <a:buFont typeface="Monotype Sorts" charset="2"/>
              <a:buChar char="u"/>
              <a:defRPr sz="2400">
                <a:solidFill>
                  <a:schemeClr val="tx1"/>
                </a:solidFill>
                <a:latin typeface="+mn-lt"/>
                <a:ea typeface="+mn-ea"/>
                <a:cs typeface="+mn-cs"/>
              </a:defRPr>
            </a:lvl1pPr>
            <a:lvl2pPr marL="1035050" indent="-455613"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2pPr>
            <a:lvl3pPr marL="1377950" indent="-228600" algn="l" rtl="0" eaLnBrk="0" fontAlgn="base" hangingPunct="0">
              <a:spcBef>
                <a:spcPct val="20000"/>
              </a:spcBef>
              <a:spcAft>
                <a:spcPct val="0"/>
              </a:spcAft>
              <a:buClr>
                <a:schemeClr val="tx1"/>
              </a:buClr>
              <a:buSzPct val="100000"/>
              <a:buChar char="»"/>
              <a:defRPr sz="1600">
                <a:solidFill>
                  <a:schemeClr val="tx1"/>
                </a:solidFill>
                <a:latin typeface="+mn-lt"/>
                <a:ea typeface="ＭＳ Ｐゴシック" charset="-128"/>
              </a:defRPr>
            </a:lvl3pPr>
            <a:lvl4pPr marL="1720850" indent="-228600" algn="l" rtl="0" eaLnBrk="0" fontAlgn="base" hangingPunct="0">
              <a:spcBef>
                <a:spcPct val="20000"/>
              </a:spcBef>
              <a:spcAft>
                <a:spcPct val="0"/>
              </a:spcAft>
              <a:buClr>
                <a:schemeClr val="accent2"/>
              </a:buClr>
              <a:buSzPct val="65000"/>
              <a:buFont typeface="Monotype Sorts" charset="2"/>
              <a:buChar char="u"/>
              <a:defRPr sz="1800">
                <a:solidFill>
                  <a:schemeClr val="tx1"/>
                </a:solidFill>
                <a:latin typeface="+mn-lt"/>
                <a:ea typeface="ＭＳ Ｐゴシック" charset="-128"/>
              </a:defRPr>
            </a:lvl4pPr>
            <a:lvl5pPr marL="2063750" indent="-228600" algn="l" rtl="0" eaLnBrk="0" fontAlgn="base" hangingPunct="0">
              <a:spcBef>
                <a:spcPct val="20000"/>
              </a:spcBef>
              <a:spcAft>
                <a:spcPct val="0"/>
              </a:spcAft>
              <a:buClr>
                <a:schemeClr val="tx1"/>
              </a:buClr>
              <a:buSzPct val="100000"/>
              <a:buChar char="–"/>
              <a:defRPr sz="1800">
                <a:solidFill>
                  <a:schemeClr val="tx1"/>
                </a:solidFill>
                <a:latin typeface="+mn-lt"/>
                <a:ea typeface="ＭＳ Ｐゴシック" charset="-128"/>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128"/>
              </a:defRPr>
            </a:lvl9pPr>
          </a:lstStyle>
          <a:p>
            <a:pPr marL="0" indent="0" defTabSz="1790700">
              <a:lnSpc>
                <a:spcPct val="125000"/>
              </a:lnSpc>
              <a:buFontTx/>
              <a:buNone/>
            </a:pPr>
            <a:r>
              <a:rPr lang="sv-SE" dirty="0" smtClean="0">
                <a:latin typeface="Courier New" pitchFamily="-109" charset="0"/>
              </a:rPr>
              <a:t>            </a:t>
            </a:r>
            <a:r>
              <a:rPr lang="sv-SE" sz="1400" dirty="0" smtClean="0">
                <a:latin typeface="Courier New" pitchFamily="-109" charset="0"/>
              </a:rPr>
              <a:t> </a:t>
            </a:r>
            <a:r>
              <a:rPr lang="sv-SE" dirty="0" smtClean="0">
                <a:latin typeface="Courier New" pitchFamily="-109" charset="0"/>
              </a:rPr>
              <a:t>UNSORTEDSEQUENCE</a:t>
            </a:r>
          </a:p>
          <a:p>
            <a:pPr marL="0" indent="0" defTabSz="1790700">
              <a:lnSpc>
                <a:spcPct val="125000"/>
              </a:lnSpc>
              <a:buFontTx/>
              <a:buNone/>
            </a:pPr>
            <a:r>
              <a:rPr lang="sv-SE" dirty="0" smtClean="0">
                <a:latin typeface="Courier New" pitchFamily="-109" charset="0"/>
              </a:rPr>
              <a:t>    </a:t>
            </a:r>
            <a:r>
              <a:rPr lang="sv-SE" sz="1600" dirty="0" smtClean="0">
                <a:latin typeface="Courier New" pitchFamily="-109" charset="0"/>
              </a:rPr>
              <a:t> </a:t>
            </a:r>
            <a:r>
              <a:rPr lang="sv-SE" dirty="0">
                <a:latin typeface="Courier New" pitchFamily="-109" charset="0"/>
              </a:rPr>
              <a:t>UNSORTED</a:t>
            </a:r>
            <a:r>
              <a:rPr lang="sv-SE" dirty="0" smtClean="0">
                <a:latin typeface="Courier New" pitchFamily="-109" charset="0"/>
              </a:rPr>
              <a:t>              </a:t>
            </a:r>
            <a:r>
              <a:rPr lang="sv-SE" sz="2300" dirty="0" smtClean="0">
                <a:latin typeface="Courier New" pitchFamily="-109" charset="0"/>
              </a:rPr>
              <a:t>  </a:t>
            </a:r>
            <a:r>
              <a:rPr lang="sv-SE" dirty="0" smtClean="0">
                <a:latin typeface="Courier New" pitchFamily="-109" charset="0"/>
              </a:rPr>
              <a:t>SEQUENCE</a:t>
            </a:r>
            <a:endParaRPr lang="sv-SE" dirty="0">
              <a:latin typeface="Courier New" pitchFamily="-109" charset="0"/>
            </a:endParaRPr>
          </a:p>
          <a:p>
            <a:pPr marL="0" indent="0" defTabSz="1790700">
              <a:lnSpc>
                <a:spcPct val="125000"/>
              </a:lnSpc>
              <a:buFontTx/>
              <a:buNone/>
            </a:pPr>
            <a:r>
              <a:rPr lang="sv-SE" dirty="0" smtClean="0">
                <a:latin typeface="Courier New" pitchFamily="-109" charset="0"/>
              </a:rPr>
              <a:t> </a:t>
            </a:r>
            <a:r>
              <a:rPr lang="sv-SE" sz="1400" dirty="0" smtClean="0">
                <a:latin typeface="Courier New" pitchFamily="-109" charset="0"/>
              </a:rPr>
              <a:t> </a:t>
            </a:r>
            <a:r>
              <a:rPr lang="sv-SE" dirty="0">
                <a:latin typeface="Courier New" pitchFamily="-109" charset="0"/>
              </a:rPr>
              <a:t>UNSO</a:t>
            </a:r>
            <a:r>
              <a:rPr lang="sv-SE" dirty="0" smtClean="0">
                <a:latin typeface="Courier New" pitchFamily="-109" charset="0"/>
              </a:rPr>
              <a:t>      RTED          SEQU      ENCE</a:t>
            </a:r>
            <a:endParaRPr lang="sv-SE" dirty="0">
              <a:latin typeface="Courier New" pitchFamily="-109" charset="0"/>
            </a:endParaRPr>
          </a:p>
          <a:p>
            <a:pPr marL="0" indent="0" defTabSz="1790700">
              <a:lnSpc>
                <a:spcPct val="125000"/>
              </a:lnSpc>
              <a:buFontTx/>
              <a:buNone/>
            </a:pPr>
            <a:r>
              <a:rPr lang="sv-SE" dirty="0" smtClean="0">
                <a:latin typeface="Courier New" pitchFamily="-109" charset="0"/>
              </a:rPr>
              <a:t>UN   SO   RT   ED       SE   QU   EN   CE</a:t>
            </a:r>
          </a:p>
          <a:p>
            <a:pPr marL="0" indent="0" defTabSz="1790700">
              <a:lnSpc>
                <a:spcPct val="125000"/>
              </a:lnSpc>
              <a:buFontTx/>
              <a:buNone/>
            </a:pPr>
            <a:r>
              <a:rPr lang="sv-SE" dirty="0" smtClean="0">
                <a:latin typeface="Courier New" pitchFamily="-109" charset="0"/>
              </a:rPr>
              <a:t>NU   OS   RT   DE       ES   QU   EN   CE</a:t>
            </a:r>
          </a:p>
          <a:p>
            <a:pPr marL="0" indent="0" defTabSz="1790700">
              <a:lnSpc>
                <a:spcPct val="125000"/>
              </a:lnSpc>
              <a:buFontTx/>
              <a:buNone/>
            </a:pPr>
            <a:r>
              <a:rPr lang="sv-SE" dirty="0" smtClean="0">
                <a:latin typeface="Courier New" pitchFamily="-109" charset="0"/>
              </a:rPr>
              <a:t>  NOSU     DERT          EQSU      CEEN</a:t>
            </a:r>
          </a:p>
          <a:p>
            <a:pPr marL="0" indent="0" defTabSz="1790700">
              <a:lnSpc>
                <a:spcPct val="125000"/>
              </a:lnSpc>
              <a:buFontTx/>
              <a:buNone/>
            </a:pPr>
            <a:r>
              <a:rPr lang="sv-SE" dirty="0" smtClean="0">
                <a:latin typeface="Courier New" pitchFamily="-109" charset="0"/>
              </a:rPr>
              <a:t>     DENORSTU               CEEENQSU</a:t>
            </a:r>
          </a:p>
          <a:p>
            <a:pPr marL="0" indent="0" defTabSz="1790700">
              <a:lnSpc>
                <a:spcPct val="125000"/>
              </a:lnSpc>
              <a:buFontTx/>
              <a:buNone/>
            </a:pPr>
            <a:r>
              <a:rPr lang="sv-SE" dirty="0" smtClean="0">
                <a:latin typeface="Courier New" pitchFamily="-109" charset="0"/>
              </a:rPr>
              <a:t>            </a:t>
            </a:r>
            <a:r>
              <a:rPr lang="sv-SE" sz="800" dirty="0" smtClean="0">
                <a:latin typeface="Courier New" pitchFamily="-109" charset="0"/>
              </a:rPr>
              <a:t> </a:t>
            </a:r>
            <a:r>
              <a:rPr lang="sv-SE" dirty="0" smtClean="0">
                <a:latin typeface="Courier New" pitchFamily="-109" charset="0"/>
              </a:rPr>
              <a:t>CDEEEENNOQRSSTUU</a:t>
            </a:r>
            <a:endParaRPr lang="sv-SE" dirty="0">
              <a:latin typeface="Courier New" pitchFamily="-109" charset="0"/>
            </a:endParaRPr>
          </a:p>
        </p:txBody>
      </p:sp>
    </p:spTree>
    <p:extLst>
      <p:ext uri="{BB962C8B-B14F-4D97-AF65-F5344CB8AC3E}">
        <p14:creationId xmlns:p14="http://schemas.microsoft.com/office/powerpoint/2010/main" val="26092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Merge Sort</a:t>
            </a:r>
            <a:endParaRPr lang="en-US" dirty="0"/>
          </a:p>
        </p:txBody>
      </p:sp>
      <p:pic>
        <p:nvPicPr>
          <p:cNvPr id="18" name="Picture 17" descr="22Mergesort-1.pdf"/>
          <p:cNvPicPr>
            <a:picLocks noChangeAspect="1"/>
          </p:cNvPicPr>
          <p:nvPr/>
        </p:nvPicPr>
        <p:blipFill rotWithShape="1">
          <a:blip r:embed="rId2">
            <a:extLst>
              <a:ext uri="{28A0092B-C50C-407E-A947-70E740481C1C}">
                <a14:useLocalDpi xmlns:a14="http://schemas.microsoft.com/office/drawing/2010/main" val="0"/>
              </a:ext>
            </a:extLst>
          </a:blip>
          <a:srcRect l="37211" t="11894" r="24862" b="6058"/>
          <a:stretch/>
        </p:blipFill>
        <p:spPr>
          <a:xfrm>
            <a:off x="5899998" y="1511300"/>
            <a:ext cx="2963003" cy="4953000"/>
          </a:xfrm>
          <a:prstGeom prst="rect">
            <a:avLst/>
          </a:prstGeom>
        </p:spPr>
      </p:pic>
      <p:sp>
        <p:nvSpPr>
          <p:cNvPr id="2" name="TextBox 1"/>
          <p:cNvSpPr txBox="1"/>
          <p:nvPr/>
        </p:nvSpPr>
        <p:spPr>
          <a:xfrm>
            <a:off x="244760" y="1663700"/>
            <a:ext cx="5146390" cy="3637919"/>
          </a:xfrm>
          <a:prstGeom prst="rect">
            <a:avLst/>
          </a:prstGeom>
          <a:noFill/>
        </p:spPr>
        <p:txBody>
          <a:bodyPr wrap="square" rtlCol="0">
            <a:spAutoFit/>
          </a:bodyPr>
          <a:lstStyle/>
          <a:p>
            <a:pPr>
              <a:buNone/>
            </a:pPr>
            <a:r>
              <a:rPr lang="sv-SE" dirty="0" smtClean="0"/>
              <a:t>Def </a:t>
            </a:r>
            <a:r>
              <a:rPr lang="sv-SE" dirty="0" err="1" smtClean="0"/>
              <a:t>mergesort</a:t>
            </a:r>
            <a:r>
              <a:rPr lang="sv-SE" dirty="0" smtClean="0"/>
              <a:t>(inputlist):</a:t>
            </a:r>
          </a:p>
          <a:p>
            <a:pPr algn="l">
              <a:buNone/>
            </a:pPr>
            <a:r>
              <a:rPr lang="sv-SE" dirty="0"/>
              <a:t> </a:t>
            </a:r>
            <a:r>
              <a:rPr lang="sv-SE" dirty="0" smtClean="0"/>
              <a:t>    </a:t>
            </a:r>
            <a:r>
              <a:rPr lang="sv-SE" dirty="0" err="1" smtClean="0"/>
              <a:t>if</a:t>
            </a:r>
            <a:r>
              <a:rPr lang="sv-SE" dirty="0"/>
              <a:t> </a:t>
            </a:r>
            <a:r>
              <a:rPr lang="sv-SE" dirty="0" smtClean="0"/>
              <a:t>inputlist==[]:</a:t>
            </a:r>
            <a:r>
              <a:rPr lang="en-GB" dirty="0" smtClean="0"/>
              <a:t/>
            </a:r>
            <a:br>
              <a:rPr lang="en-GB" dirty="0" smtClean="0"/>
            </a:br>
            <a:r>
              <a:rPr lang="en-GB" dirty="0" smtClean="0"/>
              <a:t>         return []</a:t>
            </a:r>
          </a:p>
          <a:p>
            <a:pPr>
              <a:buNone/>
            </a:pPr>
            <a:r>
              <a:rPr lang="sv-SE" dirty="0"/>
              <a:t> </a:t>
            </a:r>
            <a:r>
              <a:rPr lang="sv-SE" dirty="0" smtClean="0"/>
              <a:t>    </a:t>
            </a:r>
            <a:r>
              <a:rPr lang="sv-SE" dirty="0" err="1" smtClean="0"/>
              <a:t>elif</a:t>
            </a:r>
            <a:r>
              <a:rPr lang="sv-SE" dirty="0" smtClean="0"/>
              <a:t> inputlist </a:t>
            </a:r>
            <a:r>
              <a:rPr lang="sv-SE" dirty="0" err="1" smtClean="0"/>
              <a:t>of</a:t>
            </a:r>
            <a:r>
              <a:rPr lang="sv-SE" dirty="0" smtClean="0"/>
              <a:t> </a:t>
            </a:r>
            <a:r>
              <a:rPr lang="sv-SE" dirty="0" err="1" smtClean="0"/>
              <a:t>length</a:t>
            </a:r>
            <a:r>
              <a:rPr lang="sv-SE" dirty="0" smtClean="0"/>
              <a:t> 1:</a:t>
            </a:r>
          </a:p>
          <a:p>
            <a:pPr>
              <a:buNone/>
            </a:pPr>
            <a:r>
              <a:rPr lang="sv-SE" dirty="0"/>
              <a:t> </a:t>
            </a:r>
            <a:r>
              <a:rPr lang="sv-SE" dirty="0" smtClean="0"/>
              <a:t>        </a:t>
            </a:r>
            <a:r>
              <a:rPr lang="sv-SE" dirty="0" err="1" smtClean="0"/>
              <a:t>return</a:t>
            </a:r>
            <a:r>
              <a:rPr lang="sv-SE" dirty="0" smtClean="0"/>
              <a:t> inputlist</a:t>
            </a:r>
          </a:p>
          <a:p>
            <a:pPr>
              <a:buNone/>
            </a:pPr>
            <a:r>
              <a:rPr lang="sv-SE" dirty="0"/>
              <a:t> </a:t>
            </a:r>
            <a:r>
              <a:rPr lang="sv-SE" dirty="0" smtClean="0"/>
              <a:t>    </a:t>
            </a:r>
            <a:r>
              <a:rPr lang="sv-SE" dirty="0" err="1" smtClean="0"/>
              <a:t>else</a:t>
            </a:r>
            <a:r>
              <a:rPr lang="sv-SE" dirty="0" smtClean="0"/>
              <a:t>:</a:t>
            </a:r>
          </a:p>
          <a:p>
            <a:pPr>
              <a:buNone/>
            </a:pPr>
            <a:r>
              <a:rPr lang="sv-SE" dirty="0"/>
              <a:t> </a:t>
            </a:r>
            <a:r>
              <a:rPr lang="sv-SE" dirty="0" smtClean="0"/>
              <a:t>       l1,l2=split(inputlist)</a:t>
            </a:r>
          </a:p>
          <a:p>
            <a:pPr>
              <a:buNone/>
            </a:pPr>
            <a:r>
              <a:rPr lang="sv-SE" dirty="0"/>
              <a:t> </a:t>
            </a:r>
            <a:r>
              <a:rPr lang="sv-SE" dirty="0" smtClean="0"/>
              <a:t>       l1=</a:t>
            </a:r>
            <a:r>
              <a:rPr lang="sv-SE" dirty="0" err="1" smtClean="0"/>
              <a:t>mergesort</a:t>
            </a:r>
            <a:r>
              <a:rPr lang="sv-SE" dirty="0" smtClean="0"/>
              <a:t>(l1)</a:t>
            </a:r>
          </a:p>
          <a:p>
            <a:pPr>
              <a:buNone/>
            </a:pPr>
            <a:r>
              <a:rPr lang="sv-SE" dirty="0"/>
              <a:t> </a:t>
            </a:r>
            <a:r>
              <a:rPr lang="sv-SE" dirty="0" smtClean="0"/>
              <a:t>       l2=</a:t>
            </a:r>
            <a:r>
              <a:rPr lang="sv-SE" dirty="0" err="1" smtClean="0"/>
              <a:t>mergesort</a:t>
            </a:r>
            <a:r>
              <a:rPr lang="sv-SE" dirty="0" smtClean="0"/>
              <a:t>(l2)</a:t>
            </a:r>
          </a:p>
          <a:p>
            <a:pPr>
              <a:buNone/>
            </a:pPr>
            <a:r>
              <a:rPr lang="sv-SE" dirty="0"/>
              <a:t> </a:t>
            </a:r>
            <a:r>
              <a:rPr lang="sv-SE" dirty="0" smtClean="0"/>
              <a:t>       </a:t>
            </a:r>
            <a:r>
              <a:rPr lang="sv-SE" dirty="0" err="1" smtClean="0"/>
              <a:t>return</a:t>
            </a:r>
            <a:r>
              <a:rPr lang="sv-SE" dirty="0" smtClean="0"/>
              <a:t> </a:t>
            </a:r>
            <a:r>
              <a:rPr lang="sv-SE" dirty="0" err="1" smtClean="0"/>
              <a:t>merge</a:t>
            </a:r>
            <a:r>
              <a:rPr lang="sv-SE" dirty="0" smtClean="0"/>
              <a:t>(l1,l2)</a:t>
            </a:r>
          </a:p>
          <a:p>
            <a:pPr>
              <a:buNone/>
            </a:pPr>
            <a:r>
              <a:rPr lang="sv-SE" dirty="0"/>
              <a:t> </a:t>
            </a:r>
            <a:r>
              <a:rPr lang="sv-SE" dirty="0" smtClean="0"/>
              <a:t>   </a:t>
            </a:r>
          </a:p>
        </p:txBody>
      </p:sp>
      <p:sp>
        <p:nvSpPr>
          <p:cNvPr id="11" name="Rounded Rectangular Callout 10"/>
          <p:cNvSpPr/>
          <p:nvPr/>
        </p:nvSpPr>
        <p:spPr bwMode="auto">
          <a:xfrm>
            <a:off x="3913980" y="2120900"/>
            <a:ext cx="1400970" cy="334888"/>
          </a:xfrm>
          <a:prstGeom prst="wedgeRoundRectCallout">
            <a:avLst>
              <a:gd name="adj1" fmla="val -131052"/>
              <a:gd name="adj2" fmla="val 61522"/>
              <a:gd name="adj3" fmla="val 16667"/>
            </a:avLst>
          </a:prstGeom>
          <a:solidFill>
            <a:srgbClr val="ADD5FF">
              <a:alpha val="50000"/>
            </a:srgbClr>
          </a:solidFill>
          <a:ln w="12700" cap="flat" cmpd="sng" algn="ctr">
            <a:solidFill>
              <a:srgbClr val="265DAB">
                <a:alpha val="50000"/>
              </a:srgbClr>
            </a:solidFill>
            <a:prstDash val="solid"/>
            <a:round/>
            <a:headEnd type="none" w="med" len="med"/>
            <a:tailEnd type="none" w="med" len="med"/>
          </a:ln>
          <a:effectLst/>
        </p:spPr>
        <p:txBody>
          <a:bodyPr vert="horz" wrap="square" lIns="36000" tIns="43200" rIns="36000" bIns="43200" numCol="1" rtlCol="0" anchor="t" anchorCtr="0" compatLnSpc="1">
            <a:prstTxWarp prst="textNoShape">
              <a:avLst/>
            </a:prstTxWarp>
            <a:spAutoFit/>
          </a:bodyPr>
          <a:lstStyle/>
          <a:p>
            <a:pPr algn="l">
              <a:buNone/>
            </a:pPr>
            <a:r>
              <a:rPr lang="en-GB" sz="1400" dirty="0" smtClean="0">
                <a:latin typeface="+mn-lt"/>
                <a:cs typeface="Myriad Pro"/>
              </a:rPr>
              <a:t>Already sorted?</a:t>
            </a:r>
          </a:p>
        </p:txBody>
      </p:sp>
      <p:sp>
        <p:nvSpPr>
          <p:cNvPr id="12" name="Rounded Rectangular Callout 11"/>
          <p:cNvSpPr/>
          <p:nvPr/>
        </p:nvSpPr>
        <p:spPr bwMode="auto">
          <a:xfrm>
            <a:off x="3409950" y="3416300"/>
            <a:ext cx="1524000" cy="573251"/>
          </a:xfrm>
          <a:prstGeom prst="wedgeRoundRectCallout">
            <a:avLst>
              <a:gd name="adj1" fmla="val -82655"/>
              <a:gd name="adj2" fmla="val 21556"/>
              <a:gd name="adj3" fmla="val 16667"/>
            </a:avLst>
          </a:prstGeom>
          <a:solidFill>
            <a:srgbClr val="ADD5FF">
              <a:alpha val="50000"/>
            </a:srgbClr>
          </a:solidFill>
          <a:ln w="12700" cap="flat" cmpd="sng" algn="ctr">
            <a:solidFill>
              <a:srgbClr val="265DAB">
                <a:alpha val="50000"/>
              </a:srgbClr>
            </a:solidFill>
            <a:prstDash val="solid"/>
            <a:round/>
            <a:headEnd type="none" w="med" len="med"/>
            <a:tailEnd type="none" w="med" len="med"/>
          </a:ln>
          <a:effectLst/>
        </p:spPr>
        <p:txBody>
          <a:bodyPr vert="horz" wrap="square" lIns="36000" tIns="43200" rIns="36000" bIns="43200" numCol="1" rtlCol="0" anchor="t" anchorCtr="0" compatLnSpc="1">
            <a:prstTxWarp prst="textNoShape">
              <a:avLst/>
            </a:prstTxWarp>
            <a:spAutoFit/>
          </a:bodyPr>
          <a:lstStyle/>
          <a:p>
            <a:pPr algn="l">
              <a:buNone/>
            </a:pPr>
            <a:r>
              <a:rPr lang="en-GB" sz="1400" dirty="0" smtClean="0">
                <a:latin typeface="+mn-lt"/>
                <a:cs typeface="Myriad Pro"/>
              </a:rPr>
              <a:t>Divide the list into two equal parts</a:t>
            </a:r>
          </a:p>
        </p:txBody>
      </p:sp>
      <p:sp>
        <p:nvSpPr>
          <p:cNvPr id="13" name="Rounded Rectangular Callout 12"/>
          <p:cNvSpPr/>
          <p:nvPr/>
        </p:nvSpPr>
        <p:spPr bwMode="auto">
          <a:xfrm>
            <a:off x="3562350" y="4211568"/>
            <a:ext cx="1447800" cy="573251"/>
          </a:xfrm>
          <a:prstGeom prst="wedgeRoundRectCallout">
            <a:avLst>
              <a:gd name="adj1" fmla="val -110297"/>
              <a:gd name="adj2" fmla="val -36862"/>
              <a:gd name="adj3" fmla="val 16667"/>
            </a:avLst>
          </a:prstGeom>
          <a:solidFill>
            <a:srgbClr val="ADD5FF">
              <a:alpha val="50000"/>
            </a:srgbClr>
          </a:solidFill>
          <a:ln w="12700" cap="flat" cmpd="sng" algn="ctr">
            <a:solidFill>
              <a:srgbClr val="265DAB">
                <a:alpha val="50000"/>
              </a:srgbClr>
            </a:solidFill>
            <a:prstDash val="solid"/>
            <a:round/>
            <a:headEnd type="none" w="med" len="med"/>
            <a:tailEnd type="none" w="med" len="med"/>
          </a:ln>
          <a:effectLst/>
        </p:spPr>
        <p:txBody>
          <a:bodyPr vert="horz" wrap="square" lIns="36000" tIns="43200" rIns="36000" bIns="43200" numCol="1" rtlCol="0" anchor="t" anchorCtr="0" compatLnSpc="1">
            <a:prstTxWarp prst="textNoShape">
              <a:avLst/>
            </a:prstTxWarp>
            <a:spAutoFit/>
          </a:bodyPr>
          <a:lstStyle/>
          <a:p>
            <a:pPr algn="l">
              <a:buNone/>
            </a:pPr>
            <a:r>
              <a:rPr lang="en-GB" sz="1400" dirty="0" smtClean="0">
                <a:latin typeface="+mn-lt"/>
                <a:cs typeface="Myriad Pro"/>
              </a:rPr>
              <a:t>Sort each half</a:t>
            </a:r>
            <a:r>
              <a:rPr lang="en-GB" sz="1400" dirty="0">
                <a:latin typeface="+mn-lt"/>
                <a:cs typeface="Myriad Pro"/>
              </a:rPr>
              <a:t/>
            </a:r>
            <a:br>
              <a:rPr lang="en-GB" sz="1400" dirty="0">
                <a:latin typeface="+mn-lt"/>
                <a:cs typeface="Myriad Pro"/>
              </a:rPr>
            </a:br>
            <a:r>
              <a:rPr lang="en-GB" sz="1400" dirty="0" smtClean="0">
                <a:latin typeface="+mn-lt"/>
                <a:cs typeface="Myriad Pro"/>
              </a:rPr>
              <a:t>recursively</a:t>
            </a:r>
          </a:p>
        </p:txBody>
      </p:sp>
      <p:sp>
        <p:nvSpPr>
          <p:cNvPr id="14" name="Rounded Rectangular Callout 13"/>
          <p:cNvSpPr/>
          <p:nvPr/>
        </p:nvSpPr>
        <p:spPr bwMode="auto">
          <a:xfrm>
            <a:off x="1428750" y="5278368"/>
            <a:ext cx="2667000" cy="573251"/>
          </a:xfrm>
          <a:prstGeom prst="wedgeRoundRectCallout">
            <a:avLst>
              <a:gd name="adj1" fmla="val -36264"/>
              <a:gd name="adj2" fmla="val -108734"/>
              <a:gd name="adj3" fmla="val 16667"/>
            </a:avLst>
          </a:prstGeom>
          <a:solidFill>
            <a:srgbClr val="ADD5FF">
              <a:alpha val="50000"/>
            </a:srgbClr>
          </a:solidFill>
          <a:ln w="12700" cap="flat" cmpd="sng" algn="ctr">
            <a:solidFill>
              <a:srgbClr val="265DAB">
                <a:alpha val="50000"/>
              </a:srgbClr>
            </a:solidFill>
            <a:prstDash val="solid"/>
            <a:round/>
            <a:headEnd type="none" w="med" len="med"/>
            <a:tailEnd type="none" w="med" len="med"/>
          </a:ln>
          <a:effectLst/>
        </p:spPr>
        <p:txBody>
          <a:bodyPr vert="horz" wrap="square" lIns="36000" tIns="43200" rIns="36000" bIns="43200" numCol="1" rtlCol="0" anchor="t" anchorCtr="0" compatLnSpc="1">
            <a:prstTxWarp prst="textNoShape">
              <a:avLst/>
            </a:prstTxWarp>
            <a:spAutoFit/>
          </a:bodyPr>
          <a:lstStyle/>
          <a:p>
            <a:pPr algn="l">
              <a:buNone/>
            </a:pPr>
            <a:r>
              <a:rPr lang="en-GB" sz="1400" dirty="0" smtClean="0">
                <a:latin typeface="+mn-lt"/>
                <a:cs typeface="Myriad Pro"/>
              </a:rPr>
              <a:t>Merge the sorted halves into a sorted whole</a:t>
            </a:r>
          </a:p>
        </p:txBody>
      </p:sp>
    </p:spTree>
    <p:extLst>
      <p:ext uri="{BB962C8B-B14F-4D97-AF65-F5344CB8AC3E}">
        <p14:creationId xmlns:p14="http://schemas.microsoft.com/office/powerpoint/2010/main" val="29221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D&amp;Q Algorithm</a:t>
            </a:r>
            <a:endParaRPr lang="en-US" dirty="0"/>
          </a:p>
        </p:txBody>
      </p:sp>
      <p:sp>
        <p:nvSpPr>
          <p:cNvPr id="3" name="Content Placeholder 2"/>
          <p:cNvSpPr>
            <a:spLocks noGrp="1"/>
          </p:cNvSpPr>
          <p:nvPr>
            <p:ph idx="1"/>
          </p:nvPr>
        </p:nvSpPr>
        <p:spPr/>
        <p:txBody>
          <a:bodyPr/>
          <a:lstStyle/>
          <a:p>
            <a:pPr marL="0" indent="0">
              <a:buNone/>
              <a:tabLst>
                <a:tab pos="363538" algn="l"/>
                <a:tab pos="715963" algn="l"/>
                <a:tab pos="1079500" algn="l"/>
                <a:tab pos="1431925" algn="l"/>
                <a:tab pos="1795463" algn="l"/>
              </a:tabLst>
            </a:pPr>
            <a:r>
              <a:rPr lang="en-US" dirty="0" smtClean="0"/>
              <a:t>	</a:t>
            </a:r>
            <a:r>
              <a:rPr lang="en-US" dirty="0" err="1" smtClean="0"/>
              <a:t>divideAndConquer</a:t>
            </a:r>
            <a:r>
              <a:rPr lang="en-US" dirty="0"/>
              <a:t>(Problem p) {</a:t>
            </a:r>
          </a:p>
          <a:p>
            <a:pPr marL="0" indent="0">
              <a:buNone/>
              <a:tabLst>
                <a:tab pos="363538" algn="l"/>
                <a:tab pos="715963" algn="l"/>
                <a:tab pos="1079500" algn="l"/>
                <a:tab pos="1431925" algn="l"/>
                <a:tab pos="1795463" algn="l"/>
              </a:tabLst>
            </a:pPr>
            <a:r>
              <a:rPr lang="en-US" dirty="0"/>
              <a:t>	</a:t>
            </a:r>
            <a:r>
              <a:rPr lang="en-US" dirty="0" smtClean="0"/>
              <a:t>	</a:t>
            </a:r>
            <a:r>
              <a:rPr lang="en-US" b="1" dirty="0" smtClean="0"/>
              <a:t>if</a:t>
            </a:r>
            <a:r>
              <a:rPr lang="en-US" dirty="0" smtClean="0"/>
              <a:t> </a:t>
            </a:r>
            <a:r>
              <a:rPr lang="en-US" dirty="0"/>
              <a:t>(p </a:t>
            </a:r>
            <a:r>
              <a:rPr lang="en-US" dirty="0" smtClean="0"/>
              <a:t>is simple or small enough) </a:t>
            </a:r>
            <a:r>
              <a:rPr lang="en-US" dirty="0"/>
              <a:t>{</a:t>
            </a:r>
            <a:br>
              <a:rPr lang="en-US" dirty="0"/>
            </a:br>
            <a:r>
              <a:rPr lang="en-US" dirty="0"/>
              <a:t>		</a:t>
            </a:r>
            <a:r>
              <a:rPr lang="en-US" dirty="0" smtClean="0"/>
              <a:t>	</a:t>
            </a:r>
            <a:r>
              <a:rPr lang="en-US" b="1" dirty="0" smtClean="0"/>
              <a:t>return</a:t>
            </a:r>
            <a:r>
              <a:rPr lang="en-US" dirty="0" smtClean="0"/>
              <a:t> </a:t>
            </a:r>
            <a:r>
              <a:rPr lang="en-US" dirty="0" err="1"/>
              <a:t>simpleAlgorithm</a:t>
            </a:r>
            <a:r>
              <a:rPr lang="en-US" dirty="0"/>
              <a:t>(p);</a:t>
            </a:r>
            <a:br>
              <a:rPr lang="en-US" dirty="0"/>
            </a:br>
            <a:r>
              <a:rPr lang="en-US" dirty="0"/>
              <a:t>	</a:t>
            </a:r>
            <a:r>
              <a:rPr lang="en-US" dirty="0" smtClean="0"/>
              <a:t>	} </a:t>
            </a:r>
            <a:r>
              <a:rPr lang="en-US" b="1" dirty="0"/>
              <a:t>else</a:t>
            </a:r>
            <a:r>
              <a:rPr lang="en-US" dirty="0"/>
              <a:t> {</a:t>
            </a:r>
          </a:p>
          <a:p>
            <a:pPr marL="0" indent="0">
              <a:buNone/>
              <a:tabLst>
                <a:tab pos="363538" algn="l"/>
                <a:tab pos="715963" algn="l"/>
                <a:tab pos="1079500" algn="l"/>
                <a:tab pos="1431925" algn="l"/>
                <a:tab pos="1795463" algn="l"/>
              </a:tabLst>
            </a:pPr>
            <a:r>
              <a:rPr lang="en-US" dirty="0"/>
              <a:t>		</a:t>
            </a:r>
            <a:r>
              <a:rPr lang="en-US" dirty="0" smtClean="0"/>
              <a:t>	divide p in smaller instances p</a:t>
            </a:r>
            <a:r>
              <a:rPr lang="en-US" baseline="-25000" dirty="0" smtClean="0"/>
              <a:t>1</a:t>
            </a:r>
            <a:r>
              <a:rPr lang="en-US" dirty="0"/>
              <a:t>, p</a:t>
            </a:r>
            <a:r>
              <a:rPr lang="en-US" baseline="-25000" dirty="0"/>
              <a:t>2</a:t>
            </a:r>
            <a:r>
              <a:rPr lang="en-US" dirty="0"/>
              <a:t>, </a:t>
            </a:r>
            <a:r>
              <a:rPr lang="en-US" dirty="0">
                <a:latin typeface="Symbol" charset="2"/>
                <a:ea typeface="Symbol" charset="2"/>
                <a:cs typeface="Symbol" charset="2"/>
              </a:rPr>
              <a:t>...</a:t>
            </a:r>
            <a:r>
              <a:rPr lang="en-US" dirty="0"/>
              <a:t>, </a:t>
            </a:r>
            <a:r>
              <a:rPr lang="en-US" dirty="0" err="1"/>
              <a:t>p</a:t>
            </a:r>
            <a:r>
              <a:rPr lang="en-US" baseline="-25000" dirty="0" err="1"/>
              <a:t>n</a:t>
            </a:r>
            <a:endParaRPr lang="en-US" baseline="-25000" dirty="0"/>
          </a:p>
          <a:p>
            <a:pPr marL="0" indent="0">
              <a:buNone/>
              <a:tabLst>
                <a:tab pos="363538" algn="l"/>
                <a:tab pos="715963" algn="l"/>
                <a:tab pos="1079500" algn="l"/>
                <a:tab pos="1431925" algn="l"/>
                <a:tab pos="1795463" algn="l"/>
              </a:tabLst>
            </a:pPr>
            <a:r>
              <a:rPr lang="en-US" dirty="0"/>
              <a:t>		</a:t>
            </a:r>
            <a:r>
              <a:rPr lang="en-US" dirty="0" smtClean="0"/>
              <a:t>	Solution </a:t>
            </a:r>
            <a:r>
              <a:rPr lang="en-US" dirty="0"/>
              <a:t>solutions[n];</a:t>
            </a:r>
          </a:p>
          <a:p>
            <a:pPr marL="0" indent="0">
              <a:buNone/>
              <a:tabLst>
                <a:tab pos="363538" algn="l"/>
                <a:tab pos="715963" algn="l"/>
                <a:tab pos="1079500" algn="l"/>
                <a:tab pos="1431925" algn="l"/>
                <a:tab pos="1795463" algn="l"/>
              </a:tabLst>
            </a:pPr>
            <a:r>
              <a:rPr lang="en-US" dirty="0"/>
              <a:t>		</a:t>
            </a:r>
            <a:r>
              <a:rPr lang="en-US" dirty="0" smtClean="0"/>
              <a:t>	</a:t>
            </a:r>
            <a:r>
              <a:rPr lang="en-US" b="1" dirty="0" smtClean="0"/>
              <a:t>for</a:t>
            </a:r>
            <a:r>
              <a:rPr lang="en-US" dirty="0" smtClean="0"/>
              <a:t> </a:t>
            </a:r>
            <a:r>
              <a:rPr lang="en-US" dirty="0"/>
              <a:t>(</a:t>
            </a:r>
            <a:r>
              <a:rPr lang="en-US" b="1" dirty="0" err="1"/>
              <a:t>int</a:t>
            </a:r>
            <a:r>
              <a:rPr lang="en-US" dirty="0"/>
              <a:t> i </a:t>
            </a:r>
            <a:r>
              <a:rPr lang="en-US" dirty="0">
                <a:latin typeface="Symbol" charset="2"/>
                <a:ea typeface="Symbol" charset="2"/>
                <a:cs typeface="Symbol" charset="2"/>
              </a:rPr>
              <a:t>=</a:t>
            </a:r>
            <a:r>
              <a:rPr lang="en-US" dirty="0"/>
              <a:t> 0; i </a:t>
            </a:r>
            <a:r>
              <a:rPr lang="en-US" dirty="0">
                <a:latin typeface="Symbol" charset="2"/>
                <a:ea typeface="Symbol" charset="2"/>
                <a:cs typeface="Symbol" charset="2"/>
              </a:rPr>
              <a:t>&lt;</a:t>
            </a:r>
            <a:r>
              <a:rPr lang="en-US" dirty="0"/>
              <a:t> n; i</a:t>
            </a:r>
            <a:r>
              <a:rPr lang="en-US" dirty="0">
                <a:latin typeface="Symbol" charset="2"/>
                <a:ea typeface="Symbol" charset="2"/>
                <a:cs typeface="Symbol" charset="2"/>
              </a:rPr>
              <a:t>++</a:t>
            </a:r>
            <a:r>
              <a:rPr lang="en-US" dirty="0"/>
              <a:t>) {</a:t>
            </a:r>
            <a:br>
              <a:rPr lang="en-US" dirty="0"/>
            </a:br>
            <a:r>
              <a:rPr lang="en-US" dirty="0"/>
              <a:t>			</a:t>
            </a:r>
            <a:r>
              <a:rPr lang="en-US" dirty="0" smtClean="0"/>
              <a:t>	solutions</a:t>
            </a:r>
            <a:r>
              <a:rPr lang="en-US" dirty="0"/>
              <a:t>[i] = </a:t>
            </a:r>
            <a:r>
              <a:rPr lang="en-US" dirty="0" err="1"/>
              <a:t>divideAndConquer</a:t>
            </a:r>
            <a:r>
              <a:rPr lang="en-US" dirty="0"/>
              <a:t>(p</a:t>
            </a:r>
            <a:r>
              <a:rPr lang="en-US" baseline="-25000" dirty="0"/>
              <a:t>i</a:t>
            </a:r>
            <a:r>
              <a:rPr lang="en-US" dirty="0"/>
              <a:t>);		</a:t>
            </a:r>
            <a:br>
              <a:rPr lang="en-US" dirty="0"/>
            </a:br>
            <a:r>
              <a:rPr lang="en-US" dirty="0"/>
              <a:t>		</a:t>
            </a:r>
            <a:r>
              <a:rPr lang="en-US" dirty="0" smtClean="0"/>
              <a:t>	}</a:t>
            </a:r>
            <a:r>
              <a:rPr lang="en-US" dirty="0"/>
              <a:t/>
            </a:r>
            <a:br>
              <a:rPr lang="en-US" dirty="0"/>
            </a:br>
            <a:r>
              <a:rPr lang="en-US" dirty="0"/>
              <a:t>		</a:t>
            </a:r>
            <a:r>
              <a:rPr lang="en-US" dirty="0" smtClean="0"/>
              <a:t>	</a:t>
            </a:r>
            <a:r>
              <a:rPr lang="en-US" b="1" dirty="0" smtClean="0"/>
              <a:t>return</a:t>
            </a:r>
            <a:r>
              <a:rPr lang="en-US" dirty="0" smtClean="0"/>
              <a:t> </a:t>
            </a:r>
            <a:r>
              <a:rPr lang="en-US" dirty="0"/>
              <a:t>combine(solutions);</a:t>
            </a:r>
            <a:br>
              <a:rPr lang="en-US" dirty="0"/>
            </a:br>
            <a:r>
              <a:rPr lang="en-US" dirty="0"/>
              <a:t>	</a:t>
            </a:r>
            <a:r>
              <a:rPr lang="en-US" dirty="0" smtClean="0"/>
              <a:t>	}</a:t>
            </a:r>
            <a:endParaRPr lang="en-US" dirty="0"/>
          </a:p>
          <a:p>
            <a:pPr marL="0" indent="0">
              <a:buNone/>
              <a:tabLst>
                <a:tab pos="363538" algn="l"/>
                <a:tab pos="715963" algn="l"/>
                <a:tab pos="1079500" algn="l"/>
                <a:tab pos="1431925" algn="l"/>
                <a:tab pos="1795463" algn="l"/>
              </a:tabLst>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1433872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Strategies</a:t>
            </a:r>
            <a:endParaRPr lang="en-US" dirty="0"/>
          </a:p>
        </p:txBody>
      </p:sp>
      <p:sp>
        <p:nvSpPr>
          <p:cNvPr id="4" name="Content Placeholder 3"/>
          <p:cNvSpPr>
            <a:spLocks noGrp="1"/>
          </p:cNvSpPr>
          <p:nvPr>
            <p:ph idx="1"/>
          </p:nvPr>
        </p:nvSpPr>
        <p:spPr/>
        <p:txBody>
          <a:bodyPr/>
          <a:lstStyle/>
          <a:p>
            <a:r>
              <a:rPr lang="en-US" sz="2800" dirty="0" smtClean="0"/>
              <a:t>Algorithms: Recipes for problem solving</a:t>
            </a:r>
          </a:p>
          <a:p>
            <a:r>
              <a:rPr lang="en-US" sz="2800" dirty="0" smtClean="0"/>
              <a:t>Brute force </a:t>
            </a:r>
          </a:p>
          <a:p>
            <a:r>
              <a:rPr lang="en-US" sz="2800" dirty="0" smtClean="0"/>
              <a:t>Greedy algorithms</a:t>
            </a:r>
          </a:p>
          <a:p>
            <a:r>
              <a:rPr lang="en-US" sz="2800" dirty="0" smtClean="0"/>
              <a:t>Recursion</a:t>
            </a:r>
          </a:p>
          <a:p>
            <a:r>
              <a:rPr lang="en-US" sz="2800" dirty="0" smtClean="0"/>
              <a:t>Divide-and-conquer</a:t>
            </a:r>
          </a:p>
          <a:p>
            <a:r>
              <a:rPr lang="en-US" sz="2800" dirty="0" smtClean="0"/>
              <a:t>Dynamic programming</a:t>
            </a:r>
          </a:p>
          <a:p>
            <a:r>
              <a:rPr lang="en-US" sz="2800" dirty="0" smtClean="0"/>
              <a:t>State space search</a:t>
            </a:r>
          </a:p>
          <a:p>
            <a:r>
              <a:rPr lang="en-US" sz="2800" dirty="0" smtClean="0"/>
              <a:t>Backtracking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 and the Principle </a:t>
            </a:r>
            <a:br>
              <a:rPr lang="en-US" dirty="0" smtClean="0"/>
            </a:br>
            <a:r>
              <a:rPr lang="en-US" dirty="0" smtClean="0"/>
              <a:t>of Optimality</a:t>
            </a:r>
            <a:endParaRPr lang="en-US" dirty="0"/>
          </a:p>
        </p:txBody>
      </p:sp>
      <p:sp>
        <p:nvSpPr>
          <p:cNvPr id="3" name="Content Placeholder 2"/>
          <p:cNvSpPr>
            <a:spLocks noGrp="1"/>
          </p:cNvSpPr>
          <p:nvPr>
            <p:ph idx="1"/>
          </p:nvPr>
        </p:nvSpPr>
        <p:spPr/>
        <p:txBody>
          <a:bodyPr/>
          <a:lstStyle/>
          <a:p>
            <a:r>
              <a:rPr lang="en-US" dirty="0" smtClean="0"/>
              <a:t>In an optimal sequence of choices, actions or decisions of each sub-sequence must also be optimal:</a:t>
            </a:r>
          </a:p>
          <a:p>
            <a:pPr lvl="1"/>
            <a:r>
              <a:rPr lang="en-US" dirty="0" smtClean="0"/>
              <a:t>Examples include finding the shortest path between two cities </a:t>
            </a:r>
          </a:p>
          <a:p>
            <a:pPr lvl="1"/>
            <a:r>
              <a:rPr lang="en-US" b="1" dirty="0" smtClean="0"/>
              <a:t>An optimal solution to a problem is a combination of optimal </a:t>
            </a:r>
            <a:br>
              <a:rPr lang="en-US" b="1" dirty="0" smtClean="0"/>
            </a:br>
            <a:r>
              <a:rPr lang="en-US" b="1" dirty="0" smtClean="0"/>
              <a:t>solutions to some of its sub-problems</a:t>
            </a:r>
          </a:p>
          <a:p>
            <a:pPr lvl="1"/>
            <a:r>
              <a:rPr lang="en-US" dirty="0" smtClean="0"/>
              <a:t>Not all optimization problems adhere to this principle</a:t>
            </a:r>
          </a:p>
          <a:p>
            <a:r>
              <a:rPr lang="en-US" dirty="0" smtClean="0"/>
              <a:t>Dynamic programming is similar to D&amp;Q:</a:t>
            </a:r>
          </a:p>
          <a:p>
            <a:pPr lvl="1"/>
            <a:r>
              <a:rPr lang="en-US" dirty="0" smtClean="0"/>
              <a:t>Divides the original problem into smaller sub-problems</a:t>
            </a:r>
          </a:p>
          <a:p>
            <a:pPr lvl="1"/>
            <a:r>
              <a:rPr lang="en-US" dirty="0"/>
              <a:t>M</a:t>
            </a:r>
            <a:r>
              <a:rPr lang="en-US" dirty="0" smtClean="0"/>
              <a:t>any times it is hard to know beforehand which sub-problems that are needed to be solved in order to solve the original problem</a:t>
            </a:r>
          </a:p>
          <a:p>
            <a:pPr lvl="1"/>
            <a:r>
              <a:rPr lang="en-US" dirty="0" smtClean="0"/>
              <a:t>Dynamic programming </a:t>
            </a:r>
            <a:r>
              <a:rPr lang="en-US" b="1" dirty="0" smtClean="0"/>
              <a:t>solves a large number of sub-problems </a:t>
            </a:r>
            <a:r>
              <a:rPr lang="en-US" dirty="0" smtClean="0"/>
              <a:t>and uses some of the sub-solutions to form a solution to the original problem</a:t>
            </a:r>
          </a:p>
          <a:p>
            <a:pPr lvl="1"/>
            <a:r>
              <a:rPr lang="en-US" dirty="0" smtClean="0"/>
              <a:t>Is </a:t>
            </a:r>
            <a:r>
              <a:rPr lang="en-US" b="1" dirty="0" smtClean="0"/>
              <a:t>a bottom-up technique</a:t>
            </a:r>
            <a:endParaRPr lang="en-US" b="1" dirty="0"/>
          </a:p>
          <a:p>
            <a:endParaRPr lang="en-US" dirty="0" smtClean="0"/>
          </a:p>
          <a:p>
            <a:pPr marL="0" indent="0">
              <a:buNone/>
            </a:pPr>
            <a:endParaRPr lang="en-US" dirty="0"/>
          </a:p>
        </p:txBody>
      </p:sp>
    </p:spTree>
    <p:extLst>
      <p:ext uri="{BB962C8B-B14F-4D97-AF65-F5344CB8AC3E}">
        <p14:creationId xmlns:p14="http://schemas.microsoft.com/office/powerpoint/2010/main" val="159838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Dynamic Programming</a:t>
            </a:r>
          </a:p>
        </p:txBody>
      </p:sp>
      <p:sp>
        <p:nvSpPr>
          <p:cNvPr id="5" name="Content Placeholder 4"/>
          <p:cNvSpPr>
            <a:spLocks noGrp="1"/>
          </p:cNvSpPr>
          <p:nvPr>
            <p:ph sz="half" idx="1"/>
          </p:nvPr>
        </p:nvSpPr>
        <p:spPr>
          <a:xfrm>
            <a:off x="361950" y="1670050"/>
            <a:ext cx="4433888" cy="4489450"/>
          </a:xfrm>
        </p:spPr>
        <p:txBody>
          <a:bodyPr>
            <a:normAutofit/>
          </a:bodyPr>
          <a:lstStyle/>
          <a:p>
            <a:r>
              <a:rPr lang="en-US" sz="2400" dirty="0"/>
              <a:t>T</a:t>
            </a:r>
            <a:r>
              <a:rPr lang="en-US" sz="2400" dirty="0" smtClean="0"/>
              <a:t>he same sub-problems may reappear</a:t>
            </a:r>
          </a:p>
          <a:p>
            <a:r>
              <a:rPr lang="en-US" sz="2400" dirty="0" smtClean="0"/>
              <a:t>To avoid solving the same sub-problem more than once, </a:t>
            </a:r>
            <a:r>
              <a:rPr lang="en-US" sz="2400" b="1" dirty="0" smtClean="0"/>
              <a:t>sub-results are saved</a:t>
            </a:r>
            <a:r>
              <a:rPr lang="en-US" sz="2400" dirty="0" smtClean="0"/>
              <a:t> in a data structure that is updated dynamically</a:t>
            </a:r>
          </a:p>
          <a:p>
            <a:r>
              <a:rPr lang="en-US" sz="2400" dirty="0" smtClean="0"/>
              <a:t>Sometimes the result structure (or parts of it) may be </a:t>
            </a:r>
            <a:r>
              <a:rPr lang="en-US" sz="2400" b="1" dirty="0" smtClean="0"/>
              <a:t>computed beforehand</a:t>
            </a:r>
          </a:p>
        </p:txBody>
      </p:sp>
      <p:sp>
        <p:nvSpPr>
          <p:cNvPr id="7" name="Rectangle 6"/>
          <p:cNvSpPr/>
          <p:nvPr/>
        </p:nvSpPr>
        <p:spPr>
          <a:xfrm>
            <a:off x="5238750" y="1892300"/>
            <a:ext cx="3562350" cy="3970318"/>
          </a:xfrm>
          <a:prstGeom prst="rect">
            <a:avLst/>
          </a:prstGeom>
        </p:spPr>
        <p:txBody>
          <a:bodyPr wrap="square">
            <a:spAutoFit/>
          </a:bodyPr>
          <a:lstStyle/>
          <a:p>
            <a:pPr algn="l" defTabSz="282575">
              <a:spcBef>
                <a:spcPct val="0"/>
              </a:spcBef>
              <a:buFontTx/>
              <a:buNone/>
            </a:pPr>
            <a:r>
              <a:rPr lang="sv-SE" b="1" dirty="0">
                <a:latin typeface="+mn-lt"/>
              </a:rPr>
              <a:t>long</a:t>
            </a:r>
            <a:r>
              <a:rPr lang="sv-SE" dirty="0">
                <a:latin typeface="+mn-lt"/>
              </a:rPr>
              <a:t> </a:t>
            </a:r>
            <a:r>
              <a:rPr lang="sv-SE" dirty="0" err="1">
                <a:latin typeface="+mn-lt"/>
              </a:rPr>
              <a:t>fib</a:t>
            </a:r>
            <a:r>
              <a:rPr lang="sv-SE" dirty="0">
                <a:latin typeface="+mn-lt"/>
              </a:rPr>
              <a:t>(</a:t>
            </a:r>
            <a:r>
              <a:rPr lang="sv-SE" b="1" dirty="0" err="1">
                <a:latin typeface="+mn-lt"/>
              </a:rPr>
              <a:t>int</a:t>
            </a:r>
            <a:r>
              <a:rPr lang="sv-SE" dirty="0">
                <a:latin typeface="+mn-lt"/>
              </a:rPr>
              <a:t> n) {</a:t>
            </a:r>
          </a:p>
          <a:p>
            <a:pPr algn="l" defTabSz="282575">
              <a:spcBef>
                <a:spcPct val="0"/>
              </a:spcBef>
              <a:buFontTx/>
              <a:buNone/>
            </a:pPr>
            <a:r>
              <a:rPr lang="sv-SE" dirty="0">
                <a:latin typeface="+mn-lt"/>
              </a:rPr>
              <a:t>	</a:t>
            </a:r>
            <a:r>
              <a:rPr lang="sv-SE" b="1" dirty="0" err="1">
                <a:latin typeface="+mn-lt"/>
              </a:rPr>
              <a:t>if</a:t>
            </a:r>
            <a:r>
              <a:rPr lang="sv-SE" dirty="0">
                <a:latin typeface="+mn-lt"/>
              </a:rPr>
              <a:t> (n </a:t>
            </a:r>
            <a:r>
              <a:rPr lang="sv-SE" dirty="0">
                <a:latin typeface="Symbol" charset="2"/>
                <a:ea typeface="Symbol" charset="2"/>
                <a:cs typeface="Symbol" charset="2"/>
              </a:rPr>
              <a:t>&lt;</a:t>
            </a:r>
            <a:r>
              <a:rPr lang="sv-SE" dirty="0">
                <a:latin typeface="+mn-lt"/>
              </a:rPr>
              <a:t> 2)</a:t>
            </a:r>
            <a:br>
              <a:rPr lang="sv-SE" dirty="0">
                <a:latin typeface="+mn-lt"/>
              </a:rPr>
            </a:br>
            <a:r>
              <a:rPr lang="sv-SE" dirty="0">
                <a:latin typeface="+mn-lt"/>
              </a:rPr>
              <a:t>		</a:t>
            </a:r>
            <a:r>
              <a:rPr lang="sv-SE" b="1" dirty="0" err="1">
                <a:latin typeface="+mn-lt"/>
              </a:rPr>
              <a:t>return</a:t>
            </a:r>
            <a:r>
              <a:rPr lang="sv-SE" dirty="0">
                <a:latin typeface="+mn-lt"/>
              </a:rPr>
              <a:t> 1;</a:t>
            </a:r>
            <a:br>
              <a:rPr lang="sv-SE" dirty="0">
                <a:latin typeface="+mn-lt"/>
              </a:rPr>
            </a:br>
            <a:r>
              <a:rPr lang="sv-SE" dirty="0">
                <a:latin typeface="+mn-lt"/>
              </a:rPr>
              <a:t>	</a:t>
            </a:r>
            <a:r>
              <a:rPr lang="sv-SE" b="1" dirty="0" err="1">
                <a:latin typeface="+mn-lt"/>
              </a:rPr>
              <a:t>else</a:t>
            </a:r>
            <a:r>
              <a:rPr lang="sv-SE" dirty="0">
                <a:latin typeface="+mn-lt"/>
              </a:rPr>
              <a:t/>
            </a:r>
            <a:br>
              <a:rPr lang="sv-SE" dirty="0">
                <a:latin typeface="+mn-lt"/>
              </a:rPr>
            </a:br>
            <a:r>
              <a:rPr lang="sv-SE" dirty="0">
                <a:latin typeface="+mn-lt"/>
              </a:rPr>
              <a:t>		</a:t>
            </a:r>
            <a:r>
              <a:rPr lang="sv-SE" b="1" dirty="0" err="1">
                <a:latin typeface="+mn-lt"/>
              </a:rPr>
              <a:t>return</a:t>
            </a:r>
            <a:r>
              <a:rPr lang="sv-SE" dirty="0">
                <a:latin typeface="+mn-lt"/>
              </a:rPr>
              <a:t> </a:t>
            </a:r>
            <a:r>
              <a:rPr lang="sv-SE" dirty="0" err="1">
                <a:latin typeface="+mn-lt"/>
              </a:rPr>
              <a:t>fib</a:t>
            </a:r>
            <a:r>
              <a:rPr lang="sv-SE" dirty="0">
                <a:latin typeface="+mn-lt"/>
              </a:rPr>
              <a:t>(n</a:t>
            </a:r>
            <a:r>
              <a:rPr lang="sv-SE" dirty="0">
                <a:latin typeface="Symbol" charset="2"/>
                <a:ea typeface="Symbol" charset="2"/>
                <a:cs typeface="Symbol" charset="2"/>
              </a:rPr>
              <a:t>-</a:t>
            </a:r>
            <a:r>
              <a:rPr lang="sv-SE" dirty="0">
                <a:latin typeface="+mn-lt"/>
              </a:rPr>
              <a:t>1) </a:t>
            </a:r>
            <a:r>
              <a:rPr lang="sv-SE" dirty="0">
                <a:latin typeface="Symbol" charset="2"/>
                <a:ea typeface="Symbol" charset="2"/>
                <a:cs typeface="Symbol" charset="2"/>
              </a:rPr>
              <a:t>+</a:t>
            </a:r>
            <a:r>
              <a:rPr lang="sv-SE" dirty="0">
                <a:latin typeface="+mn-lt"/>
              </a:rPr>
              <a:t> </a:t>
            </a:r>
            <a:r>
              <a:rPr lang="sv-SE" dirty="0" err="1">
                <a:latin typeface="+mn-lt"/>
              </a:rPr>
              <a:t>fib</a:t>
            </a:r>
            <a:r>
              <a:rPr lang="sv-SE" dirty="0">
                <a:latin typeface="+mn-lt"/>
              </a:rPr>
              <a:t>(n</a:t>
            </a:r>
            <a:r>
              <a:rPr lang="sv-SE" dirty="0">
                <a:latin typeface="Symbol" charset="2"/>
                <a:ea typeface="Symbol" charset="2"/>
                <a:cs typeface="Symbol" charset="2"/>
              </a:rPr>
              <a:t>-</a:t>
            </a:r>
            <a:r>
              <a:rPr lang="sv-SE" dirty="0">
                <a:latin typeface="+mn-lt"/>
              </a:rPr>
              <a:t>2);</a:t>
            </a:r>
          </a:p>
          <a:p>
            <a:pPr algn="l" defTabSz="282575">
              <a:spcBef>
                <a:spcPct val="0"/>
              </a:spcBef>
              <a:buFontTx/>
              <a:buNone/>
            </a:pPr>
            <a:r>
              <a:rPr lang="sv-SE" dirty="0">
                <a:latin typeface="+mn-lt"/>
              </a:rPr>
              <a:t>}</a:t>
            </a:r>
          </a:p>
          <a:p>
            <a:pPr algn="l" defTabSz="282575">
              <a:spcBef>
                <a:spcPct val="0"/>
              </a:spcBef>
              <a:buFontTx/>
              <a:buNone/>
            </a:pPr>
            <a:r>
              <a:rPr lang="sv-SE" dirty="0">
                <a:latin typeface="+mn-lt"/>
              </a:rPr>
              <a:t>		</a:t>
            </a:r>
          </a:p>
          <a:p>
            <a:pPr algn="l" defTabSz="282575">
              <a:spcBef>
                <a:spcPct val="0"/>
              </a:spcBef>
              <a:buFontTx/>
              <a:buNone/>
            </a:pPr>
            <a:endParaRPr lang="sv-SE" dirty="0">
              <a:latin typeface="+mn-lt"/>
            </a:endParaRPr>
          </a:p>
          <a:p>
            <a:pPr algn="l" defTabSz="282575">
              <a:spcBef>
                <a:spcPct val="0"/>
              </a:spcBef>
              <a:buFontTx/>
              <a:buNone/>
            </a:pPr>
            <a:r>
              <a:rPr lang="sv-SE" dirty="0" err="1">
                <a:latin typeface="+mn-lt"/>
              </a:rPr>
              <a:t>fib</a:t>
            </a:r>
            <a:r>
              <a:rPr lang="sv-SE" dirty="0">
                <a:latin typeface="+mn-lt"/>
              </a:rPr>
              <a:t>(4)	</a:t>
            </a:r>
            <a:r>
              <a:rPr lang="sv-SE" dirty="0">
                <a:latin typeface="Symbol" charset="2"/>
                <a:sym typeface="Symbol" pitchFamily="-109" charset="2"/>
              </a:rPr>
              <a:t>=</a:t>
            </a:r>
            <a:r>
              <a:rPr lang="sv-SE" dirty="0" smtClean="0">
                <a:latin typeface="+mn-lt"/>
              </a:rPr>
              <a:t> </a:t>
            </a:r>
            <a:r>
              <a:rPr lang="sv-SE" dirty="0" err="1">
                <a:latin typeface="+mn-lt"/>
              </a:rPr>
              <a:t>fib</a:t>
            </a:r>
            <a:r>
              <a:rPr lang="sv-SE" dirty="0">
                <a:latin typeface="+mn-lt"/>
              </a:rPr>
              <a:t>(3) </a:t>
            </a:r>
            <a:r>
              <a:rPr lang="sv-SE" dirty="0">
                <a:latin typeface="Symbol" charset="2"/>
                <a:ea typeface="Symbol" charset="2"/>
                <a:cs typeface="Symbol" charset="2"/>
              </a:rPr>
              <a:t>+</a:t>
            </a:r>
            <a:r>
              <a:rPr lang="sv-SE" dirty="0">
                <a:latin typeface="+mn-lt"/>
              </a:rPr>
              <a:t> </a:t>
            </a:r>
            <a:r>
              <a:rPr lang="sv-SE" dirty="0" err="1">
                <a:latin typeface="+mn-lt"/>
              </a:rPr>
              <a:t>fib</a:t>
            </a:r>
            <a:r>
              <a:rPr lang="sv-SE" dirty="0">
                <a:latin typeface="+mn-lt"/>
              </a:rPr>
              <a:t>(2)</a:t>
            </a:r>
          </a:p>
          <a:p>
            <a:pPr algn="l" defTabSz="282575">
              <a:spcBef>
                <a:spcPct val="0"/>
              </a:spcBef>
              <a:buFontTx/>
              <a:buNone/>
            </a:pPr>
            <a:r>
              <a:rPr lang="sv-SE" dirty="0">
                <a:latin typeface="+mn-lt"/>
              </a:rPr>
              <a:t> 		</a:t>
            </a:r>
            <a:r>
              <a:rPr lang="sv-SE" dirty="0" smtClean="0">
                <a:latin typeface="Symbol" charset="2"/>
                <a:ea typeface="Symbol" charset="2"/>
                <a:cs typeface="Symbol" charset="2"/>
                <a:sym typeface="Symbol" pitchFamily="-109" charset="2"/>
              </a:rPr>
              <a:t>..</a:t>
            </a:r>
            <a:r>
              <a:rPr lang="sv-SE" dirty="0" smtClean="0">
                <a:latin typeface="+mn-lt"/>
              </a:rPr>
              <a:t> </a:t>
            </a:r>
            <a:r>
              <a:rPr lang="sv-SE" dirty="0" err="1">
                <a:latin typeface="+mn-lt"/>
              </a:rPr>
              <a:t>fib</a:t>
            </a:r>
            <a:r>
              <a:rPr lang="sv-SE" dirty="0">
                <a:latin typeface="+mn-lt"/>
              </a:rPr>
              <a:t>(2)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(1)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(2)</a:t>
            </a:r>
          </a:p>
          <a:p>
            <a:pPr algn="l" defTabSz="282575">
              <a:spcBef>
                <a:spcPct val="0"/>
              </a:spcBef>
              <a:buFontTx/>
              <a:buNone/>
            </a:pPr>
            <a:r>
              <a:rPr lang="sv-SE" dirty="0">
                <a:latin typeface="+mn-lt"/>
              </a:rPr>
              <a:t> 		</a:t>
            </a:r>
            <a:r>
              <a:rPr lang="sv-SE" dirty="0" smtClean="0">
                <a:latin typeface="Symbol" charset="2"/>
                <a:ea typeface="Symbol" charset="2"/>
                <a:cs typeface="Symbol" charset="2"/>
                <a:sym typeface="Symbol" pitchFamily="-109" charset="2"/>
              </a:rPr>
              <a:t>..</a:t>
            </a:r>
            <a:r>
              <a:rPr lang="sv-SE" dirty="0" smtClean="0">
                <a:latin typeface="+mn-lt"/>
              </a:rPr>
              <a:t> </a:t>
            </a:r>
            <a:r>
              <a:rPr lang="sv-SE" dirty="0" err="1">
                <a:latin typeface="+mn-lt"/>
              </a:rPr>
              <a:t>fib</a:t>
            </a:r>
            <a:r>
              <a:rPr lang="sv-SE" dirty="0">
                <a:latin typeface="+mn-lt"/>
              </a:rPr>
              <a:t>(1)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(0)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(1) </a:t>
            </a:r>
          </a:p>
          <a:p>
            <a:pPr algn="l" defTabSz="282575">
              <a:spcBef>
                <a:spcPct val="0"/>
              </a:spcBef>
              <a:buFontTx/>
              <a:buNone/>
            </a:pPr>
            <a:r>
              <a:rPr lang="sv-SE" dirty="0">
                <a:latin typeface="+mn-lt"/>
              </a:rPr>
              <a:t>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(2)</a:t>
            </a:r>
          </a:p>
          <a:p>
            <a:pPr algn="l" defTabSz="282575">
              <a:spcBef>
                <a:spcPct val="0"/>
              </a:spcBef>
              <a:buFontTx/>
              <a:buNone/>
            </a:pPr>
            <a:r>
              <a:rPr lang="sv-SE" dirty="0">
                <a:latin typeface="+mn-lt"/>
                <a:sym typeface="Symbol" pitchFamily="-109" charset="2"/>
              </a:rPr>
              <a:t>		</a:t>
            </a:r>
            <a:r>
              <a:rPr lang="sv-SE" dirty="0" smtClean="0">
                <a:latin typeface="Symbol" charset="2"/>
                <a:ea typeface="Symbol" charset="2"/>
                <a:cs typeface="Symbol" charset="2"/>
                <a:sym typeface="Symbol" pitchFamily="-109" charset="2"/>
              </a:rPr>
              <a:t>..</a:t>
            </a:r>
            <a:r>
              <a:rPr lang="sv-SE" dirty="0" smtClean="0">
                <a:latin typeface="+mn-lt"/>
              </a:rPr>
              <a:t> </a:t>
            </a:r>
            <a:r>
              <a:rPr lang="sv-SE" dirty="0" err="1">
                <a:latin typeface="+mn-lt"/>
              </a:rPr>
              <a:t>fib</a:t>
            </a:r>
            <a:r>
              <a:rPr lang="sv-SE" dirty="0">
                <a:latin typeface="+mn-lt"/>
              </a:rPr>
              <a:t>(1)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(0)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(1) </a:t>
            </a:r>
          </a:p>
          <a:p>
            <a:pPr algn="l" defTabSz="282575">
              <a:spcBef>
                <a:spcPct val="0"/>
              </a:spcBef>
              <a:buFontTx/>
              <a:buNone/>
            </a:pPr>
            <a:r>
              <a:rPr lang="sv-SE" dirty="0">
                <a:latin typeface="+mn-lt"/>
              </a:rPr>
              <a:t>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(1) </a:t>
            </a:r>
            <a:r>
              <a:rPr lang="sv-SE" dirty="0">
                <a:latin typeface="Symbol" charset="2"/>
                <a:ea typeface="Symbol" charset="2"/>
                <a:cs typeface="Symbol" charset="2"/>
              </a:rPr>
              <a:t>+</a:t>
            </a:r>
            <a:r>
              <a:rPr lang="sv-SE" dirty="0" smtClean="0">
                <a:latin typeface="+mn-lt"/>
              </a:rPr>
              <a:t> </a:t>
            </a:r>
            <a:r>
              <a:rPr lang="sv-SE" dirty="0" err="1">
                <a:latin typeface="+mn-lt"/>
              </a:rPr>
              <a:t>fib</a:t>
            </a:r>
            <a:r>
              <a:rPr lang="sv-SE" dirty="0">
                <a:latin typeface="+mn-lt"/>
              </a:rPr>
              <a:t>(0)</a:t>
            </a:r>
          </a:p>
        </p:txBody>
      </p:sp>
    </p:spTree>
    <p:extLst>
      <p:ext uri="{BB962C8B-B14F-4D97-AF65-F5344CB8AC3E}">
        <p14:creationId xmlns:p14="http://schemas.microsoft.com/office/powerpoint/2010/main" val="2442522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Dynamic Programming</a:t>
            </a:r>
            <a:endParaRPr lang="en-US" dirty="0"/>
          </a:p>
        </p:txBody>
      </p:sp>
      <p:sp>
        <p:nvSpPr>
          <p:cNvPr id="5" name="Content Placeholder 4"/>
          <p:cNvSpPr>
            <a:spLocks noGrp="1"/>
          </p:cNvSpPr>
          <p:nvPr>
            <p:ph sz="half" idx="1"/>
          </p:nvPr>
        </p:nvSpPr>
        <p:spPr>
          <a:xfrm>
            <a:off x="438150" y="1670050"/>
            <a:ext cx="6553200" cy="4641850"/>
          </a:xfrm>
        </p:spPr>
        <p:txBody>
          <a:bodyPr>
            <a:normAutofit lnSpcReduction="10000"/>
          </a:bodyPr>
          <a:lstStyle/>
          <a:p>
            <a:pPr marL="0" indent="0" defTabSz="381000">
              <a:lnSpc>
                <a:spcPct val="120000"/>
              </a:lnSpc>
              <a:buFontTx/>
              <a:buNone/>
            </a:pPr>
            <a:r>
              <a:rPr lang="sv-SE" sz="1800" dirty="0"/>
              <a:t>Table t </a:t>
            </a:r>
            <a:r>
              <a:rPr lang="sv-SE" sz="1800" dirty="0">
                <a:latin typeface="Symbol" charset="2"/>
                <a:ea typeface="Symbol" charset="2"/>
                <a:cs typeface="Symbol" charset="2"/>
              </a:rPr>
              <a:t>=</a:t>
            </a:r>
            <a:r>
              <a:rPr lang="sv-SE" sz="1800" dirty="0"/>
              <a:t> </a:t>
            </a:r>
            <a:r>
              <a:rPr lang="sv-SE" sz="1800" b="1" dirty="0"/>
              <a:t>new</a:t>
            </a:r>
            <a:r>
              <a:rPr lang="sv-SE" sz="1800" dirty="0"/>
              <a:t> Table();</a:t>
            </a:r>
            <a:br>
              <a:rPr lang="sv-SE" sz="1800" dirty="0"/>
            </a:br>
            <a:r>
              <a:rPr lang="sv-SE" sz="1800" dirty="0"/>
              <a:t>	</a:t>
            </a:r>
          </a:p>
          <a:p>
            <a:pPr marL="0" indent="0" defTabSz="381000">
              <a:lnSpc>
                <a:spcPct val="120000"/>
              </a:lnSpc>
              <a:buFontTx/>
              <a:buNone/>
            </a:pPr>
            <a:r>
              <a:rPr lang="sv-SE" sz="1800" b="1" dirty="0" err="1"/>
              <a:t>int</a:t>
            </a:r>
            <a:r>
              <a:rPr lang="sv-SE" sz="1800" dirty="0"/>
              <a:t> </a:t>
            </a:r>
            <a:r>
              <a:rPr lang="sv-SE" sz="1800" dirty="0" err="1"/>
              <a:t>fib</a:t>
            </a:r>
            <a:r>
              <a:rPr lang="sv-SE" sz="1800" dirty="0"/>
              <a:t>(</a:t>
            </a:r>
            <a:r>
              <a:rPr lang="sv-SE" sz="1800" b="1" dirty="0" err="1"/>
              <a:t>int</a:t>
            </a:r>
            <a:r>
              <a:rPr lang="sv-SE" sz="1800" dirty="0"/>
              <a:t> n) {</a:t>
            </a:r>
            <a:br>
              <a:rPr lang="sv-SE" sz="1800" dirty="0"/>
            </a:br>
            <a:r>
              <a:rPr lang="sv-SE" sz="1800" dirty="0"/>
              <a:t>	</a:t>
            </a:r>
            <a:r>
              <a:rPr lang="sv-SE" sz="1800" b="1" dirty="0" err="1"/>
              <a:t>if</a:t>
            </a:r>
            <a:r>
              <a:rPr lang="sv-SE" sz="1800" dirty="0"/>
              <a:t> (n </a:t>
            </a:r>
            <a:r>
              <a:rPr lang="sv-SE" sz="1800" dirty="0">
                <a:latin typeface="Symbol" charset="2"/>
                <a:ea typeface="Symbol" charset="2"/>
                <a:cs typeface="Symbol" charset="2"/>
              </a:rPr>
              <a:t>&lt;</a:t>
            </a:r>
            <a:r>
              <a:rPr lang="sv-SE" sz="1800" dirty="0"/>
              <a:t> 2) </a:t>
            </a:r>
            <a:r>
              <a:rPr lang="sv-SE" sz="1800" b="1" dirty="0" err="1"/>
              <a:t>return</a:t>
            </a:r>
            <a:r>
              <a:rPr lang="sv-SE" sz="1800" dirty="0"/>
              <a:t> 1;</a:t>
            </a:r>
            <a:br>
              <a:rPr lang="sv-SE" sz="1800" dirty="0"/>
            </a:br>
            <a:r>
              <a:rPr lang="sv-SE" sz="1800" dirty="0"/>
              <a:t>	</a:t>
            </a:r>
            <a:r>
              <a:rPr lang="sv-SE" sz="1800" b="1" dirty="0" err="1"/>
              <a:t>else</a:t>
            </a:r>
            <a:r>
              <a:rPr lang="sv-SE" sz="1800" dirty="0"/>
              <a:t> {</a:t>
            </a:r>
            <a:br>
              <a:rPr lang="sv-SE" sz="1800" dirty="0"/>
            </a:br>
            <a:r>
              <a:rPr lang="sv-SE" sz="1800" dirty="0"/>
              <a:t>		</a:t>
            </a:r>
            <a:r>
              <a:rPr lang="sv-SE" sz="1800" b="1" dirty="0" err="1"/>
              <a:t>bool</a:t>
            </a:r>
            <a:r>
              <a:rPr lang="sv-SE" sz="1800" dirty="0"/>
              <a:t> ok;</a:t>
            </a:r>
            <a:br>
              <a:rPr lang="sv-SE" sz="1800" dirty="0"/>
            </a:br>
            <a:r>
              <a:rPr lang="sv-SE" sz="1800" dirty="0"/>
              <a:t>		</a:t>
            </a:r>
            <a:r>
              <a:rPr lang="sv-SE" sz="1800" b="1" dirty="0" err="1"/>
              <a:t>int</a:t>
            </a:r>
            <a:r>
              <a:rPr lang="sv-SE" sz="1800" dirty="0"/>
              <a:t> </a:t>
            </a:r>
            <a:r>
              <a:rPr lang="sv-SE" sz="1800" dirty="0" err="1"/>
              <a:t>answer</a:t>
            </a:r>
            <a:r>
              <a:rPr lang="sv-SE" sz="1800" dirty="0"/>
              <a:t> </a:t>
            </a:r>
            <a:r>
              <a:rPr lang="sv-SE" sz="1800" dirty="0">
                <a:latin typeface="Symbol" charset="2"/>
                <a:ea typeface="Symbol" charset="2"/>
                <a:cs typeface="Symbol" charset="2"/>
              </a:rPr>
              <a:t>=</a:t>
            </a:r>
            <a:r>
              <a:rPr lang="sv-SE" sz="1800" dirty="0"/>
              <a:t> </a:t>
            </a:r>
            <a:r>
              <a:rPr lang="sv-SE" sz="1800" dirty="0" err="1"/>
              <a:t>t.retrieve</a:t>
            </a:r>
            <a:r>
              <a:rPr lang="sv-SE" sz="1800" dirty="0"/>
              <a:t>(n, ok)</a:t>
            </a:r>
            <a:br>
              <a:rPr lang="sv-SE" sz="1800" dirty="0"/>
            </a:br>
            <a:r>
              <a:rPr lang="sv-SE" sz="1800" dirty="0"/>
              <a:t>		</a:t>
            </a:r>
            <a:r>
              <a:rPr lang="sv-SE" sz="1800" b="1" dirty="0" err="1"/>
              <a:t>if</a:t>
            </a:r>
            <a:r>
              <a:rPr lang="sv-SE" sz="1800" dirty="0"/>
              <a:t> (</a:t>
            </a:r>
            <a:r>
              <a:rPr lang="sv-SE" sz="1800" dirty="0">
                <a:latin typeface="Symbol" charset="2"/>
                <a:ea typeface="Symbol" charset="2"/>
                <a:cs typeface="Symbol" charset="2"/>
              </a:rPr>
              <a:t>!</a:t>
            </a:r>
            <a:r>
              <a:rPr lang="sv-SE" sz="1800" dirty="0"/>
              <a:t>ok) {</a:t>
            </a:r>
            <a:br>
              <a:rPr lang="sv-SE" sz="1800" dirty="0"/>
            </a:br>
            <a:r>
              <a:rPr lang="sv-SE" sz="1800" dirty="0"/>
              <a:t>			</a:t>
            </a:r>
            <a:r>
              <a:rPr lang="sv-SE" sz="1800" dirty="0" err="1"/>
              <a:t>answer</a:t>
            </a:r>
            <a:r>
              <a:rPr lang="sv-SE" sz="1800" dirty="0"/>
              <a:t> </a:t>
            </a:r>
            <a:r>
              <a:rPr lang="sv-SE" sz="1800" dirty="0">
                <a:latin typeface="Symbol" charset="2"/>
                <a:ea typeface="Symbol" charset="2"/>
                <a:cs typeface="Symbol" charset="2"/>
              </a:rPr>
              <a:t>=</a:t>
            </a:r>
            <a:r>
              <a:rPr lang="sv-SE" sz="1800" dirty="0"/>
              <a:t> </a:t>
            </a:r>
            <a:r>
              <a:rPr lang="sv-SE" sz="1800" dirty="0" err="1"/>
              <a:t>fib</a:t>
            </a:r>
            <a:r>
              <a:rPr lang="sv-SE" sz="1800" dirty="0"/>
              <a:t>(n</a:t>
            </a:r>
            <a:r>
              <a:rPr lang="sv-SE" sz="1800" dirty="0">
                <a:latin typeface="Symbol" charset="2"/>
                <a:ea typeface="Symbol" charset="2"/>
                <a:cs typeface="Symbol" charset="2"/>
              </a:rPr>
              <a:t>-</a:t>
            </a:r>
            <a:r>
              <a:rPr lang="sv-SE" sz="1800" dirty="0"/>
              <a:t>1) </a:t>
            </a:r>
            <a:r>
              <a:rPr lang="sv-SE" sz="1800" dirty="0">
                <a:latin typeface="Symbol" charset="2"/>
                <a:ea typeface="Symbol" charset="2"/>
                <a:cs typeface="Symbol" charset="2"/>
              </a:rPr>
              <a:t>+</a:t>
            </a:r>
            <a:r>
              <a:rPr lang="sv-SE" sz="1800" dirty="0"/>
              <a:t> </a:t>
            </a:r>
            <a:r>
              <a:rPr lang="sv-SE" sz="1800" dirty="0" err="1"/>
              <a:t>fib</a:t>
            </a:r>
            <a:r>
              <a:rPr lang="sv-SE" sz="1800" dirty="0"/>
              <a:t>(n</a:t>
            </a:r>
            <a:r>
              <a:rPr lang="sv-SE" sz="1800" dirty="0">
                <a:latin typeface="Symbol" charset="2"/>
                <a:ea typeface="Symbol" charset="2"/>
                <a:cs typeface="Symbol" charset="2"/>
              </a:rPr>
              <a:t>-</a:t>
            </a:r>
            <a:r>
              <a:rPr lang="sv-SE" sz="1800" dirty="0"/>
              <a:t>2);</a:t>
            </a:r>
            <a:br>
              <a:rPr lang="sv-SE" sz="1800" dirty="0"/>
            </a:br>
            <a:r>
              <a:rPr lang="sv-SE" sz="1800" dirty="0"/>
              <a:t>			</a:t>
            </a:r>
            <a:r>
              <a:rPr lang="sv-SE" sz="1800" dirty="0" err="1"/>
              <a:t>t.insert</a:t>
            </a:r>
            <a:r>
              <a:rPr lang="sv-SE" sz="1800" dirty="0"/>
              <a:t>(n, </a:t>
            </a:r>
            <a:r>
              <a:rPr lang="sv-SE" sz="1800" dirty="0" err="1"/>
              <a:t>answer</a:t>
            </a:r>
            <a:r>
              <a:rPr lang="sv-SE" sz="1800" dirty="0"/>
              <a:t>);</a:t>
            </a:r>
            <a:br>
              <a:rPr lang="sv-SE" sz="1800" dirty="0"/>
            </a:br>
            <a:r>
              <a:rPr lang="sv-SE" sz="1800" dirty="0"/>
              <a:t>		}</a:t>
            </a:r>
            <a:br>
              <a:rPr lang="sv-SE" sz="1800" dirty="0"/>
            </a:br>
            <a:r>
              <a:rPr lang="sv-SE" sz="1800" dirty="0"/>
              <a:t>		</a:t>
            </a:r>
            <a:r>
              <a:rPr lang="sv-SE" sz="1800" b="1" dirty="0" err="1"/>
              <a:t>return</a:t>
            </a:r>
            <a:r>
              <a:rPr lang="sv-SE" sz="1800" dirty="0"/>
              <a:t> </a:t>
            </a:r>
            <a:r>
              <a:rPr lang="sv-SE" sz="1800" dirty="0" err="1"/>
              <a:t>answer</a:t>
            </a:r>
            <a:r>
              <a:rPr lang="sv-SE" sz="1800" dirty="0"/>
              <a:t>;</a:t>
            </a:r>
            <a:br>
              <a:rPr lang="sv-SE" sz="1800" dirty="0"/>
            </a:br>
            <a:r>
              <a:rPr lang="sv-SE" sz="1800" dirty="0"/>
              <a:t>	}</a:t>
            </a:r>
            <a:br>
              <a:rPr lang="sv-SE" sz="1800" dirty="0"/>
            </a:br>
            <a:r>
              <a:rPr lang="sv-SE" sz="1800" dirty="0"/>
              <a:t>}</a:t>
            </a:r>
          </a:p>
          <a:p>
            <a:pPr marL="0" indent="0">
              <a:lnSpc>
                <a:spcPct val="120000"/>
              </a:lnSpc>
              <a:buNone/>
            </a:pPr>
            <a:endParaRPr lang="en-US" sz="1800" dirty="0"/>
          </a:p>
        </p:txBody>
      </p:sp>
    </p:spTree>
    <p:extLst>
      <p:ext uri="{BB962C8B-B14F-4D97-AF65-F5344CB8AC3E}">
        <p14:creationId xmlns:p14="http://schemas.microsoft.com/office/powerpoint/2010/main" val="3984793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State Space Search </a:t>
            </a:r>
            <a:br>
              <a:rPr lang="en-US" dirty="0" smtClean="0"/>
            </a:br>
            <a:r>
              <a:rPr lang="en-US" sz="1800" dirty="0" smtClean="0"/>
              <a:t>(leading to backtracking)</a:t>
            </a:r>
            <a:endParaRPr lang="en-US" sz="1800" dirty="0"/>
          </a:p>
        </p:txBody>
      </p:sp>
      <p:sp>
        <p:nvSpPr>
          <p:cNvPr id="6" name="Content Placeholder 5"/>
          <p:cNvSpPr>
            <a:spLocks noGrp="1"/>
          </p:cNvSpPr>
          <p:nvPr>
            <p:ph idx="1"/>
          </p:nvPr>
        </p:nvSpPr>
        <p:spPr/>
        <p:txBody>
          <a:bodyPr/>
          <a:lstStyle/>
          <a:p>
            <a:r>
              <a:rPr lang="en-US" dirty="0"/>
              <a:t>Solving problems through the </a:t>
            </a:r>
            <a:r>
              <a:rPr lang="en-US" b="1" dirty="0"/>
              <a:t>systematic search </a:t>
            </a:r>
            <a:r>
              <a:rPr lang="en-US" dirty="0"/>
              <a:t>for </a:t>
            </a:r>
            <a:r>
              <a:rPr lang="en-US" dirty="0" smtClean="0"/>
              <a:t>solutions in a (large) </a:t>
            </a:r>
            <a:r>
              <a:rPr lang="en-US" b="1" dirty="0" smtClean="0"/>
              <a:t>state space</a:t>
            </a:r>
            <a:endParaRPr lang="en-US" b="1" dirty="0"/>
          </a:p>
          <a:p>
            <a:r>
              <a:rPr lang="en-US" dirty="0"/>
              <a:t>The general idea is to </a:t>
            </a:r>
            <a:r>
              <a:rPr lang="en-US" dirty="0" smtClean="0"/>
              <a:t>incrementally </a:t>
            </a:r>
            <a:r>
              <a:rPr lang="en-US" b="1" dirty="0" smtClean="0"/>
              <a:t>extend </a:t>
            </a:r>
            <a:r>
              <a:rPr lang="en-US" b="1" dirty="0"/>
              <a:t>partial solutions until a complete solution is </a:t>
            </a:r>
            <a:r>
              <a:rPr lang="en-US" b="1" dirty="0" smtClean="0"/>
              <a:t>obtained</a:t>
            </a:r>
          </a:p>
          <a:p>
            <a:r>
              <a:rPr lang="en-US" dirty="0" smtClean="0"/>
              <a:t>Example: Navigating a city</a:t>
            </a:r>
            <a:endParaRPr lang="en-US" dirty="0"/>
          </a:p>
          <a:p>
            <a:endParaRPr lang="en-US" dirty="0"/>
          </a:p>
        </p:txBody>
      </p:sp>
      <p:grpSp>
        <p:nvGrpSpPr>
          <p:cNvPr id="7" name="Group 1093"/>
          <p:cNvGrpSpPr>
            <a:grpSpLocks/>
          </p:cNvGrpSpPr>
          <p:nvPr/>
        </p:nvGrpSpPr>
        <p:grpSpPr bwMode="auto">
          <a:xfrm>
            <a:off x="2724150" y="3998912"/>
            <a:ext cx="4416425" cy="1714500"/>
            <a:chOff x="1515" y="1340"/>
            <a:chExt cx="2782" cy="1080"/>
          </a:xfrm>
        </p:grpSpPr>
        <p:sp>
          <p:nvSpPr>
            <p:cNvPr id="8" name="Rectangle 1027"/>
            <p:cNvSpPr>
              <a:spLocks noChangeArrowheads="1"/>
            </p:cNvSpPr>
            <p:nvPr/>
          </p:nvSpPr>
          <p:spPr bwMode="auto">
            <a:xfrm>
              <a:off x="1522" y="1340"/>
              <a:ext cx="284" cy="316"/>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9" name="Rectangle 1028"/>
            <p:cNvSpPr>
              <a:spLocks noChangeArrowheads="1"/>
            </p:cNvSpPr>
            <p:nvPr/>
          </p:nvSpPr>
          <p:spPr bwMode="auto">
            <a:xfrm>
              <a:off x="1522" y="1852"/>
              <a:ext cx="171" cy="227"/>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lnSpcReduction="10000"/>
            </a:bodyPr>
            <a:lstStyle/>
            <a:p>
              <a:pPr>
                <a:buNone/>
              </a:pPr>
              <a:endParaRPr lang="en-US">
                <a:latin typeface="+mn-lt"/>
              </a:endParaRPr>
            </a:p>
          </p:txBody>
        </p:sp>
        <p:sp>
          <p:nvSpPr>
            <p:cNvPr id="10" name="Rectangle 1029"/>
            <p:cNvSpPr>
              <a:spLocks noChangeArrowheads="1"/>
            </p:cNvSpPr>
            <p:nvPr/>
          </p:nvSpPr>
          <p:spPr bwMode="auto">
            <a:xfrm>
              <a:off x="1522" y="2249"/>
              <a:ext cx="171" cy="171"/>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77500" lnSpcReduction="20000"/>
            </a:bodyPr>
            <a:lstStyle/>
            <a:p>
              <a:pPr>
                <a:buNone/>
              </a:pPr>
              <a:endParaRPr lang="en-US">
                <a:latin typeface="+mn-lt"/>
              </a:endParaRPr>
            </a:p>
          </p:txBody>
        </p:sp>
        <p:sp>
          <p:nvSpPr>
            <p:cNvPr id="11" name="Rectangle 1030"/>
            <p:cNvSpPr>
              <a:spLocks noChangeArrowheads="1"/>
            </p:cNvSpPr>
            <p:nvPr/>
          </p:nvSpPr>
          <p:spPr bwMode="auto">
            <a:xfrm>
              <a:off x="1863" y="2136"/>
              <a:ext cx="228" cy="284"/>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12" name="Rectangle 1031"/>
            <p:cNvSpPr>
              <a:spLocks noChangeArrowheads="1"/>
            </p:cNvSpPr>
            <p:nvPr/>
          </p:nvSpPr>
          <p:spPr bwMode="auto">
            <a:xfrm>
              <a:off x="1863" y="1852"/>
              <a:ext cx="398" cy="113"/>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40000" lnSpcReduction="20000"/>
            </a:bodyPr>
            <a:lstStyle/>
            <a:p>
              <a:pPr>
                <a:buNone/>
              </a:pPr>
              <a:endParaRPr lang="en-US">
                <a:latin typeface="+mn-lt"/>
              </a:endParaRPr>
            </a:p>
          </p:txBody>
        </p:sp>
        <p:sp>
          <p:nvSpPr>
            <p:cNvPr id="13" name="Rectangle 1032"/>
            <p:cNvSpPr>
              <a:spLocks noChangeArrowheads="1"/>
            </p:cNvSpPr>
            <p:nvPr/>
          </p:nvSpPr>
          <p:spPr bwMode="auto">
            <a:xfrm>
              <a:off x="1977" y="1340"/>
              <a:ext cx="284" cy="316"/>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14" name="Rectangle 1033"/>
            <p:cNvSpPr>
              <a:spLocks noChangeArrowheads="1"/>
            </p:cNvSpPr>
            <p:nvPr/>
          </p:nvSpPr>
          <p:spPr bwMode="auto">
            <a:xfrm>
              <a:off x="2261" y="2136"/>
              <a:ext cx="341" cy="284"/>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15" name="Rectangle 1034"/>
            <p:cNvSpPr>
              <a:spLocks noChangeArrowheads="1"/>
            </p:cNvSpPr>
            <p:nvPr/>
          </p:nvSpPr>
          <p:spPr bwMode="auto">
            <a:xfrm>
              <a:off x="2432" y="1340"/>
              <a:ext cx="170" cy="316"/>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16" name="Rectangle 1035"/>
            <p:cNvSpPr>
              <a:spLocks noChangeArrowheads="1"/>
            </p:cNvSpPr>
            <p:nvPr/>
          </p:nvSpPr>
          <p:spPr bwMode="auto">
            <a:xfrm>
              <a:off x="2204" y="1340"/>
              <a:ext cx="285" cy="57"/>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17" name="Rectangle 1048"/>
            <p:cNvSpPr>
              <a:spLocks noChangeArrowheads="1"/>
            </p:cNvSpPr>
            <p:nvPr/>
          </p:nvSpPr>
          <p:spPr bwMode="auto">
            <a:xfrm rot="5400000" flipV="1">
              <a:off x="3075" y="1709"/>
              <a:ext cx="284" cy="228"/>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lnSpcReduction="10000"/>
            </a:bodyPr>
            <a:lstStyle/>
            <a:p>
              <a:pPr>
                <a:buNone/>
              </a:pPr>
              <a:endParaRPr lang="en-US">
                <a:latin typeface="+mn-lt"/>
              </a:endParaRPr>
            </a:p>
          </p:txBody>
        </p:sp>
        <p:sp>
          <p:nvSpPr>
            <p:cNvPr id="18" name="Rectangle 1051"/>
            <p:cNvSpPr>
              <a:spLocks noChangeArrowheads="1"/>
            </p:cNvSpPr>
            <p:nvPr/>
          </p:nvSpPr>
          <p:spPr bwMode="auto">
            <a:xfrm rot="5400000" flipV="1">
              <a:off x="3075" y="2164"/>
              <a:ext cx="284" cy="228"/>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lnSpcReduction="10000"/>
            </a:bodyPr>
            <a:lstStyle/>
            <a:p>
              <a:pPr>
                <a:buNone/>
              </a:pPr>
              <a:endParaRPr lang="en-US">
                <a:latin typeface="+mn-lt"/>
              </a:endParaRPr>
            </a:p>
          </p:txBody>
        </p:sp>
        <p:sp>
          <p:nvSpPr>
            <p:cNvPr id="19" name="Rectangle 1052"/>
            <p:cNvSpPr>
              <a:spLocks noChangeArrowheads="1"/>
            </p:cNvSpPr>
            <p:nvPr/>
          </p:nvSpPr>
          <p:spPr bwMode="auto">
            <a:xfrm rot="5400000" flipV="1">
              <a:off x="4097" y="2220"/>
              <a:ext cx="284" cy="116"/>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40000" lnSpcReduction="20000"/>
            </a:bodyPr>
            <a:lstStyle/>
            <a:p>
              <a:pPr>
                <a:buNone/>
              </a:pPr>
              <a:endParaRPr lang="en-US">
                <a:latin typeface="+mn-lt"/>
              </a:endParaRPr>
            </a:p>
          </p:txBody>
        </p:sp>
        <p:sp>
          <p:nvSpPr>
            <p:cNvPr id="20" name="Rectangle 1055"/>
            <p:cNvSpPr>
              <a:spLocks noChangeArrowheads="1"/>
            </p:cNvSpPr>
            <p:nvPr/>
          </p:nvSpPr>
          <p:spPr bwMode="auto">
            <a:xfrm rot="5400000" flipV="1">
              <a:off x="3615" y="2022"/>
              <a:ext cx="284" cy="512"/>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21" name="Rectangle 1056"/>
            <p:cNvSpPr>
              <a:spLocks noChangeArrowheads="1"/>
            </p:cNvSpPr>
            <p:nvPr/>
          </p:nvSpPr>
          <p:spPr bwMode="auto">
            <a:xfrm rot="5400000" flipV="1">
              <a:off x="3131" y="1312"/>
              <a:ext cx="171" cy="228"/>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lnSpcReduction="10000"/>
            </a:bodyPr>
            <a:lstStyle/>
            <a:p>
              <a:pPr>
                <a:buNone/>
              </a:pPr>
              <a:endParaRPr lang="en-US">
                <a:latin typeface="+mn-lt"/>
              </a:endParaRPr>
            </a:p>
          </p:txBody>
        </p:sp>
        <p:sp>
          <p:nvSpPr>
            <p:cNvPr id="22" name="Rectangle 1057"/>
            <p:cNvSpPr>
              <a:spLocks noChangeArrowheads="1"/>
            </p:cNvSpPr>
            <p:nvPr/>
          </p:nvSpPr>
          <p:spPr bwMode="auto">
            <a:xfrm rot="5400000" flipV="1">
              <a:off x="3615" y="1681"/>
              <a:ext cx="170" cy="398"/>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23" name="Rectangle 1058"/>
            <p:cNvSpPr>
              <a:spLocks noChangeArrowheads="1"/>
            </p:cNvSpPr>
            <p:nvPr/>
          </p:nvSpPr>
          <p:spPr bwMode="auto">
            <a:xfrm rot="5400000" flipV="1">
              <a:off x="3445" y="1396"/>
              <a:ext cx="284" cy="171"/>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77500" lnSpcReduction="20000"/>
            </a:bodyPr>
            <a:lstStyle/>
            <a:p>
              <a:pPr>
                <a:buNone/>
              </a:pPr>
              <a:endParaRPr lang="en-US">
                <a:latin typeface="+mn-lt"/>
              </a:endParaRPr>
            </a:p>
          </p:txBody>
        </p:sp>
        <p:sp>
          <p:nvSpPr>
            <p:cNvPr id="24" name="Rectangle 1059"/>
            <p:cNvSpPr>
              <a:spLocks noChangeArrowheads="1"/>
            </p:cNvSpPr>
            <p:nvPr/>
          </p:nvSpPr>
          <p:spPr bwMode="auto">
            <a:xfrm rot="5400000" flipV="1">
              <a:off x="3928" y="1254"/>
              <a:ext cx="284" cy="455"/>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buNone/>
              </a:pPr>
              <a:endParaRPr lang="en-US">
                <a:latin typeface="+mn-lt"/>
              </a:endParaRPr>
            </a:p>
          </p:txBody>
        </p:sp>
        <p:sp>
          <p:nvSpPr>
            <p:cNvPr id="25" name="Rectangle 1060"/>
            <p:cNvSpPr>
              <a:spLocks noChangeArrowheads="1"/>
            </p:cNvSpPr>
            <p:nvPr/>
          </p:nvSpPr>
          <p:spPr bwMode="auto">
            <a:xfrm rot="5400000" flipV="1">
              <a:off x="4099" y="1766"/>
              <a:ext cx="170" cy="227"/>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lnSpcReduction="10000"/>
            </a:bodyPr>
            <a:lstStyle/>
            <a:p>
              <a:pPr>
                <a:buNone/>
              </a:pPr>
              <a:endParaRPr lang="en-US">
                <a:latin typeface="+mn-lt"/>
              </a:endParaRPr>
            </a:p>
          </p:txBody>
        </p:sp>
        <p:sp>
          <p:nvSpPr>
            <p:cNvPr id="26" name="Text Box 1061" descr="Brown marble"/>
            <p:cNvSpPr txBox="1">
              <a:spLocks noChangeArrowheads="1"/>
            </p:cNvSpPr>
            <p:nvPr/>
          </p:nvSpPr>
          <p:spPr bwMode="auto">
            <a:xfrm>
              <a:off x="1660" y="2012"/>
              <a:ext cx="21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a:bodyPr>
            <a:lstStyle/>
            <a:p>
              <a:pPr>
                <a:buNone/>
              </a:pPr>
              <a:r>
                <a:rPr lang="en-GB" sz="2400">
                  <a:latin typeface="+mn-lt"/>
                </a:rPr>
                <a:t>S</a:t>
              </a:r>
            </a:p>
          </p:txBody>
        </p:sp>
        <p:sp>
          <p:nvSpPr>
            <p:cNvPr id="27" name="Text Box 1062" descr="Brown marble"/>
            <p:cNvSpPr txBox="1">
              <a:spLocks noChangeArrowheads="1"/>
            </p:cNvSpPr>
            <p:nvPr/>
          </p:nvSpPr>
          <p:spPr bwMode="auto">
            <a:xfrm>
              <a:off x="3854" y="1570"/>
              <a:ext cx="23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a:bodyPr>
            <a:lstStyle/>
            <a:p>
              <a:pPr>
                <a:buNone/>
              </a:pPr>
              <a:r>
                <a:rPr lang="en-GB" sz="2400">
                  <a:latin typeface="+mn-lt"/>
                </a:rPr>
                <a:t>G</a:t>
              </a:r>
            </a:p>
          </p:txBody>
        </p:sp>
        <p:sp>
          <p:nvSpPr>
            <p:cNvPr id="28" name="Line 1063"/>
            <p:cNvSpPr>
              <a:spLocks noChangeShapeType="1"/>
            </p:cNvSpPr>
            <p:nvPr/>
          </p:nvSpPr>
          <p:spPr bwMode="auto">
            <a:xfrm>
              <a:off x="1880" y="1751"/>
              <a:ext cx="393" cy="0"/>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29" name="Text Box 1064" descr="Brown marble"/>
            <p:cNvSpPr txBox="1">
              <a:spLocks noChangeArrowheads="1"/>
            </p:cNvSpPr>
            <p:nvPr/>
          </p:nvSpPr>
          <p:spPr bwMode="auto">
            <a:xfrm>
              <a:off x="2252" y="1613"/>
              <a:ext cx="19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a:bodyPr>
            <a:lstStyle/>
            <a:p>
              <a:pPr>
                <a:buNone/>
              </a:pPr>
              <a:r>
                <a:rPr lang="en-GB" sz="2400">
                  <a:latin typeface="+mn-lt"/>
                </a:rPr>
                <a:t>?</a:t>
              </a:r>
            </a:p>
          </p:txBody>
        </p:sp>
        <p:sp>
          <p:nvSpPr>
            <p:cNvPr id="30" name="Line 1065"/>
            <p:cNvSpPr>
              <a:spLocks noChangeShapeType="1"/>
            </p:cNvSpPr>
            <p:nvPr/>
          </p:nvSpPr>
          <p:spPr bwMode="auto">
            <a:xfrm flipH="1" flipV="1">
              <a:off x="2342" y="1428"/>
              <a:ext cx="0" cy="218"/>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1" name="Line 1066"/>
            <p:cNvSpPr>
              <a:spLocks noChangeShapeType="1"/>
            </p:cNvSpPr>
            <p:nvPr/>
          </p:nvSpPr>
          <p:spPr bwMode="auto">
            <a:xfrm flipV="1">
              <a:off x="1777" y="1859"/>
              <a:ext cx="0" cy="200"/>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2" name="Line 1067"/>
            <p:cNvSpPr>
              <a:spLocks noChangeShapeType="1"/>
            </p:cNvSpPr>
            <p:nvPr/>
          </p:nvSpPr>
          <p:spPr bwMode="auto">
            <a:xfrm>
              <a:off x="1776" y="2260"/>
              <a:ext cx="1" cy="153"/>
            </a:xfrm>
            <a:prstGeom prst="line">
              <a:avLst/>
            </a:prstGeom>
            <a:noFill/>
            <a:ln w="12700">
              <a:solidFill>
                <a:schemeClr val="bg2"/>
              </a:solidFill>
              <a:prstDash val="dash"/>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3" name="Text Box 1068" descr="Brown marble"/>
            <p:cNvSpPr txBox="1">
              <a:spLocks noChangeArrowheads="1"/>
            </p:cNvSpPr>
            <p:nvPr/>
          </p:nvSpPr>
          <p:spPr bwMode="auto">
            <a:xfrm>
              <a:off x="1687" y="1612"/>
              <a:ext cx="19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a:bodyPr>
            <a:lstStyle/>
            <a:p>
              <a:pPr>
                <a:buNone/>
              </a:pPr>
              <a:r>
                <a:rPr lang="en-GB" sz="2400">
                  <a:latin typeface="+mn-lt"/>
                </a:rPr>
                <a:t>?</a:t>
              </a:r>
            </a:p>
          </p:txBody>
        </p:sp>
        <p:sp>
          <p:nvSpPr>
            <p:cNvPr id="34" name="Line 1069"/>
            <p:cNvSpPr>
              <a:spLocks noChangeShapeType="1"/>
            </p:cNvSpPr>
            <p:nvPr/>
          </p:nvSpPr>
          <p:spPr bwMode="auto">
            <a:xfrm flipH="1">
              <a:off x="1515" y="2156"/>
              <a:ext cx="165" cy="0"/>
            </a:xfrm>
            <a:prstGeom prst="line">
              <a:avLst/>
            </a:prstGeom>
            <a:noFill/>
            <a:ln w="12700">
              <a:solidFill>
                <a:schemeClr val="bg2"/>
              </a:solidFill>
              <a:prstDash val="dash"/>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5" name="Line 1070"/>
            <p:cNvSpPr>
              <a:spLocks noChangeShapeType="1"/>
            </p:cNvSpPr>
            <p:nvPr/>
          </p:nvSpPr>
          <p:spPr bwMode="auto">
            <a:xfrm flipH="1">
              <a:off x="1515" y="1756"/>
              <a:ext cx="176" cy="0"/>
            </a:xfrm>
            <a:prstGeom prst="line">
              <a:avLst/>
            </a:prstGeom>
            <a:noFill/>
            <a:ln w="12700">
              <a:solidFill>
                <a:schemeClr val="bg2"/>
              </a:solidFill>
              <a:prstDash val="dash"/>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6" name="Rectangle 1071"/>
            <p:cNvSpPr>
              <a:spLocks noChangeArrowheads="1"/>
            </p:cNvSpPr>
            <p:nvPr/>
          </p:nvSpPr>
          <p:spPr bwMode="auto">
            <a:xfrm>
              <a:off x="2423" y="1847"/>
              <a:ext cx="171" cy="128"/>
            </a:xfrm>
            <a:prstGeom prst="rect">
              <a:avLst/>
            </a:prstGeom>
            <a:solidFill>
              <a:srgbClr val="58748D"/>
            </a:solidFill>
            <a:ln>
              <a:noFill/>
            </a:ln>
            <a:effectLst/>
            <a:extLst>
              <a:ext uri="{91240B29-F687-4f45-9708-019B960494DF}">
                <a14:hiddenLine xmlns:a14="http://schemas.microsoft.com/office/drawing/2010/main" xmlns="" w="12700">
                  <a:solidFill>
                    <a:srgbClr val="CCCCFF"/>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47500" lnSpcReduction="20000"/>
            </a:bodyPr>
            <a:lstStyle/>
            <a:p>
              <a:pPr>
                <a:buNone/>
              </a:pPr>
              <a:endParaRPr lang="en-US">
                <a:latin typeface="+mn-lt"/>
              </a:endParaRPr>
            </a:p>
          </p:txBody>
        </p:sp>
        <p:sp>
          <p:nvSpPr>
            <p:cNvPr id="37" name="Line 1072"/>
            <p:cNvSpPr>
              <a:spLocks noChangeShapeType="1"/>
            </p:cNvSpPr>
            <p:nvPr/>
          </p:nvSpPr>
          <p:spPr bwMode="auto">
            <a:xfrm>
              <a:off x="2427" y="1750"/>
              <a:ext cx="255" cy="0"/>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8" name="Line 1073"/>
            <p:cNvSpPr>
              <a:spLocks noChangeShapeType="1"/>
            </p:cNvSpPr>
            <p:nvPr/>
          </p:nvSpPr>
          <p:spPr bwMode="auto">
            <a:xfrm>
              <a:off x="3074" y="2047"/>
              <a:ext cx="266" cy="0"/>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39" name="Text Box 1074" descr="Brown marble"/>
            <p:cNvSpPr txBox="1">
              <a:spLocks noChangeArrowheads="1"/>
            </p:cNvSpPr>
            <p:nvPr/>
          </p:nvSpPr>
          <p:spPr bwMode="auto">
            <a:xfrm>
              <a:off x="3886" y="1904"/>
              <a:ext cx="19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a:bodyPr>
            <a:lstStyle/>
            <a:p>
              <a:pPr>
                <a:buNone/>
              </a:pPr>
              <a:r>
                <a:rPr lang="en-GB" sz="2400">
                  <a:latin typeface="+mn-lt"/>
                </a:rPr>
                <a:t>?</a:t>
              </a:r>
            </a:p>
          </p:txBody>
        </p:sp>
        <p:sp>
          <p:nvSpPr>
            <p:cNvPr id="40" name="Line 1075"/>
            <p:cNvSpPr>
              <a:spLocks noChangeShapeType="1"/>
            </p:cNvSpPr>
            <p:nvPr/>
          </p:nvSpPr>
          <p:spPr bwMode="auto">
            <a:xfrm flipH="1" flipV="1">
              <a:off x="3982" y="1809"/>
              <a:ext cx="0" cy="133"/>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41" name="Line 1077"/>
            <p:cNvSpPr>
              <a:spLocks noChangeShapeType="1"/>
            </p:cNvSpPr>
            <p:nvPr/>
          </p:nvSpPr>
          <p:spPr bwMode="auto">
            <a:xfrm>
              <a:off x="2693" y="1756"/>
              <a:ext cx="346" cy="285"/>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42" name="Text Box 1078" descr="Brown marble"/>
            <p:cNvSpPr txBox="1">
              <a:spLocks noChangeArrowheads="1"/>
            </p:cNvSpPr>
            <p:nvPr/>
          </p:nvSpPr>
          <p:spPr bwMode="auto">
            <a:xfrm>
              <a:off x="3319" y="1896"/>
              <a:ext cx="19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a:bodyPr>
            <a:lstStyle/>
            <a:p>
              <a:pPr>
                <a:buNone/>
              </a:pPr>
              <a:r>
                <a:rPr lang="en-GB" sz="2400">
                  <a:latin typeface="+mn-lt"/>
                </a:rPr>
                <a:t>?</a:t>
              </a:r>
            </a:p>
          </p:txBody>
        </p:sp>
        <p:sp>
          <p:nvSpPr>
            <p:cNvPr id="43" name="Line 1079"/>
            <p:cNvSpPr>
              <a:spLocks noChangeShapeType="1"/>
            </p:cNvSpPr>
            <p:nvPr/>
          </p:nvSpPr>
          <p:spPr bwMode="auto">
            <a:xfrm>
              <a:off x="3490" y="2051"/>
              <a:ext cx="420" cy="0"/>
            </a:xfrm>
            <a:prstGeom prst="line">
              <a:avLst/>
            </a:prstGeom>
            <a:noFill/>
            <a:ln w="12700">
              <a:solidFill>
                <a:schemeClr val="tx1"/>
              </a:solidFill>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44" name="Line 1080"/>
            <p:cNvSpPr>
              <a:spLocks noChangeShapeType="1"/>
            </p:cNvSpPr>
            <p:nvPr/>
          </p:nvSpPr>
          <p:spPr bwMode="auto">
            <a:xfrm>
              <a:off x="3413" y="2155"/>
              <a:ext cx="6" cy="261"/>
            </a:xfrm>
            <a:prstGeom prst="line">
              <a:avLst/>
            </a:prstGeom>
            <a:noFill/>
            <a:ln w="12700">
              <a:solidFill>
                <a:schemeClr val="bg2"/>
              </a:solidFill>
              <a:prstDash val="dash"/>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45" name="Line 1081"/>
            <p:cNvSpPr>
              <a:spLocks noChangeShapeType="1"/>
            </p:cNvSpPr>
            <p:nvPr/>
          </p:nvSpPr>
          <p:spPr bwMode="auto">
            <a:xfrm flipV="1">
              <a:off x="3417" y="1666"/>
              <a:ext cx="0" cy="261"/>
            </a:xfrm>
            <a:prstGeom prst="line">
              <a:avLst/>
            </a:prstGeom>
            <a:noFill/>
            <a:ln w="12700">
              <a:solidFill>
                <a:schemeClr val="bg2"/>
              </a:solidFill>
              <a:prstDash val="dash"/>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sp>
          <p:nvSpPr>
            <p:cNvPr id="46" name="Line 1090"/>
            <p:cNvSpPr>
              <a:spLocks noChangeShapeType="1"/>
            </p:cNvSpPr>
            <p:nvPr/>
          </p:nvSpPr>
          <p:spPr bwMode="auto">
            <a:xfrm>
              <a:off x="2345" y="1863"/>
              <a:ext cx="1" cy="153"/>
            </a:xfrm>
            <a:prstGeom prst="line">
              <a:avLst/>
            </a:prstGeom>
            <a:noFill/>
            <a:ln w="12700">
              <a:solidFill>
                <a:schemeClr val="bg2"/>
              </a:solidFill>
              <a:prstDash val="dash"/>
              <a:round/>
              <a:headEnd type="none" w="sm"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buNone/>
              </a:pPr>
              <a:endParaRPr lang="en-US">
                <a:latin typeface="+mn-lt"/>
              </a:endParaRPr>
            </a:p>
          </p:txBody>
        </p:sp>
      </p:grpSp>
      <p:sp>
        <p:nvSpPr>
          <p:cNvPr id="47" name="AutoShape 1094"/>
          <p:cNvSpPr>
            <a:spLocks noChangeArrowheads="1"/>
          </p:cNvSpPr>
          <p:nvPr/>
        </p:nvSpPr>
        <p:spPr bwMode="auto">
          <a:xfrm>
            <a:off x="1428750" y="5446712"/>
            <a:ext cx="1036638" cy="873125"/>
          </a:xfrm>
          <a:prstGeom prst="wedgeRoundRectCallout">
            <a:avLst>
              <a:gd name="adj1" fmla="val 93949"/>
              <a:gd name="adj2" fmla="val -55806"/>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a:bodyPr>
          <a:lstStyle/>
          <a:p>
            <a:pPr algn="l">
              <a:buNone/>
            </a:pPr>
            <a:r>
              <a:rPr lang="en-GB" sz="1400">
                <a:solidFill>
                  <a:schemeClr val="tx1"/>
                </a:solidFill>
                <a:latin typeface="+mn-lt"/>
              </a:rPr>
              <a:t>How do we represent locations?</a:t>
            </a:r>
          </a:p>
        </p:txBody>
      </p:sp>
      <p:sp>
        <p:nvSpPr>
          <p:cNvPr id="48" name="AutoShape 1095"/>
          <p:cNvSpPr>
            <a:spLocks noChangeArrowheads="1"/>
          </p:cNvSpPr>
          <p:nvPr/>
        </p:nvSpPr>
        <p:spPr bwMode="auto">
          <a:xfrm>
            <a:off x="736600" y="3949700"/>
            <a:ext cx="1566863" cy="749300"/>
          </a:xfrm>
          <a:prstGeom prst="wedgeRoundRectCallout">
            <a:avLst>
              <a:gd name="adj1" fmla="val 72494"/>
              <a:gd name="adj2" fmla="val 43815"/>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92500" lnSpcReduction="10000"/>
          </a:bodyPr>
          <a:lstStyle/>
          <a:p>
            <a:pPr algn="l">
              <a:buNone/>
            </a:pPr>
            <a:r>
              <a:rPr lang="en-GB" sz="1400">
                <a:solidFill>
                  <a:schemeClr val="tx1"/>
                </a:solidFill>
                <a:latin typeface="+mn-lt"/>
              </a:rPr>
              <a:t>Movement as the transition from one location to another</a:t>
            </a:r>
          </a:p>
        </p:txBody>
      </p:sp>
      <p:sp>
        <p:nvSpPr>
          <p:cNvPr id="49" name="AutoShape 1096"/>
          <p:cNvSpPr>
            <a:spLocks noChangeArrowheads="1"/>
          </p:cNvSpPr>
          <p:nvPr/>
        </p:nvSpPr>
        <p:spPr bwMode="auto">
          <a:xfrm>
            <a:off x="6781006" y="5854700"/>
            <a:ext cx="1175544" cy="558800"/>
          </a:xfrm>
          <a:prstGeom prst="wedgeRoundRectCallout">
            <a:avLst>
              <a:gd name="adj1" fmla="val -43049"/>
              <a:gd name="adj2" fmla="val -168757"/>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85000" lnSpcReduction="10000"/>
          </a:bodyPr>
          <a:lstStyle/>
          <a:p>
            <a:pPr algn="l">
              <a:buNone/>
            </a:pPr>
            <a:r>
              <a:rPr lang="en-GB" sz="1400">
                <a:solidFill>
                  <a:schemeClr val="tx1"/>
                </a:solidFill>
                <a:latin typeface="+mn-lt"/>
              </a:rPr>
              <a:t>How to handle alternatives?</a:t>
            </a:r>
          </a:p>
        </p:txBody>
      </p:sp>
      <p:sp>
        <p:nvSpPr>
          <p:cNvPr id="50" name="AutoShape 1097"/>
          <p:cNvSpPr>
            <a:spLocks noChangeArrowheads="1"/>
          </p:cNvSpPr>
          <p:nvPr/>
        </p:nvSpPr>
        <p:spPr bwMode="auto">
          <a:xfrm>
            <a:off x="7448551" y="3721100"/>
            <a:ext cx="1142999" cy="838200"/>
          </a:xfrm>
          <a:prstGeom prst="wedgeRoundRectCallout">
            <a:avLst>
              <a:gd name="adj1" fmla="val -102081"/>
              <a:gd name="adj2" fmla="val 54519"/>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92500" lnSpcReduction="20000"/>
          </a:bodyPr>
          <a:lstStyle/>
          <a:p>
            <a:pPr algn="l">
              <a:buNone/>
            </a:pPr>
            <a:r>
              <a:rPr lang="en-GB" sz="1400">
                <a:solidFill>
                  <a:schemeClr val="tx1"/>
                </a:solidFill>
                <a:latin typeface="+mn-lt"/>
              </a:rPr>
              <a:t>How do we know that we have arrived?</a:t>
            </a:r>
          </a:p>
        </p:txBody>
      </p:sp>
      <p:sp>
        <p:nvSpPr>
          <p:cNvPr id="51" name="AutoShape 1098"/>
          <p:cNvSpPr>
            <a:spLocks noChangeArrowheads="1"/>
          </p:cNvSpPr>
          <p:nvPr/>
        </p:nvSpPr>
        <p:spPr bwMode="auto">
          <a:xfrm>
            <a:off x="3638550" y="5854700"/>
            <a:ext cx="2362200" cy="558800"/>
          </a:xfrm>
          <a:prstGeom prst="wedgeRoundRectCallout">
            <a:avLst>
              <a:gd name="adj1" fmla="val -691"/>
              <a:gd name="adj2" fmla="val -215326"/>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lnSpcReduction="10000"/>
          </a:bodyPr>
          <a:lstStyle/>
          <a:p>
            <a:pPr algn="l">
              <a:buNone/>
            </a:pPr>
            <a:r>
              <a:rPr lang="en-GB" sz="1400">
                <a:solidFill>
                  <a:schemeClr val="tx1"/>
                </a:solidFill>
                <a:latin typeface="+mn-lt"/>
              </a:rPr>
              <a:t>What guides us in the direction of our destination?</a:t>
            </a:r>
          </a:p>
        </p:txBody>
      </p:sp>
    </p:spTree>
    <p:extLst>
      <p:ext uri="{BB962C8B-B14F-4D97-AF65-F5344CB8AC3E}">
        <p14:creationId xmlns:p14="http://schemas.microsoft.com/office/powerpoint/2010/main" val="30172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animEffect transition="in" filter="fade">
                                      <p:cBhvr>
                                        <p:cTn id="31" dur="500"/>
                                        <p:tgtEl>
                                          <p:spTgt spid="48"/>
                                        </p:tgtEl>
                                      </p:cBhvr>
                                    </p:animEffect>
                                  </p:childTnLst>
                                </p:cTn>
                              </p:par>
                            </p:childTnLst>
                          </p:cTn>
                        </p:par>
                        <p:par>
                          <p:cTn id="32" fill="hold">
                            <p:stCondLst>
                              <p:cond delay="1000"/>
                            </p:stCondLst>
                            <p:childTnLst>
                              <p:par>
                                <p:cTn id="33" presetID="53" presetClass="entr" presetSubtype="16"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fltVal val="0"/>
                                          </p:val>
                                        </p:tav>
                                        <p:tav tm="100000">
                                          <p:val>
                                            <p:strVal val="#ppt_w"/>
                                          </p:val>
                                        </p:tav>
                                      </p:tavLst>
                                    </p:anim>
                                    <p:anim calcmode="lin" valueType="num">
                                      <p:cBhvr>
                                        <p:cTn id="36" dur="500" fill="hold"/>
                                        <p:tgtEl>
                                          <p:spTgt spid="50"/>
                                        </p:tgtEl>
                                        <p:attrNameLst>
                                          <p:attrName>ppt_h</p:attrName>
                                        </p:attrNameLst>
                                      </p:cBhvr>
                                      <p:tavLst>
                                        <p:tav tm="0">
                                          <p:val>
                                            <p:fltVal val="0"/>
                                          </p:val>
                                        </p:tav>
                                        <p:tav tm="100000">
                                          <p:val>
                                            <p:strVal val="#ppt_h"/>
                                          </p:val>
                                        </p:tav>
                                      </p:tavLst>
                                    </p:anim>
                                    <p:animEffect transition="in" filter="fade">
                                      <p:cBhvr>
                                        <p:cTn id="37" dur="500"/>
                                        <p:tgtEl>
                                          <p:spTgt spid="50"/>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Effect transition="in" filter="fade">
                                      <p:cBhvr>
                                        <p:cTn id="4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State Space Search (cont.)</a:t>
            </a:r>
            <a:endParaRPr lang="en-US" dirty="0"/>
          </a:p>
        </p:txBody>
      </p:sp>
      <p:sp>
        <p:nvSpPr>
          <p:cNvPr id="6" name="Content Placeholder 5"/>
          <p:cNvSpPr>
            <a:spLocks noGrp="1"/>
          </p:cNvSpPr>
          <p:nvPr>
            <p:ph idx="1"/>
          </p:nvPr>
        </p:nvSpPr>
        <p:spPr>
          <a:xfrm>
            <a:off x="361950" y="1670050"/>
            <a:ext cx="8396288" cy="2813050"/>
          </a:xfrm>
        </p:spPr>
        <p:txBody>
          <a:bodyPr>
            <a:normAutofit lnSpcReduction="10000"/>
          </a:bodyPr>
          <a:lstStyle/>
          <a:p>
            <a:r>
              <a:rPr lang="en-US" dirty="0"/>
              <a:t>Search is the systematic process of </a:t>
            </a:r>
            <a:endParaRPr lang="en-US" dirty="0" smtClean="0"/>
          </a:p>
          <a:p>
            <a:pPr lvl="1"/>
            <a:r>
              <a:rPr lang="en-US" b="1" dirty="0" smtClean="0"/>
              <a:t>Generating alternatives</a:t>
            </a:r>
          </a:p>
          <a:p>
            <a:pPr lvl="1"/>
            <a:r>
              <a:rPr lang="en-US" b="1" dirty="0" smtClean="0"/>
              <a:t>choosing </a:t>
            </a:r>
            <a:r>
              <a:rPr lang="en-US" b="1" dirty="0"/>
              <a:t>one </a:t>
            </a:r>
            <a:r>
              <a:rPr lang="en-US" b="1" dirty="0" smtClean="0"/>
              <a:t>alternative</a:t>
            </a:r>
            <a:r>
              <a:rPr lang="en-US" dirty="0" smtClean="0"/>
              <a:t>, </a:t>
            </a:r>
          </a:p>
          <a:p>
            <a:pPr lvl="1"/>
            <a:r>
              <a:rPr lang="en-US" dirty="0" smtClean="0"/>
              <a:t>saving </a:t>
            </a:r>
            <a:r>
              <a:rPr lang="en-US" dirty="0"/>
              <a:t>the rest in case </a:t>
            </a:r>
            <a:r>
              <a:rPr lang="en-US" dirty="0" smtClean="0"/>
              <a:t>our current idea does </a:t>
            </a:r>
            <a:r>
              <a:rPr lang="en-US" dirty="0"/>
              <a:t>not lead to the </a:t>
            </a:r>
            <a:r>
              <a:rPr lang="en-US" dirty="0" smtClean="0"/>
              <a:t>goal</a:t>
            </a:r>
            <a:endParaRPr lang="en-US" dirty="0"/>
          </a:p>
          <a:p>
            <a:r>
              <a:rPr lang="en-US" dirty="0" smtClean="0"/>
              <a:t>Can be thought of as the </a:t>
            </a:r>
            <a:r>
              <a:rPr lang="en-US" dirty="0"/>
              <a:t>construction and traversal of </a:t>
            </a:r>
            <a:r>
              <a:rPr lang="en-US" b="1" dirty="0"/>
              <a:t>search </a:t>
            </a:r>
            <a:r>
              <a:rPr lang="en-US" b="1" dirty="0" smtClean="0"/>
              <a:t>trees</a:t>
            </a:r>
          </a:p>
          <a:p>
            <a:r>
              <a:rPr lang="en-US" dirty="0" smtClean="0"/>
              <a:t>Example: </a:t>
            </a:r>
            <a:br>
              <a:rPr lang="en-US" dirty="0" smtClean="0"/>
            </a:br>
            <a:r>
              <a:rPr lang="en-US" dirty="0" smtClean="0"/>
              <a:t>The 8-puzzle</a:t>
            </a:r>
            <a:endParaRPr lang="en-US" dirty="0"/>
          </a:p>
          <a:p>
            <a:endParaRPr lang="en-US" dirty="0"/>
          </a:p>
        </p:txBody>
      </p:sp>
      <p:grpSp>
        <p:nvGrpSpPr>
          <p:cNvPr id="3" name="Group 2"/>
          <p:cNvGrpSpPr/>
          <p:nvPr/>
        </p:nvGrpSpPr>
        <p:grpSpPr>
          <a:xfrm>
            <a:off x="3573970" y="3780868"/>
            <a:ext cx="3943173" cy="2764684"/>
            <a:chOff x="2747572" y="3577621"/>
            <a:chExt cx="4035979" cy="2829753"/>
          </a:xfrm>
        </p:grpSpPr>
        <p:grpSp>
          <p:nvGrpSpPr>
            <p:cNvPr id="52" name="Group 126"/>
            <p:cNvGrpSpPr>
              <a:grpSpLocks/>
            </p:cNvGrpSpPr>
            <p:nvPr/>
          </p:nvGrpSpPr>
          <p:grpSpPr bwMode="auto">
            <a:xfrm>
              <a:off x="3555183" y="3585925"/>
              <a:ext cx="996538" cy="847057"/>
              <a:chOff x="1354" y="1114"/>
              <a:chExt cx="960" cy="816"/>
            </a:xfrm>
            <a:effectLst/>
          </p:grpSpPr>
          <p:sp>
            <p:nvSpPr>
              <p:cNvPr id="53" name="Rectangle 118"/>
              <p:cNvSpPr>
                <a:spLocks noChangeArrowheads="1"/>
              </p:cNvSpPr>
              <p:nvPr/>
            </p:nvSpPr>
            <p:spPr bwMode="auto">
              <a:xfrm>
                <a:off x="1749" y="1405"/>
                <a:ext cx="114" cy="22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54" name="Rectangle 3"/>
              <p:cNvSpPr>
                <a:spLocks noChangeArrowheads="1"/>
              </p:cNvSpPr>
              <p:nvPr/>
            </p:nvSpPr>
            <p:spPr bwMode="auto">
              <a:xfrm>
                <a:off x="1354" y="1114"/>
                <a:ext cx="960" cy="81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55" name="Line 4"/>
              <p:cNvSpPr>
                <a:spLocks noChangeShapeType="1"/>
              </p:cNvSpPr>
              <p:nvPr/>
            </p:nvSpPr>
            <p:spPr bwMode="auto">
              <a:xfrm>
                <a:off x="1666" y="1114"/>
                <a:ext cx="0" cy="8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56" name="Line 5"/>
              <p:cNvSpPr>
                <a:spLocks noChangeShapeType="1"/>
              </p:cNvSpPr>
              <p:nvPr/>
            </p:nvSpPr>
            <p:spPr bwMode="auto">
              <a:xfrm>
                <a:off x="1978" y="1114"/>
                <a:ext cx="0" cy="8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57" name="Line 6"/>
              <p:cNvSpPr>
                <a:spLocks noChangeShapeType="1"/>
              </p:cNvSpPr>
              <p:nvPr/>
            </p:nvSpPr>
            <p:spPr bwMode="auto">
              <a:xfrm>
                <a:off x="1354" y="1402"/>
                <a:ext cx="9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58" name="Line 7"/>
              <p:cNvSpPr>
                <a:spLocks noChangeShapeType="1"/>
              </p:cNvSpPr>
              <p:nvPr/>
            </p:nvSpPr>
            <p:spPr bwMode="auto">
              <a:xfrm>
                <a:off x="1354" y="1663"/>
                <a:ext cx="9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59" name="Text Box 8"/>
              <p:cNvSpPr txBox="1">
                <a:spLocks noChangeArrowheads="1"/>
              </p:cNvSpPr>
              <p:nvPr/>
            </p:nvSpPr>
            <p:spPr bwMode="auto">
              <a:xfrm>
                <a:off x="1364" y="1129"/>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5</a:t>
                </a:r>
              </a:p>
            </p:txBody>
          </p:sp>
          <p:sp>
            <p:nvSpPr>
              <p:cNvPr id="60" name="Text Box 9"/>
              <p:cNvSpPr txBox="1">
                <a:spLocks noChangeArrowheads="1"/>
              </p:cNvSpPr>
              <p:nvPr/>
            </p:nvSpPr>
            <p:spPr bwMode="auto">
              <a:xfrm>
                <a:off x="1706" y="1139"/>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3</a:t>
                </a:r>
              </a:p>
            </p:txBody>
          </p:sp>
          <p:sp>
            <p:nvSpPr>
              <p:cNvPr id="61" name="Text Box 10"/>
              <p:cNvSpPr txBox="1">
                <a:spLocks noChangeArrowheads="1"/>
              </p:cNvSpPr>
              <p:nvPr/>
            </p:nvSpPr>
            <p:spPr bwMode="auto">
              <a:xfrm>
                <a:off x="2042" y="1139"/>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2</a:t>
                </a:r>
              </a:p>
            </p:txBody>
          </p:sp>
          <p:sp>
            <p:nvSpPr>
              <p:cNvPr id="62" name="Text Box 11"/>
              <p:cNvSpPr txBox="1">
                <a:spLocks noChangeArrowheads="1"/>
              </p:cNvSpPr>
              <p:nvPr/>
            </p:nvSpPr>
            <p:spPr bwMode="auto">
              <a:xfrm>
                <a:off x="1370" y="142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8</a:t>
                </a:r>
              </a:p>
            </p:txBody>
          </p:sp>
          <p:sp>
            <p:nvSpPr>
              <p:cNvPr id="63" name="Text Box 12"/>
              <p:cNvSpPr txBox="1">
                <a:spLocks noChangeArrowheads="1"/>
              </p:cNvSpPr>
              <p:nvPr/>
            </p:nvSpPr>
            <p:spPr bwMode="auto">
              <a:xfrm>
                <a:off x="2046" y="166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6</a:t>
                </a:r>
              </a:p>
            </p:txBody>
          </p:sp>
          <p:sp>
            <p:nvSpPr>
              <p:cNvPr id="64" name="Text Box 13"/>
              <p:cNvSpPr txBox="1">
                <a:spLocks noChangeArrowheads="1"/>
              </p:cNvSpPr>
              <p:nvPr/>
            </p:nvSpPr>
            <p:spPr bwMode="auto">
              <a:xfrm>
                <a:off x="2046" y="142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4</a:t>
                </a:r>
              </a:p>
            </p:txBody>
          </p:sp>
          <p:sp>
            <p:nvSpPr>
              <p:cNvPr id="65" name="Text Box 14"/>
              <p:cNvSpPr txBox="1">
                <a:spLocks noChangeArrowheads="1"/>
              </p:cNvSpPr>
              <p:nvPr/>
            </p:nvSpPr>
            <p:spPr bwMode="auto">
              <a:xfrm>
                <a:off x="1710" y="166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7</a:t>
                </a:r>
              </a:p>
            </p:txBody>
          </p:sp>
          <p:sp>
            <p:nvSpPr>
              <p:cNvPr id="66" name="Text Box 15"/>
              <p:cNvSpPr txBox="1">
                <a:spLocks noChangeArrowheads="1"/>
              </p:cNvSpPr>
              <p:nvPr/>
            </p:nvSpPr>
            <p:spPr bwMode="auto">
              <a:xfrm>
                <a:off x="1386" y="166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1</a:t>
                </a:r>
              </a:p>
            </p:txBody>
          </p:sp>
        </p:grpSp>
        <p:grpSp>
          <p:nvGrpSpPr>
            <p:cNvPr id="67" name="Group 127"/>
            <p:cNvGrpSpPr>
              <a:grpSpLocks/>
            </p:cNvGrpSpPr>
            <p:nvPr/>
          </p:nvGrpSpPr>
          <p:grpSpPr bwMode="auto">
            <a:xfrm>
              <a:off x="5357256" y="3585925"/>
              <a:ext cx="996538" cy="847057"/>
              <a:chOff x="3370" y="1114"/>
              <a:chExt cx="960" cy="816"/>
            </a:xfrm>
            <a:effectLst/>
          </p:grpSpPr>
          <p:sp>
            <p:nvSpPr>
              <p:cNvPr id="68" name="Rectangle 119"/>
              <p:cNvSpPr>
                <a:spLocks noChangeArrowheads="1"/>
              </p:cNvSpPr>
              <p:nvPr/>
            </p:nvSpPr>
            <p:spPr bwMode="auto">
              <a:xfrm>
                <a:off x="3773" y="1413"/>
                <a:ext cx="114" cy="22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69" name="Rectangle 16"/>
              <p:cNvSpPr>
                <a:spLocks noChangeArrowheads="1"/>
              </p:cNvSpPr>
              <p:nvPr/>
            </p:nvSpPr>
            <p:spPr bwMode="auto">
              <a:xfrm>
                <a:off x="3370" y="1114"/>
                <a:ext cx="960" cy="81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70" name="Line 17"/>
              <p:cNvSpPr>
                <a:spLocks noChangeShapeType="1"/>
              </p:cNvSpPr>
              <p:nvPr/>
            </p:nvSpPr>
            <p:spPr bwMode="auto">
              <a:xfrm>
                <a:off x="3682" y="1114"/>
                <a:ext cx="0" cy="8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71" name="Line 18"/>
              <p:cNvSpPr>
                <a:spLocks noChangeShapeType="1"/>
              </p:cNvSpPr>
              <p:nvPr/>
            </p:nvSpPr>
            <p:spPr bwMode="auto">
              <a:xfrm>
                <a:off x="3994" y="1114"/>
                <a:ext cx="0" cy="8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72" name="Line 19"/>
              <p:cNvSpPr>
                <a:spLocks noChangeShapeType="1"/>
              </p:cNvSpPr>
              <p:nvPr/>
            </p:nvSpPr>
            <p:spPr bwMode="auto">
              <a:xfrm>
                <a:off x="3370" y="1402"/>
                <a:ext cx="9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73" name="Line 20"/>
              <p:cNvSpPr>
                <a:spLocks noChangeShapeType="1"/>
              </p:cNvSpPr>
              <p:nvPr/>
            </p:nvSpPr>
            <p:spPr bwMode="auto">
              <a:xfrm>
                <a:off x="3370" y="1663"/>
                <a:ext cx="9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74" name="Text Box 21"/>
              <p:cNvSpPr txBox="1">
                <a:spLocks noChangeArrowheads="1"/>
              </p:cNvSpPr>
              <p:nvPr/>
            </p:nvSpPr>
            <p:spPr bwMode="auto">
              <a:xfrm>
                <a:off x="3392" y="1129"/>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1</a:t>
                </a:r>
              </a:p>
            </p:txBody>
          </p:sp>
          <p:sp>
            <p:nvSpPr>
              <p:cNvPr id="75" name="Text Box 22"/>
              <p:cNvSpPr txBox="1">
                <a:spLocks noChangeArrowheads="1"/>
              </p:cNvSpPr>
              <p:nvPr/>
            </p:nvSpPr>
            <p:spPr bwMode="auto">
              <a:xfrm>
                <a:off x="3722" y="1139"/>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2</a:t>
                </a:r>
              </a:p>
            </p:txBody>
          </p:sp>
          <p:sp>
            <p:nvSpPr>
              <p:cNvPr id="76" name="Text Box 23"/>
              <p:cNvSpPr txBox="1">
                <a:spLocks noChangeArrowheads="1"/>
              </p:cNvSpPr>
              <p:nvPr/>
            </p:nvSpPr>
            <p:spPr bwMode="auto">
              <a:xfrm>
                <a:off x="4058" y="1139"/>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3</a:t>
                </a:r>
              </a:p>
            </p:txBody>
          </p:sp>
          <p:sp>
            <p:nvSpPr>
              <p:cNvPr id="77" name="Text Box 24"/>
              <p:cNvSpPr txBox="1">
                <a:spLocks noChangeArrowheads="1"/>
              </p:cNvSpPr>
              <p:nvPr/>
            </p:nvSpPr>
            <p:spPr bwMode="auto">
              <a:xfrm>
                <a:off x="3386" y="142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8</a:t>
                </a:r>
              </a:p>
            </p:txBody>
          </p:sp>
          <p:sp>
            <p:nvSpPr>
              <p:cNvPr id="78" name="Text Box 25"/>
              <p:cNvSpPr txBox="1">
                <a:spLocks noChangeArrowheads="1"/>
              </p:cNvSpPr>
              <p:nvPr/>
            </p:nvSpPr>
            <p:spPr bwMode="auto">
              <a:xfrm>
                <a:off x="4062" y="166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5</a:t>
                </a:r>
              </a:p>
            </p:txBody>
          </p:sp>
          <p:sp>
            <p:nvSpPr>
              <p:cNvPr id="79" name="Text Box 26"/>
              <p:cNvSpPr txBox="1">
                <a:spLocks noChangeArrowheads="1"/>
              </p:cNvSpPr>
              <p:nvPr/>
            </p:nvSpPr>
            <p:spPr bwMode="auto">
              <a:xfrm>
                <a:off x="4062" y="142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4</a:t>
                </a:r>
              </a:p>
            </p:txBody>
          </p:sp>
          <p:sp>
            <p:nvSpPr>
              <p:cNvPr id="80" name="Text Box 27"/>
              <p:cNvSpPr txBox="1">
                <a:spLocks noChangeArrowheads="1"/>
              </p:cNvSpPr>
              <p:nvPr/>
            </p:nvSpPr>
            <p:spPr bwMode="auto">
              <a:xfrm>
                <a:off x="3726" y="166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6</a:t>
                </a:r>
              </a:p>
            </p:txBody>
          </p:sp>
          <p:sp>
            <p:nvSpPr>
              <p:cNvPr id="81" name="Text Box 28"/>
              <p:cNvSpPr txBox="1">
                <a:spLocks noChangeArrowheads="1"/>
              </p:cNvSpPr>
              <p:nvPr/>
            </p:nvSpPr>
            <p:spPr bwMode="auto">
              <a:xfrm>
                <a:off x="3390" y="1667"/>
                <a:ext cx="2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62500" lnSpcReduction="20000"/>
              </a:bodyPr>
              <a:lstStyle/>
              <a:p>
                <a:pPr algn="l">
                  <a:buNone/>
                </a:pPr>
                <a:r>
                  <a:rPr lang="en-GB" sz="2000">
                    <a:latin typeface="+mn-lt"/>
                  </a:rPr>
                  <a:t>7</a:t>
                </a:r>
              </a:p>
            </p:txBody>
          </p:sp>
        </p:grpSp>
        <p:sp>
          <p:nvSpPr>
            <p:cNvPr id="83" name="Rectangle 120"/>
            <p:cNvSpPr>
              <a:spLocks noChangeArrowheads="1"/>
            </p:cNvSpPr>
            <p:nvPr/>
          </p:nvSpPr>
          <p:spPr bwMode="auto">
            <a:xfrm>
              <a:off x="4446877" y="4917757"/>
              <a:ext cx="642560" cy="23771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84" name="Rectangle 121"/>
            <p:cNvSpPr>
              <a:spLocks noChangeArrowheads="1"/>
            </p:cNvSpPr>
            <p:nvPr/>
          </p:nvSpPr>
          <p:spPr bwMode="auto">
            <a:xfrm>
              <a:off x="2902243" y="5764815"/>
              <a:ext cx="642560" cy="23771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85" name="Rectangle 122"/>
            <p:cNvSpPr>
              <a:spLocks noChangeArrowheads="1"/>
            </p:cNvSpPr>
            <p:nvPr/>
          </p:nvSpPr>
          <p:spPr bwMode="auto">
            <a:xfrm>
              <a:off x="3898781" y="5764815"/>
              <a:ext cx="642560" cy="23771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86" name="Rectangle 123"/>
            <p:cNvSpPr>
              <a:spLocks noChangeArrowheads="1"/>
            </p:cNvSpPr>
            <p:nvPr/>
          </p:nvSpPr>
          <p:spPr bwMode="auto">
            <a:xfrm>
              <a:off x="4994973" y="5764815"/>
              <a:ext cx="642560" cy="23771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87" name="Rectangle 124"/>
            <p:cNvSpPr>
              <a:spLocks noChangeArrowheads="1"/>
            </p:cNvSpPr>
            <p:nvPr/>
          </p:nvSpPr>
          <p:spPr bwMode="auto">
            <a:xfrm>
              <a:off x="5991511" y="5764815"/>
              <a:ext cx="642560" cy="23771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square" lIns="90000" tIns="43200" rIns="90000" bIns="43200" anchor="ctr">
              <a:normAutofit fontScale="62500" lnSpcReduction="20000"/>
            </a:bodyPr>
            <a:lstStyle/>
            <a:p>
              <a:pPr algn="l">
                <a:buNone/>
              </a:pPr>
              <a:endParaRPr lang="en-US">
                <a:latin typeface="+mn-lt"/>
              </a:endParaRPr>
            </a:p>
          </p:txBody>
        </p:sp>
        <p:sp>
          <p:nvSpPr>
            <p:cNvPr id="88" name="Rectangle 31"/>
            <p:cNvSpPr>
              <a:spLocks noChangeArrowheads="1"/>
            </p:cNvSpPr>
            <p:nvPr/>
          </p:nvSpPr>
          <p:spPr bwMode="auto">
            <a:xfrm>
              <a:off x="4441687" y="4763086"/>
              <a:ext cx="647750" cy="548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89" name="Line 32"/>
            <p:cNvSpPr>
              <a:spLocks noChangeShapeType="1"/>
            </p:cNvSpPr>
            <p:nvPr/>
          </p:nvSpPr>
          <p:spPr bwMode="auto">
            <a:xfrm>
              <a:off x="4640994" y="4763086"/>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90" name="Line 33"/>
            <p:cNvSpPr>
              <a:spLocks noChangeShapeType="1"/>
            </p:cNvSpPr>
            <p:nvPr/>
          </p:nvSpPr>
          <p:spPr bwMode="auto">
            <a:xfrm flipH="1">
              <a:off x="4877672" y="4763086"/>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91" name="Line 34"/>
            <p:cNvSpPr>
              <a:spLocks noChangeShapeType="1"/>
            </p:cNvSpPr>
            <p:nvPr/>
          </p:nvSpPr>
          <p:spPr bwMode="auto">
            <a:xfrm>
              <a:off x="4441687" y="4957204"/>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92" name="Line 35"/>
            <p:cNvSpPr>
              <a:spLocks noChangeShapeType="1"/>
            </p:cNvSpPr>
            <p:nvPr/>
          </p:nvSpPr>
          <p:spPr bwMode="auto">
            <a:xfrm>
              <a:off x="4441687" y="5138864"/>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93" name="Text Box 36"/>
            <p:cNvSpPr txBox="1">
              <a:spLocks noChangeArrowheads="1"/>
            </p:cNvSpPr>
            <p:nvPr/>
          </p:nvSpPr>
          <p:spPr bwMode="auto">
            <a:xfrm>
              <a:off x="4416773" y="4737135"/>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5</a:t>
              </a:r>
            </a:p>
          </p:txBody>
        </p:sp>
        <p:sp>
          <p:nvSpPr>
            <p:cNvPr id="94" name="Text Box 37"/>
            <p:cNvSpPr txBox="1">
              <a:spLocks noChangeArrowheads="1"/>
            </p:cNvSpPr>
            <p:nvPr/>
          </p:nvSpPr>
          <p:spPr bwMode="auto">
            <a:xfrm>
              <a:off x="4665908" y="4737135"/>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3</a:t>
              </a:r>
            </a:p>
          </p:txBody>
        </p:sp>
        <p:sp>
          <p:nvSpPr>
            <p:cNvPr id="95" name="Text Box 38"/>
            <p:cNvSpPr txBox="1">
              <a:spLocks noChangeArrowheads="1"/>
            </p:cNvSpPr>
            <p:nvPr/>
          </p:nvSpPr>
          <p:spPr bwMode="auto">
            <a:xfrm>
              <a:off x="4865215" y="4737135"/>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2</a:t>
              </a:r>
            </a:p>
          </p:txBody>
        </p:sp>
        <p:sp>
          <p:nvSpPr>
            <p:cNvPr id="96" name="Text Box 39"/>
            <p:cNvSpPr txBox="1">
              <a:spLocks noChangeArrowheads="1"/>
            </p:cNvSpPr>
            <p:nvPr/>
          </p:nvSpPr>
          <p:spPr bwMode="auto">
            <a:xfrm>
              <a:off x="4416773" y="4936443"/>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8</a:t>
              </a:r>
            </a:p>
          </p:txBody>
        </p:sp>
        <p:sp>
          <p:nvSpPr>
            <p:cNvPr id="97" name="Text Box 40"/>
            <p:cNvSpPr txBox="1">
              <a:spLocks noChangeArrowheads="1"/>
            </p:cNvSpPr>
            <p:nvPr/>
          </p:nvSpPr>
          <p:spPr bwMode="auto">
            <a:xfrm>
              <a:off x="4865215" y="4936443"/>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4</a:t>
              </a:r>
            </a:p>
          </p:txBody>
        </p:sp>
        <p:sp>
          <p:nvSpPr>
            <p:cNvPr id="98" name="Text Box 41"/>
            <p:cNvSpPr txBox="1">
              <a:spLocks noChangeArrowheads="1"/>
            </p:cNvSpPr>
            <p:nvPr/>
          </p:nvSpPr>
          <p:spPr bwMode="auto">
            <a:xfrm>
              <a:off x="4865215" y="513575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6</a:t>
              </a:r>
            </a:p>
          </p:txBody>
        </p:sp>
        <p:sp>
          <p:nvSpPr>
            <p:cNvPr id="99" name="Text Box 42"/>
            <p:cNvSpPr txBox="1">
              <a:spLocks noChangeArrowheads="1"/>
            </p:cNvSpPr>
            <p:nvPr/>
          </p:nvSpPr>
          <p:spPr bwMode="auto">
            <a:xfrm>
              <a:off x="4665908" y="513575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dirty="0">
                  <a:latin typeface="+mn-lt"/>
                </a:rPr>
                <a:t>7</a:t>
              </a:r>
            </a:p>
          </p:txBody>
        </p:sp>
        <p:sp>
          <p:nvSpPr>
            <p:cNvPr id="100" name="Text Box 43"/>
            <p:cNvSpPr txBox="1">
              <a:spLocks noChangeArrowheads="1"/>
            </p:cNvSpPr>
            <p:nvPr/>
          </p:nvSpPr>
          <p:spPr bwMode="auto">
            <a:xfrm>
              <a:off x="4429230" y="513575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1</a:t>
              </a:r>
            </a:p>
          </p:txBody>
        </p:sp>
        <p:sp>
          <p:nvSpPr>
            <p:cNvPr id="101" name="Rectangle 44"/>
            <p:cNvSpPr>
              <a:spLocks noChangeArrowheads="1"/>
            </p:cNvSpPr>
            <p:nvPr/>
          </p:nvSpPr>
          <p:spPr bwMode="auto">
            <a:xfrm>
              <a:off x="3893591" y="5610144"/>
              <a:ext cx="647750" cy="548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102" name="Line 45"/>
            <p:cNvSpPr>
              <a:spLocks noChangeShapeType="1"/>
            </p:cNvSpPr>
            <p:nvPr/>
          </p:nvSpPr>
          <p:spPr bwMode="auto">
            <a:xfrm>
              <a:off x="4092898"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03" name="Line 46"/>
            <p:cNvSpPr>
              <a:spLocks noChangeShapeType="1"/>
            </p:cNvSpPr>
            <p:nvPr/>
          </p:nvSpPr>
          <p:spPr bwMode="auto">
            <a:xfrm flipH="1">
              <a:off x="4329576"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04" name="Line 47"/>
            <p:cNvSpPr>
              <a:spLocks noChangeShapeType="1"/>
            </p:cNvSpPr>
            <p:nvPr/>
          </p:nvSpPr>
          <p:spPr bwMode="auto">
            <a:xfrm>
              <a:off x="3893591" y="580426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05" name="Line 48"/>
            <p:cNvSpPr>
              <a:spLocks noChangeShapeType="1"/>
            </p:cNvSpPr>
            <p:nvPr/>
          </p:nvSpPr>
          <p:spPr bwMode="auto">
            <a:xfrm>
              <a:off x="3893591" y="598592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06" name="Text Box 49"/>
            <p:cNvSpPr txBox="1">
              <a:spLocks noChangeArrowheads="1"/>
            </p:cNvSpPr>
            <p:nvPr/>
          </p:nvSpPr>
          <p:spPr bwMode="auto">
            <a:xfrm>
              <a:off x="3868677"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5</a:t>
              </a:r>
            </a:p>
          </p:txBody>
        </p:sp>
        <p:sp>
          <p:nvSpPr>
            <p:cNvPr id="107" name="Text Box 50"/>
            <p:cNvSpPr txBox="1">
              <a:spLocks noChangeArrowheads="1"/>
            </p:cNvSpPr>
            <p:nvPr/>
          </p:nvSpPr>
          <p:spPr bwMode="auto">
            <a:xfrm>
              <a:off x="4117812"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3</a:t>
              </a:r>
            </a:p>
          </p:txBody>
        </p:sp>
        <p:sp>
          <p:nvSpPr>
            <p:cNvPr id="108" name="Text Box 51"/>
            <p:cNvSpPr txBox="1">
              <a:spLocks noChangeArrowheads="1"/>
            </p:cNvSpPr>
            <p:nvPr/>
          </p:nvSpPr>
          <p:spPr bwMode="auto">
            <a:xfrm>
              <a:off x="4317119"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2</a:t>
              </a:r>
            </a:p>
          </p:txBody>
        </p:sp>
        <p:sp>
          <p:nvSpPr>
            <p:cNvPr id="109" name="Text Box 52"/>
            <p:cNvSpPr txBox="1">
              <a:spLocks noChangeArrowheads="1"/>
            </p:cNvSpPr>
            <p:nvPr/>
          </p:nvSpPr>
          <p:spPr bwMode="auto">
            <a:xfrm>
              <a:off x="3868677"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8</a:t>
              </a:r>
            </a:p>
          </p:txBody>
        </p:sp>
        <p:sp>
          <p:nvSpPr>
            <p:cNvPr id="110" name="Text Box 53"/>
            <p:cNvSpPr txBox="1">
              <a:spLocks noChangeArrowheads="1"/>
            </p:cNvSpPr>
            <p:nvPr/>
          </p:nvSpPr>
          <p:spPr bwMode="auto">
            <a:xfrm>
              <a:off x="4317119"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4</a:t>
              </a:r>
            </a:p>
          </p:txBody>
        </p:sp>
        <p:sp>
          <p:nvSpPr>
            <p:cNvPr id="111" name="Text Box 54"/>
            <p:cNvSpPr txBox="1">
              <a:spLocks noChangeArrowheads="1"/>
            </p:cNvSpPr>
            <p:nvPr/>
          </p:nvSpPr>
          <p:spPr bwMode="auto">
            <a:xfrm>
              <a:off x="4317119"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6</a:t>
              </a:r>
            </a:p>
          </p:txBody>
        </p:sp>
        <p:sp>
          <p:nvSpPr>
            <p:cNvPr id="112" name="Text Box 55"/>
            <p:cNvSpPr txBox="1">
              <a:spLocks noChangeArrowheads="1"/>
            </p:cNvSpPr>
            <p:nvPr/>
          </p:nvSpPr>
          <p:spPr bwMode="auto">
            <a:xfrm>
              <a:off x="4117812"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7</a:t>
              </a:r>
            </a:p>
          </p:txBody>
        </p:sp>
        <p:sp>
          <p:nvSpPr>
            <p:cNvPr id="113" name="Text Box 56"/>
            <p:cNvSpPr txBox="1">
              <a:spLocks noChangeArrowheads="1"/>
            </p:cNvSpPr>
            <p:nvPr/>
          </p:nvSpPr>
          <p:spPr bwMode="auto">
            <a:xfrm>
              <a:off x="3881134"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1</a:t>
              </a:r>
            </a:p>
          </p:txBody>
        </p:sp>
        <p:sp>
          <p:nvSpPr>
            <p:cNvPr id="114" name="Rectangle 57"/>
            <p:cNvSpPr>
              <a:spLocks noChangeArrowheads="1"/>
            </p:cNvSpPr>
            <p:nvPr/>
          </p:nvSpPr>
          <p:spPr bwMode="auto">
            <a:xfrm>
              <a:off x="4989783" y="5610144"/>
              <a:ext cx="647750" cy="548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115" name="Line 58"/>
            <p:cNvSpPr>
              <a:spLocks noChangeShapeType="1"/>
            </p:cNvSpPr>
            <p:nvPr/>
          </p:nvSpPr>
          <p:spPr bwMode="auto">
            <a:xfrm>
              <a:off x="5189090"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16" name="Line 59"/>
            <p:cNvSpPr>
              <a:spLocks noChangeShapeType="1"/>
            </p:cNvSpPr>
            <p:nvPr/>
          </p:nvSpPr>
          <p:spPr bwMode="auto">
            <a:xfrm flipH="1">
              <a:off x="5425768"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17" name="Line 60"/>
            <p:cNvSpPr>
              <a:spLocks noChangeShapeType="1"/>
            </p:cNvSpPr>
            <p:nvPr/>
          </p:nvSpPr>
          <p:spPr bwMode="auto">
            <a:xfrm>
              <a:off x="4989783" y="580426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18" name="Line 61"/>
            <p:cNvSpPr>
              <a:spLocks noChangeShapeType="1"/>
            </p:cNvSpPr>
            <p:nvPr/>
          </p:nvSpPr>
          <p:spPr bwMode="auto">
            <a:xfrm>
              <a:off x="4989783" y="598592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19" name="Text Box 62"/>
            <p:cNvSpPr txBox="1">
              <a:spLocks noChangeArrowheads="1"/>
            </p:cNvSpPr>
            <p:nvPr/>
          </p:nvSpPr>
          <p:spPr bwMode="auto">
            <a:xfrm>
              <a:off x="4964869"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5</a:t>
              </a:r>
            </a:p>
          </p:txBody>
        </p:sp>
        <p:sp>
          <p:nvSpPr>
            <p:cNvPr id="120" name="Text Box 63"/>
            <p:cNvSpPr txBox="1">
              <a:spLocks noChangeArrowheads="1"/>
            </p:cNvSpPr>
            <p:nvPr/>
          </p:nvSpPr>
          <p:spPr bwMode="auto">
            <a:xfrm>
              <a:off x="5214004"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3</a:t>
              </a:r>
            </a:p>
          </p:txBody>
        </p:sp>
        <p:sp>
          <p:nvSpPr>
            <p:cNvPr id="121" name="Text Box 64"/>
            <p:cNvSpPr txBox="1">
              <a:spLocks noChangeArrowheads="1"/>
            </p:cNvSpPr>
            <p:nvPr/>
          </p:nvSpPr>
          <p:spPr bwMode="auto">
            <a:xfrm>
              <a:off x="5413311"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2</a:t>
              </a:r>
            </a:p>
          </p:txBody>
        </p:sp>
        <p:sp>
          <p:nvSpPr>
            <p:cNvPr id="122" name="Text Box 65"/>
            <p:cNvSpPr txBox="1">
              <a:spLocks noChangeArrowheads="1"/>
            </p:cNvSpPr>
            <p:nvPr/>
          </p:nvSpPr>
          <p:spPr bwMode="auto">
            <a:xfrm>
              <a:off x="4964869"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8</a:t>
              </a:r>
            </a:p>
          </p:txBody>
        </p:sp>
        <p:sp>
          <p:nvSpPr>
            <p:cNvPr id="123" name="Text Box 66"/>
            <p:cNvSpPr txBox="1">
              <a:spLocks noChangeArrowheads="1"/>
            </p:cNvSpPr>
            <p:nvPr/>
          </p:nvSpPr>
          <p:spPr bwMode="auto">
            <a:xfrm>
              <a:off x="5214004"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4</a:t>
              </a:r>
            </a:p>
          </p:txBody>
        </p:sp>
        <p:sp>
          <p:nvSpPr>
            <p:cNvPr id="124" name="Text Box 67"/>
            <p:cNvSpPr txBox="1">
              <a:spLocks noChangeArrowheads="1"/>
            </p:cNvSpPr>
            <p:nvPr/>
          </p:nvSpPr>
          <p:spPr bwMode="auto">
            <a:xfrm>
              <a:off x="5413311"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6</a:t>
              </a:r>
            </a:p>
          </p:txBody>
        </p:sp>
        <p:sp>
          <p:nvSpPr>
            <p:cNvPr id="125" name="Text Box 68"/>
            <p:cNvSpPr txBox="1">
              <a:spLocks noChangeArrowheads="1"/>
            </p:cNvSpPr>
            <p:nvPr/>
          </p:nvSpPr>
          <p:spPr bwMode="auto">
            <a:xfrm>
              <a:off x="5214004"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7</a:t>
              </a:r>
            </a:p>
          </p:txBody>
        </p:sp>
        <p:sp>
          <p:nvSpPr>
            <p:cNvPr id="126" name="Text Box 69"/>
            <p:cNvSpPr txBox="1">
              <a:spLocks noChangeArrowheads="1"/>
            </p:cNvSpPr>
            <p:nvPr/>
          </p:nvSpPr>
          <p:spPr bwMode="auto">
            <a:xfrm>
              <a:off x="4977326"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1</a:t>
              </a:r>
            </a:p>
          </p:txBody>
        </p:sp>
        <p:sp>
          <p:nvSpPr>
            <p:cNvPr id="127" name="Rectangle 70"/>
            <p:cNvSpPr>
              <a:spLocks noChangeArrowheads="1"/>
            </p:cNvSpPr>
            <p:nvPr/>
          </p:nvSpPr>
          <p:spPr bwMode="auto">
            <a:xfrm>
              <a:off x="5986321" y="5610144"/>
              <a:ext cx="647750" cy="548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128" name="Line 71"/>
            <p:cNvSpPr>
              <a:spLocks noChangeShapeType="1"/>
            </p:cNvSpPr>
            <p:nvPr/>
          </p:nvSpPr>
          <p:spPr bwMode="auto">
            <a:xfrm>
              <a:off x="6185628"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29" name="Line 72"/>
            <p:cNvSpPr>
              <a:spLocks noChangeShapeType="1"/>
            </p:cNvSpPr>
            <p:nvPr/>
          </p:nvSpPr>
          <p:spPr bwMode="auto">
            <a:xfrm flipH="1">
              <a:off x="6422306"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30" name="Line 73"/>
            <p:cNvSpPr>
              <a:spLocks noChangeShapeType="1"/>
            </p:cNvSpPr>
            <p:nvPr/>
          </p:nvSpPr>
          <p:spPr bwMode="auto">
            <a:xfrm>
              <a:off x="5986321" y="580426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31" name="Line 74"/>
            <p:cNvSpPr>
              <a:spLocks noChangeShapeType="1"/>
            </p:cNvSpPr>
            <p:nvPr/>
          </p:nvSpPr>
          <p:spPr bwMode="auto">
            <a:xfrm>
              <a:off x="5986321" y="598592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32" name="Text Box 75"/>
            <p:cNvSpPr txBox="1">
              <a:spLocks noChangeArrowheads="1"/>
            </p:cNvSpPr>
            <p:nvPr/>
          </p:nvSpPr>
          <p:spPr bwMode="auto">
            <a:xfrm>
              <a:off x="5961407"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5</a:t>
              </a:r>
            </a:p>
          </p:txBody>
        </p:sp>
        <p:sp>
          <p:nvSpPr>
            <p:cNvPr id="133" name="Text Box 76"/>
            <p:cNvSpPr txBox="1">
              <a:spLocks noChangeArrowheads="1"/>
            </p:cNvSpPr>
            <p:nvPr/>
          </p:nvSpPr>
          <p:spPr bwMode="auto">
            <a:xfrm>
              <a:off x="6210542"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3</a:t>
              </a:r>
            </a:p>
          </p:txBody>
        </p:sp>
        <p:sp>
          <p:nvSpPr>
            <p:cNvPr id="134" name="Text Box 77"/>
            <p:cNvSpPr txBox="1">
              <a:spLocks noChangeArrowheads="1"/>
            </p:cNvSpPr>
            <p:nvPr/>
          </p:nvSpPr>
          <p:spPr bwMode="auto">
            <a:xfrm>
              <a:off x="6409849"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2</a:t>
              </a:r>
            </a:p>
          </p:txBody>
        </p:sp>
        <p:sp>
          <p:nvSpPr>
            <p:cNvPr id="135" name="Text Box 78"/>
            <p:cNvSpPr txBox="1">
              <a:spLocks noChangeArrowheads="1"/>
            </p:cNvSpPr>
            <p:nvPr/>
          </p:nvSpPr>
          <p:spPr bwMode="auto">
            <a:xfrm>
              <a:off x="5961407"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8</a:t>
              </a:r>
            </a:p>
          </p:txBody>
        </p:sp>
        <p:sp>
          <p:nvSpPr>
            <p:cNvPr id="136" name="Text Box 79"/>
            <p:cNvSpPr txBox="1">
              <a:spLocks noChangeArrowheads="1"/>
            </p:cNvSpPr>
            <p:nvPr/>
          </p:nvSpPr>
          <p:spPr bwMode="auto">
            <a:xfrm>
              <a:off x="6409849"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4</a:t>
              </a:r>
            </a:p>
          </p:txBody>
        </p:sp>
        <p:sp>
          <p:nvSpPr>
            <p:cNvPr id="137" name="Text Box 80"/>
            <p:cNvSpPr txBox="1">
              <a:spLocks noChangeArrowheads="1"/>
            </p:cNvSpPr>
            <p:nvPr/>
          </p:nvSpPr>
          <p:spPr bwMode="auto">
            <a:xfrm>
              <a:off x="6409849"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6</a:t>
              </a:r>
            </a:p>
          </p:txBody>
        </p:sp>
        <p:sp>
          <p:nvSpPr>
            <p:cNvPr id="138" name="Text Box 81"/>
            <p:cNvSpPr txBox="1">
              <a:spLocks noChangeArrowheads="1"/>
            </p:cNvSpPr>
            <p:nvPr/>
          </p:nvSpPr>
          <p:spPr bwMode="auto">
            <a:xfrm>
              <a:off x="6210542"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7</a:t>
              </a:r>
            </a:p>
          </p:txBody>
        </p:sp>
        <p:sp>
          <p:nvSpPr>
            <p:cNvPr id="139" name="Text Box 82"/>
            <p:cNvSpPr txBox="1">
              <a:spLocks noChangeArrowheads="1"/>
            </p:cNvSpPr>
            <p:nvPr/>
          </p:nvSpPr>
          <p:spPr bwMode="auto">
            <a:xfrm>
              <a:off x="5973864"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1</a:t>
              </a:r>
            </a:p>
          </p:txBody>
        </p:sp>
        <p:sp>
          <p:nvSpPr>
            <p:cNvPr id="140" name="Rectangle 83"/>
            <p:cNvSpPr>
              <a:spLocks noChangeArrowheads="1"/>
            </p:cNvSpPr>
            <p:nvPr/>
          </p:nvSpPr>
          <p:spPr bwMode="auto">
            <a:xfrm>
              <a:off x="2897053" y="5610144"/>
              <a:ext cx="647750" cy="548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a:bodyPr>
            <a:lstStyle/>
            <a:p>
              <a:pPr algn="l">
                <a:buNone/>
              </a:pPr>
              <a:endParaRPr lang="en-US">
                <a:latin typeface="+mn-lt"/>
              </a:endParaRPr>
            </a:p>
          </p:txBody>
        </p:sp>
        <p:sp>
          <p:nvSpPr>
            <p:cNvPr id="141" name="Line 84"/>
            <p:cNvSpPr>
              <a:spLocks noChangeShapeType="1"/>
            </p:cNvSpPr>
            <p:nvPr/>
          </p:nvSpPr>
          <p:spPr bwMode="auto">
            <a:xfrm>
              <a:off x="3096360"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42" name="Line 85"/>
            <p:cNvSpPr>
              <a:spLocks noChangeShapeType="1"/>
            </p:cNvSpPr>
            <p:nvPr/>
          </p:nvSpPr>
          <p:spPr bwMode="auto">
            <a:xfrm flipH="1">
              <a:off x="3333038" y="5610144"/>
              <a:ext cx="0" cy="548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43" name="Line 86"/>
            <p:cNvSpPr>
              <a:spLocks noChangeShapeType="1"/>
            </p:cNvSpPr>
            <p:nvPr/>
          </p:nvSpPr>
          <p:spPr bwMode="auto">
            <a:xfrm>
              <a:off x="2897053" y="580426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44" name="Line 87"/>
            <p:cNvSpPr>
              <a:spLocks noChangeShapeType="1"/>
            </p:cNvSpPr>
            <p:nvPr/>
          </p:nvSpPr>
          <p:spPr bwMode="auto">
            <a:xfrm>
              <a:off x="2897053" y="5985921"/>
              <a:ext cx="6477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Lst>
          </p:spPr>
          <p:txBody>
            <a:bodyPr wrap="square" anchor="ctr">
              <a:normAutofit fontScale="25000" lnSpcReduction="20000"/>
            </a:bodyPr>
            <a:lstStyle/>
            <a:p>
              <a:pPr algn="l">
                <a:buNone/>
              </a:pPr>
              <a:endParaRPr lang="en-US">
                <a:latin typeface="+mn-lt"/>
              </a:endParaRPr>
            </a:p>
          </p:txBody>
        </p:sp>
        <p:sp>
          <p:nvSpPr>
            <p:cNvPr id="145" name="Text Box 88"/>
            <p:cNvSpPr txBox="1">
              <a:spLocks noChangeArrowheads="1"/>
            </p:cNvSpPr>
            <p:nvPr/>
          </p:nvSpPr>
          <p:spPr bwMode="auto">
            <a:xfrm>
              <a:off x="2872139"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5</a:t>
              </a:r>
            </a:p>
          </p:txBody>
        </p:sp>
        <p:sp>
          <p:nvSpPr>
            <p:cNvPr id="146" name="Text Box 89"/>
            <p:cNvSpPr txBox="1">
              <a:spLocks noChangeArrowheads="1"/>
            </p:cNvSpPr>
            <p:nvPr/>
          </p:nvSpPr>
          <p:spPr bwMode="auto">
            <a:xfrm>
              <a:off x="3121274"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3</a:t>
              </a:r>
            </a:p>
          </p:txBody>
        </p:sp>
        <p:sp>
          <p:nvSpPr>
            <p:cNvPr id="147" name="Text Box 90"/>
            <p:cNvSpPr txBox="1">
              <a:spLocks noChangeArrowheads="1"/>
            </p:cNvSpPr>
            <p:nvPr/>
          </p:nvSpPr>
          <p:spPr bwMode="auto">
            <a:xfrm>
              <a:off x="3320581" y="5584192"/>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2</a:t>
              </a:r>
            </a:p>
          </p:txBody>
        </p:sp>
        <p:sp>
          <p:nvSpPr>
            <p:cNvPr id="148" name="Text Box 91"/>
            <p:cNvSpPr txBox="1">
              <a:spLocks noChangeArrowheads="1"/>
            </p:cNvSpPr>
            <p:nvPr/>
          </p:nvSpPr>
          <p:spPr bwMode="auto">
            <a:xfrm>
              <a:off x="3121274"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8</a:t>
              </a:r>
            </a:p>
          </p:txBody>
        </p:sp>
        <p:sp>
          <p:nvSpPr>
            <p:cNvPr id="149" name="Text Box 92"/>
            <p:cNvSpPr txBox="1">
              <a:spLocks noChangeArrowheads="1"/>
            </p:cNvSpPr>
            <p:nvPr/>
          </p:nvSpPr>
          <p:spPr bwMode="auto">
            <a:xfrm>
              <a:off x="3320581" y="5783500"/>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wrap="square">
              <a:normAutofit fontScale="55000" lnSpcReduction="20000"/>
            </a:bodyPr>
            <a:lstStyle/>
            <a:p>
              <a:pPr algn="l">
                <a:buNone/>
              </a:pPr>
              <a:r>
                <a:rPr lang="en-GB" sz="1400">
                  <a:latin typeface="+mn-lt"/>
                </a:rPr>
                <a:t>4</a:t>
              </a:r>
            </a:p>
          </p:txBody>
        </p:sp>
        <p:sp>
          <p:nvSpPr>
            <p:cNvPr id="150" name="Text Box 93"/>
            <p:cNvSpPr txBox="1">
              <a:spLocks noChangeArrowheads="1"/>
            </p:cNvSpPr>
            <p:nvPr/>
          </p:nvSpPr>
          <p:spPr bwMode="auto">
            <a:xfrm>
              <a:off x="3320581"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6</a:t>
              </a:r>
            </a:p>
          </p:txBody>
        </p:sp>
        <p:sp>
          <p:nvSpPr>
            <p:cNvPr id="151" name="Text Box 94"/>
            <p:cNvSpPr txBox="1">
              <a:spLocks noChangeArrowheads="1"/>
            </p:cNvSpPr>
            <p:nvPr/>
          </p:nvSpPr>
          <p:spPr bwMode="auto">
            <a:xfrm>
              <a:off x="3121274"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7</a:t>
              </a:r>
            </a:p>
          </p:txBody>
        </p:sp>
        <p:sp>
          <p:nvSpPr>
            <p:cNvPr id="152" name="Text Box 95"/>
            <p:cNvSpPr txBox="1">
              <a:spLocks noChangeArrowheads="1"/>
            </p:cNvSpPr>
            <p:nvPr/>
          </p:nvSpPr>
          <p:spPr bwMode="auto">
            <a:xfrm>
              <a:off x="2884596" y="5982808"/>
              <a:ext cx="185813" cy="20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55000" lnSpcReduction="20000"/>
            </a:bodyPr>
            <a:lstStyle/>
            <a:p>
              <a:pPr algn="l">
                <a:buNone/>
              </a:pPr>
              <a:r>
                <a:rPr lang="en-GB" sz="1400">
                  <a:latin typeface="+mn-lt"/>
                </a:rPr>
                <a:t>1</a:t>
              </a:r>
            </a:p>
          </p:txBody>
        </p:sp>
        <p:sp>
          <p:nvSpPr>
            <p:cNvPr id="153" name="Line 96"/>
            <p:cNvSpPr>
              <a:spLocks noChangeShapeType="1"/>
            </p:cNvSpPr>
            <p:nvPr/>
          </p:nvSpPr>
          <p:spPr bwMode="auto">
            <a:xfrm flipH="1">
              <a:off x="3245841" y="5311182"/>
              <a:ext cx="1544634" cy="2989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54" name="Line 97"/>
            <p:cNvSpPr>
              <a:spLocks noChangeShapeType="1"/>
            </p:cNvSpPr>
            <p:nvPr/>
          </p:nvSpPr>
          <p:spPr bwMode="auto">
            <a:xfrm flipH="1">
              <a:off x="4242379" y="5311182"/>
              <a:ext cx="548096" cy="2989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55" name="Line 98"/>
            <p:cNvSpPr>
              <a:spLocks noChangeShapeType="1"/>
            </p:cNvSpPr>
            <p:nvPr/>
          </p:nvSpPr>
          <p:spPr bwMode="auto">
            <a:xfrm>
              <a:off x="4790475" y="5311182"/>
              <a:ext cx="548096" cy="2989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56" name="Line 99"/>
            <p:cNvSpPr>
              <a:spLocks noChangeShapeType="1"/>
            </p:cNvSpPr>
            <p:nvPr/>
          </p:nvSpPr>
          <p:spPr bwMode="auto">
            <a:xfrm>
              <a:off x="4790475" y="5311182"/>
              <a:ext cx="1544634" cy="2989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grpSp>
          <p:nvGrpSpPr>
            <p:cNvPr id="157" name="Group 100"/>
            <p:cNvGrpSpPr>
              <a:grpSpLocks/>
            </p:cNvGrpSpPr>
            <p:nvPr/>
          </p:nvGrpSpPr>
          <p:grpSpPr bwMode="auto">
            <a:xfrm>
              <a:off x="2747572" y="6158239"/>
              <a:ext cx="896884" cy="249135"/>
              <a:chOff x="864" y="3744"/>
              <a:chExt cx="864" cy="240"/>
            </a:xfrm>
          </p:grpSpPr>
          <p:sp>
            <p:nvSpPr>
              <p:cNvPr id="170" name="Line 101"/>
              <p:cNvSpPr>
                <a:spLocks noChangeShapeType="1"/>
              </p:cNvSpPr>
              <p:nvPr/>
            </p:nvSpPr>
            <p:spPr bwMode="auto">
              <a:xfrm flipH="1">
                <a:off x="864"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71" name="Line 102"/>
              <p:cNvSpPr>
                <a:spLocks noChangeShapeType="1"/>
              </p:cNvSpPr>
              <p:nvPr/>
            </p:nvSpPr>
            <p:spPr bwMode="auto">
              <a:xfrm>
                <a:off x="1296" y="3744"/>
                <a:ext cx="0"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72" name="Line 103"/>
              <p:cNvSpPr>
                <a:spLocks noChangeShapeType="1"/>
              </p:cNvSpPr>
              <p:nvPr/>
            </p:nvSpPr>
            <p:spPr bwMode="auto">
              <a:xfrm>
                <a:off x="1296"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grpSp>
        <p:grpSp>
          <p:nvGrpSpPr>
            <p:cNvPr id="158" name="Group 104"/>
            <p:cNvGrpSpPr>
              <a:grpSpLocks/>
            </p:cNvGrpSpPr>
            <p:nvPr/>
          </p:nvGrpSpPr>
          <p:grpSpPr bwMode="auto">
            <a:xfrm>
              <a:off x="3793937" y="6158239"/>
              <a:ext cx="896884" cy="249135"/>
              <a:chOff x="864" y="3744"/>
              <a:chExt cx="864" cy="240"/>
            </a:xfrm>
          </p:grpSpPr>
          <p:sp>
            <p:nvSpPr>
              <p:cNvPr id="167" name="Line 105"/>
              <p:cNvSpPr>
                <a:spLocks noChangeShapeType="1"/>
              </p:cNvSpPr>
              <p:nvPr/>
            </p:nvSpPr>
            <p:spPr bwMode="auto">
              <a:xfrm flipH="1">
                <a:off x="864"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68" name="Line 106"/>
              <p:cNvSpPr>
                <a:spLocks noChangeShapeType="1"/>
              </p:cNvSpPr>
              <p:nvPr/>
            </p:nvSpPr>
            <p:spPr bwMode="auto">
              <a:xfrm>
                <a:off x="1296" y="3744"/>
                <a:ext cx="0"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69" name="Line 107"/>
              <p:cNvSpPr>
                <a:spLocks noChangeShapeType="1"/>
              </p:cNvSpPr>
              <p:nvPr/>
            </p:nvSpPr>
            <p:spPr bwMode="auto">
              <a:xfrm>
                <a:off x="1296"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grpSp>
        <p:grpSp>
          <p:nvGrpSpPr>
            <p:cNvPr id="159" name="Group 108"/>
            <p:cNvGrpSpPr>
              <a:grpSpLocks/>
            </p:cNvGrpSpPr>
            <p:nvPr/>
          </p:nvGrpSpPr>
          <p:grpSpPr bwMode="auto">
            <a:xfrm>
              <a:off x="4890129" y="6158239"/>
              <a:ext cx="896884" cy="249135"/>
              <a:chOff x="864" y="3744"/>
              <a:chExt cx="864" cy="240"/>
            </a:xfrm>
          </p:grpSpPr>
          <p:sp>
            <p:nvSpPr>
              <p:cNvPr id="164" name="Line 109"/>
              <p:cNvSpPr>
                <a:spLocks noChangeShapeType="1"/>
              </p:cNvSpPr>
              <p:nvPr/>
            </p:nvSpPr>
            <p:spPr bwMode="auto">
              <a:xfrm flipH="1">
                <a:off x="864"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65" name="Line 110"/>
              <p:cNvSpPr>
                <a:spLocks noChangeShapeType="1"/>
              </p:cNvSpPr>
              <p:nvPr/>
            </p:nvSpPr>
            <p:spPr bwMode="auto">
              <a:xfrm>
                <a:off x="1296" y="3744"/>
                <a:ext cx="0"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66" name="Line 111"/>
              <p:cNvSpPr>
                <a:spLocks noChangeShapeType="1"/>
              </p:cNvSpPr>
              <p:nvPr/>
            </p:nvSpPr>
            <p:spPr bwMode="auto">
              <a:xfrm>
                <a:off x="1296"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grpSp>
        <p:grpSp>
          <p:nvGrpSpPr>
            <p:cNvPr id="160" name="Group 112"/>
            <p:cNvGrpSpPr>
              <a:grpSpLocks/>
            </p:cNvGrpSpPr>
            <p:nvPr/>
          </p:nvGrpSpPr>
          <p:grpSpPr bwMode="auto">
            <a:xfrm>
              <a:off x="5886667" y="6158239"/>
              <a:ext cx="896884" cy="249135"/>
              <a:chOff x="864" y="3744"/>
              <a:chExt cx="864" cy="240"/>
            </a:xfrm>
          </p:grpSpPr>
          <p:sp>
            <p:nvSpPr>
              <p:cNvPr id="161" name="Line 113"/>
              <p:cNvSpPr>
                <a:spLocks noChangeShapeType="1"/>
              </p:cNvSpPr>
              <p:nvPr/>
            </p:nvSpPr>
            <p:spPr bwMode="auto">
              <a:xfrm flipH="1">
                <a:off x="864"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62" name="Line 114"/>
              <p:cNvSpPr>
                <a:spLocks noChangeShapeType="1"/>
              </p:cNvSpPr>
              <p:nvPr/>
            </p:nvSpPr>
            <p:spPr bwMode="auto">
              <a:xfrm>
                <a:off x="1296" y="3744"/>
                <a:ext cx="0"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sp>
            <p:nvSpPr>
              <p:cNvPr id="163" name="Line 115"/>
              <p:cNvSpPr>
                <a:spLocks noChangeShapeType="1"/>
              </p:cNvSpPr>
              <p:nvPr/>
            </p:nvSpPr>
            <p:spPr bwMode="auto">
              <a:xfrm>
                <a:off x="1296" y="3744"/>
                <a:ext cx="432" cy="240"/>
              </a:xfrm>
              <a:prstGeom prst="line">
                <a:avLst/>
              </a:prstGeom>
              <a:noFill/>
              <a:ln w="12700">
                <a:solidFill>
                  <a:schemeClr val="bg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grpSp>
        <p:grpSp>
          <p:nvGrpSpPr>
            <p:cNvPr id="173" name="Group 128"/>
            <p:cNvGrpSpPr>
              <a:grpSpLocks/>
            </p:cNvGrpSpPr>
            <p:nvPr/>
          </p:nvGrpSpPr>
          <p:grpSpPr bwMode="auto">
            <a:xfrm>
              <a:off x="4741688" y="3577621"/>
              <a:ext cx="362283" cy="513840"/>
              <a:chOff x="2635" y="1106"/>
              <a:chExt cx="349" cy="495"/>
            </a:xfrm>
            <a:effectLst/>
          </p:grpSpPr>
          <p:sp>
            <p:nvSpPr>
              <p:cNvPr id="174" name="Text Box 30"/>
              <p:cNvSpPr txBox="1">
                <a:spLocks noChangeArrowheads="1"/>
              </p:cNvSpPr>
              <p:nvPr/>
            </p:nvSpPr>
            <p:spPr bwMode="auto">
              <a:xfrm>
                <a:off x="2635" y="1106"/>
                <a:ext cx="278"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rmAutofit fontScale="70000" lnSpcReduction="20000"/>
              </a:bodyPr>
              <a:lstStyle/>
              <a:p>
                <a:pPr algn="l">
                  <a:buNone/>
                </a:pPr>
                <a:r>
                  <a:rPr lang="en-GB" sz="3600">
                    <a:latin typeface="+mn-lt"/>
                  </a:rPr>
                  <a:t>?</a:t>
                </a:r>
              </a:p>
            </p:txBody>
          </p:sp>
          <p:sp>
            <p:nvSpPr>
              <p:cNvPr id="175" name="AutoShape 117"/>
              <p:cNvSpPr>
                <a:spLocks noChangeArrowheads="1"/>
              </p:cNvSpPr>
              <p:nvPr/>
            </p:nvSpPr>
            <p:spPr bwMode="auto">
              <a:xfrm>
                <a:off x="2696" y="1457"/>
                <a:ext cx="288" cy="144"/>
              </a:xfrm>
              <a:prstGeom prst="rightArrow">
                <a:avLst>
                  <a:gd name="adj1" fmla="val 50000"/>
                  <a:gd name="adj2" fmla="val 50000"/>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normAutofit fontScale="25000" lnSpcReduction="20000"/>
              </a:bodyPr>
              <a:lstStyle/>
              <a:p>
                <a:pPr algn="l">
                  <a:buNone/>
                </a:pPr>
                <a:endParaRPr lang="en-US">
                  <a:latin typeface="+mn-lt"/>
                </a:endParaRPr>
              </a:p>
            </p:txBody>
          </p:sp>
        </p:grpSp>
      </p:grpSp>
      <p:sp>
        <p:nvSpPr>
          <p:cNvPr id="176" name="AutoShape 125"/>
          <p:cNvSpPr>
            <a:spLocks noChangeArrowheads="1"/>
          </p:cNvSpPr>
          <p:nvPr/>
        </p:nvSpPr>
        <p:spPr bwMode="auto">
          <a:xfrm>
            <a:off x="2825810" y="4788468"/>
            <a:ext cx="1531138" cy="772119"/>
          </a:xfrm>
          <a:prstGeom prst="wedgeRoundRectCallout">
            <a:avLst>
              <a:gd name="adj1" fmla="val 54431"/>
              <a:gd name="adj2" fmla="val 66180"/>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92500"/>
          </a:bodyPr>
          <a:lstStyle/>
          <a:p>
            <a:pPr algn="l">
              <a:buNone/>
            </a:pPr>
            <a:r>
              <a:rPr lang="en-GB" sz="1400" dirty="0">
                <a:latin typeface="+mn-lt"/>
              </a:rPr>
              <a:t>A move as the transition from one board to another</a:t>
            </a:r>
          </a:p>
        </p:txBody>
      </p:sp>
      <p:sp>
        <p:nvSpPr>
          <p:cNvPr id="177" name="AutoShape 130"/>
          <p:cNvSpPr>
            <a:spLocks noChangeArrowheads="1"/>
          </p:cNvSpPr>
          <p:nvPr/>
        </p:nvSpPr>
        <p:spPr bwMode="auto">
          <a:xfrm>
            <a:off x="3102645" y="3745427"/>
            <a:ext cx="993106" cy="818925"/>
          </a:xfrm>
          <a:prstGeom prst="wedgeRoundRectCallout">
            <a:avLst>
              <a:gd name="adj1" fmla="val 70544"/>
              <a:gd name="adj2" fmla="val 19572"/>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92500"/>
          </a:bodyPr>
          <a:lstStyle/>
          <a:p>
            <a:pPr algn="l">
              <a:buNone/>
            </a:pPr>
            <a:r>
              <a:rPr lang="en-GB" sz="1400" dirty="0">
                <a:latin typeface="+mn-lt"/>
              </a:rPr>
              <a:t>How do we represent boards?</a:t>
            </a:r>
          </a:p>
        </p:txBody>
      </p:sp>
      <p:sp>
        <p:nvSpPr>
          <p:cNvPr id="178" name="AutoShape 131"/>
          <p:cNvSpPr>
            <a:spLocks noChangeArrowheads="1"/>
          </p:cNvSpPr>
          <p:nvPr/>
        </p:nvSpPr>
        <p:spPr bwMode="auto">
          <a:xfrm>
            <a:off x="6308014" y="4851337"/>
            <a:ext cx="1216737" cy="551215"/>
          </a:xfrm>
          <a:prstGeom prst="wedgeRoundRectCallout">
            <a:avLst>
              <a:gd name="adj1" fmla="val -68597"/>
              <a:gd name="adj2" fmla="val 98157"/>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92500"/>
          </a:bodyPr>
          <a:lstStyle/>
          <a:p>
            <a:pPr algn="l">
              <a:buNone/>
            </a:pPr>
            <a:r>
              <a:rPr lang="en-GB" sz="1400" dirty="0">
                <a:latin typeface="+mn-lt"/>
              </a:rPr>
              <a:t>How to handle alternatives?</a:t>
            </a:r>
          </a:p>
        </p:txBody>
      </p:sp>
      <p:sp>
        <p:nvSpPr>
          <p:cNvPr id="179" name="AutoShape 132"/>
          <p:cNvSpPr>
            <a:spLocks noChangeArrowheads="1"/>
          </p:cNvSpPr>
          <p:nvPr/>
        </p:nvSpPr>
        <p:spPr bwMode="auto">
          <a:xfrm>
            <a:off x="7670795" y="5560208"/>
            <a:ext cx="1301756" cy="1056492"/>
          </a:xfrm>
          <a:prstGeom prst="wedgeRoundRectCallout">
            <a:avLst>
              <a:gd name="adj1" fmla="val -72904"/>
              <a:gd name="adj2" fmla="val 54887"/>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Autofit/>
          </a:bodyPr>
          <a:lstStyle/>
          <a:p>
            <a:pPr algn="l">
              <a:buNone/>
            </a:pPr>
            <a:r>
              <a:rPr lang="en-GB" sz="1400" dirty="0">
                <a:latin typeface="+mn-lt"/>
              </a:rPr>
              <a:t>What guides us in the direction of the solution?</a:t>
            </a:r>
          </a:p>
        </p:txBody>
      </p:sp>
      <p:sp>
        <p:nvSpPr>
          <p:cNvPr id="180" name="AutoShape 133"/>
          <p:cNvSpPr>
            <a:spLocks noChangeArrowheads="1"/>
          </p:cNvSpPr>
          <p:nvPr/>
        </p:nvSpPr>
        <p:spPr bwMode="auto">
          <a:xfrm>
            <a:off x="7524751" y="3721100"/>
            <a:ext cx="838199" cy="604329"/>
          </a:xfrm>
          <a:prstGeom prst="wedgeRoundRectCallout">
            <a:avLst>
              <a:gd name="adj1" fmla="val -90999"/>
              <a:gd name="adj2" fmla="val 32749"/>
              <a:gd name="adj3" fmla="val 16667"/>
            </a:avLst>
          </a:prstGeom>
          <a:solidFill>
            <a:srgbClr val="ADD5FF">
              <a:alpha val="50000"/>
            </a:srgbClr>
          </a:solidFill>
          <a:ln w="12700">
            <a:solidFill>
              <a:srgbClr val="265DAB">
                <a:alpha val="50000"/>
              </a:srgbClr>
            </a:solidFill>
            <a:miter lim="800000"/>
            <a:headEnd/>
            <a:tailEnd/>
          </a:ln>
          <a:effectLst/>
        </p:spPr>
        <p:txBody>
          <a:bodyPr wrap="square" lIns="36000" tIns="43200" rIns="36000" bIns="43200">
            <a:normAutofit fontScale="92500"/>
          </a:bodyPr>
          <a:lstStyle/>
          <a:p>
            <a:pPr algn="l">
              <a:buNone/>
            </a:pPr>
            <a:r>
              <a:rPr lang="en-GB" sz="1400" dirty="0">
                <a:latin typeface="+mn-lt"/>
              </a:rPr>
              <a:t>What is a solution?</a:t>
            </a:r>
          </a:p>
        </p:txBody>
      </p:sp>
    </p:spTree>
    <p:extLst>
      <p:ext uri="{BB962C8B-B14F-4D97-AF65-F5344CB8AC3E}">
        <p14:creationId xmlns:p14="http://schemas.microsoft.com/office/powerpoint/2010/main" val="425828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77"/>
                                        </p:tgtEl>
                                        <p:attrNameLst>
                                          <p:attrName>style.visibility</p:attrName>
                                        </p:attrNameLst>
                                      </p:cBhvr>
                                      <p:to>
                                        <p:strVal val="visible"/>
                                      </p:to>
                                    </p:set>
                                    <p:anim calcmode="lin" valueType="num">
                                      <p:cBhvr>
                                        <p:cTn id="33" dur="500" fill="hold"/>
                                        <p:tgtEl>
                                          <p:spTgt spid="177"/>
                                        </p:tgtEl>
                                        <p:attrNameLst>
                                          <p:attrName>ppt_w</p:attrName>
                                        </p:attrNameLst>
                                      </p:cBhvr>
                                      <p:tavLst>
                                        <p:tav tm="0">
                                          <p:val>
                                            <p:fltVal val="0"/>
                                          </p:val>
                                        </p:tav>
                                        <p:tav tm="100000">
                                          <p:val>
                                            <p:strVal val="#ppt_w"/>
                                          </p:val>
                                        </p:tav>
                                      </p:tavLst>
                                    </p:anim>
                                    <p:anim calcmode="lin" valueType="num">
                                      <p:cBhvr>
                                        <p:cTn id="34" dur="500" fill="hold"/>
                                        <p:tgtEl>
                                          <p:spTgt spid="177"/>
                                        </p:tgtEl>
                                        <p:attrNameLst>
                                          <p:attrName>ppt_h</p:attrName>
                                        </p:attrNameLst>
                                      </p:cBhvr>
                                      <p:tavLst>
                                        <p:tav tm="0">
                                          <p:val>
                                            <p:fltVal val="0"/>
                                          </p:val>
                                        </p:tav>
                                        <p:tav tm="100000">
                                          <p:val>
                                            <p:strVal val="#ppt_h"/>
                                          </p:val>
                                        </p:tav>
                                      </p:tavLst>
                                    </p:anim>
                                    <p:animEffect transition="in" filter="fade">
                                      <p:cBhvr>
                                        <p:cTn id="35" dur="500"/>
                                        <p:tgtEl>
                                          <p:spTgt spid="177"/>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180"/>
                                        </p:tgtEl>
                                        <p:attrNameLst>
                                          <p:attrName>style.visibility</p:attrName>
                                        </p:attrNameLst>
                                      </p:cBhvr>
                                      <p:to>
                                        <p:strVal val="visible"/>
                                      </p:to>
                                    </p:set>
                                    <p:anim calcmode="lin" valueType="num">
                                      <p:cBhvr>
                                        <p:cTn id="39" dur="500" fill="hold"/>
                                        <p:tgtEl>
                                          <p:spTgt spid="180"/>
                                        </p:tgtEl>
                                        <p:attrNameLst>
                                          <p:attrName>ppt_w</p:attrName>
                                        </p:attrNameLst>
                                      </p:cBhvr>
                                      <p:tavLst>
                                        <p:tav tm="0">
                                          <p:val>
                                            <p:fltVal val="0"/>
                                          </p:val>
                                        </p:tav>
                                        <p:tav tm="100000">
                                          <p:val>
                                            <p:strVal val="#ppt_w"/>
                                          </p:val>
                                        </p:tav>
                                      </p:tavLst>
                                    </p:anim>
                                    <p:anim calcmode="lin" valueType="num">
                                      <p:cBhvr>
                                        <p:cTn id="40" dur="500" fill="hold"/>
                                        <p:tgtEl>
                                          <p:spTgt spid="180"/>
                                        </p:tgtEl>
                                        <p:attrNameLst>
                                          <p:attrName>ppt_h</p:attrName>
                                        </p:attrNameLst>
                                      </p:cBhvr>
                                      <p:tavLst>
                                        <p:tav tm="0">
                                          <p:val>
                                            <p:fltVal val="0"/>
                                          </p:val>
                                        </p:tav>
                                        <p:tav tm="100000">
                                          <p:val>
                                            <p:strVal val="#ppt_h"/>
                                          </p:val>
                                        </p:tav>
                                      </p:tavLst>
                                    </p:anim>
                                    <p:animEffect transition="in" filter="fade">
                                      <p:cBhvr>
                                        <p:cTn id="41" dur="500"/>
                                        <p:tgtEl>
                                          <p:spTgt spid="180"/>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76"/>
                                        </p:tgtEl>
                                        <p:attrNameLst>
                                          <p:attrName>style.visibility</p:attrName>
                                        </p:attrNameLst>
                                      </p:cBhvr>
                                      <p:to>
                                        <p:strVal val="visible"/>
                                      </p:to>
                                    </p:set>
                                    <p:anim calcmode="lin" valueType="num">
                                      <p:cBhvr>
                                        <p:cTn id="45" dur="500" fill="hold"/>
                                        <p:tgtEl>
                                          <p:spTgt spid="176"/>
                                        </p:tgtEl>
                                        <p:attrNameLst>
                                          <p:attrName>ppt_w</p:attrName>
                                        </p:attrNameLst>
                                      </p:cBhvr>
                                      <p:tavLst>
                                        <p:tav tm="0">
                                          <p:val>
                                            <p:fltVal val="0"/>
                                          </p:val>
                                        </p:tav>
                                        <p:tav tm="100000">
                                          <p:val>
                                            <p:strVal val="#ppt_w"/>
                                          </p:val>
                                        </p:tav>
                                      </p:tavLst>
                                    </p:anim>
                                    <p:anim calcmode="lin" valueType="num">
                                      <p:cBhvr>
                                        <p:cTn id="46" dur="500" fill="hold"/>
                                        <p:tgtEl>
                                          <p:spTgt spid="176"/>
                                        </p:tgtEl>
                                        <p:attrNameLst>
                                          <p:attrName>ppt_h</p:attrName>
                                        </p:attrNameLst>
                                      </p:cBhvr>
                                      <p:tavLst>
                                        <p:tav tm="0">
                                          <p:val>
                                            <p:fltVal val="0"/>
                                          </p:val>
                                        </p:tav>
                                        <p:tav tm="100000">
                                          <p:val>
                                            <p:strVal val="#ppt_h"/>
                                          </p:val>
                                        </p:tav>
                                      </p:tavLst>
                                    </p:anim>
                                    <p:animEffect transition="in" filter="fade">
                                      <p:cBhvr>
                                        <p:cTn id="47" dur="500"/>
                                        <p:tgtEl>
                                          <p:spTgt spid="176"/>
                                        </p:tgtEl>
                                      </p:cBhvr>
                                    </p:animEffect>
                                  </p:childTnLst>
                                </p:cTn>
                              </p:par>
                            </p:childTnLst>
                          </p:cTn>
                        </p:par>
                        <p:par>
                          <p:cTn id="48" fill="hold">
                            <p:stCondLst>
                              <p:cond delay="1500"/>
                            </p:stCondLst>
                            <p:childTnLst>
                              <p:par>
                                <p:cTn id="49" presetID="53" presetClass="entr" presetSubtype="16" fill="hold" grpId="0" nodeType="afterEffect">
                                  <p:stCondLst>
                                    <p:cond delay="0"/>
                                  </p:stCondLst>
                                  <p:childTnLst>
                                    <p:set>
                                      <p:cBhvr>
                                        <p:cTn id="50" dur="1" fill="hold">
                                          <p:stCondLst>
                                            <p:cond delay="0"/>
                                          </p:stCondLst>
                                        </p:cTn>
                                        <p:tgtEl>
                                          <p:spTgt spid="178"/>
                                        </p:tgtEl>
                                        <p:attrNameLst>
                                          <p:attrName>style.visibility</p:attrName>
                                        </p:attrNameLst>
                                      </p:cBhvr>
                                      <p:to>
                                        <p:strVal val="visible"/>
                                      </p:to>
                                    </p:set>
                                    <p:anim calcmode="lin" valueType="num">
                                      <p:cBhvr>
                                        <p:cTn id="51" dur="500" fill="hold"/>
                                        <p:tgtEl>
                                          <p:spTgt spid="178"/>
                                        </p:tgtEl>
                                        <p:attrNameLst>
                                          <p:attrName>ppt_w</p:attrName>
                                        </p:attrNameLst>
                                      </p:cBhvr>
                                      <p:tavLst>
                                        <p:tav tm="0">
                                          <p:val>
                                            <p:fltVal val="0"/>
                                          </p:val>
                                        </p:tav>
                                        <p:tav tm="100000">
                                          <p:val>
                                            <p:strVal val="#ppt_w"/>
                                          </p:val>
                                        </p:tav>
                                      </p:tavLst>
                                    </p:anim>
                                    <p:anim calcmode="lin" valueType="num">
                                      <p:cBhvr>
                                        <p:cTn id="52" dur="500" fill="hold"/>
                                        <p:tgtEl>
                                          <p:spTgt spid="178"/>
                                        </p:tgtEl>
                                        <p:attrNameLst>
                                          <p:attrName>ppt_h</p:attrName>
                                        </p:attrNameLst>
                                      </p:cBhvr>
                                      <p:tavLst>
                                        <p:tav tm="0">
                                          <p:val>
                                            <p:fltVal val="0"/>
                                          </p:val>
                                        </p:tav>
                                        <p:tav tm="100000">
                                          <p:val>
                                            <p:strVal val="#ppt_h"/>
                                          </p:val>
                                        </p:tav>
                                      </p:tavLst>
                                    </p:anim>
                                    <p:animEffect transition="in" filter="fade">
                                      <p:cBhvr>
                                        <p:cTn id="53" dur="500"/>
                                        <p:tgtEl>
                                          <p:spTgt spid="17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179"/>
                                        </p:tgtEl>
                                        <p:attrNameLst>
                                          <p:attrName>style.visibility</p:attrName>
                                        </p:attrNameLst>
                                      </p:cBhvr>
                                      <p:to>
                                        <p:strVal val="visible"/>
                                      </p:to>
                                    </p:set>
                                    <p:anim calcmode="lin" valueType="num">
                                      <p:cBhvr>
                                        <p:cTn id="57" dur="500" fill="hold"/>
                                        <p:tgtEl>
                                          <p:spTgt spid="179"/>
                                        </p:tgtEl>
                                        <p:attrNameLst>
                                          <p:attrName>ppt_w</p:attrName>
                                        </p:attrNameLst>
                                      </p:cBhvr>
                                      <p:tavLst>
                                        <p:tav tm="0">
                                          <p:val>
                                            <p:fltVal val="0"/>
                                          </p:val>
                                        </p:tav>
                                        <p:tav tm="100000">
                                          <p:val>
                                            <p:strVal val="#ppt_w"/>
                                          </p:val>
                                        </p:tav>
                                      </p:tavLst>
                                    </p:anim>
                                    <p:anim calcmode="lin" valueType="num">
                                      <p:cBhvr>
                                        <p:cTn id="58" dur="500" fill="hold"/>
                                        <p:tgtEl>
                                          <p:spTgt spid="179"/>
                                        </p:tgtEl>
                                        <p:attrNameLst>
                                          <p:attrName>ppt_h</p:attrName>
                                        </p:attrNameLst>
                                      </p:cBhvr>
                                      <p:tavLst>
                                        <p:tav tm="0">
                                          <p:val>
                                            <p:fltVal val="0"/>
                                          </p:val>
                                        </p:tav>
                                        <p:tav tm="100000">
                                          <p:val>
                                            <p:strVal val="#ppt_h"/>
                                          </p:val>
                                        </p:tav>
                                      </p:tavLst>
                                    </p:anim>
                                    <p:animEffect transition="in" filter="fade">
                                      <p:cBhvr>
                                        <p:cTn id="59"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P spid="178" grpId="0" animBg="1"/>
      <p:bldP spid="179" grpId="0" animBg="1"/>
      <p:bldP spid="1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State Space Search (cont.)</a:t>
            </a:r>
            <a:endParaRPr lang="en-US" dirty="0"/>
          </a:p>
        </p:txBody>
      </p:sp>
      <p:sp>
        <p:nvSpPr>
          <p:cNvPr id="6" name="Content Placeholder 5"/>
          <p:cNvSpPr>
            <a:spLocks noGrp="1"/>
          </p:cNvSpPr>
          <p:nvPr>
            <p:ph idx="1"/>
          </p:nvPr>
        </p:nvSpPr>
        <p:spPr>
          <a:xfrm>
            <a:off x="361950" y="1670050"/>
            <a:ext cx="8396288" cy="4794250"/>
          </a:xfrm>
        </p:spPr>
        <p:txBody>
          <a:bodyPr>
            <a:normAutofit fontScale="77500" lnSpcReduction="20000"/>
          </a:bodyPr>
          <a:lstStyle/>
          <a:p>
            <a:pPr>
              <a:lnSpc>
                <a:spcPct val="108000"/>
              </a:lnSpc>
              <a:spcBef>
                <a:spcPts val="500"/>
              </a:spcBef>
            </a:pPr>
            <a:r>
              <a:rPr lang="en-US" dirty="0" smtClean="0"/>
              <a:t>The </a:t>
            </a:r>
            <a:r>
              <a:rPr lang="en-US" b="1" dirty="0"/>
              <a:t>initial state </a:t>
            </a:r>
            <a:r>
              <a:rPr lang="en-US" dirty="0"/>
              <a:t>(e.g., an address or a board) </a:t>
            </a:r>
          </a:p>
          <a:p>
            <a:pPr>
              <a:lnSpc>
                <a:spcPct val="108000"/>
              </a:lnSpc>
              <a:spcBef>
                <a:spcPts val="500"/>
              </a:spcBef>
            </a:pPr>
            <a:r>
              <a:rPr lang="en-US" dirty="0"/>
              <a:t>A </a:t>
            </a:r>
            <a:r>
              <a:rPr lang="en-US" b="1" dirty="0"/>
              <a:t>set of operators</a:t>
            </a:r>
            <a:r>
              <a:rPr lang="en-US" dirty="0"/>
              <a:t> which take us from one state to another state (e.g., walk or slide a tile)</a:t>
            </a:r>
          </a:p>
          <a:p>
            <a:pPr>
              <a:lnSpc>
                <a:spcPct val="108000"/>
              </a:lnSpc>
              <a:spcBef>
                <a:spcPts val="500"/>
              </a:spcBef>
            </a:pPr>
            <a:r>
              <a:rPr lang="en-US" dirty="0"/>
              <a:t>A </a:t>
            </a:r>
            <a:r>
              <a:rPr lang="en-US" b="1" dirty="0"/>
              <a:t>goal-test </a:t>
            </a:r>
            <a:r>
              <a:rPr lang="en-US" dirty="0"/>
              <a:t>which decides when the goal is reached (e.g., comparing addresses or boards</a:t>
            </a:r>
            <a:r>
              <a:rPr lang="en-US" dirty="0" smtClean="0"/>
              <a:t>):</a:t>
            </a:r>
          </a:p>
          <a:p>
            <a:pPr lvl="1">
              <a:lnSpc>
                <a:spcPct val="108000"/>
              </a:lnSpc>
              <a:spcBef>
                <a:spcPts val="500"/>
              </a:spcBef>
            </a:pPr>
            <a:r>
              <a:rPr lang="en-US" dirty="0"/>
              <a:t>Explicit states (e.g., a specific address or board)</a:t>
            </a:r>
          </a:p>
          <a:p>
            <a:pPr lvl="1">
              <a:lnSpc>
                <a:spcPct val="108000"/>
              </a:lnSpc>
              <a:spcBef>
                <a:spcPts val="500"/>
              </a:spcBef>
            </a:pPr>
            <a:r>
              <a:rPr lang="en-US" dirty="0"/>
              <a:t>Abstractly described states (e.g., any post office</a:t>
            </a:r>
            <a:r>
              <a:rPr lang="en-US" dirty="0" smtClean="0"/>
              <a:t>)</a:t>
            </a:r>
            <a:endParaRPr lang="en-US" dirty="0"/>
          </a:p>
          <a:p>
            <a:pPr>
              <a:lnSpc>
                <a:spcPct val="108000"/>
              </a:lnSpc>
              <a:spcBef>
                <a:spcPts val="500"/>
              </a:spcBef>
            </a:pPr>
            <a:r>
              <a:rPr lang="en-US" dirty="0" smtClean="0"/>
              <a:t>A </a:t>
            </a:r>
            <a:r>
              <a:rPr lang="en-US" b="1" dirty="0" smtClean="0"/>
              <a:t>description of a solution </a:t>
            </a:r>
            <a:r>
              <a:rPr lang="en-US" dirty="0" smtClean="0"/>
              <a:t>(e.g., the address, the path between locations or the moves used):</a:t>
            </a:r>
          </a:p>
          <a:p>
            <a:pPr lvl="1">
              <a:lnSpc>
                <a:spcPct val="108000"/>
              </a:lnSpc>
              <a:spcBef>
                <a:spcPts val="500"/>
              </a:spcBef>
            </a:pPr>
            <a:r>
              <a:rPr lang="en-US" dirty="0" smtClean="0"/>
              <a:t>The search path (e.g., the shortest path between your home and your office or the series of moves) </a:t>
            </a:r>
          </a:p>
          <a:p>
            <a:pPr lvl="1">
              <a:lnSpc>
                <a:spcPct val="108000"/>
              </a:lnSpc>
              <a:spcBef>
                <a:spcPts val="500"/>
              </a:spcBef>
            </a:pPr>
            <a:r>
              <a:rPr lang="en-US" dirty="0" smtClean="0"/>
              <a:t>Just the final state (e.g., the post office)</a:t>
            </a:r>
          </a:p>
          <a:p>
            <a:pPr>
              <a:lnSpc>
                <a:spcPct val="108000"/>
              </a:lnSpc>
              <a:spcBef>
                <a:spcPts val="500"/>
              </a:spcBef>
            </a:pPr>
            <a:r>
              <a:rPr lang="en-US" dirty="0" smtClean="0"/>
              <a:t>A </a:t>
            </a:r>
            <a:r>
              <a:rPr lang="en-US" b="1" dirty="0" smtClean="0"/>
              <a:t>cost function </a:t>
            </a:r>
            <a:r>
              <a:rPr lang="en-US" dirty="0" smtClean="0"/>
              <a:t>(e.g., time, money, distance or number of moves) = </a:t>
            </a:r>
            <a:br>
              <a:rPr lang="en-US" dirty="0" smtClean="0"/>
            </a:br>
            <a:r>
              <a:rPr lang="en-US" i="1" dirty="0" smtClean="0"/>
              <a:t>true cost </a:t>
            </a:r>
            <a:r>
              <a:rPr lang="en-US" dirty="0" smtClean="0"/>
              <a:t>for going from start to where we are now + </a:t>
            </a:r>
            <a:r>
              <a:rPr lang="en-US" i="1" dirty="0" smtClean="0"/>
              <a:t>estimated cost </a:t>
            </a:r>
            <a:r>
              <a:rPr lang="en-US" dirty="0" smtClean="0"/>
              <a:t>for going from we are now to the nearest goal:</a:t>
            </a:r>
          </a:p>
          <a:p>
            <a:pPr lvl="1">
              <a:lnSpc>
                <a:spcPct val="108000"/>
              </a:lnSpc>
              <a:spcBef>
                <a:spcPts val="500"/>
              </a:spcBef>
            </a:pPr>
            <a:r>
              <a:rPr lang="en-US" dirty="0"/>
              <a:t>S</a:t>
            </a:r>
            <a:r>
              <a:rPr lang="en-US" dirty="0" smtClean="0"/>
              <a:t>earch cost, the cost for concluding that a certain operator should be used (e.g., the time it takes to ask someone for directions or thinking about a move) +</a:t>
            </a:r>
          </a:p>
          <a:p>
            <a:pPr lvl="1">
              <a:lnSpc>
                <a:spcPct val="108000"/>
              </a:lnSpc>
              <a:spcBef>
                <a:spcPts val="500"/>
              </a:spcBef>
            </a:pPr>
            <a:r>
              <a:rPr lang="en-US" dirty="0"/>
              <a:t>P</a:t>
            </a:r>
            <a:r>
              <a:rPr lang="en-US" dirty="0" smtClean="0"/>
              <a:t>ath cost, the cost for using a operator (e.g., the energy it takes to walk or time)</a:t>
            </a:r>
          </a:p>
          <a:p>
            <a:pPr lvl="1">
              <a:lnSpc>
                <a:spcPct val="108000"/>
              </a:lnSpc>
              <a:spcBef>
                <a:spcPts val="500"/>
              </a:spcBef>
            </a:pPr>
            <a:endParaRPr lang="en-US" dirty="0"/>
          </a:p>
        </p:txBody>
      </p:sp>
    </p:spTree>
    <p:extLst>
      <p:ext uri="{BB962C8B-B14F-4D97-AF65-F5344CB8AC3E}">
        <p14:creationId xmlns:p14="http://schemas.microsoft.com/office/powerpoint/2010/main" val="41937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Missionaries &amp; </a:t>
            </a:r>
            <a:r>
              <a:rPr lang="en-US" dirty="0" smtClean="0"/>
              <a:t>Cannibals</a:t>
            </a:r>
            <a:endParaRPr lang="en-US" dirty="0"/>
          </a:p>
        </p:txBody>
      </p:sp>
      <p:sp>
        <p:nvSpPr>
          <p:cNvPr id="3" name="Content Placeholder 2"/>
          <p:cNvSpPr>
            <a:spLocks noGrp="1"/>
          </p:cNvSpPr>
          <p:nvPr>
            <p:ph idx="1"/>
          </p:nvPr>
        </p:nvSpPr>
        <p:spPr/>
        <p:txBody>
          <a:bodyPr/>
          <a:lstStyle/>
          <a:p>
            <a:r>
              <a:rPr lang="en-US" dirty="0"/>
              <a:t>Transport three missionaries and three cannibals from the left bank of a river to the right bank, using a canoe with room for </a:t>
            </a:r>
            <a:r>
              <a:rPr lang="en-US" dirty="0" smtClean="0"/>
              <a:t>two. The </a:t>
            </a:r>
            <a:r>
              <a:rPr lang="en-US" dirty="0"/>
              <a:t>number of missionaries may never be less than the number of cannibals:</a:t>
            </a:r>
          </a:p>
          <a:p>
            <a:pPr lvl="1"/>
            <a:r>
              <a:rPr lang="en-US" b="1" dirty="0"/>
              <a:t>State</a:t>
            </a:r>
            <a:r>
              <a:rPr lang="en-US" dirty="0"/>
              <a:t>: </a:t>
            </a:r>
            <a:r>
              <a:rPr lang="en-US" dirty="0">
                <a:latin typeface="Symbol" charset="2"/>
                <a:ea typeface="Symbol" charset="2"/>
                <a:cs typeface="Symbol" charset="2"/>
              </a:rPr>
              <a:t>#</a:t>
            </a:r>
            <a:r>
              <a:rPr lang="en-US" dirty="0"/>
              <a:t> M to the left, </a:t>
            </a:r>
            <a:r>
              <a:rPr lang="en-US" dirty="0">
                <a:latin typeface="Symbol" charset="2"/>
                <a:ea typeface="Symbol" charset="2"/>
                <a:cs typeface="Symbol" charset="2"/>
              </a:rPr>
              <a:t>#</a:t>
            </a:r>
            <a:r>
              <a:rPr lang="en-US" dirty="0"/>
              <a:t> C to the left, location of the canoe</a:t>
            </a:r>
            <a:r>
              <a:rPr lang="en-US" dirty="0">
                <a:latin typeface="Symbol" charset="2"/>
                <a:ea typeface="Symbol" charset="2"/>
                <a:cs typeface="Symbol" charset="2"/>
              </a:rPr>
              <a:t></a:t>
            </a:r>
          </a:p>
          <a:p>
            <a:pPr lvl="1"/>
            <a:r>
              <a:rPr lang="en-US" b="1" dirty="0"/>
              <a:t>Start state</a:t>
            </a:r>
            <a:r>
              <a:rPr lang="en-US" dirty="0"/>
              <a:t>: </a:t>
            </a:r>
            <a:r>
              <a:rPr lang="en-US" dirty="0">
                <a:latin typeface="Symbol" charset="2"/>
                <a:ea typeface="Symbol" charset="2"/>
                <a:cs typeface="Symbol" charset="2"/>
              </a:rPr>
              <a:t></a:t>
            </a:r>
            <a:r>
              <a:rPr lang="en-US" dirty="0"/>
              <a:t>3, 3, l</a:t>
            </a:r>
            <a:r>
              <a:rPr lang="en-US" dirty="0">
                <a:latin typeface="Symbol" charset="2"/>
                <a:ea typeface="Symbol" charset="2"/>
                <a:cs typeface="Symbol" charset="2"/>
              </a:rPr>
              <a:t></a:t>
            </a:r>
          </a:p>
          <a:p>
            <a:pPr lvl="1"/>
            <a:r>
              <a:rPr lang="en-US" b="1" dirty="0"/>
              <a:t>Goal state</a:t>
            </a:r>
            <a:r>
              <a:rPr lang="en-US" dirty="0"/>
              <a:t>: </a:t>
            </a:r>
            <a:r>
              <a:rPr lang="en-US" dirty="0">
                <a:latin typeface="Symbol" charset="2"/>
                <a:ea typeface="Symbol" charset="2"/>
                <a:cs typeface="Symbol" charset="2"/>
              </a:rPr>
              <a:t></a:t>
            </a:r>
            <a:r>
              <a:rPr lang="en-US" dirty="0"/>
              <a:t>0, 0, r</a:t>
            </a:r>
            <a:r>
              <a:rPr lang="en-US" dirty="0">
                <a:latin typeface="Symbol" charset="2"/>
                <a:ea typeface="Symbol" charset="2"/>
                <a:cs typeface="Symbol" charset="2"/>
              </a:rPr>
              <a:t></a:t>
            </a:r>
          </a:p>
          <a:p>
            <a:pPr lvl="1"/>
            <a:r>
              <a:rPr lang="en-US" b="1" dirty="0"/>
              <a:t>Operators</a:t>
            </a:r>
            <a:r>
              <a:rPr lang="en-US" dirty="0"/>
              <a:t>: move one of each, move one M, move one C, </a:t>
            </a:r>
            <a:r>
              <a:rPr lang="en-US" dirty="0" smtClean="0"/>
              <a:t/>
            </a:r>
            <a:br>
              <a:rPr lang="en-US" dirty="0" smtClean="0"/>
            </a:br>
            <a:r>
              <a:rPr lang="en-US" dirty="0" smtClean="0"/>
              <a:t>move </a:t>
            </a:r>
            <a:r>
              <a:rPr lang="en-US" dirty="0"/>
              <a:t>two M or move two C</a:t>
            </a:r>
          </a:p>
          <a:p>
            <a:pPr lvl="1"/>
            <a:r>
              <a:rPr lang="en-US" b="1" dirty="0"/>
              <a:t>Cost</a:t>
            </a:r>
            <a:r>
              <a:rPr lang="en-US" dirty="0"/>
              <a:t>: number of river crossings</a:t>
            </a:r>
          </a:p>
          <a:p>
            <a:endParaRPr lang="en-US" dirty="0"/>
          </a:p>
        </p:txBody>
      </p:sp>
    </p:spTree>
    <p:extLst>
      <p:ext uri="{BB962C8B-B14F-4D97-AF65-F5344CB8AC3E}">
        <p14:creationId xmlns:p14="http://schemas.microsoft.com/office/powerpoint/2010/main" val="4042167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 of M </a:t>
            </a:r>
            <a:r>
              <a:rPr lang="en-US" dirty="0"/>
              <a:t>&amp; </a:t>
            </a:r>
            <a:r>
              <a:rPr lang="en-US" dirty="0" smtClean="0"/>
              <a:t>C</a:t>
            </a:r>
            <a:endParaRPr lang="en-US" dirty="0"/>
          </a:p>
        </p:txBody>
      </p:sp>
      <p:sp>
        <p:nvSpPr>
          <p:cNvPr id="5" name="Freeform 21"/>
          <p:cNvSpPr>
            <a:spLocks/>
          </p:cNvSpPr>
          <p:nvPr/>
        </p:nvSpPr>
        <p:spPr bwMode="auto">
          <a:xfrm>
            <a:off x="3967346" y="1984185"/>
            <a:ext cx="3487553" cy="4097118"/>
          </a:xfrm>
          <a:custGeom>
            <a:avLst/>
            <a:gdLst>
              <a:gd name="T0" fmla="*/ 1011 w 2243"/>
              <a:gd name="T1" fmla="*/ 175 h 2591"/>
              <a:gd name="T2" fmla="*/ 731 w 2243"/>
              <a:gd name="T3" fmla="*/ 143 h 2591"/>
              <a:gd name="T4" fmla="*/ 475 w 2243"/>
              <a:gd name="T5" fmla="*/ 111 h 2591"/>
              <a:gd name="T6" fmla="*/ 19 w 2243"/>
              <a:gd name="T7" fmla="*/ 15 h 2591"/>
              <a:gd name="T8" fmla="*/ 691 w 2243"/>
              <a:gd name="T9" fmla="*/ 471 h 2591"/>
              <a:gd name="T10" fmla="*/ 771 w 2243"/>
              <a:gd name="T11" fmla="*/ 695 h 2591"/>
              <a:gd name="T12" fmla="*/ 779 w 2243"/>
              <a:gd name="T13" fmla="*/ 823 h 2591"/>
              <a:gd name="T14" fmla="*/ 819 w 2243"/>
              <a:gd name="T15" fmla="*/ 903 h 2591"/>
              <a:gd name="T16" fmla="*/ 787 w 2243"/>
              <a:gd name="T17" fmla="*/ 1007 h 2591"/>
              <a:gd name="T18" fmla="*/ 827 w 2243"/>
              <a:gd name="T19" fmla="*/ 1119 h 2591"/>
              <a:gd name="T20" fmla="*/ 811 w 2243"/>
              <a:gd name="T21" fmla="*/ 1271 h 2591"/>
              <a:gd name="T22" fmla="*/ 787 w 2243"/>
              <a:gd name="T23" fmla="*/ 1359 h 2591"/>
              <a:gd name="T24" fmla="*/ 763 w 2243"/>
              <a:gd name="T25" fmla="*/ 1559 h 2591"/>
              <a:gd name="T26" fmla="*/ 811 w 2243"/>
              <a:gd name="T27" fmla="*/ 1663 h 2591"/>
              <a:gd name="T28" fmla="*/ 891 w 2243"/>
              <a:gd name="T29" fmla="*/ 1807 h 2591"/>
              <a:gd name="T30" fmla="*/ 915 w 2243"/>
              <a:gd name="T31" fmla="*/ 1887 h 2591"/>
              <a:gd name="T32" fmla="*/ 947 w 2243"/>
              <a:gd name="T33" fmla="*/ 1911 h 2591"/>
              <a:gd name="T34" fmla="*/ 963 w 2243"/>
              <a:gd name="T35" fmla="*/ 1951 h 2591"/>
              <a:gd name="T36" fmla="*/ 1003 w 2243"/>
              <a:gd name="T37" fmla="*/ 2007 h 2591"/>
              <a:gd name="T38" fmla="*/ 1035 w 2243"/>
              <a:gd name="T39" fmla="*/ 2055 h 2591"/>
              <a:gd name="T40" fmla="*/ 1043 w 2243"/>
              <a:gd name="T41" fmla="*/ 2071 h 2591"/>
              <a:gd name="T42" fmla="*/ 1099 w 2243"/>
              <a:gd name="T43" fmla="*/ 2239 h 2591"/>
              <a:gd name="T44" fmla="*/ 1051 w 2243"/>
              <a:gd name="T45" fmla="*/ 2359 h 2591"/>
              <a:gd name="T46" fmla="*/ 1019 w 2243"/>
              <a:gd name="T47" fmla="*/ 2439 h 2591"/>
              <a:gd name="T48" fmla="*/ 923 w 2243"/>
              <a:gd name="T49" fmla="*/ 2495 h 2591"/>
              <a:gd name="T50" fmla="*/ 731 w 2243"/>
              <a:gd name="T51" fmla="*/ 2575 h 2591"/>
              <a:gd name="T52" fmla="*/ 1163 w 2243"/>
              <a:gd name="T53" fmla="*/ 2527 h 2591"/>
              <a:gd name="T54" fmla="*/ 1347 w 2243"/>
              <a:gd name="T55" fmla="*/ 2495 h 2591"/>
              <a:gd name="T56" fmla="*/ 1515 w 2243"/>
              <a:gd name="T57" fmla="*/ 2495 h 2591"/>
              <a:gd name="T58" fmla="*/ 1699 w 2243"/>
              <a:gd name="T59" fmla="*/ 2503 h 2591"/>
              <a:gd name="T60" fmla="*/ 1891 w 2243"/>
              <a:gd name="T61" fmla="*/ 2495 h 2591"/>
              <a:gd name="T62" fmla="*/ 2011 w 2243"/>
              <a:gd name="T63" fmla="*/ 2407 h 2591"/>
              <a:gd name="T64" fmla="*/ 2091 w 2243"/>
              <a:gd name="T65" fmla="*/ 2263 h 2591"/>
              <a:gd name="T66" fmla="*/ 2115 w 2243"/>
              <a:gd name="T67" fmla="*/ 2191 h 2591"/>
              <a:gd name="T68" fmla="*/ 2123 w 2243"/>
              <a:gd name="T69" fmla="*/ 2167 h 2591"/>
              <a:gd name="T70" fmla="*/ 2027 w 2243"/>
              <a:gd name="T71" fmla="*/ 1639 h 2591"/>
              <a:gd name="T72" fmla="*/ 2083 w 2243"/>
              <a:gd name="T73" fmla="*/ 1319 h 2591"/>
              <a:gd name="T74" fmla="*/ 2123 w 2243"/>
              <a:gd name="T75" fmla="*/ 1247 h 2591"/>
              <a:gd name="T76" fmla="*/ 2171 w 2243"/>
              <a:gd name="T77" fmla="*/ 1183 h 2591"/>
              <a:gd name="T78" fmla="*/ 2243 w 2243"/>
              <a:gd name="T79" fmla="*/ 999 h 2591"/>
              <a:gd name="T80" fmla="*/ 2203 w 2243"/>
              <a:gd name="T81" fmla="*/ 783 h 2591"/>
              <a:gd name="T82" fmla="*/ 2171 w 2243"/>
              <a:gd name="T83" fmla="*/ 703 h 2591"/>
              <a:gd name="T84" fmla="*/ 2147 w 2243"/>
              <a:gd name="T85" fmla="*/ 647 h 2591"/>
              <a:gd name="T86" fmla="*/ 2131 w 2243"/>
              <a:gd name="T87" fmla="*/ 599 h 2591"/>
              <a:gd name="T88" fmla="*/ 2043 w 2243"/>
              <a:gd name="T89" fmla="*/ 479 h 2591"/>
              <a:gd name="T90" fmla="*/ 1939 w 2243"/>
              <a:gd name="T91" fmla="*/ 375 h 2591"/>
              <a:gd name="T92" fmla="*/ 1915 w 2243"/>
              <a:gd name="T93" fmla="*/ 343 h 2591"/>
              <a:gd name="T94" fmla="*/ 1747 w 2243"/>
              <a:gd name="T95" fmla="*/ 255 h 2591"/>
              <a:gd name="T96" fmla="*/ 1595 w 2243"/>
              <a:gd name="T97" fmla="*/ 191 h 2591"/>
              <a:gd name="T98" fmla="*/ 1259 w 2243"/>
              <a:gd name="T99" fmla="*/ 175 h 2591"/>
              <a:gd name="T100" fmla="*/ 1011 w 2243"/>
              <a:gd name="T101" fmla="*/ 175 h 2591"/>
              <a:gd name="connsiteX0" fmla="*/ 4545 w 10038"/>
              <a:gd name="connsiteY0" fmla="*/ 248 h 9519"/>
              <a:gd name="connsiteX1" fmla="*/ 3297 w 10038"/>
              <a:gd name="connsiteY1" fmla="*/ 125 h 9519"/>
              <a:gd name="connsiteX2" fmla="*/ 2156 w 10038"/>
              <a:gd name="connsiteY2" fmla="*/ 1 h 9519"/>
              <a:gd name="connsiteX3" fmla="*/ 1 w 10038"/>
              <a:gd name="connsiteY3" fmla="*/ 106 h 9519"/>
              <a:gd name="connsiteX4" fmla="*/ 3119 w 10038"/>
              <a:gd name="connsiteY4" fmla="*/ 1391 h 9519"/>
              <a:gd name="connsiteX5" fmla="*/ 3475 w 10038"/>
              <a:gd name="connsiteY5" fmla="*/ 2255 h 9519"/>
              <a:gd name="connsiteX6" fmla="*/ 3511 w 10038"/>
              <a:gd name="connsiteY6" fmla="*/ 2749 h 9519"/>
              <a:gd name="connsiteX7" fmla="*/ 3689 w 10038"/>
              <a:gd name="connsiteY7" fmla="*/ 3058 h 9519"/>
              <a:gd name="connsiteX8" fmla="*/ 3547 w 10038"/>
              <a:gd name="connsiteY8" fmla="*/ 3460 h 9519"/>
              <a:gd name="connsiteX9" fmla="*/ 3725 w 10038"/>
              <a:gd name="connsiteY9" fmla="*/ 3892 h 9519"/>
              <a:gd name="connsiteX10" fmla="*/ 3654 w 10038"/>
              <a:gd name="connsiteY10" fmla="*/ 4478 h 9519"/>
              <a:gd name="connsiteX11" fmla="*/ 3547 w 10038"/>
              <a:gd name="connsiteY11" fmla="*/ 4818 h 9519"/>
              <a:gd name="connsiteX12" fmla="*/ 3440 w 10038"/>
              <a:gd name="connsiteY12" fmla="*/ 5590 h 9519"/>
              <a:gd name="connsiteX13" fmla="*/ 3654 w 10038"/>
              <a:gd name="connsiteY13" fmla="*/ 5991 h 9519"/>
              <a:gd name="connsiteX14" fmla="*/ 4010 w 10038"/>
              <a:gd name="connsiteY14" fmla="*/ 6547 h 9519"/>
              <a:gd name="connsiteX15" fmla="*/ 4117 w 10038"/>
              <a:gd name="connsiteY15" fmla="*/ 6856 h 9519"/>
              <a:gd name="connsiteX16" fmla="*/ 4260 w 10038"/>
              <a:gd name="connsiteY16" fmla="*/ 6949 h 9519"/>
              <a:gd name="connsiteX17" fmla="*/ 4331 w 10038"/>
              <a:gd name="connsiteY17" fmla="*/ 7103 h 9519"/>
              <a:gd name="connsiteX18" fmla="*/ 4510 w 10038"/>
              <a:gd name="connsiteY18" fmla="*/ 7319 h 9519"/>
              <a:gd name="connsiteX19" fmla="*/ 4652 w 10038"/>
              <a:gd name="connsiteY19" fmla="*/ 7504 h 9519"/>
              <a:gd name="connsiteX20" fmla="*/ 4688 w 10038"/>
              <a:gd name="connsiteY20" fmla="*/ 7566 h 9519"/>
              <a:gd name="connsiteX21" fmla="*/ 4938 w 10038"/>
              <a:gd name="connsiteY21" fmla="*/ 8214 h 9519"/>
              <a:gd name="connsiteX22" fmla="*/ 4724 w 10038"/>
              <a:gd name="connsiteY22" fmla="*/ 8678 h 9519"/>
              <a:gd name="connsiteX23" fmla="*/ 4581 w 10038"/>
              <a:gd name="connsiteY23" fmla="*/ 8986 h 9519"/>
              <a:gd name="connsiteX24" fmla="*/ 4153 w 10038"/>
              <a:gd name="connsiteY24" fmla="*/ 9202 h 9519"/>
              <a:gd name="connsiteX25" fmla="*/ 3297 w 10038"/>
              <a:gd name="connsiteY25" fmla="*/ 9511 h 9519"/>
              <a:gd name="connsiteX26" fmla="*/ 5223 w 10038"/>
              <a:gd name="connsiteY26" fmla="*/ 9326 h 9519"/>
              <a:gd name="connsiteX27" fmla="*/ 6043 w 10038"/>
              <a:gd name="connsiteY27" fmla="*/ 9202 h 9519"/>
              <a:gd name="connsiteX28" fmla="*/ 6792 w 10038"/>
              <a:gd name="connsiteY28" fmla="*/ 9202 h 9519"/>
              <a:gd name="connsiteX29" fmla="*/ 7613 w 10038"/>
              <a:gd name="connsiteY29" fmla="*/ 9233 h 9519"/>
              <a:gd name="connsiteX30" fmla="*/ 8469 w 10038"/>
              <a:gd name="connsiteY30" fmla="*/ 9202 h 9519"/>
              <a:gd name="connsiteX31" fmla="*/ 9004 w 10038"/>
              <a:gd name="connsiteY31" fmla="*/ 8863 h 9519"/>
              <a:gd name="connsiteX32" fmla="*/ 9360 w 10038"/>
              <a:gd name="connsiteY32" fmla="*/ 8307 h 9519"/>
              <a:gd name="connsiteX33" fmla="*/ 9467 w 10038"/>
              <a:gd name="connsiteY33" fmla="*/ 8029 h 9519"/>
              <a:gd name="connsiteX34" fmla="*/ 9503 w 10038"/>
              <a:gd name="connsiteY34" fmla="*/ 7937 h 9519"/>
              <a:gd name="connsiteX35" fmla="*/ 9075 w 10038"/>
              <a:gd name="connsiteY35" fmla="*/ 5899 h 9519"/>
              <a:gd name="connsiteX36" fmla="*/ 9325 w 10038"/>
              <a:gd name="connsiteY36" fmla="*/ 4664 h 9519"/>
              <a:gd name="connsiteX37" fmla="*/ 9503 w 10038"/>
              <a:gd name="connsiteY37" fmla="*/ 4386 h 9519"/>
              <a:gd name="connsiteX38" fmla="*/ 9717 w 10038"/>
              <a:gd name="connsiteY38" fmla="*/ 4139 h 9519"/>
              <a:gd name="connsiteX39" fmla="*/ 10038 w 10038"/>
              <a:gd name="connsiteY39" fmla="*/ 3429 h 9519"/>
              <a:gd name="connsiteX40" fmla="*/ 9860 w 10038"/>
              <a:gd name="connsiteY40" fmla="*/ 2595 h 9519"/>
              <a:gd name="connsiteX41" fmla="*/ 9717 w 10038"/>
              <a:gd name="connsiteY41" fmla="*/ 2286 h 9519"/>
              <a:gd name="connsiteX42" fmla="*/ 9610 w 10038"/>
              <a:gd name="connsiteY42" fmla="*/ 2070 h 9519"/>
              <a:gd name="connsiteX43" fmla="*/ 9539 w 10038"/>
              <a:gd name="connsiteY43" fmla="*/ 1885 h 9519"/>
              <a:gd name="connsiteX44" fmla="*/ 9146 w 10038"/>
              <a:gd name="connsiteY44" fmla="*/ 1422 h 9519"/>
              <a:gd name="connsiteX45" fmla="*/ 8683 w 10038"/>
              <a:gd name="connsiteY45" fmla="*/ 1020 h 9519"/>
              <a:gd name="connsiteX46" fmla="*/ 8576 w 10038"/>
              <a:gd name="connsiteY46" fmla="*/ 897 h 9519"/>
              <a:gd name="connsiteX47" fmla="*/ 7827 w 10038"/>
              <a:gd name="connsiteY47" fmla="*/ 557 h 9519"/>
              <a:gd name="connsiteX48" fmla="*/ 7149 w 10038"/>
              <a:gd name="connsiteY48" fmla="*/ 310 h 9519"/>
              <a:gd name="connsiteX49" fmla="*/ 5651 w 10038"/>
              <a:gd name="connsiteY49" fmla="*/ 248 h 9519"/>
              <a:gd name="connsiteX50" fmla="*/ 4545 w 10038"/>
              <a:gd name="connsiteY50" fmla="*/ 248 h 9519"/>
              <a:gd name="connsiteX0" fmla="*/ 4537 w 10009"/>
              <a:gd name="connsiteY0" fmla="*/ 509 h 10249"/>
              <a:gd name="connsiteX1" fmla="*/ 3294 w 10009"/>
              <a:gd name="connsiteY1" fmla="*/ 379 h 10249"/>
              <a:gd name="connsiteX2" fmla="*/ 2157 w 10009"/>
              <a:gd name="connsiteY2" fmla="*/ 0 h 10249"/>
              <a:gd name="connsiteX3" fmla="*/ 10 w 10009"/>
              <a:gd name="connsiteY3" fmla="*/ 359 h 10249"/>
              <a:gd name="connsiteX4" fmla="*/ 3116 w 10009"/>
              <a:gd name="connsiteY4" fmla="*/ 1709 h 10249"/>
              <a:gd name="connsiteX5" fmla="*/ 3471 w 10009"/>
              <a:gd name="connsiteY5" fmla="*/ 2617 h 10249"/>
              <a:gd name="connsiteX6" fmla="*/ 3507 w 10009"/>
              <a:gd name="connsiteY6" fmla="*/ 3136 h 10249"/>
              <a:gd name="connsiteX7" fmla="*/ 3684 w 10009"/>
              <a:gd name="connsiteY7" fmla="*/ 3461 h 10249"/>
              <a:gd name="connsiteX8" fmla="*/ 3543 w 10009"/>
              <a:gd name="connsiteY8" fmla="*/ 3883 h 10249"/>
              <a:gd name="connsiteX9" fmla="*/ 3720 w 10009"/>
              <a:gd name="connsiteY9" fmla="*/ 4337 h 10249"/>
              <a:gd name="connsiteX10" fmla="*/ 3649 w 10009"/>
              <a:gd name="connsiteY10" fmla="*/ 4952 h 10249"/>
              <a:gd name="connsiteX11" fmla="*/ 3543 w 10009"/>
              <a:gd name="connsiteY11" fmla="*/ 5309 h 10249"/>
              <a:gd name="connsiteX12" fmla="*/ 3436 w 10009"/>
              <a:gd name="connsiteY12" fmla="*/ 6120 h 10249"/>
              <a:gd name="connsiteX13" fmla="*/ 3649 w 10009"/>
              <a:gd name="connsiteY13" fmla="*/ 6542 h 10249"/>
              <a:gd name="connsiteX14" fmla="*/ 4004 w 10009"/>
              <a:gd name="connsiteY14" fmla="*/ 7126 h 10249"/>
              <a:gd name="connsiteX15" fmla="*/ 4110 w 10009"/>
              <a:gd name="connsiteY15" fmla="*/ 7450 h 10249"/>
              <a:gd name="connsiteX16" fmla="*/ 4253 w 10009"/>
              <a:gd name="connsiteY16" fmla="*/ 7548 h 10249"/>
              <a:gd name="connsiteX17" fmla="*/ 4324 w 10009"/>
              <a:gd name="connsiteY17" fmla="*/ 7710 h 10249"/>
              <a:gd name="connsiteX18" fmla="*/ 4502 w 10009"/>
              <a:gd name="connsiteY18" fmla="*/ 7937 h 10249"/>
              <a:gd name="connsiteX19" fmla="*/ 4643 w 10009"/>
              <a:gd name="connsiteY19" fmla="*/ 8131 h 10249"/>
              <a:gd name="connsiteX20" fmla="*/ 4679 w 10009"/>
              <a:gd name="connsiteY20" fmla="*/ 8196 h 10249"/>
              <a:gd name="connsiteX21" fmla="*/ 4928 w 10009"/>
              <a:gd name="connsiteY21" fmla="*/ 8877 h 10249"/>
              <a:gd name="connsiteX22" fmla="*/ 4715 w 10009"/>
              <a:gd name="connsiteY22" fmla="*/ 9365 h 10249"/>
              <a:gd name="connsiteX23" fmla="*/ 4573 w 10009"/>
              <a:gd name="connsiteY23" fmla="*/ 9688 h 10249"/>
              <a:gd name="connsiteX24" fmla="*/ 4146 w 10009"/>
              <a:gd name="connsiteY24" fmla="*/ 9915 h 10249"/>
              <a:gd name="connsiteX25" fmla="*/ 3294 w 10009"/>
              <a:gd name="connsiteY25" fmla="*/ 10240 h 10249"/>
              <a:gd name="connsiteX26" fmla="*/ 5212 w 10009"/>
              <a:gd name="connsiteY26" fmla="*/ 10045 h 10249"/>
              <a:gd name="connsiteX27" fmla="*/ 6029 w 10009"/>
              <a:gd name="connsiteY27" fmla="*/ 9915 h 10249"/>
              <a:gd name="connsiteX28" fmla="*/ 6775 w 10009"/>
              <a:gd name="connsiteY28" fmla="*/ 9915 h 10249"/>
              <a:gd name="connsiteX29" fmla="*/ 7593 w 10009"/>
              <a:gd name="connsiteY29" fmla="*/ 9948 h 10249"/>
              <a:gd name="connsiteX30" fmla="*/ 8446 w 10009"/>
              <a:gd name="connsiteY30" fmla="*/ 9915 h 10249"/>
              <a:gd name="connsiteX31" fmla="*/ 8979 w 10009"/>
              <a:gd name="connsiteY31" fmla="*/ 9559 h 10249"/>
              <a:gd name="connsiteX32" fmla="*/ 9334 w 10009"/>
              <a:gd name="connsiteY32" fmla="*/ 8975 h 10249"/>
              <a:gd name="connsiteX33" fmla="*/ 9440 w 10009"/>
              <a:gd name="connsiteY33" fmla="*/ 8683 h 10249"/>
              <a:gd name="connsiteX34" fmla="*/ 9476 w 10009"/>
              <a:gd name="connsiteY34" fmla="*/ 8586 h 10249"/>
              <a:gd name="connsiteX35" fmla="*/ 9050 w 10009"/>
              <a:gd name="connsiteY35" fmla="*/ 6445 h 10249"/>
              <a:gd name="connsiteX36" fmla="*/ 9299 w 10009"/>
              <a:gd name="connsiteY36" fmla="*/ 5148 h 10249"/>
              <a:gd name="connsiteX37" fmla="*/ 9476 w 10009"/>
              <a:gd name="connsiteY37" fmla="*/ 4856 h 10249"/>
              <a:gd name="connsiteX38" fmla="*/ 9689 w 10009"/>
              <a:gd name="connsiteY38" fmla="*/ 4596 h 10249"/>
              <a:gd name="connsiteX39" fmla="*/ 10009 w 10009"/>
              <a:gd name="connsiteY39" fmla="*/ 3850 h 10249"/>
              <a:gd name="connsiteX40" fmla="*/ 9832 w 10009"/>
              <a:gd name="connsiteY40" fmla="*/ 2974 h 10249"/>
              <a:gd name="connsiteX41" fmla="*/ 9689 w 10009"/>
              <a:gd name="connsiteY41" fmla="*/ 2650 h 10249"/>
              <a:gd name="connsiteX42" fmla="*/ 9583 w 10009"/>
              <a:gd name="connsiteY42" fmla="*/ 2423 h 10249"/>
              <a:gd name="connsiteX43" fmla="*/ 9512 w 10009"/>
              <a:gd name="connsiteY43" fmla="*/ 2228 h 10249"/>
              <a:gd name="connsiteX44" fmla="*/ 9120 w 10009"/>
              <a:gd name="connsiteY44" fmla="*/ 1742 h 10249"/>
              <a:gd name="connsiteX45" fmla="*/ 8659 w 10009"/>
              <a:gd name="connsiteY45" fmla="*/ 1320 h 10249"/>
              <a:gd name="connsiteX46" fmla="*/ 8553 w 10009"/>
              <a:gd name="connsiteY46" fmla="*/ 1190 h 10249"/>
              <a:gd name="connsiteX47" fmla="*/ 7806 w 10009"/>
              <a:gd name="connsiteY47" fmla="*/ 833 h 10249"/>
              <a:gd name="connsiteX48" fmla="*/ 7131 w 10009"/>
              <a:gd name="connsiteY48" fmla="*/ 574 h 10249"/>
              <a:gd name="connsiteX49" fmla="*/ 5639 w 10009"/>
              <a:gd name="connsiteY49" fmla="*/ 509 h 10249"/>
              <a:gd name="connsiteX50" fmla="*/ 4537 w 10009"/>
              <a:gd name="connsiteY50" fmla="*/ 509 h 10249"/>
              <a:gd name="connsiteX0" fmla="*/ 4537 w 10009"/>
              <a:gd name="connsiteY0" fmla="*/ 510 h 10250"/>
              <a:gd name="connsiteX1" fmla="*/ 3810 w 10009"/>
              <a:gd name="connsiteY1" fmla="*/ 214 h 10250"/>
              <a:gd name="connsiteX2" fmla="*/ 2157 w 10009"/>
              <a:gd name="connsiteY2" fmla="*/ 1 h 10250"/>
              <a:gd name="connsiteX3" fmla="*/ 10 w 10009"/>
              <a:gd name="connsiteY3" fmla="*/ 360 h 10250"/>
              <a:gd name="connsiteX4" fmla="*/ 3116 w 10009"/>
              <a:gd name="connsiteY4" fmla="*/ 1710 h 10250"/>
              <a:gd name="connsiteX5" fmla="*/ 3471 w 10009"/>
              <a:gd name="connsiteY5" fmla="*/ 2618 h 10250"/>
              <a:gd name="connsiteX6" fmla="*/ 3507 w 10009"/>
              <a:gd name="connsiteY6" fmla="*/ 3137 h 10250"/>
              <a:gd name="connsiteX7" fmla="*/ 3684 w 10009"/>
              <a:gd name="connsiteY7" fmla="*/ 3462 h 10250"/>
              <a:gd name="connsiteX8" fmla="*/ 3543 w 10009"/>
              <a:gd name="connsiteY8" fmla="*/ 3884 h 10250"/>
              <a:gd name="connsiteX9" fmla="*/ 3720 w 10009"/>
              <a:gd name="connsiteY9" fmla="*/ 4338 h 10250"/>
              <a:gd name="connsiteX10" fmla="*/ 3649 w 10009"/>
              <a:gd name="connsiteY10" fmla="*/ 4953 h 10250"/>
              <a:gd name="connsiteX11" fmla="*/ 3543 w 10009"/>
              <a:gd name="connsiteY11" fmla="*/ 5310 h 10250"/>
              <a:gd name="connsiteX12" fmla="*/ 3436 w 10009"/>
              <a:gd name="connsiteY12" fmla="*/ 6121 h 10250"/>
              <a:gd name="connsiteX13" fmla="*/ 3649 w 10009"/>
              <a:gd name="connsiteY13" fmla="*/ 6543 h 10250"/>
              <a:gd name="connsiteX14" fmla="*/ 4004 w 10009"/>
              <a:gd name="connsiteY14" fmla="*/ 7127 h 10250"/>
              <a:gd name="connsiteX15" fmla="*/ 4110 w 10009"/>
              <a:gd name="connsiteY15" fmla="*/ 7451 h 10250"/>
              <a:gd name="connsiteX16" fmla="*/ 4253 w 10009"/>
              <a:gd name="connsiteY16" fmla="*/ 7549 h 10250"/>
              <a:gd name="connsiteX17" fmla="*/ 4324 w 10009"/>
              <a:gd name="connsiteY17" fmla="*/ 7711 h 10250"/>
              <a:gd name="connsiteX18" fmla="*/ 4502 w 10009"/>
              <a:gd name="connsiteY18" fmla="*/ 7938 h 10250"/>
              <a:gd name="connsiteX19" fmla="*/ 4643 w 10009"/>
              <a:gd name="connsiteY19" fmla="*/ 8132 h 10250"/>
              <a:gd name="connsiteX20" fmla="*/ 4679 w 10009"/>
              <a:gd name="connsiteY20" fmla="*/ 8197 h 10250"/>
              <a:gd name="connsiteX21" fmla="*/ 4928 w 10009"/>
              <a:gd name="connsiteY21" fmla="*/ 8878 h 10250"/>
              <a:gd name="connsiteX22" fmla="*/ 4715 w 10009"/>
              <a:gd name="connsiteY22" fmla="*/ 9366 h 10250"/>
              <a:gd name="connsiteX23" fmla="*/ 4573 w 10009"/>
              <a:gd name="connsiteY23" fmla="*/ 9689 h 10250"/>
              <a:gd name="connsiteX24" fmla="*/ 4146 w 10009"/>
              <a:gd name="connsiteY24" fmla="*/ 9916 h 10250"/>
              <a:gd name="connsiteX25" fmla="*/ 3294 w 10009"/>
              <a:gd name="connsiteY25" fmla="*/ 10241 h 10250"/>
              <a:gd name="connsiteX26" fmla="*/ 5212 w 10009"/>
              <a:gd name="connsiteY26" fmla="*/ 10046 h 10250"/>
              <a:gd name="connsiteX27" fmla="*/ 6029 w 10009"/>
              <a:gd name="connsiteY27" fmla="*/ 9916 h 10250"/>
              <a:gd name="connsiteX28" fmla="*/ 6775 w 10009"/>
              <a:gd name="connsiteY28" fmla="*/ 9916 h 10250"/>
              <a:gd name="connsiteX29" fmla="*/ 7593 w 10009"/>
              <a:gd name="connsiteY29" fmla="*/ 9949 h 10250"/>
              <a:gd name="connsiteX30" fmla="*/ 8446 w 10009"/>
              <a:gd name="connsiteY30" fmla="*/ 9916 h 10250"/>
              <a:gd name="connsiteX31" fmla="*/ 8979 w 10009"/>
              <a:gd name="connsiteY31" fmla="*/ 9560 h 10250"/>
              <a:gd name="connsiteX32" fmla="*/ 9334 w 10009"/>
              <a:gd name="connsiteY32" fmla="*/ 8976 h 10250"/>
              <a:gd name="connsiteX33" fmla="*/ 9440 w 10009"/>
              <a:gd name="connsiteY33" fmla="*/ 8684 h 10250"/>
              <a:gd name="connsiteX34" fmla="*/ 9476 w 10009"/>
              <a:gd name="connsiteY34" fmla="*/ 8587 h 10250"/>
              <a:gd name="connsiteX35" fmla="*/ 9050 w 10009"/>
              <a:gd name="connsiteY35" fmla="*/ 6446 h 10250"/>
              <a:gd name="connsiteX36" fmla="*/ 9299 w 10009"/>
              <a:gd name="connsiteY36" fmla="*/ 5149 h 10250"/>
              <a:gd name="connsiteX37" fmla="*/ 9476 w 10009"/>
              <a:gd name="connsiteY37" fmla="*/ 4857 h 10250"/>
              <a:gd name="connsiteX38" fmla="*/ 9689 w 10009"/>
              <a:gd name="connsiteY38" fmla="*/ 4597 h 10250"/>
              <a:gd name="connsiteX39" fmla="*/ 10009 w 10009"/>
              <a:gd name="connsiteY39" fmla="*/ 3851 h 10250"/>
              <a:gd name="connsiteX40" fmla="*/ 9832 w 10009"/>
              <a:gd name="connsiteY40" fmla="*/ 2975 h 10250"/>
              <a:gd name="connsiteX41" fmla="*/ 9689 w 10009"/>
              <a:gd name="connsiteY41" fmla="*/ 2651 h 10250"/>
              <a:gd name="connsiteX42" fmla="*/ 9583 w 10009"/>
              <a:gd name="connsiteY42" fmla="*/ 2424 h 10250"/>
              <a:gd name="connsiteX43" fmla="*/ 9512 w 10009"/>
              <a:gd name="connsiteY43" fmla="*/ 2229 h 10250"/>
              <a:gd name="connsiteX44" fmla="*/ 9120 w 10009"/>
              <a:gd name="connsiteY44" fmla="*/ 1743 h 10250"/>
              <a:gd name="connsiteX45" fmla="*/ 8659 w 10009"/>
              <a:gd name="connsiteY45" fmla="*/ 1321 h 10250"/>
              <a:gd name="connsiteX46" fmla="*/ 8553 w 10009"/>
              <a:gd name="connsiteY46" fmla="*/ 1191 h 10250"/>
              <a:gd name="connsiteX47" fmla="*/ 7806 w 10009"/>
              <a:gd name="connsiteY47" fmla="*/ 834 h 10250"/>
              <a:gd name="connsiteX48" fmla="*/ 7131 w 10009"/>
              <a:gd name="connsiteY48" fmla="*/ 575 h 10250"/>
              <a:gd name="connsiteX49" fmla="*/ 5639 w 10009"/>
              <a:gd name="connsiteY49" fmla="*/ 510 h 10250"/>
              <a:gd name="connsiteX50" fmla="*/ 4537 w 10009"/>
              <a:gd name="connsiteY50" fmla="*/ 510 h 10250"/>
              <a:gd name="connsiteX0" fmla="*/ 4901 w 10009"/>
              <a:gd name="connsiteY0" fmla="*/ 371 h 10250"/>
              <a:gd name="connsiteX1" fmla="*/ 3810 w 10009"/>
              <a:gd name="connsiteY1" fmla="*/ 214 h 10250"/>
              <a:gd name="connsiteX2" fmla="*/ 2157 w 10009"/>
              <a:gd name="connsiteY2" fmla="*/ 1 h 10250"/>
              <a:gd name="connsiteX3" fmla="*/ 10 w 10009"/>
              <a:gd name="connsiteY3" fmla="*/ 360 h 10250"/>
              <a:gd name="connsiteX4" fmla="*/ 3116 w 10009"/>
              <a:gd name="connsiteY4" fmla="*/ 1710 h 10250"/>
              <a:gd name="connsiteX5" fmla="*/ 3471 w 10009"/>
              <a:gd name="connsiteY5" fmla="*/ 2618 h 10250"/>
              <a:gd name="connsiteX6" fmla="*/ 3507 w 10009"/>
              <a:gd name="connsiteY6" fmla="*/ 3137 h 10250"/>
              <a:gd name="connsiteX7" fmla="*/ 3684 w 10009"/>
              <a:gd name="connsiteY7" fmla="*/ 3462 h 10250"/>
              <a:gd name="connsiteX8" fmla="*/ 3543 w 10009"/>
              <a:gd name="connsiteY8" fmla="*/ 3884 h 10250"/>
              <a:gd name="connsiteX9" fmla="*/ 3720 w 10009"/>
              <a:gd name="connsiteY9" fmla="*/ 4338 h 10250"/>
              <a:gd name="connsiteX10" fmla="*/ 3649 w 10009"/>
              <a:gd name="connsiteY10" fmla="*/ 4953 h 10250"/>
              <a:gd name="connsiteX11" fmla="*/ 3543 w 10009"/>
              <a:gd name="connsiteY11" fmla="*/ 5310 h 10250"/>
              <a:gd name="connsiteX12" fmla="*/ 3436 w 10009"/>
              <a:gd name="connsiteY12" fmla="*/ 6121 h 10250"/>
              <a:gd name="connsiteX13" fmla="*/ 3649 w 10009"/>
              <a:gd name="connsiteY13" fmla="*/ 6543 h 10250"/>
              <a:gd name="connsiteX14" fmla="*/ 4004 w 10009"/>
              <a:gd name="connsiteY14" fmla="*/ 7127 h 10250"/>
              <a:gd name="connsiteX15" fmla="*/ 4110 w 10009"/>
              <a:gd name="connsiteY15" fmla="*/ 7451 h 10250"/>
              <a:gd name="connsiteX16" fmla="*/ 4253 w 10009"/>
              <a:gd name="connsiteY16" fmla="*/ 7549 h 10250"/>
              <a:gd name="connsiteX17" fmla="*/ 4324 w 10009"/>
              <a:gd name="connsiteY17" fmla="*/ 7711 h 10250"/>
              <a:gd name="connsiteX18" fmla="*/ 4502 w 10009"/>
              <a:gd name="connsiteY18" fmla="*/ 7938 h 10250"/>
              <a:gd name="connsiteX19" fmla="*/ 4643 w 10009"/>
              <a:gd name="connsiteY19" fmla="*/ 8132 h 10250"/>
              <a:gd name="connsiteX20" fmla="*/ 4679 w 10009"/>
              <a:gd name="connsiteY20" fmla="*/ 8197 h 10250"/>
              <a:gd name="connsiteX21" fmla="*/ 4928 w 10009"/>
              <a:gd name="connsiteY21" fmla="*/ 8878 h 10250"/>
              <a:gd name="connsiteX22" fmla="*/ 4715 w 10009"/>
              <a:gd name="connsiteY22" fmla="*/ 9366 h 10250"/>
              <a:gd name="connsiteX23" fmla="*/ 4573 w 10009"/>
              <a:gd name="connsiteY23" fmla="*/ 9689 h 10250"/>
              <a:gd name="connsiteX24" fmla="*/ 4146 w 10009"/>
              <a:gd name="connsiteY24" fmla="*/ 9916 h 10250"/>
              <a:gd name="connsiteX25" fmla="*/ 3294 w 10009"/>
              <a:gd name="connsiteY25" fmla="*/ 10241 h 10250"/>
              <a:gd name="connsiteX26" fmla="*/ 5212 w 10009"/>
              <a:gd name="connsiteY26" fmla="*/ 10046 h 10250"/>
              <a:gd name="connsiteX27" fmla="*/ 6029 w 10009"/>
              <a:gd name="connsiteY27" fmla="*/ 9916 h 10250"/>
              <a:gd name="connsiteX28" fmla="*/ 6775 w 10009"/>
              <a:gd name="connsiteY28" fmla="*/ 9916 h 10250"/>
              <a:gd name="connsiteX29" fmla="*/ 7593 w 10009"/>
              <a:gd name="connsiteY29" fmla="*/ 9949 h 10250"/>
              <a:gd name="connsiteX30" fmla="*/ 8446 w 10009"/>
              <a:gd name="connsiteY30" fmla="*/ 9916 h 10250"/>
              <a:gd name="connsiteX31" fmla="*/ 8979 w 10009"/>
              <a:gd name="connsiteY31" fmla="*/ 9560 h 10250"/>
              <a:gd name="connsiteX32" fmla="*/ 9334 w 10009"/>
              <a:gd name="connsiteY32" fmla="*/ 8976 h 10250"/>
              <a:gd name="connsiteX33" fmla="*/ 9440 w 10009"/>
              <a:gd name="connsiteY33" fmla="*/ 8684 h 10250"/>
              <a:gd name="connsiteX34" fmla="*/ 9476 w 10009"/>
              <a:gd name="connsiteY34" fmla="*/ 8587 h 10250"/>
              <a:gd name="connsiteX35" fmla="*/ 9050 w 10009"/>
              <a:gd name="connsiteY35" fmla="*/ 6446 h 10250"/>
              <a:gd name="connsiteX36" fmla="*/ 9299 w 10009"/>
              <a:gd name="connsiteY36" fmla="*/ 5149 h 10250"/>
              <a:gd name="connsiteX37" fmla="*/ 9476 w 10009"/>
              <a:gd name="connsiteY37" fmla="*/ 4857 h 10250"/>
              <a:gd name="connsiteX38" fmla="*/ 9689 w 10009"/>
              <a:gd name="connsiteY38" fmla="*/ 4597 h 10250"/>
              <a:gd name="connsiteX39" fmla="*/ 10009 w 10009"/>
              <a:gd name="connsiteY39" fmla="*/ 3851 h 10250"/>
              <a:gd name="connsiteX40" fmla="*/ 9832 w 10009"/>
              <a:gd name="connsiteY40" fmla="*/ 2975 h 10250"/>
              <a:gd name="connsiteX41" fmla="*/ 9689 w 10009"/>
              <a:gd name="connsiteY41" fmla="*/ 2651 h 10250"/>
              <a:gd name="connsiteX42" fmla="*/ 9583 w 10009"/>
              <a:gd name="connsiteY42" fmla="*/ 2424 h 10250"/>
              <a:gd name="connsiteX43" fmla="*/ 9512 w 10009"/>
              <a:gd name="connsiteY43" fmla="*/ 2229 h 10250"/>
              <a:gd name="connsiteX44" fmla="*/ 9120 w 10009"/>
              <a:gd name="connsiteY44" fmla="*/ 1743 h 10250"/>
              <a:gd name="connsiteX45" fmla="*/ 8659 w 10009"/>
              <a:gd name="connsiteY45" fmla="*/ 1321 h 10250"/>
              <a:gd name="connsiteX46" fmla="*/ 8553 w 10009"/>
              <a:gd name="connsiteY46" fmla="*/ 1191 h 10250"/>
              <a:gd name="connsiteX47" fmla="*/ 7806 w 10009"/>
              <a:gd name="connsiteY47" fmla="*/ 834 h 10250"/>
              <a:gd name="connsiteX48" fmla="*/ 7131 w 10009"/>
              <a:gd name="connsiteY48" fmla="*/ 575 h 10250"/>
              <a:gd name="connsiteX49" fmla="*/ 5639 w 10009"/>
              <a:gd name="connsiteY49" fmla="*/ 510 h 10250"/>
              <a:gd name="connsiteX50" fmla="*/ 4901 w 10009"/>
              <a:gd name="connsiteY50" fmla="*/ 371 h 10250"/>
              <a:gd name="connsiteX0" fmla="*/ 4901 w 10009"/>
              <a:gd name="connsiteY0" fmla="*/ 371 h 10250"/>
              <a:gd name="connsiteX1" fmla="*/ 3810 w 10009"/>
              <a:gd name="connsiteY1" fmla="*/ 214 h 10250"/>
              <a:gd name="connsiteX2" fmla="*/ 2157 w 10009"/>
              <a:gd name="connsiteY2" fmla="*/ 1 h 10250"/>
              <a:gd name="connsiteX3" fmla="*/ 10 w 10009"/>
              <a:gd name="connsiteY3" fmla="*/ 360 h 10250"/>
              <a:gd name="connsiteX4" fmla="*/ 3116 w 10009"/>
              <a:gd name="connsiteY4" fmla="*/ 1710 h 10250"/>
              <a:gd name="connsiteX5" fmla="*/ 3471 w 10009"/>
              <a:gd name="connsiteY5" fmla="*/ 2618 h 10250"/>
              <a:gd name="connsiteX6" fmla="*/ 3507 w 10009"/>
              <a:gd name="connsiteY6" fmla="*/ 3137 h 10250"/>
              <a:gd name="connsiteX7" fmla="*/ 3684 w 10009"/>
              <a:gd name="connsiteY7" fmla="*/ 3462 h 10250"/>
              <a:gd name="connsiteX8" fmla="*/ 3543 w 10009"/>
              <a:gd name="connsiteY8" fmla="*/ 3884 h 10250"/>
              <a:gd name="connsiteX9" fmla="*/ 3720 w 10009"/>
              <a:gd name="connsiteY9" fmla="*/ 4338 h 10250"/>
              <a:gd name="connsiteX10" fmla="*/ 3649 w 10009"/>
              <a:gd name="connsiteY10" fmla="*/ 4953 h 10250"/>
              <a:gd name="connsiteX11" fmla="*/ 3543 w 10009"/>
              <a:gd name="connsiteY11" fmla="*/ 5310 h 10250"/>
              <a:gd name="connsiteX12" fmla="*/ 3436 w 10009"/>
              <a:gd name="connsiteY12" fmla="*/ 6121 h 10250"/>
              <a:gd name="connsiteX13" fmla="*/ 3649 w 10009"/>
              <a:gd name="connsiteY13" fmla="*/ 6543 h 10250"/>
              <a:gd name="connsiteX14" fmla="*/ 4004 w 10009"/>
              <a:gd name="connsiteY14" fmla="*/ 7127 h 10250"/>
              <a:gd name="connsiteX15" fmla="*/ 4110 w 10009"/>
              <a:gd name="connsiteY15" fmla="*/ 7451 h 10250"/>
              <a:gd name="connsiteX16" fmla="*/ 4253 w 10009"/>
              <a:gd name="connsiteY16" fmla="*/ 7549 h 10250"/>
              <a:gd name="connsiteX17" fmla="*/ 4324 w 10009"/>
              <a:gd name="connsiteY17" fmla="*/ 7711 h 10250"/>
              <a:gd name="connsiteX18" fmla="*/ 4502 w 10009"/>
              <a:gd name="connsiteY18" fmla="*/ 7938 h 10250"/>
              <a:gd name="connsiteX19" fmla="*/ 4643 w 10009"/>
              <a:gd name="connsiteY19" fmla="*/ 8132 h 10250"/>
              <a:gd name="connsiteX20" fmla="*/ 4679 w 10009"/>
              <a:gd name="connsiteY20" fmla="*/ 8197 h 10250"/>
              <a:gd name="connsiteX21" fmla="*/ 4928 w 10009"/>
              <a:gd name="connsiteY21" fmla="*/ 8878 h 10250"/>
              <a:gd name="connsiteX22" fmla="*/ 4715 w 10009"/>
              <a:gd name="connsiteY22" fmla="*/ 9366 h 10250"/>
              <a:gd name="connsiteX23" fmla="*/ 4573 w 10009"/>
              <a:gd name="connsiteY23" fmla="*/ 9689 h 10250"/>
              <a:gd name="connsiteX24" fmla="*/ 4146 w 10009"/>
              <a:gd name="connsiteY24" fmla="*/ 9916 h 10250"/>
              <a:gd name="connsiteX25" fmla="*/ 3294 w 10009"/>
              <a:gd name="connsiteY25" fmla="*/ 10241 h 10250"/>
              <a:gd name="connsiteX26" fmla="*/ 5212 w 10009"/>
              <a:gd name="connsiteY26" fmla="*/ 10046 h 10250"/>
              <a:gd name="connsiteX27" fmla="*/ 6029 w 10009"/>
              <a:gd name="connsiteY27" fmla="*/ 9916 h 10250"/>
              <a:gd name="connsiteX28" fmla="*/ 6775 w 10009"/>
              <a:gd name="connsiteY28" fmla="*/ 9916 h 10250"/>
              <a:gd name="connsiteX29" fmla="*/ 7593 w 10009"/>
              <a:gd name="connsiteY29" fmla="*/ 9949 h 10250"/>
              <a:gd name="connsiteX30" fmla="*/ 8446 w 10009"/>
              <a:gd name="connsiteY30" fmla="*/ 9916 h 10250"/>
              <a:gd name="connsiteX31" fmla="*/ 8979 w 10009"/>
              <a:gd name="connsiteY31" fmla="*/ 9560 h 10250"/>
              <a:gd name="connsiteX32" fmla="*/ 9334 w 10009"/>
              <a:gd name="connsiteY32" fmla="*/ 8976 h 10250"/>
              <a:gd name="connsiteX33" fmla="*/ 9440 w 10009"/>
              <a:gd name="connsiteY33" fmla="*/ 8684 h 10250"/>
              <a:gd name="connsiteX34" fmla="*/ 9476 w 10009"/>
              <a:gd name="connsiteY34" fmla="*/ 8587 h 10250"/>
              <a:gd name="connsiteX35" fmla="*/ 9050 w 10009"/>
              <a:gd name="connsiteY35" fmla="*/ 6446 h 10250"/>
              <a:gd name="connsiteX36" fmla="*/ 9299 w 10009"/>
              <a:gd name="connsiteY36" fmla="*/ 5149 h 10250"/>
              <a:gd name="connsiteX37" fmla="*/ 9476 w 10009"/>
              <a:gd name="connsiteY37" fmla="*/ 4857 h 10250"/>
              <a:gd name="connsiteX38" fmla="*/ 9689 w 10009"/>
              <a:gd name="connsiteY38" fmla="*/ 4597 h 10250"/>
              <a:gd name="connsiteX39" fmla="*/ 10009 w 10009"/>
              <a:gd name="connsiteY39" fmla="*/ 3851 h 10250"/>
              <a:gd name="connsiteX40" fmla="*/ 9832 w 10009"/>
              <a:gd name="connsiteY40" fmla="*/ 2975 h 10250"/>
              <a:gd name="connsiteX41" fmla="*/ 9689 w 10009"/>
              <a:gd name="connsiteY41" fmla="*/ 2651 h 10250"/>
              <a:gd name="connsiteX42" fmla="*/ 9583 w 10009"/>
              <a:gd name="connsiteY42" fmla="*/ 2424 h 10250"/>
              <a:gd name="connsiteX43" fmla="*/ 9512 w 10009"/>
              <a:gd name="connsiteY43" fmla="*/ 2229 h 10250"/>
              <a:gd name="connsiteX44" fmla="*/ 9120 w 10009"/>
              <a:gd name="connsiteY44" fmla="*/ 1743 h 10250"/>
              <a:gd name="connsiteX45" fmla="*/ 8659 w 10009"/>
              <a:gd name="connsiteY45" fmla="*/ 1321 h 10250"/>
              <a:gd name="connsiteX46" fmla="*/ 8553 w 10009"/>
              <a:gd name="connsiteY46" fmla="*/ 1191 h 10250"/>
              <a:gd name="connsiteX47" fmla="*/ 7806 w 10009"/>
              <a:gd name="connsiteY47" fmla="*/ 834 h 10250"/>
              <a:gd name="connsiteX48" fmla="*/ 7131 w 10009"/>
              <a:gd name="connsiteY48" fmla="*/ 575 h 10250"/>
              <a:gd name="connsiteX49" fmla="*/ 6095 w 10009"/>
              <a:gd name="connsiteY49" fmla="*/ 482 h 10250"/>
              <a:gd name="connsiteX50" fmla="*/ 4901 w 10009"/>
              <a:gd name="connsiteY50" fmla="*/ 371 h 10250"/>
              <a:gd name="connsiteX0" fmla="*/ 4903 w 10011"/>
              <a:gd name="connsiteY0" fmla="*/ 564 h 10443"/>
              <a:gd name="connsiteX1" fmla="*/ 3812 w 10011"/>
              <a:gd name="connsiteY1" fmla="*/ 407 h 10443"/>
              <a:gd name="connsiteX2" fmla="*/ 2098 w 10011"/>
              <a:gd name="connsiteY2" fmla="*/ 0 h 10443"/>
              <a:gd name="connsiteX3" fmla="*/ 12 w 10011"/>
              <a:gd name="connsiteY3" fmla="*/ 553 h 10443"/>
              <a:gd name="connsiteX4" fmla="*/ 3118 w 10011"/>
              <a:gd name="connsiteY4" fmla="*/ 1903 h 10443"/>
              <a:gd name="connsiteX5" fmla="*/ 3473 w 10011"/>
              <a:gd name="connsiteY5" fmla="*/ 2811 h 10443"/>
              <a:gd name="connsiteX6" fmla="*/ 3509 w 10011"/>
              <a:gd name="connsiteY6" fmla="*/ 3330 h 10443"/>
              <a:gd name="connsiteX7" fmla="*/ 3686 w 10011"/>
              <a:gd name="connsiteY7" fmla="*/ 3655 h 10443"/>
              <a:gd name="connsiteX8" fmla="*/ 3545 w 10011"/>
              <a:gd name="connsiteY8" fmla="*/ 4077 h 10443"/>
              <a:gd name="connsiteX9" fmla="*/ 3722 w 10011"/>
              <a:gd name="connsiteY9" fmla="*/ 4531 h 10443"/>
              <a:gd name="connsiteX10" fmla="*/ 3651 w 10011"/>
              <a:gd name="connsiteY10" fmla="*/ 5146 h 10443"/>
              <a:gd name="connsiteX11" fmla="*/ 3545 w 10011"/>
              <a:gd name="connsiteY11" fmla="*/ 5503 h 10443"/>
              <a:gd name="connsiteX12" fmla="*/ 3438 w 10011"/>
              <a:gd name="connsiteY12" fmla="*/ 6314 h 10443"/>
              <a:gd name="connsiteX13" fmla="*/ 3651 w 10011"/>
              <a:gd name="connsiteY13" fmla="*/ 6736 h 10443"/>
              <a:gd name="connsiteX14" fmla="*/ 4006 w 10011"/>
              <a:gd name="connsiteY14" fmla="*/ 7320 h 10443"/>
              <a:gd name="connsiteX15" fmla="*/ 4112 w 10011"/>
              <a:gd name="connsiteY15" fmla="*/ 7644 h 10443"/>
              <a:gd name="connsiteX16" fmla="*/ 4255 w 10011"/>
              <a:gd name="connsiteY16" fmla="*/ 7742 h 10443"/>
              <a:gd name="connsiteX17" fmla="*/ 4326 w 10011"/>
              <a:gd name="connsiteY17" fmla="*/ 7904 h 10443"/>
              <a:gd name="connsiteX18" fmla="*/ 4504 w 10011"/>
              <a:gd name="connsiteY18" fmla="*/ 8131 h 10443"/>
              <a:gd name="connsiteX19" fmla="*/ 4645 w 10011"/>
              <a:gd name="connsiteY19" fmla="*/ 8325 h 10443"/>
              <a:gd name="connsiteX20" fmla="*/ 4681 w 10011"/>
              <a:gd name="connsiteY20" fmla="*/ 8390 h 10443"/>
              <a:gd name="connsiteX21" fmla="*/ 4930 w 10011"/>
              <a:gd name="connsiteY21" fmla="*/ 9071 h 10443"/>
              <a:gd name="connsiteX22" fmla="*/ 4717 w 10011"/>
              <a:gd name="connsiteY22" fmla="*/ 9559 h 10443"/>
              <a:gd name="connsiteX23" fmla="*/ 4575 w 10011"/>
              <a:gd name="connsiteY23" fmla="*/ 9882 h 10443"/>
              <a:gd name="connsiteX24" fmla="*/ 4148 w 10011"/>
              <a:gd name="connsiteY24" fmla="*/ 10109 h 10443"/>
              <a:gd name="connsiteX25" fmla="*/ 3296 w 10011"/>
              <a:gd name="connsiteY25" fmla="*/ 10434 h 10443"/>
              <a:gd name="connsiteX26" fmla="*/ 5214 w 10011"/>
              <a:gd name="connsiteY26" fmla="*/ 10239 h 10443"/>
              <a:gd name="connsiteX27" fmla="*/ 6031 w 10011"/>
              <a:gd name="connsiteY27" fmla="*/ 10109 h 10443"/>
              <a:gd name="connsiteX28" fmla="*/ 6777 w 10011"/>
              <a:gd name="connsiteY28" fmla="*/ 10109 h 10443"/>
              <a:gd name="connsiteX29" fmla="*/ 7595 w 10011"/>
              <a:gd name="connsiteY29" fmla="*/ 10142 h 10443"/>
              <a:gd name="connsiteX30" fmla="*/ 8448 w 10011"/>
              <a:gd name="connsiteY30" fmla="*/ 10109 h 10443"/>
              <a:gd name="connsiteX31" fmla="*/ 8981 w 10011"/>
              <a:gd name="connsiteY31" fmla="*/ 9753 h 10443"/>
              <a:gd name="connsiteX32" fmla="*/ 9336 w 10011"/>
              <a:gd name="connsiteY32" fmla="*/ 9169 h 10443"/>
              <a:gd name="connsiteX33" fmla="*/ 9442 w 10011"/>
              <a:gd name="connsiteY33" fmla="*/ 8877 h 10443"/>
              <a:gd name="connsiteX34" fmla="*/ 9478 w 10011"/>
              <a:gd name="connsiteY34" fmla="*/ 8780 h 10443"/>
              <a:gd name="connsiteX35" fmla="*/ 9052 w 10011"/>
              <a:gd name="connsiteY35" fmla="*/ 6639 h 10443"/>
              <a:gd name="connsiteX36" fmla="*/ 9301 w 10011"/>
              <a:gd name="connsiteY36" fmla="*/ 5342 h 10443"/>
              <a:gd name="connsiteX37" fmla="*/ 9478 w 10011"/>
              <a:gd name="connsiteY37" fmla="*/ 5050 h 10443"/>
              <a:gd name="connsiteX38" fmla="*/ 9691 w 10011"/>
              <a:gd name="connsiteY38" fmla="*/ 4790 h 10443"/>
              <a:gd name="connsiteX39" fmla="*/ 10011 w 10011"/>
              <a:gd name="connsiteY39" fmla="*/ 4044 h 10443"/>
              <a:gd name="connsiteX40" fmla="*/ 9834 w 10011"/>
              <a:gd name="connsiteY40" fmla="*/ 3168 h 10443"/>
              <a:gd name="connsiteX41" fmla="*/ 9691 w 10011"/>
              <a:gd name="connsiteY41" fmla="*/ 2844 h 10443"/>
              <a:gd name="connsiteX42" fmla="*/ 9585 w 10011"/>
              <a:gd name="connsiteY42" fmla="*/ 2617 h 10443"/>
              <a:gd name="connsiteX43" fmla="*/ 9514 w 10011"/>
              <a:gd name="connsiteY43" fmla="*/ 2422 h 10443"/>
              <a:gd name="connsiteX44" fmla="*/ 9122 w 10011"/>
              <a:gd name="connsiteY44" fmla="*/ 1936 h 10443"/>
              <a:gd name="connsiteX45" fmla="*/ 8661 w 10011"/>
              <a:gd name="connsiteY45" fmla="*/ 1514 h 10443"/>
              <a:gd name="connsiteX46" fmla="*/ 8555 w 10011"/>
              <a:gd name="connsiteY46" fmla="*/ 1384 h 10443"/>
              <a:gd name="connsiteX47" fmla="*/ 7808 w 10011"/>
              <a:gd name="connsiteY47" fmla="*/ 1027 h 10443"/>
              <a:gd name="connsiteX48" fmla="*/ 7133 w 10011"/>
              <a:gd name="connsiteY48" fmla="*/ 768 h 10443"/>
              <a:gd name="connsiteX49" fmla="*/ 6097 w 10011"/>
              <a:gd name="connsiteY49" fmla="*/ 675 h 10443"/>
              <a:gd name="connsiteX50" fmla="*/ 4903 w 10011"/>
              <a:gd name="connsiteY50" fmla="*/ 564 h 10443"/>
              <a:gd name="connsiteX0" fmla="*/ 4663 w 9771"/>
              <a:gd name="connsiteY0" fmla="*/ 567 h 10446"/>
              <a:gd name="connsiteX1" fmla="*/ 3572 w 9771"/>
              <a:gd name="connsiteY1" fmla="*/ 410 h 10446"/>
              <a:gd name="connsiteX2" fmla="*/ 1858 w 9771"/>
              <a:gd name="connsiteY2" fmla="*/ 3 h 10446"/>
              <a:gd name="connsiteX3" fmla="*/ 15 w 9771"/>
              <a:gd name="connsiteY3" fmla="*/ 695 h 10446"/>
              <a:gd name="connsiteX4" fmla="*/ 2878 w 9771"/>
              <a:gd name="connsiteY4" fmla="*/ 1906 h 10446"/>
              <a:gd name="connsiteX5" fmla="*/ 3233 w 9771"/>
              <a:gd name="connsiteY5" fmla="*/ 2814 h 10446"/>
              <a:gd name="connsiteX6" fmla="*/ 3269 w 9771"/>
              <a:gd name="connsiteY6" fmla="*/ 3333 h 10446"/>
              <a:gd name="connsiteX7" fmla="*/ 3446 w 9771"/>
              <a:gd name="connsiteY7" fmla="*/ 3658 h 10446"/>
              <a:gd name="connsiteX8" fmla="*/ 3305 w 9771"/>
              <a:gd name="connsiteY8" fmla="*/ 4080 h 10446"/>
              <a:gd name="connsiteX9" fmla="*/ 3482 w 9771"/>
              <a:gd name="connsiteY9" fmla="*/ 4534 h 10446"/>
              <a:gd name="connsiteX10" fmla="*/ 3411 w 9771"/>
              <a:gd name="connsiteY10" fmla="*/ 5149 h 10446"/>
              <a:gd name="connsiteX11" fmla="*/ 3305 w 9771"/>
              <a:gd name="connsiteY11" fmla="*/ 5506 h 10446"/>
              <a:gd name="connsiteX12" fmla="*/ 3198 w 9771"/>
              <a:gd name="connsiteY12" fmla="*/ 6317 h 10446"/>
              <a:gd name="connsiteX13" fmla="*/ 3411 w 9771"/>
              <a:gd name="connsiteY13" fmla="*/ 6739 h 10446"/>
              <a:gd name="connsiteX14" fmla="*/ 3766 w 9771"/>
              <a:gd name="connsiteY14" fmla="*/ 7323 h 10446"/>
              <a:gd name="connsiteX15" fmla="*/ 3872 w 9771"/>
              <a:gd name="connsiteY15" fmla="*/ 7647 h 10446"/>
              <a:gd name="connsiteX16" fmla="*/ 4015 w 9771"/>
              <a:gd name="connsiteY16" fmla="*/ 7745 h 10446"/>
              <a:gd name="connsiteX17" fmla="*/ 4086 w 9771"/>
              <a:gd name="connsiteY17" fmla="*/ 7907 h 10446"/>
              <a:gd name="connsiteX18" fmla="*/ 4264 w 9771"/>
              <a:gd name="connsiteY18" fmla="*/ 8134 h 10446"/>
              <a:gd name="connsiteX19" fmla="*/ 4405 w 9771"/>
              <a:gd name="connsiteY19" fmla="*/ 8328 h 10446"/>
              <a:gd name="connsiteX20" fmla="*/ 4441 w 9771"/>
              <a:gd name="connsiteY20" fmla="*/ 8393 h 10446"/>
              <a:gd name="connsiteX21" fmla="*/ 4690 w 9771"/>
              <a:gd name="connsiteY21" fmla="*/ 9074 h 10446"/>
              <a:gd name="connsiteX22" fmla="*/ 4477 w 9771"/>
              <a:gd name="connsiteY22" fmla="*/ 9562 h 10446"/>
              <a:gd name="connsiteX23" fmla="*/ 4335 w 9771"/>
              <a:gd name="connsiteY23" fmla="*/ 9885 h 10446"/>
              <a:gd name="connsiteX24" fmla="*/ 3908 w 9771"/>
              <a:gd name="connsiteY24" fmla="*/ 10112 h 10446"/>
              <a:gd name="connsiteX25" fmla="*/ 3056 w 9771"/>
              <a:gd name="connsiteY25" fmla="*/ 10437 h 10446"/>
              <a:gd name="connsiteX26" fmla="*/ 4974 w 9771"/>
              <a:gd name="connsiteY26" fmla="*/ 10242 h 10446"/>
              <a:gd name="connsiteX27" fmla="*/ 5791 w 9771"/>
              <a:gd name="connsiteY27" fmla="*/ 10112 h 10446"/>
              <a:gd name="connsiteX28" fmla="*/ 6537 w 9771"/>
              <a:gd name="connsiteY28" fmla="*/ 10112 h 10446"/>
              <a:gd name="connsiteX29" fmla="*/ 7355 w 9771"/>
              <a:gd name="connsiteY29" fmla="*/ 10145 h 10446"/>
              <a:gd name="connsiteX30" fmla="*/ 8208 w 9771"/>
              <a:gd name="connsiteY30" fmla="*/ 10112 h 10446"/>
              <a:gd name="connsiteX31" fmla="*/ 8741 w 9771"/>
              <a:gd name="connsiteY31" fmla="*/ 9756 h 10446"/>
              <a:gd name="connsiteX32" fmla="*/ 9096 w 9771"/>
              <a:gd name="connsiteY32" fmla="*/ 9172 h 10446"/>
              <a:gd name="connsiteX33" fmla="*/ 9202 w 9771"/>
              <a:gd name="connsiteY33" fmla="*/ 8880 h 10446"/>
              <a:gd name="connsiteX34" fmla="*/ 9238 w 9771"/>
              <a:gd name="connsiteY34" fmla="*/ 8783 h 10446"/>
              <a:gd name="connsiteX35" fmla="*/ 8812 w 9771"/>
              <a:gd name="connsiteY35" fmla="*/ 6642 h 10446"/>
              <a:gd name="connsiteX36" fmla="*/ 9061 w 9771"/>
              <a:gd name="connsiteY36" fmla="*/ 5345 h 10446"/>
              <a:gd name="connsiteX37" fmla="*/ 9238 w 9771"/>
              <a:gd name="connsiteY37" fmla="*/ 5053 h 10446"/>
              <a:gd name="connsiteX38" fmla="*/ 9451 w 9771"/>
              <a:gd name="connsiteY38" fmla="*/ 4793 h 10446"/>
              <a:gd name="connsiteX39" fmla="*/ 9771 w 9771"/>
              <a:gd name="connsiteY39" fmla="*/ 4047 h 10446"/>
              <a:gd name="connsiteX40" fmla="*/ 9594 w 9771"/>
              <a:gd name="connsiteY40" fmla="*/ 3171 h 10446"/>
              <a:gd name="connsiteX41" fmla="*/ 9451 w 9771"/>
              <a:gd name="connsiteY41" fmla="*/ 2847 h 10446"/>
              <a:gd name="connsiteX42" fmla="*/ 9345 w 9771"/>
              <a:gd name="connsiteY42" fmla="*/ 2620 h 10446"/>
              <a:gd name="connsiteX43" fmla="*/ 9274 w 9771"/>
              <a:gd name="connsiteY43" fmla="*/ 2425 h 10446"/>
              <a:gd name="connsiteX44" fmla="*/ 8882 w 9771"/>
              <a:gd name="connsiteY44" fmla="*/ 1939 h 10446"/>
              <a:gd name="connsiteX45" fmla="*/ 8421 w 9771"/>
              <a:gd name="connsiteY45" fmla="*/ 1517 h 10446"/>
              <a:gd name="connsiteX46" fmla="*/ 8315 w 9771"/>
              <a:gd name="connsiteY46" fmla="*/ 1387 h 10446"/>
              <a:gd name="connsiteX47" fmla="*/ 7568 w 9771"/>
              <a:gd name="connsiteY47" fmla="*/ 1030 h 10446"/>
              <a:gd name="connsiteX48" fmla="*/ 6893 w 9771"/>
              <a:gd name="connsiteY48" fmla="*/ 771 h 10446"/>
              <a:gd name="connsiteX49" fmla="*/ 5857 w 9771"/>
              <a:gd name="connsiteY49" fmla="*/ 678 h 10446"/>
              <a:gd name="connsiteX50" fmla="*/ 4663 w 9771"/>
              <a:gd name="connsiteY50" fmla="*/ 567 h 10446"/>
              <a:gd name="connsiteX0" fmla="*/ 4758 w 9986"/>
              <a:gd name="connsiteY0" fmla="*/ 543 h 10000"/>
              <a:gd name="connsiteX1" fmla="*/ 3642 w 9986"/>
              <a:gd name="connsiteY1" fmla="*/ 392 h 10000"/>
              <a:gd name="connsiteX2" fmla="*/ 1888 w 9986"/>
              <a:gd name="connsiteY2" fmla="*/ 3 h 10000"/>
              <a:gd name="connsiteX3" fmla="*/ 1 w 9986"/>
              <a:gd name="connsiteY3" fmla="*/ 665 h 10000"/>
              <a:gd name="connsiteX4" fmla="*/ 1905 w 9986"/>
              <a:gd name="connsiteY4" fmla="*/ 1905 h 10000"/>
              <a:gd name="connsiteX5" fmla="*/ 3295 w 9986"/>
              <a:gd name="connsiteY5" fmla="*/ 2694 h 10000"/>
              <a:gd name="connsiteX6" fmla="*/ 3332 w 9986"/>
              <a:gd name="connsiteY6" fmla="*/ 3191 h 10000"/>
              <a:gd name="connsiteX7" fmla="*/ 3513 w 9986"/>
              <a:gd name="connsiteY7" fmla="*/ 3502 h 10000"/>
              <a:gd name="connsiteX8" fmla="*/ 3368 w 9986"/>
              <a:gd name="connsiteY8" fmla="*/ 3906 h 10000"/>
              <a:gd name="connsiteX9" fmla="*/ 3550 w 9986"/>
              <a:gd name="connsiteY9" fmla="*/ 4340 h 10000"/>
              <a:gd name="connsiteX10" fmla="*/ 3477 w 9986"/>
              <a:gd name="connsiteY10" fmla="*/ 4929 h 10000"/>
              <a:gd name="connsiteX11" fmla="*/ 3368 w 9986"/>
              <a:gd name="connsiteY11" fmla="*/ 5271 h 10000"/>
              <a:gd name="connsiteX12" fmla="*/ 3259 w 9986"/>
              <a:gd name="connsiteY12" fmla="*/ 6047 h 10000"/>
              <a:gd name="connsiteX13" fmla="*/ 3477 w 9986"/>
              <a:gd name="connsiteY13" fmla="*/ 6451 h 10000"/>
              <a:gd name="connsiteX14" fmla="*/ 3840 w 9986"/>
              <a:gd name="connsiteY14" fmla="*/ 7010 h 10000"/>
              <a:gd name="connsiteX15" fmla="*/ 3949 w 9986"/>
              <a:gd name="connsiteY15" fmla="*/ 7321 h 10000"/>
              <a:gd name="connsiteX16" fmla="*/ 4095 w 9986"/>
              <a:gd name="connsiteY16" fmla="*/ 7414 h 10000"/>
              <a:gd name="connsiteX17" fmla="*/ 4168 w 9986"/>
              <a:gd name="connsiteY17" fmla="*/ 7569 h 10000"/>
              <a:gd name="connsiteX18" fmla="*/ 4350 w 9986"/>
              <a:gd name="connsiteY18" fmla="*/ 7787 h 10000"/>
              <a:gd name="connsiteX19" fmla="*/ 4494 w 9986"/>
              <a:gd name="connsiteY19" fmla="*/ 7972 h 10000"/>
              <a:gd name="connsiteX20" fmla="*/ 4531 w 9986"/>
              <a:gd name="connsiteY20" fmla="*/ 8035 h 10000"/>
              <a:gd name="connsiteX21" fmla="*/ 4786 w 9986"/>
              <a:gd name="connsiteY21" fmla="*/ 8687 h 10000"/>
              <a:gd name="connsiteX22" fmla="*/ 4568 w 9986"/>
              <a:gd name="connsiteY22" fmla="*/ 9154 h 10000"/>
              <a:gd name="connsiteX23" fmla="*/ 4423 w 9986"/>
              <a:gd name="connsiteY23" fmla="*/ 9463 h 10000"/>
              <a:gd name="connsiteX24" fmla="*/ 3986 w 9986"/>
              <a:gd name="connsiteY24" fmla="*/ 9680 h 10000"/>
              <a:gd name="connsiteX25" fmla="*/ 3114 w 9986"/>
              <a:gd name="connsiteY25" fmla="*/ 9991 h 10000"/>
              <a:gd name="connsiteX26" fmla="*/ 5077 w 9986"/>
              <a:gd name="connsiteY26" fmla="*/ 9805 h 10000"/>
              <a:gd name="connsiteX27" fmla="*/ 5913 w 9986"/>
              <a:gd name="connsiteY27" fmla="*/ 9680 h 10000"/>
              <a:gd name="connsiteX28" fmla="*/ 6676 w 9986"/>
              <a:gd name="connsiteY28" fmla="*/ 9680 h 10000"/>
              <a:gd name="connsiteX29" fmla="*/ 7513 w 9986"/>
              <a:gd name="connsiteY29" fmla="*/ 9712 h 10000"/>
              <a:gd name="connsiteX30" fmla="*/ 8386 w 9986"/>
              <a:gd name="connsiteY30" fmla="*/ 9680 h 10000"/>
              <a:gd name="connsiteX31" fmla="*/ 8932 w 9986"/>
              <a:gd name="connsiteY31" fmla="*/ 9339 h 10000"/>
              <a:gd name="connsiteX32" fmla="*/ 9295 w 9986"/>
              <a:gd name="connsiteY32" fmla="*/ 8780 h 10000"/>
              <a:gd name="connsiteX33" fmla="*/ 9404 w 9986"/>
              <a:gd name="connsiteY33" fmla="*/ 8501 h 10000"/>
              <a:gd name="connsiteX34" fmla="*/ 9441 w 9986"/>
              <a:gd name="connsiteY34" fmla="*/ 8408 h 10000"/>
              <a:gd name="connsiteX35" fmla="*/ 9005 w 9986"/>
              <a:gd name="connsiteY35" fmla="*/ 6358 h 10000"/>
              <a:gd name="connsiteX36" fmla="*/ 9259 w 9986"/>
              <a:gd name="connsiteY36" fmla="*/ 5117 h 10000"/>
              <a:gd name="connsiteX37" fmla="*/ 9441 w 9986"/>
              <a:gd name="connsiteY37" fmla="*/ 4837 h 10000"/>
              <a:gd name="connsiteX38" fmla="*/ 9659 w 9986"/>
              <a:gd name="connsiteY38" fmla="*/ 4588 h 10000"/>
              <a:gd name="connsiteX39" fmla="*/ 9986 w 9986"/>
              <a:gd name="connsiteY39" fmla="*/ 3874 h 10000"/>
              <a:gd name="connsiteX40" fmla="*/ 9805 w 9986"/>
              <a:gd name="connsiteY40" fmla="*/ 3036 h 10000"/>
              <a:gd name="connsiteX41" fmla="*/ 9659 w 9986"/>
              <a:gd name="connsiteY41" fmla="*/ 2725 h 10000"/>
              <a:gd name="connsiteX42" fmla="*/ 9550 w 9986"/>
              <a:gd name="connsiteY42" fmla="*/ 2508 h 10000"/>
              <a:gd name="connsiteX43" fmla="*/ 9477 w 9986"/>
              <a:gd name="connsiteY43" fmla="*/ 2321 h 10000"/>
              <a:gd name="connsiteX44" fmla="*/ 9076 w 9986"/>
              <a:gd name="connsiteY44" fmla="*/ 1856 h 10000"/>
              <a:gd name="connsiteX45" fmla="*/ 8604 w 9986"/>
              <a:gd name="connsiteY45" fmla="*/ 1452 h 10000"/>
              <a:gd name="connsiteX46" fmla="*/ 8496 w 9986"/>
              <a:gd name="connsiteY46" fmla="*/ 1328 h 10000"/>
              <a:gd name="connsiteX47" fmla="*/ 7731 w 9986"/>
              <a:gd name="connsiteY47" fmla="*/ 986 h 10000"/>
              <a:gd name="connsiteX48" fmla="*/ 7041 w 9986"/>
              <a:gd name="connsiteY48" fmla="*/ 738 h 10000"/>
              <a:gd name="connsiteX49" fmla="*/ 5980 w 9986"/>
              <a:gd name="connsiteY49" fmla="*/ 649 h 10000"/>
              <a:gd name="connsiteX50" fmla="*/ 4758 w 9986"/>
              <a:gd name="connsiteY50" fmla="*/ 543 h 10000"/>
              <a:gd name="connsiteX0" fmla="*/ 4765 w 10000"/>
              <a:gd name="connsiteY0" fmla="*/ 543 h 10000"/>
              <a:gd name="connsiteX1" fmla="*/ 3647 w 10000"/>
              <a:gd name="connsiteY1" fmla="*/ 392 h 10000"/>
              <a:gd name="connsiteX2" fmla="*/ 1891 w 10000"/>
              <a:gd name="connsiteY2" fmla="*/ 3 h 10000"/>
              <a:gd name="connsiteX3" fmla="*/ 1 w 10000"/>
              <a:gd name="connsiteY3" fmla="*/ 665 h 10000"/>
              <a:gd name="connsiteX4" fmla="*/ 1908 w 10000"/>
              <a:gd name="connsiteY4" fmla="*/ 1905 h 10000"/>
              <a:gd name="connsiteX5" fmla="*/ 3300 w 10000"/>
              <a:gd name="connsiteY5" fmla="*/ 2694 h 10000"/>
              <a:gd name="connsiteX6" fmla="*/ 3337 w 10000"/>
              <a:gd name="connsiteY6" fmla="*/ 3191 h 10000"/>
              <a:gd name="connsiteX7" fmla="*/ 3518 w 10000"/>
              <a:gd name="connsiteY7" fmla="*/ 3502 h 10000"/>
              <a:gd name="connsiteX8" fmla="*/ 3373 w 10000"/>
              <a:gd name="connsiteY8" fmla="*/ 3906 h 10000"/>
              <a:gd name="connsiteX9" fmla="*/ 3555 w 10000"/>
              <a:gd name="connsiteY9" fmla="*/ 4340 h 10000"/>
              <a:gd name="connsiteX10" fmla="*/ 3482 w 10000"/>
              <a:gd name="connsiteY10" fmla="*/ 4929 h 10000"/>
              <a:gd name="connsiteX11" fmla="*/ 3373 w 10000"/>
              <a:gd name="connsiteY11" fmla="*/ 5271 h 10000"/>
              <a:gd name="connsiteX12" fmla="*/ 3264 w 10000"/>
              <a:gd name="connsiteY12" fmla="*/ 6047 h 10000"/>
              <a:gd name="connsiteX13" fmla="*/ 3482 w 10000"/>
              <a:gd name="connsiteY13" fmla="*/ 6451 h 10000"/>
              <a:gd name="connsiteX14" fmla="*/ 3845 w 10000"/>
              <a:gd name="connsiteY14" fmla="*/ 7010 h 10000"/>
              <a:gd name="connsiteX15" fmla="*/ 3955 w 10000"/>
              <a:gd name="connsiteY15" fmla="*/ 7321 h 10000"/>
              <a:gd name="connsiteX16" fmla="*/ 4101 w 10000"/>
              <a:gd name="connsiteY16" fmla="*/ 7414 h 10000"/>
              <a:gd name="connsiteX17" fmla="*/ 4174 w 10000"/>
              <a:gd name="connsiteY17" fmla="*/ 7569 h 10000"/>
              <a:gd name="connsiteX18" fmla="*/ 4356 w 10000"/>
              <a:gd name="connsiteY18" fmla="*/ 7787 h 10000"/>
              <a:gd name="connsiteX19" fmla="*/ 4500 w 10000"/>
              <a:gd name="connsiteY19" fmla="*/ 7972 h 10000"/>
              <a:gd name="connsiteX20" fmla="*/ 4537 w 10000"/>
              <a:gd name="connsiteY20" fmla="*/ 8035 h 10000"/>
              <a:gd name="connsiteX21" fmla="*/ 4793 w 10000"/>
              <a:gd name="connsiteY21" fmla="*/ 8687 h 10000"/>
              <a:gd name="connsiteX22" fmla="*/ 4574 w 10000"/>
              <a:gd name="connsiteY22" fmla="*/ 9154 h 10000"/>
              <a:gd name="connsiteX23" fmla="*/ 4429 w 10000"/>
              <a:gd name="connsiteY23" fmla="*/ 9463 h 10000"/>
              <a:gd name="connsiteX24" fmla="*/ 3463 w 10000"/>
              <a:gd name="connsiteY24" fmla="*/ 9521 h 10000"/>
              <a:gd name="connsiteX25" fmla="*/ 3118 w 10000"/>
              <a:gd name="connsiteY25" fmla="*/ 9991 h 10000"/>
              <a:gd name="connsiteX26" fmla="*/ 5084 w 10000"/>
              <a:gd name="connsiteY26" fmla="*/ 9805 h 10000"/>
              <a:gd name="connsiteX27" fmla="*/ 5921 w 10000"/>
              <a:gd name="connsiteY27" fmla="*/ 9680 h 10000"/>
              <a:gd name="connsiteX28" fmla="*/ 6685 w 10000"/>
              <a:gd name="connsiteY28" fmla="*/ 9680 h 10000"/>
              <a:gd name="connsiteX29" fmla="*/ 7524 w 10000"/>
              <a:gd name="connsiteY29" fmla="*/ 9712 h 10000"/>
              <a:gd name="connsiteX30" fmla="*/ 8398 w 10000"/>
              <a:gd name="connsiteY30" fmla="*/ 9680 h 10000"/>
              <a:gd name="connsiteX31" fmla="*/ 8945 w 10000"/>
              <a:gd name="connsiteY31" fmla="*/ 9339 h 10000"/>
              <a:gd name="connsiteX32" fmla="*/ 9308 w 10000"/>
              <a:gd name="connsiteY32" fmla="*/ 8780 h 10000"/>
              <a:gd name="connsiteX33" fmla="*/ 9417 w 10000"/>
              <a:gd name="connsiteY33" fmla="*/ 8501 h 10000"/>
              <a:gd name="connsiteX34" fmla="*/ 9454 w 10000"/>
              <a:gd name="connsiteY34" fmla="*/ 8408 h 10000"/>
              <a:gd name="connsiteX35" fmla="*/ 9018 w 10000"/>
              <a:gd name="connsiteY35" fmla="*/ 6358 h 10000"/>
              <a:gd name="connsiteX36" fmla="*/ 9272 w 10000"/>
              <a:gd name="connsiteY36" fmla="*/ 5117 h 10000"/>
              <a:gd name="connsiteX37" fmla="*/ 9454 w 10000"/>
              <a:gd name="connsiteY37" fmla="*/ 4837 h 10000"/>
              <a:gd name="connsiteX38" fmla="*/ 9673 w 10000"/>
              <a:gd name="connsiteY38" fmla="*/ 4588 h 10000"/>
              <a:gd name="connsiteX39" fmla="*/ 10000 w 10000"/>
              <a:gd name="connsiteY39" fmla="*/ 3874 h 10000"/>
              <a:gd name="connsiteX40" fmla="*/ 9819 w 10000"/>
              <a:gd name="connsiteY40" fmla="*/ 3036 h 10000"/>
              <a:gd name="connsiteX41" fmla="*/ 9673 w 10000"/>
              <a:gd name="connsiteY41" fmla="*/ 2725 h 10000"/>
              <a:gd name="connsiteX42" fmla="*/ 9563 w 10000"/>
              <a:gd name="connsiteY42" fmla="*/ 2508 h 10000"/>
              <a:gd name="connsiteX43" fmla="*/ 9490 w 10000"/>
              <a:gd name="connsiteY43" fmla="*/ 2321 h 10000"/>
              <a:gd name="connsiteX44" fmla="*/ 9089 w 10000"/>
              <a:gd name="connsiteY44" fmla="*/ 1856 h 10000"/>
              <a:gd name="connsiteX45" fmla="*/ 8616 w 10000"/>
              <a:gd name="connsiteY45" fmla="*/ 1452 h 10000"/>
              <a:gd name="connsiteX46" fmla="*/ 8508 w 10000"/>
              <a:gd name="connsiteY46" fmla="*/ 1328 h 10000"/>
              <a:gd name="connsiteX47" fmla="*/ 7742 w 10000"/>
              <a:gd name="connsiteY47" fmla="*/ 986 h 10000"/>
              <a:gd name="connsiteX48" fmla="*/ 7051 w 10000"/>
              <a:gd name="connsiteY48" fmla="*/ 738 h 10000"/>
              <a:gd name="connsiteX49" fmla="*/ 5988 w 10000"/>
              <a:gd name="connsiteY49" fmla="*/ 649 h 10000"/>
              <a:gd name="connsiteX50" fmla="*/ 4765 w 10000"/>
              <a:gd name="connsiteY50" fmla="*/ 543 h 10000"/>
              <a:gd name="connsiteX0" fmla="*/ 4765 w 10000"/>
              <a:gd name="connsiteY0" fmla="*/ 543 h 9849"/>
              <a:gd name="connsiteX1" fmla="*/ 3647 w 10000"/>
              <a:gd name="connsiteY1" fmla="*/ 392 h 9849"/>
              <a:gd name="connsiteX2" fmla="*/ 1891 w 10000"/>
              <a:gd name="connsiteY2" fmla="*/ 3 h 9849"/>
              <a:gd name="connsiteX3" fmla="*/ 1 w 10000"/>
              <a:gd name="connsiteY3" fmla="*/ 665 h 9849"/>
              <a:gd name="connsiteX4" fmla="*/ 1908 w 10000"/>
              <a:gd name="connsiteY4" fmla="*/ 1905 h 9849"/>
              <a:gd name="connsiteX5" fmla="*/ 3300 w 10000"/>
              <a:gd name="connsiteY5" fmla="*/ 2694 h 9849"/>
              <a:gd name="connsiteX6" fmla="*/ 3337 w 10000"/>
              <a:gd name="connsiteY6" fmla="*/ 3191 h 9849"/>
              <a:gd name="connsiteX7" fmla="*/ 3518 w 10000"/>
              <a:gd name="connsiteY7" fmla="*/ 3502 h 9849"/>
              <a:gd name="connsiteX8" fmla="*/ 3373 w 10000"/>
              <a:gd name="connsiteY8" fmla="*/ 3906 h 9849"/>
              <a:gd name="connsiteX9" fmla="*/ 3555 w 10000"/>
              <a:gd name="connsiteY9" fmla="*/ 4340 h 9849"/>
              <a:gd name="connsiteX10" fmla="*/ 3482 w 10000"/>
              <a:gd name="connsiteY10" fmla="*/ 4929 h 9849"/>
              <a:gd name="connsiteX11" fmla="*/ 3373 w 10000"/>
              <a:gd name="connsiteY11" fmla="*/ 5271 h 9849"/>
              <a:gd name="connsiteX12" fmla="*/ 3264 w 10000"/>
              <a:gd name="connsiteY12" fmla="*/ 6047 h 9849"/>
              <a:gd name="connsiteX13" fmla="*/ 3482 w 10000"/>
              <a:gd name="connsiteY13" fmla="*/ 6451 h 9849"/>
              <a:gd name="connsiteX14" fmla="*/ 3845 w 10000"/>
              <a:gd name="connsiteY14" fmla="*/ 7010 h 9849"/>
              <a:gd name="connsiteX15" fmla="*/ 3955 w 10000"/>
              <a:gd name="connsiteY15" fmla="*/ 7321 h 9849"/>
              <a:gd name="connsiteX16" fmla="*/ 4101 w 10000"/>
              <a:gd name="connsiteY16" fmla="*/ 7414 h 9849"/>
              <a:gd name="connsiteX17" fmla="*/ 4174 w 10000"/>
              <a:gd name="connsiteY17" fmla="*/ 7569 h 9849"/>
              <a:gd name="connsiteX18" fmla="*/ 4356 w 10000"/>
              <a:gd name="connsiteY18" fmla="*/ 7787 h 9849"/>
              <a:gd name="connsiteX19" fmla="*/ 4500 w 10000"/>
              <a:gd name="connsiteY19" fmla="*/ 7972 h 9849"/>
              <a:gd name="connsiteX20" fmla="*/ 4537 w 10000"/>
              <a:gd name="connsiteY20" fmla="*/ 8035 h 9849"/>
              <a:gd name="connsiteX21" fmla="*/ 4793 w 10000"/>
              <a:gd name="connsiteY21" fmla="*/ 8687 h 9849"/>
              <a:gd name="connsiteX22" fmla="*/ 4574 w 10000"/>
              <a:gd name="connsiteY22" fmla="*/ 9154 h 9849"/>
              <a:gd name="connsiteX23" fmla="*/ 4429 w 10000"/>
              <a:gd name="connsiteY23" fmla="*/ 9463 h 9849"/>
              <a:gd name="connsiteX24" fmla="*/ 3463 w 10000"/>
              <a:gd name="connsiteY24" fmla="*/ 9521 h 9849"/>
              <a:gd name="connsiteX25" fmla="*/ 3616 w 10000"/>
              <a:gd name="connsiteY25" fmla="*/ 9832 h 9849"/>
              <a:gd name="connsiteX26" fmla="*/ 5084 w 10000"/>
              <a:gd name="connsiteY26" fmla="*/ 9805 h 9849"/>
              <a:gd name="connsiteX27" fmla="*/ 5921 w 10000"/>
              <a:gd name="connsiteY27" fmla="*/ 9680 h 9849"/>
              <a:gd name="connsiteX28" fmla="*/ 6685 w 10000"/>
              <a:gd name="connsiteY28" fmla="*/ 9680 h 9849"/>
              <a:gd name="connsiteX29" fmla="*/ 7524 w 10000"/>
              <a:gd name="connsiteY29" fmla="*/ 9712 h 9849"/>
              <a:gd name="connsiteX30" fmla="*/ 8398 w 10000"/>
              <a:gd name="connsiteY30" fmla="*/ 9680 h 9849"/>
              <a:gd name="connsiteX31" fmla="*/ 8945 w 10000"/>
              <a:gd name="connsiteY31" fmla="*/ 9339 h 9849"/>
              <a:gd name="connsiteX32" fmla="*/ 9308 w 10000"/>
              <a:gd name="connsiteY32" fmla="*/ 8780 h 9849"/>
              <a:gd name="connsiteX33" fmla="*/ 9417 w 10000"/>
              <a:gd name="connsiteY33" fmla="*/ 8501 h 9849"/>
              <a:gd name="connsiteX34" fmla="*/ 9454 w 10000"/>
              <a:gd name="connsiteY34" fmla="*/ 8408 h 9849"/>
              <a:gd name="connsiteX35" fmla="*/ 9018 w 10000"/>
              <a:gd name="connsiteY35" fmla="*/ 6358 h 9849"/>
              <a:gd name="connsiteX36" fmla="*/ 9272 w 10000"/>
              <a:gd name="connsiteY36" fmla="*/ 5117 h 9849"/>
              <a:gd name="connsiteX37" fmla="*/ 9454 w 10000"/>
              <a:gd name="connsiteY37" fmla="*/ 4837 h 9849"/>
              <a:gd name="connsiteX38" fmla="*/ 9673 w 10000"/>
              <a:gd name="connsiteY38" fmla="*/ 4588 h 9849"/>
              <a:gd name="connsiteX39" fmla="*/ 10000 w 10000"/>
              <a:gd name="connsiteY39" fmla="*/ 3874 h 9849"/>
              <a:gd name="connsiteX40" fmla="*/ 9819 w 10000"/>
              <a:gd name="connsiteY40" fmla="*/ 3036 h 9849"/>
              <a:gd name="connsiteX41" fmla="*/ 9673 w 10000"/>
              <a:gd name="connsiteY41" fmla="*/ 2725 h 9849"/>
              <a:gd name="connsiteX42" fmla="*/ 9563 w 10000"/>
              <a:gd name="connsiteY42" fmla="*/ 2508 h 9849"/>
              <a:gd name="connsiteX43" fmla="*/ 9490 w 10000"/>
              <a:gd name="connsiteY43" fmla="*/ 2321 h 9849"/>
              <a:gd name="connsiteX44" fmla="*/ 9089 w 10000"/>
              <a:gd name="connsiteY44" fmla="*/ 1856 h 9849"/>
              <a:gd name="connsiteX45" fmla="*/ 8616 w 10000"/>
              <a:gd name="connsiteY45" fmla="*/ 1452 h 9849"/>
              <a:gd name="connsiteX46" fmla="*/ 8508 w 10000"/>
              <a:gd name="connsiteY46" fmla="*/ 1328 h 9849"/>
              <a:gd name="connsiteX47" fmla="*/ 7742 w 10000"/>
              <a:gd name="connsiteY47" fmla="*/ 986 h 9849"/>
              <a:gd name="connsiteX48" fmla="*/ 7051 w 10000"/>
              <a:gd name="connsiteY48" fmla="*/ 738 h 9849"/>
              <a:gd name="connsiteX49" fmla="*/ 5988 w 10000"/>
              <a:gd name="connsiteY49" fmla="*/ 649 h 9849"/>
              <a:gd name="connsiteX50" fmla="*/ 4765 w 10000"/>
              <a:gd name="connsiteY50" fmla="*/ 543 h 9849"/>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429 w 10000"/>
              <a:gd name="connsiteY23" fmla="*/ 9608 h 10171"/>
              <a:gd name="connsiteX24" fmla="*/ 3463 w 10000"/>
              <a:gd name="connsiteY24" fmla="*/ 9667 h 10171"/>
              <a:gd name="connsiteX25" fmla="*/ 3616 w 10000"/>
              <a:gd name="connsiteY25" fmla="*/ 9983 h 10171"/>
              <a:gd name="connsiteX26" fmla="*/ 5084 w 10000"/>
              <a:gd name="connsiteY26" fmla="*/ 10171 h 10171"/>
              <a:gd name="connsiteX27" fmla="*/ 5921 w 10000"/>
              <a:gd name="connsiteY27" fmla="*/ 9828 h 10171"/>
              <a:gd name="connsiteX28" fmla="*/ 6685 w 10000"/>
              <a:gd name="connsiteY28" fmla="*/ 9828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429 w 10000"/>
              <a:gd name="connsiteY23" fmla="*/ 9608 h 10171"/>
              <a:gd name="connsiteX24" fmla="*/ 3463 w 10000"/>
              <a:gd name="connsiteY24" fmla="*/ 9667 h 10171"/>
              <a:gd name="connsiteX25" fmla="*/ 3616 w 10000"/>
              <a:gd name="connsiteY25" fmla="*/ 9983 h 10171"/>
              <a:gd name="connsiteX26" fmla="*/ 5084 w 10000"/>
              <a:gd name="connsiteY26" fmla="*/ 10171 h 10171"/>
              <a:gd name="connsiteX27" fmla="*/ 5921 w 10000"/>
              <a:gd name="connsiteY27" fmla="*/ 9990 h 10171"/>
              <a:gd name="connsiteX28" fmla="*/ 6685 w 10000"/>
              <a:gd name="connsiteY28" fmla="*/ 9828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429 w 10000"/>
              <a:gd name="connsiteY23" fmla="*/ 9608 h 10171"/>
              <a:gd name="connsiteX24" fmla="*/ 3463 w 10000"/>
              <a:gd name="connsiteY24" fmla="*/ 9667 h 10171"/>
              <a:gd name="connsiteX25" fmla="*/ 3616 w 10000"/>
              <a:gd name="connsiteY25" fmla="*/ 9983 h 10171"/>
              <a:gd name="connsiteX26" fmla="*/ 5084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429 w 10000"/>
              <a:gd name="connsiteY23" fmla="*/ 9608 h 10171"/>
              <a:gd name="connsiteX24" fmla="*/ 3463 w 10000"/>
              <a:gd name="connsiteY24" fmla="*/ 9667 h 10171"/>
              <a:gd name="connsiteX25" fmla="*/ 3616 w 10000"/>
              <a:gd name="connsiteY25" fmla="*/ 9983 h 10171"/>
              <a:gd name="connsiteX26" fmla="*/ 4835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429 w 10000"/>
              <a:gd name="connsiteY23" fmla="*/ 9608 h 10171"/>
              <a:gd name="connsiteX24" fmla="*/ 3463 w 10000"/>
              <a:gd name="connsiteY24" fmla="*/ 9667 h 10171"/>
              <a:gd name="connsiteX25" fmla="*/ 3616 w 10000"/>
              <a:gd name="connsiteY25" fmla="*/ 9983 h 10171"/>
              <a:gd name="connsiteX26" fmla="*/ 4835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429 w 10000"/>
              <a:gd name="connsiteY23" fmla="*/ 9608 h 10171"/>
              <a:gd name="connsiteX24" fmla="*/ 3463 w 10000"/>
              <a:gd name="connsiteY24" fmla="*/ 9667 h 10171"/>
              <a:gd name="connsiteX25" fmla="*/ 3616 w 10000"/>
              <a:gd name="connsiteY25" fmla="*/ 9983 h 10171"/>
              <a:gd name="connsiteX26" fmla="*/ 4835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118 w 10000"/>
              <a:gd name="connsiteY23" fmla="*/ 9446 h 10171"/>
              <a:gd name="connsiteX24" fmla="*/ 3463 w 10000"/>
              <a:gd name="connsiteY24" fmla="*/ 9667 h 10171"/>
              <a:gd name="connsiteX25" fmla="*/ 3616 w 10000"/>
              <a:gd name="connsiteY25" fmla="*/ 9983 h 10171"/>
              <a:gd name="connsiteX26" fmla="*/ 4835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118 w 10000"/>
              <a:gd name="connsiteY23" fmla="*/ 9446 h 10171"/>
              <a:gd name="connsiteX24" fmla="*/ 3463 w 10000"/>
              <a:gd name="connsiteY24" fmla="*/ 9532 h 10171"/>
              <a:gd name="connsiteX25" fmla="*/ 3616 w 10000"/>
              <a:gd name="connsiteY25" fmla="*/ 9983 h 10171"/>
              <a:gd name="connsiteX26" fmla="*/ 4835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 name="connsiteX0" fmla="*/ 4765 w 10000"/>
              <a:gd name="connsiteY0" fmla="*/ 551 h 10171"/>
              <a:gd name="connsiteX1" fmla="*/ 3647 w 10000"/>
              <a:gd name="connsiteY1" fmla="*/ 398 h 10171"/>
              <a:gd name="connsiteX2" fmla="*/ 1891 w 10000"/>
              <a:gd name="connsiteY2" fmla="*/ 3 h 10171"/>
              <a:gd name="connsiteX3" fmla="*/ 1 w 10000"/>
              <a:gd name="connsiteY3" fmla="*/ 675 h 10171"/>
              <a:gd name="connsiteX4" fmla="*/ 1908 w 10000"/>
              <a:gd name="connsiteY4" fmla="*/ 1934 h 10171"/>
              <a:gd name="connsiteX5" fmla="*/ 3300 w 10000"/>
              <a:gd name="connsiteY5" fmla="*/ 2735 h 10171"/>
              <a:gd name="connsiteX6" fmla="*/ 3337 w 10000"/>
              <a:gd name="connsiteY6" fmla="*/ 3240 h 10171"/>
              <a:gd name="connsiteX7" fmla="*/ 3518 w 10000"/>
              <a:gd name="connsiteY7" fmla="*/ 3556 h 10171"/>
              <a:gd name="connsiteX8" fmla="*/ 3373 w 10000"/>
              <a:gd name="connsiteY8" fmla="*/ 3966 h 10171"/>
              <a:gd name="connsiteX9" fmla="*/ 3555 w 10000"/>
              <a:gd name="connsiteY9" fmla="*/ 4407 h 10171"/>
              <a:gd name="connsiteX10" fmla="*/ 3482 w 10000"/>
              <a:gd name="connsiteY10" fmla="*/ 5005 h 10171"/>
              <a:gd name="connsiteX11" fmla="*/ 3373 w 10000"/>
              <a:gd name="connsiteY11" fmla="*/ 5352 h 10171"/>
              <a:gd name="connsiteX12" fmla="*/ 3264 w 10000"/>
              <a:gd name="connsiteY12" fmla="*/ 6140 h 10171"/>
              <a:gd name="connsiteX13" fmla="*/ 3482 w 10000"/>
              <a:gd name="connsiteY13" fmla="*/ 6550 h 10171"/>
              <a:gd name="connsiteX14" fmla="*/ 3845 w 10000"/>
              <a:gd name="connsiteY14" fmla="*/ 7117 h 10171"/>
              <a:gd name="connsiteX15" fmla="*/ 3955 w 10000"/>
              <a:gd name="connsiteY15" fmla="*/ 7433 h 10171"/>
              <a:gd name="connsiteX16" fmla="*/ 4101 w 10000"/>
              <a:gd name="connsiteY16" fmla="*/ 7528 h 10171"/>
              <a:gd name="connsiteX17" fmla="*/ 4174 w 10000"/>
              <a:gd name="connsiteY17" fmla="*/ 7685 h 10171"/>
              <a:gd name="connsiteX18" fmla="*/ 4356 w 10000"/>
              <a:gd name="connsiteY18" fmla="*/ 7906 h 10171"/>
              <a:gd name="connsiteX19" fmla="*/ 4500 w 10000"/>
              <a:gd name="connsiteY19" fmla="*/ 8094 h 10171"/>
              <a:gd name="connsiteX20" fmla="*/ 4537 w 10000"/>
              <a:gd name="connsiteY20" fmla="*/ 8158 h 10171"/>
              <a:gd name="connsiteX21" fmla="*/ 4793 w 10000"/>
              <a:gd name="connsiteY21" fmla="*/ 8820 h 10171"/>
              <a:gd name="connsiteX22" fmla="*/ 4574 w 10000"/>
              <a:gd name="connsiteY22" fmla="*/ 9294 h 10171"/>
              <a:gd name="connsiteX23" fmla="*/ 4118 w 10000"/>
              <a:gd name="connsiteY23" fmla="*/ 9446 h 10171"/>
              <a:gd name="connsiteX24" fmla="*/ 3463 w 10000"/>
              <a:gd name="connsiteY24" fmla="*/ 9532 h 10171"/>
              <a:gd name="connsiteX25" fmla="*/ 3803 w 10000"/>
              <a:gd name="connsiteY25" fmla="*/ 9848 h 10171"/>
              <a:gd name="connsiteX26" fmla="*/ 4835 w 10000"/>
              <a:gd name="connsiteY26" fmla="*/ 10171 h 10171"/>
              <a:gd name="connsiteX27" fmla="*/ 5921 w 10000"/>
              <a:gd name="connsiteY27" fmla="*/ 9990 h 10171"/>
              <a:gd name="connsiteX28" fmla="*/ 6903 w 10000"/>
              <a:gd name="connsiteY28" fmla="*/ 9909 h 10171"/>
              <a:gd name="connsiteX29" fmla="*/ 7524 w 10000"/>
              <a:gd name="connsiteY29" fmla="*/ 9861 h 10171"/>
              <a:gd name="connsiteX30" fmla="*/ 8398 w 10000"/>
              <a:gd name="connsiteY30" fmla="*/ 9828 h 10171"/>
              <a:gd name="connsiteX31" fmla="*/ 8945 w 10000"/>
              <a:gd name="connsiteY31" fmla="*/ 9482 h 10171"/>
              <a:gd name="connsiteX32" fmla="*/ 9308 w 10000"/>
              <a:gd name="connsiteY32" fmla="*/ 8915 h 10171"/>
              <a:gd name="connsiteX33" fmla="*/ 9417 w 10000"/>
              <a:gd name="connsiteY33" fmla="*/ 8631 h 10171"/>
              <a:gd name="connsiteX34" fmla="*/ 9454 w 10000"/>
              <a:gd name="connsiteY34" fmla="*/ 8537 h 10171"/>
              <a:gd name="connsiteX35" fmla="*/ 9018 w 10000"/>
              <a:gd name="connsiteY35" fmla="*/ 6455 h 10171"/>
              <a:gd name="connsiteX36" fmla="*/ 9272 w 10000"/>
              <a:gd name="connsiteY36" fmla="*/ 5195 h 10171"/>
              <a:gd name="connsiteX37" fmla="*/ 9454 w 10000"/>
              <a:gd name="connsiteY37" fmla="*/ 4911 h 10171"/>
              <a:gd name="connsiteX38" fmla="*/ 9673 w 10000"/>
              <a:gd name="connsiteY38" fmla="*/ 4658 h 10171"/>
              <a:gd name="connsiteX39" fmla="*/ 10000 w 10000"/>
              <a:gd name="connsiteY39" fmla="*/ 3933 h 10171"/>
              <a:gd name="connsiteX40" fmla="*/ 9819 w 10000"/>
              <a:gd name="connsiteY40" fmla="*/ 3083 h 10171"/>
              <a:gd name="connsiteX41" fmla="*/ 9673 w 10000"/>
              <a:gd name="connsiteY41" fmla="*/ 2767 h 10171"/>
              <a:gd name="connsiteX42" fmla="*/ 9563 w 10000"/>
              <a:gd name="connsiteY42" fmla="*/ 2546 h 10171"/>
              <a:gd name="connsiteX43" fmla="*/ 9490 w 10000"/>
              <a:gd name="connsiteY43" fmla="*/ 2357 h 10171"/>
              <a:gd name="connsiteX44" fmla="*/ 9089 w 10000"/>
              <a:gd name="connsiteY44" fmla="*/ 1884 h 10171"/>
              <a:gd name="connsiteX45" fmla="*/ 8616 w 10000"/>
              <a:gd name="connsiteY45" fmla="*/ 1474 h 10171"/>
              <a:gd name="connsiteX46" fmla="*/ 8508 w 10000"/>
              <a:gd name="connsiteY46" fmla="*/ 1348 h 10171"/>
              <a:gd name="connsiteX47" fmla="*/ 7742 w 10000"/>
              <a:gd name="connsiteY47" fmla="*/ 1001 h 10171"/>
              <a:gd name="connsiteX48" fmla="*/ 7051 w 10000"/>
              <a:gd name="connsiteY48" fmla="*/ 749 h 10171"/>
              <a:gd name="connsiteX49" fmla="*/ 5988 w 10000"/>
              <a:gd name="connsiteY49" fmla="*/ 659 h 10171"/>
              <a:gd name="connsiteX50" fmla="*/ 4765 w 10000"/>
              <a:gd name="connsiteY50" fmla="*/ 551 h 1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00" h="10171">
                <a:moveTo>
                  <a:pt x="4765" y="551"/>
                </a:moveTo>
                <a:cubicBezTo>
                  <a:pt x="4706" y="562"/>
                  <a:pt x="3705" y="383"/>
                  <a:pt x="3647" y="398"/>
                </a:cubicBezTo>
                <a:cubicBezTo>
                  <a:pt x="3574" y="414"/>
                  <a:pt x="2497" y="-43"/>
                  <a:pt x="1891" y="3"/>
                </a:cubicBezTo>
                <a:cubicBezTo>
                  <a:pt x="1283" y="49"/>
                  <a:pt x="-2" y="353"/>
                  <a:pt x="1" y="675"/>
                </a:cubicBezTo>
                <a:cubicBezTo>
                  <a:pt x="4" y="997"/>
                  <a:pt x="1977" y="1847"/>
                  <a:pt x="1908" y="1934"/>
                </a:cubicBezTo>
                <a:cubicBezTo>
                  <a:pt x="1949" y="2339"/>
                  <a:pt x="3153" y="2354"/>
                  <a:pt x="3300" y="2735"/>
                </a:cubicBezTo>
                <a:cubicBezTo>
                  <a:pt x="3323" y="2790"/>
                  <a:pt x="3291" y="3208"/>
                  <a:pt x="3337" y="3240"/>
                </a:cubicBezTo>
                <a:cubicBezTo>
                  <a:pt x="3404" y="3288"/>
                  <a:pt x="3518" y="3556"/>
                  <a:pt x="3518" y="3556"/>
                </a:cubicBezTo>
                <a:cubicBezTo>
                  <a:pt x="3655" y="3737"/>
                  <a:pt x="3194" y="3812"/>
                  <a:pt x="3373" y="3966"/>
                </a:cubicBezTo>
                <a:cubicBezTo>
                  <a:pt x="3473" y="4051"/>
                  <a:pt x="3436" y="4335"/>
                  <a:pt x="3555" y="4407"/>
                </a:cubicBezTo>
                <a:cubicBezTo>
                  <a:pt x="3618" y="4572"/>
                  <a:pt x="3314" y="4789"/>
                  <a:pt x="3482" y="5005"/>
                </a:cubicBezTo>
                <a:cubicBezTo>
                  <a:pt x="3559" y="5104"/>
                  <a:pt x="3327" y="5238"/>
                  <a:pt x="3373" y="5352"/>
                </a:cubicBezTo>
                <a:cubicBezTo>
                  <a:pt x="3359" y="5680"/>
                  <a:pt x="3383" y="5829"/>
                  <a:pt x="3264" y="6140"/>
                </a:cubicBezTo>
                <a:cubicBezTo>
                  <a:pt x="3213" y="6271"/>
                  <a:pt x="3545" y="6425"/>
                  <a:pt x="3482" y="6550"/>
                </a:cubicBezTo>
                <a:cubicBezTo>
                  <a:pt x="3750" y="6527"/>
                  <a:pt x="3591" y="7213"/>
                  <a:pt x="3845" y="7117"/>
                </a:cubicBezTo>
                <a:cubicBezTo>
                  <a:pt x="3923" y="7264"/>
                  <a:pt x="3914" y="7365"/>
                  <a:pt x="3955" y="7433"/>
                </a:cubicBezTo>
                <a:cubicBezTo>
                  <a:pt x="3932" y="7497"/>
                  <a:pt x="4124" y="7465"/>
                  <a:pt x="4101" y="7528"/>
                </a:cubicBezTo>
                <a:cubicBezTo>
                  <a:pt x="4088" y="7559"/>
                  <a:pt x="4174" y="7685"/>
                  <a:pt x="4174" y="7685"/>
                </a:cubicBezTo>
                <a:cubicBezTo>
                  <a:pt x="4147" y="8056"/>
                  <a:pt x="4282" y="7540"/>
                  <a:pt x="4356" y="7906"/>
                </a:cubicBezTo>
                <a:cubicBezTo>
                  <a:pt x="4478" y="7926"/>
                  <a:pt x="4374" y="8107"/>
                  <a:pt x="4500" y="8094"/>
                </a:cubicBezTo>
                <a:cubicBezTo>
                  <a:pt x="4533" y="8139"/>
                  <a:pt x="4487" y="8035"/>
                  <a:pt x="4537" y="8158"/>
                </a:cubicBezTo>
                <a:cubicBezTo>
                  <a:pt x="4592" y="8402"/>
                  <a:pt x="4716" y="8580"/>
                  <a:pt x="4793" y="8820"/>
                </a:cubicBezTo>
                <a:cubicBezTo>
                  <a:pt x="4838" y="8958"/>
                  <a:pt x="4686" y="9190"/>
                  <a:pt x="4574" y="9294"/>
                </a:cubicBezTo>
                <a:cubicBezTo>
                  <a:pt x="4462" y="9398"/>
                  <a:pt x="4303" y="9406"/>
                  <a:pt x="4118" y="9446"/>
                </a:cubicBezTo>
                <a:cubicBezTo>
                  <a:pt x="3933" y="9486"/>
                  <a:pt x="3290" y="9426"/>
                  <a:pt x="3463" y="9532"/>
                </a:cubicBezTo>
                <a:cubicBezTo>
                  <a:pt x="3504" y="9560"/>
                  <a:pt x="3757" y="9828"/>
                  <a:pt x="3803" y="9848"/>
                </a:cubicBezTo>
                <a:cubicBezTo>
                  <a:pt x="3935" y="9912"/>
                  <a:pt x="4249" y="10135"/>
                  <a:pt x="4835" y="10171"/>
                </a:cubicBezTo>
                <a:cubicBezTo>
                  <a:pt x="5674" y="10030"/>
                  <a:pt x="5576" y="10034"/>
                  <a:pt x="5921" y="9990"/>
                </a:cubicBezTo>
                <a:cubicBezTo>
                  <a:pt x="6266" y="9946"/>
                  <a:pt x="6809" y="9890"/>
                  <a:pt x="6903" y="9909"/>
                </a:cubicBezTo>
                <a:cubicBezTo>
                  <a:pt x="6953" y="9923"/>
                  <a:pt x="7275" y="9874"/>
                  <a:pt x="7524" y="9861"/>
                </a:cubicBezTo>
                <a:cubicBezTo>
                  <a:pt x="7773" y="9848"/>
                  <a:pt x="8111" y="9872"/>
                  <a:pt x="8398" y="9828"/>
                </a:cubicBezTo>
                <a:cubicBezTo>
                  <a:pt x="8475" y="9817"/>
                  <a:pt x="8866" y="9569"/>
                  <a:pt x="8945" y="9482"/>
                </a:cubicBezTo>
                <a:cubicBezTo>
                  <a:pt x="9108" y="9300"/>
                  <a:pt x="9226" y="9127"/>
                  <a:pt x="9308" y="8915"/>
                </a:cubicBezTo>
                <a:cubicBezTo>
                  <a:pt x="9344" y="8820"/>
                  <a:pt x="9381" y="8726"/>
                  <a:pt x="9417" y="8631"/>
                </a:cubicBezTo>
                <a:cubicBezTo>
                  <a:pt x="9431" y="8599"/>
                  <a:pt x="9454" y="8537"/>
                  <a:pt x="9454" y="8537"/>
                </a:cubicBezTo>
                <a:cubicBezTo>
                  <a:pt x="9554" y="7835"/>
                  <a:pt x="9272" y="7117"/>
                  <a:pt x="9018" y="6455"/>
                </a:cubicBezTo>
                <a:cubicBezTo>
                  <a:pt x="9045" y="5888"/>
                  <a:pt x="9013" y="5644"/>
                  <a:pt x="9272" y="5195"/>
                </a:cubicBezTo>
                <a:cubicBezTo>
                  <a:pt x="9326" y="5096"/>
                  <a:pt x="9385" y="5002"/>
                  <a:pt x="9454" y="4911"/>
                </a:cubicBezTo>
                <a:cubicBezTo>
                  <a:pt x="9517" y="4824"/>
                  <a:pt x="9673" y="4658"/>
                  <a:pt x="9673" y="4658"/>
                </a:cubicBezTo>
                <a:cubicBezTo>
                  <a:pt x="9769" y="4407"/>
                  <a:pt x="9941" y="4197"/>
                  <a:pt x="10000" y="3933"/>
                </a:cubicBezTo>
                <a:cubicBezTo>
                  <a:pt x="9968" y="3523"/>
                  <a:pt x="9959" y="3408"/>
                  <a:pt x="9819" y="3083"/>
                </a:cubicBezTo>
                <a:cubicBezTo>
                  <a:pt x="9764" y="2960"/>
                  <a:pt x="9759" y="2877"/>
                  <a:pt x="9673" y="2767"/>
                </a:cubicBezTo>
                <a:cubicBezTo>
                  <a:pt x="9576" y="2432"/>
                  <a:pt x="9709" y="2826"/>
                  <a:pt x="9563" y="2546"/>
                </a:cubicBezTo>
                <a:cubicBezTo>
                  <a:pt x="9531" y="2488"/>
                  <a:pt x="9531" y="2412"/>
                  <a:pt x="9490" y="2357"/>
                </a:cubicBezTo>
                <a:cubicBezTo>
                  <a:pt x="9362" y="2192"/>
                  <a:pt x="9254" y="2027"/>
                  <a:pt x="9089" y="1884"/>
                </a:cubicBezTo>
                <a:cubicBezTo>
                  <a:pt x="9018" y="1699"/>
                  <a:pt x="8771" y="1608"/>
                  <a:pt x="8616" y="1474"/>
                </a:cubicBezTo>
                <a:cubicBezTo>
                  <a:pt x="8575" y="1440"/>
                  <a:pt x="8548" y="1384"/>
                  <a:pt x="8508" y="1348"/>
                </a:cubicBezTo>
                <a:cubicBezTo>
                  <a:pt x="8325" y="1190"/>
                  <a:pt x="7971" y="1101"/>
                  <a:pt x="7742" y="1001"/>
                </a:cubicBezTo>
                <a:cubicBezTo>
                  <a:pt x="7519" y="907"/>
                  <a:pt x="7296" y="800"/>
                  <a:pt x="7051" y="749"/>
                </a:cubicBezTo>
                <a:cubicBezTo>
                  <a:pt x="6454" y="761"/>
                  <a:pt x="6584" y="644"/>
                  <a:pt x="5988" y="659"/>
                </a:cubicBezTo>
                <a:cubicBezTo>
                  <a:pt x="5278" y="679"/>
                  <a:pt x="5238" y="551"/>
                  <a:pt x="4765" y="551"/>
                </a:cubicBezTo>
                <a:close/>
              </a:path>
            </a:pathLst>
          </a:custGeom>
          <a:solidFill>
            <a:srgbClr val="FFCCCC"/>
          </a:solidFill>
          <a:ln>
            <a:noFill/>
          </a:ln>
          <a:effectLst/>
          <a:extLst>
            <a:ext uri="{91240B29-F687-4f45-9708-019B960494DF}">
              <a14:hiddenLine xmlns:a14="http://schemas.microsoft.com/office/drawing/2010/main" xmlns="" w="9525" cap="flat"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lIns="90000" tIns="43200" rIns="90000" bIns="43200">
            <a:spAutoFit/>
          </a:bodyPr>
          <a:lstStyle/>
          <a:p>
            <a:endParaRPr lang="en-US"/>
          </a:p>
        </p:txBody>
      </p:sp>
      <p:sp>
        <p:nvSpPr>
          <p:cNvPr id="6" name="Freeform 20"/>
          <p:cNvSpPr>
            <a:spLocks/>
          </p:cNvSpPr>
          <p:nvPr/>
        </p:nvSpPr>
        <p:spPr bwMode="auto">
          <a:xfrm>
            <a:off x="1384300" y="1981200"/>
            <a:ext cx="4292600" cy="4152900"/>
          </a:xfrm>
          <a:custGeom>
            <a:avLst/>
            <a:gdLst>
              <a:gd name="T0" fmla="*/ 416 w 2704"/>
              <a:gd name="T1" fmla="*/ 48 h 2616"/>
              <a:gd name="T2" fmla="*/ 344 w 2704"/>
              <a:gd name="T3" fmla="*/ 80 h 2616"/>
              <a:gd name="T4" fmla="*/ 240 w 2704"/>
              <a:gd name="T5" fmla="*/ 200 h 2616"/>
              <a:gd name="T6" fmla="*/ 152 w 2704"/>
              <a:gd name="T7" fmla="*/ 320 h 2616"/>
              <a:gd name="T8" fmla="*/ 120 w 2704"/>
              <a:gd name="T9" fmla="*/ 424 h 2616"/>
              <a:gd name="T10" fmla="*/ 208 w 2704"/>
              <a:gd name="T11" fmla="*/ 784 h 2616"/>
              <a:gd name="T12" fmla="*/ 232 w 2704"/>
              <a:gd name="T13" fmla="*/ 1000 h 2616"/>
              <a:gd name="T14" fmla="*/ 216 w 2704"/>
              <a:gd name="T15" fmla="*/ 1248 h 2616"/>
              <a:gd name="T16" fmla="*/ 176 w 2704"/>
              <a:gd name="T17" fmla="*/ 1408 h 2616"/>
              <a:gd name="T18" fmla="*/ 128 w 2704"/>
              <a:gd name="T19" fmla="*/ 1616 h 2616"/>
              <a:gd name="T20" fmla="*/ 80 w 2704"/>
              <a:gd name="T21" fmla="*/ 1760 h 2616"/>
              <a:gd name="T22" fmla="*/ 48 w 2704"/>
              <a:gd name="T23" fmla="*/ 1896 h 2616"/>
              <a:gd name="T24" fmla="*/ 136 w 2704"/>
              <a:gd name="T25" fmla="*/ 2368 h 2616"/>
              <a:gd name="T26" fmla="*/ 216 w 2704"/>
              <a:gd name="T27" fmla="*/ 2456 h 2616"/>
              <a:gd name="T28" fmla="*/ 336 w 2704"/>
              <a:gd name="T29" fmla="*/ 2536 h 2616"/>
              <a:gd name="T30" fmla="*/ 600 w 2704"/>
              <a:gd name="T31" fmla="*/ 2600 h 2616"/>
              <a:gd name="T32" fmla="*/ 672 w 2704"/>
              <a:gd name="T33" fmla="*/ 2608 h 2616"/>
              <a:gd name="T34" fmla="*/ 744 w 2704"/>
              <a:gd name="T35" fmla="*/ 2616 h 2616"/>
              <a:gd name="T36" fmla="*/ 1496 w 2704"/>
              <a:gd name="T37" fmla="*/ 2576 h 2616"/>
              <a:gd name="T38" fmla="*/ 1936 w 2704"/>
              <a:gd name="T39" fmla="*/ 2568 h 2616"/>
              <a:gd name="T40" fmla="*/ 2232 w 2704"/>
              <a:gd name="T41" fmla="*/ 2600 h 2616"/>
              <a:gd name="T42" fmla="*/ 2536 w 2704"/>
              <a:gd name="T43" fmla="*/ 2544 h 2616"/>
              <a:gd name="T44" fmla="*/ 2608 w 2704"/>
              <a:gd name="T45" fmla="*/ 2488 h 2616"/>
              <a:gd name="T46" fmla="*/ 2664 w 2704"/>
              <a:gd name="T47" fmla="*/ 2416 h 2616"/>
              <a:gd name="T48" fmla="*/ 2704 w 2704"/>
              <a:gd name="T49" fmla="*/ 2288 h 2616"/>
              <a:gd name="T50" fmla="*/ 2680 w 2704"/>
              <a:gd name="T51" fmla="*/ 2088 h 2616"/>
              <a:gd name="T52" fmla="*/ 2656 w 2704"/>
              <a:gd name="T53" fmla="*/ 2016 h 2616"/>
              <a:gd name="T54" fmla="*/ 2640 w 2704"/>
              <a:gd name="T55" fmla="*/ 1960 h 2616"/>
              <a:gd name="T56" fmla="*/ 2616 w 2704"/>
              <a:gd name="T57" fmla="*/ 1912 h 2616"/>
              <a:gd name="T58" fmla="*/ 2576 w 2704"/>
              <a:gd name="T59" fmla="*/ 1864 h 2616"/>
              <a:gd name="T60" fmla="*/ 2568 w 2704"/>
              <a:gd name="T61" fmla="*/ 1840 h 2616"/>
              <a:gd name="T62" fmla="*/ 2536 w 2704"/>
              <a:gd name="T63" fmla="*/ 1792 h 2616"/>
              <a:gd name="T64" fmla="*/ 2440 w 2704"/>
              <a:gd name="T65" fmla="*/ 1616 h 2616"/>
              <a:gd name="T66" fmla="*/ 2424 w 2704"/>
              <a:gd name="T67" fmla="*/ 1568 h 2616"/>
              <a:gd name="T68" fmla="*/ 2416 w 2704"/>
              <a:gd name="T69" fmla="*/ 1544 h 2616"/>
              <a:gd name="T70" fmla="*/ 2464 w 2704"/>
              <a:gd name="T71" fmla="*/ 1136 h 2616"/>
              <a:gd name="T72" fmla="*/ 2488 w 2704"/>
              <a:gd name="T73" fmla="*/ 1008 h 2616"/>
              <a:gd name="T74" fmla="*/ 2488 w 2704"/>
              <a:gd name="T75" fmla="*/ 872 h 2616"/>
              <a:gd name="T76" fmla="*/ 2416 w 2704"/>
              <a:gd name="T77" fmla="*/ 616 h 2616"/>
              <a:gd name="T78" fmla="*/ 2320 w 2704"/>
              <a:gd name="T79" fmla="*/ 456 h 2616"/>
              <a:gd name="T80" fmla="*/ 2216 w 2704"/>
              <a:gd name="T81" fmla="*/ 352 h 2616"/>
              <a:gd name="T82" fmla="*/ 2064 w 2704"/>
              <a:gd name="T83" fmla="*/ 224 h 2616"/>
              <a:gd name="T84" fmla="*/ 1992 w 2704"/>
              <a:gd name="T85" fmla="*/ 184 h 2616"/>
              <a:gd name="T86" fmla="*/ 1896 w 2704"/>
              <a:gd name="T87" fmla="*/ 120 h 2616"/>
              <a:gd name="T88" fmla="*/ 1800 w 2704"/>
              <a:gd name="T89" fmla="*/ 72 h 2616"/>
              <a:gd name="T90" fmla="*/ 1776 w 2704"/>
              <a:gd name="T91" fmla="*/ 56 h 2616"/>
              <a:gd name="T92" fmla="*/ 1552 w 2704"/>
              <a:gd name="T93" fmla="*/ 0 h 2616"/>
              <a:gd name="T94" fmla="*/ 968 w 2704"/>
              <a:gd name="T95" fmla="*/ 64 h 2616"/>
              <a:gd name="T96" fmla="*/ 416 w 2704"/>
              <a:gd name="T97" fmla="*/ 48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04" h="2616">
                <a:moveTo>
                  <a:pt x="416" y="48"/>
                </a:moveTo>
                <a:cubicBezTo>
                  <a:pt x="390" y="57"/>
                  <a:pt x="370" y="71"/>
                  <a:pt x="344" y="80"/>
                </a:cubicBezTo>
                <a:cubicBezTo>
                  <a:pt x="305" y="119"/>
                  <a:pt x="275" y="158"/>
                  <a:pt x="240" y="200"/>
                </a:cubicBezTo>
                <a:cubicBezTo>
                  <a:pt x="212" y="234"/>
                  <a:pt x="167" y="276"/>
                  <a:pt x="152" y="320"/>
                </a:cubicBezTo>
                <a:cubicBezTo>
                  <a:pt x="140" y="355"/>
                  <a:pt x="129" y="388"/>
                  <a:pt x="120" y="424"/>
                </a:cubicBezTo>
                <a:cubicBezTo>
                  <a:pt x="134" y="548"/>
                  <a:pt x="188" y="661"/>
                  <a:pt x="208" y="784"/>
                </a:cubicBezTo>
                <a:cubicBezTo>
                  <a:pt x="220" y="855"/>
                  <a:pt x="225" y="928"/>
                  <a:pt x="232" y="1000"/>
                </a:cubicBezTo>
                <a:cubicBezTo>
                  <a:pt x="227" y="1112"/>
                  <a:pt x="230" y="1156"/>
                  <a:pt x="216" y="1248"/>
                </a:cubicBezTo>
                <a:cubicBezTo>
                  <a:pt x="208" y="1302"/>
                  <a:pt x="187" y="1354"/>
                  <a:pt x="176" y="1408"/>
                </a:cubicBezTo>
                <a:cubicBezTo>
                  <a:pt x="162" y="1477"/>
                  <a:pt x="148" y="1549"/>
                  <a:pt x="128" y="1616"/>
                </a:cubicBezTo>
                <a:cubicBezTo>
                  <a:pt x="114" y="1664"/>
                  <a:pt x="92" y="1711"/>
                  <a:pt x="80" y="1760"/>
                </a:cubicBezTo>
                <a:cubicBezTo>
                  <a:pt x="69" y="1804"/>
                  <a:pt x="62" y="1853"/>
                  <a:pt x="48" y="1896"/>
                </a:cubicBezTo>
                <a:cubicBezTo>
                  <a:pt x="31" y="2029"/>
                  <a:pt x="0" y="2277"/>
                  <a:pt x="136" y="2368"/>
                </a:cubicBezTo>
                <a:cubicBezTo>
                  <a:pt x="163" y="2408"/>
                  <a:pt x="176" y="2430"/>
                  <a:pt x="216" y="2456"/>
                </a:cubicBezTo>
                <a:cubicBezTo>
                  <a:pt x="243" y="2497"/>
                  <a:pt x="293" y="2515"/>
                  <a:pt x="336" y="2536"/>
                </a:cubicBezTo>
                <a:cubicBezTo>
                  <a:pt x="431" y="2584"/>
                  <a:pt x="488" y="2588"/>
                  <a:pt x="600" y="2600"/>
                </a:cubicBezTo>
                <a:cubicBezTo>
                  <a:pt x="624" y="2603"/>
                  <a:pt x="648" y="2605"/>
                  <a:pt x="672" y="2608"/>
                </a:cubicBezTo>
                <a:cubicBezTo>
                  <a:pt x="696" y="2611"/>
                  <a:pt x="744" y="2616"/>
                  <a:pt x="744" y="2616"/>
                </a:cubicBezTo>
                <a:cubicBezTo>
                  <a:pt x="1002" y="2611"/>
                  <a:pt x="1243" y="2599"/>
                  <a:pt x="1496" y="2576"/>
                </a:cubicBezTo>
                <a:cubicBezTo>
                  <a:pt x="1645" y="2546"/>
                  <a:pt x="1778" y="2564"/>
                  <a:pt x="1936" y="2568"/>
                </a:cubicBezTo>
                <a:cubicBezTo>
                  <a:pt x="2035" y="2577"/>
                  <a:pt x="2133" y="2592"/>
                  <a:pt x="2232" y="2600"/>
                </a:cubicBezTo>
                <a:cubicBezTo>
                  <a:pt x="2298" y="2597"/>
                  <a:pt x="2466" y="2590"/>
                  <a:pt x="2536" y="2544"/>
                </a:cubicBezTo>
                <a:cubicBezTo>
                  <a:pt x="2562" y="2527"/>
                  <a:pt x="2582" y="2505"/>
                  <a:pt x="2608" y="2488"/>
                </a:cubicBezTo>
                <a:cubicBezTo>
                  <a:pt x="2646" y="2431"/>
                  <a:pt x="2626" y="2454"/>
                  <a:pt x="2664" y="2416"/>
                </a:cubicBezTo>
                <a:cubicBezTo>
                  <a:pt x="2678" y="2373"/>
                  <a:pt x="2690" y="2330"/>
                  <a:pt x="2704" y="2288"/>
                </a:cubicBezTo>
                <a:cubicBezTo>
                  <a:pt x="2698" y="2223"/>
                  <a:pt x="2694" y="2152"/>
                  <a:pt x="2680" y="2088"/>
                </a:cubicBezTo>
                <a:cubicBezTo>
                  <a:pt x="2668" y="2032"/>
                  <a:pt x="2666" y="2056"/>
                  <a:pt x="2656" y="2016"/>
                </a:cubicBezTo>
                <a:cubicBezTo>
                  <a:pt x="2653" y="2006"/>
                  <a:pt x="2646" y="1971"/>
                  <a:pt x="2640" y="1960"/>
                </a:cubicBezTo>
                <a:cubicBezTo>
                  <a:pt x="2632" y="1944"/>
                  <a:pt x="2626" y="1927"/>
                  <a:pt x="2616" y="1912"/>
                </a:cubicBezTo>
                <a:cubicBezTo>
                  <a:pt x="2581" y="1859"/>
                  <a:pt x="2602" y="1916"/>
                  <a:pt x="2576" y="1864"/>
                </a:cubicBezTo>
                <a:cubicBezTo>
                  <a:pt x="2572" y="1856"/>
                  <a:pt x="2572" y="1847"/>
                  <a:pt x="2568" y="1840"/>
                </a:cubicBezTo>
                <a:cubicBezTo>
                  <a:pt x="2559" y="1823"/>
                  <a:pt x="2547" y="1808"/>
                  <a:pt x="2536" y="1792"/>
                </a:cubicBezTo>
                <a:cubicBezTo>
                  <a:pt x="2493" y="1727"/>
                  <a:pt x="2471" y="1685"/>
                  <a:pt x="2440" y="1616"/>
                </a:cubicBezTo>
                <a:cubicBezTo>
                  <a:pt x="2433" y="1601"/>
                  <a:pt x="2429" y="1584"/>
                  <a:pt x="2424" y="1568"/>
                </a:cubicBezTo>
                <a:cubicBezTo>
                  <a:pt x="2421" y="1560"/>
                  <a:pt x="2416" y="1544"/>
                  <a:pt x="2416" y="1544"/>
                </a:cubicBezTo>
                <a:cubicBezTo>
                  <a:pt x="2396" y="1405"/>
                  <a:pt x="2431" y="1269"/>
                  <a:pt x="2464" y="1136"/>
                </a:cubicBezTo>
                <a:cubicBezTo>
                  <a:pt x="2475" y="1093"/>
                  <a:pt x="2474" y="1050"/>
                  <a:pt x="2488" y="1008"/>
                </a:cubicBezTo>
                <a:cubicBezTo>
                  <a:pt x="2497" y="914"/>
                  <a:pt x="2500" y="951"/>
                  <a:pt x="2488" y="872"/>
                </a:cubicBezTo>
                <a:cubicBezTo>
                  <a:pt x="2474" y="783"/>
                  <a:pt x="2444" y="701"/>
                  <a:pt x="2416" y="616"/>
                </a:cubicBezTo>
                <a:cubicBezTo>
                  <a:pt x="2396" y="555"/>
                  <a:pt x="2376" y="493"/>
                  <a:pt x="2320" y="456"/>
                </a:cubicBezTo>
                <a:cubicBezTo>
                  <a:pt x="2307" y="418"/>
                  <a:pt x="2252" y="376"/>
                  <a:pt x="2216" y="352"/>
                </a:cubicBezTo>
                <a:cubicBezTo>
                  <a:pt x="2190" y="313"/>
                  <a:pt x="2109" y="239"/>
                  <a:pt x="2064" y="224"/>
                </a:cubicBezTo>
                <a:cubicBezTo>
                  <a:pt x="2028" y="188"/>
                  <a:pt x="2051" y="204"/>
                  <a:pt x="1992" y="184"/>
                </a:cubicBezTo>
                <a:cubicBezTo>
                  <a:pt x="1950" y="170"/>
                  <a:pt x="1936" y="133"/>
                  <a:pt x="1896" y="120"/>
                </a:cubicBezTo>
                <a:cubicBezTo>
                  <a:pt x="1867" y="91"/>
                  <a:pt x="1838" y="85"/>
                  <a:pt x="1800" y="72"/>
                </a:cubicBezTo>
                <a:cubicBezTo>
                  <a:pt x="1791" y="69"/>
                  <a:pt x="1785" y="60"/>
                  <a:pt x="1776" y="56"/>
                </a:cubicBezTo>
                <a:cubicBezTo>
                  <a:pt x="1705" y="25"/>
                  <a:pt x="1628" y="8"/>
                  <a:pt x="1552" y="0"/>
                </a:cubicBezTo>
                <a:cubicBezTo>
                  <a:pt x="1353" y="8"/>
                  <a:pt x="1165" y="39"/>
                  <a:pt x="968" y="64"/>
                </a:cubicBezTo>
                <a:cubicBezTo>
                  <a:pt x="448" y="56"/>
                  <a:pt x="630" y="84"/>
                  <a:pt x="416" y="48"/>
                </a:cubicBezTo>
                <a:close/>
              </a:path>
            </a:pathLst>
          </a:custGeom>
          <a:solidFill>
            <a:srgbClr val="FFF6AA"/>
          </a:solidFill>
          <a:ln>
            <a:noFill/>
          </a:ln>
          <a:effectLst/>
        </p:spPr>
        <p:txBody>
          <a:bodyPr wrap="none" lIns="90000" tIns="43200" rIns="90000" bIns="43200">
            <a:spAutoFit/>
          </a:bodyPr>
          <a:lstStyle/>
          <a:p>
            <a:endParaRPr lang="en-US"/>
          </a:p>
        </p:txBody>
      </p:sp>
      <p:sp>
        <p:nvSpPr>
          <p:cNvPr id="7" name="Text Box 3" descr="Brown marble"/>
          <p:cNvSpPr txBox="1">
            <a:spLocks noChangeArrowheads="1"/>
          </p:cNvSpPr>
          <p:nvPr/>
        </p:nvSpPr>
        <p:spPr bwMode="auto">
          <a:xfrm>
            <a:off x="3163185" y="2252663"/>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b="1" dirty="0" smtClean="0">
                <a:latin typeface="+mn-lt"/>
              </a:rPr>
              <a:t>3,3,l</a:t>
            </a:r>
            <a:r>
              <a:rPr lang="en-GB" sz="2400" dirty="0" smtClean="0">
                <a:latin typeface="Symbol" charset="2"/>
                <a:ea typeface="Symbol" charset="2"/>
                <a:cs typeface="Symbol" charset="2"/>
                <a:sym typeface="Symbol" charset="0"/>
              </a:rPr>
              <a:t></a:t>
            </a:r>
            <a:endParaRPr lang="en-GB" sz="2400" b="1" dirty="0">
              <a:latin typeface="+mn-lt"/>
            </a:endParaRPr>
          </a:p>
        </p:txBody>
      </p:sp>
      <p:sp>
        <p:nvSpPr>
          <p:cNvPr id="8" name="Text Box 4" descr="Brown marble"/>
          <p:cNvSpPr txBox="1">
            <a:spLocks noChangeArrowheads="1"/>
          </p:cNvSpPr>
          <p:nvPr/>
        </p:nvSpPr>
        <p:spPr bwMode="auto">
          <a:xfrm>
            <a:off x="2108206" y="3208338"/>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3,0,r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9" name="Text Box 5" descr="Brown marble"/>
          <p:cNvSpPr txBox="1">
            <a:spLocks noChangeArrowheads="1"/>
          </p:cNvSpPr>
          <p:nvPr/>
        </p:nvSpPr>
        <p:spPr bwMode="auto">
          <a:xfrm>
            <a:off x="2833694" y="2811463"/>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0,2,r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0" name="Text Box 6" descr="Brown marble"/>
          <p:cNvSpPr txBox="1">
            <a:spLocks noChangeArrowheads="1"/>
          </p:cNvSpPr>
          <p:nvPr/>
        </p:nvSpPr>
        <p:spPr bwMode="auto">
          <a:xfrm>
            <a:off x="1762131" y="2314575"/>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a:latin typeface="Symbol" charset="2"/>
                <a:ea typeface="Symbol" charset="2"/>
                <a:cs typeface="Symbol" charset="2"/>
                <a:sym typeface="Symbol" charset="0"/>
              </a:rPr>
              <a:t></a:t>
            </a:r>
            <a:r>
              <a:rPr lang="en-GB" sz="2400" dirty="0">
                <a:latin typeface="+mn-lt"/>
              </a:rPr>
              <a:t>3,2,r</a:t>
            </a:r>
            <a:r>
              <a:rPr lang="en-GB" sz="2400" dirty="0">
                <a:latin typeface="Symbol" charset="2"/>
                <a:ea typeface="Symbol" charset="2"/>
                <a:cs typeface="Symbol" charset="2"/>
                <a:sym typeface="Symbol" charset="0"/>
              </a:rPr>
              <a:t></a:t>
            </a:r>
            <a:endParaRPr lang="en-GB" sz="2400" dirty="0">
              <a:latin typeface="Symbol" charset="2"/>
              <a:ea typeface="Symbol" charset="2"/>
              <a:cs typeface="Symbol" charset="2"/>
            </a:endParaRPr>
          </a:p>
        </p:txBody>
      </p:sp>
      <p:sp>
        <p:nvSpPr>
          <p:cNvPr id="11" name="Text Box 7" descr="Brown marble"/>
          <p:cNvSpPr txBox="1">
            <a:spLocks noChangeArrowheads="1"/>
          </p:cNvSpPr>
          <p:nvPr/>
        </p:nvSpPr>
        <p:spPr bwMode="auto">
          <a:xfrm>
            <a:off x="1967797" y="3884613"/>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0,2,l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2" name="Text Box 8" descr="Brown marble"/>
          <p:cNvSpPr txBox="1">
            <a:spLocks noChangeArrowheads="1"/>
          </p:cNvSpPr>
          <p:nvPr/>
        </p:nvSpPr>
        <p:spPr bwMode="auto">
          <a:xfrm>
            <a:off x="3163185" y="3703638"/>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1,1,l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3" name="Text Box 9" descr="Brown marble"/>
          <p:cNvSpPr txBox="1">
            <a:spLocks noChangeArrowheads="1"/>
          </p:cNvSpPr>
          <p:nvPr/>
        </p:nvSpPr>
        <p:spPr bwMode="auto">
          <a:xfrm>
            <a:off x="3947410" y="2957513"/>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2,2,l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4" name="Text Box 10" descr="Brown marble"/>
          <p:cNvSpPr txBox="1">
            <a:spLocks noChangeArrowheads="1"/>
          </p:cNvSpPr>
          <p:nvPr/>
        </p:nvSpPr>
        <p:spPr bwMode="auto">
          <a:xfrm>
            <a:off x="4254506" y="3640138"/>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3,1,r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5" name="Text Box 11" descr="Brown marble"/>
          <p:cNvSpPr txBox="1">
            <a:spLocks noChangeArrowheads="1"/>
          </p:cNvSpPr>
          <p:nvPr/>
        </p:nvSpPr>
        <p:spPr bwMode="auto">
          <a:xfrm>
            <a:off x="4459294" y="4756150"/>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0,1,r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6" name="Text Box 12" descr="Brown marble"/>
          <p:cNvSpPr txBox="1">
            <a:spLocks noChangeArrowheads="1"/>
          </p:cNvSpPr>
          <p:nvPr/>
        </p:nvSpPr>
        <p:spPr bwMode="auto">
          <a:xfrm>
            <a:off x="4435481" y="5322888"/>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2,2,r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7" name="Text Box 13" descr="Brown marble"/>
          <p:cNvSpPr txBox="1">
            <a:spLocks noChangeArrowheads="1"/>
          </p:cNvSpPr>
          <p:nvPr/>
        </p:nvSpPr>
        <p:spPr bwMode="auto">
          <a:xfrm>
            <a:off x="1767772" y="4530725"/>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3,1,l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8" name="Text Box 14" descr="Brown marble"/>
          <p:cNvSpPr txBox="1">
            <a:spLocks noChangeArrowheads="1"/>
          </p:cNvSpPr>
          <p:nvPr/>
        </p:nvSpPr>
        <p:spPr bwMode="auto">
          <a:xfrm>
            <a:off x="2052644" y="5254625"/>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1,1,r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19" name="Text Box 15" descr="Brown marble"/>
          <p:cNvSpPr txBox="1">
            <a:spLocks noChangeArrowheads="1"/>
          </p:cNvSpPr>
          <p:nvPr/>
        </p:nvSpPr>
        <p:spPr bwMode="auto">
          <a:xfrm>
            <a:off x="3272474" y="5429250"/>
            <a:ext cx="98456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b="1" dirty="0" smtClean="0">
                <a:latin typeface="+mn-lt"/>
              </a:rPr>
              <a:t>0,0,r</a:t>
            </a:r>
            <a:r>
              <a:rPr lang="en-GB" sz="2400" dirty="0" smtClean="0">
                <a:latin typeface="Symbol" charset="2"/>
                <a:ea typeface="Symbol" charset="2"/>
                <a:cs typeface="Symbol" charset="2"/>
                <a:sym typeface="Symbol" charset="0"/>
              </a:rPr>
              <a:t></a:t>
            </a:r>
            <a:endParaRPr lang="en-GB" sz="2400" b="1" dirty="0">
              <a:latin typeface="+mn-lt"/>
            </a:endParaRPr>
          </a:p>
        </p:txBody>
      </p:sp>
      <p:sp>
        <p:nvSpPr>
          <p:cNvPr id="20" name="Text Box 16" descr="Brown marble"/>
          <p:cNvSpPr txBox="1">
            <a:spLocks noChangeArrowheads="1"/>
          </p:cNvSpPr>
          <p:nvPr/>
        </p:nvSpPr>
        <p:spPr bwMode="auto">
          <a:xfrm>
            <a:off x="2791710" y="4827588"/>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0,3,l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21" name="Text Box 17" descr="Brown marble"/>
          <p:cNvSpPr txBox="1">
            <a:spLocks noChangeArrowheads="1"/>
          </p:cNvSpPr>
          <p:nvPr/>
        </p:nvSpPr>
        <p:spPr bwMode="auto">
          <a:xfrm>
            <a:off x="3450189" y="4305300"/>
            <a:ext cx="10021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3,2,v</a:t>
            </a:r>
            <a:r>
              <a:rPr lang="en-GB" sz="2400" dirty="0" smtClean="0">
                <a:latin typeface="Symbol" charset="2"/>
                <a:ea typeface="Symbol" charset="2"/>
                <a:cs typeface="Symbol" charset="2"/>
                <a:sym typeface="Symbol" charset="0"/>
              </a:rPr>
              <a:t></a:t>
            </a:r>
            <a:endParaRPr lang="en-GB" sz="2400" dirty="0">
              <a:latin typeface="+mn-lt"/>
            </a:endParaRPr>
          </a:p>
        </p:txBody>
      </p:sp>
      <p:sp>
        <p:nvSpPr>
          <p:cNvPr id="22" name="AutoShape 19"/>
          <p:cNvSpPr>
            <a:spLocks noChangeArrowheads="1"/>
          </p:cNvSpPr>
          <p:nvPr/>
        </p:nvSpPr>
        <p:spPr bwMode="auto">
          <a:xfrm>
            <a:off x="330207" y="3233738"/>
            <a:ext cx="1057268" cy="650875"/>
          </a:xfrm>
          <a:prstGeom prst="wedgeRoundRectCallout">
            <a:avLst>
              <a:gd name="adj1" fmla="val 111675"/>
              <a:gd name="adj2" fmla="val 19221"/>
              <a:gd name="adj3" fmla="val 16667"/>
            </a:avLst>
          </a:prstGeom>
          <a:solidFill>
            <a:srgbClr val="ADD5FF">
              <a:alpha val="50000"/>
            </a:srgbClr>
          </a:solidFill>
          <a:ln w="12700">
            <a:solidFill>
              <a:srgbClr val="265DAB">
                <a:alpha val="50000"/>
              </a:srgbClr>
            </a:solidFill>
            <a:miter lim="800000"/>
            <a:headEnd/>
            <a:tailEnd/>
          </a:ln>
          <a:effectLst/>
        </p:spPr>
        <p:txBody>
          <a:bodyPr lIns="36000" tIns="43200" rIns="36000" bIns="43200"/>
          <a:lstStyle/>
          <a:p>
            <a:pPr algn="l">
              <a:buNone/>
            </a:pPr>
            <a:r>
              <a:rPr lang="en-GB" dirty="0">
                <a:latin typeface="+mn-lt"/>
              </a:rPr>
              <a:t>Feasible states</a:t>
            </a:r>
          </a:p>
        </p:txBody>
      </p:sp>
      <p:sp>
        <p:nvSpPr>
          <p:cNvPr id="23" name="AutoShape 22"/>
          <p:cNvSpPr>
            <a:spLocks noChangeArrowheads="1"/>
          </p:cNvSpPr>
          <p:nvPr/>
        </p:nvSpPr>
        <p:spPr bwMode="auto">
          <a:xfrm>
            <a:off x="7504113" y="4110038"/>
            <a:ext cx="1239836" cy="704850"/>
          </a:xfrm>
          <a:prstGeom prst="wedgeRoundRectCallout">
            <a:avLst>
              <a:gd name="adj1" fmla="val -114510"/>
              <a:gd name="adj2" fmla="val -39673"/>
              <a:gd name="adj3" fmla="val 16667"/>
            </a:avLst>
          </a:prstGeom>
          <a:solidFill>
            <a:srgbClr val="ADD5FF">
              <a:alpha val="50000"/>
            </a:srgbClr>
          </a:solidFill>
          <a:ln w="12700">
            <a:solidFill>
              <a:srgbClr val="265DAB">
                <a:alpha val="50000"/>
              </a:srgbClr>
            </a:solidFill>
            <a:miter lim="800000"/>
            <a:headEnd/>
            <a:tailEnd/>
          </a:ln>
          <a:effectLst/>
        </p:spPr>
        <p:txBody>
          <a:bodyPr lIns="36000" tIns="43200" rIns="36000" bIns="43200"/>
          <a:lstStyle/>
          <a:p>
            <a:pPr algn="l">
              <a:buNone/>
            </a:pPr>
            <a:r>
              <a:rPr lang="en-GB" dirty="0">
                <a:latin typeface="+mn-lt"/>
              </a:rPr>
              <a:t>Infeasible states</a:t>
            </a:r>
          </a:p>
        </p:txBody>
      </p:sp>
      <p:sp>
        <p:nvSpPr>
          <p:cNvPr id="24" name="Text Box 24" descr="Brown marble"/>
          <p:cNvSpPr txBox="1">
            <a:spLocks noChangeArrowheads="1"/>
          </p:cNvSpPr>
          <p:nvPr/>
        </p:nvSpPr>
        <p:spPr bwMode="auto">
          <a:xfrm>
            <a:off x="5379335" y="2566988"/>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1,2,l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25" name="Text Box 25" descr="Brown marble"/>
          <p:cNvSpPr txBox="1">
            <a:spLocks noChangeArrowheads="1"/>
          </p:cNvSpPr>
          <p:nvPr/>
        </p:nvSpPr>
        <p:spPr bwMode="auto">
          <a:xfrm>
            <a:off x="5602294" y="3867150"/>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2,3,r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26" name="Text Box 26" descr="Brown marble"/>
          <p:cNvSpPr txBox="1">
            <a:spLocks noChangeArrowheads="1"/>
          </p:cNvSpPr>
          <p:nvPr/>
        </p:nvSpPr>
        <p:spPr bwMode="auto">
          <a:xfrm>
            <a:off x="5959481" y="5203825"/>
            <a:ext cx="9509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3,3,r</a:t>
            </a:r>
            <a:r>
              <a:rPr lang="en-GB" sz="2400" dirty="0" smtClean="0">
                <a:latin typeface="Symbol" charset="2"/>
                <a:ea typeface="Symbol" charset="2"/>
                <a:cs typeface="Symbol" charset="2"/>
                <a:sym typeface="Symbol" charset="0"/>
              </a:rPr>
              <a:t></a:t>
            </a:r>
            <a:endParaRPr lang="en-GB" sz="2400" dirty="0">
              <a:latin typeface="+mn-lt"/>
            </a:endParaRPr>
          </a:p>
        </p:txBody>
      </p:sp>
      <p:sp>
        <p:nvSpPr>
          <p:cNvPr id="27" name="Text Box 27" descr="Brown marble"/>
          <p:cNvSpPr txBox="1">
            <a:spLocks noChangeArrowheads="1"/>
          </p:cNvSpPr>
          <p:nvPr/>
        </p:nvSpPr>
        <p:spPr bwMode="auto">
          <a:xfrm>
            <a:off x="5704772" y="4640263"/>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0,0,l</a:t>
            </a:r>
            <a:r>
              <a:rPr lang="en-GB" sz="2400" dirty="0" smtClean="0">
                <a:latin typeface="Symbol" charset="2"/>
                <a:ea typeface="Symbol" charset="2"/>
                <a:cs typeface="Symbol" charset="2"/>
                <a:sym typeface="Symbol" charset="0"/>
              </a:rPr>
              <a:t></a:t>
            </a:r>
            <a:endParaRPr lang="en-GB" sz="2400" dirty="0">
              <a:latin typeface="+mn-lt"/>
            </a:endParaRPr>
          </a:p>
        </p:txBody>
      </p:sp>
      <p:sp>
        <p:nvSpPr>
          <p:cNvPr id="28" name="Text Box 28" descr="Brown marble"/>
          <p:cNvSpPr txBox="1">
            <a:spLocks noChangeArrowheads="1"/>
          </p:cNvSpPr>
          <p:nvPr/>
        </p:nvSpPr>
        <p:spPr bwMode="auto">
          <a:xfrm>
            <a:off x="6163560" y="3194050"/>
            <a:ext cx="9332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None/>
            </a:pPr>
            <a:r>
              <a:rPr lang="en-GB" sz="2400" dirty="0" smtClean="0">
                <a:latin typeface="Symbol" charset="2"/>
                <a:ea typeface="Symbol" charset="2"/>
                <a:cs typeface="Symbol" charset="2"/>
                <a:sym typeface="Symbol" charset="0"/>
              </a:rPr>
              <a:t></a:t>
            </a:r>
            <a:r>
              <a:rPr lang="en-GB" sz="2400" dirty="0" smtClean="0">
                <a:latin typeface="+mn-lt"/>
              </a:rPr>
              <a:t>2,1,l</a:t>
            </a:r>
            <a:r>
              <a:rPr lang="en-GB" sz="2400" dirty="0" smtClean="0">
                <a:latin typeface="Symbol" charset="2"/>
                <a:ea typeface="Symbol" charset="2"/>
                <a:cs typeface="Symbol" charset="2"/>
                <a:sym typeface="Symbol" charset="0"/>
              </a:rPr>
              <a:t></a:t>
            </a:r>
            <a:endParaRPr lang="en-GB" sz="2400" dirty="0">
              <a:latin typeface="+mn-lt"/>
            </a:endParaRPr>
          </a:p>
        </p:txBody>
      </p:sp>
    </p:spTree>
    <p:extLst>
      <p:ext uri="{BB962C8B-B14F-4D97-AF65-F5344CB8AC3E}">
        <p14:creationId xmlns:p14="http://schemas.microsoft.com/office/powerpoint/2010/main" val="42168685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Note on State Spaces</a:t>
            </a:r>
            <a:endParaRPr lang="en-US" dirty="0"/>
          </a:p>
        </p:txBody>
      </p:sp>
      <p:sp>
        <p:nvSpPr>
          <p:cNvPr id="5" name="Content Placeholder 4"/>
          <p:cNvSpPr>
            <a:spLocks noGrp="1"/>
          </p:cNvSpPr>
          <p:nvPr>
            <p:ph sz="half" idx="1"/>
          </p:nvPr>
        </p:nvSpPr>
        <p:spPr>
          <a:xfrm>
            <a:off x="438150" y="1670050"/>
            <a:ext cx="3962400" cy="4114800"/>
          </a:xfrm>
        </p:spPr>
        <p:txBody>
          <a:bodyPr>
            <a:noAutofit/>
          </a:bodyPr>
          <a:lstStyle/>
          <a:p>
            <a:pPr>
              <a:spcBef>
                <a:spcPts val="600"/>
              </a:spcBef>
            </a:pPr>
            <a:r>
              <a:rPr lang="en-US" sz="2000" dirty="0"/>
              <a:t>Propositional </a:t>
            </a:r>
            <a:r>
              <a:rPr lang="en-US" sz="2000" dirty="0" err="1"/>
              <a:t>satisfiability</a:t>
            </a:r>
            <a:r>
              <a:rPr lang="en-US" sz="2000" dirty="0"/>
              <a:t> </a:t>
            </a:r>
            <a:r>
              <a:rPr lang="en-US" sz="2000" dirty="0" smtClean="0"/>
              <a:t>problem (</a:t>
            </a:r>
            <a:r>
              <a:rPr lang="en-US" sz="2000" dirty="0"/>
              <a:t>SAT): </a:t>
            </a:r>
          </a:p>
          <a:p>
            <a:pPr marL="730250" lvl="1" indent="-285750">
              <a:spcBef>
                <a:spcPts val="600"/>
              </a:spcBef>
            </a:pPr>
            <a:r>
              <a:rPr lang="en-US" sz="1600" dirty="0"/>
              <a:t>Decide if there is an assignment to the variables of a propositional formula that satisfies it:</a:t>
            </a:r>
          </a:p>
          <a:p>
            <a:pPr lvl="1">
              <a:spcBef>
                <a:spcPts val="600"/>
              </a:spcBef>
            </a:pPr>
            <a:endParaRPr lang="en-US" sz="1600" dirty="0"/>
          </a:p>
          <a:p>
            <a:pPr marL="730250" lvl="1" indent="-285750">
              <a:spcBef>
                <a:spcPts val="600"/>
              </a:spcBef>
            </a:pPr>
            <a:endParaRPr lang="en-US" sz="1600" dirty="0" smtClean="0"/>
          </a:p>
          <a:p>
            <a:pPr marL="730250" lvl="1" indent="-285750">
              <a:spcBef>
                <a:spcPts val="600"/>
              </a:spcBef>
            </a:pPr>
            <a:r>
              <a:rPr lang="en-US" sz="1600" dirty="0" smtClean="0"/>
              <a:t>100 </a:t>
            </a:r>
            <a:r>
              <a:rPr lang="en-US" sz="1600" dirty="0"/>
              <a:t>variables </a:t>
            </a:r>
            <a:r>
              <a:rPr lang="en-US" sz="1600" dirty="0">
                <a:latin typeface="Symbol" charset="2"/>
                <a:ea typeface="Symbol" charset="2"/>
                <a:cs typeface="Symbol" charset="2"/>
              </a:rPr>
              <a:t></a:t>
            </a:r>
            <a:r>
              <a:rPr lang="en-US" sz="1600" dirty="0"/>
              <a:t> 2</a:t>
            </a:r>
            <a:r>
              <a:rPr lang="en-US" sz="1600" baseline="30000" dirty="0"/>
              <a:t>100</a:t>
            </a:r>
            <a:r>
              <a:rPr lang="en-US" sz="1600" dirty="0"/>
              <a:t> </a:t>
            </a:r>
            <a:r>
              <a:rPr lang="en-US" sz="1600" dirty="0">
                <a:latin typeface="Symbol" charset="2"/>
                <a:ea typeface="Symbol" charset="2"/>
                <a:cs typeface="Symbol" charset="2"/>
              </a:rPr>
              <a:t></a:t>
            </a:r>
            <a:r>
              <a:rPr lang="en-US" sz="1600" dirty="0"/>
              <a:t> 10</a:t>
            </a:r>
            <a:r>
              <a:rPr lang="en-US" sz="1600" baseline="30000" dirty="0"/>
              <a:t>30</a:t>
            </a:r>
            <a:r>
              <a:rPr lang="en-US" sz="1600" dirty="0"/>
              <a:t> </a:t>
            </a:r>
            <a:r>
              <a:rPr lang="en-US" sz="1600" dirty="0" smtClean="0"/>
              <a:t>combinations 1000 evaluations/second </a:t>
            </a:r>
            <a:r>
              <a:rPr lang="en-US" sz="1600" dirty="0">
                <a:latin typeface="Symbol" charset="2"/>
                <a:ea typeface="Symbol" charset="2"/>
                <a:cs typeface="Symbol" charset="2"/>
              </a:rPr>
              <a:t></a:t>
            </a:r>
            <a:r>
              <a:rPr lang="en-US" sz="1600" dirty="0"/>
              <a:t/>
            </a:r>
            <a:br>
              <a:rPr lang="en-US" sz="1600" dirty="0"/>
            </a:br>
            <a:r>
              <a:rPr lang="en-US" sz="1600" b="1" dirty="0"/>
              <a:t>31,709,791,983,764,586,504 </a:t>
            </a:r>
            <a:r>
              <a:rPr lang="en-US" sz="1600" b="1" dirty="0" smtClean="0"/>
              <a:t>years </a:t>
            </a:r>
            <a:r>
              <a:rPr lang="en-US" sz="1600" dirty="0" smtClean="0"/>
              <a:t>required </a:t>
            </a:r>
            <a:r>
              <a:rPr lang="en-US" sz="1600" dirty="0"/>
              <a:t>to evaluate all combinations</a:t>
            </a:r>
            <a:r>
              <a:rPr lang="en-US" sz="1600" dirty="0" smtClean="0"/>
              <a:t>!</a:t>
            </a:r>
            <a:endParaRPr lang="en-US" sz="1600" dirty="0"/>
          </a:p>
        </p:txBody>
      </p:sp>
      <p:sp>
        <p:nvSpPr>
          <p:cNvPr id="6" name="Content Placeholder 5"/>
          <p:cNvSpPr>
            <a:spLocks noGrp="1"/>
          </p:cNvSpPr>
          <p:nvPr>
            <p:ph sz="half" idx="2"/>
          </p:nvPr>
        </p:nvSpPr>
        <p:spPr>
          <a:xfrm>
            <a:off x="4552950" y="1670050"/>
            <a:ext cx="4114800" cy="4114800"/>
          </a:xfrm>
        </p:spPr>
        <p:txBody>
          <a:bodyPr>
            <a:noAutofit/>
          </a:bodyPr>
          <a:lstStyle/>
          <a:p>
            <a:pPr>
              <a:spcBef>
                <a:spcPts val="600"/>
              </a:spcBef>
            </a:pPr>
            <a:r>
              <a:rPr lang="en-US" sz="2000" dirty="0"/>
              <a:t>Traveling salesman problem (TSP):</a:t>
            </a:r>
          </a:p>
          <a:p>
            <a:pPr lvl="1">
              <a:spcBef>
                <a:spcPts val="600"/>
              </a:spcBef>
            </a:pPr>
            <a:r>
              <a:rPr lang="en-US" sz="1600" dirty="0"/>
              <a:t>Given a number of cities along with the cost of travel between each pair of them, find the cheapest way of visiting all the cities exactly once and returning to the starting </a:t>
            </a:r>
            <a:r>
              <a:rPr lang="en-US" sz="1600" dirty="0" smtClean="0"/>
              <a:t>point</a:t>
            </a:r>
          </a:p>
          <a:p>
            <a:pPr lvl="1">
              <a:spcBef>
                <a:spcPts val="600"/>
              </a:spcBef>
            </a:pPr>
            <a:r>
              <a:rPr lang="en-US" sz="1600" dirty="0"/>
              <a:t>There are 2</a:t>
            </a:r>
            <a:r>
              <a:rPr lang="en-US" sz="1600" i="1" baseline="30000" dirty="0"/>
              <a:t>n</a:t>
            </a:r>
            <a:r>
              <a:rPr lang="en-US" sz="1600" dirty="0"/>
              <a:t> identical tours for each permutation of </a:t>
            </a:r>
            <a:r>
              <a:rPr lang="en-US" sz="1600" i="1" dirty="0"/>
              <a:t>n</a:t>
            </a:r>
            <a:r>
              <a:rPr lang="en-US" sz="1600" dirty="0"/>
              <a:t> cities </a:t>
            </a:r>
            <a:r>
              <a:rPr lang="en-US" sz="1600" dirty="0">
                <a:latin typeface="Symbol" charset="2"/>
                <a:ea typeface="Symbol" charset="2"/>
                <a:cs typeface="Symbol" charset="2"/>
              </a:rPr>
              <a:t></a:t>
            </a:r>
            <a:r>
              <a:rPr lang="en-US" sz="1600" dirty="0" smtClean="0"/>
              <a:t> </a:t>
            </a:r>
            <a:r>
              <a:rPr lang="en-US" sz="1600" dirty="0"/>
              <a:t>the number of tours are </a:t>
            </a:r>
            <a:br>
              <a:rPr lang="en-US" sz="1600" dirty="0"/>
            </a:br>
            <a:r>
              <a:rPr lang="en-US" sz="1600" i="1" dirty="0"/>
              <a:t>n</a:t>
            </a:r>
            <a:r>
              <a:rPr lang="en-US" sz="1600" dirty="0">
                <a:latin typeface="Symbol" charset="2"/>
                <a:ea typeface="Symbol" charset="2"/>
                <a:cs typeface="Symbol" charset="2"/>
              </a:rPr>
              <a:t>!/</a:t>
            </a:r>
            <a:r>
              <a:rPr lang="en-US" sz="1600" dirty="0"/>
              <a:t>(2</a:t>
            </a:r>
            <a:r>
              <a:rPr lang="en-US" sz="1600" i="1" dirty="0"/>
              <a:t>n</a:t>
            </a:r>
            <a:r>
              <a:rPr lang="en-US" sz="1600" dirty="0"/>
              <a:t>) </a:t>
            </a:r>
            <a:r>
              <a:rPr lang="en-US" sz="1600" dirty="0">
                <a:latin typeface="Symbol" charset="2"/>
                <a:ea typeface="Symbol" charset="2"/>
                <a:cs typeface="Symbol" charset="2"/>
              </a:rPr>
              <a:t>=</a:t>
            </a:r>
            <a:r>
              <a:rPr lang="en-US" sz="1600" dirty="0"/>
              <a:t> (</a:t>
            </a:r>
            <a:r>
              <a:rPr lang="en-US" sz="1600" i="1" dirty="0"/>
              <a:t>n</a:t>
            </a:r>
            <a:r>
              <a:rPr lang="en-US" sz="1600" dirty="0">
                <a:latin typeface="Symbol" charset="2"/>
                <a:ea typeface="Symbol" charset="2"/>
                <a:cs typeface="Symbol" charset="2"/>
              </a:rPr>
              <a:t>-</a:t>
            </a:r>
            <a:r>
              <a:rPr lang="en-US" sz="1600" dirty="0"/>
              <a:t>1)</a:t>
            </a:r>
            <a:r>
              <a:rPr lang="en-US" sz="1600" dirty="0">
                <a:latin typeface="Symbol" charset="2"/>
                <a:ea typeface="Symbol" charset="2"/>
                <a:cs typeface="Symbol" charset="2"/>
              </a:rPr>
              <a:t>!/</a:t>
            </a:r>
            <a:r>
              <a:rPr lang="en-US" sz="1600" dirty="0"/>
              <a:t>2</a:t>
            </a:r>
          </a:p>
          <a:p>
            <a:pPr lvl="1">
              <a:spcBef>
                <a:spcPts val="600"/>
              </a:spcBef>
            </a:pPr>
            <a:r>
              <a:rPr lang="en-US" sz="1600" dirty="0"/>
              <a:t>A 50-city TSP therefore has about </a:t>
            </a:r>
            <a:r>
              <a:rPr lang="en-US" sz="1600" b="1" dirty="0" smtClean="0"/>
              <a:t>3</a:t>
            </a:r>
            <a:r>
              <a:rPr lang="en-US" sz="1600" b="1" dirty="0" smtClean="0">
                <a:latin typeface="Symbol" charset="2"/>
                <a:ea typeface="Symbol" charset="2"/>
                <a:cs typeface="Symbol" charset="2"/>
              </a:rPr>
              <a:t>×</a:t>
            </a:r>
            <a:r>
              <a:rPr lang="en-US" sz="1600" b="1" dirty="0" smtClean="0"/>
              <a:t>10</a:t>
            </a:r>
            <a:r>
              <a:rPr lang="en-US" sz="1600" b="1" baseline="30000" dirty="0" smtClean="0"/>
              <a:t>62</a:t>
            </a:r>
            <a:r>
              <a:rPr lang="en-US" sz="1600" b="1" dirty="0" smtClean="0"/>
              <a:t> </a:t>
            </a:r>
            <a:r>
              <a:rPr lang="en-US" sz="1600" b="1" dirty="0"/>
              <a:t>potential solutions</a:t>
            </a:r>
          </a:p>
          <a:p>
            <a:pPr lvl="1">
              <a:spcBef>
                <a:spcPts val="600"/>
              </a:spcBef>
            </a:pPr>
            <a:endParaRPr lang="en-US" dirty="0" smtClean="0"/>
          </a:p>
          <a:p>
            <a:pPr>
              <a:spcBef>
                <a:spcPts val="600"/>
              </a:spcBef>
            </a:pPr>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3934991499"/>
              </p:ext>
            </p:extLst>
          </p:nvPr>
        </p:nvGraphicFramePr>
        <p:xfrm>
          <a:off x="514350" y="3268663"/>
          <a:ext cx="3917950" cy="300037"/>
        </p:xfrm>
        <a:graphic>
          <a:graphicData uri="http://schemas.openxmlformats.org/presentationml/2006/ole">
            <mc:AlternateContent xmlns:mc="http://schemas.openxmlformats.org/markup-compatibility/2006">
              <mc:Choice xmlns:v="urn:schemas-microsoft-com:vml" Requires="v">
                <p:oleObj spid="_x0000_s7407" name="Equation" r:id="rId3" imgW="2984400" imgH="228600" progId="Equation.3">
                  <p:embed/>
                </p:oleObj>
              </mc:Choice>
              <mc:Fallback>
                <p:oleObj name="Equation" r:id="rId3" imgW="2984400" imgH="228600"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3268663"/>
                        <a:ext cx="3917950" cy="3000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54863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Trees</a:t>
            </a:r>
            <a:endParaRPr lang="en-US" dirty="0"/>
          </a:p>
        </p:txBody>
      </p:sp>
      <p:sp>
        <p:nvSpPr>
          <p:cNvPr id="5" name="Text Box 3" descr="Brown marble"/>
          <p:cNvSpPr txBox="1">
            <a:spLocks noChangeArrowheads="1"/>
          </p:cNvSpPr>
          <p:nvPr/>
        </p:nvSpPr>
        <p:spPr bwMode="auto">
          <a:xfrm>
            <a:off x="590550" y="4559300"/>
            <a:ext cx="137827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buNone/>
            </a:pPr>
            <a:r>
              <a:rPr lang="en-GB" dirty="0">
                <a:solidFill>
                  <a:srgbClr val="000000"/>
                </a:solidFill>
                <a:latin typeface="+mn-lt"/>
              </a:rPr>
              <a:t>The </a:t>
            </a:r>
            <a:r>
              <a:rPr lang="en-GB" b="1" dirty="0">
                <a:solidFill>
                  <a:srgbClr val="000000"/>
                </a:solidFill>
                <a:latin typeface="+mn-lt"/>
              </a:rPr>
              <a:t>frontier</a:t>
            </a:r>
            <a:r>
              <a:rPr lang="en-GB" dirty="0">
                <a:solidFill>
                  <a:srgbClr val="000000"/>
                </a:solidFill>
                <a:latin typeface="+mn-lt"/>
              </a:rPr>
              <a:t/>
            </a:r>
            <a:br>
              <a:rPr lang="en-GB" dirty="0">
                <a:solidFill>
                  <a:srgbClr val="000000"/>
                </a:solidFill>
                <a:latin typeface="+mn-lt"/>
              </a:rPr>
            </a:br>
            <a:r>
              <a:rPr lang="en-GB" dirty="0">
                <a:solidFill>
                  <a:srgbClr val="000000"/>
                </a:solidFill>
                <a:latin typeface="+mn-lt"/>
              </a:rPr>
              <a:t>(fringe)</a:t>
            </a:r>
          </a:p>
        </p:txBody>
      </p:sp>
      <p:grpSp>
        <p:nvGrpSpPr>
          <p:cNvPr id="76" name="Group 75"/>
          <p:cNvGrpSpPr/>
          <p:nvPr/>
        </p:nvGrpSpPr>
        <p:grpSpPr>
          <a:xfrm>
            <a:off x="1328737" y="5245100"/>
            <a:ext cx="7339013" cy="1119187"/>
            <a:chOff x="1328737" y="5245100"/>
            <a:chExt cx="7339013" cy="1119187"/>
          </a:xfrm>
        </p:grpSpPr>
        <p:sp>
          <p:nvSpPr>
            <p:cNvPr id="6" name="Oval 5" descr="Brown marble"/>
            <p:cNvSpPr>
              <a:spLocks noChangeArrowheads="1"/>
            </p:cNvSpPr>
            <p:nvPr/>
          </p:nvSpPr>
          <p:spPr bwMode="auto">
            <a:xfrm>
              <a:off x="1328737" y="5397499"/>
              <a:ext cx="131763" cy="131763"/>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7" name="Oval 6"/>
            <p:cNvSpPr>
              <a:spLocks noChangeArrowheads="1"/>
            </p:cNvSpPr>
            <p:nvPr/>
          </p:nvSpPr>
          <p:spPr bwMode="auto">
            <a:xfrm>
              <a:off x="1328737" y="5781674"/>
              <a:ext cx="131763" cy="131763"/>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8" name="Oval 7"/>
            <p:cNvSpPr>
              <a:spLocks noChangeArrowheads="1"/>
            </p:cNvSpPr>
            <p:nvPr/>
          </p:nvSpPr>
          <p:spPr bwMode="auto">
            <a:xfrm>
              <a:off x="1328737" y="6138862"/>
              <a:ext cx="131763" cy="131762"/>
            </a:xfrm>
            <a:prstGeom prst="ellipse">
              <a:avLst/>
            </a:prstGeom>
            <a:solidFill>
              <a:srgbClr val="FFCCCC"/>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9" name="Text Box 7" descr="Brown marble"/>
            <p:cNvSpPr txBox="1">
              <a:spLocks noChangeArrowheads="1"/>
            </p:cNvSpPr>
            <p:nvPr/>
          </p:nvSpPr>
          <p:spPr bwMode="auto">
            <a:xfrm>
              <a:off x="1482725" y="5245100"/>
              <a:ext cx="44037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buNone/>
              </a:pPr>
              <a:r>
                <a:rPr lang="en-GB" sz="2000" dirty="0">
                  <a:solidFill>
                    <a:srgbClr val="000000"/>
                  </a:solidFill>
                  <a:latin typeface="+mn-lt"/>
                </a:rPr>
                <a:t>Already expanded nodes (CLOSED)</a:t>
              </a:r>
            </a:p>
          </p:txBody>
        </p:sp>
        <p:sp>
          <p:nvSpPr>
            <p:cNvPr id="10" name="Text Box 8" descr="Brown marble"/>
            <p:cNvSpPr txBox="1">
              <a:spLocks noChangeArrowheads="1"/>
            </p:cNvSpPr>
            <p:nvPr/>
          </p:nvSpPr>
          <p:spPr bwMode="auto">
            <a:xfrm>
              <a:off x="1482725" y="5621337"/>
              <a:ext cx="468589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buNone/>
              </a:pPr>
              <a:r>
                <a:rPr lang="en-GB" sz="2000">
                  <a:solidFill>
                    <a:srgbClr val="000000"/>
                  </a:solidFill>
                  <a:latin typeface="+mn-lt"/>
                </a:rPr>
                <a:t>Nodes waiting to be expanded (OPEN)</a:t>
              </a:r>
            </a:p>
          </p:txBody>
        </p:sp>
        <p:sp>
          <p:nvSpPr>
            <p:cNvPr id="11" name="Text Box 9" descr="Brown marble"/>
            <p:cNvSpPr txBox="1">
              <a:spLocks noChangeArrowheads="1"/>
            </p:cNvSpPr>
            <p:nvPr/>
          </p:nvSpPr>
          <p:spPr bwMode="auto">
            <a:xfrm>
              <a:off x="1482725" y="5967412"/>
              <a:ext cx="71850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buNone/>
              </a:pPr>
              <a:r>
                <a:rPr lang="en-GB" sz="2000">
                  <a:solidFill>
                    <a:srgbClr val="000000"/>
                  </a:solidFill>
                  <a:latin typeface="+mn-lt"/>
                </a:rPr>
                <a:t>Recently generated nodes waiting to be expanded (NODES)</a:t>
              </a:r>
            </a:p>
          </p:txBody>
        </p:sp>
      </p:grpSp>
      <p:grpSp>
        <p:nvGrpSpPr>
          <p:cNvPr id="12" name="Group 11"/>
          <p:cNvGrpSpPr>
            <a:grpSpLocks/>
          </p:cNvGrpSpPr>
          <p:nvPr/>
        </p:nvGrpSpPr>
        <p:grpSpPr bwMode="auto">
          <a:xfrm>
            <a:off x="1409700" y="2236569"/>
            <a:ext cx="5916613" cy="2692401"/>
            <a:chOff x="1016" y="1112"/>
            <a:chExt cx="3727" cy="1696"/>
          </a:xfrm>
        </p:grpSpPr>
        <p:sp>
          <p:nvSpPr>
            <p:cNvPr id="13" name="Freeform 12"/>
            <p:cNvSpPr>
              <a:spLocks/>
            </p:cNvSpPr>
            <p:nvPr/>
          </p:nvSpPr>
          <p:spPr bwMode="auto">
            <a:xfrm>
              <a:off x="1016" y="1889"/>
              <a:ext cx="3727" cy="919"/>
            </a:xfrm>
            <a:custGeom>
              <a:avLst/>
              <a:gdLst>
                <a:gd name="T0" fmla="*/ 115 w 3727"/>
                <a:gd name="T1" fmla="*/ 591 h 919"/>
                <a:gd name="T2" fmla="*/ 254 w 3727"/>
                <a:gd name="T3" fmla="*/ 591 h 919"/>
                <a:gd name="T4" fmla="*/ 428 w 3727"/>
                <a:gd name="T5" fmla="*/ 591 h 919"/>
                <a:gd name="T6" fmla="*/ 608 w 3727"/>
                <a:gd name="T7" fmla="*/ 581 h 919"/>
                <a:gd name="T8" fmla="*/ 700 w 3727"/>
                <a:gd name="T9" fmla="*/ 478 h 919"/>
                <a:gd name="T10" fmla="*/ 762 w 3727"/>
                <a:gd name="T11" fmla="*/ 365 h 919"/>
                <a:gd name="T12" fmla="*/ 946 w 3727"/>
                <a:gd name="T13" fmla="*/ 324 h 919"/>
                <a:gd name="T14" fmla="*/ 1141 w 3727"/>
                <a:gd name="T15" fmla="*/ 329 h 919"/>
                <a:gd name="T16" fmla="*/ 1295 w 3727"/>
                <a:gd name="T17" fmla="*/ 309 h 919"/>
                <a:gd name="T18" fmla="*/ 1433 w 3727"/>
                <a:gd name="T19" fmla="*/ 309 h 919"/>
                <a:gd name="T20" fmla="*/ 1582 w 3727"/>
                <a:gd name="T21" fmla="*/ 355 h 919"/>
                <a:gd name="T22" fmla="*/ 1618 w 3727"/>
                <a:gd name="T23" fmla="*/ 519 h 919"/>
                <a:gd name="T24" fmla="*/ 1618 w 3727"/>
                <a:gd name="T25" fmla="*/ 740 h 919"/>
                <a:gd name="T26" fmla="*/ 1721 w 3727"/>
                <a:gd name="T27" fmla="*/ 888 h 919"/>
                <a:gd name="T28" fmla="*/ 1910 w 3727"/>
                <a:gd name="T29" fmla="*/ 914 h 919"/>
                <a:gd name="T30" fmla="*/ 2162 w 3727"/>
                <a:gd name="T31" fmla="*/ 914 h 919"/>
                <a:gd name="T32" fmla="*/ 2382 w 3727"/>
                <a:gd name="T33" fmla="*/ 858 h 919"/>
                <a:gd name="T34" fmla="*/ 2495 w 3727"/>
                <a:gd name="T35" fmla="*/ 632 h 919"/>
                <a:gd name="T36" fmla="*/ 2562 w 3727"/>
                <a:gd name="T37" fmla="*/ 442 h 919"/>
                <a:gd name="T38" fmla="*/ 2623 w 3727"/>
                <a:gd name="T39" fmla="*/ 350 h 919"/>
                <a:gd name="T40" fmla="*/ 2772 w 3727"/>
                <a:gd name="T41" fmla="*/ 309 h 919"/>
                <a:gd name="T42" fmla="*/ 2936 w 3727"/>
                <a:gd name="T43" fmla="*/ 304 h 919"/>
                <a:gd name="T44" fmla="*/ 3131 w 3727"/>
                <a:gd name="T45" fmla="*/ 294 h 919"/>
                <a:gd name="T46" fmla="*/ 3295 w 3727"/>
                <a:gd name="T47" fmla="*/ 294 h 919"/>
                <a:gd name="T48" fmla="*/ 3531 w 3727"/>
                <a:gd name="T49" fmla="*/ 319 h 919"/>
                <a:gd name="T50" fmla="*/ 3654 w 3727"/>
                <a:gd name="T51" fmla="*/ 294 h 919"/>
                <a:gd name="T52" fmla="*/ 3721 w 3727"/>
                <a:gd name="T53" fmla="*/ 201 h 919"/>
                <a:gd name="T54" fmla="*/ 3721 w 3727"/>
                <a:gd name="T55" fmla="*/ 114 h 919"/>
                <a:gd name="T56" fmla="*/ 3639 w 3727"/>
                <a:gd name="T57" fmla="*/ 37 h 919"/>
                <a:gd name="T58" fmla="*/ 3480 w 3727"/>
                <a:gd name="T59" fmla="*/ 22 h 919"/>
                <a:gd name="T60" fmla="*/ 3310 w 3727"/>
                <a:gd name="T61" fmla="*/ 17 h 919"/>
                <a:gd name="T62" fmla="*/ 3141 w 3727"/>
                <a:gd name="T63" fmla="*/ 11 h 919"/>
                <a:gd name="T64" fmla="*/ 2998 w 3727"/>
                <a:gd name="T65" fmla="*/ 6 h 919"/>
                <a:gd name="T66" fmla="*/ 2828 w 3727"/>
                <a:gd name="T67" fmla="*/ 11 h 919"/>
                <a:gd name="T68" fmla="*/ 2664 w 3727"/>
                <a:gd name="T69" fmla="*/ 42 h 919"/>
                <a:gd name="T70" fmla="*/ 2531 w 3727"/>
                <a:gd name="T71" fmla="*/ 114 h 919"/>
                <a:gd name="T72" fmla="*/ 2418 w 3727"/>
                <a:gd name="T73" fmla="*/ 211 h 919"/>
                <a:gd name="T74" fmla="*/ 2315 w 3727"/>
                <a:gd name="T75" fmla="*/ 324 h 919"/>
                <a:gd name="T76" fmla="*/ 2249 w 3727"/>
                <a:gd name="T77" fmla="*/ 483 h 919"/>
                <a:gd name="T78" fmla="*/ 2151 w 3727"/>
                <a:gd name="T79" fmla="*/ 586 h 919"/>
                <a:gd name="T80" fmla="*/ 2049 w 3727"/>
                <a:gd name="T81" fmla="*/ 581 h 919"/>
                <a:gd name="T82" fmla="*/ 1905 w 3727"/>
                <a:gd name="T83" fmla="*/ 581 h 919"/>
                <a:gd name="T84" fmla="*/ 1798 w 3727"/>
                <a:gd name="T85" fmla="*/ 529 h 919"/>
                <a:gd name="T86" fmla="*/ 1818 w 3727"/>
                <a:gd name="T87" fmla="*/ 381 h 919"/>
                <a:gd name="T88" fmla="*/ 1844 w 3727"/>
                <a:gd name="T89" fmla="*/ 253 h 919"/>
                <a:gd name="T90" fmla="*/ 1833 w 3727"/>
                <a:gd name="T91" fmla="*/ 140 h 919"/>
                <a:gd name="T92" fmla="*/ 1746 w 3727"/>
                <a:gd name="T93" fmla="*/ 37 h 919"/>
                <a:gd name="T94" fmla="*/ 1567 w 3727"/>
                <a:gd name="T95" fmla="*/ 6 h 919"/>
                <a:gd name="T96" fmla="*/ 1398 w 3727"/>
                <a:gd name="T97" fmla="*/ 11 h 919"/>
                <a:gd name="T98" fmla="*/ 1182 w 3727"/>
                <a:gd name="T99" fmla="*/ 6 h 919"/>
                <a:gd name="T100" fmla="*/ 1044 w 3727"/>
                <a:gd name="T101" fmla="*/ 6 h 919"/>
                <a:gd name="T102" fmla="*/ 885 w 3727"/>
                <a:gd name="T103" fmla="*/ 6 h 919"/>
                <a:gd name="T104" fmla="*/ 695 w 3727"/>
                <a:gd name="T105" fmla="*/ 22 h 919"/>
                <a:gd name="T106" fmla="*/ 603 w 3727"/>
                <a:gd name="T107" fmla="*/ 94 h 919"/>
                <a:gd name="T108" fmla="*/ 526 w 3727"/>
                <a:gd name="T109" fmla="*/ 206 h 919"/>
                <a:gd name="T110" fmla="*/ 449 w 3727"/>
                <a:gd name="T111" fmla="*/ 294 h 919"/>
                <a:gd name="T112" fmla="*/ 336 w 3727"/>
                <a:gd name="T113" fmla="*/ 304 h 919"/>
                <a:gd name="T114" fmla="*/ 172 w 3727"/>
                <a:gd name="T115" fmla="*/ 299 h 919"/>
                <a:gd name="T116" fmla="*/ 59 w 3727"/>
                <a:gd name="T117" fmla="*/ 386 h 919"/>
                <a:gd name="T118" fmla="*/ 33 w 3727"/>
                <a:gd name="T119" fmla="*/ 540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7" h="919">
                  <a:moveTo>
                    <a:pt x="33" y="540"/>
                  </a:moveTo>
                  <a:cubicBezTo>
                    <a:pt x="51" y="564"/>
                    <a:pt x="91" y="583"/>
                    <a:pt x="115" y="591"/>
                  </a:cubicBezTo>
                  <a:cubicBezTo>
                    <a:pt x="139" y="599"/>
                    <a:pt x="154" y="591"/>
                    <a:pt x="177" y="591"/>
                  </a:cubicBezTo>
                  <a:cubicBezTo>
                    <a:pt x="200" y="591"/>
                    <a:pt x="228" y="591"/>
                    <a:pt x="254" y="591"/>
                  </a:cubicBezTo>
                  <a:cubicBezTo>
                    <a:pt x="280" y="591"/>
                    <a:pt x="307" y="591"/>
                    <a:pt x="336" y="591"/>
                  </a:cubicBezTo>
                  <a:cubicBezTo>
                    <a:pt x="365" y="591"/>
                    <a:pt x="399" y="591"/>
                    <a:pt x="428" y="591"/>
                  </a:cubicBezTo>
                  <a:cubicBezTo>
                    <a:pt x="457" y="591"/>
                    <a:pt x="480" y="593"/>
                    <a:pt x="510" y="591"/>
                  </a:cubicBezTo>
                  <a:cubicBezTo>
                    <a:pt x="540" y="589"/>
                    <a:pt x="583" y="590"/>
                    <a:pt x="608" y="581"/>
                  </a:cubicBezTo>
                  <a:cubicBezTo>
                    <a:pt x="633" y="572"/>
                    <a:pt x="644" y="552"/>
                    <a:pt x="659" y="535"/>
                  </a:cubicBezTo>
                  <a:cubicBezTo>
                    <a:pt x="674" y="518"/>
                    <a:pt x="691" y="499"/>
                    <a:pt x="700" y="478"/>
                  </a:cubicBezTo>
                  <a:cubicBezTo>
                    <a:pt x="709" y="457"/>
                    <a:pt x="700" y="425"/>
                    <a:pt x="710" y="406"/>
                  </a:cubicBezTo>
                  <a:cubicBezTo>
                    <a:pt x="720" y="387"/>
                    <a:pt x="738" y="379"/>
                    <a:pt x="762" y="365"/>
                  </a:cubicBezTo>
                  <a:cubicBezTo>
                    <a:pt x="786" y="351"/>
                    <a:pt x="823" y="331"/>
                    <a:pt x="854" y="324"/>
                  </a:cubicBezTo>
                  <a:cubicBezTo>
                    <a:pt x="885" y="317"/>
                    <a:pt x="914" y="323"/>
                    <a:pt x="946" y="324"/>
                  </a:cubicBezTo>
                  <a:cubicBezTo>
                    <a:pt x="978" y="325"/>
                    <a:pt x="1012" y="328"/>
                    <a:pt x="1044" y="329"/>
                  </a:cubicBezTo>
                  <a:cubicBezTo>
                    <a:pt x="1076" y="330"/>
                    <a:pt x="1111" y="331"/>
                    <a:pt x="1141" y="329"/>
                  </a:cubicBezTo>
                  <a:cubicBezTo>
                    <a:pt x="1171" y="327"/>
                    <a:pt x="1197" y="317"/>
                    <a:pt x="1223" y="314"/>
                  </a:cubicBezTo>
                  <a:cubicBezTo>
                    <a:pt x="1249" y="311"/>
                    <a:pt x="1270" y="310"/>
                    <a:pt x="1295" y="309"/>
                  </a:cubicBezTo>
                  <a:cubicBezTo>
                    <a:pt x="1320" y="308"/>
                    <a:pt x="1349" y="309"/>
                    <a:pt x="1372" y="309"/>
                  </a:cubicBezTo>
                  <a:cubicBezTo>
                    <a:pt x="1395" y="309"/>
                    <a:pt x="1407" y="307"/>
                    <a:pt x="1433" y="309"/>
                  </a:cubicBezTo>
                  <a:cubicBezTo>
                    <a:pt x="1459" y="311"/>
                    <a:pt x="1506" y="316"/>
                    <a:pt x="1531" y="324"/>
                  </a:cubicBezTo>
                  <a:cubicBezTo>
                    <a:pt x="1556" y="332"/>
                    <a:pt x="1568" y="341"/>
                    <a:pt x="1582" y="355"/>
                  </a:cubicBezTo>
                  <a:cubicBezTo>
                    <a:pt x="1596" y="369"/>
                    <a:pt x="1607" y="379"/>
                    <a:pt x="1613" y="406"/>
                  </a:cubicBezTo>
                  <a:cubicBezTo>
                    <a:pt x="1619" y="433"/>
                    <a:pt x="1617" y="484"/>
                    <a:pt x="1618" y="519"/>
                  </a:cubicBezTo>
                  <a:cubicBezTo>
                    <a:pt x="1619" y="554"/>
                    <a:pt x="1618" y="580"/>
                    <a:pt x="1618" y="617"/>
                  </a:cubicBezTo>
                  <a:cubicBezTo>
                    <a:pt x="1618" y="654"/>
                    <a:pt x="1612" y="707"/>
                    <a:pt x="1618" y="740"/>
                  </a:cubicBezTo>
                  <a:cubicBezTo>
                    <a:pt x="1624" y="773"/>
                    <a:pt x="1637" y="792"/>
                    <a:pt x="1654" y="817"/>
                  </a:cubicBezTo>
                  <a:cubicBezTo>
                    <a:pt x="1671" y="842"/>
                    <a:pt x="1693" y="873"/>
                    <a:pt x="1721" y="888"/>
                  </a:cubicBezTo>
                  <a:cubicBezTo>
                    <a:pt x="1749" y="903"/>
                    <a:pt x="1791" y="905"/>
                    <a:pt x="1823" y="909"/>
                  </a:cubicBezTo>
                  <a:cubicBezTo>
                    <a:pt x="1855" y="913"/>
                    <a:pt x="1872" y="912"/>
                    <a:pt x="1910" y="914"/>
                  </a:cubicBezTo>
                  <a:cubicBezTo>
                    <a:pt x="1948" y="916"/>
                    <a:pt x="2012" y="919"/>
                    <a:pt x="2054" y="919"/>
                  </a:cubicBezTo>
                  <a:cubicBezTo>
                    <a:pt x="2096" y="919"/>
                    <a:pt x="2126" y="917"/>
                    <a:pt x="2162" y="914"/>
                  </a:cubicBezTo>
                  <a:cubicBezTo>
                    <a:pt x="2198" y="911"/>
                    <a:pt x="2232" y="908"/>
                    <a:pt x="2269" y="899"/>
                  </a:cubicBezTo>
                  <a:cubicBezTo>
                    <a:pt x="2306" y="890"/>
                    <a:pt x="2355" y="878"/>
                    <a:pt x="2382" y="858"/>
                  </a:cubicBezTo>
                  <a:cubicBezTo>
                    <a:pt x="2409" y="838"/>
                    <a:pt x="2414" y="819"/>
                    <a:pt x="2433" y="781"/>
                  </a:cubicBezTo>
                  <a:cubicBezTo>
                    <a:pt x="2452" y="743"/>
                    <a:pt x="2478" y="673"/>
                    <a:pt x="2495" y="632"/>
                  </a:cubicBezTo>
                  <a:cubicBezTo>
                    <a:pt x="2512" y="591"/>
                    <a:pt x="2525" y="567"/>
                    <a:pt x="2536" y="535"/>
                  </a:cubicBezTo>
                  <a:cubicBezTo>
                    <a:pt x="2547" y="503"/>
                    <a:pt x="2553" y="464"/>
                    <a:pt x="2562" y="442"/>
                  </a:cubicBezTo>
                  <a:cubicBezTo>
                    <a:pt x="2571" y="420"/>
                    <a:pt x="2577" y="416"/>
                    <a:pt x="2587" y="401"/>
                  </a:cubicBezTo>
                  <a:cubicBezTo>
                    <a:pt x="2597" y="386"/>
                    <a:pt x="2606" y="363"/>
                    <a:pt x="2623" y="350"/>
                  </a:cubicBezTo>
                  <a:cubicBezTo>
                    <a:pt x="2640" y="337"/>
                    <a:pt x="2665" y="331"/>
                    <a:pt x="2690" y="324"/>
                  </a:cubicBezTo>
                  <a:cubicBezTo>
                    <a:pt x="2715" y="317"/>
                    <a:pt x="2748" y="312"/>
                    <a:pt x="2772" y="309"/>
                  </a:cubicBezTo>
                  <a:cubicBezTo>
                    <a:pt x="2796" y="306"/>
                    <a:pt x="2806" y="305"/>
                    <a:pt x="2833" y="304"/>
                  </a:cubicBezTo>
                  <a:cubicBezTo>
                    <a:pt x="2860" y="303"/>
                    <a:pt x="2900" y="305"/>
                    <a:pt x="2936" y="304"/>
                  </a:cubicBezTo>
                  <a:cubicBezTo>
                    <a:pt x="2972" y="303"/>
                    <a:pt x="3017" y="301"/>
                    <a:pt x="3049" y="299"/>
                  </a:cubicBezTo>
                  <a:cubicBezTo>
                    <a:pt x="3081" y="297"/>
                    <a:pt x="3102" y="295"/>
                    <a:pt x="3131" y="294"/>
                  </a:cubicBezTo>
                  <a:cubicBezTo>
                    <a:pt x="3160" y="293"/>
                    <a:pt x="3196" y="294"/>
                    <a:pt x="3223" y="294"/>
                  </a:cubicBezTo>
                  <a:cubicBezTo>
                    <a:pt x="3250" y="294"/>
                    <a:pt x="3262" y="291"/>
                    <a:pt x="3295" y="294"/>
                  </a:cubicBezTo>
                  <a:cubicBezTo>
                    <a:pt x="3328" y="297"/>
                    <a:pt x="3384" y="310"/>
                    <a:pt x="3423" y="314"/>
                  </a:cubicBezTo>
                  <a:cubicBezTo>
                    <a:pt x="3462" y="318"/>
                    <a:pt x="3501" y="318"/>
                    <a:pt x="3531" y="319"/>
                  </a:cubicBezTo>
                  <a:cubicBezTo>
                    <a:pt x="3561" y="320"/>
                    <a:pt x="3583" y="323"/>
                    <a:pt x="3603" y="319"/>
                  </a:cubicBezTo>
                  <a:cubicBezTo>
                    <a:pt x="3623" y="315"/>
                    <a:pt x="3635" y="305"/>
                    <a:pt x="3654" y="294"/>
                  </a:cubicBezTo>
                  <a:cubicBezTo>
                    <a:pt x="3673" y="283"/>
                    <a:pt x="3705" y="268"/>
                    <a:pt x="3716" y="253"/>
                  </a:cubicBezTo>
                  <a:cubicBezTo>
                    <a:pt x="3727" y="238"/>
                    <a:pt x="3720" y="216"/>
                    <a:pt x="3721" y="201"/>
                  </a:cubicBezTo>
                  <a:cubicBezTo>
                    <a:pt x="3722" y="186"/>
                    <a:pt x="3721" y="174"/>
                    <a:pt x="3721" y="160"/>
                  </a:cubicBezTo>
                  <a:cubicBezTo>
                    <a:pt x="3721" y="146"/>
                    <a:pt x="3725" y="130"/>
                    <a:pt x="3721" y="114"/>
                  </a:cubicBezTo>
                  <a:cubicBezTo>
                    <a:pt x="3717" y="98"/>
                    <a:pt x="3709" y="76"/>
                    <a:pt x="3695" y="63"/>
                  </a:cubicBezTo>
                  <a:cubicBezTo>
                    <a:pt x="3681" y="50"/>
                    <a:pt x="3665" y="42"/>
                    <a:pt x="3639" y="37"/>
                  </a:cubicBezTo>
                  <a:cubicBezTo>
                    <a:pt x="3613" y="32"/>
                    <a:pt x="3562" y="34"/>
                    <a:pt x="3536" y="32"/>
                  </a:cubicBezTo>
                  <a:cubicBezTo>
                    <a:pt x="3510" y="30"/>
                    <a:pt x="3504" y="24"/>
                    <a:pt x="3480" y="22"/>
                  </a:cubicBezTo>
                  <a:cubicBezTo>
                    <a:pt x="3456" y="20"/>
                    <a:pt x="3420" y="23"/>
                    <a:pt x="3392" y="22"/>
                  </a:cubicBezTo>
                  <a:cubicBezTo>
                    <a:pt x="3364" y="21"/>
                    <a:pt x="3333" y="18"/>
                    <a:pt x="3310" y="17"/>
                  </a:cubicBezTo>
                  <a:cubicBezTo>
                    <a:pt x="3287" y="16"/>
                    <a:pt x="3282" y="18"/>
                    <a:pt x="3254" y="17"/>
                  </a:cubicBezTo>
                  <a:cubicBezTo>
                    <a:pt x="3226" y="16"/>
                    <a:pt x="3173" y="12"/>
                    <a:pt x="3141" y="11"/>
                  </a:cubicBezTo>
                  <a:cubicBezTo>
                    <a:pt x="3109" y="10"/>
                    <a:pt x="3088" y="12"/>
                    <a:pt x="3064" y="11"/>
                  </a:cubicBezTo>
                  <a:cubicBezTo>
                    <a:pt x="3040" y="10"/>
                    <a:pt x="3023" y="7"/>
                    <a:pt x="2998" y="6"/>
                  </a:cubicBezTo>
                  <a:cubicBezTo>
                    <a:pt x="2973" y="5"/>
                    <a:pt x="2944" y="5"/>
                    <a:pt x="2916" y="6"/>
                  </a:cubicBezTo>
                  <a:cubicBezTo>
                    <a:pt x="2888" y="7"/>
                    <a:pt x="2855" y="9"/>
                    <a:pt x="2828" y="11"/>
                  </a:cubicBezTo>
                  <a:cubicBezTo>
                    <a:pt x="2801" y="13"/>
                    <a:pt x="2778" y="12"/>
                    <a:pt x="2751" y="17"/>
                  </a:cubicBezTo>
                  <a:cubicBezTo>
                    <a:pt x="2724" y="22"/>
                    <a:pt x="2691" y="35"/>
                    <a:pt x="2664" y="42"/>
                  </a:cubicBezTo>
                  <a:cubicBezTo>
                    <a:pt x="2637" y="49"/>
                    <a:pt x="2609" y="46"/>
                    <a:pt x="2587" y="58"/>
                  </a:cubicBezTo>
                  <a:cubicBezTo>
                    <a:pt x="2565" y="70"/>
                    <a:pt x="2551" y="96"/>
                    <a:pt x="2531" y="114"/>
                  </a:cubicBezTo>
                  <a:cubicBezTo>
                    <a:pt x="2511" y="132"/>
                    <a:pt x="2488" y="149"/>
                    <a:pt x="2469" y="165"/>
                  </a:cubicBezTo>
                  <a:cubicBezTo>
                    <a:pt x="2450" y="181"/>
                    <a:pt x="2435" y="191"/>
                    <a:pt x="2418" y="211"/>
                  </a:cubicBezTo>
                  <a:cubicBezTo>
                    <a:pt x="2401" y="231"/>
                    <a:pt x="2384" y="264"/>
                    <a:pt x="2367" y="283"/>
                  </a:cubicBezTo>
                  <a:cubicBezTo>
                    <a:pt x="2350" y="302"/>
                    <a:pt x="2331" y="303"/>
                    <a:pt x="2315" y="324"/>
                  </a:cubicBezTo>
                  <a:cubicBezTo>
                    <a:pt x="2299" y="345"/>
                    <a:pt x="2280" y="385"/>
                    <a:pt x="2269" y="411"/>
                  </a:cubicBezTo>
                  <a:cubicBezTo>
                    <a:pt x="2258" y="437"/>
                    <a:pt x="2259" y="460"/>
                    <a:pt x="2249" y="483"/>
                  </a:cubicBezTo>
                  <a:cubicBezTo>
                    <a:pt x="2239" y="506"/>
                    <a:pt x="2224" y="533"/>
                    <a:pt x="2208" y="550"/>
                  </a:cubicBezTo>
                  <a:cubicBezTo>
                    <a:pt x="2192" y="567"/>
                    <a:pt x="2171" y="581"/>
                    <a:pt x="2151" y="586"/>
                  </a:cubicBezTo>
                  <a:cubicBezTo>
                    <a:pt x="2131" y="591"/>
                    <a:pt x="2102" y="582"/>
                    <a:pt x="2085" y="581"/>
                  </a:cubicBezTo>
                  <a:cubicBezTo>
                    <a:pt x="2068" y="580"/>
                    <a:pt x="2066" y="581"/>
                    <a:pt x="2049" y="581"/>
                  </a:cubicBezTo>
                  <a:cubicBezTo>
                    <a:pt x="2032" y="581"/>
                    <a:pt x="2006" y="581"/>
                    <a:pt x="1982" y="581"/>
                  </a:cubicBezTo>
                  <a:cubicBezTo>
                    <a:pt x="1958" y="581"/>
                    <a:pt x="1925" y="585"/>
                    <a:pt x="1905" y="581"/>
                  </a:cubicBezTo>
                  <a:cubicBezTo>
                    <a:pt x="1885" y="577"/>
                    <a:pt x="1877" y="569"/>
                    <a:pt x="1859" y="560"/>
                  </a:cubicBezTo>
                  <a:cubicBezTo>
                    <a:pt x="1841" y="551"/>
                    <a:pt x="1808" y="543"/>
                    <a:pt x="1798" y="529"/>
                  </a:cubicBezTo>
                  <a:cubicBezTo>
                    <a:pt x="1788" y="515"/>
                    <a:pt x="1795" y="503"/>
                    <a:pt x="1798" y="478"/>
                  </a:cubicBezTo>
                  <a:cubicBezTo>
                    <a:pt x="1801" y="453"/>
                    <a:pt x="1811" y="410"/>
                    <a:pt x="1818" y="381"/>
                  </a:cubicBezTo>
                  <a:cubicBezTo>
                    <a:pt x="1825" y="352"/>
                    <a:pt x="1835" y="325"/>
                    <a:pt x="1839" y="304"/>
                  </a:cubicBezTo>
                  <a:cubicBezTo>
                    <a:pt x="1843" y="283"/>
                    <a:pt x="1845" y="273"/>
                    <a:pt x="1844" y="253"/>
                  </a:cubicBezTo>
                  <a:cubicBezTo>
                    <a:pt x="1843" y="233"/>
                    <a:pt x="1835" y="200"/>
                    <a:pt x="1833" y="181"/>
                  </a:cubicBezTo>
                  <a:cubicBezTo>
                    <a:pt x="1831" y="162"/>
                    <a:pt x="1837" y="159"/>
                    <a:pt x="1833" y="140"/>
                  </a:cubicBezTo>
                  <a:cubicBezTo>
                    <a:pt x="1829" y="121"/>
                    <a:pt x="1822" y="85"/>
                    <a:pt x="1808" y="68"/>
                  </a:cubicBezTo>
                  <a:cubicBezTo>
                    <a:pt x="1794" y="51"/>
                    <a:pt x="1774" y="46"/>
                    <a:pt x="1746" y="37"/>
                  </a:cubicBezTo>
                  <a:cubicBezTo>
                    <a:pt x="1718" y="28"/>
                    <a:pt x="1669" y="16"/>
                    <a:pt x="1639" y="11"/>
                  </a:cubicBezTo>
                  <a:cubicBezTo>
                    <a:pt x="1609" y="6"/>
                    <a:pt x="1591" y="8"/>
                    <a:pt x="1567" y="6"/>
                  </a:cubicBezTo>
                  <a:cubicBezTo>
                    <a:pt x="1543" y="4"/>
                    <a:pt x="1523" y="0"/>
                    <a:pt x="1495" y="1"/>
                  </a:cubicBezTo>
                  <a:cubicBezTo>
                    <a:pt x="1467" y="2"/>
                    <a:pt x="1435" y="9"/>
                    <a:pt x="1398" y="11"/>
                  </a:cubicBezTo>
                  <a:cubicBezTo>
                    <a:pt x="1361" y="13"/>
                    <a:pt x="1310" y="12"/>
                    <a:pt x="1274" y="11"/>
                  </a:cubicBezTo>
                  <a:cubicBezTo>
                    <a:pt x="1238" y="10"/>
                    <a:pt x="1207" y="7"/>
                    <a:pt x="1182" y="6"/>
                  </a:cubicBezTo>
                  <a:cubicBezTo>
                    <a:pt x="1157" y="5"/>
                    <a:pt x="1144" y="6"/>
                    <a:pt x="1121" y="6"/>
                  </a:cubicBezTo>
                  <a:cubicBezTo>
                    <a:pt x="1098" y="6"/>
                    <a:pt x="1070" y="6"/>
                    <a:pt x="1044" y="6"/>
                  </a:cubicBezTo>
                  <a:cubicBezTo>
                    <a:pt x="1018" y="6"/>
                    <a:pt x="993" y="6"/>
                    <a:pt x="967" y="6"/>
                  </a:cubicBezTo>
                  <a:cubicBezTo>
                    <a:pt x="941" y="6"/>
                    <a:pt x="911" y="6"/>
                    <a:pt x="885" y="6"/>
                  </a:cubicBezTo>
                  <a:cubicBezTo>
                    <a:pt x="859" y="6"/>
                    <a:pt x="845" y="3"/>
                    <a:pt x="813" y="6"/>
                  </a:cubicBezTo>
                  <a:cubicBezTo>
                    <a:pt x="781" y="9"/>
                    <a:pt x="725" y="15"/>
                    <a:pt x="695" y="22"/>
                  </a:cubicBezTo>
                  <a:cubicBezTo>
                    <a:pt x="665" y="29"/>
                    <a:pt x="648" y="35"/>
                    <a:pt x="633" y="47"/>
                  </a:cubicBezTo>
                  <a:cubicBezTo>
                    <a:pt x="618" y="59"/>
                    <a:pt x="612" y="75"/>
                    <a:pt x="603" y="94"/>
                  </a:cubicBezTo>
                  <a:cubicBezTo>
                    <a:pt x="594" y="113"/>
                    <a:pt x="590" y="141"/>
                    <a:pt x="577" y="160"/>
                  </a:cubicBezTo>
                  <a:cubicBezTo>
                    <a:pt x="564" y="179"/>
                    <a:pt x="541" y="187"/>
                    <a:pt x="526" y="206"/>
                  </a:cubicBezTo>
                  <a:cubicBezTo>
                    <a:pt x="511" y="225"/>
                    <a:pt x="503" y="258"/>
                    <a:pt x="490" y="273"/>
                  </a:cubicBezTo>
                  <a:cubicBezTo>
                    <a:pt x="477" y="288"/>
                    <a:pt x="462" y="290"/>
                    <a:pt x="449" y="294"/>
                  </a:cubicBezTo>
                  <a:cubicBezTo>
                    <a:pt x="436" y="298"/>
                    <a:pt x="432" y="297"/>
                    <a:pt x="413" y="299"/>
                  </a:cubicBezTo>
                  <a:cubicBezTo>
                    <a:pt x="394" y="301"/>
                    <a:pt x="360" y="304"/>
                    <a:pt x="336" y="304"/>
                  </a:cubicBezTo>
                  <a:cubicBezTo>
                    <a:pt x="312" y="304"/>
                    <a:pt x="296" y="300"/>
                    <a:pt x="269" y="299"/>
                  </a:cubicBezTo>
                  <a:cubicBezTo>
                    <a:pt x="242" y="298"/>
                    <a:pt x="199" y="294"/>
                    <a:pt x="172" y="299"/>
                  </a:cubicBezTo>
                  <a:cubicBezTo>
                    <a:pt x="145" y="304"/>
                    <a:pt x="124" y="315"/>
                    <a:pt x="105" y="329"/>
                  </a:cubicBezTo>
                  <a:cubicBezTo>
                    <a:pt x="86" y="343"/>
                    <a:pt x="75" y="366"/>
                    <a:pt x="59" y="386"/>
                  </a:cubicBezTo>
                  <a:cubicBezTo>
                    <a:pt x="43" y="406"/>
                    <a:pt x="16" y="423"/>
                    <a:pt x="8" y="447"/>
                  </a:cubicBezTo>
                  <a:cubicBezTo>
                    <a:pt x="0" y="471"/>
                    <a:pt x="15" y="516"/>
                    <a:pt x="33" y="540"/>
                  </a:cubicBezTo>
                  <a:close/>
                </a:path>
              </a:pathLst>
            </a:custGeom>
            <a:solidFill>
              <a:srgbClr val="EAEAEA"/>
            </a:solidFill>
            <a:ln w="3175" cap="flat" cmpd="sng">
              <a:solidFill>
                <a:schemeClr val="bg2"/>
              </a:solidFill>
              <a:prstDash val="dash"/>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14" name="Oval 13"/>
            <p:cNvSpPr>
              <a:spLocks noChangeArrowheads="1"/>
            </p:cNvSpPr>
            <p:nvPr/>
          </p:nvSpPr>
          <p:spPr bwMode="auto">
            <a:xfrm>
              <a:off x="2883" y="1112"/>
              <a:ext cx="144" cy="144"/>
            </a:xfrm>
            <a:prstGeom prst="ellipse">
              <a:avLst/>
            </a:prstGeom>
            <a:solidFill>
              <a:schemeClr val="bg1"/>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15" name="Oval 14" descr="Brown marble"/>
            <p:cNvSpPr>
              <a:spLocks noChangeArrowheads="1"/>
            </p:cNvSpPr>
            <p:nvPr/>
          </p:nvSpPr>
          <p:spPr bwMode="auto">
            <a:xfrm>
              <a:off x="2883" y="1400"/>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16" name="Oval 15" descr="Brown marble"/>
            <p:cNvSpPr>
              <a:spLocks noChangeArrowheads="1"/>
            </p:cNvSpPr>
            <p:nvPr/>
          </p:nvSpPr>
          <p:spPr bwMode="auto">
            <a:xfrm>
              <a:off x="3987" y="1400"/>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17" name="Oval 16" descr="Brown marble"/>
            <p:cNvSpPr>
              <a:spLocks noChangeArrowheads="1"/>
            </p:cNvSpPr>
            <p:nvPr/>
          </p:nvSpPr>
          <p:spPr bwMode="auto">
            <a:xfrm>
              <a:off x="1779" y="1400"/>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18" name="Oval 17" descr="Brown marble"/>
            <p:cNvSpPr>
              <a:spLocks noChangeArrowheads="1"/>
            </p:cNvSpPr>
            <p:nvPr/>
          </p:nvSpPr>
          <p:spPr bwMode="auto">
            <a:xfrm>
              <a:off x="1491" y="1688"/>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19" name="Oval 18" descr="Brown marble"/>
            <p:cNvSpPr>
              <a:spLocks noChangeArrowheads="1"/>
            </p:cNvSpPr>
            <p:nvPr/>
          </p:nvSpPr>
          <p:spPr bwMode="auto">
            <a:xfrm>
              <a:off x="2067" y="1688"/>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0" name="Oval 19" descr="Brown marble"/>
            <p:cNvSpPr>
              <a:spLocks noChangeArrowheads="1"/>
            </p:cNvSpPr>
            <p:nvPr/>
          </p:nvSpPr>
          <p:spPr bwMode="auto">
            <a:xfrm>
              <a:off x="2595" y="1688"/>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1" name="Oval 20" descr="Brown marble"/>
            <p:cNvSpPr>
              <a:spLocks noChangeArrowheads="1"/>
            </p:cNvSpPr>
            <p:nvPr/>
          </p:nvSpPr>
          <p:spPr bwMode="auto">
            <a:xfrm>
              <a:off x="3171" y="1688"/>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2" name="Oval 21" descr="Brown marble"/>
            <p:cNvSpPr>
              <a:spLocks noChangeArrowheads="1"/>
            </p:cNvSpPr>
            <p:nvPr/>
          </p:nvSpPr>
          <p:spPr bwMode="auto">
            <a:xfrm>
              <a:off x="3699" y="1688"/>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3" name="Oval 22" descr="Brown marble"/>
            <p:cNvSpPr>
              <a:spLocks noChangeArrowheads="1"/>
            </p:cNvSpPr>
            <p:nvPr/>
          </p:nvSpPr>
          <p:spPr bwMode="auto">
            <a:xfrm>
              <a:off x="4275" y="1688"/>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4" name="Oval 23"/>
            <p:cNvSpPr>
              <a:spLocks noChangeArrowheads="1"/>
            </p:cNvSpPr>
            <p:nvPr/>
          </p:nvSpPr>
          <p:spPr bwMode="auto">
            <a:xfrm>
              <a:off x="3699" y="1976"/>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5" name="Oval 24"/>
            <p:cNvSpPr>
              <a:spLocks noChangeArrowheads="1"/>
            </p:cNvSpPr>
            <p:nvPr/>
          </p:nvSpPr>
          <p:spPr bwMode="auto">
            <a:xfrm>
              <a:off x="4083" y="1976"/>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6" name="Oval 25"/>
            <p:cNvSpPr>
              <a:spLocks noChangeArrowheads="1"/>
            </p:cNvSpPr>
            <p:nvPr/>
          </p:nvSpPr>
          <p:spPr bwMode="auto">
            <a:xfrm>
              <a:off x="4467" y="1976"/>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7" name="Oval 26" descr="Brown marble"/>
            <p:cNvSpPr>
              <a:spLocks noChangeArrowheads="1"/>
            </p:cNvSpPr>
            <p:nvPr/>
          </p:nvSpPr>
          <p:spPr bwMode="auto">
            <a:xfrm>
              <a:off x="3171" y="1976"/>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8" name="Oval 27" descr="Brown marble"/>
            <p:cNvSpPr>
              <a:spLocks noChangeArrowheads="1"/>
            </p:cNvSpPr>
            <p:nvPr/>
          </p:nvSpPr>
          <p:spPr bwMode="auto">
            <a:xfrm>
              <a:off x="2979" y="2264"/>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29" name="Oval 28"/>
            <p:cNvSpPr>
              <a:spLocks noChangeArrowheads="1"/>
            </p:cNvSpPr>
            <p:nvPr/>
          </p:nvSpPr>
          <p:spPr bwMode="auto">
            <a:xfrm>
              <a:off x="3363" y="2264"/>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0" name="Oval 29"/>
            <p:cNvSpPr>
              <a:spLocks noChangeArrowheads="1"/>
            </p:cNvSpPr>
            <p:nvPr/>
          </p:nvSpPr>
          <p:spPr bwMode="auto">
            <a:xfrm>
              <a:off x="2979" y="2552"/>
              <a:ext cx="144" cy="144"/>
            </a:xfrm>
            <a:prstGeom prst="ellipse">
              <a:avLst/>
            </a:prstGeom>
            <a:solidFill>
              <a:srgbClr val="FFCCCC"/>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1" name="Oval 30"/>
            <p:cNvSpPr>
              <a:spLocks noChangeArrowheads="1"/>
            </p:cNvSpPr>
            <p:nvPr/>
          </p:nvSpPr>
          <p:spPr bwMode="auto">
            <a:xfrm>
              <a:off x="3219" y="2552"/>
              <a:ext cx="144" cy="144"/>
            </a:xfrm>
            <a:prstGeom prst="ellipse">
              <a:avLst/>
            </a:prstGeom>
            <a:solidFill>
              <a:srgbClr val="FFCCCC"/>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2" name="Oval 31"/>
            <p:cNvSpPr>
              <a:spLocks noChangeArrowheads="1"/>
            </p:cNvSpPr>
            <p:nvPr/>
          </p:nvSpPr>
          <p:spPr bwMode="auto">
            <a:xfrm>
              <a:off x="2739" y="2552"/>
              <a:ext cx="144" cy="144"/>
            </a:xfrm>
            <a:prstGeom prst="ellipse">
              <a:avLst/>
            </a:prstGeom>
            <a:solidFill>
              <a:srgbClr val="FFCCCC"/>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3" name="Oval 32"/>
            <p:cNvSpPr>
              <a:spLocks noChangeArrowheads="1"/>
            </p:cNvSpPr>
            <p:nvPr/>
          </p:nvSpPr>
          <p:spPr bwMode="auto">
            <a:xfrm>
              <a:off x="2595" y="1976"/>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4" name="Oval 33"/>
            <p:cNvSpPr>
              <a:spLocks noChangeArrowheads="1"/>
            </p:cNvSpPr>
            <p:nvPr/>
          </p:nvSpPr>
          <p:spPr bwMode="auto">
            <a:xfrm>
              <a:off x="2067" y="1976"/>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5" name="Oval 34" descr="Brown marble"/>
            <p:cNvSpPr>
              <a:spLocks noChangeArrowheads="1"/>
            </p:cNvSpPr>
            <p:nvPr/>
          </p:nvSpPr>
          <p:spPr bwMode="auto">
            <a:xfrm>
              <a:off x="1299" y="1976"/>
              <a:ext cx="144" cy="144"/>
            </a:xfrm>
            <a:prstGeom prst="ellipse">
              <a:avLst/>
            </a:prstGeom>
            <a:noFill/>
            <a:ln w="12700">
              <a:solidFill>
                <a:schemeClr val="bg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6" name="Oval 35"/>
            <p:cNvSpPr>
              <a:spLocks noChangeArrowheads="1"/>
            </p:cNvSpPr>
            <p:nvPr/>
          </p:nvSpPr>
          <p:spPr bwMode="auto">
            <a:xfrm>
              <a:off x="1683" y="1976"/>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7" name="Oval 36"/>
            <p:cNvSpPr>
              <a:spLocks noChangeArrowheads="1"/>
            </p:cNvSpPr>
            <p:nvPr/>
          </p:nvSpPr>
          <p:spPr bwMode="auto">
            <a:xfrm>
              <a:off x="1155" y="2264"/>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8" name="Oval 37"/>
            <p:cNvSpPr>
              <a:spLocks noChangeArrowheads="1"/>
            </p:cNvSpPr>
            <p:nvPr/>
          </p:nvSpPr>
          <p:spPr bwMode="auto">
            <a:xfrm>
              <a:off x="1443" y="2264"/>
              <a:ext cx="144" cy="144"/>
            </a:xfrm>
            <a:prstGeom prst="ellipse">
              <a:avLst/>
            </a:prstGeom>
            <a:solidFill>
              <a:schemeClr val="folHlink"/>
            </a:solidFill>
            <a:ln w="12700">
              <a:solidFill>
                <a:schemeClr val="bg2"/>
              </a:solidFill>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39" name="Line 36"/>
            <p:cNvSpPr>
              <a:spLocks noChangeShapeType="1"/>
            </p:cNvSpPr>
            <p:nvPr/>
          </p:nvSpPr>
          <p:spPr bwMode="auto">
            <a:xfrm flipV="1">
              <a:off x="1923" y="1208"/>
              <a:ext cx="960" cy="24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0" name="Line 37"/>
            <p:cNvSpPr>
              <a:spLocks noChangeShapeType="1"/>
            </p:cNvSpPr>
            <p:nvPr/>
          </p:nvSpPr>
          <p:spPr bwMode="auto">
            <a:xfrm>
              <a:off x="2964" y="1256"/>
              <a:ext cx="0" cy="1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1" name="Line 38"/>
            <p:cNvSpPr>
              <a:spLocks noChangeShapeType="1"/>
            </p:cNvSpPr>
            <p:nvPr/>
          </p:nvSpPr>
          <p:spPr bwMode="auto">
            <a:xfrm>
              <a:off x="3027" y="1208"/>
              <a:ext cx="960" cy="24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2" name="Line 39"/>
            <p:cNvSpPr>
              <a:spLocks noChangeShapeType="1"/>
            </p:cNvSpPr>
            <p:nvPr/>
          </p:nvSpPr>
          <p:spPr bwMode="auto">
            <a:xfrm flipH="1">
              <a:off x="1620" y="1518"/>
              <a:ext cx="185" cy="191"/>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3" name="Line 40"/>
            <p:cNvSpPr>
              <a:spLocks noChangeShapeType="1"/>
            </p:cNvSpPr>
            <p:nvPr/>
          </p:nvSpPr>
          <p:spPr bwMode="auto">
            <a:xfrm>
              <a:off x="1901" y="1516"/>
              <a:ext cx="179" cy="2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4" name="Line 41"/>
            <p:cNvSpPr>
              <a:spLocks noChangeShapeType="1"/>
            </p:cNvSpPr>
            <p:nvPr/>
          </p:nvSpPr>
          <p:spPr bwMode="auto">
            <a:xfrm flipH="1">
              <a:off x="1413" y="1818"/>
              <a:ext cx="103" cy="17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5" name="Line 42"/>
            <p:cNvSpPr>
              <a:spLocks noChangeShapeType="1"/>
            </p:cNvSpPr>
            <p:nvPr/>
          </p:nvSpPr>
          <p:spPr bwMode="auto">
            <a:xfrm>
              <a:off x="1608" y="1818"/>
              <a:ext cx="108" cy="17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6" name="Line 43"/>
            <p:cNvSpPr>
              <a:spLocks noChangeShapeType="1"/>
            </p:cNvSpPr>
            <p:nvPr/>
          </p:nvSpPr>
          <p:spPr bwMode="auto">
            <a:xfrm>
              <a:off x="2142" y="1829"/>
              <a:ext cx="0" cy="15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7" name="Line 44"/>
            <p:cNvSpPr>
              <a:spLocks noChangeShapeType="1"/>
            </p:cNvSpPr>
            <p:nvPr/>
          </p:nvSpPr>
          <p:spPr bwMode="auto">
            <a:xfrm flipH="1">
              <a:off x="1255" y="2111"/>
              <a:ext cx="76" cy="15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8" name="Line 45"/>
            <p:cNvSpPr>
              <a:spLocks noChangeShapeType="1"/>
            </p:cNvSpPr>
            <p:nvPr/>
          </p:nvSpPr>
          <p:spPr bwMode="auto">
            <a:xfrm>
              <a:off x="1403" y="2111"/>
              <a:ext cx="77" cy="16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49" name="Line 46"/>
            <p:cNvSpPr>
              <a:spLocks noChangeShapeType="1"/>
            </p:cNvSpPr>
            <p:nvPr/>
          </p:nvSpPr>
          <p:spPr bwMode="auto">
            <a:xfrm flipH="1">
              <a:off x="2721" y="1516"/>
              <a:ext cx="180" cy="19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0" name="Line 47"/>
            <p:cNvSpPr>
              <a:spLocks noChangeShapeType="1"/>
            </p:cNvSpPr>
            <p:nvPr/>
          </p:nvSpPr>
          <p:spPr bwMode="auto">
            <a:xfrm>
              <a:off x="2670" y="1829"/>
              <a:ext cx="0" cy="14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1" name="Line 48"/>
            <p:cNvSpPr>
              <a:spLocks noChangeShapeType="1"/>
            </p:cNvSpPr>
            <p:nvPr/>
          </p:nvSpPr>
          <p:spPr bwMode="auto">
            <a:xfrm>
              <a:off x="3249" y="1829"/>
              <a:ext cx="0" cy="15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2" name="Line 49"/>
            <p:cNvSpPr>
              <a:spLocks noChangeShapeType="1"/>
            </p:cNvSpPr>
            <p:nvPr/>
          </p:nvSpPr>
          <p:spPr bwMode="auto">
            <a:xfrm>
              <a:off x="3014" y="1511"/>
              <a:ext cx="179" cy="20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3" name="Line 50"/>
            <p:cNvSpPr>
              <a:spLocks noChangeShapeType="1"/>
            </p:cNvSpPr>
            <p:nvPr/>
          </p:nvSpPr>
          <p:spPr bwMode="auto">
            <a:xfrm flipH="1">
              <a:off x="3829" y="1521"/>
              <a:ext cx="185" cy="18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4" name="Line 51"/>
            <p:cNvSpPr>
              <a:spLocks noChangeShapeType="1"/>
            </p:cNvSpPr>
            <p:nvPr/>
          </p:nvSpPr>
          <p:spPr bwMode="auto">
            <a:xfrm>
              <a:off x="4111" y="1516"/>
              <a:ext cx="185" cy="19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5" name="Line 52"/>
            <p:cNvSpPr>
              <a:spLocks noChangeShapeType="1"/>
            </p:cNvSpPr>
            <p:nvPr/>
          </p:nvSpPr>
          <p:spPr bwMode="auto">
            <a:xfrm>
              <a:off x="3778" y="1829"/>
              <a:ext cx="0" cy="14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6" name="Line 53"/>
            <p:cNvSpPr>
              <a:spLocks noChangeShapeType="1"/>
            </p:cNvSpPr>
            <p:nvPr/>
          </p:nvSpPr>
          <p:spPr bwMode="auto">
            <a:xfrm flipH="1">
              <a:off x="4193" y="1824"/>
              <a:ext cx="108" cy="16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7" name="Line 54"/>
            <p:cNvSpPr>
              <a:spLocks noChangeShapeType="1"/>
            </p:cNvSpPr>
            <p:nvPr/>
          </p:nvSpPr>
          <p:spPr bwMode="auto">
            <a:xfrm>
              <a:off x="4388" y="1824"/>
              <a:ext cx="113" cy="16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8" name="Line 55"/>
            <p:cNvSpPr>
              <a:spLocks noChangeShapeType="1"/>
            </p:cNvSpPr>
            <p:nvPr/>
          </p:nvSpPr>
          <p:spPr bwMode="auto">
            <a:xfrm flipH="1">
              <a:off x="3085" y="2100"/>
              <a:ext cx="113" cy="17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59" name="Line 56"/>
            <p:cNvSpPr>
              <a:spLocks noChangeShapeType="1"/>
            </p:cNvSpPr>
            <p:nvPr/>
          </p:nvSpPr>
          <p:spPr bwMode="auto">
            <a:xfrm>
              <a:off x="3279" y="2110"/>
              <a:ext cx="114" cy="165"/>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60" name="Line 57"/>
            <p:cNvSpPr>
              <a:spLocks noChangeShapeType="1"/>
            </p:cNvSpPr>
            <p:nvPr/>
          </p:nvSpPr>
          <p:spPr bwMode="auto">
            <a:xfrm flipH="1">
              <a:off x="2849" y="2393"/>
              <a:ext cx="154" cy="16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61" name="Line 58"/>
            <p:cNvSpPr>
              <a:spLocks noChangeShapeType="1"/>
            </p:cNvSpPr>
            <p:nvPr/>
          </p:nvSpPr>
          <p:spPr bwMode="auto">
            <a:xfrm>
              <a:off x="3049" y="2408"/>
              <a:ext cx="0" cy="14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sp>
          <p:nvSpPr>
            <p:cNvPr id="62" name="Line 59"/>
            <p:cNvSpPr>
              <a:spLocks noChangeShapeType="1"/>
            </p:cNvSpPr>
            <p:nvPr/>
          </p:nvSpPr>
          <p:spPr bwMode="auto">
            <a:xfrm>
              <a:off x="3101" y="2383"/>
              <a:ext cx="138" cy="18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endParaRPr lang="en-US"/>
            </a:p>
          </p:txBody>
        </p:sp>
      </p:grpSp>
      <p:sp>
        <p:nvSpPr>
          <p:cNvPr id="63" name="AutoShape 61"/>
          <p:cNvSpPr>
            <a:spLocks noChangeArrowheads="1"/>
          </p:cNvSpPr>
          <p:nvPr/>
        </p:nvSpPr>
        <p:spPr bwMode="auto">
          <a:xfrm>
            <a:off x="6762750" y="1663700"/>
            <a:ext cx="2209800" cy="1295400"/>
          </a:xfrm>
          <a:prstGeom prst="wedgeRoundRectCallout">
            <a:avLst>
              <a:gd name="adj1" fmla="val -69607"/>
              <a:gd name="adj2" fmla="val 32913"/>
              <a:gd name="adj3" fmla="val 16667"/>
            </a:avLst>
          </a:prstGeom>
          <a:solidFill>
            <a:srgbClr val="ADD5FF">
              <a:alpha val="50000"/>
            </a:srgbClr>
          </a:solidFill>
          <a:ln w="12700">
            <a:solidFill>
              <a:srgbClr val="265DAB">
                <a:alpha val="50000"/>
              </a:srgbClr>
            </a:solidFill>
            <a:miter lim="800000"/>
            <a:headEnd/>
            <a:tailEnd/>
          </a:ln>
          <a:effectLst/>
        </p:spPr>
        <p:txBody>
          <a:bodyPr lIns="90000" tIns="43200" rIns="90000" bIns="43200"/>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buNone/>
              <a:tabLst>
                <a:tab pos="88900" algn="l"/>
                <a:tab pos="266700" algn="l"/>
              </a:tabLst>
            </a:pPr>
            <a:r>
              <a:rPr lang="en-GB" sz="1400" b="1" dirty="0">
                <a:solidFill>
                  <a:srgbClr val="000000"/>
                </a:solidFill>
                <a:latin typeface="+mn-lt"/>
              </a:rPr>
              <a:t>Node</a:t>
            </a:r>
            <a:r>
              <a:rPr lang="en-GB" sz="1400" dirty="0">
                <a:solidFill>
                  <a:srgbClr val="000000"/>
                </a:solidFill>
                <a:latin typeface="+mn-lt"/>
              </a:rPr>
              <a:t>: A bookkeeping data structure:</a:t>
            </a:r>
            <a:br>
              <a:rPr lang="en-GB" sz="1400" dirty="0">
                <a:solidFill>
                  <a:srgbClr val="000000"/>
                </a:solidFill>
                <a:latin typeface="+mn-lt"/>
              </a:rPr>
            </a:br>
            <a:r>
              <a:rPr lang="en-GB" sz="1400" dirty="0">
                <a:solidFill>
                  <a:srgbClr val="000000"/>
                </a:solidFill>
                <a:latin typeface="+mn-lt"/>
              </a:rPr>
              <a:t>	-	State, parent,</a:t>
            </a:r>
            <a:br>
              <a:rPr lang="en-GB" sz="1400" dirty="0">
                <a:solidFill>
                  <a:srgbClr val="000000"/>
                </a:solidFill>
                <a:latin typeface="+mn-lt"/>
              </a:rPr>
            </a:br>
            <a:r>
              <a:rPr lang="en-GB" sz="1400" dirty="0">
                <a:solidFill>
                  <a:srgbClr val="000000"/>
                </a:solidFill>
                <a:latin typeface="+mn-lt"/>
              </a:rPr>
              <a:t>		operator, cost, </a:t>
            </a:r>
            <a:br>
              <a:rPr lang="en-GB" sz="1400" dirty="0">
                <a:solidFill>
                  <a:srgbClr val="000000"/>
                </a:solidFill>
                <a:latin typeface="+mn-lt"/>
              </a:rPr>
            </a:br>
            <a:r>
              <a:rPr lang="en-GB" sz="1400" dirty="0">
                <a:solidFill>
                  <a:srgbClr val="000000"/>
                </a:solidFill>
                <a:latin typeface="+mn-lt"/>
              </a:rPr>
              <a:t>		depth etc.</a:t>
            </a:r>
          </a:p>
        </p:txBody>
      </p:sp>
      <p:cxnSp>
        <p:nvCxnSpPr>
          <p:cNvPr id="64" name="AutoShape 63"/>
          <p:cNvCxnSpPr>
            <a:cxnSpLocks noChangeShapeType="1"/>
            <a:stCxn id="5" idx="3"/>
            <a:endCxn id="13" idx="3"/>
          </p:cNvCxnSpPr>
          <p:nvPr/>
        </p:nvCxnSpPr>
        <p:spPr bwMode="auto">
          <a:xfrm flipV="1">
            <a:off x="1968820" y="4392395"/>
            <a:ext cx="406080" cy="490071"/>
          </a:xfrm>
          <a:prstGeom prst="curvedConnector3">
            <a:avLst>
              <a:gd name="adj1" fmla="val 106043"/>
            </a:avLst>
          </a:prstGeom>
          <a:noFill/>
          <a:ln w="3175">
            <a:solidFill>
              <a:schemeClr val="tx1"/>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32147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a:t>
            </a:r>
            <a:endParaRPr lang="en-US" dirty="0"/>
          </a:p>
        </p:txBody>
      </p:sp>
      <p:sp>
        <p:nvSpPr>
          <p:cNvPr id="3" name="Content Placeholder 2"/>
          <p:cNvSpPr>
            <a:spLocks noGrp="1"/>
          </p:cNvSpPr>
          <p:nvPr>
            <p:ph sz="half" idx="1"/>
          </p:nvPr>
        </p:nvSpPr>
        <p:spPr>
          <a:xfrm>
            <a:off x="438150" y="1670050"/>
            <a:ext cx="4648200" cy="4794250"/>
          </a:xfrm>
        </p:spPr>
        <p:txBody>
          <a:bodyPr>
            <a:normAutofit fontScale="70000" lnSpcReduction="20000"/>
          </a:bodyPr>
          <a:lstStyle/>
          <a:p>
            <a:pPr>
              <a:lnSpc>
                <a:spcPct val="118000"/>
              </a:lnSpc>
              <a:spcBef>
                <a:spcPts val="700"/>
              </a:spcBef>
            </a:pPr>
            <a:r>
              <a:rPr lang="en-US" dirty="0" smtClean="0"/>
              <a:t>Abu </a:t>
            </a:r>
            <a:r>
              <a:rPr lang="en-US" dirty="0" err="1"/>
              <a:t>Jafar</a:t>
            </a:r>
            <a:r>
              <a:rPr lang="en-US" dirty="0"/>
              <a:t> Mohammed </a:t>
            </a:r>
            <a:r>
              <a:rPr lang="en-US" dirty="0" err="1"/>
              <a:t>ibn</a:t>
            </a:r>
            <a:r>
              <a:rPr lang="en-US" dirty="0"/>
              <a:t> Musa al </a:t>
            </a:r>
            <a:r>
              <a:rPr lang="en-US" dirty="0" err="1" smtClean="0"/>
              <a:t>Khowarizimi</a:t>
            </a:r>
            <a:r>
              <a:rPr lang="en-US" dirty="0" smtClean="0"/>
              <a:t> (circa 825):</a:t>
            </a:r>
          </a:p>
          <a:p>
            <a:pPr marL="444500" lvl="1" indent="271463">
              <a:lnSpc>
                <a:spcPct val="118000"/>
              </a:lnSpc>
              <a:spcBef>
                <a:spcPts val="700"/>
              </a:spcBef>
              <a:buNone/>
            </a:pPr>
            <a:r>
              <a:rPr lang="en-US" i="1" dirty="0" smtClean="0"/>
              <a:t>“All </a:t>
            </a:r>
            <a:r>
              <a:rPr lang="en-US" i="1" dirty="0"/>
              <a:t>complex problems of science must be and can be solved by means of five simple </a:t>
            </a:r>
            <a:r>
              <a:rPr lang="en-US" i="1" dirty="0" smtClean="0"/>
              <a:t>steps.”</a:t>
            </a:r>
          </a:p>
          <a:p>
            <a:pPr>
              <a:lnSpc>
                <a:spcPct val="118000"/>
              </a:lnSpc>
              <a:spcBef>
                <a:spcPts val="1200"/>
              </a:spcBef>
            </a:pPr>
            <a:r>
              <a:rPr lang="en-US" dirty="0" smtClean="0"/>
              <a:t>Intuitively: A recipe or step-by-step instructions:</a:t>
            </a:r>
          </a:p>
          <a:p>
            <a:pPr marL="801688" lvl="1" indent="-222250">
              <a:lnSpc>
                <a:spcPct val="118000"/>
              </a:lnSpc>
              <a:spcBef>
                <a:spcPts val="600"/>
              </a:spcBef>
            </a:pPr>
            <a:r>
              <a:rPr lang="en-US" dirty="0" smtClean="0"/>
              <a:t>A </a:t>
            </a:r>
            <a:r>
              <a:rPr lang="en-US" b="1" dirty="0" smtClean="0"/>
              <a:t>method for solving a problem </a:t>
            </a:r>
            <a:r>
              <a:rPr lang="en-US" dirty="0" smtClean="0"/>
              <a:t>or a class of problems</a:t>
            </a:r>
          </a:p>
          <a:p>
            <a:pPr>
              <a:lnSpc>
                <a:spcPct val="118000"/>
              </a:lnSpc>
              <a:spcBef>
                <a:spcPts val="1200"/>
              </a:spcBef>
            </a:pPr>
            <a:r>
              <a:rPr lang="en-US" dirty="0" smtClean="0"/>
              <a:t>Formal definition:</a:t>
            </a:r>
          </a:p>
          <a:p>
            <a:pPr marL="801688" lvl="1" indent="-222250">
              <a:lnSpc>
                <a:spcPct val="118000"/>
              </a:lnSpc>
              <a:spcBef>
                <a:spcPts val="600"/>
              </a:spcBef>
            </a:pPr>
            <a:r>
              <a:rPr lang="en-US" dirty="0" smtClean="0"/>
              <a:t>A </a:t>
            </a:r>
            <a:r>
              <a:rPr lang="en-US" b="1" dirty="0" smtClean="0"/>
              <a:t>finite </a:t>
            </a:r>
            <a:r>
              <a:rPr lang="en-US" b="1" dirty="0"/>
              <a:t>sequence </a:t>
            </a:r>
            <a:r>
              <a:rPr lang="en-US" dirty="0"/>
              <a:t>of instructions, each of which has a </a:t>
            </a:r>
            <a:r>
              <a:rPr lang="en-US" b="1" dirty="0"/>
              <a:t>clear meaning </a:t>
            </a:r>
            <a:r>
              <a:rPr lang="en-US" dirty="0"/>
              <a:t>and can be performed with a </a:t>
            </a:r>
            <a:r>
              <a:rPr lang="en-US" b="1" dirty="0"/>
              <a:t>finite amount of effort</a:t>
            </a:r>
            <a:r>
              <a:rPr lang="en-US" dirty="0"/>
              <a:t> in </a:t>
            </a:r>
            <a:r>
              <a:rPr lang="en-US" dirty="0" smtClean="0"/>
              <a:t>a </a:t>
            </a:r>
            <a:r>
              <a:rPr lang="en-US" b="1" dirty="0"/>
              <a:t>finite length </a:t>
            </a:r>
            <a:r>
              <a:rPr lang="en-US" b="1" dirty="0" smtClean="0"/>
              <a:t>of time</a:t>
            </a:r>
            <a:endParaRPr lang="en-US" dirty="0"/>
          </a:p>
        </p:txBody>
      </p:sp>
      <p:grpSp>
        <p:nvGrpSpPr>
          <p:cNvPr id="9" name="Group 8"/>
          <p:cNvGrpSpPr/>
          <p:nvPr/>
        </p:nvGrpSpPr>
        <p:grpSpPr>
          <a:xfrm>
            <a:off x="5162550" y="1617981"/>
            <a:ext cx="3727938" cy="4846319"/>
            <a:chOff x="5010150" y="1587500"/>
            <a:chExt cx="3810000" cy="4953000"/>
          </a:xfrm>
        </p:grpSpPr>
        <p:pic>
          <p:nvPicPr>
            <p:cNvPr id="5" name="Picture 4" descr="hey_ju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50" y="1587500"/>
              <a:ext cx="3705225" cy="4940300"/>
            </a:xfrm>
            <a:prstGeom prst="rect">
              <a:avLst/>
            </a:prstGeom>
          </p:spPr>
        </p:pic>
        <p:sp>
          <p:nvSpPr>
            <p:cNvPr id="6" name="Rectangle 5"/>
            <p:cNvSpPr/>
            <p:nvPr/>
          </p:nvSpPr>
          <p:spPr bwMode="auto">
            <a:xfrm>
              <a:off x="5010150" y="6388100"/>
              <a:ext cx="838200" cy="152400"/>
            </a:xfrm>
            <a:prstGeom prst="rect">
              <a:avLst/>
            </a:prstGeom>
            <a:solidFill>
              <a:schemeClr val="bg1"/>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1035050" marR="0" indent="-455613" algn="just" defTabSz="914400" rtl="0" eaLnBrk="0" fontAlgn="base" latinLnBrk="0" hangingPunct="0">
                <a:lnSpc>
                  <a:spcPct val="100000"/>
                </a:lnSpc>
                <a:spcBef>
                  <a:spcPct val="20000"/>
                </a:spcBef>
                <a:spcAft>
                  <a:spcPct val="0"/>
                </a:spcAft>
                <a:buClr>
                  <a:schemeClr val="tx1"/>
                </a:buClr>
                <a:buSzPct val="100000"/>
                <a:buFontTx/>
                <a:buChar char="•"/>
                <a:tabLst/>
              </a:pPr>
              <a:endParaRPr kumimoji="0" lang="en-US" sz="1800" b="0" i="0" u="none" strike="noStrike" cap="none" normalizeH="0" baseline="0">
                <a:ln>
                  <a:noFill/>
                </a:ln>
                <a:solidFill>
                  <a:srgbClr val="000000"/>
                </a:solidFill>
                <a:effectLst/>
                <a:latin typeface="Arial" charset="0"/>
                <a:ea typeface="Times New Roman" charset="0"/>
                <a:cs typeface="Times New Roman" charset="0"/>
              </a:endParaRPr>
            </a:p>
          </p:txBody>
        </p:sp>
        <p:sp>
          <p:nvSpPr>
            <p:cNvPr id="7" name="Rectangle 6"/>
            <p:cNvSpPr/>
            <p:nvPr/>
          </p:nvSpPr>
          <p:spPr bwMode="auto">
            <a:xfrm>
              <a:off x="7981950" y="6388100"/>
              <a:ext cx="838200" cy="152400"/>
            </a:xfrm>
            <a:prstGeom prst="rect">
              <a:avLst/>
            </a:prstGeom>
            <a:solidFill>
              <a:schemeClr val="bg1"/>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1035050" marR="0" indent="-455613" algn="just" defTabSz="914400" rtl="0" eaLnBrk="0" fontAlgn="base" latinLnBrk="0" hangingPunct="0">
                <a:lnSpc>
                  <a:spcPct val="100000"/>
                </a:lnSpc>
                <a:spcBef>
                  <a:spcPct val="20000"/>
                </a:spcBef>
                <a:spcAft>
                  <a:spcPct val="0"/>
                </a:spcAft>
                <a:buClr>
                  <a:schemeClr val="tx1"/>
                </a:buClr>
                <a:buSzPct val="100000"/>
                <a:buFontTx/>
                <a:buChar char="•"/>
                <a:tabLst/>
              </a:pPr>
              <a:endParaRPr kumimoji="0" lang="en-US" sz="1800" b="0" i="0" u="none" strike="noStrike" cap="none" normalizeH="0" baseline="0">
                <a:ln>
                  <a:noFill/>
                </a:ln>
                <a:solidFill>
                  <a:srgbClr val="000000"/>
                </a:solidFill>
                <a:effectLst/>
                <a:latin typeface="Arial" charset="0"/>
                <a:ea typeface="Times New Roman" charset="0"/>
                <a:cs typeface="Times New Roman" charset="0"/>
              </a:endParaRPr>
            </a:p>
          </p:txBody>
        </p:sp>
      </p:grpSp>
    </p:spTree>
    <p:extLst>
      <p:ext uri="{BB962C8B-B14F-4D97-AF65-F5344CB8AC3E}">
        <p14:creationId xmlns:p14="http://schemas.microsoft.com/office/powerpoint/2010/main" val="2823863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Tree of M </a:t>
            </a:r>
            <a:r>
              <a:rPr lang="en-US" dirty="0"/>
              <a:t>&amp; </a:t>
            </a:r>
            <a:r>
              <a:rPr lang="en-US" dirty="0" smtClean="0"/>
              <a:t>C</a:t>
            </a:r>
            <a:endParaRPr lang="en-US" dirty="0"/>
          </a:p>
        </p:txBody>
      </p:sp>
      <p:sp>
        <p:nvSpPr>
          <p:cNvPr id="29" name="Text Box 3" descr="Brown marble"/>
          <p:cNvSpPr txBox="1">
            <a:spLocks noChangeArrowheads="1"/>
          </p:cNvSpPr>
          <p:nvPr/>
        </p:nvSpPr>
        <p:spPr bwMode="auto">
          <a:xfrm>
            <a:off x="4451355" y="1609172"/>
            <a:ext cx="7873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b="1" dirty="0">
                <a:latin typeface="+mn-lt"/>
                <a:sym typeface="Symbol" charset="0"/>
              </a:rPr>
              <a:t></a:t>
            </a:r>
            <a:r>
              <a:rPr lang="en-GB" b="1" dirty="0">
                <a:latin typeface="+mn-lt"/>
              </a:rPr>
              <a:t>3,3,l</a:t>
            </a:r>
            <a:r>
              <a:rPr lang="en-GB" b="1" dirty="0">
                <a:latin typeface="+mn-lt"/>
                <a:sym typeface="Symbol" charset="0"/>
              </a:rPr>
              <a:t></a:t>
            </a:r>
            <a:endParaRPr lang="en-GB" dirty="0">
              <a:latin typeface="+mn-lt"/>
            </a:endParaRPr>
          </a:p>
        </p:txBody>
      </p:sp>
      <p:sp>
        <p:nvSpPr>
          <p:cNvPr id="30" name="Text Box 4" descr="Brown marble"/>
          <p:cNvSpPr txBox="1">
            <a:spLocks noChangeArrowheads="1"/>
          </p:cNvSpPr>
          <p:nvPr/>
        </p:nvSpPr>
        <p:spPr bwMode="auto">
          <a:xfrm>
            <a:off x="3559186" y="2799797"/>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3,0,r</a:t>
            </a:r>
            <a:r>
              <a:rPr lang="en-GB">
                <a:latin typeface="+mn-lt"/>
                <a:sym typeface="Symbol" charset="0"/>
              </a:rPr>
              <a:t></a:t>
            </a:r>
            <a:endParaRPr lang="en-GB">
              <a:latin typeface="+mn-lt"/>
            </a:endParaRPr>
          </a:p>
        </p:txBody>
      </p:sp>
      <p:sp>
        <p:nvSpPr>
          <p:cNvPr id="31" name="Text Box 5" descr="Brown marble"/>
          <p:cNvSpPr txBox="1">
            <a:spLocks noChangeArrowheads="1"/>
          </p:cNvSpPr>
          <p:nvPr/>
        </p:nvSpPr>
        <p:spPr bwMode="auto">
          <a:xfrm>
            <a:off x="4930786" y="2055813"/>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3,1,r</a:t>
            </a:r>
            <a:r>
              <a:rPr lang="en-GB">
                <a:latin typeface="+mn-lt"/>
                <a:sym typeface="Symbol" charset="0"/>
              </a:rPr>
              <a:t></a:t>
            </a:r>
            <a:endParaRPr lang="en-GB">
              <a:latin typeface="+mn-lt"/>
            </a:endParaRPr>
          </a:p>
        </p:txBody>
      </p:sp>
      <p:sp>
        <p:nvSpPr>
          <p:cNvPr id="32" name="Text Box 6" descr="Brown marble"/>
          <p:cNvSpPr txBox="1">
            <a:spLocks noChangeArrowheads="1"/>
          </p:cNvSpPr>
          <p:nvPr/>
        </p:nvSpPr>
        <p:spPr bwMode="auto">
          <a:xfrm>
            <a:off x="3532995" y="2012397"/>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2,2,r</a:t>
            </a:r>
            <a:r>
              <a:rPr lang="en-GB">
                <a:latin typeface="+mn-lt"/>
                <a:sym typeface="Symbol" charset="0"/>
              </a:rPr>
              <a:t></a:t>
            </a:r>
            <a:endParaRPr lang="en-GB">
              <a:latin typeface="+mn-lt"/>
            </a:endParaRPr>
          </a:p>
        </p:txBody>
      </p:sp>
      <p:sp>
        <p:nvSpPr>
          <p:cNvPr id="33" name="Text Box 7" descr="Brown marble"/>
          <p:cNvSpPr txBox="1">
            <a:spLocks noChangeArrowheads="1"/>
          </p:cNvSpPr>
          <p:nvPr/>
        </p:nvSpPr>
        <p:spPr bwMode="auto">
          <a:xfrm>
            <a:off x="2157517" y="2449513"/>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dirty="0">
                <a:latin typeface="+mn-lt"/>
                <a:sym typeface="Symbol" charset="0"/>
              </a:rPr>
              <a:t></a:t>
            </a:r>
            <a:r>
              <a:rPr lang="en-GB" dirty="0">
                <a:latin typeface="+mn-lt"/>
              </a:rPr>
              <a:t>3,3,l</a:t>
            </a:r>
            <a:r>
              <a:rPr lang="en-GB" dirty="0">
                <a:latin typeface="+mn-lt"/>
                <a:sym typeface="Symbol" charset="0"/>
              </a:rPr>
              <a:t></a:t>
            </a:r>
            <a:endParaRPr lang="en-GB" dirty="0">
              <a:latin typeface="+mn-lt"/>
            </a:endParaRPr>
          </a:p>
        </p:txBody>
      </p:sp>
      <p:sp>
        <p:nvSpPr>
          <p:cNvPr id="34" name="Text Box 8" descr="Brown marble"/>
          <p:cNvSpPr txBox="1">
            <a:spLocks noChangeArrowheads="1"/>
          </p:cNvSpPr>
          <p:nvPr/>
        </p:nvSpPr>
        <p:spPr bwMode="auto">
          <a:xfrm>
            <a:off x="4222063" y="4766709"/>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0,3,l</a:t>
            </a:r>
            <a:r>
              <a:rPr lang="en-GB">
                <a:latin typeface="+mn-lt"/>
                <a:sym typeface="Symbol" charset="0"/>
              </a:rPr>
              <a:t></a:t>
            </a:r>
            <a:endParaRPr lang="en-GB">
              <a:latin typeface="+mn-lt"/>
            </a:endParaRPr>
          </a:p>
        </p:txBody>
      </p:sp>
      <p:sp>
        <p:nvSpPr>
          <p:cNvPr id="35" name="Text Box 9" descr="Brown marble"/>
          <p:cNvSpPr txBox="1">
            <a:spLocks noChangeArrowheads="1"/>
          </p:cNvSpPr>
          <p:nvPr/>
        </p:nvSpPr>
        <p:spPr bwMode="auto">
          <a:xfrm>
            <a:off x="4287150" y="2406097"/>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3,2,l</a:t>
            </a:r>
            <a:r>
              <a:rPr lang="en-GB">
                <a:latin typeface="+mn-lt"/>
                <a:sym typeface="Symbol" charset="0"/>
              </a:rPr>
              <a:t></a:t>
            </a:r>
            <a:endParaRPr lang="en-GB">
              <a:latin typeface="+mn-lt"/>
            </a:endParaRPr>
          </a:p>
        </p:txBody>
      </p:sp>
      <p:sp>
        <p:nvSpPr>
          <p:cNvPr id="36" name="Text Box 10" descr="Brown marble"/>
          <p:cNvSpPr txBox="1">
            <a:spLocks noChangeArrowheads="1"/>
          </p:cNvSpPr>
          <p:nvPr/>
        </p:nvSpPr>
        <p:spPr bwMode="auto">
          <a:xfrm>
            <a:off x="5715011" y="2843213"/>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2,2,r</a:t>
            </a:r>
            <a:r>
              <a:rPr lang="en-GB">
                <a:latin typeface="+mn-lt"/>
                <a:sym typeface="Symbol" charset="0"/>
              </a:rPr>
              <a:t></a:t>
            </a:r>
            <a:endParaRPr lang="en-GB">
              <a:latin typeface="+mn-lt"/>
            </a:endParaRPr>
          </a:p>
        </p:txBody>
      </p:sp>
      <p:sp>
        <p:nvSpPr>
          <p:cNvPr id="37" name="Text Box 11" descr="Brown marble"/>
          <p:cNvSpPr txBox="1">
            <a:spLocks noChangeArrowheads="1"/>
          </p:cNvSpPr>
          <p:nvPr/>
        </p:nvSpPr>
        <p:spPr bwMode="auto">
          <a:xfrm>
            <a:off x="4226823" y="4025900"/>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3,1,l</a:t>
            </a:r>
            <a:r>
              <a:rPr lang="en-GB">
                <a:latin typeface="+mn-lt"/>
                <a:sym typeface="Symbol" charset="0"/>
              </a:rPr>
              <a:t></a:t>
            </a:r>
            <a:endParaRPr lang="en-GB">
              <a:latin typeface="+mn-lt"/>
            </a:endParaRPr>
          </a:p>
        </p:txBody>
      </p:sp>
      <p:sp>
        <p:nvSpPr>
          <p:cNvPr id="38" name="Text Box 12" descr="Brown marble"/>
          <p:cNvSpPr txBox="1">
            <a:spLocks noChangeArrowheads="1"/>
          </p:cNvSpPr>
          <p:nvPr/>
        </p:nvSpPr>
        <p:spPr bwMode="auto">
          <a:xfrm>
            <a:off x="5119699" y="3638550"/>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dirty="0">
                <a:solidFill>
                  <a:srgbClr val="072970"/>
                </a:solidFill>
                <a:latin typeface="+mn-lt"/>
                <a:sym typeface="Symbol" charset="0"/>
              </a:rPr>
              <a:t></a:t>
            </a:r>
            <a:r>
              <a:rPr lang="en-GB" dirty="0">
                <a:solidFill>
                  <a:srgbClr val="072970"/>
                </a:solidFill>
                <a:latin typeface="+mn-lt"/>
              </a:rPr>
              <a:t>3,0,r</a:t>
            </a:r>
            <a:r>
              <a:rPr lang="en-GB" dirty="0">
                <a:solidFill>
                  <a:srgbClr val="072970"/>
                </a:solidFill>
                <a:latin typeface="+mn-lt"/>
                <a:sym typeface="Symbol" charset="0"/>
              </a:rPr>
              <a:t></a:t>
            </a:r>
            <a:endParaRPr lang="en-GB" dirty="0">
              <a:solidFill>
                <a:srgbClr val="072970"/>
              </a:solidFill>
              <a:latin typeface="+mn-lt"/>
            </a:endParaRPr>
          </a:p>
        </p:txBody>
      </p:sp>
      <p:sp>
        <p:nvSpPr>
          <p:cNvPr id="39" name="Text Box 13" descr="Brown marble"/>
          <p:cNvSpPr txBox="1">
            <a:spLocks noChangeArrowheads="1"/>
          </p:cNvSpPr>
          <p:nvPr/>
        </p:nvSpPr>
        <p:spPr bwMode="auto">
          <a:xfrm>
            <a:off x="2927457" y="3985659"/>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2,2,l</a:t>
            </a:r>
            <a:r>
              <a:rPr lang="en-GB">
                <a:latin typeface="+mn-lt"/>
                <a:sym typeface="Symbol" charset="0"/>
              </a:rPr>
              <a:t></a:t>
            </a:r>
            <a:endParaRPr lang="en-GB">
              <a:latin typeface="+mn-lt"/>
            </a:endParaRPr>
          </a:p>
        </p:txBody>
      </p:sp>
      <p:sp>
        <p:nvSpPr>
          <p:cNvPr id="40" name="Text Box 14" descr="Brown marble"/>
          <p:cNvSpPr txBox="1">
            <a:spLocks noChangeArrowheads="1"/>
          </p:cNvSpPr>
          <p:nvPr/>
        </p:nvSpPr>
        <p:spPr bwMode="auto">
          <a:xfrm>
            <a:off x="3529820" y="3595134"/>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1,1,r</a:t>
            </a:r>
            <a:r>
              <a:rPr lang="en-GB">
                <a:latin typeface="+mn-lt"/>
                <a:sym typeface="Symbol" charset="0"/>
              </a:rPr>
              <a:t></a:t>
            </a:r>
            <a:endParaRPr lang="en-GB">
              <a:latin typeface="+mn-lt"/>
            </a:endParaRPr>
          </a:p>
        </p:txBody>
      </p:sp>
      <p:sp>
        <p:nvSpPr>
          <p:cNvPr id="41" name="Text Box 15" descr="Brown marble"/>
          <p:cNvSpPr txBox="1">
            <a:spLocks noChangeArrowheads="1"/>
          </p:cNvSpPr>
          <p:nvPr/>
        </p:nvSpPr>
        <p:spPr bwMode="auto">
          <a:xfrm>
            <a:off x="3493307" y="4373009"/>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0,2,r</a:t>
            </a:r>
            <a:r>
              <a:rPr lang="en-GB">
                <a:latin typeface="+mn-lt"/>
                <a:sym typeface="Symbol" charset="0"/>
              </a:rPr>
              <a:t></a:t>
            </a:r>
            <a:endParaRPr lang="en-GB">
              <a:latin typeface="+mn-lt"/>
            </a:endParaRPr>
          </a:p>
        </p:txBody>
      </p:sp>
      <p:sp>
        <p:nvSpPr>
          <p:cNvPr id="42" name="Text Box 16" descr="Brown marble"/>
          <p:cNvSpPr txBox="1">
            <a:spLocks noChangeArrowheads="1"/>
          </p:cNvSpPr>
          <p:nvPr/>
        </p:nvSpPr>
        <p:spPr bwMode="auto">
          <a:xfrm>
            <a:off x="2544073" y="4810125"/>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2,2,l</a:t>
            </a:r>
            <a:r>
              <a:rPr lang="en-GB">
                <a:latin typeface="+mn-lt"/>
                <a:sym typeface="Symbol" charset="0"/>
              </a:rPr>
              <a:t></a:t>
            </a:r>
            <a:endParaRPr lang="en-GB">
              <a:latin typeface="+mn-lt"/>
            </a:endParaRPr>
          </a:p>
        </p:txBody>
      </p:sp>
      <p:sp>
        <p:nvSpPr>
          <p:cNvPr id="43" name="Text Box 17" descr="Brown marble"/>
          <p:cNvSpPr txBox="1">
            <a:spLocks noChangeArrowheads="1"/>
          </p:cNvSpPr>
          <p:nvPr/>
        </p:nvSpPr>
        <p:spPr bwMode="auto">
          <a:xfrm>
            <a:off x="2571061" y="3243263"/>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3,2,l</a:t>
            </a:r>
            <a:r>
              <a:rPr lang="en-GB">
                <a:latin typeface="+mn-lt"/>
                <a:sym typeface="Symbol" charset="0"/>
              </a:rPr>
              <a:t></a:t>
            </a:r>
            <a:endParaRPr lang="en-GB">
              <a:latin typeface="+mn-lt"/>
            </a:endParaRPr>
          </a:p>
        </p:txBody>
      </p:sp>
      <p:sp>
        <p:nvSpPr>
          <p:cNvPr id="44" name="Text Box 18" descr="Brown marble"/>
          <p:cNvSpPr txBox="1">
            <a:spLocks noChangeArrowheads="1"/>
          </p:cNvSpPr>
          <p:nvPr/>
        </p:nvSpPr>
        <p:spPr bwMode="auto">
          <a:xfrm>
            <a:off x="6338899" y="2055813"/>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3,2,r</a:t>
            </a:r>
            <a:r>
              <a:rPr lang="en-GB">
                <a:latin typeface="+mn-lt"/>
                <a:sym typeface="Symbol" charset="0"/>
              </a:rPr>
              <a:t></a:t>
            </a:r>
            <a:endParaRPr lang="en-GB">
              <a:latin typeface="+mn-lt"/>
            </a:endParaRPr>
          </a:p>
        </p:txBody>
      </p:sp>
      <p:sp>
        <p:nvSpPr>
          <p:cNvPr id="45" name="Text Box 19" descr="Brown marble"/>
          <p:cNvSpPr txBox="1">
            <a:spLocks noChangeArrowheads="1"/>
          </p:cNvSpPr>
          <p:nvPr/>
        </p:nvSpPr>
        <p:spPr bwMode="auto">
          <a:xfrm>
            <a:off x="1922474" y="4416425"/>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1,1,r</a:t>
            </a:r>
            <a:r>
              <a:rPr lang="en-GB">
                <a:latin typeface="+mn-lt"/>
                <a:sym typeface="Symbol" charset="0"/>
              </a:rPr>
              <a:t></a:t>
            </a:r>
            <a:endParaRPr lang="en-GB">
              <a:latin typeface="+mn-lt"/>
            </a:endParaRPr>
          </a:p>
        </p:txBody>
      </p:sp>
      <p:sp>
        <p:nvSpPr>
          <p:cNvPr id="46" name="Text Box 20" descr="Brown marble"/>
          <p:cNvSpPr txBox="1">
            <a:spLocks noChangeArrowheads="1"/>
          </p:cNvSpPr>
          <p:nvPr/>
        </p:nvSpPr>
        <p:spPr bwMode="auto">
          <a:xfrm>
            <a:off x="4779974" y="4416425"/>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3,2,r</a:t>
            </a:r>
            <a:r>
              <a:rPr lang="en-GB">
                <a:latin typeface="+mn-lt"/>
                <a:sym typeface="Symbol" charset="0"/>
              </a:rPr>
              <a:t></a:t>
            </a:r>
            <a:endParaRPr lang="en-GB">
              <a:latin typeface="+mn-lt"/>
            </a:endParaRPr>
          </a:p>
        </p:txBody>
      </p:sp>
      <p:sp>
        <p:nvSpPr>
          <p:cNvPr id="47" name="Text Box 21" descr="Brown marble"/>
          <p:cNvSpPr txBox="1">
            <a:spLocks noChangeArrowheads="1"/>
          </p:cNvSpPr>
          <p:nvPr/>
        </p:nvSpPr>
        <p:spPr bwMode="auto">
          <a:xfrm>
            <a:off x="5059374" y="5197475"/>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0,2,r</a:t>
            </a:r>
            <a:r>
              <a:rPr lang="en-GB">
                <a:latin typeface="+mn-lt"/>
                <a:sym typeface="Symbol" charset="0"/>
              </a:rPr>
              <a:t></a:t>
            </a:r>
            <a:endParaRPr lang="en-GB">
              <a:latin typeface="+mn-lt"/>
            </a:endParaRPr>
          </a:p>
        </p:txBody>
      </p:sp>
      <p:sp>
        <p:nvSpPr>
          <p:cNvPr id="48" name="Text Box 22" descr="Brown marble"/>
          <p:cNvSpPr txBox="1">
            <a:spLocks noChangeArrowheads="1"/>
          </p:cNvSpPr>
          <p:nvPr/>
        </p:nvSpPr>
        <p:spPr bwMode="auto">
          <a:xfrm>
            <a:off x="3631420" y="5154059"/>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0,1,r</a:t>
            </a:r>
            <a:r>
              <a:rPr lang="en-GB">
                <a:latin typeface="+mn-lt"/>
                <a:sym typeface="Symbol" charset="0"/>
              </a:rPr>
              <a:t></a:t>
            </a:r>
            <a:endParaRPr lang="en-GB">
              <a:latin typeface="+mn-lt"/>
            </a:endParaRPr>
          </a:p>
        </p:txBody>
      </p:sp>
      <p:sp>
        <p:nvSpPr>
          <p:cNvPr id="49" name="Text Box 23" descr="Brown marble"/>
          <p:cNvSpPr txBox="1">
            <a:spLocks noChangeArrowheads="1"/>
          </p:cNvSpPr>
          <p:nvPr/>
        </p:nvSpPr>
        <p:spPr bwMode="auto">
          <a:xfrm>
            <a:off x="3861700" y="5542997"/>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1,1,l</a:t>
            </a:r>
            <a:r>
              <a:rPr lang="en-GB">
                <a:latin typeface="+mn-lt"/>
                <a:sym typeface="Symbol" charset="0"/>
              </a:rPr>
              <a:t></a:t>
            </a:r>
            <a:endParaRPr lang="en-GB">
              <a:latin typeface="+mn-lt"/>
            </a:endParaRPr>
          </a:p>
        </p:txBody>
      </p:sp>
      <p:sp>
        <p:nvSpPr>
          <p:cNvPr id="50" name="Text Box 24" descr="Brown marble"/>
          <p:cNvSpPr txBox="1">
            <a:spLocks noChangeArrowheads="1"/>
          </p:cNvSpPr>
          <p:nvPr/>
        </p:nvSpPr>
        <p:spPr bwMode="auto">
          <a:xfrm>
            <a:off x="2290073" y="5586413"/>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0,3,l</a:t>
            </a:r>
            <a:r>
              <a:rPr lang="en-GB">
                <a:latin typeface="+mn-lt"/>
                <a:sym typeface="Symbol" charset="0"/>
              </a:rPr>
              <a:t></a:t>
            </a:r>
            <a:endParaRPr lang="en-GB">
              <a:latin typeface="+mn-lt"/>
            </a:endParaRPr>
          </a:p>
        </p:txBody>
      </p:sp>
      <p:sp>
        <p:nvSpPr>
          <p:cNvPr id="51" name="Text Box 25" descr="Brown marble"/>
          <p:cNvSpPr txBox="1">
            <a:spLocks noChangeArrowheads="1"/>
          </p:cNvSpPr>
          <p:nvPr/>
        </p:nvSpPr>
        <p:spPr bwMode="auto">
          <a:xfrm>
            <a:off x="5146779" y="5586413"/>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0,2,l</a:t>
            </a:r>
            <a:r>
              <a:rPr lang="en-GB">
                <a:latin typeface="+mn-lt"/>
                <a:sym typeface="Symbol" charset="0"/>
              </a:rPr>
              <a:t></a:t>
            </a:r>
            <a:endParaRPr lang="en-GB">
              <a:latin typeface="+mn-lt"/>
            </a:endParaRPr>
          </a:p>
        </p:txBody>
      </p:sp>
      <p:sp>
        <p:nvSpPr>
          <p:cNvPr id="52" name="Text Box 26" descr="Brown marble"/>
          <p:cNvSpPr txBox="1">
            <a:spLocks noChangeArrowheads="1"/>
          </p:cNvSpPr>
          <p:nvPr/>
        </p:nvSpPr>
        <p:spPr bwMode="auto">
          <a:xfrm>
            <a:off x="3085185" y="5973763"/>
            <a:ext cx="81304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b="1">
                <a:latin typeface="+mn-lt"/>
                <a:sym typeface="Symbol" charset="0"/>
              </a:rPr>
              <a:t></a:t>
            </a:r>
            <a:r>
              <a:rPr lang="en-GB" b="1">
                <a:latin typeface="+mn-lt"/>
              </a:rPr>
              <a:t>0,0,r</a:t>
            </a:r>
            <a:r>
              <a:rPr lang="en-GB" b="1">
                <a:latin typeface="+mn-lt"/>
                <a:sym typeface="Symbol" charset="0"/>
              </a:rPr>
              <a:t></a:t>
            </a:r>
            <a:endParaRPr lang="en-GB">
              <a:latin typeface="+mn-lt"/>
            </a:endParaRPr>
          </a:p>
        </p:txBody>
      </p:sp>
      <p:sp>
        <p:nvSpPr>
          <p:cNvPr id="53" name="Text Box 27" descr="Brown marble"/>
          <p:cNvSpPr txBox="1">
            <a:spLocks noChangeArrowheads="1"/>
          </p:cNvSpPr>
          <p:nvPr/>
        </p:nvSpPr>
        <p:spPr bwMode="auto">
          <a:xfrm>
            <a:off x="4383099" y="5973763"/>
            <a:ext cx="79849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a:latin typeface="+mn-lt"/>
                <a:sym typeface="Symbol" charset="0"/>
              </a:rPr>
              <a:t></a:t>
            </a:r>
            <a:r>
              <a:rPr lang="en-GB">
                <a:latin typeface="+mn-lt"/>
              </a:rPr>
              <a:t>0,1,r</a:t>
            </a:r>
            <a:r>
              <a:rPr lang="en-GB">
                <a:latin typeface="+mn-lt"/>
                <a:sym typeface="Symbol" charset="0"/>
              </a:rPr>
              <a:t></a:t>
            </a:r>
            <a:endParaRPr lang="en-GB">
              <a:latin typeface="+mn-lt"/>
            </a:endParaRPr>
          </a:p>
        </p:txBody>
      </p:sp>
      <p:sp>
        <p:nvSpPr>
          <p:cNvPr id="54" name="Text Box 28" descr="Brown marble"/>
          <p:cNvSpPr txBox="1">
            <a:spLocks noChangeArrowheads="1"/>
          </p:cNvSpPr>
          <p:nvPr/>
        </p:nvSpPr>
        <p:spPr bwMode="auto">
          <a:xfrm>
            <a:off x="4460188" y="3198259"/>
            <a:ext cx="7729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None/>
            </a:pPr>
            <a:r>
              <a:rPr lang="en-GB" dirty="0">
                <a:latin typeface="+mn-lt"/>
                <a:sym typeface="Symbol" charset="0"/>
              </a:rPr>
              <a:t></a:t>
            </a:r>
            <a:r>
              <a:rPr lang="en-GB" dirty="0">
                <a:latin typeface="+mn-lt"/>
              </a:rPr>
              <a:t>3,1,l</a:t>
            </a:r>
            <a:r>
              <a:rPr lang="en-GB" dirty="0">
                <a:latin typeface="+mn-lt"/>
                <a:sym typeface="Symbol" charset="0"/>
              </a:rPr>
              <a:t></a:t>
            </a:r>
            <a:endParaRPr lang="en-GB" dirty="0">
              <a:latin typeface="+mn-lt"/>
            </a:endParaRPr>
          </a:p>
        </p:txBody>
      </p:sp>
      <p:sp>
        <p:nvSpPr>
          <p:cNvPr id="55" name="Line 29"/>
          <p:cNvSpPr>
            <a:spLocks noChangeShapeType="1"/>
          </p:cNvSpPr>
          <p:nvPr/>
        </p:nvSpPr>
        <p:spPr bwMode="auto">
          <a:xfrm flipH="1">
            <a:off x="3951288" y="1954213"/>
            <a:ext cx="849312" cy="155575"/>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56" name="Line 30"/>
          <p:cNvSpPr>
            <a:spLocks noChangeShapeType="1"/>
          </p:cNvSpPr>
          <p:nvPr/>
        </p:nvSpPr>
        <p:spPr bwMode="auto">
          <a:xfrm>
            <a:off x="4800600" y="1954213"/>
            <a:ext cx="585788" cy="161925"/>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57" name="Line 31"/>
          <p:cNvSpPr>
            <a:spLocks noChangeShapeType="1"/>
          </p:cNvSpPr>
          <p:nvPr/>
        </p:nvSpPr>
        <p:spPr bwMode="auto">
          <a:xfrm>
            <a:off x="4800600" y="1954213"/>
            <a:ext cx="2039938" cy="147637"/>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58" name="Line 32"/>
          <p:cNvSpPr>
            <a:spLocks noChangeShapeType="1"/>
          </p:cNvSpPr>
          <p:nvPr/>
        </p:nvSpPr>
        <p:spPr bwMode="auto">
          <a:xfrm flipH="1">
            <a:off x="2676525" y="2351088"/>
            <a:ext cx="1236663" cy="141287"/>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59" name="Line 33"/>
          <p:cNvSpPr>
            <a:spLocks noChangeShapeType="1"/>
          </p:cNvSpPr>
          <p:nvPr/>
        </p:nvSpPr>
        <p:spPr bwMode="auto">
          <a:xfrm>
            <a:off x="3913188" y="2351088"/>
            <a:ext cx="754062" cy="155575"/>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0" name="Line 34"/>
          <p:cNvSpPr>
            <a:spLocks noChangeShapeType="1"/>
          </p:cNvSpPr>
          <p:nvPr/>
        </p:nvSpPr>
        <p:spPr bwMode="auto">
          <a:xfrm flipH="1">
            <a:off x="4073525" y="2727325"/>
            <a:ext cx="603250" cy="161925"/>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1" name="Line 35"/>
          <p:cNvSpPr>
            <a:spLocks noChangeShapeType="1"/>
          </p:cNvSpPr>
          <p:nvPr/>
        </p:nvSpPr>
        <p:spPr bwMode="auto">
          <a:xfrm>
            <a:off x="4676775" y="2727325"/>
            <a:ext cx="1538288" cy="168275"/>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2" name="Line 36"/>
          <p:cNvSpPr>
            <a:spLocks noChangeShapeType="1"/>
          </p:cNvSpPr>
          <p:nvPr/>
        </p:nvSpPr>
        <p:spPr bwMode="auto">
          <a:xfrm flipH="1">
            <a:off x="3073400" y="3124200"/>
            <a:ext cx="981075" cy="176213"/>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3" name="Line 37"/>
          <p:cNvSpPr>
            <a:spLocks noChangeShapeType="1"/>
          </p:cNvSpPr>
          <p:nvPr/>
        </p:nvSpPr>
        <p:spPr bwMode="auto">
          <a:xfrm>
            <a:off x="4179096" y="3124200"/>
            <a:ext cx="793750" cy="168275"/>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4" name="Line 38"/>
          <p:cNvSpPr>
            <a:spLocks noChangeShapeType="1"/>
          </p:cNvSpPr>
          <p:nvPr/>
        </p:nvSpPr>
        <p:spPr bwMode="auto">
          <a:xfrm flipH="1">
            <a:off x="3932238" y="3541713"/>
            <a:ext cx="906462" cy="139700"/>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5" name="Line 39"/>
          <p:cNvSpPr>
            <a:spLocks noChangeShapeType="1"/>
          </p:cNvSpPr>
          <p:nvPr/>
        </p:nvSpPr>
        <p:spPr bwMode="auto">
          <a:xfrm>
            <a:off x="4827588" y="3541713"/>
            <a:ext cx="812800" cy="153987"/>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6" name="Line 40"/>
          <p:cNvSpPr>
            <a:spLocks noChangeShapeType="1"/>
          </p:cNvSpPr>
          <p:nvPr/>
        </p:nvSpPr>
        <p:spPr bwMode="auto">
          <a:xfrm flipH="1">
            <a:off x="3336925" y="3916363"/>
            <a:ext cx="566738" cy="161925"/>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7" name="Line 41"/>
          <p:cNvSpPr>
            <a:spLocks noChangeShapeType="1"/>
          </p:cNvSpPr>
          <p:nvPr/>
        </p:nvSpPr>
        <p:spPr bwMode="auto">
          <a:xfrm>
            <a:off x="3903663" y="3916363"/>
            <a:ext cx="858837" cy="169862"/>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8" name="Line 42"/>
          <p:cNvSpPr>
            <a:spLocks noChangeShapeType="1"/>
          </p:cNvSpPr>
          <p:nvPr/>
        </p:nvSpPr>
        <p:spPr bwMode="auto">
          <a:xfrm flipH="1">
            <a:off x="2449513" y="4306888"/>
            <a:ext cx="850900" cy="146050"/>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69" name="Line 43"/>
          <p:cNvSpPr>
            <a:spLocks noChangeShapeType="1"/>
          </p:cNvSpPr>
          <p:nvPr/>
        </p:nvSpPr>
        <p:spPr bwMode="auto">
          <a:xfrm>
            <a:off x="3290888" y="4306888"/>
            <a:ext cx="596900" cy="144462"/>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0" name="Line 44"/>
          <p:cNvSpPr>
            <a:spLocks noChangeShapeType="1"/>
          </p:cNvSpPr>
          <p:nvPr/>
        </p:nvSpPr>
        <p:spPr bwMode="auto">
          <a:xfrm>
            <a:off x="3290888" y="4306888"/>
            <a:ext cx="1982787" cy="152400"/>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1" name="Line 45"/>
          <p:cNvSpPr>
            <a:spLocks noChangeShapeType="1"/>
          </p:cNvSpPr>
          <p:nvPr/>
        </p:nvSpPr>
        <p:spPr bwMode="auto">
          <a:xfrm flipH="1">
            <a:off x="3044825" y="4710113"/>
            <a:ext cx="831850" cy="146050"/>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2" name="Line 46"/>
          <p:cNvSpPr>
            <a:spLocks noChangeShapeType="1"/>
          </p:cNvSpPr>
          <p:nvPr/>
        </p:nvSpPr>
        <p:spPr bwMode="auto">
          <a:xfrm>
            <a:off x="3876675" y="4710113"/>
            <a:ext cx="742950" cy="141287"/>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3" name="Line 47"/>
          <p:cNvSpPr>
            <a:spLocks noChangeShapeType="1"/>
          </p:cNvSpPr>
          <p:nvPr/>
        </p:nvSpPr>
        <p:spPr bwMode="auto">
          <a:xfrm flipH="1">
            <a:off x="4027488" y="5091113"/>
            <a:ext cx="574675" cy="147637"/>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4" name="Line 48"/>
          <p:cNvSpPr>
            <a:spLocks noChangeShapeType="1"/>
          </p:cNvSpPr>
          <p:nvPr/>
        </p:nvSpPr>
        <p:spPr bwMode="auto">
          <a:xfrm>
            <a:off x="4602163" y="5099050"/>
            <a:ext cx="982662" cy="139700"/>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5" name="Line 49"/>
          <p:cNvSpPr>
            <a:spLocks noChangeShapeType="1"/>
          </p:cNvSpPr>
          <p:nvPr/>
        </p:nvSpPr>
        <p:spPr bwMode="auto">
          <a:xfrm>
            <a:off x="4016375" y="5467350"/>
            <a:ext cx="198438" cy="190500"/>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6" name="Line 50"/>
          <p:cNvSpPr>
            <a:spLocks noChangeShapeType="1"/>
          </p:cNvSpPr>
          <p:nvPr/>
        </p:nvSpPr>
        <p:spPr bwMode="auto">
          <a:xfrm flipH="1">
            <a:off x="2790825" y="5473700"/>
            <a:ext cx="1225550" cy="155575"/>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7" name="Line 51"/>
          <p:cNvSpPr>
            <a:spLocks noChangeShapeType="1"/>
          </p:cNvSpPr>
          <p:nvPr/>
        </p:nvSpPr>
        <p:spPr bwMode="auto">
          <a:xfrm>
            <a:off x="4016375" y="5473700"/>
            <a:ext cx="1673225" cy="161925"/>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8" name="Line 52"/>
          <p:cNvSpPr>
            <a:spLocks noChangeShapeType="1"/>
          </p:cNvSpPr>
          <p:nvPr/>
        </p:nvSpPr>
        <p:spPr bwMode="auto">
          <a:xfrm flipH="1">
            <a:off x="3592513" y="5864225"/>
            <a:ext cx="641350" cy="146050"/>
          </a:xfrm>
          <a:prstGeom prst="line">
            <a:avLst/>
          </a:prstGeom>
          <a:noFill/>
          <a:ln w="38100">
            <a:solidFill>
              <a:schemeClr val="accent5">
                <a:lumMod val="50000"/>
                <a:alpha val="7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
        <p:nvSpPr>
          <p:cNvPr id="79" name="Line 53"/>
          <p:cNvSpPr>
            <a:spLocks noChangeShapeType="1"/>
          </p:cNvSpPr>
          <p:nvPr/>
        </p:nvSpPr>
        <p:spPr bwMode="auto">
          <a:xfrm>
            <a:off x="4233863" y="5870575"/>
            <a:ext cx="639762" cy="147638"/>
          </a:xfrm>
          <a:prstGeom prst="line">
            <a:avLst/>
          </a:prstGeom>
          <a:noFill/>
          <a:ln w="12700">
            <a:solidFill>
              <a:schemeClr val="accent6">
                <a:lumMod val="50000"/>
              </a:schemeClr>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None/>
            </a:pPr>
            <a:endParaRPr lang="en-US">
              <a:latin typeface="+mn-lt"/>
            </a:endParaRPr>
          </a:p>
        </p:txBody>
      </p:sp>
    </p:spTree>
    <p:extLst>
      <p:ext uri="{BB962C8B-B14F-4D97-AF65-F5344CB8AC3E}">
        <p14:creationId xmlns:p14="http://schemas.microsoft.com/office/powerpoint/2010/main" val="343003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State Space Search Algorithm</a:t>
            </a:r>
            <a:endParaRPr lang="en-US" dirty="0"/>
          </a:p>
        </p:txBody>
      </p:sp>
      <p:sp>
        <p:nvSpPr>
          <p:cNvPr id="3" name="Content Placeholder 2"/>
          <p:cNvSpPr>
            <a:spLocks noGrp="1"/>
          </p:cNvSpPr>
          <p:nvPr>
            <p:ph idx="1"/>
          </p:nvPr>
        </p:nvSpPr>
        <p:spPr>
          <a:xfrm>
            <a:off x="361950" y="1670050"/>
            <a:ext cx="8396288" cy="4489450"/>
          </a:xfrm>
        </p:spPr>
        <p:txBody>
          <a:bodyPr>
            <a:normAutofit fontScale="70000" lnSpcReduction="20000"/>
          </a:bodyPr>
          <a:lstStyle/>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Create a node </a:t>
            </a:r>
            <a:r>
              <a:rPr lang="en-US" i="1" dirty="0"/>
              <a:t>S</a:t>
            </a:r>
            <a:r>
              <a:rPr lang="en-US" dirty="0"/>
              <a:t> from the start </a:t>
            </a:r>
            <a:r>
              <a:rPr lang="en-US" dirty="0" smtClean="0"/>
              <a:t>state</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smtClean="0"/>
              <a:t>Create </a:t>
            </a:r>
            <a:r>
              <a:rPr lang="en-US" dirty="0"/>
              <a:t>a list, </a:t>
            </a:r>
            <a:r>
              <a:rPr lang="en-US" i="1" dirty="0"/>
              <a:t>OPEN</a:t>
            </a:r>
            <a:r>
              <a:rPr lang="en-US" dirty="0"/>
              <a:t> </a:t>
            </a:r>
            <a:r>
              <a:rPr lang="en-US" dirty="0">
                <a:latin typeface="Symbol" charset="2"/>
                <a:ea typeface="Symbol" charset="2"/>
                <a:cs typeface="Symbol" charset="2"/>
              </a:rPr>
              <a:t> </a:t>
            </a:r>
            <a:r>
              <a:rPr lang="en-US" i="1" dirty="0"/>
              <a:t>S</a:t>
            </a:r>
            <a:r>
              <a:rPr lang="en-US" dirty="0"/>
              <a:t>], containing all nodes that have not yet been </a:t>
            </a:r>
            <a:r>
              <a:rPr lang="en-US" dirty="0" smtClean="0"/>
              <a:t>expanded</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smtClean="0"/>
              <a:t>Create </a:t>
            </a:r>
            <a:r>
              <a:rPr lang="en-US" dirty="0"/>
              <a:t>a set </a:t>
            </a:r>
            <a:r>
              <a:rPr lang="en-US" i="1" dirty="0"/>
              <a:t>CLOSED</a:t>
            </a:r>
            <a:r>
              <a:rPr lang="en-US" dirty="0"/>
              <a:t> </a:t>
            </a:r>
            <a:r>
              <a:rPr lang="en-US" dirty="0">
                <a:latin typeface="Symbol" charset="2"/>
                <a:ea typeface="Symbol" charset="2"/>
                <a:cs typeface="Symbol" charset="2"/>
              </a:rPr>
              <a:t></a:t>
            </a:r>
            <a:r>
              <a:rPr lang="en-US" dirty="0"/>
              <a:t> [], containing all nodes that have already been expanded</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b="1" dirty="0" smtClean="0"/>
              <a:t>loop</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b="1" dirty="0"/>
              <a:t>	</a:t>
            </a:r>
            <a:r>
              <a:rPr lang="en-US" b="1" dirty="0" smtClean="0"/>
              <a:t>if</a:t>
            </a:r>
            <a:r>
              <a:rPr lang="en-US" dirty="0" smtClean="0"/>
              <a:t> </a:t>
            </a:r>
            <a:r>
              <a:rPr lang="en-US" i="1" dirty="0"/>
              <a:t>OPEN</a:t>
            </a:r>
            <a:r>
              <a:rPr lang="en-US" dirty="0"/>
              <a:t> </a:t>
            </a:r>
            <a:r>
              <a:rPr lang="en-US" dirty="0">
                <a:latin typeface="Symbol" charset="2"/>
                <a:ea typeface="Symbol" charset="2"/>
                <a:cs typeface="Symbol" charset="2"/>
              </a:rPr>
              <a:t></a:t>
            </a:r>
            <a:r>
              <a:rPr lang="en-US" dirty="0"/>
              <a:t> [] </a:t>
            </a:r>
            <a:r>
              <a:rPr lang="en-US" b="1" dirty="0"/>
              <a:t>then</a:t>
            </a:r>
            <a:r>
              <a:rPr lang="en-US" dirty="0"/>
              <a:t> </a:t>
            </a:r>
            <a:r>
              <a:rPr lang="en-US" b="1" dirty="0" smtClean="0"/>
              <a:t>return</a:t>
            </a:r>
            <a:r>
              <a:rPr lang="en-US" dirty="0" smtClean="0"/>
              <a:t> </a:t>
            </a:r>
            <a:r>
              <a:rPr lang="en-US" dirty="0"/>
              <a:t>failure</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t>
            </a:r>
            <a:r>
              <a:rPr lang="en-US" b="1" dirty="0"/>
              <a:t>else</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t>
            </a:r>
            <a:r>
              <a:rPr lang="en-US" i="1" dirty="0"/>
              <a:t>N</a:t>
            </a:r>
            <a:r>
              <a:rPr lang="en-US" dirty="0"/>
              <a:t> </a:t>
            </a:r>
            <a:r>
              <a:rPr lang="en-US" dirty="0">
                <a:latin typeface="Symbol" charset="2"/>
                <a:ea typeface="Symbol" charset="2"/>
                <a:cs typeface="Symbol" charset="2"/>
              </a:rPr>
              <a:t></a:t>
            </a:r>
            <a:r>
              <a:rPr lang="en-US" dirty="0"/>
              <a:t> first element in </a:t>
            </a:r>
            <a:r>
              <a:rPr lang="en-US" i="1" dirty="0"/>
              <a:t>OPEN</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Remove </a:t>
            </a:r>
            <a:r>
              <a:rPr lang="en-US" i="1" dirty="0"/>
              <a:t>N</a:t>
            </a:r>
            <a:r>
              <a:rPr lang="en-US" dirty="0"/>
              <a:t> from </a:t>
            </a:r>
            <a:r>
              <a:rPr lang="en-US" i="1" dirty="0"/>
              <a:t>OPEN</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Add </a:t>
            </a:r>
            <a:r>
              <a:rPr lang="en-US" i="1" dirty="0"/>
              <a:t>N</a:t>
            </a:r>
            <a:r>
              <a:rPr lang="en-US" dirty="0"/>
              <a:t> to </a:t>
            </a:r>
            <a:r>
              <a:rPr lang="en-US" i="1" dirty="0"/>
              <a:t>CLOSED</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t>
            </a:r>
            <a:r>
              <a:rPr lang="en-US" b="1" dirty="0"/>
              <a:t>if </a:t>
            </a:r>
            <a:r>
              <a:rPr lang="en-US" i="1" dirty="0"/>
              <a:t>N</a:t>
            </a:r>
            <a:r>
              <a:rPr lang="en-US" dirty="0"/>
              <a:t> represents a goal state </a:t>
            </a:r>
            <a:r>
              <a:rPr lang="en-US" b="1" dirty="0"/>
              <a:t>then </a:t>
            </a:r>
            <a:r>
              <a:rPr lang="en-US" b="1" dirty="0" smtClean="0"/>
              <a:t>return</a:t>
            </a:r>
            <a:r>
              <a:rPr lang="en-US" dirty="0" smtClean="0"/>
              <a:t> </a:t>
            </a:r>
            <a:r>
              <a:rPr lang="en-US" dirty="0"/>
              <a:t>SOLUTION</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t>
            </a:r>
            <a:r>
              <a:rPr lang="en-US" b="1" dirty="0"/>
              <a:t>else</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t>
            </a:r>
            <a:r>
              <a:rPr lang="en-US" i="1" dirty="0" smtClean="0"/>
              <a:t>NODES</a:t>
            </a:r>
            <a:r>
              <a:rPr lang="en-US" dirty="0" smtClean="0"/>
              <a:t> </a:t>
            </a:r>
            <a:r>
              <a:rPr lang="en-US" dirty="0">
                <a:latin typeface="Symbol" charset="2"/>
                <a:ea typeface="Symbol" charset="2"/>
                <a:cs typeface="Symbol" charset="2"/>
              </a:rPr>
              <a:t></a:t>
            </a:r>
            <a:r>
              <a:rPr lang="en-US" dirty="0"/>
              <a:t> the </a:t>
            </a:r>
            <a:r>
              <a:rPr lang="en-US" dirty="0" smtClean="0"/>
              <a:t>nodes </a:t>
            </a:r>
            <a:r>
              <a:rPr lang="en-US" dirty="0"/>
              <a:t>we get by applying all applicable </a:t>
            </a:r>
            <a:r>
              <a:rPr lang="en-US" dirty="0" smtClean="0"/>
              <a:t>operators </a:t>
            </a:r>
            <a:r>
              <a:rPr lang="en-US" dirty="0"/>
              <a:t>to </a:t>
            </a:r>
            <a:r>
              <a:rPr lang="en-US" i="1" dirty="0" smtClean="0"/>
              <a:t>N</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i="1" dirty="0"/>
              <a:t>	</a:t>
            </a:r>
            <a:r>
              <a:rPr lang="en-US" i="1" dirty="0" smtClean="0"/>
              <a:t>		</a:t>
            </a:r>
            <a:r>
              <a:rPr lang="en-US" dirty="0" smtClean="0"/>
              <a:t>Remove </a:t>
            </a:r>
            <a:r>
              <a:rPr lang="en-US" dirty="0"/>
              <a:t>all nodes in </a:t>
            </a:r>
            <a:r>
              <a:rPr lang="en-US" i="1" dirty="0"/>
              <a:t>NODES</a:t>
            </a:r>
            <a:r>
              <a:rPr lang="en-US" dirty="0"/>
              <a:t> that are members of </a:t>
            </a:r>
            <a:r>
              <a:rPr lang="en-US" i="1" dirty="0"/>
              <a:t>OPEN</a:t>
            </a:r>
            <a:r>
              <a:rPr lang="en-US" dirty="0"/>
              <a:t> or </a:t>
            </a:r>
            <a:r>
              <a:rPr lang="en-US" i="1" dirty="0" smtClean="0"/>
              <a:t>CLOSED</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i="1" dirty="0"/>
              <a:t>	</a:t>
            </a:r>
            <a:r>
              <a:rPr lang="en-US" i="1" dirty="0" smtClean="0"/>
              <a:t>		OPEN</a:t>
            </a:r>
            <a:r>
              <a:rPr lang="en-US" dirty="0" smtClean="0"/>
              <a:t> </a:t>
            </a:r>
            <a:r>
              <a:rPr lang="en-US" dirty="0">
                <a:latin typeface="Symbol" charset="2"/>
                <a:ea typeface="Symbol" charset="2"/>
                <a:cs typeface="Symbol" charset="2"/>
              </a:rPr>
              <a:t></a:t>
            </a:r>
            <a:r>
              <a:rPr lang="en-US" dirty="0"/>
              <a:t> </a:t>
            </a:r>
            <a:r>
              <a:rPr lang="en-US" dirty="0" smtClean="0"/>
              <a:t>extend(</a:t>
            </a:r>
            <a:r>
              <a:rPr lang="en-US" i="1" dirty="0" smtClean="0"/>
              <a:t>OPEN</a:t>
            </a:r>
            <a:r>
              <a:rPr lang="en-US" dirty="0"/>
              <a:t>, </a:t>
            </a:r>
            <a:r>
              <a:rPr lang="en-US" i="1" dirty="0"/>
              <a:t>NODES</a:t>
            </a:r>
            <a:r>
              <a:rPr lang="en-US" dirty="0" smtClean="0"/>
              <a:t>)</a:t>
            </a:r>
          </a:p>
          <a:p>
            <a:pPr marL="0" indent="0">
              <a:buNone/>
              <a:tabLst>
                <a:tab pos="358775" algn="l"/>
                <a:tab pos="715963" algn="l"/>
                <a:tab pos="1074738" algn="l"/>
                <a:tab pos="1433513" algn="l"/>
                <a:tab pos="1790700" algn="l"/>
                <a:tab pos="2149475" algn="l"/>
                <a:tab pos="2506663" algn="l"/>
                <a:tab pos="2865438" algn="l"/>
                <a:tab pos="3224213" algn="l"/>
                <a:tab pos="3592513" algn="l"/>
              </a:tabLst>
            </a:pPr>
            <a:r>
              <a:rPr lang="en-US" dirty="0"/>
              <a:t>	</a:t>
            </a:r>
            <a:r>
              <a:rPr lang="en-US" dirty="0" smtClean="0"/>
              <a:t>		</a:t>
            </a:r>
            <a:endParaRPr lang="en-US" dirty="0"/>
          </a:p>
        </p:txBody>
      </p:sp>
      <p:sp>
        <p:nvSpPr>
          <p:cNvPr id="65" name="AutoShape 61"/>
          <p:cNvSpPr>
            <a:spLocks noChangeArrowheads="1"/>
          </p:cNvSpPr>
          <p:nvPr/>
        </p:nvSpPr>
        <p:spPr bwMode="auto">
          <a:xfrm>
            <a:off x="5238750" y="5321300"/>
            <a:ext cx="3352800" cy="1143000"/>
          </a:xfrm>
          <a:prstGeom prst="wedgeRoundRectCallout">
            <a:avLst>
              <a:gd name="adj1" fmla="val -66010"/>
              <a:gd name="adj2" fmla="val -44463"/>
              <a:gd name="adj3" fmla="val 16667"/>
            </a:avLst>
          </a:prstGeom>
          <a:solidFill>
            <a:srgbClr val="ADD5FF">
              <a:alpha val="50000"/>
            </a:srgbClr>
          </a:solidFill>
          <a:ln w="12700">
            <a:solidFill>
              <a:srgbClr val="265DAB">
                <a:alpha val="50000"/>
              </a:srgbClr>
            </a:solidFill>
            <a:miter lim="800000"/>
            <a:headEnd/>
            <a:tailEnd/>
          </a:ln>
          <a:effectLst/>
        </p:spPr>
        <p:txBody>
          <a:bodyPr lIns="90000" tIns="43200" rIns="90000" bIns="43200"/>
          <a:ls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a:lstStyle>
          <a:p>
            <a:pPr>
              <a:buNone/>
              <a:tabLst>
                <a:tab pos="88900" algn="l"/>
                <a:tab pos="266700" algn="l"/>
              </a:tabLst>
            </a:pPr>
            <a:r>
              <a:rPr lang="en-GB" sz="1400" i="1" dirty="0" smtClean="0">
                <a:solidFill>
                  <a:srgbClr val="000000"/>
                </a:solidFill>
                <a:latin typeface="+mn-lt"/>
              </a:rPr>
              <a:t>Extend</a:t>
            </a:r>
            <a:r>
              <a:rPr lang="en-GB" sz="1400" dirty="0" smtClean="0">
                <a:solidFill>
                  <a:srgbClr val="000000"/>
                </a:solidFill>
                <a:latin typeface="+mn-lt"/>
              </a:rPr>
              <a:t> </a:t>
            </a:r>
            <a:r>
              <a:rPr lang="en-GB" sz="1400" dirty="0" smtClean="0">
                <a:solidFill>
                  <a:srgbClr val="000000"/>
                </a:solidFill>
                <a:latin typeface="+mn-lt"/>
              </a:rPr>
              <a:t>evaluates all open nodes according to how </a:t>
            </a:r>
            <a:r>
              <a:rPr lang="en-GB" sz="1400" b="1" dirty="0" smtClean="0">
                <a:solidFill>
                  <a:srgbClr val="000000"/>
                </a:solidFill>
                <a:latin typeface="+mn-lt"/>
              </a:rPr>
              <a:t>promising</a:t>
            </a:r>
            <a:r>
              <a:rPr lang="en-GB" sz="1400" dirty="0" smtClean="0">
                <a:solidFill>
                  <a:srgbClr val="000000"/>
                </a:solidFill>
                <a:latin typeface="+mn-lt"/>
              </a:rPr>
              <a:t> they are</a:t>
            </a:r>
            <a:r>
              <a:rPr lang="en-GB" sz="1400" dirty="0">
                <a:solidFill>
                  <a:srgbClr val="000000"/>
                </a:solidFill>
                <a:latin typeface="+mn-lt"/>
              </a:rPr>
              <a:t> </a:t>
            </a:r>
            <a:r>
              <a:rPr lang="en-GB" sz="1400" dirty="0" smtClean="0">
                <a:solidFill>
                  <a:srgbClr val="000000"/>
                </a:solidFill>
                <a:latin typeface="+mn-lt"/>
              </a:rPr>
              <a:t>and may </a:t>
            </a:r>
            <a:r>
              <a:rPr lang="en-GB" sz="1400" b="1" dirty="0" smtClean="0">
                <a:solidFill>
                  <a:srgbClr val="000000"/>
                </a:solidFill>
                <a:latin typeface="+mn-lt"/>
              </a:rPr>
              <a:t>sort or truncate</a:t>
            </a:r>
            <a:r>
              <a:rPr lang="en-GB" sz="1400" dirty="0" smtClean="0">
                <a:solidFill>
                  <a:srgbClr val="000000"/>
                </a:solidFill>
                <a:latin typeface="+mn-lt"/>
              </a:rPr>
              <a:t> the resulting list of nodes</a:t>
            </a:r>
            <a:endParaRPr lang="en-GB" sz="1400" dirty="0">
              <a:solidFill>
                <a:srgbClr val="000000"/>
              </a:solidFill>
              <a:latin typeface="+mn-lt"/>
            </a:endParaRPr>
          </a:p>
        </p:txBody>
      </p:sp>
    </p:spTree>
    <p:extLst>
      <p:ext uri="{BB962C8B-B14F-4D97-AF65-F5344CB8AC3E}">
        <p14:creationId xmlns:p14="http://schemas.microsoft.com/office/powerpoint/2010/main" val="31341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Backtracking</a:t>
            </a:r>
            <a:endParaRPr lang="en-US" dirty="0"/>
          </a:p>
        </p:txBody>
      </p:sp>
      <p:sp>
        <p:nvSpPr>
          <p:cNvPr id="6" name="Content Placeholder 5"/>
          <p:cNvSpPr>
            <a:spLocks noGrp="1"/>
          </p:cNvSpPr>
          <p:nvPr>
            <p:ph idx="1"/>
          </p:nvPr>
        </p:nvSpPr>
        <p:spPr/>
        <p:txBody>
          <a:bodyPr/>
          <a:lstStyle/>
          <a:p>
            <a:r>
              <a:rPr lang="en-US" dirty="0" smtClean="0"/>
              <a:t>In each step, </a:t>
            </a:r>
            <a:r>
              <a:rPr lang="en-US" b="1" dirty="0" smtClean="0"/>
              <a:t>a promising alternative is chosen</a:t>
            </a:r>
          </a:p>
          <a:p>
            <a:r>
              <a:rPr lang="en-US" dirty="0" smtClean="0"/>
              <a:t>If chosen alternative does not lead to a solution we </a:t>
            </a:r>
            <a:r>
              <a:rPr lang="en-US" b="1" dirty="0" smtClean="0"/>
              <a:t>backtrack to the most recent step with untried promising alternatives</a:t>
            </a:r>
          </a:p>
          <a:p>
            <a:r>
              <a:rPr lang="en-US" dirty="0" smtClean="0"/>
              <a:t>If all alternatives of the first step have been tried without reaching a complete solution we have failed to find a solution</a:t>
            </a:r>
          </a:p>
          <a:p>
            <a:r>
              <a:rPr lang="en-US" dirty="0"/>
              <a:t>Backtracking </a:t>
            </a:r>
            <a:r>
              <a:rPr lang="en-US" dirty="0" smtClean="0"/>
              <a:t>is an instance of general state space search (or a realization of state space search):</a:t>
            </a:r>
          </a:p>
          <a:p>
            <a:pPr lvl="1"/>
            <a:r>
              <a:rPr lang="en-US" dirty="0" smtClean="0"/>
              <a:t>Uses </a:t>
            </a:r>
            <a:r>
              <a:rPr lang="en-US" b="1" dirty="0" smtClean="0"/>
              <a:t>depth</a:t>
            </a:r>
            <a:r>
              <a:rPr lang="en-US" b="1" dirty="0"/>
              <a:t>-first </a:t>
            </a:r>
            <a:r>
              <a:rPr lang="en-US" dirty="0" smtClean="0"/>
              <a:t>search, where </a:t>
            </a:r>
            <a:r>
              <a:rPr lang="en-US" i="1" dirty="0" smtClean="0"/>
              <a:t>NODES</a:t>
            </a:r>
            <a:r>
              <a:rPr lang="en-US" dirty="0" smtClean="0"/>
              <a:t> are just put in front of </a:t>
            </a:r>
            <a:r>
              <a:rPr lang="en-US" i="1" dirty="0" smtClean="0"/>
              <a:t>OPEN</a:t>
            </a:r>
            <a:r>
              <a:rPr lang="en-US" dirty="0" smtClean="0"/>
              <a:t>, </a:t>
            </a:r>
            <a:br>
              <a:rPr lang="en-US" dirty="0" smtClean="0"/>
            </a:br>
            <a:r>
              <a:rPr lang="en-US" dirty="0" smtClean="0"/>
              <a:t>i.e., the fringe is used as a </a:t>
            </a:r>
            <a:r>
              <a:rPr lang="en-US" b="1" dirty="0" smtClean="0"/>
              <a:t>stack</a:t>
            </a:r>
            <a:r>
              <a:rPr lang="en-US" dirty="0" smtClean="0"/>
              <a:t>, usually </a:t>
            </a:r>
            <a:r>
              <a:rPr lang="en-US" dirty="0"/>
              <a:t>without a cost </a:t>
            </a:r>
            <a:r>
              <a:rPr lang="en-US" dirty="0" smtClean="0"/>
              <a:t>function</a:t>
            </a:r>
            <a:endParaRPr lang="en-US" dirty="0"/>
          </a:p>
        </p:txBody>
      </p:sp>
    </p:spTree>
    <p:extLst>
      <p:ext uri="{BB962C8B-B14F-4D97-AF65-F5344CB8AC3E}">
        <p14:creationId xmlns:p14="http://schemas.microsoft.com/office/powerpoint/2010/main" val="93621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Backtracking Algorithm</a:t>
            </a:r>
            <a:endParaRPr lang="en-US" dirty="0"/>
          </a:p>
        </p:txBody>
      </p:sp>
      <p:sp>
        <p:nvSpPr>
          <p:cNvPr id="3" name="Content Placeholder 2"/>
          <p:cNvSpPr>
            <a:spLocks noGrp="1"/>
          </p:cNvSpPr>
          <p:nvPr>
            <p:ph idx="1"/>
          </p:nvPr>
        </p:nvSpPr>
        <p:spPr/>
        <p:txBody>
          <a:bodyPr>
            <a:normAutofit/>
          </a:bodyPr>
          <a:lstStyle/>
          <a:p>
            <a:pPr marL="0" indent="0">
              <a:buNone/>
              <a:tabLst>
                <a:tab pos="363538" algn="l"/>
                <a:tab pos="715963" algn="l"/>
                <a:tab pos="1079500" algn="l"/>
                <a:tab pos="1431925" algn="l"/>
                <a:tab pos="1795463" algn="l"/>
                <a:tab pos="2147888" algn="l"/>
                <a:tab pos="2511425" algn="l"/>
                <a:tab pos="2874963" algn="l"/>
                <a:tab pos="3227388" algn="l"/>
                <a:tab pos="3590925" algn="l"/>
                <a:tab pos="3943350" algn="l"/>
                <a:tab pos="4306888" algn="l"/>
                <a:tab pos="4659313" algn="l"/>
                <a:tab pos="5022850" algn="l"/>
                <a:tab pos="5384800" algn="l"/>
                <a:tab pos="5738813" algn="l"/>
              </a:tabLst>
            </a:pPr>
            <a:r>
              <a:rPr lang="en-US" sz="2000" dirty="0"/>
              <a:t>Solution backtrack(Solution partial) {</a:t>
            </a:r>
            <a:br>
              <a:rPr lang="en-US" sz="2000" dirty="0"/>
            </a:br>
            <a:r>
              <a:rPr lang="en-US" sz="2000" dirty="0"/>
              <a:t>	</a:t>
            </a:r>
            <a:r>
              <a:rPr lang="en-US" sz="2000" b="1" dirty="0"/>
              <a:t>if</a:t>
            </a:r>
            <a:r>
              <a:rPr lang="en-US" sz="2000" dirty="0"/>
              <a:t> (solution(partial)) </a:t>
            </a:r>
            <a:r>
              <a:rPr lang="en-US" sz="2000" b="1" dirty="0"/>
              <a:t>return</a:t>
            </a:r>
            <a:r>
              <a:rPr lang="en-US" sz="2000" dirty="0"/>
              <a:t> partial</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S</a:t>
            </a:r>
            <a:r>
              <a:rPr lang="en-US" sz="2000" dirty="0" smtClean="0">
                <a:solidFill>
                  <a:schemeClr val="bg1">
                    <a:lumMod val="50000"/>
                  </a:schemeClr>
                </a:solidFill>
              </a:rPr>
              <a:t>olution found!</a:t>
            </a:r>
            <a:r>
              <a:rPr lang="en-US" sz="2000" dirty="0"/>
              <a:t/>
            </a:r>
            <a:br>
              <a:rPr lang="en-US" sz="2000" dirty="0"/>
            </a:br>
            <a:r>
              <a:rPr lang="en-US" sz="2000" dirty="0"/>
              <a:t>	</a:t>
            </a:r>
            <a:r>
              <a:rPr lang="en-US" sz="2000" b="1" dirty="0"/>
              <a:t>else</a:t>
            </a:r>
            <a:r>
              <a:rPr lang="en-US" sz="2000" dirty="0"/>
              <a:t> {</a:t>
            </a:r>
            <a:br>
              <a:rPr lang="en-US" sz="2000" dirty="0"/>
            </a:br>
            <a:r>
              <a:rPr lang="en-US" sz="2000" dirty="0"/>
              <a:t>		Solution next;</a:t>
            </a:r>
            <a:br>
              <a:rPr lang="en-US" sz="2000" dirty="0"/>
            </a:br>
            <a:r>
              <a:rPr lang="en-US" sz="2000" dirty="0"/>
              <a:t>		</a:t>
            </a:r>
            <a:r>
              <a:rPr lang="en-US" sz="2000" b="1" dirty="0"/>
              <a:t>while</a:t>
            </a:r>
            <a:r>
              <a:rPr lang="en-US" sz="2000" dirty="0"/>
              <a:t> (extend(partial, next))	</a:t>
            </a:r>
            <a:r>
              <a:rPr lang="en-US" sz="2000" dirty="0" smtClean="0"/>
              <a:t>			</a:t>
            </a:r>
            <a:r>
              <a:rPr lang="en-US" sz="2000" dirty="0" smtClean="0">
                <a:solidFill>
                  <a:srgbClr val="7F7F7F"/>
                </a:solidFill>
              </a:rPr>
              <a:t>// Choose an alternative</a:t>
            </a:r>
            <a:r>
              <a:rPr lang="en-US" sz="2000" dirty="0">
                <a:solidFill>
                  <a:srgbClr val="7F7F7F"/>
                </a:solidFill>
              </a:rPr>
              <a:t/>
            </a:r>
            <a:br>
              <a:rPr lang="en-US" sz="2000" dirty="0">
                <a:solidFill>
                  <a:srgbClr val="7F7F7F"/>
                </a:solidFill>
              </a:rPr>
            </a:br>
            <a:r>
              <a:rPr lang="en-US" sz="2000" dirty="0"/>
              <a:t>			if (promising(next)) {				</a:t>
            </a:r>
            <a:r>
              <a:rPr lang="en-US" sz="2000" dirty="0">
                <a:solidFill>
                  <a:srgbClr val="7F7F7F"/>
                </a:solidFill>
              </a:rPr>
              <a:t>// </a:t>
            </a:r>
            <a:r>
              <a:rPr lang="en-US" sz="2000" dirty="0" smtClean="0">
                <a:solidFill>
                  <a:srgbClr val="7F7F7F"/>
                </a:solidFill>
              </a:rPr>
              <a:t>If promising:</a:t>
            </a:r>
            <a:r>
              <a:rPr lang="en-US" sz="2000" dirty="0">
                <a:solidFill>
                  <a:srgbClr val="7F7F7F"/>
                </a:solidFill>
              </a:rPr>
              <a:t/>
            </a:r>
            <a:br>
              <a:rPr lang="en-US" sz="2000" dirty="0">
                <a:solidFill>
                  <a:srgbClr val="7F7F7F"/>
                </a:solidFill>
              </a:rPr>
            </a:br>
            <a:r>
              <a:rPr lang="en-US" sz="2000" dirty="0"/>
              <a:t>				Solution s </a:t>
            </a:r>
            <a:r>
              <a:rPr lang="en-US" sz="2000" dirty="0">
                <a:latin typeface="Symbol" charset="2"/>
                <a:ea typeface="Symbol" charset="2"/>
                <a:cs typeface="Symbol" charset="2"/>
              </a:rPr>
              <a:t>=</a:t>
            </a:r>
            <a:r>
              <a:rPr lang="en-US" sz="2000" dirty="0"/>
              <a:t> backtrack(next)</a:t>
            </a:r>
            <a:r>
              <a:rPr lang="en-US" sz="2000" dirty="0" smtClean="0"/>
              <a:t>;	</a:t>
            </a:r>
            <a:r>
              <a:rPr lang="en-US" sz="2000" dirty="0" smtClean="0">
                <a:solidFill>
                  <a:srgbClr val="7F7F7F"/>
                </a:solidFill>
              </a:rPr>
              <a:t>/</a:t>
            </a:r>
            <a:r>
              <a:rPr lang="en-US" sz="2000" dirty="0">
                <a:solidFill>
                  <a:srgbClr val="7F7F7F"/>
                </a:solidFill>
              </a:rPr>
              <a:t>/ </a:t>
            </a:r>
            <a:r>
              <a:rPr lang="en-US" sz="2000" dirty="0" smtClean="0">
                <a:solidFill>
                  <a:srgbClr val="7F7F7F"/>
                </a:solidFill>
              </a:rPr>
              <a:t>expand recursively</a:t>
            </a:r>
            <a:r>
              <a:rPr lang="en-US" sz="2000" dirty="0"/>
              <a:t/>
            </a:r>
            <a:br>
              <a:rPr lang="en-US" sz="2000" dirty="0"/>
            </a:br>
            <a:r>
              <a:rPr lang="en-US" sz="2000" dirty="0"/>
              <a:t>				</a:t>
            </a:r>
            <a:r>
              <a:rPr lang="en-US" sz="2000" b="1" dirty="0"/>
              <a:t>if</a:t>
            </a:r>
            <a:r>
              <a:rPr lang="en-US" sz="2000" dirty="0"/>
              <a:t> (solution(s</a:t>
            </a:r>
            <a:r>
              <a:rPr lang="en-US" sz="2000" dirty="0" smtClean="0"/>
              <a:t>))</a:t>
            </a:r>
            <a:br>
              <a:rPr lang="en-US" sz="2000" dirty="0" smtClean="0"/>
            </a:br>
            <a:r>
              <a:rPr lang="en-US" sz="2000" dirty="0" smtClean="0"/>
              <a:t>					</a:t>
            </a:r>
            <a:r>
              <a:rPr lang="en-US" sz="2000" b="1" dirty="0" smtClean="0"/>
              <a:t>return</a:t>
            </a:r>
            <a:r>
              <a:rPr lang="en-US" sz="2000" dirty="0" smtClean="0"/>
              <a:t> </a:t>
            </a:r>
            <a:r>
              <a:rPr lang="en-US" sz="2000" dirty="0"/>
              <a:t>s; 		</a:t>
            </a:r>
            <a:r>
              <a:rPr lang="en-US" sz="2000" dirty="0" smtClean="0"/>
              <a:t>				</a:t>
            </a:r>
            <a:r>
              <a:rPr lang="en-US" sz="2000" dirty="0" smtClean="0">
                <a:solidFill>
                  <a:srgbClr val="7F7F7F"/>
                </a:solidFill>
              </a:rPr>
              <a:t>/</a:t>
            </a:r>
            <a:r>
              <a:rPr lang="en-US" sz="2000" dirty="0">
                <a:solidFill>
                  <a:srgbClr val="7F7F7F"/>
                </a:solidFill>
              </a:rPr>
              <a:t>/ Solution found</a:t>
            </a:r>
            <a:r>
              <a:rPr lang="en-US" sz="2000" dirty="0" smtClean="0">
                <a:solidFill>
                  <a:srgbClr val="7F7F7F"/>
                </a:solidFill>
              </a:rPr>
              <a:t>!</a:t>
            </a:r>
            <a:r>
              <a:rPr lang="en-US" sz="2000" dirty="0">
                <a:solidFill>
                  <a:srgbClr val="7F7F7F"/>
                </a:solidFill>
              </a:rPr>
              <a:t/>
            </a:r>
            <a:br>
              <a:rPr lang="en-US" sz="2000" dirty="0">
                <a:solidFill>
                  <a:srgbClr val="7F7F7F"/>
                </a:solidFill>
              </a:rPr>
            </a:br>
            <a:r>
              <a:rPr lang="en-US" sz="2000" dirty="0"/>
              <a:t>		</a:t>
            </a:r>
            <a:r>
              <a:rPr lang="en-US" sz="2000" dirty="0" smtClean="0"/>
              <a:t>	}										</a:t>
            </a:r>
            <a:r>
              <a:rPr lang="en-US" sz="2000" dirty="0" smtClean="0">
                <a:solidFill>
                  <a:srgbClr val="7F7F7F"/>
                </a:solidFill>
              </a:rPr>
              <a:t>// Else, try next alternative</a:t>
            </a:r>
            <a:r>
              <a:rPr lang="en-US" sz="2000" dirty="0" smtClean="0"/>
              <a:t/>
            </a:r>
            <a:br>
              <a:rPr lang="en-US" sz="2000" dirty="0" smtClean="0"/>
            </a:br>
            <a:r>
              <a:rPr lang="en-US" sz="2000" dirty="0"/>
              <a:t>		}</a:t>
            </a:r>
            <a:br>
              <a:rPr lang="en-US" sz="2000" dirty="0"/>
            </a:br>
            <a:r>
              <a:rPr lang="en-US" sz="2000" dirty="0"/>
              <a:t>		</a:t>
            </a:r>
            <a:r>
              <a:rPr lang="en-US" sz="2000" b="1" dirty="0"/>
              <a:t>return</a:t>
            </a:r>
            <a:r>
              <a:rPr lang="en-US" sz="2000" dirty="0"/>
              <a:t> partial;	 </a:t>
            </a:r>
            <a:r>
              <a:rPr lang="en-US" sz="2000" dirty="0">
                <a:solidFill>
                  <a:srgbClr val="7F7F7F"/>
                </a:solidFill>
              </a:rPr>
              <a:t>// </a:t>
            </a:r>
            <a:r>
              <a:rPr lang="en-US" sz="2000" dirty="0" smtClean="0">
                <a:solidFill>
                  <a:srgbClr val="7F7F7F"/>
                </a:solidFill>
              </a:rPr>
              <a:t>Have tried all alternatives – backtrack!</a:t>
            </a:r>
            <a:br>
              <a:rPr lang="en-US" sz="2000" dirty="0" smtClean="0">
                <a:solidFill>
                  <a:srgbClr val="7F7F7F"/>
                </a:solidFill>
              </a:rPr>
            </a:br>
            <a:r>
              <a:rPr lang="en-US" sz="2000" dirty="0" smtClean="0"/>
              <a:t>	}</a:t>
            </a:r>
            <a:r>
              <a:rPr lang="en-US" sz="2000" dirty="0"/>
              <a:t>						</a:t>
            </a:r>
          </a:p>
          <a:p>
            <a:pPr marL="0" indent="0">
              <a:buNone/>
              <a:tabLst>
                <a:tab pos="363538" algn="l"/>
                <a:tab pos="715963" algn="l"/>
                <a:tab pos="1079500" algn="l"/>
                <a:tab pos="1431925" algn="l"/>
                <a:tab pos="1795463" algn="l"/>
                <a:tab pos="2147888" algn="l"/>
                <a:tab pos="2511425" algn="l"/>
                <a:tab pos="2874963" algn="l"/>
                <a:tab pos="3227388" algn="l"/>
                <a:tab pos="3590925" algn="l"/>
                <a:tab pos="3943350" algn="l"/>
                <a:tab pos="4306888" algn="l"/>
                <a:tab pos="4659313" algn="l"/>
                <a:tab pos="5022850" algn="l"/>
                <a:tab pos="5384800" algn="l"/>
                <a:tab pos="5738813" algn="l"/>
              </a:tabLst>
            </a:pPr>
            <a:r>
              <a:rPr lang="en-US" sz="2000" dirty="0"/>
              <a:t>}</a:t>
            </a:r>
          </a:p>
          <a:p>
            <a:pPr marL="0" indent="0">
              <a:buNone/>
              <a:tabLst>
                <a:tab pos="363538" algn="l"/>
                <a:tab pos="715963" algn="l"/>
                <a:tab pos="1079500" algn="l"/>
                <a:tab pos="1431925" algn="l"/>
                <a:tab pos="1795463" algn="l"/>
                <a:tab pos="2147888" algn="l"/>
                <a:tab pos="2511425" algn="l"/>
                <a:tab pos="2874963" algn="l"/>
                <a:tab pos="3227388" algn="l"/>
                <a:tab pos="3590925" algn="l"/>
                <a:tab pos="3943350" algn="l"/>
                <a:tab pos="4306888" algn="l"/>
                <a:tab pos="4659313" algn="l"/>
                <a:tab pos="5022850" algn="l"/>
                <a:tab pos="5384800" algn="l"/>
                <a:tab pos="5738813" algn="l"/>
              </a:tabLst>
            </a:pPr>
            <a:endParaRPr lang="en-US" sz="2000" dirty="0"/>
          </a:p>
        </p:txBody>
      </p:sp>
    </p:spTree>
    <p:extLst>
      <p:ext uri="{BB962C8B-B14F-4D97-AF65-F5344CB8AC3E}">
        <p14:creationId xmlns:p14="http://schemas.microsoft.com/office/powerpoint/2010/main" val="189674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Navigating a Maze</a:t>
            </a:r>
            <a:endParaRPr lang="en-US" dirty="0"/>
          </a:p>
        </p:txBody>
      </p:sp>
      <p:sp>
        <p:nvSpPr>
          <p:cNvPr id="5" name="Content Placeholder 4"/>
          <p:cNvSpPr>
            <a:spLocks noGrp="1"/>
          </p:cNvSpPr>
          <p:nvPr>
            <p:ph sz="half" idx="1"/>
          </p:nvPr>
        </p:nvSpPr>
        <p:spPr>
          <a:xfrm>
            <a:off x="361950" y="1670050"/>
            <a:ext cx="4433888" cy="4114800"/>
          </a:xfrm>
        </p:spPr>
        <p:txBody>
          <a:bodyPr/>
          <a:lstStyle/>
          <a:p>
            <a:r>
              <a:rPr lang="en-US" dirty="0" smtClean="0"/>
              <a:t>Finding a way through a maze is a problem for which backtracking is suitable</a:t>
            </a:r>
          </a:p>
          <a:p>
            <a:r>
              <a:rPr lang="en-US" dirty="0" smtClean="0"/>
              <a:t>If we reach a dead end, we backtrack to the most recent intersection and choose another path</a:t>
            </a:r>
            <a:endParaRPr lang="en-US" dirty="0"/>
          </a:p>
        </p:txBody>
      </p:sp>
      <p:grpSp>
        <p:nvGrpSpPr>
          <p:cNvPr id="7" name="Group 6"/>
          <p:cNvGrpSpPr/>
          <p:nvPr/>
        </p:nvGrpSpPr>
        <p:grpSpPr>
          <a:xfrm>
            <a:off x="5257800" y="2280215"/>
            <a:ext cx="3429000" cy="2971800"/>
            <a:chOff x="5257800" y="2446338"/>
            <a:chExt cx="3429000" cy="2971800"/>
          </a:xfrm>
        </p:grpSpPr>
        <p:sp>
          <p:nvSpPr>
            <p:cNvPr id="8" name="Rectangle 18"/>
            <p:cNvSpPr>
              <a:spLocks noChangeArrowheads="1"/>
            </p:cNvSpPr>
            <p:nvPr/>
          </p:nvSpPr>
          <p:spPr bwMode="auto">
            <a:xfrm>
              <a:off x="5775325" y="2743200"/>
              <a:ext cx="296863"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 name="Rectangle 20"/>
            <p:cNvSpPr>
              <a:spLocks noChangeArrowheads="1"/>
            </p:cNvSpPr>
            <p:nvPr/>
          </p:nvSpPr>
          <p:spPr bwMode="auto">
            <a:xfrm>
              <a:off x="6370638" y="2743200"/>
              <a:ext cx="296862"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 name="Rectangle 22"/>
            <p:cNvSpPr>
              <a:spLocks noChangeArrowheads="1"/>
            </p:cNvSpPr>
            <p:nvPr/>
          </p:nvSpPr>
          <p:spPr bwMode="auto">
            <a:xfrm>
              <a:off x="6964363" y="2743200"/>
              <a:ext cx="296862"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1" name="Rectangle 23"/>
            <p:cNvSpPr>
              <a:spLocks noChangeArrowheads="1"/>
            </p:cNvSpPr>
            <p:nvPr/>
          </p:nvSpPr>
          <p:spPr bwMode="auto">
            <a:xfrm>
              <a:off x="7261225" y="2743200"/>
              <a:ext cx="296863"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12" name="Rectangle 24"/>
            <p:cNvSpPr>
              <a:spLocks noChangeArrowheads="1"/>
            </p:cNvSpPr>
            <p:nvPr/>
          </p:nvSpPr>
          <p:spPr bwMode="auto">
            <a:xfrm>
              <a:off x="7558088" y="2743200"/>
              <a:ext cx="298450"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3" name="Rectangle 25"/>
            <p:cNvSpPr>
              <a:spLocks noChangeArrowheads="1"/>
            </p:cNvSpPr>
            <p:nvPr/>
          </p:nvSpPr>
          <p:spPr bwMode="auto">
            <a:xfrm>
              <a:off x="7856538" y="2743200"/>
              <a:ext cx="296862"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14" name="Rectangle 28"/>
            <p:cNvSpPr>
              <a:spLocks noChangeArrowheads="1"/>
            </p:cNvSpPr>
            <p:nvPr/>
          </p:nvSpPr>
          <p:spPr bwMode="auto">
            <a:xfrm>
              <a:off x="5478463" y="3040063"/>
              <a:ext cx="296862"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5" name="Rectangle 29"/>
            <p:cNvSpPr>
              <a:spLocks noChangeArrowheads="1"/>
            </p:cNvSpPr>
            <p:nvPr/>
          </p:nvSpPr>
          <p:spPr bwMode="auto">
            <a:xfrm>
              <a:off x="5775325" y="3040063"/>
              <a:ext cx="296863"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6" name="Rectangle 31"/>
            <p:cNvSpPr>
              <a:spLocks noChangeArrowheads="1"/>
            </p:cNvSpPr>
            <p:nvPr/>
          </p:nvSpPr>
          <p:spPr bwMode="auto">
            <a:xfrm>
              <a:off x="6370638" y="3040063"/>
              <a:ext cx="296862"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7" name="Rectangle 32"/>
            <p:cNvSpPr>
              <a:spLocks noChangeArrowheads="1"/>
            </p:cNvSpPr>
            <p:nvPr/>
          </p:nvSpPr>
          <p:spPr bwMode="auto">
            <a:xfrm>
              <a:off x="6667500" y="3040063"/>
              <a:ext cx="296863"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8" name="Rectangle 35"/>
            <p:cNvSpPr>
              <a:spLocks noChangeArrowheads="1"/>
            </p:cNvSpPr>
            <p:nvPr/>
          </p:nvSpPr>
          <p:spPr bwMode="auto">
            <a:xfrm>
              <a:off x="7558088" y="3040063"/>
              <a:ext cx="298450"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9" name="Rectangle 40"/>
            <p:cNvSpPr>
              <a:spLocks noChangeArrowheads="1"/>
            </p:cNvSpPr>
            <p:nvPr/>
          </p:nvSpPr>
          <p:spPr bwMode="auto">
            <a:xfrm>
              <a:off x="5775325" y="3338513"/>
              <a:ext cx="296863"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20" name="Rectangle 43"/>
            <p:cNvSpPr>
              <a:spLocks noChangeArrowheads="1"/>
            </p:cNvSpPr>
            <p:nvPr/>
          </p:nvSpPr>
          <p:spPr bwMode="auto">
            <a:xfrm>
              <a:off x="6667500" y="3338513"/>
              <a:ext cx="296863"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21" name="Rectangle 44"/>
            <p:cNvSpPr>
              <a:spLocks noChangeArrowheads="1"/>
            </p:cNvSpPr>
            <p:nvPr/>
          </p:nvSpPr>
          <p:spPr bwMode="auto">
            <a:xfrm>
              <a:off x="6964363" y="3338513"/>
              <a:ext cx="296862"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22" name="Rectangle 45"/>
            <p:cNvSpPr>
              <a:spLocks noChangeArrowheads="1"/>
            </p:cNvSpPr>
            <p:nvPr/>
          </p:nvSpPr>
          <p:spPr bwMode="auto">
            <a:xfrm>
              <a:off x="7261225" y="3338513"/>
              <a:ext cx="296863"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23" name="Rectangle 46"/>
            <p:cNvSpPr>
              <a:spLocks noChangeArrowheads="1"/>
            </p:cNvSpPr>
            <p:nvPr/>
          </p:nvSpPr>
          <p:spPr bwMode="auto">
            <a:xfrm>
              <a:off x="7558088" y="3338513"/>
              <a:ext cx="298450"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24" name="Rectangle 47"/>
            <p:cNvSpPr>
              <a:spLocks noChangeArrowheads="1"/>
            </p:cNvSpPr>
            <p:nvPr/>
          </p:nvSpPr>
          <p:spPr bwMode="auto">
            <a:xfrm>
              <a:off x="7856538" y="3338513"/>
              <a:ext cx="296862"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25" name="Rectangle 51"/>
            <p:cNvSpPr>
              <a:spLocks noChangeArrowheads="1"/>
            </p:cNvSpPr>
            <p:nvPr/>
          </p:nvSpPr>
          <p:spPr bwMode="auto">
            <a:xfrm>
              <a:off x="5775325" y="3635375"/>
              <a:ext cx="296863"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26" name="Rectangle 52"/>
            <p:cNvSpPr>
              <a:spLocks noChangeArrowheads="1"/>
            </p:cNvSpPr>
            <p:nvPr/>
          </p:nvSpPr>
          <p:spPr bwMode="auto">
            <a:xfrm>
              <a:off x="6072188" y="3635375"/>
              <a:ext cx="298450"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27" name="Rectangle 54"/>
            <p:cNvSpPr>
              <a:spLocks noChangeArrowheads="1"/>
            </p:cNvSpPr>
            <p:nvPr/>
          </p:nvSpPr>
          <p:spPr bwMode="auto">
            <a:xfrm>
              <a:off x="6667500" y="3635375"/>
              <a:ext cx="296863"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28" name="Rectangle 58"/>
            <p:cNvSpPr>
              <a:spLocks noChangeArrowheads="1"/>
            </p:cNvSpPr>
            <p:nvPr/>
          </p:nvSpPr>
          <p:spPr bwMode="auto">
            <a:xfrm>
              <a:off x="7856538" y="3635375"/>
              <a:ext cx="296862"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29" name="Rectangle 63"/>
            <p:cNvSpPr>
              <a:spLocks noChangeArrowheads="1"/>
            </p:cNvSpPr>
            <p:nvPr/>
          </p:nvSpPr>
          <p:spPr bwMode="auto">
            <a:xfrm>
              <a:off x="6072188" y="3932238"/>
              <a:ext cx="298450"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30" name="Rectangle 65"/>
            <p:cNvSpPr>
              <a:spLocks noChangeArrowheads="1"/>
            </p:cNvSpPr>
            <p:nvPr/>
          </p:nvSpPr>
          <p:spPr bwMode="auto">
            <a:xfrm>
              <a:off x="6667500" y="3932238"/>
              <a:ext cx="296863"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31" name="Rectangle 67"/>
            <p:cNvSpPr>
              <a:spLocks noChangeArrowheads="1"/>
            </p:cNvSpPr>
            <p:nvPr/>
          </p:nvSpPr>
          <p:spPr bwMode="auto">
            <a:xfrm>
              <a:off x="7261225" y="3932238"/>
              <a:ext cx="296863"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32" name="Rectangle 69"/>
            <p:cNvSpPr>
              <a:spLocks noChangeArrowheads="1"/>
            </p:cNvSpPr>
            <p:nvPr/>
          </p:nvSpPr>
          <p:spPr bwMode="auto">
            <a:xfrm>
              <a:off x="7856538" y="3932238"/>
              <a:ext cx="296862"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33" name="Rectangle 73"/>
            <p:cNvSpPr>
              <a:spLocks noChangeArrowheads="1"/>
            </p:cNvSpPr>
            <p:nvPr/>
          </p:nvSpPr>
          <p:spPr bwMode="auto">
            <a:xfrm>
              <a:off x="5775325" y="4229100"/>
              <a:ext cx="296863"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34" name="Rectangle 74"/>
            <p:cNvSpPr>
              <a:spLocks noChangeArrowheads="1"/>
            </p:cNvSpPr>
            <p:nvPr/>
          </p:nvSpPr>
          <p:spPr bwMode="auto">
            <a:xfrm>
              <a:off x="6072188" y="4229100"/>
              <a:ext cx="298450"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35" name="Rectangle 76"/>
            <p:cNvSpPr>
              <a:spLocks noChangeArrowheads="1"/>
            </p:cNvSpPr>
            <p:nvPr/>
          </p:nvSpPr>
          <p:spPr bwMode="auto">
            <a:xfrm>
              <a:off x="6667500" y="4229100"/>
              <a:ext cx="296863"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36" name="Rectangle 77"/>
            <p:cNvSpPr>
              <a:spLocks noChangeArrowheads="1"/>
            </p:cNvSpPr>
            <p:nvPr/>
          </p:nvSpPr>
          <p:spPr bwMode="auto">
            <a:xfrm>
              <a:off x="6964363" y="4229100"/>
              <a:ext cx="296862" cy="296863"/>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37" name="Rectangle 78"/>
            <p:cNvSpPr>
              <a:spLocks noChangeArrowheads="1"/>
            </p:cNvSpPr>
            <p:nvPr/>
          </p:nvSpPr>
          <p:spPr bwMode="auto">
            <a:xfrm>
              <a:off x="7261225" y="4229100"/>
              <a:ext cx="296863"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38" name="Rectangle 80"/>
            <p:cNvSpPr>
              <a:spLocks noChangeArrowheads="1"/>
            </p:cNvSpPr>
            <p:nvPr/>
          </p:nvSpPr>
          <p:spPr bwMode="auto">
            <a:xfrm>
              <a:off x="7856538" y="4229100"/>
              <a:ext cx="296862" cy="296863"/>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39" name="Rectangle 84"/>
            <p:cNvSpPr>
              <a:spLocks noChangeArrowheads="1"/>
            </p:cNvSpPr>
            <p:nvPr/>
          </p:nvSpPr>
          <p:spPr bwMode="auto">
            <a:xfrm>
              <a:off x="5775325" y="4525963"/>
              <a:ext cx="296863"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0" name="Rectangle 87"/>
            <p:cNvSpPr>
              <a:spLocks noChangeArrowheads="1"/>
            </p:cNvSpPr>
            <p:nvPr/>
          </p:nvSpPr>
          <p:spPr bwMode="auto">
            <a:xfrm>
              <a:off x="6667500" y="4525963"/>
              <a:ext cx="296863" cy="298450"/>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1" name="Rectangle 91"/>
            <p:cNvSpPr>
              <a:spLocks noChangeArrowheads="1"/>
            </p:cNvSpPr>
            <p:nvPr/>
          </p:nvSpPr>
          <p:spPr bwMode="auto">
            <a:xfrm>
              <a:off x="7856538" y="4525963"/>
              <a:ext cx="296862" cy="298450"/>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42" name="Rectangle 95"/>
            <p:cNvSpPr>
              <a:spLocks noChangeArrowheads="1"/>
            </p:cNvSpPr>
            <p:nvPr/>
          </p:nvSpPr>
          <p:spPr bwMode="auto">
            <a:xfrm>
              <a:off x="5775325" y="4824413"/>
              <a:ext cx="296863"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3" name="Rectangle 96"/>
            <p:cNvSpPr>
              <a:spLocks noChangeArrowheads="1"/>
            </p:cNvSpPr>
            <p:nvPr/>
          </p:nvSpPr>
          <p:spPr bwMode="auto">
            <a:xfrm>
              <a:off x="6072188" y="4824413"/>
              <a:ext cx="298450"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44" name="Rectangle 97"/>
            <p:cNvSpPr>
              <a:spLocks noChangeArrowheads="1"/>
            </p:cNvSpPr>
            <p:nvPr/>
          </p:nvSpPr>
          <p:spPr bwMode="auto">
            <a:xfrm>
              <a:off x="6370638" y="4824413"/>
              <a:ext cx="296862"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5" name="Rectangle 98"/>
            <p:cNvSpPr>
              <a:spLocks noChangeArrowheads="1"/>
            </p:cNvSpPr>
            <p:nvPr/>
          </p:nvSpPr>
          <p:spPr bwMode="auto">
            <a:xfrm>
              <a:off x="6667500" y="4824413"/>
              <a:ext cx="296863"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6" name="Rectangle 99"/>
            <p:cNvSpPr>
              <a:spLocks noChangeArrowheads="1"/>
            </p:cNvSpPr>
            <p:nvPr/>
          </p:nvSpPr>
          <p:spPr bwMode="auto">
            <a:xfrm>
              <a:off x="6964363" y="4824413"/>
              <a:ext cx="296862"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7" name="Rectangle 101"/>
            <p:cNvSpPr>
              <a:spLocks noChangeArrowheads="1"/>
            </p:cNvSpPr>
            <p:nvPr/>
          </p:nvSpPr>
          <p:spPr bwMode="auto">
            <a:xfrm>
              <a:off x="7558088" y="4824413"/>
              <a:ext cx="298450" cy="296862"/>
            </a:xfrm>
            <a:prstGeom prst="rect">
              <a:avLst/>
            </a:prstGeom>
            <a:noFill/>
            <a:ln w="6350">
              <a:solidFill>
                <a:schemeClr val="bg2"/>
              </a:solidFill>
              <a:miter lim="800000"/>
              <a:headEnd/>
              <a:tailEnd/>
            </a:ln>
            <a:effectLst/>
          </p:spPr>
          <p:txBody>
            <a:bodyPr wrap="none" lIns="90000" tIns="43200" rIns="90000" bIns="43200" anchor="ctr">
              <a:prstTxWarp prst="textNoShape">
                <a:avLst/>
              </a:prstTxWarp>
              <a:spAutoFit/>
            </a:bodyPr>
            <a:lstStyle/>
            <a:p>
              <a:endParaRPr lang="sv-SE"/>
            </a:p>
          </p:txBody>
        </p:sp>
        <p:sp>
          <p:nvSpPr>
            <p:cNvPr id="48" name="Rectangle 102"/>
            <p:cNvSpPr>
              <a:spLocks noChangeArrowheads="1"/>
            </p:cNvSpPr>
            <p:nvPr/>
          </p:nvSpPr>
          <p:spPr bwMode="auto">
            <a:xfrm>
              <a:off x="7856538" y="4824413"/>
              <a:ext cx="296862"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49" name="Rectangle 103"/>
            <p:cNvSpPr>
              <a:spLocks noChangeArrowheads="1"/>
            </p:cNvSpPr>
            <p:nvPr/>
          </p:nvSpPr>
          <p:spPr bwMode="auto">
            <a:xfrm>
              <a:off x="8153400" y="4824413"/>
              <a:ext cx="296863" cy="296862"/>
            </a:xfrm>
            <a:prstGeom prst="rect">
              <a:avLst/>
            </a:prstGeom>
            <a:noFill/>
            <a:ln w="6350">
              <a:solidFill>
                <a:schemeClr val="bg2"/>
              </a:solidFill>
              <a:miter lim="800000"/>
              <a:headEnd/>
              <a:tailEnd/>
            </a:ln>
            <a:effectLst/>
          </p:spPr>
          <p:txBody>
            <a:bodyPr lIns="90000" tIns="43200" rIns="90000" bIns="43200" anchor="ctr">
              <a:prstTxWarp prst="textNoShape">
                <a:avLst/>
              </a:prstTxWarp>
              <a:spAutoFit/>
            </a:bodyPr>
            <a:lstStyle/>
            <a:p>
              <a:endParaRPr lang="sv-SE"/>
            </a:p>
          </p:txBody>
        </p:sp>
        <p:sp>
          <p:nvSpPr>
            <p:cNvPr id="50" name="AutoShape 116"/>
            <p:cNvSpPr>
              <a:spLocks noChangeArrowheads="1"/>
            </p:cNvSpPr>
            <p:nvPr/>
          </p:nvSpPr>
          <p:spPr bwMode="auto">
            <a:xfrm>
              <a:off x="5257800" y="3106738"/>
              <a:ext cx="381000" cy="160337"/>
            </a:xfrm>
            <a:prstGeom prst="rightArrow">
              <a:avLst>
                <a:gd name="adj1" fmla="val 34657"/>
                <a:gd name="adj2" fmla="val 50330"/>
              </a:avLst>
            </a:prstGeom>
            <a:solidFill>
              <a:srgbClr val="FFFFFF"/>
            </a:solidFill>
            <a:ln w="6350">
              <a:solidFill>
                <a:schemeClr val="tx1"/>
              </a:solidFill>
              <a:miter lim="800000"/>
              <a:headEnd/>
              <a:tailEnd/>
            </a:ln>
            <a:effectLst/>
          </p:spPr>
          <p:txBody>
            <a:bodyPr lIns="90000" tIns="43200" rIns="90000" bIns="43200" anchor="ctr">
              <a:prstTxWarp prst="textNoShape">
                <a:avLst/>
              </a:prstTxWarp>
              <a:spAutoFit/>
            </a:bodyPr>
            <a:lstStyle/>
            <a:p>
              <a:endParaRPr lang="sv-SE"/>
            </a:p>
          </p:txBody>
        </p:sp>
        <p:sp>
          <p:nvSpPr>
            <p:cNvPr id="51" name="AutoShape 117"/>
            <p:cNvSpPr>
              <a:spLocks noChangeArrowheads="1"/>
            </p:cNvSpPr>
            <p:nvPr/>
          </p:nvSpPr>
          <p:spPr bwMode="auto">
            <a:xfrm>
              <a:off x="8305800" y="4903788"/>
              <a:ext cx="381000" cy="160337"/>
            </a:xfrm>
            <a:prstGeom prst="rightArrow">
              <a:avLst>
                <a:gd name="adj1" fmla="val 34657"/>
                <a:gd name="adj2" fmla="val 50330"/>
              </a:avLst>
            </a:prstGeom>
            <a:solidFill>
              <a:schemeClr val="bg1"/>
            </a:solidFill>
            <a:ln w="6350">
              <a:solidFill>
                <a:schemeClr val="tx1"/>
              </a:solidFill>
              <a:miter lim="800000"/>
              <a:headEnd/>
              <a:tailEnd/>
            </a:ln>
            <a:effectLst/>
          </p:spPr>
          <p:txBody>
            <a:bodyPr lIns="90000" tIns="43200" rIns="90000" bIns="43200" anchor="ctr">
              <a:prstTxWarp prst="textNoShape">
                <a:avLst/>
              </a:prstTxWarp>
              <a:spAutoFit/>
            </a:bodyPr>
            <a:lstStyle/>
            <a:p>
              <a:endParaRPr lang="sv-SE"/>
            </a:p>
          </p:txBody>
        </p:sp>
        <p:sp>
          <p:nvSpPr>
            <p:cNvPr id="52" name="Rectangle 6"/>
            <p:cNvSpPr>
              <a:spLocks noChangeArrowheads="1"/>
            </p:cNvSpPr>
            <p:nvPr/>
          </p:nvSpPr>
          <p:spPr bwMode="auto">
            <a:xfrm>
              <a:off x="5478463" y="2446338"/>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53" name="Rectangle 7"/>
            <p:cNvSpPr>
              <a:spLocks noChangeArrowheads="1"/>
            </p:cNvSpPr>
            <p:nvPr/>
          </p:nvSpPr>
          <p:spPr bwMode="auto">
            <a:xfrm>
              <a:off x="5775325" y="2446338"/>
              <a:ext cx="296863"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54" name="Rectangle 8"/>
            <p:cNvSpPr>
              <a:spLocks noChangeArrowheads="1"/>
            </p:cNvSpPr>
            <p:nvPr/>
          </p:nvSpPr>
          <p:spPr bwMode="auto">
            <a:xfrm>
              <a:off x="6072188" y="2446338"/>
              <a:ext cx="298450"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55" name="Rectangle 9"/>
            <p:cNvSpPr>
              <a:spLocks noChangeArrowheads="1"/>
            </p:cNvSpPr>
            <p:nvPr/>
          </p:nvSpPr>
          <p:spPr bwMode="auto">
            <a:xfrm>
              <a:off x="6370638" y="2446338"/>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56" name="Rectangle 10"/>
            <p:cNvSpPr>
              <a:spLocks noChangeArrowheads="1"/>
            </p:cNvSpPr>
            <p:nvPr/>
          </p:nvSpPr>
          <p:spPr bwMode="auto">
            <a:xfrm>
              <a:off x="6667500" y="2446338"/>
              <a:ext cx="296863"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57" name="Rectangle 11"/>
            <p:cNvSpPr>
              <a:spLocks noChangeArrowheads="1"/>
            </p:cNvSpPr>
            <p:nvPr/>
          </p:nvSpPr>
          <p:spPr bwMode="auto">
            <a:xfrm>
              <a:off x="6964363" y="2446338"/>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58" name="Rectangle 12"/>
            <p:cNvSpPr>
              <a:spLocks noChangeArrowheads="1"/>
            </p:cNvSpPr>
            <p:nvPr/>
          </p:nvSpPr>
          <p:spPr bwMode="auto">
            <a:xfrm>
              <a:off x="7261225" y="2446338"/>
              <a:ext cx="296863"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59" name="Rectangle 13"/>
            <p:cNvSpPr>
              <a:spLocks noChangeArrowheads="1"/>
            </p:cNvSpPr>
            <p:nvPr/>
          </p:nvSpPr>
          <p:spPr bwMode="auto">
            <a:xfrm>
              <a:off x="7558088" y="2446338"/>
              <a:ext cx="298450"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60" name="Rectangle 14"/>
            <p:cNvSpPr>
              <a:spLocks noChangeArrowheads="1"/>
            </p:cNvSpPr>
            <p:nvPr/>
          </p:nvSpPr>
          <p:spPr bwMode="auto">
            <a:xfrm>
              <a:off x="7856538" y="2446338"/>
              <a:ext cx="296862"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61" name="Rectangle 15"/>
            <p:cNvSpPr>
              <a:spLocks noChangeArrowheads="1"/>
            </p:cNvSpPr>
            <p:nvPr/>
          </p:nvSpPr>
          <p:spPr bwMode="auto">
            <a:xfrm>
              <a:off x="8153400" y="2446338"/>
              <a:ext cx="296863"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62" name="Rectangle 17"/>
            <p:cNvSpPr>
              <a:spLocks noChangeArrowheads="1"/>
            </p:cNvSpPr>
            <p:nvPr/>
          </p:nvSpPr>
          <p:spPr bwMode="auto">
            <a:xfrm>
              <a:off x="5478463" y="2743200"/>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63" name="Rectangle 19"/>
            <p:cNvSpPr>
              <a:spLocks noChangeArrowheads="1"/>
            </p:cNvSpPr>
            <p:nvPr/>
          </p:nvSpPr>
          <p:spPr bwMode="auto">
            <a:xfrm>
              <a:off x="6072188" y="2743200"/>
              <a:ext cx="298450"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64" name="Rectangle 21"/>
            <p:cNvSpPr>
              <a:spLocks noChangeArrowheads="1"/>
            </p:cNvSpPr>
            <p:nvPr/>
          </p:nvSpPr>
          <p:spPr bwMode="auto">
            <a:xfrm>
              <a:off x="6667500" y="2743200"/>
              <a:ext cx="296863"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65" name="Rectangle 26"/>
            <p:cNvSpPr>
              <a:spLocks noChangeArrowheads="1"/>
            </p:cNvSpPr>
            <p:nvPr/>
          </p:nvSpPr>
          <p:spPr bwMode="auto">
            <a:xfrm>
              <a:off x="8153400" y="2743200"/>
              <a:ext cx="296863"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66" name="Rectangle 30"/>
            <p:cNvSpPr>
              <a:spLocks noChangeArrowheads="1"/>
            </p:cNvSpPr>
            <p:nvPr/>
          </p:nvSpPr>
          <p:spPr bwMode="auto">
            <a:xfrm>
              <a:off x="6072188" y="3040063"/>
              <a:ext cx="298450"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67" name="Rectangle 33"/>
            <p:cNvSpPr>
              <a:spLocks noChangeArrowheads="1"/>
            </p:cNvSpPr>
            <p:nvPr/>
          </p:nvSpPr>
          <p:spPr bwMode="auto">
            <a:xfrm>
              <a:off x="6964363" y="3040063"/>
              <a:ext cx="296862" cy="298450"/>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68" name="Rectangle 34"/>
            <p:cNvSpPr>
              <a:spLocks noChangeArrowheads="1"/>
            </p:cNvSpPr>
            <p:nvPr/>
          </p:nvSpPr>
          <p:spPr bwMode="auto">
            <a:xfrm>
              <a:off x="7261225" y="3040063"/>
              <a:ext cx="296863"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69" name="Rectangle 36"/>
            <p:cNvSpPr>
              <a:spLocks noChangeArrowheads="1"/>
            </p:cNvSpPr>
            <p:nvPr/>
          </p:nvSpPr>
          <p:spPr bwMode="auto">
            <a:xfrm>
              <a:off x="7856538" y="3040063"/>
              <a:ext cx="296862"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70" name="Rectangle 37"/>
            <p:cNvSpPr>
              <a:spLocks noChangeArrowheads="1"/>
            </p:cNvSpPr>
            <p:nvPr/>
          </p:nvSpPr>
          <p:spPr bwMode="auto">
            <a:xfrm>
              <a:off x="8153400" y="3040063"/>
              <a:ext cx="296863"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71" name="Rectangle 39"/>
            <p:cNvSpPr>
              <a:spLocks noChangeArrowheads="1"/>
            </p:cNvSpPr>
            <p:nvPr/>
          </p:nvSpPr>
          <p:spPr bwMode="auto">
            <a:xfrm>
              <a:off x="5478463" y="3338513"/>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72" name="Rectangle 41"/>
            <p:cNvSpPr>
              <a:spLocks noChangeArrowheads="1"/>
            </p:cNvSpPr>
            <p:nvPr/>
          </p:nvSpPr>
          <p:spPr bwMode="auto">
            <a:xfrm>
              <a:off x="6072188" y="3338513"/>
              <a:ext cx="298450"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73" name="Rectangle 42"/>
            <p:cNvSpPr>
              <a:spLocks noChangeArrowheads="1"/>
            </p:cNvSpPr>
            <p:nvPr/>
          </p:nvSpPr>
          <p:spPr bwMode="auto">
            <a:xfrm>
              <a:off x="6370638" y="3338513"/>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74" name="Rectangle 48"/>
            <p:cNvSpPr>
              <a:spLocks noChangeArrowheads="1"/>
            </p:cNvSpPr>
            <p:nvPr/>
          </p:nvSpPr>
          <p:spPr bwMode="auto">
            <a:xfrm>
              <a:off x="8153400" y="3338513"/>
              <a:ext cx="296863"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75" name="Rectangle 50"/>
            <p:cNvSpPr>
              <a:spLocks noChangeArrowheads="1"/>
            </p:cNvSpPr>
            <p:nvPr/>
          </p:nvSpPr>
          <p:spPr bwMode="auto">
            <a:xfrm>
              <a:off x="5478463" y="3635375"/>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76" name="Rectangle 53"/>
            <p:cNvSpPr>
              <a:spLocks noChangeArrowheads="1"/>
            </p:cNvSpPr>
            <p:nvPr/>
          </p:nvSpPr>
          <p:spPr bwMode="auto">
            <a:xfrm>
              <a:off x="6370638" y="3635375"/>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77" name="Rectangle 55"/>
            <p:cNvSpPr>
              <a:spLocks noChangeArrowheads="1"/>
            </p:cNvSpPr>
            <p:nvPr/>
          </p:nvSpPr>
          <p:spPr bwMode="auto">
            <a:xfrm>
              <a:off x="6964363" y="3635375"/>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78" name="Rectangle 56"/>
            <p:cNvSpPr>
              <a:spLocks noChangeArrowheads="1"/>
            </p:cNvSpPr>
            <p:nvPr/>
          </p:nvSpPr>
          <p:spPr bwMode="auto">
            <a:xfrm>
              <a:off x="7261225" y="3635375"/>
              <a:ext cx="296863"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79" name="Rectangle 57"/>
            <p:cNvSpPr>
              <a:spLocks noChangeArrowheads="1"/>
            </p:cNvSpPr>
            <p:nvPr/>
          </p:nvSpPr>
          <p:spPr bwMode="auto">
            <a:xfrm>
              <a:off x="7558088" y="3635375"/>
              <a:ext cx="298450"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0" name="Rectangle 59"/>
            <p:cNvSpPr>
              <a:spLocks noChangeArrowheads="1"/>
            </p:cNvSpPr>
            <p:nvPr/>
          </p:nvSpPr>
          <p:spPr bwMode="auto">
            <a:xfrm>
              <a:off x="8153400" y="3635375"/>
              <a:ext cx="296863"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81" name="Rectangle 61"/>
            <p:cNvSpPr>
              <a:spLocks noChangeArrowheads="1"/>
            </p:cNvSpPr>
            <p:nvPr/>
          </p:nvSpPr>
          <p:spPr bwMode="auto">
            <a:xfrm>
              <a:off x="5478463" y="3932238"/>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2" name="Rectangle 62"/>
            <p:cNvSpPr>
              <a:spLocks noChangeArrowheads="1"/>
            </p:cNvSpPr>
            <p:nvPr/>
          </p:nvSpPr>
          <p:spPr bwMode="auto">
            <a:xfrm>
              <a:off x="5775325" y="3932238"/>
              <a:ext cx="296863"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3" name="Rectangle 64"/>
            <p:cNvSpPr>
              <a:spLocks noChangeArrowheads="1"/>
            </p:cNvSpPr>
            <p:nvPr/>
          </p:nvSpPr>
          <p:spPr bwMode="auto">
            <a:xfrm>
              <a:off x="6370638" y="3932238"/>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4" name="Rectangle 66"/>
            <p:cNvSpPr>
              <a:spLocks noChangeArrowheads="1"/>
            </p:cNvSpPr>
            <p:nvPr/>
          </p:nvSpPr>
          <p:spPr bwMode="auto">
            <a:xfrm>
              <a:off x="6964363" y="3932238"/>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5" name="Rectangle 68"/>
            <p:cNvSpPr>
              <a:spLocks noChangeArrowheads="1"/>
            </p:cNvSpPr>
            <p:nvPr/>
          </p:nvSpPr>
          <p:spPr bwMode="auto">
            <a:xfrm>
              <a:off x="7558088" y="3932238"/>
              <a:ext cx="298450"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6" name="Rectangle 70"/>
            <p:cNvSpPr>
              <a:spLocks noChangeArrowheads="1"/>
            </p:cNvSpPr>
            <p:nvPr/>
          </p:nvSpPr>
          <p:spPr bwMode="auto">
            <a:xfrm>
              <a:off x="8153400" y="3932238"/>
              <a:ext cx="296863"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87" name="Rectangle 72"/>
            <p:cNvSpPr>
              <a:spLocks noChangeArrowheads="1"/>
            </p:cNvSpPr>
            <p:nvPr/>
          </p:nvSpPr>
          <p:spPr bwMode="auto">
            <a:xfrm>
              <a:off x="5478463" y="4229100"/>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8" name="Rectangle 75"/>
            <p:cNvSpPr>
              <a:spLocks noChangeArrowheads="1"/>
            </p:cNvSpPr>
            <p:nvPr/>
          </p:nvSpPr>
          <p:spPr bwMode="auto">
            <a:xfrm>
              <a:off x="6370638" y="4229100"/>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89" name="Rectangle 79"/>
            <p:cNvSpPr>
              <a:spLocks noChangeArrowheads="1"/>
            </p:cNvSpPr>
            <p:nvPr/>
          </p:nvSpPr>
          <p:spPr bwMode="auto">
            <a:xfrm>
              <a:off x="7558088" y="4229100"/>
              <a:ext cx="298450"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0" name="Rectangle 81"/>
            <p:cNvSpPr>
              <a:spLocks noChangeArrowheads="1"/>
            </p:cNvSpPr>
            <p:nvPr/>
          </p:nvSpPr>
          <p:spPr bwMode="auto">
            <a:xfrm>
              <a:off x="8153400" y="4229100"/>
              <a:ext cx="296863"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91" name="Rectangle 83"/>
            <p:cNvSpPr>
              <a:spLocks noChangeArrowheads="1"/>
            </p:cNvSpPr>
            <p:nvPr/>
          </p:nvSpPr>
          <p:spPr bwMode="auto">
            <a:xfrm>
              <a:off x="5478463" y="4525963"/>
              <a:ext cx="296862" cy="298450"/>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2" name="Rectangle 85"/>
            <p:cNvSpPr>
              <a:spLocks noChangeArrowheads="1"/>
            </p:cNvSpPr>
            <p:nvPr/>
          </p:nvSpPr>
          <p:spPr bwMode="auto">
            <a:xfrm>
              <a:off x="6072188" y="4525963"/>
              <a:ext cx="298450"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93" name="Rectangle 86"/>
            <p:cNvSpPr>
              <a:spLocks noChangeArrowheads="1"/>
            </p:cNvSpPr>
            <p:nvPr/>
          </p:nvSpPr>
          <p:spPr bwMode="auto">
            <a:xfrm>
              <a:off x="6370638" y="4525963"/>
              <a:ext cx="296862" cy="298450"/>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4" name="Rectangle 88"/>
            <p:cNvSpPr>
              <a:spLocks noChangeArrowheads="1"/>
            </p:cNvSpPr>
            <p:nvPr/>
          </p:nvSpPr>
          <p:spPr bwMode="auto">
            <a:xfrm>
              <a:off x="6964363" y="4525963"/>
              <a:ext cx="296862" cy="298450"/>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5" name="Rectangle 89"/>
            <p:cNvSpPr>
              <a:spLocks noChangeArrowheads="1"/>
            </p:cNvSpPr>
            <p:nvPr/>
          </p:nvSpPr>
          <p:spPr bwMode="auto">
            <a:xfrm>
              <a:off x="7261225" y="4525963"/>
              <a:ext cx="296863"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96" name="Rectangle 90"/>
            <p:cNvSpPr>
              <a:spLocks noChangeArrowheads="1"/>
            </p:cNvSpPr>
            <p:nvPr/>
          </p:nvSpPr>
          <p:spPr bwMode="auto">
            <a:xfrm>
              <a:off x="7558088" y="4525963"/>
              <a:ext cx="298450" cy="298450"/>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7" name="Rectangle 92"/>
            <p:cNvSpPr>
              <a:spLocks noChangeArrowheads="1"/>
            </p:cNvSpPr>
            <p:nvPr/>
          </p:nvSpPr>
          <p:spPr bwMode="auto">
            <a:xfrm>
              <a:off x="8153400" y="4525963"/>
              <a:ext cx="296863" cy="298450"/>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98" name="Rectangle 94"/>
            <p:cNvSpPr>
              <a:spLocks noChangeArrowheads="1"/>
            </p:cNvSpPr>
            <p:nvPr/>
          </p:nvSpPr>
          <p:spPr bwMode="auto">
            <a:xfrm>
              <a:off x="5478463" y="4824413"/>
              <a:ext cx="296862" cy="296862"/>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99" name="Rectangle 100"/>
            <p:cNvSpPr>
              <a:spLocks noChangeArrowheads="1"/>
            </p:cNvSpPr>
            <p:nvPr/>
          </p:nvSpPr>
          <p:spPr bwMode="auto">
            <a:xfrm>
              <a:off x="7261225" y="4824413"/>
              <a:ext cx="296863" cy="296862"/>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100" name="Rectangle 105"/>
            <p:cNvSpPr>
              <a:spLocks noChangeArrowheads="1"/>
            </p:cNvSpPr>
            <p:nvPr/>
          </p:nvSpPr>
          <p:spPr bwMode="auto">
            <a:xfrm>
              <a:off x="5478463" y="5121275"/>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1" name="Rectangle 106"/>
            <p:cNvSpPr>
              <a:spLocks noChangeArrowheads="1"/>
            </p:cNvSpPr>
            <p:nvPr/>
          </p:nvSpPr>
          <p:spPr bwMode="auto">
            <a:xfrm>
              <a:off x="5775325" y="5121275"/>
              <a:ext cx="296863"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2" name="Rectangle 107"/>
            <p:cNvSpPr>
              <a:spLocks noChangeArrowheads="1"/>
            </p:cNvSpPr>
            <p:nvPr/>
          </p:nvSpPr>
          <p:spPr bwMode="auto">
            <a:xfrm>
              <a:off x="6072188" y="5121275"/>
              <a:ext cx="298450"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103" name="Rectangle 108"/>
            <p:cNvSpPr>
              <a:spLocks noChangeArrowheads="1"/>
            </p:cNvSpPr>
            <p:nvPr/>
          </p:nvSpPr>
          <p:spPr bwMode="auto">
            <a:xfrm>
              <a:off x="6370638" y="5121275"/>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4" name="Rectangle 109"/>
            <p:cNvSpPr>
              <a:spLocks noChangeArrowheads="1"/>
            </p:cNvSpPr>
            <p:nvPr/>
          </p:nvSpPr>
          <p:spPr bwMode="auto">
            <a:xfrm>
              <a:off x="6667500" y="5121275"/>
              <a:ext cx="296863"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5" name="Rectangle 110"/>
            <p:cNvSpPr>
              <a:spLocks noChangeArrowheads="1"/>
            </p:cNvSpPr>
            <p:nvPr/>
          </p:nvSpPr>
          <p:spPr bwMode="auto">
            <a:xfrm>
              <a:off x="6964363" y="5121275"/>
              <a:ext cx="296862"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6" name="Rectangle 111"/>
            <p:cNvSpPr>
              <a:spLocks noChangeArrowheads="1"/>
            </p:cNvSpPr>
            <p:nvPr/>
          </p:nvSpPr>
          <p:spPr bwMode="auto">
            <a:xfrm>
              <a:off x="7261225" y="5121275"/>
              <a:ext cx="296863"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107" name="Rectangle 112"/>
            <p:cNvSpPr>
              <a:spLocks noChangeArrowheads="1"/>
            </p:cNvSpPr>
            <p:nvPr/>
          </p:nvSpPr>
          <p:spPr bwMode="auto">
            <a:xfrm>
              <a:off x="7558088" y="5121275"/>
              <a:ext cx="298450" cy="296863"/>
            </a:xfrm>
            <a:prstGeom prst="rect">
              <a:avLst/>
            </a:prstGeom>
            <a:solidFill>
              <a:schemeClr val="bg2"/>
            </a:solidFill>
            <a:ln w="6350">
              <a:solidFill>
                <a:schemeClr val="bg1"/>
              </a:solidFill>
              <a:miter lim="800000"/>
              <a:headEnd/>
              <a:tailEnd/>
            </a:ln>
            <a:effectLst/>
          </p:spPr>
          <p:txBody>
            <a:bodyPr wrap="none" lIns="90000" tIns="43200" rIns="90000" bIns="43200" anchor="ctr">
              <a:prstTxWarp prst="textNoShape">
                <a:avLst/>
              </a:prstTxWarp>
              <a:spAutoFit/>
            </a:bodyPr>
            <a:lstStyle/>
            <a:p>
              <a:endParaRPr lang="sv-SE"/>
            </a:p>
          </p:txBody>
        </p:sp>
        <p:sp>
          <p:nvSpPr>
            <p:cNvPr id="108" name="Rectangle 113"/>
            <p:cNvSpPr>
              <a:spLocks noChangeArrowheads="1"/>
            </p:cNvSpPr>
            <p:nvPr/>
          </p:nvSpPr>
          <p:spPr bwMode="auto">
            <a:xfrm>
              <a:off x="7856538" y="5121275"/>
              <a:ext cx="296862"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sp>
          <p:nvSpPr>
            <p:cNvPr id="109" name="Rectangle 114"/>
            <p:cNvSpPr>
              <a:spLocks noChangeArrowheads="1"/>
            </p:cNvSpPr>
            <p:nvPr/>
          </p:nvSpPr>
          <p:spPr bwMode="auto">
            <a:xfrm>
              <a:off x="8153400" y="5121275"/>
              <a:ext cx="296863" cy="296863"/>
            </a:xfrm>
            <a:prstGeom prst="rect">
              <a:avLst/>
            </a:prstGeom>
            <a:solidFill>
              <a:schemeClr val="bg2"/>
            </a:solidFill>
            <a:ln w="6350">
              <a:solidFill>
                <a:schemeClr val="bg1"/>
              </a:solidFill>
              <a:miter lim="800000"/>
              <a:headEnd/>
              <a:tailEnd/>
            </a:ln>
            <a:effectLst/>
          </p:spPr>
          <p:txBody>
            <a:bodyPr lIns="90000" tIns="43200" rIns="90000" bIns="43200" anchor="ctr">
              <a:prstTxWarp prst="textNoShape">
                <a:avLst/>
              </a:prstTxWarp>
              <a:spAutoFit/>
            </a:bodyPr>
            <a:lstStyle/>
            <a:p>
              <a:endParaRPr lang="sv-SE"/>
            </a:p>
          </p:txBody>
        </p:sp>
      </p:grpSp>
    </p:spTree>
    <p:extLst>
      <p:ext uri="{BB962C8B-B14F-4D97-AF65-F5344CB8AC3E}">
        <p14:creationId xmlns:p14="http://schemas.microsoft.com/office/powerpoint/2010/main" val="2168437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Representation – States</a:t>
            </a:r>
            <a:endParaRPr lang="en-US" dirty="0"/>
          </a:p>
        </p:txBody>
      </p:sp>
      <p:sp>
        <p:nvSpPr>
          <p:cNvPr id="3" name="Content Placeholder 2"/>
          <p:cNvSpPr>
            <a:spLocks noGrp="1"/>
          </p:cNvSpPr>
          <p:nvPr>
            <p:ph sz="half" idx="1"/>
          </p:nvPr>
        </p:nvSpPr>
        <p:spPr>
          <a:xfrm>
            <a:off x="285750" y="1670050"/>
            <a:ext cx="4433888" cy="4114800"/>
          </a:xfrm>
        </p:spPr>
        <p:txBody>
          <a:bodyPr/>
          <a:lstStyle/>
          <a:p>
            <a:r>
              <a:rPr lang="en-US" dirty="0" smtClean="0"/>
              <a:t>The maze is represented by a matrix</a:t>
            </a:r>
            <a:endParaRPr lang="en-US" dirty="0"/>
          </a:p>
          <a:p>
            <a:endParaRPr lang="en-US" dirty="0" smtClean="0"/>
          </a:p>
          <a:p>
            <a:r>
              <a:rPr lang="en-US" dirty="0" smtClean="0"/>
              <a:t>A </a:t>
            </a:r>
            <a:r>
              <a:rPr lang="en-US" b="1" dirty="0" smtClean="0"/>
              <a:t>state</a:t>
            </a:r>
            <a:r>
              <a:rPr lang="en-US" dirty="0" smtClean="0"/>
              <a:t> – description </a:t>
            </a:r>
            <a:br>
              <a:rPr lang="en-US" dirty="0" smtClean="0"/>
            </a:br>
            <a:r>
              <a:rPr lang="en-US" dirty="0" smtClean="0"/>
              <a:t>of a (partial) solution – consists of a maze and the current position</a:t>
            </a:r>
            <a:endParaRPr lang="en-US" dirty="0"/>
          </a:p>
        </p:txBody>
      </p:sp>
      <p:sp>
        <p:nvSpPr>
          <p:cNvPr id="4" name="Content Placeholder 3"/>
          <p:cNvSpPr>
            <a:spLocks noGrp="1"/>
          </p:cNvSpPr>
          <p:nvPr>
            <p:ph sz="half" idx="2"/>
          </p:nvPr>
        </p:nvSpPr>
        <p:spPr>
          <a:xfrm>
            <a:off x="4781550" y="1663700"/>
            <a:ext cx="4114800" cy="4876800"/>
          </a:xfrm>
        </p:spPr>
        <p:txBody>
          <a:bodyPr>
            <a:normAutofit fontScale="92500" lnSpcReduction="10000"/>
          </a:bodyPr>
          <a:lstStyle/>
          <a:p>
            <a:pPr marL="0" indent="0">
              <a:buNone/>
              <a:tabLst>
                <a:tab pos="363538" algn="l"/>
                <a:tab pos="715963" algn="l"/>
                <a:tab pos="1079500" algn="l"/>
                <a:tab pos="1431925" algn="l"/>
                <a:tab pos="1795463" algn="l"/>
                <a:tab pos="2147888" algn="l"/>
                <a:tab pos="2511425" algn="l"/>
                <a:tab pos="2874963" algn="l"/>
              </a:tabLst>
            </a:pPr>
            <a:r>
              <a:rPr lang="sv-SE" sz="1600" b="1" dirty="0" err="1" smtClean="0"/>
              <a:t>Maze</a:t>
            </a:r>
            <a:r>
              <a:rPr lang="sv-SE" sz="1600" b="1" dirty="0" smtClean="0"/>
              <a:t> </a:t>
            </a:r>
            <a:r>
              <a:rPr lang="sv-SE" sz="1600" b="1" dirty="0" err="1" smtClean="0"/>
              <a:t>of</a:t>
            </a:r>
            <a:r>
              <a:rPr lang="sv-SE" sz="1600" b="1" dirty="0" smtClean="0"/>
              <a:t> </a:t>
            </a:r>
            <a:r>
              <a:rPr lang="sv-SE" sz="1600" b="1" dirty="0" err="1" smtClean="0"/>
              <a:t>type</a:t>
            </a:r>
            <a:r>
              <a:rPr lang="sv-SE" sz="1600" b="1" dirty="0" smtClean="0"/>
              <a:t> 2d_array</a:t>
            </a:r>
          </a:p>
          <a:p>
            <a:pPr marL="0" indent="0">
              <a:buNone/>
              <a:tabLst>
                <a:tab pos="363538" algn="l"/>
                <a:tab pos="715963" algn="l"/>
                <a:tab pos="1079500" algn="l"/>
                <a:tab pos="1431925" algn="l"/>
                <a:tab pos="1795463" algn="l"/>
                <a:tab pos="2147888" algn="l"/>
                <a:tab pos="2511425" algn="l"/>
                <a:tab pos="2874963" algn="l"/>
              </a:tabLst>
            </a:pPr>
            <a:r>
              <a:rPr lang="sv-SE" sz="1600" b="1" dirty="0" smtClean="0"/>
              <a:t>State </a:t>
            </a:r>
            <a:r>
              <a:rPr lang="sv-SE" sz="1600" b="1" dirty="0" err="1" smtClean="0"/>
              <a:t>of</a:t>
            </a:r>
            <a:r>
              <a:rPr lang="sv-SE" sz="1600" b="1" dirty="0" smtClean="0"/>
              <a:t> </a:t>
            </a:r>
            <a:r>
              <a:rPr lang="sv-SE" sz="1600" b="1" dirty="0" err="1" smtClean="0"/>
              <a:t>type</a:t>
            </a:r>
            <a:r>
              <a:rPr lang="sv-SE" sz="1600" b="1" dirty="0" smtClean="0"/>
              <a:t> (</a:t>
            </a:r>
            <a:r>
              <a:rPr lang="sv-SE" sz="1600" b="1" dirty="0" err="1" smtClean="0"/>
              <a:t>Maze,position</a:t>
            </a:r>
            <a:r>
              <a:rPr lang="sv-SE" sz="1600" b="1" dirty="0" smtClean="0"/>
              <a:t>)</a:t>
            </a:r>
          </a:p>
          <a:p>
            <a:pPr marL="0" indent="0">
              <a:buNone/>
              <a:tabLst>
                <a:tab pos="363538" algn="l"/>
                <a:tab pos="715963" algn="l"/>
                <a:tab pos="1079500" algn="l"/>
                <a:tab pos="1431925" algn="l"/>
                <a:tab pos="1795463" algn="l"/>
                <a:tab pos="2147888" algn="l"/>
                <a:tab pos="2511425" algn="l"/>
                <a:tab pos="2874963" algn="l"/>
              </a:tabLst>
            </a:pPr>
            <a:endParaRPr lang="sv-SE" sz="1600" b="1" dirty="0" smtClean="0"/>
          </a:p>
          <a:p>
            <a:pPr marL="0" indent="0">
              <a:buNone/>
              <a:tabLst>
                <a:tab pos="363538" algn="l"/>
                <a:tab pos="715963" algn="l"/>
                <a:tab pos="1079500" algn="l"/>
                <a:tab pos="1431925" algn="l"/>
                <a:tab pos="1795463" algn="l"/>
                <a:tab pos="2147888" algn="l"/>
                <a:tab pos="2511425" algn="l"/>
                <a:tab pos="2874963" algn="l"/>
              </a:tabLst>
            </a:pPr>
            <a:r>
              <a:rPr lang="sv-SE" sz="1600" b="1" dirty="0" err="1"/>
              <a:t>m</a:t>
            </a:r>
            <a:r>
              <a:rPr lang="sv-SE" sz="1600" b="1" dirty="0" err="1" smtClean="0"/>
              <a:t>azemap</a:t>
            </a:r>
            <a:r>
              <a:rPr lang="sv-SE" sz="1600" b="1" dirty="0" smtClean="0"/>
              <a:t>=</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r>
              <a:rPr lang="sv-SE" sz="1600" b="1" dirty="0">
                <a:latin typeface="Monospac821 BT" panose="020B0609020202020204" pitchFamily="49" charset="0"/>
              </a:rPr>
              <a:t> </a:t>
            </a:r>
            <a:r>
              <a:rPr lang="sv-SE" sz="1600" b="1" dirty="0" smtClean="0">
                <a:latin typeface="Monospac821 BT" panose="020B0609020202020204" pitchFamily="49" charset="0"/>
              </a:rPr>
              <a:t>    ##########]</a:t>
            </a:r>
          </a:p>
          <a:p>
            <a:pPr marL="0" indent="0">
              <a:buNone/>
              <a:tabLst>
                <a:tab pos="363538" algn="l"/>
                <a:tab pos="715963" algn="l"/>
                <a:tab pos="1079500" algn="l"/>
                <a:tab pos="1431925" algn="l"/>
                <a:tab pos="1795463" algn="l"/>
                <a:tab pos="2147888" algn="l"/>
                <a:tab pos="2511425" algn="l"/>
                <a:tab pos="2874963" algn="l"/>
              </a:tabLst>
            </a:pPr>
            <a:endParaRPr lang="sv-SE" sz="1600" b="1" dirty="0" smtClean="0"/>
          </a:p>
          <a:p>
            <a:pPr marL="0" indent="0">
              <a:buNone/>
              <a:tabLst>
                <a:tab pos="363538" algn="l"/>
                <a:tab pos="715963" algn="l"/>
                <a:tab pos="1079500" algn="l"/>
                <a:tab pos="1431925" algn="l"/>
                <a:tab pos="1795463" algn="l"/>
                <a:tab pos="2147888" algn="l"/>
                <a:tab pos="2511425" algn="l"/>
                <a:tab pos="2874963" algn="l"/>
              </a:tabLst>
            </a:pPr>
            <a:r>
              <a:rPr lang="sv-SE" sz="1600" b="1" dirty="0" err="1" smtClean="0"/>
              <a:t>Initial_state</a:t>
            </a:r>
            <a:r>
              <a:rPr lang="sv-SE" sz="1600" b="1" dirty="0" smtClean="0"/>
              <a:t>=(</a:t>
            </a:r>
            <a:r>
              <a:rPr lang="sv-SE" sz="1600" b="1" dirty="0" err="1" smtClean="0"/>
              <a:t>mazemap</a:t>
            </a:r>
            <a:r>
              <a:rPr lang="sv-SE" sz="1600" b="1" dirty="0" smtClean="0"/>
              <a:t>,</a:t>
            </a:r>
          </a:p>
          <a:p>
            <a:pPr marL="0" indent="0">
              <a:buNone/>
              <a:tabLst>
                <a:tab pos="363538" algn="l"/>
                <a:tab pos="715963" algn="l"/>
                <a:tab pos="1079500" algn="l"/>
                <a:tab pos="1431925" algn="l"/>
                <a:tab pos="1795463" algn="l"/>
                <a:tab pos="2147888" algn="l"/>
                <a:tab pos="2511425" algn="l"/>
                <a:tab pos="2874963" algn="l"/>
              </a:tabLst>
            </a:pPr>
            <a:r>
              <a:rPr lang="sv-SE" sz="1600" b="1" dirty="0"/>
              <a:t> </a:t>
            </a:r>
            <a:r>
              <a:rPr lang="sv-SE" sz="1600" b="1" dirty="0" smtClean="0"/>
              <a:t>                      position(x=1,y=2))</a:t>
            </a:r>
          </a:p>
          <a:p>
            <a:pPr marL="0" indent="0">
              <a:buNone/>
              <a:tabLst>
                <a:tab pos="363538" algn="l"/>
                <a:tab pos="715963" algn="l"/>
                <a:tab pos="1079500" algn="l"/>
                <a:tab pos="1431925" algn="l"/>
                <a:tab pos="1795463" algn="l"/>
                <a:tab pos="2147888" algn="l"/>
                <a:tab pos="2511425" algn="l"/>
                <a:tab pos="2874963" algn="l"/>
              </a:tabLst>
            </a:pPr>
            <a:r>
              <a:rPr lang="sv-SE" sz="1600" dirty="0" smtClean="0"/>
              <a:t/>
            </a:r>
            <a:br>
              <a:rPr lang="sv-SE" sz="1600" dirty="0" smtClean="0"/>
            </a:br>
            <a:endParaRPr lang="en-US" sz="1600" dirty="0"/>
          </a:p>
        </p:txBody>
      </p:sp>
    </p:spTree>
    <p:extLst>
      <p:ext uri="{BB962C8B-B14F-4D97-AF65-F5344CB8AC3E}">
        <p14:creationId xmlns:p14="http://schemas.microsoft.com/office/powerpoint/2010/main" val="4276546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Backtracking Function</a:t>
            </a:r>
            <a:endParaRPr lang="en-US" dirty="0"/>
          </a:p>
        </p:txBody>
      </p:sp>
      <p:sp>
        <p:nvSpPr>
          <p:cNvPr id="6" name="Content Placeholder 5"/>
          <p:cNvSpPr>
            <a:spLocks noGrp="1"/>
          </p:cNvSpPr>
          <p:nvPr>
            <p:ph idx="1"/>
          </p:nvPr>
        </p:nvSpPr>
        <p:spPr>
          <a:xfrm>
            <a:off x="590550" y="1670050"/>
            <a:ext cx="8167688" cy="4946650"/>
          </a:xfrm>
        </p:spPr>
        <p:txBody>
          <a:bodyPr>
            <a:normAutofit/>
          </a:bodyPr>
          <a:lstStyle/>
          <a:p>
            <a:pPr marL="0" indent="0">
              <a:buNone/>
              <a:tabLst>
                <a:tab pos="363538" algn="l"/>
                <a:tab pos="715963" algn="l"/>
                <a:tab pos="1079500" algn="l"/>
                <a:tab pos="1431925" algn="l"/>
                <a:tab pos="1795463" algn="l"/>
                <a:tab pos="2147888" algn="l"/>
                <a:tab pos="2511425" algn="l"/>
                <a:tab pos="2874963" algn="l"/>
              </a:tabLst>
            </a:pPr>
            <a:r>
              <a:rPr lang="en-US" dirty="0" err="1"/>
              <a:t>d</a:t>
            </a:r>
            <a:r>
              <a:rPr lang="en-US" dirty="0" err="1" smtClean="0"/>
              <a:t>ef</a:t>
            </a:r>
            <a:r>
              <a:rPr lang="en-US" dirty="0" smtClean="0"/>
              <a:t> backtrack(partial):    // partial is a </a:t>
            </a:r>
            <a:r>
              <a:rPr lang="en-US" i="1" dirty="0" smtClean="0">
                <a:solidFill>
                  <a:schemeClr val="tx2">
                    <a:lumMod val="90000"/>
                    <a:lumOff val="10000"/>
                  </a:schemeClr>
                </a:solidFill>
              </a:rPr>
              <a:t>state</a:t>
            </a:r>
            <a:endParaRPr lang="en-US" i="1" dirty="0">
              <a:solidFill>
                <a:schemeClr val="tx2">
                  <a:lumMod val="90000"/>
                  <a:lumOff val="10000"/>
                </a:schemeClr>
              </a:solidFill>
            </a:endParaRP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b="1" dirty="0"/>
              <a:t>if</a:t>
            </a:r>
            <a:r>
              <a:rPr lang="en-US" dirty="0"/>
              <a:t> (</a:t>
            </a:r>
            <a:r>
              <a:rPr lang="en-US" dirty="0">
                <a:solidFill>
                  <a:srgbClr val="FF0000"/>
                </a:solidFill>
              </a:rPr>
              <a:t>solution</a:t>
            </a:r>
            <a:r>
              <a:rPr lang="en-US" dirty="0"/>
              <a:t>(partial</a:t>
            </a:r>
            <a:r>
              <a:rPr lang="en-US" dirty="0" smtClean="0"/>
              <a:t>)):</a:t>
            </a: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dirty="0" smtClean="0"/>
              <a:t>        </a:t>
            </a:r>
            <a:r>
              <a:rPr lang="en-US" b="1" dirty="0"/>
              <a:t>return</a:t>
            </a:r>
            <a:r>
              <a:rPr lang="en-US" dirty="0"/>
              <a:t> partial;</a:t>
            </a: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dirty="0" smtClean="0"/>
              <a:t>for next in </a:t>
            </a:r>
            <a:r>
              <a:rPr lang="en-US" dirty="0" smtClean="0">
                <a:solidFill>
                  <a:srgbClr val="FF0000"/>
                </a:solidFill>
              </a:rPr>
              <a:t>extend</a:t>
            </a:r>
            <a:r>
              <a:rPr lang="en-US" dirty="0" smtClean="0"/>
              <a:t>(partial):</a:t>
            </a: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dirty="0" smtClean="0"/>
              <a:t>        </a:t>
            </a:r>
            <a:r>
              <a:rPr lang="en-US" dirty="0" err="1" smtClean="0"/>
              <a:t>finalstate</a:t>
            </a:r>
            <a:r>
              <a:rPr lang="en-US" dirty="0" smtClean="0"/>
              <a:t>=</a:t>
            </a:r>
            <a:r>
              <a:rPr lang="en-US" dirty="0" smtClean="0">
                <a:solidFill>
                  <a:schemeClr val="tx2">
                    <a:lumMod val="90000"/>
                    <a:lumOff val="10000"/>
                  </a:schemeClr>
                </a:solidFill>
              </a:rPr>
              <a:t>backtrack</a:t>
            </a:r>
            <a:r>
              <a:rPr lang="en-US" dirty="0" smtClean="0"/>
              <a:t>(next)</a:t>
            </a: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dirty="0" smtClean="0"/>
              <a:t>        if </a:t>
            </a:r>
            <a:r>
              <a:rPr lang="en-US" dirty="0" smtClean="0">
                <a:solidFill>
                  <a:srgbClr val="FF0000"/>
                </a:solidFill>
              </a:rPr>
              <a:t>solution</a:t>
            </a:r>
            <a:r>
              <a:rPr lang="en-US" dirty="0" smtClean="0"/>
              <a:t>(</a:t>
            </a:r>
            <a:r>
              <a:rPr lang="en-US" dirty="0" err="1" smtClean="0"/>
              <a:t>finalstate</a:t>
            </a:r>
            <a:r>
              <a:rPr lang="en-US" dirty="0" smtClean="0"/>
              <a:t>):</a:t>
            </a: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dirty="0" smtClean="0"/>
              <a:t>            return </a:t>
            </a:r>
            <a:r>
              <a:rPr lang="en-US" dirty="0" err="1" smtClean="0"/>
              <a:t>finalstate</a:t>
            </a:r>
            <a:r>
              <a:rPr lang="en-US" dirty="0" smtClean="0"/>
              <a:t>        // recursion found a final state</a:t>
            </a:r>
          </a:p>
          <a:p>
            <a:pPr marL="0" indent="0">
              <a:buNone/>
              <a:tabLst>
                <a:tab pos="363538" algn="l"/>
                <a:tab pos="715963" algn="l"/>
                <a:tab pos="1079500" algn="l"/>
                <a:tab pos="1431925" algn="l"/>
                <a:tab pos="1795463" algn="l"/>
                <a:tab pos="2147888" algn="l"/>
                <a:tab pos="2511425" algn="l"/>
                <a:tab pos="2874963" algn="l"/>
              </a:tabLst>
            </a:pPr>
            <a:r>
              <a:rPr lang="en-US" dirty="0"/>
              <a:t> </a:t>
            </a:r>
            <a:r>
              <a:rPr lang="en-US" dirty="0" smtClean="0"/>
              <a:t>    return partial       // the final </a:t>
            </a:r>
            <a:r>
              <a:rPr lang="en-US" dirty="0" err="1" smtClean="0"/>
              <a:t>deadend</a:t>
            </a:r>
            <a:r>
              <a:rPr lang="en-US" dirty="0" smtClean="0"/>
              <a:t> we hit</a:t>
            </a:r>
          </a:p>
          <a:p>
            <a:pPr marL="0" indent="0">
              <a:buNone/>
              <a:tabLst>
                <a:tab pos="363538" algn="l"/>
                <a:tab pos="715963" algn="l"/>
                <a:tab pos="1079500" algn="l"/>
                <a:tab pos="1431925" algn="l"/>
                <a:tab pos="1795463" algn="l"/>
                <a:tab pos="2147888" algn="l"/>
                <a:tab pos="2511425" algn="l"/>
                <a:tab pos="2874963" algn="l"/>
              </a:tabLst>
            </a:pPr>
            <a:endParaRPr lang="en-US" dirty="0"/>
          </a:p>
        </p:txBody>
      </p:sp>
    </p:spTree>
    <p:extLst>
      <p:ext uri="{BB962C8B-B14F-4D97-AF65-F5344CB8AC3E}">
        <p14:creationId xmlns:p14="http://schemas.microsoft.com/office/powerpoint/2010/main" val="3408202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 </a:t>
            </a:r>
            <a:r>
              <a:rPr lang="sv-SE" dirty="0" err="1" smtClean="0"/>
              <a:t>complete</a:t>
            </a:r>
            <a:r>
              <a:rPr lang="sv-SE" dirty="0" smtClean="0"/>
              <a:t> solution?</a:t>
            </a:r>
            <a:endParaRPr lang="en-GB" dirty="0"/>
          </a:p>
        </p:txBody>
      </p:sp>
      <p:sp>
        <p:nvSpPr>
          <p:cNvPr id="3" name="Content Placeholder 2"/>
          <p:cNvSpPr>
            <a:spLocks noGrp="1"/>
          </p:cNvSpPr>
          <p:nvPr>
            <p:ph idx="1"/>
          </p:nvPr>
        </p:nvSpPr>
        <p:spPr/>
        <p:txBody>
          <a:bodyPr/>
          <a:lstStyle/>
          <a:p>
            <a:pPr marL="0" indent="0">
              <a:buNone/>
            </a:pPr>
            <a:r>
              <a:rPr lang="sv-SE" b="1" dirty="0" err="1"/>
              <a:t>d</a:t>
            </a:r>
            <a:r>
              <a:rPr lang="sv-SE" b="1" dirty="0" err="1" smtClean="0"/>
              <a:t>ef</a:t>
            </a:r>
            <a:r>
              <a:rPr lang="sv-SE" b="1" dirty="0" smtClean="0"/>
              <a:t> </a:t>
            </a:r>
            <a:r>
              <a:rPr lang="sv-SE" dirty="0" smtClean="0"/>
              <a:t>solution(s):</a:t>
            </a:r>
            <a:r>
              <a:rPr lang="sv-SE" dirty="0"/>
              <a:t/>
            </a:r>
            <a:br>
              <a:rPr lang="sv-SE" dirty="0"/>
            </a:br>
            <a:r>
              <a:rPr lang="sv-SE" dirty="0"/>
              <a:t>	</a:t>
            </a:r>
            <a:r>
              <a:rPr lang="sv-SE" b="1" dirty="0" err="1"/>
              <a:t>return</a:t>
            </a:r>
            <a:r>
              <a:rPr lang="sv-SE" dirty="0"/>
              <a:t> (</a:t>
            </a:r>
            <a:r>
              <a:rPr lang="sv-SE" dirty="0" smtClean="0"/>
              <a:t>s[1].</a:t>
            </a:r>
            <a:r>
              <a:rPr lang="sv-SE" dirty="0"/>
              <a:t>x </a:t>
            </a:r>
            <a:r>
              <a:rPr lang="sv-SE" dirty="0">
                <a:latin typeface="Symbol" charset="2"/>
                <a:ea typeface="Symbol" charset="2"/>
                <a:cs typeface="Symbol" charset="2"/>
              </a:rPr>
              <a:t>==</a:t>
            </a:r>
            <a:r>
              <a:rPr lang="sv-SE" dirty="0"/>
              <a:t> 10) </a:t>
            </a:r>
            <a:r>
              <a:rPr lang="sv-SE" dirty="0" smtClean="0">
                <a:latin typeface="Shruti" panose="020B0502040204020203" pitchFamily="34" charset="0"/>
                <a:cs typeface="Shruti" panose="020B0502040204020203" pitchFamily="34" charset="0"/>
              </a:rPr>
              <a:t>and</a:t>
            </a:r>
            <a:r>
              <a:rPr lang="sv-SE" dirty="0" smtClean="0"/>
              <a:t> </a:t>
            </a:r>
            <a:r>
              <a:rPr lang="sv-SE" dirty="0"/>
              <a:t>(</a:t>
            </a:r>
            <a:r>
              <a:rPr lang="sv-SE" dirty="0" smtClean="0"/>
              <a:t>s[1].</a:t>
            </a:r>
            <a:r>
              <a:rPr lang="sv-SE" dirty="0"/>
              <a:t>y </a:t>
            </a:r>
            <a:r>
              <a:rPr lang="sv-SE" dirty="0">
                <a:latin typeface="Symbol" charset="2"/>
                <a:ea typeface="Symbol" charset="2"/>
                <a:cs typeface="Symbol" charset="2"/>
              </a:rPr>
              <a:t>==</a:t>
            </a:r>
            <a:r>
              <a:rPr lang="sv-SE" dirty="0"/>
              <a:t> 8</a:t>
            </a:r>
            <a:r>
              <a:rPr lang="sv-SE" dirty="0" smtClean="0"/>
              <a:t>)</a:t>
            </a:r>
            <a:r>
              <a:rPr lang="sv-SE" dirty="0"/>
              <a:t/>
            </a:r>
            <a:br>
              <a:rPr lang="sv-SE" dirty="0"/>
            </a:br>
            <a:endParaRPr lang="sv-SE" dirty="0" smtClean="0"/>
          </a:p>
          <a:p>
            <a:pPr marL="0" indent="0">
              <a:buNone/>
            </a:pPr>
            <a:endParaRPr lang="sv-SE" dirty="0"/>
          </a:p>
          <a:p>
            <a:pPr marL="0" indent="0">
              <a:buNone/>
            </a:pPr>
            <a:r>
              <a:rPr lang="sv-SE" dirty="0" smtClean="0"/>
              <a:t>In </a:t>
            </a:r>
            <a:r>
              <a:rPr lang="sv-SE" dirty="0" err="1" smtClean="0"/>
              <a:t>other</a:t>
            </a:r>
            <a:r>
              <a:rPr lang="sv-SE" dirty="0" smtClean="0"/>
              <a:t> </a:t>
            </a:r>
            <a:r>
              <a:rPr lang="sv-SE" dirty="0" err="1" smtClean="0"/>
              <a:t>words</a:t>
            </a:r>
            <a:r>
              <a:rPr lang="sv-SE" dirty="0" smtClean="0"/>
              <a:t>, </a:t>
            </a:r>
            <a:r>
              <a:rPr lang="sv-SE" dirty="0" err="1" smtClean="0"/>
              <a:t>being</a:t>
            </a:r>
            <a:r>
              <a:rPr lang="sv-SE" dirty="0" smtClean="0"/>
              <a:t> at the exit </a:t>
            </a:r>
            <a:r>
              <a:rPr lang="sv-SE" dirty="0" err="1" smtClean="0"/>
              <a:t>location</a:t>
            </a:r>
            <a:r>
              <a:rPr lang="sv-SE" dirty="0" smtClean="0"/>
              <a:t>!!</a:t>
            </a:r>
            <a:endParaRPr lang="sv-SE" dirty="0"/>
          </a:p>
          <a:p>
            <a:pPr marL="0" indent="0">
              <a:buNone/>
            </a:pPr>
            <a:endParaRPr lang="en-GB" dirty="0"/>
          </a:p>
        </p:txBody>
      </p:sp>
    </p:spTree>
    <p:extLst>
      <p:ext uri="{BB962C8B-B14F-4D97-AF65-F5344CB8AC3E}">
        <p14:creationId xmlns:p14="http://schemas.microsoft.com/office/powerpoint/2010/main" val="23903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How</a:t>
            </a:r>
            <a:r>
              <a:rPr lang="sv-SE" dirty="0" smtClean="0"/>
              <a:t> do </a:t>
            </a:r>
            <a:r>
              <a:rPr lang="sv-SE" dirty="0" err="1" smtClean="0"/>
              <a:t>we</a:t>
            </a:r>
            <a:r>
              <a:rPr lang="sv-SE" dirty="0" smtClean="0"/>
              <a:t> </a:t>
            </a:r>
            <a:r>
              <a:rPr lang="sv-SE" dirty="0" err="1" smtClean="0"/>
              <a:t>extend</a:t>
            </a:r>
            <a:r>
              <a:rPr lang="sv-SE" dirty="0" smtClean="0"/>
              <a:t> a solution?</a:t>
            </a:r>
            <a:endParaRPr lang="en-GB" dirty="0"/>
          </a:p>
        </p:txBody>
      </p:sp>
      <p:sp>
        <p:nvSpPr>
          <p:cNvPr id="4" name="Content Placeholder 2"/>
          <p:cNvSpPr>
            <a:spLocks noGrp="1"/>
          </p:cNvSpPr>
          <p:nvPr>
            <p:ph idx="1"/>
          </p:nvPr>
        </p:nvSpPr>
        <p:spPr/>
        <p:txBody>
          <a:bodyPr>
            <a:normAutofit/>
          </a:bodyPr>
          <a:lstStyle/>
          <a:p>
            <a:pPr marL="0" indent="0">
              <a:buNone/>
              <a:tabLst>
                <a:tab pos="363538" algn="l"/>
                <a:tab pos="715963" algn="l"/>
                <a:tab pos="1079500" algn="l"/>
                <a:tab pos="1431925" algn="l"/>
                <a:tab pos="1795463" algn="l"/>
                <a:tab pos="2147888" algn="l"/>
                <a:tab pos="2511425" algn="l"/>
              </a:tabLst>
            </a:pPr>
            <a:r>
              <a:rPr lang="en-US" sz="1600" b="1" dirty="0" smtClean="0"/>
              <a:t>Def </a:t>
            </a:r>
            <a:r>
              <a:rPr lang="en-US" sz="1600" dirty="0" smtClean="0"/>
              <a:t>extend(partial):</a:t>
            </a:r>
          </a:p>
          <a:p>
            <a:pPr marL="0" indent="0">
              <a:buNone/>
              <a:tabLst>
                <a:tab pos="363538" algn="l"/>
                <a:tab pos="715963" algn="l"/>
                <a:tab pos="1079500" algn="l"/>
                <a:tab pos="1431925" algn="l"/>
                <a:tab pos="1795463" algn="l"/>
                <a:tab pos="2147888" algn="l"/>
                <a:tab pos="2511425" algn="l"/>
              </a:tabLst>
            </a:pPr>
            <a:r>
              <a:rPr lang="en-US" sz="1600" dirty="0"/>
              <a:t> </a:t>
            </a:r>
            <a:r>
              <a:rPr lang="en-US" sz="1600" dirty="0" smtClean="0"/>
              <a:t>   for (</a:t>
            </a:r>
            <a:r>
              <a:rPr lang="en-US" sz="1600" dirty="0" err="1" smtClean="0"/>
              <a:t>dx,dy</a:t>
            </a:r>
            <a:r>
              <a:rPr lang="en-US" sz="1600" dirty="0" smtClean="0"/>
              <a:t>) in [(1,0),(-1,0),(0,1),(0,-1)]:         // could shuffle these too</a:t>
            </a:r>
          </a:p>
          <a:p>
            <a:pPr marL="0" indent="0">
              <a:buNone/>
              <a:tabLst>
                <a:tab pos="363538" algn="l"/>
                <a:tab pos="715963" algn="l"/>
                <a:tab pos="1079500" algn="l"/>
                <a:tab pos="1431925" algn="l"/>
                <a:tab pos="1795463" algn="l"/>
                <a:tab pos="2147888" algn="l"/>
                <a:tab pos="2511425" algn="l"/>
              </a:tabLst>
            </a:pPr>
            <a:r>
              <a:rPr lang="en-US" sz="1600" dirty="0"/>
              <a:t> </a:t>
            </a:r>
            <a:r>
              <a:rPr lang="en-US" sz="1600" dirty="0" smtClean="0"/>
              <a:t>        </a:t>
            </a:r>
            <a:r>
              <a:rPr lang="en-US" sz="1600" dirty="0" err="1" smtClean="0"/>
              <a:t>newposition</a:t>
            </a:r>
            <a:r>
              <a:rPr lang="en-US" sz="1600" dirty="0" smtClean="0"/>
              <a:t>=position(x=partial[1].</a:t>
            </a:r>
            <a:r>
              <a:rPr lang="en-US" sz="1600" dirty="0" err="1" smtClean="0"/>
              <a:t>x+dx,y</a:t>
            </a:r>
            <a:r>
              <a:rPr lang="en-US" sz="1600" dirty="0" smtClean="0"/>
              <a:t>=partial[1].</a:t>
            </a:r>
            <a:r>
              <a:rPr lang="en-US" sz="1600" dirty="0" err="1" smtClean="0"/>
              <a:t>y+dy</a:t>
            </a:r>
            <a:r>
              <a:rPr lang="en-US" sz="1600" dirty="0" smtClean="0"/>
              <a:t>)</a:t>
            </a:r>
          </a:p>
          <a:p>
            <a:pPr marL="0" indent="0">
              <a:buNone/>
              <a:tabLst>
                <a:tab pos="363538" algn="l"/>
                <a:tab pos="715963" algn="l"/>
                <a:tab pos="1079500" algn="l"/>
                <a:tab pos="1431925" algn="l"/>
                <a:tab pos="1795463" algn="l"/>
                <a:tab pos="2147888" algn="l"/>
                <a:tab pos="2511425" algn="l"/>
              </a:tabLst>
            </a:pPr>
            <a:r>
              <a:rPr lang="en-US" sz="1600" dirty="0"/>
              <a:t> </a:t>
            </a:r>
            <a:r>
              <a:rPr lang="en-US" sz="1600" dirty="0" smtClean="0"/>
              <a:t>        </a:t>
            </a:r>
            <a:r>
              <a:rPr lang="en-US" sz="1600" dirty="0" err="1" smtClean="0"/>
              <a:t>newmaze</a:t>
            </a:r>
            <a:r>
              <a:rPr lang="en-US" sz="1600" dirty="0" smtClean="0"/>
              <a:t>=</a:t>
            </a:r>
            <a:r>
              <a:rPr lang="en-US" sz="1600" dirty="0" err="1" smtClean="0"/>
              <a:t>copy_maze</a:t>
            </a:r>
            <a:r>
              <a:rPr lang="en-US" sz="1600" dirty="0" smtClean="0"/>
              <a:t>(partial)</a:t>
            </a:r>
          </a:p>
          <a:p>
            <a:pPr marL="0" indent="0">
              <a:buNone/>
              <a:tabLst>
                <a:tab pos="363538" algn="l"/>
                <a:tab pos="715963" algn="l"/>
                <a:tab pos="1079500" algn="l"/>
                <a:tab pos="1431925" algn="l"/>
                <a:tab pos="1795463" algn="l"/>
                <a:tab pos="2147888" algn="l"/>
                <a:tab pos="2511425" algn="l"/>
              </a:tabLst>
            </a:pPr>
            <a:r>
              <a:rPr lang="en-US" sz="1600" dirty="0"/>
              <a:t> </a:t>
            </a:r>
            <a:r>
              <a:rPr lang="en-US" sz="1600" dirty="0" smtClean="0"/>
              <a:t>        </a:t>
            </a:r>
            <a:r>
              <a:rPr lang="en-US" sz="1600" dirty="0" err="1" smtClean="0"/>
              <a:t>place_wall</a:t>
            </a:r>
            <a:r>
              <a:rPr lang="en-US" sz="1600" dirty="0" smtClean="0"/>
              <a:t>(</a:t>
            </a:r>
            <a:r>
              <a:rPr lang="en-US" sz="1600" dirty="0" err="1" smtClean="0"/>
              <a:t>newmaze,partial</a:t>
            </a:r>
            <a:r>
              <a:rPr lang="en-US" sz="1600" dirty="0" smtClean="0"/>
              <a:t>[1])          // fill in the gap behind us in the copied maze</a:t>
            </a:r>
          </a:p>
          <a:p>
            <a:pPr marL="0" indent="0">
              <a:buNone/>
              <a:tabLst>
                <a:tab pos="363538" algn="l"/>
                <a:tab pos="715963" algn="l"/>
                <a:tab pos="1079500" algn="l"/>
                <a:tab pos="1431925" algn="l"/>
                <a:tab pos="1795463" algn="l"/>
                <a:tab pos="2147888" algn="l"/>
                <a:tab pos="2511425" algn="l"/>
              </a:tabLst>
            </a:pPr>
            <a:r>
              <a:rPr lang="en-US" sz="1600" b="1" dirty="0" smtClean="0"/>
              <a:t>         </a:t>
            </a:r>
            <a:r>
              <a:rPr lang="en-US" sz="1600" dirty="0" smtClean="0"/>
              <a:t>next=(</a:t>
            </a:r>
            <a:r>
              <a:rPr lang="en-US" sz="1600" dirty="0" err="1" smtClean="0"/>
              <a:t>newmaze,newposition</a:t>
            </a:r>
            <a:r>
              <a:rPr lang="en-US" sz="1600" dirty="0" smtClean="0"/>
              <a:t>)</a:t>
            </a:r>
            <a:endParaRPr lang="en-US" sz="1600" b="1" dirty="0" smtClean="0"/>
          </a:p>
          <a:p>
            <a:pPr marL="0" indent="0">
              <a:buNone/>
              <a:tabLst>
                <a:tab pos="363538" algn="l"/>
                <a:tab pos="715963" algn="l"/>
                <a:tab pos="1079500" algn="l"/>
                <a:tab pos="1431925" algn="l"/>
                <a:tab pos="1795463" algn="l"/>
                <a:tab pos="2147888" algn="l"/>
                <a:tab pos="2511425" algn="l"/>
              </a:tabLst>
            </a:pPr>
            <a:r>
              <a:rPr lang="en-US" sz="1600" b="1" dirty="0"/>
              <a:t> </a:t>
            </a:r>
            <a:r>
              <a:rPr lang="en-US" sz="1600" b="1" dirty="0" smtClean="0"/>
              <a:t>        if </a:t>
            </a:r>
            <a:r>
              <a:rPr lang="en-US" sz="1600" dirty="0" err="1" smtClean="0">
                <a:solidFill>
                  <a:srgbClr val="FF0000"/>
                </a:solidFill>
              </a:rPr>
              <a:t>valid_location</a:t>
            </a:r>
            <a:r>
              <a:rPr lang="en-US" sz="1600" dirty="0" smtClean="0"/>
              <a:t>(next):</a:t>
            </a:r>
          </a:p>
          <a:p>
            <a:pPr marL="0" indent="0">
              <a:buNone/>
              <a:tabLst>
                <a:tab pos="363538" algn="l"/>
                <a:tab pos="715963" algn="l"/>
                <a:tab pos="1079500" algn="l"/>
                <a:tab pos="1431925" algn="l"/>
                <a:tab pos="1795463" algn="l"/>
                <a:tab pos="2147888" algn="l"/>
                <a:tab pos="2511425" algn="l"/>
              </a:tabLst>
            </a:pPr>
            <a:r>
              <a:rPr lang="en-US" sz="1600" dirty="0"/>
              <a:t> </a:t>
            </a:r>
            <a:r>
              <a:rPr lang="en-US" sz="1600" dirty="0" smtClean="0"/>
              <a:t>            yield next</a:t>
            </a:r>
          </a:p>
          <a:p>
            <a:pPr marL="0" indent="0">
              <a:buNone/>
              <a:tabLst>
                <a:tab pos="363538" algn="l"/>
                <a:tab pos="715963" algn="l"/>
                <a:tab pos="1079500" algn="l"/>
                <a:tab pos="1431925" algn="l"/>
                <a:tab pos="1795463" algn="l"/>
                <a:tab pos="2147888" algn="l"/>
                <a:tab pos="2511425" algn="l"/>
              </a:tabLst>
            </a:pPr>
            <a:endParaRPr lang="en-US" sz="1600" dirty="0"/>
          </a:p>
          <a:p>
            <a:pPr marL="0" indent="0">
              <a:buNone/>
              <a:tabLst>
                <a:tab pos="363538" algn="l"/>
                <a:tab pos="715963" algn="l"/>
                <a:tab pos="1079500" algn="l"/>
                <a:tab pos="1431925" algn="l"/>
                <a:tab pos="1795463" algn="l"/>
                <a:tab pos="2147888" algn="l"/>
                <a:tab pos="2511425" algn="l"/>
              </a:tabLst>
            </a:pPr>
            <a:endParaRPr lang="en-US" sz="1600" dirty="0" smtClean="0"/>
          </a:p>
          <a:p>
            <a:pPr marL="0" indent="0">
              <a:buNone/>
              <a:tabLst>
                <a:tab pos="363538" algn="l"/>
                <a:tab pos="715963" algn="l"/>
                <a:tab pos="1079500" algn="l"/>
                <a:tab pos="1431925" algn="l"/>
                <a:tab pos="1795463" algn="l"/>
                <a:tab pos="2147888" algn="l"/>
                <a:tab pos="2511425" algn="l"/>
              </a:tabLst>
            </a:pPr>
            <a:endParaRPr lang="en-US" sz="1600" dirty="0"/>
          </a:p>
          <a:p>
            <a:pPr marL="0" indent="0">
              <a:buNone/>
              <a:tabLst>
                <a:tab pos="363538" algn="l"/>
                <a:tab pos="715963" algn="l"/>
                <a:tab pos="1079500" algn="l"/>
                <a:tab pos="1431925" algn="l"/>
                <a:tab pos="1795463" algn="l"/>
                <a:tab pos="2147888" algn="l"/>
                <a:tab pos="2511425" algn="l"/>
              </a:tabLst>
            </a:pPr>
            <a:r>
              <a:rPr lang="en-US" sz="1600" dirty="0" smtClean="0"/>
              <a:t>Basically, we generate moves in every direction.</a:t>
            </a:r>
          </a:p>
          <a:p>
            <a:pPr marL="0" indent="0">
              <a:buNone/>
              <a:tabLst>
                <a:tab pos="363538" algn="l"/>
                <a:tab pos="715963" algn="l"/>
                <a:tab pos="1079500" algn="l"/>
                <a:tab pos="1431925" algn="l"/>
                <a:tab pos="1795463" algn="l"/>
                <a:tab pos="2147888" algn="l"/>
                <a:tab pos="2511425" algn="l"/>
              </a:tabLst>
            </a:pPr>
            <a:r>
              <a:rPr lang="en-US" sz="1600" dirty="0" smtClean="0"/>
              <a:t>Copy the map and fill in where we are moving </a:t>
            </a:r>
            <a:r>
              <a:rPr lang="en-US" sz="1600" i="1" dirty="0" smtClean="0"/>
              <a:t>from</a:t>
            </a:r>
            <a:r>
              <a:rPr lang="en-US" sz="1600" dirty="0" smtClean="0"/>
              <a:t>.</a:t>
            </a:r>
          </a:p>
          <a:p>
            <a:pPr marL="0" indent="0">
              <a:buNone/>
              <a:tabLst>
                <a:tab pos="363538" algn="l"/>
                <a:tab pos="715963" algn="l"/>
                <a:tab pos="1079500" algn="l"/>
                <a:tab pos="1431925" algn="l"/>
                <a:tab pos="1795463" algn="l"/>
                <a:tab pos="2147888" algn="l"/>
                <a:tab pos="2511425" algn="l"/>
              </a:tabLst>
            </a:pPr>
            <a:r>
              <a:rPr lang="en-US" sz="1600" dirty="0" smtClean="0"/>
              <a:t>If the new partial is valid, send it back.</a:t>
            </a:r>
          </a:p>
          <a:p>
            <a:pPr marL="0" indent="0">
              <a:buNone/>
              <a:tabLst>
                <a:tab pos="363538" algn="l"/>
                <a:tab pos="715963" algn="l"/>
                <a:tab pos="1079500" algn="l"/>
                <a:tab pos="1431925" algn="l"/>
                <a:tab pos="1795463" algn="l"/>
                <a:tab pos="2147888" algn="l"/>
                <a:tab pos="2511425" algn="l"/>
              </a:tabLst>
            </a:pPr>
            <a:r>
              <a:rPr lang="en-US" sz="1600" dirty="0" smtClean="0"/>
              <a:t>Note that this can return nothing at all!!!</a:t>
            </a:r>
          </a:p>
        </p:txBody>
      </p:sp>
    </p:spTree>
    <p:extLst>
      <p:ext uri="{BB962C8B-B14F-4D97-AF65-F5344CB8AC3E}">
        <p14:creationId xmlns:p14="http://schemas.microsoft.com/office/powerpoint/2010/main" val="21470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a:t>
            </a:r>
            <a:r>
              <a:rPr lang="sv-SE" dirty="0" err="1" smtClean="0"/>
              <a:t>are</a:t>
            </a:r>
            <a:r>
              <a:rPr lang="sv-SE" dirty="0" smtClean="0"/>
              <a:t> </a:t>
            </a:r>
            <a:r>
              <a:rPr lang="sv-SE" dirty="0" err="1" smtClean="0"/>
              <a:t>promising</a:t>
            </a:r>
            <a:r>
              <a:rPr lang="sv-SE" dirty="0" smtClean="0"/>
              <a:t> solutions?</a:t>
            </a:r>
            <a:endParaRPr lang="en-GB" dirty="0"/>
          </a:p>
        </p:txBody>
      </p:sp>
      <p:sp>
        <p:nvSpPr>
          <p:cNvPr id="4" name="Content Placeholder 2"/>
          <p:cNvSpPr>
            <a:spLocks noGrp="1"/>
          </p:cNvSpPr>
          <p:nvPr>
            <p:ph idx="1"/>
          </p:nvPr>
        </p:nvSpPr>
        <p:spPr/>
        <p:txBody>
          <a:bodyPr>
            <a:normAutofit/>
          </a:bodyPr>
          <a:lstStyle/>
          <a:p>
            <a:pPr marL="0" indent="0">
              <a:buNone/>
              <a:tabLst>
                <a:tab pos="363538" algn="l"/>
                <a:tab pos="715963" algn="l"/>
                <a:tab pos="1079500" algn="l"/>
                <a:tab pos="1431925" algn="l"/>
                <a:tab pos="1795463" algn="l"/>
                <a:tab pos="2147888" algn="l"/>
                <a:tab pos="2511425" algn="l"/>
              </a:tabLst>
            </a:pPr>
            <a:r>
              <a:rPr lang="en-US" sz="1600" dirty="0" smtClean="0"/>
              <a:t>Closer to the exit</a:t>
            </a:r>
            <a:r>
              <a:rPr lang="en-US" sz="1600" dirty="0" smtClean="0"/>
              <a:t>?</a:t>
            </a:r>
          </a:p>
          <a:p>
            <a:pPr marL="0" indent="0">
              <a:buNone/>
              <a:tabLst>
                <a:tab pos="363538" algn="l"/>
                <a:tab pos="715963" algn="l"/>
                <a:tab pos="1079500" algn="l"/>
                <a:tab pos="1431925" algn="l"/>
                <a:tab pos="1795463" algn="l"/>
                <a:tab pos="2147888" algn="l"/>
                <a:tab pos="2511425" algn="l"/>
              </a:tabLst>
            </a:pPr>
            <a:r>
              <a:rPr lang="en-US" sz="1600" dirty="0" smtClean="0"/>
              <a:t>Has possible future moves (not surrounded by walls)?</a:t>
            </a:r>
          </a:p>
          <a:p>
            <a:pPr marL="0" indent="0">
              <a:buNone/>
              <a:tabLst>
                <a:tab pos="363538" algn="l"/>
                <a:tab pos="715963" algn="l"/>
                <a:tab pos="1079500" algn="l"/>
                <a:tab pos="1431925" algn="l"/>
                <a:tab pos="1795463" algn="l"/>
                <a:tab pos="2147888" algn="l"/>
                <a:tab pos="2511425" algn="l"/>
              </a:tabLst>
            </a:pPr>
            <a:r>
              <a:rPr lang="en-US" sz="1600" dirty="0"/>
              <a:t>	</a:t>
            </a:r>
            <a:r>
              <a:rPr lang="en-US" sz="1600" dirty="0" smtClean="0"/>
              <a:t>This is really a duplication of extend.</a:t>
            </a:r>
            <a:endParaRPr lang="en-US" sz="1600" dirty="0" smtClean="0"/>
          </a:p>
          <a:p>
            <a:pPr marL="0" indent="0">
              <a:buNone/>
              <a:tabLst>
                <a:tab pos="363538" algn="l"/>
                <a:tab pos="715963" algn="l"/>
                <a:tab pos="1079500" algn="l"/>
                <a:tab pos="1431925" algn="l"/>
                <a:tab pos="1795463" algn="l"/>
                <a:tab pos="2147888" algn="l"/>
                <a:tab pos="2511425" algn="l"/>
              </a:tabLst>
            </a:pPr>
            <a:endParaRPr lang="en-US" sz="1600" dirty="0" smtClean="0"/>
          </a:p>
        </p:txBody>
      </p:sp>
    </p:spTree>
    <p:extLst>
      <p:ext uri="{BB962C8B-B14F-4D97-AF65-F5344CB8AC3E}">
        <p14:creationId xmlns:p14="http://schemas.microsoft.com/office/powerpoint/2010/main" val="445351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Design </a:t>
            </a:r>
            <a:r>
              <a:rPr lang="en-US" dirty="0" smtClean="0"/>
              <a:t>Paradigms</a:t>
            </a:r>
            <a:endParaRPr lang="en-US" dirty="0"/>
          </a:p>
        </p:txBody>
      </p:sp>
      <p:sp>
        <p:nvSpPr>
          <p:cNvPr id="3" name="Content Placeholder 2"/>
          <p:cNvSpPr>
            <a:spLocks noGrp="1"/>
          </p:cNvSpPr>
          <p:nvPr>
            <p:ph idx="1"/>
          </p:nvPr>
        </p:nvSpPr>
        <p:spPr/>
        <p:txBody>
          <a:bodyPr/>
          <a:lstStyle/>
          <a:p>
            <a:pPr>
              <a:spcBef>
                <a:spcPts val="600"/>
              </a:spcBef>
            </a:pPr>
            <a:r>
              <a:rPr lang="en-US" b="1" dirty="0"/>
              <a:t>G</a:t>
            </a:r>
            <a:r>
              <a:rPr lang="en-US" b="1" dirty="0" smtClean="0"/>
              <a:t>eneral </a:t>
            </a:r>
            <a:r>
              <a:rPr lang="en-US" b="1" dirty="0"/>
              <a:t>approaches </a:t>
            </a:r>
            <a:r>
              <a:rPr lang="en-US" dirty="0" smtClean="0"/>
              <a:t>to </a:t>
            </a:r>
            <a:r>
              <a:rPr lang="en-US" dirty="0"/>
              <a:t>the construction of </a:t>
            </a:r>
            <a:r>
              <a:rPr lang="en-US" b="1" dirty="0" smtClean="0"/>
              <a:t>correct</a:t>
            </a:r>
            <a:r>
              <a:rPr lang="en-US" dirty="0" smtClean="0"/>
              <a:t> and </a:t>
            </a:r>
            <a:r>
              <a:rPr lang="en-US" b="1" dirty="0" smtClean="0"/>
              <a:t>efficient</a:t>
            </a:r>
            <a:r>
              <a:rPr lang="en-US" dirty="0" smtClean="0"/>
              <a:t> </a:t>
            </a:r>
            <a:r>
              <a:rPr lang="en-US" dirty="0"/>
              <a:t>solutions to </a:t>
            </a:r>
            <a:r>
              <a:rPr lang="en-US" dirty="0" smtClean="0"/>
              <a:t>problems</a:t>
            </a:r>
            <a:endParaRPr lang="en-US" dirty="0"/>
          </a:p>
          <a:p>
            <a:pPr>
              <a:spcBef>
                <a:spcPts val="1000"/>
              </a:spcBef>
            </a:pPr>
            <a:r>
              <a:rPr lang="en-US" dirty="0" smtClean="0"/>
              <a:t>The study of such approaches is of </a:t>
            </a:r>
            <a:r>
              <a:rPr lang="en-US" dirty="0"/>
              <a:t>interest </a:t>
            </a:r>
            <a:r>
              <a:rPr lang="en-US" dirty="0" smtClean="0"/>
              <a:t>because:</a:t>
            </a:r>
          </a:p>
          <a:p>
            <a:pPr lvl="1">
              <a:spcBef>
                <a:spcPts val="600"/>
              </a:spcBef>
            </a:pPr>
            <a:r>
              <a:rPr lang="en-US" dirty="0" smtClean="0"/>
              <a:t>They </a:t>
            </a:r>
            <a:r>
              <a:rPr lang="en-US" dirty="0"/>
              <a:t>provide </a:t>
            </a:r>
            <a:r>
              <a:rPr lang="en-US" b="1" dirty="0"/>
              <a:t>templates</a:t>
            </a:r>
            <a:r>
              <a:rPr lang="en-US" dirty="0"/>
              <a:t> </a:t>
            </a:r>
            <a:r>
              <a:rPr lang="en-US" dirty="0" smtClean="0"/>
              <a:t>(or </a:t>
            </a:r>
            <a:r>
              <a:rPr lang="en-US" b="1" dirty="0" smtClean="0"/>
              <a:t>patterns</a:t>
            </a:r>
            <a:r>
              <a:rPr lang="en-US" dirty="0" smtClean="0"/>
              <a:t>) suited </a:t>
            </a:r>
            <a:r>
              <a:rPr lang="en-US" dirty="0"/>
              <a:t>to solving a </a:t>
            </a:r>
            <a:r>
              <a:rPr lang="en-US" dirty="0" smtClean="0"/>
              <a:t/>
            </a:r>
            <a:br>
              <a:rPr lang="en-US" dirty="0" smtClean="0"/>
            </a:br>
            <a:r>
              <a:rPr lang="en-US" dirty="0" smtClean="0"/>
              <a:t>broad </a:t>
            </a:r>
            <a:r>
              <a:rPr lang="en-US" dirty="0"/>
              <a:t>range </a:t>
            </a:r>
            <a:r>
              <a:rPr lang="en-US" dirty="0" smtClean="0"/>
              <a:t>of </a:t>
            </a:r>
            <a:r>
              <a:rPr lang="en-US" dirty="0"/>
              <a:t>diverse </a:t>
            </a:r>
            <a:r>
              <a:rPr lang="en-US" dirty="0" smtClean="0"/>
              <a:t>problems</a:t>
            </a:r>
          </a:p>
          <a:p>
            <a:pPr lvl="1">
              <a:spcBef>
                <a:spcPts val="600"/>
              </a:spcBef>
            </a:pPr>
            <a:r>
              <a:rPr lang="en-US" dirty="0" smtClean="0"/>
              <a:t>They </a:t>
            </a:r>
            <a:r>
              <a:rPr lang="en-US" dirty="0"/>
              <a:t>can be translated into </a:t>
            </a:r>
            <a:r>
              <a:rPr lang="en-US" dirty="0" smtClean="0"/>
              <a:t>the control </a:t>
            </a:r>
            <a:r>
              <a:rPr lang="en-US" dirty="0"/>
              <a:t>and data structures </a:t>
            </a:r>
            <a:r>
              <a:rPr lang="en-US" dirty="0" smtClean="0"/>
              <a:t/>
            </a:r>
            <a:br>
              <a:rPr lang="en-US" dirty="0" smtClean="0"/>
            </a:br>
            <a:r>
              <a:rPr lang="en-US" dirty="0" smtClean="0"/>
              <a:t>provided by </a:t>
            </a:r>
            <a:r>
              <a:rPr lang="en-US" b="1" dirty="0" smtClean="0"/>
              <a:t>any high</a:t>
            </a:r>
            <a:r>
              <a:rPr lang="en-US" b="1" dirty="0"/>
              <a:t>-level </a:t>
            </a:r>
            <a:r>
              <a:rPr lang="en-US" b="1" dirty="0" smtClean="0"/>
              <a:t>programming language</a:t>
            </a:r>
          </a:p>
          <a:p>
            <a:pPr lvl="1">
              <a:spcBef>
                <a:spcPts val="600"/>
              </a:spcBef>
            </a:pPr>
            <a:r>
              <a:rPr lang="en-US" dirty="0" smtClean="0"/>
              <a:t>The </a:t>
            </a:r>
            <a:r>
              <a:rPr lang="en-US" dirty="0"/>
              <a:t>temporal and spatial requirements of the algorithms </a:t>
            </a:r>
            <a:r>
              <a:rPr lang="en-US" dirty="0" smtClean="0"/>
              <a:t/>
            </a:r>
            <a:br>
              <a:rPr lang="en-US" dirty="0" smtClean="0"/>
            </a:br>
            <a:r>
              <a:rPr lang="en-US" dirty="0" smtClean="0"/>
              <a:t>can </a:t>
            </a:r>
            <a:r>
              <a:rPr lang="en-US" dirty="0"/>
              <a:t>be </a:t>
            </a:r>
            <a:r>
              <a:rPr lang="en-US" b="1" dirty="0"/>
              <a:t>precisely </a:t>
            </a:r>
            <a:r>
              <a:rPr lang="en-US" b="1" dirty="0" smtClean="0"/>
              <a:t>and formally analyzed</a:t>
            </a:r>
            <a:endParaRPr lang="en-US" dirty="0"/>
          </a:p>
          <a:p>
            <a:pPr>
              <a:spcBef>
                <a:spcPts val="1000"/>
              </a:spcBef>
            </a:pPr>
            <a:r>
              <a:rPr lang="en-US" dirty="0"/>
              <a:t>Although more than one technique may be applicable to a specific problem, it is often the case that an algorithm constructed by one approach is clearly superior to equivalent solutions built using alternative </a:t>
            </a:r>
            <a:r>
              <a:rPr lang="en-US" dirty="0" smtClean="0"/>
              <a:t>techniques</a:t>
            </a:r>
            <a:endParaRPr lang="en-US" dirty="0"/>
          </a:p>
          <a:p>
            <a:pPr>
              <a:spcBef>
                <a:spcPts val="600"/>
              </a:spcBef>
            </a:pPr>
            <a:endParaRPr lang="en-US" dirty="0"/>
          </a:p>
        </p:txBody>
      </p:sp>
    </p:spTree>
    <p:extLst>
      <p:ext uri="{BB962C8B-B14F-4D97-AF65-F5344CB8AC3E}">
        <p14:creationId xmlns:p14="http://schemas.microsoft.com/office/powerpoint/2010/main" val="10171952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a:lnSpc>
                <a:spcPct val="105000"/>
              </a:lnSpc>
              <a:spcBef>
                <a:spcPts val="600"/>
              </a:spcBef>
            </a:pPr>
            <a:r>
              <a:rPr lang="en-US" dirty="0" smtClean="0"/>
              <a:t>Usually, </a:t>
            </a:r>
            <a:r>
              <a:rPr lang="en-US" dirty="0"/>
              <a:t>a given problem can be solved using various </a:t>
            </a:r>
            <a:r>
              <a:rPr lang="en-US" dirty="0" smtClean="0"/>
              <a:t>approaches, where some approaches </a:t>
            </a:r>
            <a:r>
              <a:rPr lang="en-US" dirty="0"/>
              <a:t>result in much </a:t>
            </a:r>
            <a:r>
              <a:rPr lang="en-US" b="1" dirty="0"/>
              <a:t>more efficient solutions</a:t>
            </a:r>
            <a:r>
              <a:rPr lang="en-US" dirty="0"/>
              <a:t> </a:t>
            </a:r>
            <a:r>
              <a:rPr lang="en-US" dirty="0" smtClean="0"/>
              <a:t>and some approaches result in </a:t>
            </a:r>
            <a:r>
              <a:rPr lang="en-US" b="1" dirty="0" smtClean="0"/>
              <a:t>clearer, more easy to understand, algorithms</a:t>
            </a:r>
          </a:p>
          <a:p>
            <a:pPr>
              <a:lnSpc>
                <a:spcPct val="105000"/>
              </a:lnSpc>
              <a:spcBef>
                <a:spcPts val="600"/>
              </a:spcBef>
            </a:pPr>
            <a:r>
              <a:rPr lang="en-US" dirty="0" smtClean="0"/>
              <a:t>Greedy algorithms don’t regret anything:</a:t>
            </a:r>
          </a:p>
          <a:p>
            <a:pPr lvl="1">
              <a:lnSpc>
                <a:spcPct val="105000"/>
              </a:lnSpc>
              <a:spcBef>
                <a:spcPts val="600"/>
              </a:spcBef>
            </a:pPr>
            <a:r>
              <a:rPr lang="en-US" dirty="0" smtClean="0"/>
              <a:t>Suitable when </a:t>
            </a:r>
            <a:r>
              <a:rPr lang="en-US" b="1" dirty="0" smtClean="0"/>
              <a:t>sub-optimal solutions </a:t>
            </a:r>
            <a:r>
              <a:rPr lang="en-US" dirty="0" smtClean="0"/>
              <a:t>are acceptable</a:t>
            </a:r>
          </a:p>
          <a:p>
            <a:pPr lvl="1">
              <a:lnSpc>
                <a:spcPct val="105000"/>
              </a:lnSpc>
              <a:spcBef>
                <a:spcPts val="600"/>
              </a:spcBef>
            </a:pPr>
            <a:r>
              <a:rPr lang="en-US" dirty="0" smtClean="0"/>
              <a:t>A locally optimal solution can often be optimized globally afterwards</a:t>
            </a:r>
          </a:p>
          <a:p>
            <a:pPr>
              <a:lnSpc>
                <a:spcPct val="105000"/>
              </a:lnSpc>
              <a:spcBef>
                <a:spcPts val="600"/>
              </a:spcBef>
            </a:pPr>
            <a:r>
              <a:rPr lang="en-US" dirty="0" smtClean="0"/>
              <a:t>D&amp;Q is </a:t>
            </a:r>
            <a:r>
              <a:rPr lang="en-US" b="1" dirty="0" smtClean="0"/>
              <a:t>suitable for (nearly) dividable problems</a:t>
            </a:r>
            <a:r>
              <a:rPr lang="en-US" dirty="0" smtClean="0"/>
              <a:t>, consisting of independent sub-problems:</a:t>
            </a:r>
          </a:p>
          <a:p>
            <a:pPr lvl="1">
              <a:lnSpc>
                <a:spcPct val="105000"/>
              </a:lnSpc>
              <a:spcBef>
                <a:spcPts val="600"/>
              </a:spcBef>
            </a:pPr>
            <a:r>
              <a:rPr lang="en-US" dirty="0" smtClean="0"/>
              <a:t>The complexity is typically O(</a:t>
            </a:r>
            <a:r>
              <a:rPr lang="en-US" i="1" dirty="0" err="1" smtClean="0"/>
              <a:t>n</a:t>
            </a:r>
            <a:r>
              <a:rPr lang="en-US" dirty="0" err="1" smtClean="0">
                <a:latin typeface="Symbol" charset="2"/>
                <a:ea typeface="Symbol" charset="2"/>
                <a:cs typeface="Symbol" charset="2"/>
              </a:rPr>
              <a:t>×</a:t>
            </a:r>
            <a:r>
              <a:rPr lang="en-US" dirty="0" err="1" smtClean="0"/>
              <a:t>log</a:t>
            </a:r>
            <a:r>
              <a:rPr lang="en-US" dirty="0" smtClean="0"/>
              <a:t> </a:t>
            </a:r>
            <a:r>
              <a:rPr lang="en-US" i="1" dirty="0" smtClean="0"/>
              <a:t>n</a:t>
            </a:r>
            <a:r>
              <a:rPr lang="en-US" dirty="0" smtClean="0"/>
              <a:t>), but this is dependent on the branching factor (e.g., 2 in </a:t>
            </a:r>
            <a:r>
              <a:rPr lang="en-US" dirty="0" err="1" smtClean="0"/>
              <a:t>mergesort</a:t>
            </a:r>
            <a:r>
              <a:rPr lang="en-US" dirty="0" smtClean="0"/>
              <a:t>), the cost of dividing the problem (e.g., O(1) in </a:t>
            </a:r>
            <a:r>
              <a:rPr lang="en-US" dirty="0" err="1" smtClean="0"/>
              <a:t>mergesort</a:t>
            </a:r>
            <a:r>
              <a:rPr lang="en-US" dirty="0" smtClean="0"/>
              <a:t>) and the cost of combining sub-solutions (e.g., O(</a:t>
            </a:r>
            <a:r>
              <a:rPr lang="en-US" i="1" dirty="0" smtClean="0"/>
              <a:t>n</a:t>
            </a:r>
            <a:r>
              <a:rPr lang="en-US" dirty="0" smtClean="0"/>
              <a:t>) in </a:t>
            </a:r>
            <a:r>
              <a:rPr lang="en-US" dirty="0" err="1" smtClean="0"/>
              <a:t>mergesort</a:t>
            </a:r>
            <a:r>
              <a:rPr lang="en-US" dirty="0" smtClean="0"/>
              <a:t>)</a:t>
            </a:r>
          </a:p>
        </p:txBody>
      </p:sp>
    </p:spTree>
    <p:extLst>
      <p:ext uri="{BB962C8B-B14F-4D97-AF65-F5344CB8AC3E}">
        <p14:creationId xmlns:p14="http://schemas.microsoft.com/office/powerpoint/2010/main" val="15977453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(cont.)</a:t>
            </a:r>
            <a:endParaRPr lang="en-US" dirty="0"/>
          </a:p>
        </p:txBody>
      </p:sp>
      <p:sp>
        <p:nvSpPr>
          <p:cNvPr id="3" name="Content Placeholder 2"/>
          <p:cNvSpPr>
            <a:spLocks noGrp="1"/>
          </p:cNvSpPr>
          <p:nvPr>
            <p:ph idx="1"/>
          </p:nvPr>
        </p:nvSpPr>
        <p:spPr/>
        <p:txBody>
          <a:bodyPr/>
          <a:lstStyle/>
          <a:p>
            <a:r>
              <a:rPr lang="en-US" dirty="0"/>
              <a:t>Dynamic programming can be regarded as </a:t>
            </a:r>
            <a:r>
              <a:rPr lang="en-US" b="1" dirty="0" smtClean="0"/>
              <a:t>a technique </a:t>
            </a:r>
            <a:r>
              <a:rPr lang="en-US" b="1" dirty="0"/>
              <a:t>for improving efficiency</a:t>
            </a:r>
            <a:r>
              <a:rPr lang="en-US" dirty="0"/>
              <a:t>:</a:t>
            </a:r>
          </a:p>
          <a:p>
            <a:pPr lvl="1"/>
            <a:r>
              <a:rPr lang="en-US" dirty="0"/>
              <a:t>Similar to D&amp;Q, but without predefined criteria for dividing a problem </a:t>
            </a:r>
            <a:r>
              <a:rPr lang="en-US" dirty="0" smtClean="0"/>
              <a:t/>
            </a:r>
            <a:br>
              <a:rPr lang="en-US" dirty="0" smtClean="0"/>
            </a:br>
            <a:r>
              <a:rPr lang="en-US" dirty="0" smtClean="0"/>
              <a:t>into </a:t>
            </a:r>
            <a:r>
              <a:rPr lang="en-US" dirty="0" err="1" smtClean="0"/>
              <a:t>subproblems</a:t>
            </a:r>
            <a:endParaRPr lang="en-US" dirty="0" smtClean="0"/>
          </a:p>
          <a:p>
            <a:r>
              <a:rPr lang="en-US" dirty="0" smtClean="0"/>
              <a:t>In contrast to greedy algorithms, backtracking doesn’t discard untried alternatives, but keeps them for the future if the chosen alternative turns out not to lead to a solution:</a:t>
            </a:r>
            <a:endParaRPr lang="en-US" dirty="0"/>
          </a:p>
          <a:p>
            <a:pPr lvl="1"/>
            <a:r>
              <a:rPr lang="en-US" dirty="0" smtClean="0"/>
              <a:t>A way of performing a </a:t>
            </a:r>
            <a:r>
              <a:rPr lang="en-US" b="1" dirty="0" smtClean="0"/>
              <a:t>systematic and exhaustive search </a:t>
            </a:r>
            <a:r>
              <a:rPr lang="en-US" dirty="0" smtClean="0"/>
              <a:t>of the state space for a solution</a:t>
            </a:r>
          </a:p>
        </p:txBody>
      </p:sp>
    </p:spTree>
    <p:extLst>
      <p:ext uri="{BB962C8B-B14F-4D97-AF65-F5344CB8AC3E}">
        <p14:creationId xmlns:p14="http://schemas.microsoft.com/office/powerpoint/2010/main" val="3464171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err="1" smtClean="0"/>
              <a:t>Strategies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45447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Content Placeholder 2"/>
          <p:cNvSpPr>
            <a:spLocks noGrp="1"/>
          </p:cNvSpPr>
          <p:nvPr>
            <p:ph idx="1"/>
          </p:nvPr>
        </p:nvSpPr>
        <p:spPr/>
        <p:txBody>
          <a:bodyPr/>
          <a:lstStyle/>
          <a:p>
            <a:pPr>
              <a:spcBef>
                <a:spcPts val="1000"/>
              </a:spcBef>
            </a:pPr>
            <a:r>
              <a:rPr lang="en-US" dirty="0" smtClean="0"/>
              <a:t>Brute </a:t>
            </a:r>
            <a:r>
              <a:rPr lang="en-US" dirty="0"/>
              <a:t>force is a straightforward </a:t>
            </a:r>
            <a:r>
              <a:rPr lang="en-US" dirty="0" smtClean="0"/>
              <a:t>approach</a:t>
            </a:r>
          </a:p>
          <a:p>
            <a:pPr>
              <a:spcBef>
                <a:spcPts val="1000"/>
              </a:spcBef>
            </a:pPr>
            <a:r>
              <a:rPr lang="en-US" dirty="0" smtClean="0"/>
              <a:t>solve </a:t>
            </a:r>
            <a:r>
              <a:rPr lang="en-US" dirty="0"/>
              <a:t>a problem based on the </a:t>
            </a:r>
            <a:r>
              <a:rPr lang="en-US" dirty="0" smtClean="0"/>
              <a:t>problem formulation and the concepts involved directly – in TSP, try every route</a:t>
            </a:r>
          </a:p>
          <a:p>
            <a:pPr>
              <a:spcBef>
                <a:spcPts val="1000"/>
              </a:spcBef>
            </a:pPr>
            <a:r>
              <a:rPr lang="en-US" dirty="0" smtClean="0"/>
              <a:t>Perhaps </a:t>
            </a:r>
            <a:r>
              <a:rPr lang="en-US" b="1" dirty="0" smtClean="0"/>
              <a:t>the </a:t>
            </a:r>
            <a:r>
              <a:rPr lang="en-US" b="1" dirty="0"/>
              <a:t>easiest approach to apply </a:t>
            </a:r>
            <a:r>
              <a:rPr lang="en-US" dirty="0"/>
              <a:t>and is useful for solving </a:t>
            </a:r>
            <a:r>
              <a:rPr lang="en-US" dirty="0" smtClean="0"/>
              <a:t>small-size </a:t>
            </a:r>
            <a:r>
              <a:rPr lang="en-US" dirty="0"/>
              <a:t>instances of a </a:t>
            </a:r>
            <a:r>
              <a:rPr lang="en-US" dirty="0" smtClean="0"/>
              <a:t>problem</a:t>
            </a:r>
          </a:p>
          <a:p>
            <a:pPr>
              <a:spcBef>
                <a:spcPts val="1000"/>
              </a:spcBef>
            </a:pPr>
            <a:r>
              <a:rPr lang="en-US" dirty="0" smtClean="0"/>
              <a:t>May result in </a:t>
            </a:r>
            <a:r>
              <a:rPr lang="en-US" b="1" dirty="0" smtClean="0"/>
              <a:t>naïve solutions with poor performance</a:t>
            </a:r>
          </a:p>
          <a:p>
            <a:pPr>
              <a:spcBef>
                <a:spcPts val="1000"/>
              </a:spcBef>
            </a:pPr>
            <a:r>
              <a:rPr lang="en-US" dirty="0" smtClean="0"/>
              <a:t>Some </a:t>
            </a:r>
            <a:r>
              <a:rPr lang="en-US" dirty="0"/>
              <a:t>examples of brute force algorithms are:</a:t>
            </a:r>
          </a:p>
          <a:p>
            <a:pPr lvl="1">
              <a:spcBef>
                <a:spcPts val="600"/>
              </a:spcBef>
            </a:pPr>
            <a:r>
              <a:rPr lang="en-US" dirty="0"/>
              <a:t>Computing a</a:t>
            </a:r>
            <a:r>
              <a:rPr lang="en-US" i="1" baseline="30000" dirty="0"/>
              <a:t>n</a:t>
            </a:r>
            <a:r>
              <a:rPr lang="en-US" dirty="0"/>
              <a:t> (a </a:t>
            </a:r>
            <a:r>
              <a:rPr lang="en-US" dirty="0">
                <a:latin typeface="Symbol" charset="2"/>
                <a:cs typeface="Symbol" charset="2"/>
              </a:rPr>
              <a:t>&gt;</a:t>
            </a:r>
            <a:r>
              <a:rPr lang="en-US" dirty="0"/>
              <a:t> 0, </a:t>
            </a:r>
            <a:r>
              <a:rPr lang="en-US" i="1" dirty="0"/>
              <a:t>n</a:t>
            </a:r>
            <a:r>
              <a:rPr lang="en-US" dirty="0"/>
              <a:t> a </a:t>
            </a:r>
            <a:r>
              <a:rPr lang="en-US" dirty="0" smtClean="0"/>
              <a:t>non-negative </a:t>
            </a:r>
            <a:r>
              <a:rPr lang="en-US" dirty="0"/>
              <a:t>integer) </a:t>
            </a:r>
            <a:r>
              <a:rPr lang="en-US" dirty="0" smtClean="0"/>
              <a:t>by </a:t>
            </a:r>
            <a:br>
              <a:rPr lang="en-US" dirty="0" smtClean="0"/>
            </a:br>
            <a:r>
              <a:rPr lang="en-US" dirty="0" smtClean="0"/>
              <a:t>multiplying a </a:t>
            </a:r>
            <a:r>
              <a:rPr lang="en-US" dirty="0" smtClean="0">
                <a:latin typeface="Symbol" charset="2"/>
                <a:ea typeface="Zapf Dingbats"/>
                <a:cs typeface="Symbol" charset="2"/>
                <a:sym typeface="Zapf Dingbats"/>
              </a:rPr>
              <a:t>×</a:t>
            </a:r>
            <a:r>
              <a:rPr lang="en-US" dirty="0" smtClean="0"/>
              <a:t> a </a:t>
            </a:r>
            <a:r>
              <a:rPr lang="en-US" dirty="0">
                <a:latin typeface="Symbol" charset="2"/>
                <a:ea typeface="Zapf Dingbats"/>
                <a:cs typeface="Symbol" charset="2"/>
                <a:sym typeface="Zapf Dingbats"/>
              </a:rPr>
              <a:t>×</a:t>
            </a:r>
            <a:r>
              <a:rPr lang="en-US" dirty="0" smtClean="0"/>
              <a:t> </a:t>
            </a:r>
            <a:r>
              <a:rPr lang="en-US" sz="2800" baseline="-7000" dirty="0" smtClean="0">
                <a:latin typeface="Symbol" charset="2"/>
              </a:rPr>
              <a:t>...</a:t>
            </a:r>
            <a:r>
              <a:rPr lang="en-US" dirty="0" smtClean="0"/>
              <a:t> </a:t>
            </a:r>
            <a:r>
              <a:rPr lang="en-US" dirty="0">
                <a:latin typeface="Symbol" charset="2"/>
                <a:ea typeface="Zapf Dingbats"/>
                <a:cs typeface="Symbol" charset="2"/>
                <a:sym typeface="Zapf Dingbats"/>
              </a:rPr>
              <a:t>×</a:t>
            </a:r>
            <a:r>
              <a:rPr lang="en-US" dirty="0" smtClean="0"/>
              <a:t> </a:t>
            </a:r>
            <a:r>
              <a:rPr lang="en-US" dirty="0"/>
              <a:t>a</a:t>
            </a:r>
            <a:endParaRPr lang="en-US" dirty="0" smtClean="0"/>
          </a:p>
          <a:p>
            <a:pPr lvl="1">
              <a:spcBef>
                <a:spcPts val="600"/>
              </a:spcBef>
            </a:pPr>
            <a:r>
              <a:rPr lang="en-US" dirty="0" smtClean="0"/>
              <a:t>Computing </a:t>
            </a:r>
            <a:r>
              <a:rPr lang="en-US" i="1" dirty="0"/>
              <a:t>n</a:t>
            </a:r>
            <a:r>
              <a:rPr lang="en-US" dirty="0"/>
              <a:t>!</a:t>
            </a:r>
          </a:p>
          <a:p>
            <a:pPr lvl="1">
              <a:spcBef>
                <a:spcPts val="600"/>
              </a:spcBef>
            </a:pPr>
            <a:r>
              <a:rPr lang="en-US" dirty="0"/>
              <a:t>Selection </a:t>
            </a:r>
            <a:r>
              <a:rPr lang="en-US" dirty="0" smtClean="0"/>
              <a:t>sort, Bubble sort</a:t>
            </a:r>
          </a:p>
          <a:p>
            <a:pPr lvl="1">
              <a:spcBef>
                <a:spcPts val="600"/>
              </a:spcBef>
            </a:pPr>
            <a:r>
              <a:rPr lang="en-US" dirty="0" smtClean="0"/>
              <a:t>Sequential search</a:t>
            </a:r>
          </a:p>
        </p:txBody>
      </p:sp>
    </p:spTree>
    <p:extLst>
      <p:ext uri="{BB962C8B-B14F-4D97-AF65-F5344CB8AC3E}">
        <p14:creationId xmlns:p14="http://schemas.microsoft.com/office/powerpoint/2010/main" val="314400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t>
            </a:r>
            <a:r>
              <a:rPr lang="en-US" dirty="0" smtClean="0"/>
              <a:t>Algorithms</a:t>
            </a:r>
            <a:endParaRPr lang="en-US" dirty="0"/>
          </a:p>
        </p:txBody>
      </p:sp>
      <p:sp>
        <p:nvSpPr>
          <p:cNvPr id="3" name="Content Placeholder 2"/>
          <p:cNvSpPr>
            <a:spLocks noGrp="1"/>
          </p:cNvSpPr>
          <p:nvPr>
            <p:ph idx="1"/>
          </p:nvPr>
        </p:nvSpPr>
        <p:spPr/>
        <p:txBody>
          <a:bodyPr/>
          <a:lstStyle/>
          <a:p>
            <a:pPr>
              <a:spcBef>
                <a:spcPts val="1000"/>
              </a:spcBef>
            </a:pPr>
            <a:r>
              <a:rPr lang="en-US" dirty="0" smtClean="0"/>
              <a:t>“Take </a:t>
            </a:r>
            <a:r>
              <a:rPr lang="en-US" dirty="0"/>
              <a:t>what you can get </a:t>
            </a:r>
            <a:r>
              <a:rPr lang="en-US" dirty="0" smtClean="0"/>
              <a:t>now” strategy</a:t>
            </a:r>
            <a:endParaRPr lang="en-US" dirty="0"/>
          </a:p>
          <a:p>
            <a:pPr>
              <a:spcBef>
                <a:spcPts val="1000"/>
              </a:spcBef>
            </a:pPr>
            <a:r>
              <a:rPr lang="en-US" dirty="0"/>
              <a:t>The solution is constructed </a:t>
            </a:r>
            <a:r>
              <a:rPr lang="en-US" dirty="0" smtClean="0"/>
              <a:t>bit by bit</a:t>
            </a:r>
          </a:p>
          <a:p>
            <a:pPr lvl="1">
              <a:spcBef>
                <a:spcPts val="1000"/>
              </a:spcBef>
            </a:pPr>
            <a:r>
              <a:rPr lang="en-US" dirty="0" smtClean="0"/>
              <a:t>each step expands </a:t>
            </a:r>
            <a:r>
              <a:rPr lang="en-US" dirty="0"/>
              <a:t>a partially constructed solution </a:t>
            </a:r>
            <a:endParaRPr lang="en-US" dirty="0" smtClean="0"/>
          </a:p>
          <a:p>
            <a:pPr lvl="1">
              <a:spcBef>
                <a:spcPts val="1000"/>
              </a:spcBef>
            </a:pPr>
            <a:r>
              <a:rPr lang="en-US" dirty="0" smtClean="0"/>
              <a:t>each choice </a:t>
            </a:r>
            <a:r>
              <a:rPr lang="en-US" dirty="0"/>
              <a:t>must be </a:t>
            </a:r>
            <a:r>
              <a:rPr lang="en-US" b="1" dirty="0"/>
              <a:t>locally optimal </a:t>
            </a:r>
            <a:r>
              <a:rPr lang="en-US" dirty="0"/>
              <a:t>– this is the central point of this </a:t>
            </a:r>
            <a:r>
              <a:rPr lang="en-US" dirty="0" smtClean="0"/>
              <a:t>technique</a:t>
            </a:r>
          </a:p>
          <a:p>
            <a:pPr lvl="2">
              <a:spcBef>
                <a:spcPts val="1000"/>
              </a:spcBef>
            </a:pPr>
            <a:r>
              <a:rPr lang="en-US" dirty="0" smtClean="0"/>
              <a:t>That is, the best choice you can see right now</a:t>
            </a:r>
            <a:endParaRPr lang="en-US" dirty="0"/>
          </a:p>
          <a:p>
            <a:pPr>
              <a:spcBef>
                <a:spcPts val="1000"/>
              </a:spcBef>
            </a:pPr>
            <a:r>
              <a:rPr lang="en-US" dirty="0" smtClean="0"/>
              <a:t>Examples of problems that can be solved using a greedy algorithm:</a:t>
            </a:r>
            <a:endParaRPr lang="en-US" dirty="0"/>
          </a:p>
          <a:p>
            <a:pPr lvl="1">
              <a:spcBef>
                <a:spcPts val="600"/>
              </a:spcBef>
            </a:pPr>
            <a:r>
              <a:rPr lang="en-US" sz="1600" dirty="0" smtClean="0"/>
              <a:t>Finding the minimal </a:t>
            </a:r>
            <a:r>
              <a:rPr lang="en-US" sz="1600" dirty="0"/>
              <a:t>spanning </a:t>
            </a:r>
            <a:r>
              <a:rPr lang="en-US" sz="1600" dirty="0" smtClean="0"/>
              <a:t>tree of a graph</a:t>
            </a:r>
            <a:endParaRPr lang="en-US" sz="1600" dirty="0"/>
          </a:p>
          <a:p>
            <a:pPr lvl="1">
              <a:spcBef>
                <a:spcPts val="600"/>
              </a:spcBef>
            </a:pPr>
            <a:r>
              <a:rPr lang="en-US" sz="1600" dirty="0" smtClean="0"/>
              <a:t>Finding the shortest </a:t>
            </a:r>
            <a:r>
              <a:rPr lang="en-US" sz="1600" dirty="0"/>
              <a:t>distance in </a:t>
            </a:r>
            <a:r>
              <a:rPr lang="en-US" sz="1600" dirty="0" smtClean="0"/>
              <a:t>a graph</a:t>
            </a:r>
            <a:endParaRPr lang="en-US" sz="1600" dirty="0"/>
          </a:p>
          <a:p>
            <a:pPr lvl="1">
              <a:spcBef>
                <a:spcPts val="600"/>
              </a:spcBef>
            </a:pPr>
            <a:r>
              <a:rPr lang="en-US" sz="1600" dirty="0"/>
              <a:t>T</a:t>
            </a:r>
            <a:r>
              <a:rPr lang="en-US" sz="1600" dirty="0" smtClean="0"/>
              <a:t>he </a:t>
            </a:r>
            <a:r>
              <a:rPr lang="en-US" sz="1600" dirty="0"/>
              <a:t>Knapsack </a:t>
            </a:r>
            <a:r>
              <a:rPr lang="en-US" sz="1600" dirty="0" smtClean="0"/>
              <a:t>problem</a:t>
            </a:r>
            <a:endParaRPr lang="en-US" sz="1600" dirty="0"/>
          </a:p>
          <a:p>
            <a:pPr lvl="1">
              <a:spcBef>
                <a:spcPts val="600"/>
              </a:spcBef>
            </a:pPr>
            <a:r>
              <a:rPr lang="en-US" sz="1600" dirty="0"/>
              <a:t>The coin exchange </a:t>
            </a:r>
            <a:r>
              <a:rPr lang="en-US" sz="1600" dirty="0" smtClean="0"/>
              <a:t>problem</a:t>
            </a:r>
            <a:endParaRPr lang="en-US" sz="1600" dirty="0"/>
          </a:p>
          <a:p>
            <a:pPr lvl="1">
              <a:spcBef>
                <a:spcPts val="600"/>
              </a:spcBef>
            </a:pPr>
            <a:r>
              <a:rPr lang="en-US" sz="1600" dirty="0" smtClean="0"/>
              <a:t>Using Huffman </a:t>
            </a:r>
            <a:r>
              <a:rPr lang="en-US" sz="1600" dirty="0"/>
              <a:t>trees for optimal </a:t>
            </a:r>
            <a:r>
              <a:rPr lang="en-US" sz="1600" dirty="0" smtClean="0"/>
              <a:t>encoding of information</a:t>
            </a:r>
            <a:endParaRPr lang="en-US" sz="1600" dirty="0"/>
          </a:p>
        </p:txBody>
      </p:sp>
    </p:spTree>
    <p:extLst>
      <p:ext uri="{BB962C8B-B14F-4D97-AF65-F5344CB8AC3E}">
        <p14:creationId xmlns:p14="http://schemas.microsoft.com/office/powerpoint/2010/main" val="18576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a:t>
            </a:r>
            <a:r>
              <a:rPr lang="en-US" dirty="0" smtClean="0"/>
              <a:t>Conquer</a:t>
            </a:r>
            <a:endParaRPr lang="en-US" dirty="0"/>
          </a:p>
        </p:txBody>
      </p:sp>
      <p:sp>
        <p:nvSpPr>
          <p:cNvPr id="3" name="Content Placeholder 2"/>
          <p:cNvSpPr>
            <a:spLocks noGrp="1"/>
          </p:cNvSpPr>
          <p:nvPr>
            <p:ph idx="1"/>
          </p:nvPr>
        </p:nvSpPr>
        <p:spPr/>
        <p:txBody>
          <a:bodyPr/>
          <a:lstStyle/>
          <a:p>
            <a:pPr>
              <a:spcBef>
                <a:spcPts val="600"/>
              </a:spcBef>
            </a:pPr>
            <a:r>
              <a:rPr lang="en-US" dirty="0" smtClean="0"/>
              <a:t>Given </a:t>
            </a:r>
            <a:r>
              <a:rPr lang="en-US" dirty="0"/>
              <a:t>an instance of the </a:t>
            </a:r>
            <a:r>
              <a:rPr lang="en-US" dirty="0" smtClean="0"/>
              <a:t>problem, </a:t>
            </a:r>
          </a:p>
          <a:p>
            <a:pPr lvl="1">
              <a:spcBef>
                <a:spcPts val="600"/>
              </a:spcBef>
            </a:pPr>
            <a:r>
              <a:rPr lang="en-US" b="1" dirty="0" smtClean="0"/>
              <a:t>split this into </a:t>
            </a:r>
            <a:r>
              <a:rPr lang="en-US" b="1" dirty="0"/>
              <a:t>several </a:t>
            </a:r>
            <a:r>
              <a:rPr lang="en-US" b="1" dirty="0" smtClean="0"/>
              <a:t>smaller sub</a:t>
            </a:r>
            <a:r>
              <a:rPr lang="en-US" b="1" dirty="0"/>
              <a:t>-</a:t>
            </a:r>
            <a:r>
              <a:rPr lang="en-US" b="1" dirty="0" smtClean="0"/>
              <a:t>instances</a:t>
            </a:r>
            <a:r>
              <a:rPr lang="en-US" dirty="0" smtClean="0"/>
              <a:t>, </a:t>
            </a:r>
          </a:p>
          <a:p>
            <a:pPr lvl="1">
              <a:spcBef>
                <a:spcPts val="600"/>
              </a:spcBef>
            </a:pPr>
            <a:r>
              <a:rPr lang="en-US" dirty="0" smtClean="0"/>
              <a:t>independently </a:t>
            </a:r>
            <a:r>
              <a:rPr lang="en-US" b="1" dirty="0"/>
              <a:t>solve each of the </a:t>
            </a:r>
            <a:r>
              <a:rPr lang="en-US" b="1" dirty="0" smtClean="0"/>
              <a:t>sub-instances</a:t>
            </a:r>
            <a:r>
              <a:rPr lang="en-US" dirty="0" smtClean="0"/>
              <a:t> and </a:t>
            </a:r>
            <a:r>
              <a:rPr lang="en-US" dirty="0"/>
              <a:t>then </a:t>
            </a:r>
            <a:endParaRPr lang="en-US" dirty="0" smtClean="0"/>
          </a:p>
          <a:p>
            <a:pPr lvl="1">
              <a:spcBef>
                <a:spcPts val="600"/>
              </a:spcBef>
            </a:pPr>
            <a:r>
              <a:rPr lang="en-US" b="1" dirty="0" smtClean="0"/>
              <a:t>combine </a:t>
            </a:r>
            <a:r>
              <a:rPr lang="en-US" b="1" dirty="0"/>
              <a:t>the sub-instance </a:t>
            </a:r>
            <a:r>
              <a:rPr lang="en-US" b="1" dirty="0" smtClean="0"/>
              <a:t>solutions</a:t>
            </a:r>
          </a:p>
          <a:p>
            <a:pPr lvl="1">
              <a:spcBef>
                <a:spcPts val="600"/>
              </a:spcBef>
            </a:pPr>
            <a:r>
              <a:rPr lang="en-US" dirty="0" smtClean="0"/>
              <a:t>so </a:t>
            </a:r>
            <a:r>
              <a:rPr lang="en-US" dirty="0"/>
              <a:t>as to yield a solution for the original </a:t>
            </a:r>
            <a:r>
              <a:rPr lang="en-US" dirty="0" smtClean="0"/>
              <a:t>instance</a:t>
            </a:r>
            <a:endParaRPr lang="en-US" dirty="0"/>
          </a:p>
          <a:p>
            <a:pPr>
              <a:spcBef>
                <a:spcPts val="1000"/>
              </a:spcBef>
            </a:pPr>
            <a:r>
              <a:rPr lang="en-US" dirty="0"/>
              <a:t>With the </a:t>
            </a:r>
            <a:r>
              <a:rPr lang="en-US" dirty="0" smtClean="0"/>
              <a:t>D&amp;Q method, </a:t>
            </a:r>
            <a:r>
              <a:rPr lang="en-US" b="1" dirty="0" smtClean="0"/>
              <a:t>the </a:t>
            </a:r>
            <a:r>
              <a:rPr lang="en-US" b="1" dirty="0"/>
              <a:t>size of </a:t>
            </a:r>
            <a:r>
              <a:rPr lang="en-US" b="1" dirty="0" smtClean="0"/>
              <a:t>the problem </a:t>
            </a:r>
            <a:r>
              <a:rPr lang="en-US" b="1" dirty="0"/>
              <a:t>instance is reduced</a:t>
            </a:r>
            <a:r>
              <a:rPr lang="en-US" dirty="0"/>
              <a:t> by a factor (e.g. half the input size</a:t>
            </a:r>
            <a:r>
              <a:rPr lang="en-US" dirty="0" smtClean="0"/>
              <a:t>)</a:t>
            </a:r>
            <a:endParaRPr lang="en-US" dirty="0"/>
          </a:p>
          <a:p>
            <a:pPr>
              <a:spcBef>
                <a:spcPts val="1000"/>
              </a:spcBef>
            </a:pPr>
            <a:r>
              <a:rPr lang="en-US" dirty="0"/>
              <a:t>Examples of </a:t>
            </a:r>
            <a:r>
              <a:rPr lang="en-US" dirty="0" smtClean="0"/>
              <a:t>D&amp;Q algorithms:</a:t>
            </a:r>
          </a:p>
          <a:p>
            <a:pPr lvl="1">
              <a:spcBef>
                <a:spcPts val="600"/>
              </a:spcBef>
            </a:pPr>
            <a:r>
              <a:rPr lang="en-US" dirty="0" smtClean="0"/>
              <a:t>Computing </a:t>
            </a:r>
            <a:r>
              <a:rPr lang="en-US" dirty="0"/>
              <a:t>a</a:t>
            </a:r>
            <a:r>
              <a:rPr lang="en-US" i="1" baseline="30000" dirty="0"/>
              <a:t>n</a:t>
            </a:r>
            <a:r>
              <a:rPr lang="en-US" dirty="0"/>
              <a:t> (a </a:t>
            </a:r>
            <a:r>
              <a:rPr lang="en-US" dirty="0">
                <a:latin typeface="Symbol" charset="2"/>
                <a:cs typeface="Symbol" charset="2"/>
              </a:rPr>
              <a:t>&gt;</a:t>
            </a:r>
            <a:r>
              <a:rPr lang="en-US" dirty="0"/>
              <a:t> 0, </a:t>
            </a:r>
            <a:r>
              <a:rPr lang="en-US" i="1" dirty="0"/>
              <a:t>n</a:t>
            </a:r>
            <a:r>
              <a:rPr lang="en-US" dirty="0"/>
              <a:t> a nonnegative integer) by </a:t>
            </a:r>
            <a:r>
              <a:rPr lang="en-US" dirty="0" smtClean="0"/>
              <a:t>recursion</a:t>
            </a:r>
            <a:endParaRPr lang="en-US" dirty="0"/>
          </a:p>
          <a:p>
            <a:pPr lvl="1">
              <a:spcBef>
                <a:spcPts val="600"/>
              </a:spcBef>
            </a:pPr>
            <a:r>
              <a:rPr lang="en-US" dirty="0" err="1" smtClean="0"/>
              <a:t>Mergesort</a:t>
            </a:r>
            <a:r>
              <a:rPr lang="en-US" dirty="0" smtClean="0"/>
              <a:t> algorithm</a:t>
            </a:r>
            <a:endParaRPr lang="en-US" dirty="0"/>
          </a:p>
          <a:p>
            <a:pPr lvl="1">
              <a:spcBef>
                <a:spcPts val="600"/>
              </a:spcBef>
            </a:pPr>
            <a:r>
              <a:rPr lang="en-US" dirty="0" smtClean="0"/>
              <a:t>Quicksort algorithm</a:t>
            </a:r>
            <a:endParaRPr lang="en-US" dirty="0"/>
          </a:p>
        </p:txBody>
      </p:sp>
    </p:spTree>
    <p:extLst>
      <p:ext uri="{BB962C8B-B14F-4D97-AF65-F5344CB8AC3E}">
        <p14:creationId xmlns:p14="http://schemas.microsoft.com/office/powerpoint/2010/main" val="213616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 30 Quality management">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 30 Quality management">
      <a:majorFont>
        <a:latin typeface="NimbusSanT"/>
        <a:ea typeface=""/>
        <a:cs typeface=""/>
      </a:majorFont>
      <a:minorFont>
        <a:latin typeface="NimbusSan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1035050" marR="0" indent="-455613" algn="just" defTabSz="914400" rtl="0" eaLnBrk="0" fontAlgn="base" latinLnBrk="0" hangingPunct="0">
          <a:lnSpc>
            <a:spcPct val="100000"/>
          </a:lnSpc>
          <a:spcBef>
            <a:spcPct val="20000"/>
          </a:spcBef>
          <a:spcAft>
            <a:spcPct val="0"/>
          </a:spcAft>
          <a:buClr>
            <a:schemeClr val="tx1"/>
          </a:buClr>
          <a:buSzPct val="100000"/>
          <a:buFontTx/>
          <a:buChar char="•"/>
          <a:tabLst/>
          <a:defRPr kumimoji="0" lang="en-US" sz="1800" b="0" i="0" u="none" strike="noStrike" cap="none" normalizeH="0" baseline="0">
            <a:ln>
              <a:noFill/>
            </a:ln>
            <a:solidFill>
              <a:srgbClr val="000000"/>
            </a:solidFill>
            <a:effectLst/>
            <a:latin typeface="Arial" charset="0"/>
            <a:ea typeface="Times New Roman" charset="0"/>
            <a:cs typeface="Times New Roman"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1035050" marR="0" indent="-455613" algn="just" defTabSz="914400" rtl="0" eaLnBrk="0" fontAlgn="base" latinLnBrk="0" hangingPunct="0">
          <a:lnSpc>
            <a:spcPct val="100000"/>
          </a:lnSpc>
          <a:spcBef>
            <a:spcPct val="20000"/>
          </a:spcBef>
          <a:spcAft>
            <a:spcPct val="0"/>
          </a:spcAft>
          <a:buClr>
            <a:schemeClr val="tx1"/>
          </a:buClr>
          <a:buSzPct val="100000"/>
          <a:buFontTx/>
          <a:buChar char="•"/>
          <a:tabLst/>
          <a:defRPr kumimoji="0" lang="en-US" sz="1800" b="0" i="0" u="none" strike="noStrike" cap="none" normalizeH="0" baseline="0">
            <a:ln>
              <a:noFill/>
            </a:ln>
            <a:solidFill>
              <a:srgbClr val="000000"/>
            </a:solidFill>
            <a:effectLst/>
            <a:latin typeface="Arial" charset="0"/>
            <a:ea typeface="Times New Roman" charset="0"/>
            <a:cs typeface="Times New Roman" charset="0"/>
          </a:defRPr>
        </a:defPPr>
      </a:lstStyle>
    </a:lnDef>
  </a:objectDefaults>
  <a:extraClrSchemeLst>
    <a:extraClrScheme>
      <a:clrScheme name="Ch. 30 Quality manageme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 30 Quality manageme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 30 Quality manageme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 30 Quality manageme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 30 Quality managem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 30 Quality managem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 30 Quality managem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Hard Disk:SE, 5/e:SLIDES:Ch. 30 Quality management</Template>
  <TotalTime>46321241</TotalTime>
  <Pages>42</Pages>
  <Words>3104</Words>
  <Application>Microsoft Office PowerPoint</Application>
  <PresentationFormat>Custom</PresentationFormat>
  <Paragraphs>609</Paragraphs>
  <Slides>51</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4" baseType="lpstr">
      <vt:lpstr>ＭＳ Ｐゴシック</vt:lpstr>
      <vt:lpstr>Arial</vt:lpstr>
      <vt:lpstr>Courier New</vt:lpstr>
      <vt:lpstr>Monospac821 BT</vt:lpstr>
      <vt:lpstr>Monotype Sorts</vt:lpstr>
      <vt:lpstr>Myriad Pro</vt:lpstr>
      <vt:lpstr>NimbusSanT</vt:lpstr>
      <vt:lpstr>Shruti</vt:lpstr>
      <vt:lpstr>Symbol</vt:lpstr>
      <vt:lpstr>Times New Roman</vt:lpstr>
      <vt:lpstr>Zapf Dingbats</vt:lpstr>
      <vt:lpstr>Ch. 30 Quality management</vt:lpstr>
      <vt:lpstr>Equation</vt:lpstr>
      <vt:lpstr>Scientific Theory in Informatics</vt:lpstr>
      <vt:lpstr>Review</vt:lpstr>
      <vt:lpstr>Algorithmic Strategies</vt:lpstr>
      <vt:lpstr>What is an Algorithm?</vt:lpstr>
      <vt:lpstr>Algorithm Design Paradigms</vt:lpstr>
      <vt:lpstr>Strategies</vt:lpstr>
      <vt:lpstr>Brute Force</vt:lpstr>
      <vt:lpstr>Greedy Algorithms</vt:lpstr>
      <vt:lpstr>Divide-and-Conquer</vt:lpstr>
      <vt:lpstr>Dynamic programming</vt:lpstr>
      <vt:lpstr>Backtracking</vt:lpstr>
      <vt:lpstr>Style</vt:lpstr>
      <vt:lpstr>Procedural</vt:lpstr>
      <vt:lpstr>Solving Problems Recursively</vt:lpstr>
      <vt:lpstr>Why Use Recursion?</vt:lpstr>
      <vt:lpstr>There is No Magic</vt:lpstr>
      <vt:lpstr>There is No Magic</vt:lpstr>
      <vt:lpstr>Generality / Templates</vt:lpstr>
      <vt:lpstr>Problems</vt:lpstr>
      <vt:lpstr>Problem list</vt:lpstr>
      <vt:lpstr>Travelling Salesman Problem (TSP)</vt:lpstr>
      <vt:lpstr>TSP – BRUTE FORCE (n!)</vt:lpstr>
      <vt:lpstr>Minimum Spanning Trees</vt:lpstr>
      <vt:lpstr>Two Greedy Solutions</vt:lpstr>
      <vt:lpstr>Two Greedy Solutions</vt:lpstr>
      <vt:lpstr>General Greedy Algorithm</vt:lpstr>
      <vt:lpstr>Typical D&amp;Q: Merge Sort</vt:lpstr>
      <vt:lpstr>Merge Sort</vt:lpstr>
      <vt:lpstr>General D&amp;Q Algorithm</vt:lpstr>
      <vt:lpstr>Dynamic Programming and the Principle  of Optimality</vt:lpstr>
      <vt:lpstr>Dynamic Programming</vt:lpstr>
      <vt:lpstr>Examples of Dynamic Programming</vt:lpstr>
      <vt:lpstr>State Space Search  (leading to backtracking)</vt:lpstr>
      <vt:lpstr>State Space Search (cont.)</vt:lpstr>
      <vt:lpstr>State Space Search (cont.)</vt:lpstr>
      <vt:lpstr>Example: Missionaries &amp; Cannibals</vt:lpstr>
      <vt:lpstr>State Space of M &amp; C</vt:lpstr>
      <vt:lpstr>A Note on State Spaces</vt:lpstr>
      <vt:lpstr>Search Trees</vt:lpstr>
      <vt:lpstr>Search Tree of M &amp; C</vt:lpstr>
      <vt:lpstr>General State Space Search Algorithm</vt:lpstr>
      <vt:lpstr>Backtracking</vt:lpstr>
      <vt:lpstr>General Backtracking Algorithm</vt:lpstr>
      <vt:lpstr>Navigating a Maze</vt:lpstr>
      <vt:lpstr>Problem Representation – States</vt:lpstr>
      <vt:lpstr>Backtracking Function</vt:lpstr>
      <vt:lpstr>What is a complete solution?</vt:lpstr>
      <vt:lpstr>How do we extend a solution?</vt:lpstr>
      <vt:lpstr>What are promising solutions?</vt:lpstr>
      <vt:lpstr>Conclusions</vt:lpstr>
      <vt:lpstr>Conclusions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c:title>
  <dc:subject/>
  <dc:creator/>
  <cp:keywords/>
  <dc:description/>
  <cp:lastModifiedBy>Richard James Senington</cp:lastModifiedBy>
  <cp:revision>911</cp:revision>
  <cp:lastPrinted>2017-09-25T18:17:37Z</cp:lastPrinted>
  <dcterms:created xsi:type="dcterms:W3CDTF">2015-07-21T11:51:48Z</dcterms:created>
  <dcterms:modified xsi:type="dcterms:W3CDTF">2020-09-23T08:20:57Z</dcterms:modified>
</cp:coreProperties>
</file>