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71" r:id="rId2"/>
    <p:sldId id="636" r:id="rId3"/>
    <p:sldId id="637" r:id="rId4"/>
    <p:sldId id="616" r:id="rId5"/>
    <p:sldId id="635" r:id="rId6"/>
    <p:sldId id="617" r:id="rId7"/>
    <p:sldId id="619" r:id="rId8"/>
    <p:sldId id="621" r:id="rId9"/>
    <p:sldId id="620" r:id="rId10"/>
    <p:sldId id="622" r:id="rId11"/>
    <p:sldId id="623" r:id="rId12"/>
    <p:sldId id="624" r:id="rId13"/>
    <p:sldId id="638" r:id="rId14"/>
    <p:sldId id="584" r:id="rId15"/>
    <p:sldId id="600" r:id="rId16"/>
    <p:sldId id="605" r:id="rId17"/>
    <p:sldId id="598" r:id="rId18"/>
    <p:sldId id="609" r:id="rId19"/>
    <p:sldId id="608" r:id="rId20"/>
    <p:sldId id="607" r:id="rId21"/>
    <p:sldId id="639" r:id="rId22"/>
    <p:sldId id="606" r:id="rId23"/>
    <p:sldId id="643" r:id="rId24"/>
    <p:sldId id="644" r:id="rId25"/>
    <p:sldId id="631" r:id="rId26"/>
    <p:sldId id="642" r:id="rId27"/>
    <p:sldId id="633" r:id="rId28"/>
    <p:sldId id="629" r:id="rId29"/>
    <p:sldId id="630" r:id="rId30"/>
    <p:sldId id="640" r:id="rId31"/>
    <p:sldId id="585" r:id="rId32"/>
    <p:sldId id="632" r:id="rId33"/>
    <p:sldId id="575" r:id="rId34"/>
    <p:sldId id="580" r:id="rId35"/>
    <p:sldId id="582" r:id="rId36"/>
    <p:sldId id="579" r:id="rId37"/>
    <p:sldId id="641" r:id="rId38"/>
    <p:sldId id="625" r:id="rId39"/>
    <p:sldId id="573" r:id="rId40"/>
    <p:sldId id="627" r:id="rId41"/>
    <p:sldId id="626" r:id="rId42"/>
    <p:sldId id="611" r:id="rId43"/>
    <p:sldId id="589" r:id="rId44"/>
    <p:sldId id="590" r:id="rId45"/>
    <p:sldId id="591" r:id="rId46"/>
    <p:sldId id="592" r:id="rId47"/>
    <p:sldId id="613" r:id="rId48"/>
    <p:sldId id="597" r:id="rId49"/>
  </p:sldIdLst>
  <p:sldSz cx="9105900" cy="68326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1pPr>
    <a:lvl2pPr marL="4572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2pPr>
    <a:lvl3pPr marL="9144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3pPr>
    <a:lvl4pPr marL="13716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4pPr>
    <a:lvl5pPr marL="1828800" algn="just" rtl="0" eaLnBrk="0" fontAlgn="base" hangingPunct="0">
      <a:spcBef>
        <a:spcPct val="20000"/>
      </a:spcBef>
      <a:spcAft>
        <a:spcPct val="0"/>
      </a:spcAft>
      <a:buClr>
        <a:schemeClr val="tx1"/>
      </a:buClr>
      <a:buSzPct val="100000"/>
      <a:buChar char="•"/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Arial" charset="0"/>
        <a:ea typeface="Times New Roman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James Senington" initials="RJS" lastIdx="0" clrIdx="0">
    <p:extLst>
      <p:ext uri="{19B8F6BF-5375-455C-9EA6-DF929625EA0E}">
        <p15:presenceInfo xmlns:p15="http://schemas.microsoft.com/office/powerpoint/2012/main" userId="S-1-5-21-1453882016-3398588568-228745471-1540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FF"/>
    <a:srgbClr val="0000FF"/>
    <a:srgbClr val="00FF00"/>
    <a:srgbClr val="FF000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05" autoAdjust="0"/>
  </p:normalViewPr>
  <p:slideViewPr>
    <p:cSldViewPr>
      <p:cViewPr varScale="1">
        <p:scale>
          <a:sx n="78" d="100"/>
          <a:sy n="78" d="100"/>
        </p:scale>
        <p:origin x="1066" y="67"/>
      </p:cViewPr>
      <p:guideLst>
        <p:guide orient="horz" pos="2688"/>
        <p:guide pos="2880"/>
      </p:guideLst>
    </p:cSldViewPr>
  </p:slideViewPr>
  <p:outlineViewPr>
    <p:cViewPr>
      <p:scale>
        <a:sx n="33" d="100"/>
        <a:sy n="33" d="100"/>
      </p:scale>
      <p:origin x="0" y="-116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2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74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4100"/>
            <a:ext cx="5207000" cy="431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343" tIns="46344" rIns="94343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3638" y="895350"/>
            <a:ext cx="4772025" cy="3579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74136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  <p:sp>
        <p:nvSpPr>
          <p:cNvPr id="372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03375" y="873125"/>
            <a:ext cx="3867150" cy="2901950"/>
          </a:xfrm>
          <a:ln cap="flat"/>
        </p:spPr>
      </p:sp>
    </p:spTree>
    <p:extLst>
      <p:ext uri="{BB962C8B-B14F-4D97-AF65-F5344CB8AC3E}">
        <p14:creationId xmlns:p14="http://schemas.microsoft.com/office/powerpoint/2010/main" val="4275693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23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91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7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Notes for </a:t>
            </a:r>
            <a:r>
              <a:rPr lang="sv-SE" dirty="0" err="1" smtClean="0"/>
              <a:t>self</a:t>
            </a:r>
            <a:r>
              <a:rPr lang="sv-SE" dirty="0" smtClean="0"/>
              <a:t>. </a:t>
            </a:r>
          </a:p>
          <a:p>
            <a:r>
              <a:rPr lang="sv-SE" dirty="0" smtClean="0"/>
              <a:t>P(</a:t>
            </a:r>
            <a:r>
              <a:rPr lang="sv-SE" dirty="0" err="1" smtClean="0"/>
              <a:t>pattern</a:t>
            </a:r>
            <a:r>
              <a:rPr lang="sv-SE" dirty="0" smtClean="0"/>
              <a:t>) = </a:t>
            </a:r>
            <a:r>
              <a:rPr lang="sv-SE" dirty="0" err="1" smtClean="0"/>
              <a:t>probability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set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outputs </a:t>
            </a:r>
            <a:r>
              <a:rPr lang="sv-SE" baseline="0" dirty="0" err="1" smtClean="0"/>
              <a:t>wwr</a:t>
            </a:r>
            <a:endParaRPr lang="sv-SE" baseline="0" dirty="0" smtClean="0"/>
          </a:p>
          <a:p>
            <a:r>
              <a:rPr lang="sv-SE" baseline="0" dirty="0" smtClean="0"/>
              <a:t>P(</a:t>
            </a:r>
            <a:r>
              <a:rPr lang="sv-SE" baseline="0" dirty="0" err="1" smtClean="0"/>
              <a:t>BagB</a:t>
            </a:r>
            <a:r>
              <a:rPr lang="sv-SE" baseline="0" dirty="0" smtClean="0"/>
              <a:t> | 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 = P(</a:t>
            </a:r>
            <a:r>
              <a:rPr lang="sv-SE" baseline="0" dirty="0" err="1" smtClean="0"/>
              <a:t>BagB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 / P(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</a:t>
            </a:r>
          </a:p>
          <a:p>
            <a:r>
              <a:rPr lang="sv-SE" baseline="0" dirty="0" smtClean="0"/>
              <a:t>P(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 = P(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BagB</a:t>
            </a:r>
            <a:r>
              <a:rPr lang="sv-SE" baseline="0" dirty="0" smtClean="0"/>
              <a:t>) + P(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BagA</a:t>
            </a:r>
            <a:r>
              <a:rPr lang="sv-SE" baseline="0" dirty="0" smtClean="0"/>
              <a:t>)</a:t>
            </a:r>
          </a:p>
          <a:p>
            <a:r>
              <a:rPr lang="sv-SE" dirty="0" smtClean="0"/>
              <a:t>P(</a:t>
            </a:r>
            <a:r>
              <a:rPr lang="sv-SE" dirty="0" err="1" smtClean="0"/>
              <a:t>BagB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 = 0.5 * (</a:t>
            </a:r>
            <a:r>
              <a:rPr lang="sv-SE" baseline="0" dirty="0" err="1" smtClean="0"/>
              <a:t>wwr,wrw,rww</a:t>
            </a:r>
            <a:r>
              <a:rPr lang="sv-SE" baseline="0" dirty="0" smtClean="0"/>
              <a:t>)-&gt;0.5*(4/7*3/6*3/5 + 4/7*3/6*3/5 + 3/7*4/6*3/5) = ½ * 3 * (36/210) = 54/210</a:t>
            </a:r>
          </a:p>
          <a:p>
            <a:r>
              <a:rPr lang="sv-SE" baseline="0" dirty="0" smtClean="0"/>
              <a:t>P(</a:t>
            </a:r>
            <a:r>
              <a:rPr lang="sv-SE" baseline="0" dirty="0" err="1" smtClean="0"/>
              <a:t>BagA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 = 0.5 * (3/7*2/6*4/5 + 3/7*4/6*2/5 + 4/7*3/6*2/5) = 6/35       36/210</a:t>
            </a:r>
          </a:p>
          <a:p>
            <a:r>
              <a:rPr lang="sv-SE" baseline="0" dirty="0" smtClean="0"/>
              <a:t>P(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 = (36+54)/210 = 90/210 = 3/7</a:t>
            </a:r>
          </a:p>
          <a:p>
            <a:r>
              <a:rPr lang="sv-SE" baseline="0" dirty="0" smtClean="0"/>
              <a:t>P(</a:t>
            </a:r>
            <a:r>
              <a:rPr lang="sv-SE" baseline="0" dirty="0" err="1" smtClean="0"/>
              <a:t>BagB</a:t>
            </a:r>
            <a:r>
              <a:rPr lang="sv-SE" baseline="0" dirty="0" smtClean="0"/>
              <a:t> | </a:t>
            </a:r>
            <a:r>
              <a:rPr lang="sv-SE" baseline="0" dirty="0" err="1" smtClean="0"/>
              <a:t>Pattern</a:t>
            </a:r>
            <a:r>
              <a:rPr lang="sv-SE" baseline="0" dirty="0" smtClean="0"/>
              <a:t>) = 54*21/210*9 = 3/5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19314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93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8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3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25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9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2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8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9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5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25" y="2122488"/>
            <a:ext cx="7740650" cy="1465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250" y="3871913"/>
            <a:ext cx="6375400" cy="1746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261938"/>
            <a:ext cx="2093913" cy="5522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261938"/>
            <a:ext cx="6132512" cy="5522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4391025"/>
            <a:ext cx="7740650" cy="13573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95600"/>
            <a:ext cx="7740650" cy="14954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58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38" y="16700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19467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528763"/>
            <a:ext cx="40227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3" y="2166938"/>
            <a:ext cx="4022725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975" y="1528763"/>
            <a:ext cx="4024313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975" y="2166938"/>
            <a:ext cx="4024313" cy="3937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1463"/>
            <a:ext cx="2995612" cy="11588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763" y="271463"/>
            <a:ext cx="5089525" cy="58324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3" y="1430338"/>
            <a:ext cx="2995612" cy="4673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350" y="4783138"/>
            <a:ext cx="5464175" cy="5635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4350" y="611188"/>
            <a:ext cx="5464175" cy="4098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4350" y="5346700"/>
            <a:ext cx="5464175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400" y="1366838"/>
            <a:ext cx="7942263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9412" y="261938"/>
            <a:ext cx="8364537" cy="944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670050"/>
            <a:ext cx="8396288" cy="4946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99188" y="6555601"/>
            <a:ext cx="4473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 smtClean="0">
                <a:solidFill>
                  <a:schemeClr val="bg2"/>
                </a:solidFill>
              </a:rPr>
              <a:t>Scientific Theory in Informatics</a:t>
            </a:r>
            <a:r>
              <a:rPr lang="en-US" sz="1000" baseline="0" dirty="0" smtClean="0">
                <a:solidFill>
                  <a:schemeClr val="bg2"/>
                </a:solidFill>
              </a:rPr>
              <a:t> </a:t>
            </a:r>
            <a:r>
              <a:rPr lang="en-US" sz="1000" dirty="0" smtClean="0">
                <a:solidFill>
                  <a:schemeClr val="bg2"/>
                </a:solidFill>
              </a:rPr>
              <a:t>– Lecture 06: Discrete Probability – Slide </a:t>
            </a:r>
            <a:fld id="{24330D05-EAFB-3C42-A932-5EB945E32F5E}" type="slidenum">
              <a:rPr lang="en-US" sz="1000" smtClean="0">
                <a:solidFill>
                  <a:schemeClr val="bg2"/>
                </a:solidFill>
              </a:rPr>
              <a:pPr>
                <a:buNone/>
              </a:p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pic>
        <p:nvPicPr>
          <p:cNvPr id="8" name="Picture 7" descr="Screen Shot 2015-07-21 at 08.45.06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34350" y="596900"/>
            <a:ext cx="802137" cy="80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NimbusSanT" pitchFamily="2" charset="0"/>
        </a:defRPr>
      </a:lvl9pPr>
    </p:titleStyle>
    <p:bodyStyle>
      <a:lvl1pPr marL="465138" indent="-4651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u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35050" indent="-4556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2pPr>
      <a:lvl3pPr marL="1377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720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20637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1800">
          <a:solidFill>
            <a:schemeClr val="tx1"/>
          </a:solidFill>
          <a:latin typeface="+mn-lt"/>
          <a:ea typeface="ＭＳ Ｐゴシック" charset="-128"/>
        </a:defRPr>
      </a:lvl5pPr>
      <a:lvl6pPr marL="25209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81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353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92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261938"/>
            <a:ext cx="8364537" cy="944562"/>
          </a:xfrm>
          <a:noFill/>
          <a:ln/>
        </p:spPr>
        <p:txBody>
          <a:bodyPr/>
          <a:lstStyle/>
          <a:p>
            <a:r>
              <a:rPr lang="en-US" sz="3200" dirty="0" smtClean="0"/>
              <a:t>Scientific Theory in Informatics A1N</a:t>
            </a:r>
            <a:endParaRPr lang="en-US" sz="3200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2120900"/>
            <a:ext cx="8686800" cy="4343400"/>
          </a:xfrm>
          <a:noFill/>
          <a:ln/>
        </p:spPr>
        <p:txBody>
          <a:bodyPr/>
          <a:lstStyle/>
          <a:p>
            <a:pPr algn="ctr">
              <a:buFont typeface="Monotype Sorts" charset="2"/>
              <a:buNone/>
            </a:pPr>
            <a:endParaRPr lang="en-US" dirty="0" smtClean="0"/>
          </a:p>
          <a:p>
            <a:pPr algn="ctr">
              <a:buFont typeface="Monotype Sorts" charset="2"/>
              <a:buNone/>
            </a:pPr>
            <a:r>
              <a:rPr lang="en-US" dirty="0" smtClean="0"/>
              <a:t>Probability &amp; Discrete Event Simulation</a:t>
            </a:r>
          </a:p>
          <a:p>
            <a:pPr algn="ctr">
              <a:buFont typeface="Monotype Sorts" charset="2"/>
              <a:buNone/>
            </a:pPr>
            <a:endParaRPr lang="en-US" dirty="0" smtClean="0"/>
          </a:p>
          <a:p>
            <a:pPr algn="ctr">
              <a:spcBef>
                <a:spcPts val="0"/>
              </a:spcBef>
              <a:buNone/>
            </a:pPr>
            <a:r>
              <a:rPr lang="en-US" sz="2000" dirty="0"/>
              <a:t>Richard Senington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000" dirty="0"/>
              <a:t>Based on slides by David </a:t>
            </a:r>
            <a:r>
              <a:rPr lang="en-US" sz="2000" dirty="0" smtClean="0"/>
              <a:t>Vernon</a:t>
            </a:r>
            <a:endParaRPr lang="en-US" sz="2000" dirty="0"/>
          </a:p>
          <a:p>
            <a:pPr algn="ctr">
              <a:spcBef>
                <a:spcPts val="0"/>
              </a:spcBef>
              <a:buNone/>
            </a:pPr>
            <a:r>
              <a:rPr lang="en-US" sz="2000" dirty="0"/>
              <a:t>University of Skövde</a:t>
            </a:r>
            <a:br>
              <a:rPr lang="en-US" sz="2000" dirty="0"/>
            </a:br>
            <a:endParaRPr lang="en-US" sz="2000" dirty="0"/>
          </a:p>
          <a:p>
            <a:pPr algn="ctr">
              <a:buNone/>
            </a:pPr>
            <a:r>
              <a:rPr lang="en-US" sz="2000" dirty="0"/>
              <a:t>Richard.james.senington@his.se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Probability Theory provides a mathematical foundation for many concepts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Information</a:t>
            </a:r>
          </a:p>
          <a:p>
            <a:pPr lvl="1"/>
            <a:r>
              <a:rPr lang="en-GB" dirty="0" smtClean="0"/>
              <a:t>Belief</a:t>
            </a:r>
          </a:p>
          <a:p>
            <a:pPr lvl="1"/>
            <a:r>
              <a:rPr lang="en-GB" dirty="0" smtClean="0"/>
              <a:t>Uncertainty</a:t>
            </a:r>
          </a:p>
          <a:p>
            <a:pPr lvl="1"/>
            <a:r>
              <a:rPr lang="en-GB" dirty="0" smtClean="0"/>
              <a:t>Confidence</a:t>
            </a:r>
          </a:p>
          <a:p>
            <a:pPr lvl="1"/>
            <a:r>
              <a:rPr lang="en-GB" dirty="0" smtClean="0"/>
              <a:t>Randomness</a:t>
            </a:r>
          </a:p>
          <a:p>
            <a:pPr lvl="1"/>
            <a:r>
              <a:rPr lang="en-GB" dirty="0" smtClean="0"/>
              <a:t>Variability</a:t>
            </a:r>
          </a:p>
          <a:p>
            <a:pPr lvl="1"/>
            <a:r>
              <a:rPr lang="en-GB" dirty="0" smtClean="0"/>
              <a:t>Chance</a:t>
            </a:r>
          </a:p>
          <a:p>
            <a:pPr lvl="1"/>
            <a:r>
              <a:rPr lang="en-GB" dirty="0" smtClean="0"/>
              <a:t>Risk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Probability Theory provides 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A framework for making inferences and testing hypotheses </a:t>
            </a:r>
            <a:r>
              <a:rPr lang="en-GB" i="1" dirty="0" smtClean="0"/>
              <a:t>based on uncertain empirical data </a:t>
            </a:r>
          </a:p>
          <a:p>
            <a:pPr lvl="1"/>
            <a:endParaRPr lang="en-GB" i="1" dirty="0" smtClean="0"/>
          </a:p>
          <a:p>
            <a:pPr lvl="1"/>
            <a:r>
              <a:rPr lang="en-GB" dirty="0" smtClean="0"/>
              <a:t>Building systems that operate in an uncertain world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Machine perception (speech recognition, computer vision)</a:t>
            </a:r>
          </a:p>
          <a:p>
            <a:pPr lvl="2"/>
            <a:r>
              <a:rPr lang="en-GB" dirty="0" smtClean="0"/>
              <a:t>Artificial intelligence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Theoretical framework for understanding how the brain works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Many computational neuroscientists think the brain is a probabilistic computer build with unreliable components (i.e. neurons)</a:t>
            </a:r>
            <a:br>
              <a:rPr lang="en-GB" dirty="0" smtClean="0"/>
            </a:b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Probability Theory provides 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A way of determining the </a:t>
            </a:r>
            <a:r>
              <a:rPr lang="en-GB" b="1" dirty="0" smtClean="0"/>
              <a:t>average-case </a:t>
            </a:r>
            <a:r>
              <a:rPr lang="en-GB" dirty="0" smtClean="0"/>
              <a:t>complexity of algorithms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A way of determining whether we should reject an incoming email message as spam based on the words that appear in the message</a:t>
            </a:r>
          </a:p>
          <a:p>
            <a:pPr lvl="1"/>
            <a:endParaRPr lang="en-GB" dirty="0" smtClean="0"/>
          </a:p>
          <a:p>
            <a:pPr lvl="2">
              <a:buNone/>
            </a:pPr>
            <a:r>
              <a:rPr lang="en-GB" dirty="0" smtClean="0"/>
              <a:t>(</a:t>
            </a:r>
            <a:r>
              <a:rPr lang="en-US" dirty="0" smtClean="0"/>
              <a:t>http://</a:t>
            </a:r>
            <a:r>
              <a:rPr lang="en-US" dirty="0" err="1" smtClean="0"/>
              <a:t>www.youtube.com/watch?v</a:t>
            </a:r>
            <a:r>
              <a:rPr lang="en-US" dirty="0" smtClean="0"/>
              <a:t>=M_eYSuPKP3Y)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dirty="0" smtClean="0"/>
              <a:t>A way of combining different sources of uncertain information to make rational decisions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1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modern definition is </a:t>
            </a:r>
            <a:r>
              <a:rPr lang="sv-SE" dirty="0" err="1" smtClean="0"/>
              <a:t>based</a:t>
            </a:r>
            <a:r>
              <a:rPr lang="sv-SE" dirty="0" smtClean="0"/>
              <a:t> </a:t>
            </a:r>
            <a:r>
              <a:rPr lang="sv-SE" dirty="0" err="1" smtClean="0"/>
              <a:t>upon</a:t>
            </a:r>
            <a:r>
              <a:rPr lang="sv-SE" dirty="0" smtClean="0"/>
              <a:t> set </a:t>
            </a:r>
            <a:r>
              <a:rPr lang="sv-SE" dirty="0" err="1" smtClean="0"/>
              <a:t>theory</a:t>
            </a:r>
            <a:endParaRPr lang="sv-SE" dirty="0" smtClean="0"/>
          </a:p>
          <a:p>
            <a:pPr lvl="1"/>
            <a:r>
              <a:rPr lang="sv-SE" dirty="0" err="1" smtClean="0"/>
              <a:t>There</a:t>
            </a:r>
            <a:r>
              <a:rPr lang="sv-SE" dirty="0" smtClean="0"/>
              <a:t> is a set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outcomes</a:t>
            </a:r>
            <a:r>
              <a:rPr lang="sv-SE" dirty="0" smtClean="0"/>
              <a:t> S </a:t>
            </a:r>
          </a:p>
          <a:p>
            <a:pPr lvl="2"/>
            <a:r>
              <a:rPr lang="sv-SE" dirty="0" err="1" smtClean="0"/>
              <a:t>E.g</a:t>
            </a:r>
            <a:r>
              <a:rPr lang="sv-SE" dirty="0" smtClean="0"/>
              <a:t>. S={A,B,C}</a:t>
            </a:r>
          </a:p>
          <a:p>
            <a:pPr lvl="2"/>
            <a:r>
              <a:rPr lang="en-GB" dirty="0"/>
              <a:t>Also called </a:t>
            </a:r>
            <a:r>
              <a:rPr lang="en-GB" dirty="0" smtClean="0"/>
              <a:t>a reference set</a:t>
            </a:r>
          </a:p>
          <a:p>
            <a:pPr lvl="1"/>
            <a:r>
              <a:rPr lang="sv-SE" dirty="0" smtClean="0"/>
              <a:t>An event is a </a:t>
            </a:r>
            <a:r>
              <a:rPr lang="sv-SE" dirty="0" err="1" smtClean="0"/>
              <a:t>subset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an </a:t>
            </a:r>
            <a:r>
              <a:rPr lang="sv-SE" dirty="0" err="1" smtClean="0"/>
              <a:t>outcome</a:t>
            </a:r>
            <a:r>
              <a:rPr lang="sv-SE" dirty="0" smtClean="0"/>
              <a:t> set</a:t>
            </a:r>
          </a:p>
          <a:p>
            <a:pPr lvl="2"/>
            <a:r>
              <a:rPr lang="sv-SE" dirty="0" err="1" smtClean="0"/>
              <a:t>E.g</a:t>
            </a:r>
            <a:r>
              <a:rPr lang="sv-SE" dirty="0" smtClean="0"/>
              <a:t>. E</a:t>
            </a:r>
            <a:r>
              <a:rPr lang="sv-SE" baseline="-25000" dirty="0" smtClean="0"/>
              <a:t>1</a:t>
            </a:r>
            <a:r>
              <a:rPr lang="sv-SE" dirty="0" smtClean="0"/>
              <a:t>={A}             E</a:t>
            </a:r>
            <a:r>
              <a:rPr lang="sv-SE" baseline="-25000" dirty="0" smtClean="0"/>
              <a:t>2</a:t>
            </a:r>
            <a:r>
              <a:rPr lang="sv-SE" dirty="0" smtClean="0"/>
              <a:t>={A,B}</a:t>
            </a:r>
          </a:p>
          <a:p>
            <a:pPr lvl="1"/>
            <a:r>
              <a:rPr lang="sv-SE" dirty="0" err="1" smtClean="0"/>
              <a:t>There</a:t>
            </a:r>
            <a:r>
              <a:rPr lang="sv-SE" dirty="0" smtClean="0"/>
              <a:t> is a </a:t>
            </a:r>
            <a:r>
              <a:rPr lang="sv-SE" dirty="0" err="1" smtClean="0"/>
              <a:t>function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defines</a:t>
            </a:r>
            <a:r>
              <a:rPr lang="sv-SE" dirty="0" smtClean="0"/>
              <a:t> the </a:t>
            </a:r>
            <a:r>
              <a:rPr lang="sv-SE" dirty="0" err="1" smtClean="0"/>
              <a:t>liklihood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any</a:t>
            </a:r>
            <a:r>
              <a:rPr lang="sv-SE" dirty="0" smtClean="0"/>
              <a:t> event</a:t>
            </a:r>
          </a:p>
          <a:p>
            <a:pPr lvl="2"/>
            <a:r>
              <a:rPr lang="sv-SE" dirty="0" err="1" smtClean="0"/>
              <a:t>E.g</a:t>
            </a:r>
            <a:r>
              <a:rPr lang="sv-SE" dirty="0" smtClean="0"/>
              <a:t>. p :: E-&gt;Float</a:t>
            </a:r>
            <a:br>
              <a:rPr lang="sv-SE" dirty="0" smtClean="0"/>
            </a:br>
            <a:r>
              <a:rPr lang="sv-SE" dirty="0" smtClean="0"/>
              <a:t>       p({A}) = 0.3</a:t>
            </a:r>
            <a:br>
              <a:rPr lang="sv-SE" dirty="0" smtClean="0"/>
            </a:br>
            <a:r>
              <a:rPr lang="sv-SE" dirty="0" smtClean="0"/>
              <a:t>       </a:t>
            </a:r>
            <a:r>
              <a:rPr lang="sv-SE" dirty="0"/>
              <a:t>p({</a:t>
            </a:r>
            <a:r>
              <a:rPr lang="sv-SE" dirty="0" smtClean="0"/>
              <a:t>B</a:t>
            </a:r>
            <a:r>
              <a:rPr lang="sv-SE" dirty="0"/>
              <a:t>}) </a:t>
            </a:r>
            <a:r>
              <a:rPr lang="sv-SE" dirty="0" smtClean="0"/>
              <a:t>= 0.4</a:t>
            </a:r>
            <a:br>
              <a:rPr lang="sv-SE" dirty="0" smtClean="0"/>
            </a:br>
            <a:r>
              <a:rPr lang="sv-SE" dirty="0"/>
              <a:t>       </a:t>
            </a:r>
            <a:r>
              <a:rPr lang="sv-SE" dirty="0" smtClean="0"/>
              <a:t>p({C}) = 0.3</a:t>
            </a:r>
          </a:p>
          <a:p>
            <a:pPr lvl="2"/>
            <a:r>
              <a:rPr lang="sv-SE" dirty="0" err="1" smtClean="0"/>
              <a:t>This</a:t>
            </a:r>
            <a:r>
              <a:rPr lang="sv-SE" dirty="0" smtClean="0"/>
              <a:t> is a </a:t>
            </a:r>
            <a:r>
              <a:rPr lang="sv-SE" b="1" dirty="0" err="1" smtClean="0"/>
              <a:t>Probability</a:t>
            </a:r>
            <a:r>
              <a:rPr lang="sv-SE" b="1" dirty="0" smtClean="0"/>
              <a:t> </a:t>
            </a:r>
            <a:r>
              <a:rPr lang="sv-SE" b="1" dirty="0" err="1" smtClean="0"/>
              <a:t>Mass</a:t>
            </a:r>
            <a:r>
              <a:rPr lang="sv-SE" b="1" dirty="0" smtClean="0"/>
              <a:t> </a:t>
            </a:r>
            <a:r>
              <a:rPr lang="sv-SE" b="1" dirty="0" err="1" smtClean="0"/>
              <a:t>Function</a:t>
            </a:r>
            <a:endParaRPr lang="sv-SE" dirty="0"/>
          </a:p>
          <a:p>
            <a:pPr lvl="1"/>
            <a:r>
              <a:rPr lang="sv-SE" dirty="0" smtClean="0"/>
              <a:t>The total </a:t>
            </a:r>
            <a:r>
              <a:rPr lang="sv-SE" dirty="0" err="1" smtClean="0"/>
              <a:t>of</a:t>
            </a:r>
            <a:r>
              <a:rPr lang="sv-SE" dirty="0" smtClean="0"/>
              <a:t> a PMF must be 1.0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size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set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outcomes</a:t>
            </a:r>
            <a:r>
              <a:rPr lang="sv-SE" dirty="0" smtClean="0"/>
              <a:t> must be </a:t>
            </a:r>
            <a:r>
              <a:rPr lang="sv-SE" dirty="0" err="1" smtClean="0"/>
              <a:t>finite</a:t>
            </a:r>
            <a:r>
              <a:rPr lang="sv-SE" dirty="0" smtClean="0"/>
              <a:t> or </a:t>
            </a:r>
            <a:r>
              <a:rPr lang="sv-SE" dirty="0" err="1" smtClean="0"/>
              <a:t>countable</a:t>
            </a:r>
            <a:endParaRPr lang="sv-S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3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Computing </a:t>
                </a:r>
                <a:r>
                  <a:rPr lang="sv-SE" dirty="0" err="1" smtClean="0"/>
                  <a:t>Probabilities</a:t>
                </a:r>
                <a:endParaRPr lang="en-GB" dirty="0" smtClean="0"/>
              </a:p>
              <a:p>
                <a:pPr lvl="1"/>
                <a:r>
                  <a:rPr lang="sv-SE" dirty="0" smtClean="0"/>
                  <a:t>From </a:t>
                </a:r>
                <a:r>
                  <a:rPr lang="sv-SE" dirty="0" err="1" smtClean="0"/>
                  <a:t>known</a:t>
                </a:r>
                <a:r>
                  <a:rPr lang="sv-SE" dirty="0" smtClean="0"/>
                  <a:t> sets</a:t>
                </a:r>
              </a:p>
              <a:p>
                <a:pPr lvl="1"/>
                <a:r>
                  <a:rPr lang="en-GB" dirty="0"/>
                  <a:t>For an event E, and a sample space </a:t>
                </a:r>
                <a:r>
                  <a:rPr lang="en-GB" dirty="0" smtClean="0"/>
                  <a:t>S</a:t>
                </a:r>
              </a:p>
              <a:p>
                <a:pPr lvl="2"/>
                <a:r>
                  <a:rPr lang="sv-SE" dirty="0" smtClean="0"/>
                  <a:t>The </a:t>
                </a:r>
                <a:r>
                  <a:rPr lang="sv-SE" dirty="0" err="1" smtClean="0"/>
                  <a:t>probability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an event is the </a:t>
                </a:r>
                <a:r>
                  <a:rPr lang="sv-SE" dirty="0" err="1" smtClean="0"/>
                  <a:t>size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event set </a:t>
                </a:r>
                <a:r>
                  <a:rPr lang="sv-SE" dirty="0" err="1" smtClean="0"/>
                  <a:t>divided</a:t>
                </a:r>
                <a:r>
                  <a:rPr lang="sv-SE" dirty="0" smtClean="0"/>
                  <a:t> by the total </a:t>
                </a:r>
                <a:r>
                  <a:rPr lang="sv-SE" dirty="0" err="1" smtClean="0"/>
                  <a:t>size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space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sv-SE" b="0" dirty="0" smtClean="0"/>
              </a:p>
              <a:p>
                <a:pPr lvl="1"/>
                <a:endParaRPr lang="sv-S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Computing </a:t>
                </a:r>
                <a:r>
                  <a:rPr lang="sv-SE" dirty="0" err="1" smtClean="0"/>
                  <a:t>Probabilities</a:t>
                </a:r>
                <a:endParaRPr lang="en-GB" dirty="0" smtClean="0"/>
              </a:p>
              <a:p>
                <a:pPr lvl="1"/>
                <a:r>
                  <a:rPr lang="sv-SE" dirty="0" smtClean="0"/>
                  <a:t>From </a:t>
                </a:r>
                <a:r>
                  <a:rPr lang="sv-SE" dirty="0" err="1" smtClean="0"/>
                  <a:t>known</a:t>
                </a:r>
                <a:r>
                  <a:rPr lang="sv-SE" dirty="0" smtClean="0"/>
                  <a:t> sets</a:t>
                </a:r>
              </a:p>
              <a:p>
                <a:pPr lvl="1"/>
                <a:r>
                  <a:rPr lang="en-GB" dirty="0"/>
                  <a:t>For an event E, and a sample space </a:t>
                </a:r>
                <a:r>
                  <a:rPr lang="en-GB" dirty="0" smtClean="0"/>
                  <a:t>S</a:t>
                </a:r>
              </a:p>
              <a:p>
                <a:pPr lvl="2"/>
                <a:r>
                  <a:rPr lang="sv-SE" dirty="0" smtClean="0"/>
                  <a:t>The </a:t>
                </a:r>
                <a:r>
                  <a:rPr lang="sv-SE" dirty="0" err="1" smtClean="0"/>
                  <a:t>probability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an event is the </a:t>
                </a:r>
                <a:r>
                  <a:rPr lang="sv-SE" dirty="0" err="1" smtClean="0"/>
                  <a:t>size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event set </a:t>
                </a:r>
                <a:r>
                  <a:rPr lang="sv-SE" dirty="0" err="1" smtClean="0"/>
                  <a:t>divided</a:t>
                </a:r>
                <a:r>
                  <a:rPr lang="sv-SE" dirty="0" smtClean="0"/>
                  <a:t> by the total </a:t>
                </a:r>
                <a:r>
                  <a:rPr lang="sv-SE" dirty="0" err="1" smtClean="0"/>
                  <a:t>size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space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sv-SE" b="0" dirty="0" smtClean="0"/>
              </a:p>
              <a:p>
                <a:pPr lvl="1"/>
                <a:r>
                  <a:rPr lang="sv-SE" dirty="0" err="1"/>
                  <a:t>Consider</a:t>
                </a:r>
                <a:r>
                  <a:rPr lang="sv-SE" dirty="0"/>
                  <a:t> a box </a:t>
                </a:r>
                <a:r>
                  <a:rPr lang="sv-SE" dirty="0" err="1"/>
                  <a:t>containing</a:t>
                </a:r>
                <a:r>
                  <a:rPr lang="sv-SE" dirty="0"/>
                  <a:t> 277 </a:t>
                </a:r>
                <a:r>
                  <a:rPr lang="sv-SE" dirty="0" err="1"/>
                  <a:t>coloured</a:t>
                </a:r>
                <a:r>
                  <a:rPr lang="sv-SE" dirty="0"/>
                  <a:t> balls (red, green, </a:t>
                </a:r>
                <a:r>
                  <a:rPr lang="sv-SE" dirty="0" err="1"/>
                  <a:t>blue</a:t>
                </a:r>
                <a:r>
                  <a:rPr lang="sv-SE" dirty="0"/>
                  <a:t>)</a:t>
                </a:r>
              </a:p>
              <a:p>
                <a:pPr lvl="2"/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5 red balls</a:t>
                </a:r>
              </a:p>
              <a:p>
                <a:pPr lvl="2"/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79 green balls</a:t>
                </a:r>
              </a:p>
              <a:p>
                <a:pPr lvl="2"/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193 </a:t>
                </a:r>
                <a:r>
                  <a:rPr lang="sv-SE" dirty="0" err="1"/>
                  <a:t>blue</a:t>
                </a:r>
                <a:r>
                  <a:rPr lang="sv-SE" dirty="0"/>
                  <a:t> balls</a:t>
                </a:r>
              </a:p>
              <a:p>
                <a:pPr lvl="1"/>
                <a:r>
                  <a:rPr lang="sv-SE" dirty="0" err="1"/>
                  <a:t>What</a:t>
                </a:r>
                <a:r>
                  <a:rPr lang="sv-SE" dirty="0"/>
                  <a:t> is the </a:t>
                </a:r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 smtClean="0"/>
                  <a:t>mass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function</a:t>
                </a:r>
                <a:r>
                  <a:rPr lang="sv-SE" dirty="0" smtClean="0"/>
                  <a:t>?</a:t>
                </a:r>
              </a:p>
              <a:p>
                <a:pPr lvl="2"/>
                <a:r>
                  <a:rPr lang="sv-SE" dirty="0" smtClean="0"/>
                  <a:t>P({Red Balls})</a:t>
                </a:r>
              </a:p>
              <a:p>
                <a:pPr lvl="2"/>
                <a:r>
                  <a:rPr lang="sv-SE" dirty="0" smtClean="0"/>
                  <a:t>P({Green Balls})</a:t>
                </a:r>
              </a:p>
              <a:p>
                <a:pPr lvl="2"/>
                <a:r>
                  <a:rPr lang="sv-SE" dirty="0" smtClean="0"/>
                  <a:t>P({</a:t>
                </a:r>
                <a:r>
                  <a:rPr lang="sv-SE" dirty="0" err="1" smtClean="0"/>
                  <a:t>Blue</a:t>
                </a:r>
                <a:r>
                  <a:rPr lang="sv-SE" dirty="0" smtClean="0"/>
                  <a:t> Balls})</a:t>
                </a:r>
                <a:endParaRPr lang="en-GB" dirty="0"/>
              </a:p>
              <a:p>
                <a:pPr lvl="1"/>
                <a:endParaRPr lang="sv-S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err="1" smtClean="0"/>
                  <a:t>Compound</a:t>
                </a:r>
                <a:r>
                  <a:rPr lang="sv-SE" dirty="0" smtClean="0"/>
                  <a:t> events</a:t>
                </a:r>
              </a:p>
              <a:p>
                <a:pPr lvl="1"/>
                <a:r>
                  <a:rPr lang="sv-SE" dirty="0" err="1" smtClean="0"/>
                  <a:t>We</a:t>
                </a:r>
                <a:r>
                  <a:rPr lang="sv-SE" dirty="0" smtClean="0"/>
                  <a:t> do not </a:t>
                </a:r>
                <a:r>
                  <a:rPr lang="sv-SE" dirty="0" err="1" smtClean="0"/>
                  <a:t>usually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consider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single</a:t>
                </a:r>
                <a:r>
                  <a:rPr lang="sv-SE" dirty="0" smtClean="0"/>
                  <a:t> events, </a:t>
                </a:r>
                <a:r>
                  <a:rPr lang="sv-SE" dirty="0" err="1" smtClean="0"/>
                  <a:t>we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consider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several</a:t>
                </a:r>
                <a:endParaRPr lang="sv-SE" dirty="0" smtClean="0"/>
              </a:p>
              <a:p>
                <a:pPr lvl="2"/>
                <a:r>
                  <a:rPr lang="sv-SE" dirty="0" smtClean="0"/>
                  <a:t>For </a:t>
                </a:r>
                <a:r>
                  <a:rPr lang="sv-SE" dirty="0" err="1" smtClean="0"/>
                  <a:t>example</a:t>
                </a:r>
                <a:r>
                  <a:rPr lang="sv-SE" dirty="0" smtClean="0"/>
                  <a:t> the series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coin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throws</a:t>
                </a:r>
                <a:endParaRPr lang="sv-SE" dirty="0"/>
              </a:p>
              <a:p>
                <a:pPr lvl="1"/>
                <a:r>
                  <a:rPr lang="sv-SE" dirty="0" err="1" smtClean="0"/>
                  <a:t>We</a:t>
                </a:r>
                <a:r>
                  <a:rPr lang="sv-SE" dirty="0"/>
                  <a:t> </a:t>
                </a:r>
                <a:r>
                  <a:rPr lang="sv-SE" dirty="0" err="1" smtClean="0"/>
                  <a:t>describe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these</a:t>
                </a:r>
                <a:r>
                  <a:rPr lang="sv-SE" dirty="0" smtClean="0"/>
                  <a:t> events</a:t>
                </a:r>
              </a:p>
              <a:p>
                <a:pPr lvl="2"/>
                <a:r>
                  <a:rPr lang="sv-SE" dirty="0" smtClean="0"/>
                  <a:t>(</a:t>
                </a:r>
                <a:r>
                  <a:rPr lang="sv-SE" dirty="0" err="1" smtClean="0"/>
                  <a:t>Inverse</a:t>
                </a:r>
                <a:r>
                  <a:rPr lang="sv-SE" dirty="0" smtClean="0"/>
                  <a:t>) P(not A) = 1-P(A)</a:t>
                </a:r>
              </a:p>
              <a:p>
                <a:pPr lvl="2"/>
                <a:r>
                  <a:rPr lang="sv-SE" dirty="0" smtClean="0"/>
                  <a:t>(</a:t>
                </a:r>
                <a:r>
                  <a:rPr lang="sv-SE" dirty="0" err="1" smtClean="0"/>
                  <a:t>Intersection</a:t>
                </a:r>
                <a:r>
                  <a:rPr lang="sv-SE" dirty="0" smtClean="0"/>
                  <a:t>) P(A and B) = </a:t>
                </a:r>
                <a:r>
                  <a:rPr lang="sv-SE" dirty="0"/>
                  <a:t>P(A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dirty="0"/>
                  <a:t> B</a:t>
                </a:r>
                <a:r>
                  <a:rPr lang="sv-SE" dirty="0" smtClean="0"/>
                  <a:t>) = P(A|B)P(B)</a:t>
                </a:r>
              </a:p>
              <a:p>
                <a:pPr lvl="3"/>
                <a:r>
                  <a:rPr lang="sv-SE" sz="1200" i="1" dirty="0" smtClean="0"/>
                  <a:t>For independent events P(A|B) = P(A)</a:t>
                </a:r>
              </a:p>
              <a:p>
                <a:pPr lvl="2"/>
                <a:r>
                  <a:rPr lang="sv-SE" dirty="0" smtClean="0"/>
                  <a:t>(Union) P(A or B) = P(A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sv-SE" dirty="0" smtClean="0"/>
                  <a:t> B) = P(A)+P(B) –P(A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dirty="0" smtClean="0"/>
                  <a:t> B)</a:t>
                </a:r>
              </a:p>
              <a:p>
                <a:pPr lvl="3"/>
                <a:r>
                  <a:rPr lang="sv-SE" sz="1200" i="1" dirty="0" smtClean="0"/>
                  <a:t>For independent events </a:t>
                </a:r>
                <a:r>
                  <a:rPr lang="sv-SE" sz="1200" dirty="0"/>
                  <a:t>P(A </a:t>
                </a:r>
                <a14:m>
                  <m:oMath xmlns:m="http://schemas.openxmlformats.org/officeDocument/2006/math">
                    <m:r>
                      <a:rPr lang="sv-S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sz="1200" dirty="0"/>
                  <a:t> B</a:t>
                </a:r>
                <a:r>
                  <a:rPr lang="sv-SE" sz="1200" dirty="0" smtClean="0"/>
                  <a:t>) = 0</a:t>
                </a:r>
                <a:endParaRPr lang="sv-SE" sz="1200" i="1" dirty="0" smtClean="0"/>
              </a:p>
              <a:p>
                <a:endParaRPr lang="sv-SE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Compound events</a:t>
                </a:r>
              </a:p>
              <a:p>
                <a:pPr lvl="1"/>
                <a:r>
                  <a:rPr lang="sv-SE" dirty="0" err="1" smtClean="0"/>
                  <a:t>We</a:t>
                </a:r>
                <a:r>
                  <a:rPr lang="sv-SE" dirty="0" smtClean="0"/>
                  <a:t> do not </a:t>
                </a:r>
                <a:r>
                  <a:rPr lang="sv-SE" dirty="0" err="1" smtClean="0"/>
                  <a:t>usually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consider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single</a:t>
                </a:r>
                <a:r>
                  <a:rPr lang="sv-SE" dirty="0" smtClean="0"/>
                  <a:t> events, </a:t>
                </a:r>
                <a:r>
                  <a:rPr lang="sv-SE" dirty="0" err="1" smtClean="0"/>
                  <a:t>we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consider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several</a:t>
                </a:r>
                <a:endParaRPr lang="sv-SE" dirty="0" smtClean="0"/>
              </a:p>
              <a:p>
                <a:pPr lvl="2"/>
                <a:r>
                  <a:rPr lang="sv-SE" dirty="0" smtClean="0"/>
                  <a:t>For </a:t>
                </a:r>
                <a:r>
                  <a:rPr lang="sv-SE" dirty="0" err="1" smtClean="0"/>
                  <a:t>example</a:t>
                </a:r>
                <a:r>
                  <a:rPr lang="sv-SE" dirty="0" smtClean="0"/>
                  <a:t> a series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coin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throws</a:t>
                </a:r>
                <a:endParaRPr lang="sv-SE" dirty="0"/>
              </a:p>
              <a:p>
                <a:pPr lvl="1"/>
                <a:r>
                  <a:rPr lang="sv-SE" dirty="0" smtClean="0"/>
                  <a:t>From a </a:t>
                </a:r>
                <a:r>
                  <a:rPr lang="sv-SE" dirty="0" err="1" smtClean="0"/>
                  <a:t>basic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probability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function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can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infer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additional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properties</a:t>
                </a:r>
                <a:endParaRPr lang="sv-SE" dirty="0" smtClean="0"/>
              </a:p>
              <a:p>
                <a:pPr lvl="2"/>
                <a:r>
                  <a:rPr lang="sv-SE" dirty="0" smtClean="0"/>
                  <a:t>(</a:t>
                </a:r>
                <a:r>
                  <a:rPr lang="sv-SE" dirty="0" err="1" smtClean="0"/>
                  <a:t>Inverse</a:t>
                </a:r>
                <a:r>
                  <a:rPr lang="sv-SE" dirty="0" smtClean="0"/>
                  <a:t>) P(not A) = 1-P(A)</a:t>
                </a:r>
              </a:p>
              <a:p>
                <a:pPr lvl="2"/>
                <a:r>
                  <a:rPr lang="sv-SE" dirty="0" smtClean="0"/>
                  <a:t>(</a:t>
                </a:r>
                <a:r>
                  <a:rPr lang="sv-SE" dirty="0" err="1" smtClean="0"/>
                  <a:t>Intersection</a:t>
                </a:r>
                <a:r>
                  <a:rPr lang="sv-SE" dirty="0" smtClean="0"/>
                  <a:t>) P(A and B) = </a:t>
                </a:r>
                <a:r>
                  <a:rPr lang="sv-SE" dirty="0"/>
                  <a:t>P(A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dirty="0"/>
                  <a:t> B</a:t>
                </a:r>
                <a:r>
                  <a:rPr lang="sv-SE" dirty="0" smtClean="0"/>
                  <a:t>) = P(A|B)P(B)</a:t>
                </a:r>
              </a:p>
              <a:p>
                <a:pPr lvl="3"/>
                <a:r>
                  <a:rPr lang="sv-SE" sz="1200" i="1" dirty="0" smtClean="0"/>
                  <a:t>For independent events P(A|B) = P(A)</a:t>
                </a:r>
              </a:p>
              <a:p>
                <a:pPr lvl="2"/>
                <a:r>
                  <a:rPr lang="sv-SE" dirty="0" smtClean="0"/>
                  <a:t>(Union) P(A or B) = P(A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sv-SE" dirty="0" smtClean="0"/>
                  <a:t> B) = P(A)+P(B) –P(A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dirty="0" smtClean="0"/>
                  <a:t> B)</a:t>
                </a:r>
              </a:p>
              <a:p>
                <a:pPr lvl="3"/>
                <a:r>
                  <a:rPr lang="sv-SE" sz="1200" i="1" dirty="0" smtClean="0"/>
                  <a:t>For independent events </a:t>
                </a:r>
                <a:r>
                  <a:rPr lang="sv-SE" sz="1200" dirty="0"/>
                  <a:t>P(A </a:t>
                </a:r>
                <a14:m>
                  <m:oMath xmlns:m="http://schemas.openxmlformats.org/officeDocument/2006/math">
                    <m:r>
                      <a:rPr lang="sv-S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sz="1200" dirty="0"/>
                  <a:t> B</a:t>
                </a:r>
                <a:r>
                  <a:rPr lang="sv-SE" sz="1200" dirty="0" smtClean="0"/>
                  <a:t>) = 0</a:t>
                </a:r>
                <a:endParaRPr lang="sv-SE" sz="1200" i="1" dirty="0" smtClean="0"/>
              </a:p>
              <a:p>
                <a:endParaRPr lang="sv-SE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483100"/>
            <a:ext cx="20574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4483100"/>
            <a:ext cx="2057400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44831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err="1" smtClean="0"/>
                  <a:t>Compound</a:t>
                </a:r>
                <a:r>
                  <a:rPr lang="sv-SE" dirty="0" smtClean="0"/>
                  <a:t> events</a:t>
                </a:r>
              </a:p>
              <a:p>
                <a:pPr lvl="1"/>
                <a:r>
                  <a:rPr lang="sv-SE" dirty="0" err="1" smtClean="0"/>
                  <a:t>We</a:t>
                </a:r>
                <a:r>
                  <a:rPr lang="sv-SE" dirty="0" smtClean="0"/>
                  <a:t> do not </a:t>
                </a:r>
                <a:r>
                  <a:rPr lang="sv-SE" dirty="0" err="1" smtClean="0"/>
                  <a:t>usually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consider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single</a:t>
                </a:r>
                <a:r>
                  <a:rPr lang="sv-SE" dirty="0" smtClean="0"/>
                  <a:t> events, </a:t>
                </a:r>
                <a:r>
                  <a:rPr lang="sv-SE" dirty="0" err="1" smtClean="0"/>
                  <a:t>we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consider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several</a:t>
                </a:r>
                <a:endParaRPr lang="sv-SE" dirty="0" smtClean="0"/>
              </a:p>
              <a:p>
                <a:pPr lvl="2"/>
                <a:r>
                  <a:rPr lang="sv-SE" dirty="0" smtClean="0"/>
                  <a:t>For </a:t>
                </a:r>
                <a:r>
                  <a:rPr lang="sv-SE" dirty="0" err="1" smtClean="0"/>
                  <a:t>example</a:t>
                </a:r>
                <a:r>
                  <a:rPr lang="sv-SE" dirty="0" smtClean="0"/>
                  <a:t> a series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coin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throws</a:t>
                </a:r>
                <a:endParaRPr lang="sv-SE" dirty="0"/>
              </a:p>
              <a:p>
                <a:pPr lvl="1"/>
                <a:r>
                  <a:rPr lang="sv-SE" dirty="0"/>
                  <a:t>From a </a:t>
                </a:r>
                <a:r>
                  <a:rPr lang="sv-SE" dirty="0" err="1"/>
                  <a:t>basic</a:t>
                </a:r>
                <a:r>
                  <a:rPr lang="sv-SE" dirty="0"/>
                  <a:t> </a:t>
                </a:r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infer</a:t>
                </a:r>
                <a:r>
                  <a:rPr lang="sv-SE" dirty="0"/>
                  <a:t> </a:t>
                </a:r>
                <a:r>
                  <a:rPr lang="sv-SE" dirty="0" err="1"/>
                  <a:t>additional</a:t>
                </a:r>
                <a:r>
                  <a:rPr lang="sv-SE" dirty="0"/>
                  <a:t> </a:t>
                </a:r>
                <a:r>
                  <a:rPr lang="sv-SE" dirty="0" err="1" smtClean="0"/>
                  <a:t>properties</a:t>
                </a:r>
                <a:endParaRPr lang="sv-SE" dirty="0" smtClean="0"/>
              </a:p>
              <a:p>
                <a:pPr lvl="2"/>
                <a:r>
                  <a:rPr lang="sv-SE" dirty="0" smtClean="0"/>
                  <a:t>(</a:t>
                </a:r>
                <a:r>
                  <a:rPr lang="sv-SE" dirty="0" err="1"/>
                  <a:t>Inverse</a:t>
                </a:r>
                <a:r>
                  <a:rPr lang="sv-SE" dirty="0" smtClean="0"/>
                  <a:t>) P(not A) = 1-P(A)</a:t>
                </a:r>
              </a:p>
              <a:p>
                <a:pPr lvl="2"/>
                <a:r>
                  <a:rPr lang="sv-SE" dirty="0" smtClean="0"/>
                  <a:t>(</a:t>
                </a:r>
                <a:r>
                  <a:rPr lang="sv-SE" dirty="0" err="1" smtClean="0"/>
                  <a:t>Intersection</a:t>
                </a:r>
                <a:r>
                  <a:rPr lang="sv-SE" dirty="0" smtClean="0"/>
                  <a:t>) P(A and B) = </a:t>
                </a:r>
                <a:r>
                  <a:rPr lang="sv-SE" dirty="0"/>
                  <a:t>P(A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dirty="0"/>
                  <a:t> B</a:t>
                </a:r>
                <a:r>
                  <a:rPr lang="sv-SE" dirty="0" smtClean="0"/>
                  <a:t>) = P(A|B)P(B)</a:t>
                </a:r>
              </a:p>
              <a:p>
                <a:pPr lvl="3"/>
                <a:r>
                  <a:rPr lang="sv-SE" sz="1200" i="1" dirty="0" smtClean="0"/>
                  <a:t>For independent events P(A|B) = P(A)</a:t>
                </a:r>
              </a:p>
              <a:p>
                <a:pPr lvl="2"/>
                <a:r>
                  <a:rPr lang="sv-SE" dirty="0" smtClean="0"/>
                  <a:t>(Union) P(A or B) = P(A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sv-SE" dirty="0" smtClean="0"/>
                  <a:t> B) = P(A)+P(B) –P(A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dirty="0" smtClean="0"/>
                  <a:t> B)</a:t>
                </a:r>
              </a:p>
              <a:p>
                <a:pPr lvl="3"/>
                <a:r>
                  <a:rPr lang="sv-SE" sz="1200" i="1" dirty="0" smtClean="0"/>
                  <a:t>For independent events </a:t>
                </a:r>
                <a:r>
                  <a:rPr lang="sv-SE" sz="1200" dirty="0"/>
                  <a:t>P(A </a:t>
                </a:r>
                <a14:m>
                  <m:oMath xmlns:m="http://schemas.openxmlformats.org/officeDocument/2006/math">
                    <m:r>
                      <a:rPr lang="sv-S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v-SE" sz="1200" dirty="0"/>
                  <a:t> B</a:t>
                </a:r>
                <a:r>
                  <a:rPr lang="sv-SE" sz="1200" dirty="0" smtClean="0"/>
                  <a:t>) = 0</a:t>
                </a:r>
                <a:endParaRPr lang="sv-SE" sz="1200" i="1" dirty="0" smtClean="0"/>
              </a:p>
              <a:p>
                <a:endParaRPr lang="sv-SE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4503265"/>
            <a:ext cx="2079525" cy="2079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4503265"/>
            <a:ext cx="2037434" cy="20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Background</a:t>
            </a:r>
            <a:r>
              <a:rPr lang="sv-SE" dirty="0" smtClean="0"/>
              <a:t>, </a:t>
            </a:r>
            <a:r>
              <a:rPr lang="sv-SE" dirty="0" err="1" smtClean="0"/>
              <a:t>History</a:t>
            </a:r>
            <a:r>
              <a:rPr lang="sv-SE" dirty="0" smtClean="0"/>
              <a:t> and Definitions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sv-SE" dirty="0" smtClean="0"/>
          </a:p>
          <a:p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sv-SE" dirty="0" smtClean="0"/>
          </a:p>
          <a:p>
            <a:pPr lvl="1"/>
            <a:r>
              <a:rPr lang="sv-SE" dirty="0" err="1" smtClean="0"/>
              <a:t>Bayesian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r>
              <a:rPr lang="sv-SE" dirty="0" err="1" smtClean="0"/>
              <a:t>Continuous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sv-SE" dirty="0" smtClean="0"/>
          </a:p>
          <a:p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5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Compound</a:t>
            </a:r>
            <a:r>
              <a:rPr lang="sv-SE" dirty="0" smtClean="0"/>
              <a:t> events/Joint </a:t>
            </a:r>
            <a:r>
              <a:rPr lang="sv-SE" dirty="0" err="1" smtClean="0"/>
              <a:t>Probability</a:t>
            </a:r>
            <a:endParaRPr lang="sv-SE" dirty="0" smtClean="0"/>
          </a:p>
          <a:p>
            <a:pPr lvl="1"/>
            <a:r>
              <a:rPr lang="sv-SE" dirty="0" smtClean="0"/>
              <a:t>For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a </a:t>
            </a:r>
            <a:r>
              <a:rPr lang="sv-SE" dirty="0" err="1" smtClean="0"/>
              <a:t>biased</a:t>
            </a:r>
            <a:r>
              <a:rPr lang="sv-SE" dirty="0" smtClean="0"/>
              <a:t> </a:t>
            </a:r>
            <a:r>
              <a:rPr lang="sv-SE" dirty="0" err="1" smtClean="0"/>
              <a:t>coin</a:t>
            </a:r>
            <a:endParaRPr lang="sv-SE" dirty="0" smtClean="0"/>
          </a:p>
          <a:p>
            <a:pPr lvl="2"/>
            <a:r>
              <a:rPr lang="sv-SE" dirty="0" smtClean="0"/>
              <a:t>P(</a:t>
            </a:r>
            <a:r>
              <a:rPr lang="sv-SE" dirty="0" err="1" smtClean="0"/>
              <a:t>Tails</a:t>
            </a:r>
            <a:r>
              <a:rPr lang="sv-SE" dirty="0" smtClean="0"/>
              <a:t>) = 0.3</a:t>
            </a:r>
          </a:p>
          <a:p>
            <a:pPr lvl="2"/>
            <a:r>
              <a:rPr lang="sv-SE" dirty="0" smtClean="0"/>
              <a:t>P(</a:t>
            </a:r>
            <a:r>
              <a:rPr lang="sv-SE" dirty="0" err="1" smtClean="0"/>
              <a:t>Heads</a:t>
            </a:r>
            <a:r>
              <a:rPr lang="sv-SE" dirty="0" smtClean="0"/>
              <a:t>) = 0.7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It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flipped</a:t>
            </a:r>
            <a:r>
              <a:rPr lang="sv-SE" dirty="0" smtClean="0"/>
              <a:t> </a:t>
            </a:r>
            <a:r>
              <a:rPr lang="sv-SE" dirty="0" err="1" smtClean="0"/>
              <a:t>twice</a:t>
            </a:r>
            <a:r>
              <a:rPr lang="sv-SE" dirty="0" smtClean="0"/>
              <a:t> </a:t>
            </a:r>
            <a:r>
              <a:rPr lang="sv-SE" dirty="0" err="1" smtClean="0"/>
              <a:t>giving</a:t>
            </a:r>
            <a:r>
              <a:rPr lang="sv-SE" dirty="0" smtClean="0"/>
              <a:t> S={HH,HT,TH,TT}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P(TT) = P(T and T) = 0.3*0.3 = 0.09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P(not TT) = 1-0.09 = 0.91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P(TH or HH) = P(T and H)+P(H and H) = 0.3*0.7 + 0.7*0.7 = 0.7</a:t>
            </a:r>
          </a:p>
          <a:p>
            <a:endParaRPr lang="sv-SE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51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Bayesian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4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Dependent Events / </a:t>
                </a:r>
                <a:r>
                  <a:rPr lang="sv-SE" dirty="0" err="1" smtClean="0"/>
                  <a:t>Bayes</a:t>
                </a:r>
                <a:r>
                  <a:rPr lang="sv-SE" dirty="0" smtClean="0"/>
                  <a:t> </a:t>
                </a:r>
              </a:p>
              <a:p>
                <a:pPr lvl="1"/>
                <a:r>
                  <a:rPr lang="sv-SE" dirty="0" smtClean="0"/>
                  <a:t>The </a:t>
                </a:r>
                <a:r>
                  <a:rPr lang="sv-SE" dirty="0" err="1"/>
                  <a:t>p</a:t>
                </a:r>
                <a:r>
                  <a:rPr lang="sv-SE" dirty="0" err="1" smtClean="0"/>
                  <a:t>robability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event A happening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event B </a:t>
                </a:r>
                <a:r>
                  <a:rPr lang="sv-SE" dirty="0" err="1" smtClean="0"/>
                  <a:t>happens</a:t>
                </a:r>
                <a:endParaRPr lang="sv-SE" dirty="0" smtClean="0"/>
              </a:p>
              <a:p>
                <a:pPr lvl="1"/>
                <a:r>
                  <a:rPr lang="sv-SE" dirty="0" err="1" smtClean="0"/>
                  <a:t>Written</a:t>
                </a:r>
                <a:r>
                  <a:rPr lang="sv-SE" dirty="0" smtClean="0"/>
                  <a:t> as P(A|B)</a:t>
                </a:r>
              </a:p>
              <a:p>
                <a:pPr lvl="1"/>
                <a:endParaRPr lang="sv-SE" dirty="0"/>
              </a:p>
              <a:p>
                <a:pPr lvl="1"/>
                <a:r>
                  <a:rPr lang="sv-SE" dirty="0" err="1" smtClean="0"/>
                  <a:t>One</a:t>
                </a:r>
                <a:r>
                  <a:rPr lang="sv-SE" dirty="0" smtClean="0"/>
                  <a:t> derivation is </a:t>
                </a:r>
                <a:r>
                  <a:rPr lang="sv-SE" dirty="0" err="1" smtClean="0"/>
                  <a:t>this</a:t>
                </a:r>
                <a:r>
                  <a:rPr lang="sv-SE" dirty="0" smtClean="0"/>
                  <a:t>;</a:t>
                </a:r>
                <a:br>
                  <a:rPr lang="sv-SE" dirty="0" smtClean="0"/>
                </a:br>
                <a:r>
                  <a:rPr lang="sv-SE" dirty="0" smtClean="0"/>
                  <a:t>	P(A|B</a:t>
                </a:r>
                <a:r>
                  <a:rPr lang="sv-SE" dirty="0"/>
                  <a:t>) = P(A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sv-SE" dirty="0"/>
                  <a:t>B) / P(B</a:t>
                </a:r>
                <a:r>
                  <a:rPr lang="sv-SE" dirty="0" smtClean="0"/>
                  <a:t>)</a:t>
                </a:r>
              </a:p>
              <a:p>
                <a:pPr lvl="2"/>
                <a:r>
                  <a:rPr lang="sv-SE" dirty="0" err="1" smtClean="0"/>
                  <a:t>Can</a:t>
                </a:r>
                <a:r>
                  <a:rPr lang="sv-SE" dirty="0" smtClean="0"/>
                  <a:t> be read as</a:t>
                </a:r>
              </a:p>
              <a:p>
                <a:pPr lvl="3"/>
                <a:r>
                  <a:rPr lang="sv-SE" dirty="0" smtClean="0"/>
                  <a:t>P(A|B) = The </a:t>
                </a:r>
                <a:r>
                  <a:rPr lang="sv-SE" dirty="0" err="1" smtClean="0"/>
                  <a:t>probability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both</a:t>
                </a:r>
                <a:r>
                  <a:rPr lang="sv-SE" dirty="0" smtClean="0"/>
                  <a:t> A and B happening, </a:t>
                </a:r>
                <a:r>
                  <a:rPr lang="sv-SE" dirty="0" err="1" smtClean="0"/>
                  <a:t>divided</a:t>
                </a:r>
                <a:r>
                  <a:rPr lang="sv-SE" dirty="0" smtClean="0"/>
                  <a:t> by </a:t>
                </a:r>
                <a:br>
                  <a:rPr lang="sv-SE" dirty="0" smtClean="0"/>
                </a:br>
                <a:r>
                  <a:rPr lang="sv-SE" dirty="0" smtClean="0"/>
                  <a:t>the </a:t>
                </a:r>
                <a:r>
                  <a:rPr lang="sv-SE" dirty="0" err="1" smtClean="0"/>
                  <a:t>chance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B happening</a:t>
                </a:r>
              </a:p>
              <a:p>
                <a:pPr lvl="1"/>
                <a:r>
                  <a:rPr lang="sv-SE" dirty="0" smtClean="0"/>
                  <a:t>For </a:t>
                </a:r>
                <a:r>
                  <a:rPr lang="sv-SE" dirty="0" err="1" smtClean="0"/>
                  <a:t>example</a:t>
                </a:r>
                <a:r>
                  <a:rPr lang="sv-SE" dirty="0" smtClean="0"/>
                  <a:t>;</a:t>
                </a:r>
              </a:p>
              <a:p>
                <a:pPr lvl="2"/>
                <a:r>
                  <a:rPr lang="sv-SE" dirty="0" smtClean="0"/>
                  <a:t>The </a:t>
                </a:r>
                <a:r>
                  <a:rPr lang="sv-SE" dirty="0" err="1" smtClean="0"/>
                  <a:t>chance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my robot </a:t>
                </a:r>
                <a:r>
                  <a:rPr lang="sv-SE" dirty="0" err="1" smtClean="0"/>
                  <a:t>being</a:t>
                </a:r>
                <a:r>
                  <a:rPr lang="sv-SE" dirty="0" smtClean="0"/>
                  <a:t> at </a:t>
                </a:r>
                <a:r>
                  <a:rPr lang="sv-SE" dirty="0" err="1" smtClean="0"/>
                  <a:t>location</a:t>
                </a:r>
                <a:r>
                  <a:rPr lang="sv-SE" dirty="0" smtClean="0"/>
                  <a:t> X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it </a:t>
                </a:r>
                <a:r>
                  <a:rPr lang="sv-SE" dirty="0" err="1" smtClean="0"/>
                  <a:t>senses</a:t>
                </a:r>
                <a:r>
                  <a:rPr lang="sv-SE" dirty="0" smtClean="0"/>
                  <a:t> Y is </a:t>
                </a:r>
              </a:p>
              <a:p>
                <a:pPr lvl="3"/>
                <a:r>
                  <a:rPr lang="sv-SE" dirty="0" smtClean="0"/>
                  <a:t>P(</a:t>
                </a:r>
                <a:r>
                  <a:rPr lang="sv-SE" dirty="0" err="1" smtClean="0"/>
                  <a:t>locationX</a:t>
                </a:r>
                <a:r>
                  <a:rPr lang="sv-SE" dirty="0" smtClean="0"/>
                  <a:t> and </a:t>
                </a:r>
                <a:r>
                  <a:rPr lang="sv-SE" dirty="0" err="1" smtClean="0"/>
                  <a:t>SensingY</a:t>
                </a:r>
                <a:r>
                  <a:rPr lang="sv-SE" dirty="0" smtClean="0"/>
                  <a:t>) / P(</a:t>
                </a:r>
                <a:r>
                  <a:rPr lang="sv-SE" dirty="0" err="1" smtClean="0"/>
                  <a:t>Sensing</a:t>
                </a:r>
                <a:r>
                  <a:rPr lang="sv-SE" dirty="0" smtClean="0"/>
                  <a:t> Y at all)</a:t>
                </a:r>
              </a:p>
              <a:p>
                <a:pPr lvl="2"/>
                <a:endParaRPr lang="sv-SE" dirty="0" smtClean="0"/>
              </a:p>
              <a:p>
                <a:pPr marL="579437" lvl="1" indent="0">
                  <a:buNone/>
                </a:pPr>
                <a:endParaRPr lang="sv-SE" dirty="0"/>
              </a:p>
              <a:p>
                <a:pPr lvl="1"/>
                <a:endParaRPr lang="sv-SE" dirty="0" smtClean="0"/>
              </a:p>
              <a:p>
                <a:pPr lvl="1"/>
                <a:endParaRPr lang="sv-SE" dirty="0"/>
              </a:p>
              <a:p>
                <a:pPr lvl="1"/>
                <a:endParaRPr lang="sv-SE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ular Callout 4"/>
          <p:cNvSpPr/>
          <p:nvPr/>
        </p:nvSpPr>
        <p:spPr bwMode="auto">
          <a:xfrm>
            <a:off x="5924550" y="2425700"/>
            <a:ext cx="2971800" cy="381000"/>
          </a:xfrm>
          <a:prstGeom prst="wedgeRectCallout">
            <a:avLst>
              <a:gd name="adj1" fmla="val -136631"/>
              <a:gd name="adj2" fmla="val -16140"/>
            </a:avLst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579437"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/>
            </a:pPr>
            <a:r>
              <a:rPr kumimoji="0" lang="sv-S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Probability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kumimoji="0" lang="sv-SE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of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kumimoji="0" lang="sv-S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A given B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00750" y="3263900"/>
            <a:ext cx="914400" cy="612648"/>
          </a:xfrm>
          <a:prstGeom prst="wedgeRectCallou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1035050" marR="0" indent="-455613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314950" y="2924712"/>
            <a:ext cx="3665358" cy="612648"/>
          </a:xfrm>
          <a:prstGeom prst="wedgeRectCallout">
            <a:avLst>
              <a:gd name="adj1" fmla="val -100639"/>
              <a:gd name="adj2" fmla="val -96383"/>
            </a:avLst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579437" marR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None/>
              <a:tabLst/>
            </a:pPr>
            <a:r>
              <a:rPr kumimoji="0" lang="sv-S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Chance</a:t>
            </a:r>
            <a:r>
              <a:rPr kumimoji="0" lang="sv-S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kumimoji="0" lang="sv-S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of</a:t>
            </a:r>
            <a:r>
              <a:rPr kumimoji="0" lang="sv-S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A </a:t>
            </a:r>
            <a:r>
              <a:rPr kumimoji="0" lang="sv-S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being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kumimoji="0" lang="sv-SE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true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kumimoji="0" lang="sv-S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subject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to the </a:t>
            </a:r>
            <a:r>
              <a:rPr kumimoji="0" lang="sv-SE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chance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kumimoji="0" lang="sv-SE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of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B </a:t>
            </a:r>
            <a:r>
              <a:rPr kumimoji="0" lang="sv-SE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being</a:t>
            </a:r>
            <a:r>
              <a:rPr kumimoji="0" lang="sv-SE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kumimoji="0" lang="sv-SE" sz="16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Times New Roman" charset="0"/>
                <a:cs typeface="Times New Roman" charset="0"/>
              </a:rPr>
              <a:t>true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49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70050"/>
                <a:ext cx="8382000" cy="494665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000" dirty="0" smtClean="0"/>
                  <a:t>Example: Cancer Test</a:t>
                </a:r>
              </a:p>
              <a:p>
                <a:r>
                  <a:rPr lang="en-US" sz="2000" dirty="0" smtClean="0"/>
                  <a:t>P(cancer </a:t>
                </a:r>
                <a:r>
                  <a:rPr lang="en-US" sz="2000" dirty="0"/>
                  <a:t>| </a:t>
                </a:r>
                <a:r>
                  <a:rPr lang="en-US" sz="2000" dirty="0" err="1"/>
                  <a:t>testPositive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= P(cancer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/>
                  <a:t> testPositive) / P(</a:t>
                </a:r>
                <a:r>
                  <a:rPr lang="en-US" sz="2000" dirty="0" err="1" smtClean="0"/>
                  <a:t>testPositive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Compute values based on historical data (divided by age range)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Average chance of cancer in population at any given time</a:t>
                </a:r>
              </a:p>
              <a:p>
                <a:pPr lvl="1"/>
                <a:r>
                  <a:rPr lang="en-US" sz="1400" dirty="0" smtClean="0"/>
                  <a:t>P(C) = 1/1000                          </a:t>
                </a:r>
              </a:p>
              <a:p>
                <a:r>
                  <a:rPr lang="en-US" sz="2000" dirty="0" smtClean="0"/>
                  <a:t>Likelihood of test returning true (regardless of cancer) </a:t>
                </a:r>
              </a:p>
              <a:p>
                <a:pPr lvl="1"/>
                <a:r>
                  <a:rPr lang="en-US" sz="1400" dirty="0" smtClean="0"/>
                  <a:t>P(T) = 5/100</a:t>
                </a:r>
              </a:p>
              <a:p>
                <a:r>
                  <a:rPr lang="en-US" sz="2000" dirty="0" smtClean="0"/>
                  <a:t>Probability of Cancer OR the Test being true</a:t>
                </a:r>
              </a:p>
              <a:p>
                <a:pPr lvl="1"/>
                <a:r>
                  <a:rPr lang="en-US" sz="1400" dirty="0" smtClean="0"/>
                  <a:t>I make up the probability of P(C </a:t>
                </a:r>
                <a14:m>
                  <m:oMath xmlns:m="http://schemas.openxmlformats.org/officeDocument/2006/math">
                    <m:r>
                      <a:rPr lang="sv-SE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400" dirty="0" smtClean="0"/>
                  <a:t> T) = 1/100</a:t>
                </a:r>
              </a:p>
              <a:p>
                <a:r>
                  <a:rPr lang="en-US" sz="2000" dirty="0" smtClean="0"/>
                  <a:t>P(C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 smtClean="0"/>
                  <a:t> T</a:t>
                </a:r>
                <a:r>
                  <a:rPr lang="en-US" sz="2000" dirty="0"/>
                  <a:t>) = P(C) + P(T) - P(C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T</a:t>
                </a:r>
                <a:r>
                  <a:rPr lang="en-US" sz="2000" dirty="0" smtClean="0"/>
                  <a:t>) = 41/1000</a:t>
                </a:r>
              </a:p>
              <a:p>
                <a:r>
                  <a:rPr lang="en-US" sz="2000" dirty="0" smtClean="0"/>
                  <a:t>P(C|T) = </a:t>
                </a:r>
                <a:r>
                  <a:rPr lang="en-US" sz="2000" dirty="0"/>
                  <a:t>P(C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)/P(T) = 82%</a:t>
                </a:r>
              </a:p>
              <a:p>
                <a:pPr lvl="1"/>
                <a:r>
                  <a:rPr lang="en-US" sz="1400" dirty="0" smtClean="0"/>
                  <a:t>Probability of having cancer if this test returns true is… </a:t>
                </a:r>
                <a:endParaRPr lang="en-US" sz="1400" dirty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i="1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1064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70050"/>
                <a:ext cx="8382000" cy="4946650"/>
              </a:xfrm>
              <a:blipFill rotWithShape="0">
                <a:blip r:embed="rId3"/>
                <a:stretch>
                  <a:fillRect l="-727" t="-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</a:t>
            </a:r>
            <a:br>
              <a:rPr lang="sv-SE" dirty="0"/>
            </a:br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49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70050"/>
                <a:ext cx="8382000" cy="494665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000" dirty="0" smtClean="0"/>
                  <a:t>Example: Cancer Test</a:t>
                </a:r>
              </a:p>
              <a:p>
                <a:r>
                  <a:rPr lang="en-US" sz="2000" dirty="0" smtClean="0"/>
                  <a:t>P(cancer </a:t>
                </a:r>
                <a:r>
                  <a:rPr lang="en-US" sz="2000" dirty="0"/>
                  <a:t>| </a:t>
                </a:r>
                <a:r>
                  <a:rPr lang="en-US" sz="2000" dirty="0" err="1"/>
                  <a:t>testPositive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= P(cancer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000" dirty="0"/>
                  <a:t> testPositive) / P(</a:t>
                </a:r>
                <a:r>
                  <a:rPr lang="en-US" sz="2000" dirty="0" err="1" smtClean="0"/>
                  <a:t>testPositive</a:t>
                </a:r>
                <a:r>
                  <a:rPr lang="en-US" sz="2000" dirty="0" smtClean="0"/>
                  <a:t>)</a:t>
                </a:r>
              </a:p>
              <a:p>
                <a:r>
                  <a:rPr lang="en-US" sz="2000" dirty="0" smtClean="0"/>
                  <a:t>Compute values based on historical data (divided by age range)</a:t>
                </a:r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i="1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1064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70050"/>
                <a:ext cx="8382000" cy="4946650"/>
              </a:xfrm>
              <a:blipFill rotWithShape="0">
                <a:blip r:embed="rId3"/>
                <a:stretch>
                  <a:fillRect l="-727" t="-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</a:t>
            </a:r>
            <a:br>
              <a:rPr lang="sv-SE" dirty="0"/>
            </a:br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Probability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32877"/>
              </p:ext>
            </p:extLst>
          </p:nvPr>
        </p:nvGraphicFramePr>
        <p:xfrm>
          <a:off x="895351" y="3873500"/>
          <a:ext cx="746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Cancer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 Cancer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Test Positive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P(Cancer</a:t>
                      </a:r>
                      <a:r>
                        <a:rPr lang="sv-SE" baseline="0" dirty="0" smtClean="0"/>
                        <a:t> | </a:t>
                      </a:r>
                      <a:r>
                        <a:rPr lang="sv-SE" baseline="0" dirty="0" err="1" smtClean="0"/>
                        <a:t>TestPos</a:t>
                      </a:r>
                      <a:r>
                        <a:rPr lang="sv-SE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P(-</a:t>
                      </a:r>
                      <a:r>
                        <a:rPr lang="sv-SE" dirty="0" err="1" smtClean="0"/>
                        <a:t>Cancer|TestPos</a:t>
                      </a:r>
                      <a:r>
                        <a:rPr lang="sv-SE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Test Negative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P(Cancer | </a:t>
                      </a:r>
                      <a:r>
                        <a:rPr lang="sv-SE" dirty="0" err="1" smtClean="0"/>
                        <a:t>TestNeg</a:t>
                      </a:r>
                      <a:r>
                        <a:rPr lang="sv-SE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P(-</a:t>
                      </a:r>
                      <a:r>
                        <a:rPr lang="sv-SE" dirty="0" err="1" smtClean="0"/>
                        <a:t>Cancer|TestNeg</a:t>
                      </a:r>
                      <a:r>
                        <a:rPr lang="sv-SE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442485"/>
              </p:ext>
            </p:extLst>
          </p:nvPr>
        </p:nvGraphicFramePr>
        <p:xfrm>
          <a:off x="895351" y="5236328"/>
          <a:ext cx="746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Cancer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No Cancer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Test Positive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False</a:t>
                      </a:r>
                      <a:r>
                        <a:rPr lang="sv-SE" dirty="0" smtClean="0"/>
                        <a:t> Positive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Test Negative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False</a:t>
                      </a:r>
                      <a:r>
                        <a:rPr lang="sv-SE" baseline="0" dirty="0" smtClean="0"/>
                        <a:t> Negative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9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Dependent Events / </a:t>
                </a:r>
                <a:r>
                  <a:rPr lang="sv-SE" dirty="0" err="1" smtClean="0"/>
                  <a:t>Bayes</a:t>
                </a:r>
                <a:r>
                  <a:rPr lang="sv-SE" dirty="0" smtClean="0"/>
                  <a:t> </a:t>
                </a:r>
              </a:p>
              <a:p>
                <a:pPr lvl="1"/>
                <a:r>
                  <a:rPr lang="sv-SE" dirty="0" err="1" smtClean="0"/>
                  <a:t>There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are</a:t>
                </a:r>
                <a:r>
                  <a:rPr lang="sv-SE" dirty="0" smtClean="0"/>
                  <a:t> different derivations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P(A|B)</a:t>
                </a:r>
              </a:p>
              <a:p>
                <a:pPr lvl="2"/>
                <a:r>
                  <a:rPr lang="sv-SE" dirty="0" smtClean="0"/>
                  <a:t>P(A|B) = P(A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 smtClean="0"/>
                  <a:t>B) / P(B)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sv-SE" dirty="0" smtClean="0"/>
              </a:p>
              <a:p>
                <a:pPr lvl="3"/>
                <a:r>
                  <a:rPr lang="sv-SE" dirty="0" err="1" smtClean="0"/>
                  <a:t>Where</a:t>
                </a:r>
                <a:r>
                  <a:rPr lang="sv-SE" dirty="0" smtClean="0"/>
                  <a:t> F is a set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mutually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exclusive</a:t>
                </a:r>
                <a:r>
                  <a:rPr lang="sv-SE" dirty="0" smtClean="0"/>
                  <a:t> events</a:t>
                </a:r>
              </a:p>
              <a:p>
                <a:pPr lvl="3"/>
                <a:r>
                  <a:rPr lang="sv-SE" dirty="0" err="1" smtClean="0"/>
                  <a:t>Where</a:t>
                </a:r>
                <a:r>
                  <a:rPr lang="sv-SE" dirty="0" smtClean="0"/>
                  <a:t> F is a </a:t>
                </a:r>
                <a:r>
                  <a:rPr lang="sv-SE" dirty="0" err="1" smtClean="0"/>
                  <a:t>binary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(</a:t>
                </a:r>
                <a:r>
                  <a:rPr lang="sv-SE" dirty="0" err="1" smtClean="0"/>
                  <a:t>True</a:t>
                </a:r>
                <a:r>
                  <a:rPr lang="sv-SE" dirty="0" smtClean="0"/>
                  <a:t> or </a:t>
                </a:r>
                <a:r>
                  <a:rPr lang="sv-SE" dirty="0" err="1" smtClean="0"/>
                  <a:t>Falise</a:t>
                </a:r>
                <a:r>
                  <a:rPr lang="sv-SE" dirty="0" smtClean="0"/>
                  <a:t>) </a:t>
                </a:r>
                <a:r>
                  <a:rPr lang="sv-SE" dirty="0" err="1" smtClean="0"/>
                  <a:t>this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simplifies</a:t>
                </a:r>
                <a:endParaRPr lang="sv-SE" dirty="0" smtClean="0"/>
              </a:p>
              <a:p>
                <a:pPr marL="1492250" lvl="3" indent="0">
                  <a:buNone/>
                </a:pPr>
                <a:endParaRPr lang="sv-SE" dirty="0" smtClean="0"/>
              </a:p>
              <a:p>
                <a:pPr lvl="2"/>
                <a:endParaRPr lang="sv-S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1950" y="1670050"/>
            <a:ext cx="8396288" cy="3041650"/>
          </a:xfrm>
        </p:spPr>
        <p:txBody>
          <a:bodyPr/>
          <a:lstStyle/>
          <a:p>
            <a:r>
              <a:rPr lang="en-GB" dirty="0"/>
              <a:t>Shows how to revise probability of events in the light of new data</a:t>
            </a:r>
          </a:p>
          <a:p>
            <a:pPr lvl="1"/>
            <a:r>
              <a:rPr lang="en-US" dirty="0"/>
              <a:t>For example w</a:t>
            </a:r>
            <a:r>
              <a:rPr lang="en-US" dirty="0">
                <a:cs typeface="Times"/>
              </a:rPr>
              <a:t>e can determine the probability that a particular incoming email is spam using the occurrence of words in the </a:t>
            </a:r>
            <a:r>
              <a:rPr lang="en-US" dirty="0" smtClean="0">
                <a:cs typeface="Times"/>
              </a:rPr>
              <a:t>message</a:t>
            </a:r>
          </a:p>
          <a:p>
            <a:pPr lvl="1"/>
            <a:r>
              <a:rPr lang="en-US" dirty="0" smtClean="0">
                <a:cs typeface="Times"/>
              </a:rPr>
              <a:t>To </a:t>
            </a:r>
            <a:r>
              <a:rPr lang="en-US" dirty="0">
                <a:cs typeface="Times"/>
              </a:rPr>
              <a:t>do this </a:t>
            </a:r>
            <a:r>
              <a:rPr lang="en-US" dirty="0" smtClean="0">
                <a:cs typeface="Times"/>
              </a:rPr>
              <a:t>it is helpful to know </a:t>
            </a:r>
            <a:endParaRPr lang="en-US" dirty="0">
              <a:cs typeface="Times"/>
            </a:endParaRPr>
          </a:p>
          <a:p>
            <a:pPr lvl="2"/>
            <a:r>
              <a:rPr lang="en-US" dirty="0">
                <a:cs typeface="Times"/>
              </a:rPr>
              <a:t>The percentage of incoming emails that are spam</a:t>
            </a:r>
          </a:p>
          <a:p>
            <a:pPr lvl="2"/>
            <a:r>
              <a:rPr lang="en-US" dirty="0">
                <a:cs typeface="Times"/>
              </a:rPr>
              <a:t>The percentage of </a:t>
            </a:r>
            <a:r>
              <a:rPr lang="en-US" b="1" dirty="0">
                <a:cs typeface="Times"/>
              </a:rPr>
              <a:t>spam </a:t>
            </a:r>
            <a:r>
              <a:rPr lang="en-US" dirty="0">
                <a:cs typeface="Times"/>
              </a:rPr>
              <a:t>messages in which these words occur</a:t>
            </a:r>
          </a:p>
          <a:p>
            <a:pPr lvl="2"/>
            <a:r>
              <a:rPr lang="en-US" dirty="0">
                <a:cs typeface="Times"/>
              </a:rPr>
              <a:t>The percentage of messages that are </a:t>
            </a:r>
            <a:r>
              <a:rPr lang="en-US" b="1" dirty="0">
                <a:cs typeface="Times"/>
              </a:rPr>
              <a:t>not spam </a:t>
            </a:r>
            <a:r>
              <a:rPr lang="en-US" dirty="0">
                <a:cs typeface="Times"/>
              </a:rPr>
              <a:t>in which each of these words </a:t>
            </a:r>
            <a:r>
              <a:rPr lang="en-US" dirty="0" smtClean="0">
                <a:cs typeface="Times"/>
              </a:rPr>
              <a:t>occur</a:t>
            </a:r>
          </a:p>
          <a:p>
            <a:pPr lvl="3"/>
            <a:endParaRPr lang="en-US" dirty="0">
              <a:cs typeface="Times"/>
            </a:endParaRPr>
          </a:p>
          <a:p>
            <a:pPr lvl="3"/>
            <a:endParaRPr lang="en-US" dirty="0">
              <a:cs typeface="Times"/>
            </a:endParaRP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</a:t>
            </a:r>
            <a:br>
              <a:rPr lang="sv-SE" dirty="0"/>
            </a:br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0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70050"/>
            <a:ext cx="8382000" cy="494665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Example: </a:t>
            </a:r>
            <a:r>
              <a:rPr lang="en-GB" sz="2000" dirty="0"/>
              <a:t>Naive </a:t>
            </a:r>
            <a:r>
              <a:rPr lang="en-US" sz="2000" dirty="0" smtClean="0"/>
              <a:t>Bayesian Spam Filter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smtClean="0">
                <a:latin typeface="Times"/>
                <a:cs typeface="Times"/>
              </a:rPr>
              <a:t>SPAM</a:t>
            </a:r>
            <a:r>
              <a:rPr lang="en-US" dirty="0" smtClean="0">
                <a:latin typeface="Times"/>
                <a:cs typeface="Times"/>
              </a:rPr>
              <a:t>) </a:t>
            </a:r>
            <a:r>
              <a:rPr lang="en-US" dirty="0" smtClean="0">
                <a:cs typeface="Times"/>
              </a:rPr>
              <a:t>be the prior probability that a message is spam</a:t>
            </a:r>
          </a:p>
          <a:p>
            <a:pPr lvl="1">
              <a:buNone/>
            </a:pPr>
            <a:endParaRPr lang="en-US" dirty="0" smtClean="0">
              <a:cs typeface="Times"/>
            </a:endParaRPr>
          </a:p>
          <a:p>
            <a:pPr lvl="1"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smtClean="0">
                <a:latin typeface="Times"/>
                <a:cs typeface="Times"/>
              </a:rPr>
              <a:t>not SPAM</a:t>
            </a:r>
            <a:r>
              <a:rPr lang="en-US" dirty="0" smtClean="0">
                <a:latin typeface="Times"/>
                <a:cs typeface="Times"/>
              </a:rPr>
              <a:t>) </a:t>
            </a:r>
            <a:r>
              <a:rPr lang="en-US" dirty="0" smtClean="0">
                <a:cs typeface="Times"/>
              </a:rPr>
              <a:t>be the prior probability that a message is valid</a:t>
            </a:r>
          </a:p>
          <a:p>
            <a:pPr lvl="1">
              <a:buNone/>
            </a:pPr>
            <a:r>
              <a:rPr lang="en-US" dirty="0" smtClean="0">
                <a:cs typeface="Times"/>
              </a:rPr>
              <a:t>	</a:t>
            </a:r>
          </a:p>
          <a:p>
            <a:pPr lvl="1">
              <a:buNone/>
            </a:pPr>
            <a:r>
              <a:rPr lang="en-US" dirty="0" smtClean="0">
                <a:cs typeface="Times"/>
              </a:rPr>
              <a:t>	We can base this on historical data or, assuming maximum ignorance, assume the are both equally likely in which case </a:t>
            </a:r>
          </a:p>
          <a:p>
            <a:pPr lvl="1">
              <a:buNone/>
            </a:pPr>
            <a:r>
              <a:rPr lang="en-US" i="1" dirty="0">
                <a:latin typeface="Times"/>
                <a:cs typeface="Times"/>
              </a:rPr>
              <a:t>	</a:t>
            </a:r>
            <a:r>
              <a:rPr lang="en-US" i="1" dirty="0" smtClean="0">
                <a:latin typeface="Times"/>
                <a:cs typeface="Times"/>
              </a:rPr>
              <a:t>	p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smtClean="0">
                <a:latin typeface="Times"/>
                <a:cs typeface="Times"/>
              </a:rPr>
              <a:t>SPAM</a:t>
            </a:r>
            <a:r>
              <a:rPr lang="en-US" dirty="0" smtClean="0">
                <a:latin typeface="Times"/>
                <a:cs typeface="Times"/>
              </a:rPr>
              <a:t>) = </a:t>
            </a: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dirty="0" smtClean="0">
                <a:latin typeface="Times"/>
                <a:cs typeface="Times"/>
              </a:rPr>
              <a:t>(not SPAM) = 50% </a:t>
            </a:r>
            <a:endParaRPr lang="en-US" dirty="0" smtClean="0">
              <a:cs typeface="Times"/>
            </a:endParaRPr>
          </a:p>
          <a:p>
            <a:pPr lvl="1">
              <a:buNone/>
            </a:pPr>
            <a:endParaRPr lang="en-US" dirty="0" smtClean="0">
              <a:cs typeface="Times"/>
            </a:endParaRPr>
          </a:p>
          <a:p>
            <a:pPr lvl="1">
              <a:buNone/>
            </a:pPr>
            <a:endParaRPr lang="en-US" dirty="0" smtClean="0">
              <a:cs typeface="Times"/>
            </a:endParaRP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i="1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</a:t>
            </a:r>
            <a:br>
              <a:rPr lang="sv-SE" dirty="0"/>
            </a:br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670050"/>
            <a:ext cx="8382000" cy="494665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Example: Bayesian Spam Filter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cs typeface="Times"/>
              </a:rPr>
              <a:t>Suppose we have a set of </a:t>
            </a:r>
            <a:r>
              <a:rPr lang="en-US" i="1" dirty="0" smtClean="0">
                <a:latin typeface="Times"/>
                <a:cs typeface="Times"/>
              </a:rPr>
              <a:t>B</a:t>
            </a:r>
            <a:r>
              <a:rPr lang="en-US" dirty="0" smtClean="0"/>
              <a:t> of messages known to be spam</a:t>
            </a:r>
          </a:p>
          <a:p>
            <a:pPr lvl="1">
              <a:buNone/>
            </a:pPr>
            <a:r>
              <a:rPr lang="en-US" dirty="0" smtClean="0"/>
              <a:t>Suppose we have a set of </a:t>
            </a:r>
            <a:r>
              <a:rPr lang="en-US" i="1" dirty="0" smtClean="0">
                <a:latin typeface="Times"/>
                <a:cs typeface="Times"/>
              </a:rPr>
              <a:t>G </a:t>
            </a:r>
            <a:r>
              <a:rPr lang="en-US" dirty="0" smtClean="0">
                <a:cs typeface="Times"/>
              </a:rPr>
              <a:t>of valid m</a:t>
            </a:r>
            <a:r>
              <a:rPr lang="en-US" dirty="0" smtClean="0"/>
              <a:t>essages known not to be spam </a:t>
            </a:r>
            <a:endParaRPr lang="en-US" dirty="0" smtClean="0">
              <a:cs typeface="Times"/>
            </a:endParaRPr>
          </a:p>
          <a:p>
            <a:pPr lvl="1">
              <a:buNone/>
            </a:pPr>
            <a:r>
              <a:rPr lang="en-US" dirty="0" smtClean="0"/>
              <a:t>	P(SPAM) = B/(B+G)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Count the number of messages in</a:t>
            </a:r>
            <a:r>
              <a:rPr lang="en-US" dirty="0" smtClean="0">
                <a:cs typeface="Times"/>
              </a:rPr>
              <a:t> </a:t>
            </a:r>
            <a:r>
              <a:rPr lang="en-US" i="1" dirty="0" smtClean="0">
                <a:latin typeface="Times"/>
                <a:cs typeface="Times"/>
              </a:rPr>
              <a:t>B</a:t>
            </a:r>
            <a:r>
              <a:rPr lang="en-US" dirty="0" smtClean="0"/>
              <a:t> containing the test word </a:t>
            </a:r>
            <a:r>
              <a:rPr lang="en-US" i="1" dirty="0" smtClean="0">
                <a:latin typeface="Times"/>
                <a:cs typeface="Times"/>
              </a:rPr>
              <a:t>w: </a:t>
            </a:r>
            <a:r>
              <a:rPr lang="en-US" i="1" dirty="0" err="1" smtClean="0">
                <a:latin typeface="Times"/>
                <a:cs typeface="Times"/>
              </a:rPr>
              <a:t>n</a:t>
            </a:r>
            <a:r>
              <a:rPr lang="en-US" i="1" baseline="-25000" dirty="0" err="1" smtClean="0">
                <a:latin typeface="Times"/>
                <a:cs typeface="Times"/>
              </a:rPr>
              <a:t>B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smtClean="0">
                <a:latin typeface="Times"/>
                <a:cs typeface="Times"/>
              </a:rPr>
              <a:t>w</a:t>
            </a:r>
            <a:r>
              <a:rPr lang="en-US" dirty="0" smtClean="0">
                <a:latin typeface="Times"/>
                <a:cs typeface="Times"/>
              </a:rPr>
              <a:t>) </a:t>
            </a:r>
            <a:br>
              <a:rPr lang="en-US" dirty="0" smtClean="0">
                <a:latin typeface="Times"/>
                <a:cs typeface="Times"/>
              </a:rPr>
            </a:br>
            <a:r>
              <a:rPr lang="en-US" dirty="0" smtClean="0"/>
              <a:t>The (empirical) probability that a spam message contains word </a:t>
            </a:r>
            <a:r>
              <a:rPr lang="en-US" i="1" dirty="0" smtClean="0">
                <a:latin typeface="Times"/>
                <a:cs typeface="Times"/>
              </a:rPr>
              <a:t>w </a:t>
            </a:r>
            <a:r>
              <a:rPr lang="en-US" dirty="0" smtClean="0"/>
              <a:t>is </a:t>
            </a:r>
            <a:br>
              <a:rPr lang="en-US" dirty="0" smtClean="0"/>
            </a:br>
            <a:r>
              <a:rPr lang="en-US" i="1" dirty="0" smtClean="0">
                <a:latin typeface="Times"/>
                <a:cs typeface="Times"/>
              </a:rPr>
              <a:t>p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smtClean="0">
                <a:latin typeface="Times"/>
                <a:cs typeface="Times"/>
              </a:rPr>
              <a:t>w</a:t>
            </a:r>
            <a:r>
              <a:rPr lang="en-US" dirty="0" smtClean="0">
                <a:latin typeface="Times"/>
                <a:cs typeface="Times"/>
              </a:rPr>
              <a:t> | </a:t>
            </a:r>
            <a:r>
              <a:rPr lang="en-US" i="1" dirty="0" smtClean="0">
                <a:latin typeface="Times"/>
                <a:cs typeface="Times"/>
              </a:rPr>
              <a:t>SPAM</a:t>
            </a:r>
            <a:r>
              <a:rPr lang="en-US" dirty="0" smtClean="0">
                <a:latin typeface="Times"/>
                <a:cs typeface="Times"/>
              </a:rPr>
              <a:t>) = </a:t>
            </a:r>
            <a:r>
              <a:rPr lang="en-US" i="1" dirty="0" err="1" smtClean="0">
                <a:latin typeface="Times"/>
                <a:cs typeface="Times"/>
              </a:rPr>
              <a:t>n</a:t>
            </a:r>
            <a:r>
              <a:rPr lang="en-US" i="1" baseline="-25000" dirty="0" err="1" smtClean="0">
                <a:latin typeface="Times"/>
                <a:cs typeface="Times"/>
              </a:rPr>
              <a:t>B</a:t>
            </a:r>
            <a:r>
              <a:rPr lang="en-US" i="1" dirty="0" smtClean="0">
                <a:latin typeface="Times"/>
                <a:cs typeface="Times"/>
              </a:rPr>
              <a:t>(w) / </a:t>
            </a:r>
            <a:r>
              <a:rPr lang="en-US" dirty="0" smtClean="0">
                <a:latin typeface="Times"/>
                <a:cs typeface="Times"/>
              </a:rPr>
              <a:t>|</a:t>
            </a:r>
            <a:r>
              <a:rPr lang="en-US" i="1" dirty="0" smtClean="0">
                <a:latin typeface="Times"/>
                <a:cs typeface="Times"/>
              </a:rPr>
              <a:t>B</a:t>
            </a:r>
            <a:r>
              <a:rPr lang="en-US" dirty="0" smtClean="0">
                <a:latin typeface="Times"/>
                <a:cs typeface="Times"/>
              </a:rPr>
              <a:t>|</a:t>
            </a: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r>
              <a:rPr lang="en-US" dirty="0" smtClean="0"/>
              <a:t>Count the number of messages in </a:t>
            </a:r>
            <a:r>
              <a:rPr lang="en-US" i="1" dirty="0" smtClean="0">
                <a:latin typeface="Times"/>
                <a:cs typeface="Times"/>
              </a:rPr>
              <a:t>G</a:t>
            </a:r>
            <a:r>
              <a:rPr lang="en-US" dirty="0" smtClean="0"/>
              <a:t> containing the word </a:t>
            </a:r>
            <a:r>
              <a:rPr lang="en-US" i="1" dirty="0" err="1" smtClean="0">
                <a:latin typeface="Times"/>
                <a:cs typeface="Times"/>
              </a:rPr>
              <a:t>w</a:t>
            </a:r>
            <a:r>
              <a:rPr lang="en-US" i="1" dirty="0" smtClean="0">
                <a:latin typeface="Times"/>
                <a:cs typeface="Times"/>
              </a:rPr>
              <a:t>:</a:t>
            </a:r>
            <a:r>
              <a:rPr lang="en-US" dirty="0" smtClean="0"/>
              <a:t> </a:t>
            </a:r>
            <a:r>
              <a:rPr lang="en-US" dirty="0" smtClean="0">
                <a:cs typeface="Times"/>
              </a:rPr>
              <a:t> </a:t>
            </a:r>
            <a:r>
              <a:rPr lang="en-US" i="1" dirty="0" err="1" smtClean="0">
                <a:latin typeface="Times"/>
                <a:cs typeface="Times"/>
              </a:rPr>
              <a:t>n</a:t>
            </a:r>
            <a:r>
              <a:rPr lang="en-US" i="1" baseline="-25000" dirty="0" err="1" smtClean="0">
                <a:latin typeface="Times"/>
                <a:cs typeface="Times"/>
              </a:rPr>
              <a:t>G</a:t>
            </a:r>
            <a:r>
              <a:rPr lang="en-US" dirty="0" err="1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w</a:t>
            </a:r>
            <a:r>
              <a:rPr lang="en-US" dirty="0" smtClean="0">
                <a:latin typeface="Times"/>
                <a:cs typeface="Times"/>
              </a:rPr>
              <a:t>)</a:t>
            </a:r>
            <a:r>
              <a:rPr lang="en-US" i="1" dirty="0" smtClean="0">
                <a:latin typeface="Times"/>
                <a:cs typeface="Times"/>
              </a:rPr>
              <a:t> </a:t>
            </a:r>
          </a:p>
          <a:p>
            <a:pPr lvl="1">
              <a:buNone/>
            </a:pPr>
            <a:r>
              <a:rPr lang="en-US" dirty="0" smtClean="0"/>
              <a:t>	The (empirical) probability that a valid message contains word </a:t>
            </a:r>
            <a:r>
              <a:rPr lang="en-US" i="1" dirty="0" err="1" smtClean="0">
                <a:latin typeface="Times"/>
                <a:cs typeface="Times"/>
              </a:rPr>
              <a:t>w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 smtClean="0"/>
              <a:t>is </a:t>
            </a:r>
          </a:p>
          <a:p>
            <a:pPr lvl="1">
              <a:buNone/>
            </a:pPr>
            <a:r>
              <a:rPr lang="en-US" i="1" dirty="0" smtClean="0">
                <a:latin typeface="Times"/>
                <a:cs typeface="Times"/>
              </a:rPr>
              <a:t>	p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smtClean="0">
                <a:latin typeface="Times"/>
                <a:cs typeface="Times"/>
              </a:rPr>
              <a:t>w</a:t>
            </a:r>
            <a:r>
              <a:rPr lang="en-US" dirty="0" smtClean="0">
                <a:latin typeface="Times"/>
                <a:cs typeface="Times"/>
              </a:rPr>
              <a:t> | </a:t>
            </a:r>
            <a:r>
              <a:rPr lang="en-US" i="1" dirty="0" smtClean="0">
                <a:latin typeface="Times"/>
                <a:cs typeface="Times"/>
              </a:rPr>
              <a:t>not SPAM</a:t>
            </a:r>
            <a:r>
              <a:rPr lang="en-US" dirty="0" smtClean="0">
                <a:latin typeface="Times"/>
                <a:cs typeface="Times"/>
              </a:rPr>
              <a:t>) = </a:t>
            </a:r>
            <a:r>
              <a:rPr lang="en-US" i="1" dirty="0" err="1" smtClean="0">
                <a:latin typeface="Times"/>
                <a:cs typeface="Times"/>
              </a:rPr>
              <a:t>n</a:t>
            </a:r>
            <a:r>
              <a:rPr lang="en-US" i="1" baseline="-25000" dirty="0" err="1" smtClean="0">
                <a:latin typeface="Times"/>
                <a:cs typeface="Times"/>
              </a:rPr>
              <a:t>B</a:t>
            </a:r>
            <a:r>
              <a:rPr lang="en-US" i="1" dirty="0" smtClean="0">
                <a:latin typeface="Times"/>
                <a:cs typeface="Times"/>
              </a:rPr>
              <a:t>(w) / </a:t>
            </a:r>
            <a:r>
              <a:rPr lang="en-US" dirty="0" smtClean="0">
                <a:latin typeface="Times"/>
                <a:cs typeface="Times"/>
              </a:rPr>
              <a:t>|</a:t>
            </a:r>
            <a:r>
              <a:rPr lang="en-US" i="1" dirty="0" smtClean="0">
                <a:latin typeface="Times"/>
                <a:cs typeface="Times"/>
              </a:rPr>
              <a:t>G</a:t>
            </a:r>
            <a:r>
              <a:rPr lang="en-US" dirty="0" smtClean="0">
                <a:latin typeface="Times"/>
                <a:cs typeface="Times"/>
              </a:rPr>
              <a:t>|</a:t>
            </a: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i="1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i="1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i="1" dirty="0" smtClean="0">
              <a:latin typeface="Times"/>
              <a:cs typeface="Times"/>
            </a:endParaRPr>
          </a:p>
          <a:p>
            <a:pPr lvl="1">
              <a:buNone/>
            </a:pPr>
            <a:r>
              <a:rPr lang="en-US" dirty="0" smtClean="0"/>
              <a:t>be an event from a sample space </a:t>
            </a:r>
            <a:r>
              <a:rPr lang="en-US" i="1" dirty="0" smtClean="0">
                <a:latin typeface="Times"/>
                <a:cs typeface="Times"/>
              </a:rPr>
              <a:t>S</a:t>
            </a:r>
            <a:br>
              <a:rPr lang="en-US" i="1" dirty="0" smtClean="0">
                <a:latin typeface="Times"/>
                <a:cs typeface="Times"/>
              </a:rPr>
            </a:br>
            <a:endParaRPr lang="en-US" dirty="0" smtClean="0"/>
          </a:p>
          <a:p>
            <a:pPr lvl="1">
              <a:buNone/>
            </a:pP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,</a:t>
            </a:r>
            <a:r>
              <a:rPr lang="en-US" dirty="0" smtClean="0"/>
              <a:t>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baseline="-25000" dirty="0" smtClean="0"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,</a:t>
            </a:r>
            <a:r>
              <a:rPr lang="en-US" dirty="0" smtClean="0"/>
              <a:t> …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baseline="-25000" dirty="0" smtClean="0">
                <a:latin typeface="Times"/>
                <a:cs typeface="Times"/>
              </a:rPr>
              <a:t>n</a:t>
            </a:r>
            <a:r>
              <a:rPr lang="en-US" dirty="0" smtClean="0">
                <a:latin typeface="Times"/>
                <a:cs typeface="Times"/>
              </a:rPr>
              <a:t>,</a:t>
            </a:r>
            <a:r>
              <a:rPr lang="en-US" dirty="0" smtClean="0"/>
              <a:t> are mutually exclusive events such that </a:t>
            </a:r>
          </a:p>
          <a:p>
            <a:pPr lvl="1">
              <a:buNone/>
            </a:pP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baseline="-25000" dirty="0" smtClean="0">
                <a:latin typeface="Times"/>
                <a:cs typeface="Times"/>
              </a:rPr>
              <a:t>2</a:t>
            </a:r>
            <a:r>
              <a:rPr lang="en-US" dirty="0" smtClean="0">
                <a:latin typeface="Times"/>
                <a:cs typeface="Times"/>
              </a:rPr>
              <a:t>,</a:t>
            </a:r>
            <a:r>
              <a:rPr lang="en-US" dirty="0" smtClean="0"/>
              <a:t> … 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</a:t>
            </a:r>
            <a:r>
              <a:rPr lang="en-US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baseline="-25000" dirty="0" smtClean="0">
                <a:latin typeface="Times"/>
                <a:cs typeface="Times"/>
              </a:rPr>
              <a:t>n</a:t>
            </a:r>
            <a:r>
              <a:rPr lang="en-US" dirty="0" smtClean="0">
                <a:latin typeface="Times"/>
                <a:cs typeface="Times"/>
              </a:rPr>
              <a:t> = </a:t>
            </a:r>
            <a:r>
              <a:rPr lang="en-US" i="1" dirty="0" smtClean="0">
                <a:latin typeface="Times"/>
                <a:cs typeface="Times"/>
              </a:rPr>
              <a:t>S</a:t>
            </a:r>
            <a:r>
              <a:rPr lang="en-GB" dirty="0" smtClean="0">
                <a:latin typeface="Times"/>
                <a:cs typeface="Times"/>
              </a:rPr>
              <a:t> </a:t>
            </a:r>
          </a:p>
          <a:p>
            <a:pPr lvl="1">
              <a:buNone/>
            </a:pPr>
            <a:endParaRPr lang="en-GB" dirty="0" smtClean="0">
              <a:latin typeface="Times"/>
              <a:cs typeface="Times"/>
            </a:endParaRPr>
          </a:p>
          <a:p>
            <a:pPr lvl="1">
              <a:buNone/>
            </a:pP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dirty="0" err="1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E</a:t>
            </a:r>
            <a:r>
              <a:rPr lang="en-US" dirty="0" smtClean="0">
                <a:latin typeface="Times"/>
                <a:cs typeface="Times"/>
              </a:rPr>
              <a:t>) ≠ 0 and </a:t>
            </a:r>
            <a:r>
              <a:rPr lang="en-US" i="1" dirty="0" err="1" smtClean="0">
                <a:latin typeface="Times"/>
                <a:cs typeface="Times"/>
              </a:rPr>
              <a:t>p</a:t>
            </a:r>
            <a:r>
              <a:rPr lang="en-US" dirty="0" err="1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F</a:t>
            </a:r>
            <a:r>
              <a:rPr lang="en-US" baseline="-25000" dirty="0" err="1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) ≠ 0</a:t>
            </a:r>
          </a:p>
          <a:p>
            <a:pPr>
              <a:buNone/>
            </a:pPr>
            <a:endParaRPr lang="en-US" dirty="0" smtClean="0">
              <a:latin typeface="Times"/>
              <a:cs typeface="Times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cs typeface="Times"/>
            </a:endParaRP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i="1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endParaRPr lang="en-US" dirty="0" smtClean="0">
              <a:latin typeface="Times"/>
              <a:cs typeface="Times"/>
            </a:endParaRP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</a:t>
            </a:r>
            <a:br>
              <a:rPr lang="sv-SE" dirty="0"/>
            </a:br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49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70050"/>
                <a:ext cx="8743950" cy="494665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000" dirty="0" smtClean="0"/>
                  <a:t>Example: Bayesian Spam Filter</a:t>
                </a:r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r>
                  <a:rPr lang="en-US" dirty="0" smtClean="0">
                    <a:cs typeface="Times"/>
                  </a:rPr>
                  <a:t>Now, if we receive a new message with the word </a:t>
                </a:r>
                <a:r>
                  <a:rPr lang="en-US" i="1" dirty="0" err="1" smtClean="0">
                    <a:latin typeface="Times"/>
                    <a:cs typeface="Times"/>
                  </a:rPr>
                  <a:t>w</a:t>
                </a:r>
                <a:r>
                  <a:rPr lang="en-US" i="1" dirty="0" smtClean="0">
                    <a:latin typeface="Times"/>
                    <a:cs typeface="Times"/>
                  </a:rPr>
                  <a:t>,</a:t>
                </a:r>
              </a:p>
              <a:p>
                <a:pPr lvl="1">
                  <a:buNone/>
                </a:pPr>
                <a:r>
                  <a:rPr lang="en-US" dirty="0" smtClean="0">
                    <a:cs typeface="Times"/>
                  </a:rPr>
                  <a:t>the probability that it is spam is given by </a:t>
                </a:r>
                <a:r>
                  <a:rPr lang="en-US" dirty="0" err="1" smtClean="0">
                    <a:cs typeface="Times"/>
                  </a:rPr>
                  <a:t>Bayes</a:t>
                </a:r>
                <a:r>
                  <a:rPr lang="en-US" dirty="0" smtClean="0">
                    <a:cs typeface="Times"/>
                  </a:rPr>
                  <a:t>’ Theorem</a:t>
                </a: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algn="ctr">
                  <a:buNone/>
                </a:pPr>
                <a:r>
                  <a:rPr lang="sv-SE" sz="1400" dirty="0"/>
                  <a:t>P(SPAM | WORD)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v-SE" sz="1400" dirty="0"/>
                          <m:t>P</m:t>
                        </m:r>
                        <m:r>
                          <m:rPr>
                            <m:nor/>
                          </m:rPr>
                          <a:rPr lang="sv-SE" sz="1400" dirty="0"/>
                          <m:t>(</m:t>
                        </m:r>
                        <m:r>
                          <m:rPr>
                            <m:nor/>
                          </m:rPr>
                          <a:rPr lang="sv-SE" sz="1400" dirty="0"/>
                          <m:t>WORD</m:t>
                        </m:r>
                        <m:r>
                          <m:rPr>
                            <m:nor/>
                          </m:rPr>
                          <a:rPr lang="sv-SE" sz="1400" dirty="0"/>
                          <m:t> | </m:t>
                        </m:r>
                        <m:r>
                          <m:rPr>
                            <m:nor/>
                          </m:rPr>
                          <a:rPr lang="sv-SE" sz="1400" dirty="0"/>
                          <m:t>SPAM</m:t>
                        </m:r>
                        <m:r>
                          <m:rPr>
                            <m:nor/>
                          </m:rPr>
                          <a:rPr lang="sv-SE" sz="1400" dirty="0"/>
                          <m:t>)</m:t>
                        </m:r>
                        <m:r>
                          <m:rPr>
                            <m:nor/>
                          </m:rPr>
                          <a:rPr lang="sv-SE" sz="1400" dirty="0"/>
                          <m:t>P</m:t>
                        </m:r>
                        <m:r>
                          <m:rPr>
                            <m:nor/>
                          </m:rPr>
                          <a:rPr lang="sv-SE" sz="1400" dirty="0"/>
                          <m:t>(</m:t>
                        </m:r>
                        <m:r>
                          <m:rPr>
                            <m:nor/>
                          </m:rPr>
                          <a:rPr lang="sv-SE" sz="1400" dirty="0"/>
                          <m:t>SPAM</m:t>
                        </m:r>
                        <m:r>
                          <m:rPr>
                            <m:nor/>
                          </m:rPr>
                          <a:rPr lang="sv-SE" sz="1400" dirty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sv-SE" sz="1400" dirty="0"/>
                          <m:t>P</m:t>
                        </m:r>
                        <m:r>
                          <m:rPr>
                            <m:nor/>
                          </m:rPr>
                          <a:rPr lang="sv-SE" sz="1400" dirty="0"/>
                          <m:t>(</m:t>
                        </m:r>
                        <m:r>
                          <m:rPr>
                            <m:nor/>
                          </m:rPr>
                          <a:rPr lang="sv-SE" sz="1400" dirty="0"/>
                          <m:t>WORD</m:t>
                        </m:r>
                        <m:r>
                          <m:rPr>
                            <m:nor/>
                          </m:rPr>
                          <a:rPr lang="sv-SE" sz="1400" b="0" i="0" dirty="0" smtClean="0"/>
                          <m:t> |</m:t>
                        </m:r>
                        <m:r>
                          <m:rPr>
                            <m:nor/>
                          </m:rPr>
                          <a:rPr lang="sv-SE" sz="1400" dirty="0"/>
                          <m:t> </m:t>
                        </m:r>
                        <m:r>
                          <m:rPr>
                            <m:nor/>
                          </m:rPr>
                          <a:rPr lang="sv-SE" sz="1400" dirty="0"/>
                          <m:t>SPAM</m:t>
                        </m:r>
                        <m:r>
                          <m:rPr>
                            <m:nor/>
                          </m:rPr>
                          <a:rPr lang="sv-SE" sz="1400" dirty="0"/>
                          <m:t>)</m:t>
                        </m:r>
                        <m:r>
                          <m:rPr>
                            <m:nor/>
                          </m:rPr>
                          <a:rPr lang="sv-SE" sz="1400" dirty="0"/>
                          <m:t>P</m:t>
                        </m:r>
                        <m:r>
                          <m:rPr>
                            <m:nor/>
                          </m:rPr>
                          <a:rPr lang="sv-SE" sz="1400" dirty="0"/>
                          <m:t>(</m:t>
                        </m:r>
                        <m:r>
                          <m:rPr>
                            <m:nor/>
                          </m:rPr>
                          <a:rPr lang="sv-SE" sz="1400" dirty="0"/>
                          <m:t>SPAM</m:t>
                        </m:r>
                        <m:r>
                          <m:rPr>
                            <m:nor/>
                          </m:rPr>
                          <a:rPr lang="sv-SE" sz="1400" dirty="0"/>
                          <m:t>)</m:t>
                        </m:r>
                        <m:r>
                          <a:rPr lang="sv-SE" sz="14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sv-SE" sz="1400" dirty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sv-SE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v-SE" sz="1400" dirty="0">
                                <a:latin typeface="Cambria Math" panose="02040503050406030204" pitchFamily="18" charset="0"/>
                              </a:rPr>
                              <m:t>WORD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sv-SE" sz="1400" dirty="0">
                                <a:latin typeface="Cambria Math" panose="02040503050406030204" pitchFamily="18" charset="0"/>
                              </a:rPr>
                              <m:t>not</m:t>
                            </m:r>
                            <m:r>
                              <a:rPr lang="sv-SE" sz="1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sv-SE" sz="1400" dirty="0">
                                <a:latin typeface="Cambria Math" panose="02040503050406030204" pitchFamily="18" charset="0"/>
                              </a:rPr>
                              <m:t>SPAM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sv-SE" sz="1400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sv-SE" sz="1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v-SE" sz="1400" dirty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sv-SE" sz="1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sv-SE" sz="1400" dirty="0">
                            <a:latin typeface="Cambria Math" panose="02040503050406030204" pitchFamily="18" charset="0"/>
                          </a:rPr>
                          <m:t>SPAM</m:t>
                        </m:r>
                        <m:r>
                          <a:rPr lang="sv-SE" sz="1400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v-SE" sz="1400" dirty="0"/>
              </a:p>
              <a:p>
                <a:pPr>
                  <a:buNone/>
                </a:pPr>
                <a:endParaRPr lang="sv-SE" dirty="0"/>
              </a:p>
              <a:p>
                <a:pPr lvl="1">
                  <a:buNone/>
                </a:pPr>
                <a:r>
                  <a:rPr lang="en-US" sz="1600" dirty="0" smtClean="0">
                    <a:cs typeface="Times"/>
                  </a:rPr>
                  <a:t>To make a decision about whether to accept or reject the message, </a:t>
                </a:r>
              </a:p>
              <a:p>
                <a:pPr lvl="1">
                  <a:buNone/>
                </a:pPr>
                <a:r>
                  <a:rPr lang="en-US" sz="1600" dirty="0" smtClean="0">
                    <a:cs typeface="Times"/>
                  </a:rPr>
                  <a:t>we compare the computed probability </a:t>
                </a:r>
                <a:r>
                  <a:rPr lang="en-US" sz="1600" i="1" dirty="0" smtClean="0">
                    <a:latin typeface="Times"/>
                    <a:cs typeface="Times"/>
                  </a:rPr>
                  <a:t>p</a:t>
                </a:r>
                <a:r>
                  <a:rPr lang="en-US" sz="1600" dirty="0" smtClean="0">
                    <a:latin typeface="Times"/>
                    <a:cs typeface="Times"/>
                  </a:rPr>
                  <a:t>(</a:t>
                </a:r>
                <a:r>
                  <a:rPr lang="en-US" sz="1600" i="1" dirty="0" smtClean="0">
                    <a:latin typeface="Times"/>
                    <a:cs typeface="Times"/>
                  </a:rPr>
                  <a:t>SPAM</a:t>
                </a:r>
                <a:r>
                  <a:rPr lang="en-US" sz="1600" i="1" baseline="-25000" dirty="0" smtClean="0">
                    <a:latin typeface="Times"/>
                    <a:cs typeface="Times"/>
                  </a:rPr>
                  <a:t> </a:t>
                </a:r>
                <a:r>
                  <a:rPr lang="en-US" sz="1600" dirty="0" smtClean="0">
                    <a:latin typeface="Times"/>
                    <a:cs typeface="Times"/>
                  </a:rPr>
                  <a:t>| </a:t>
                </a:r>
                <a:r>
                  <a:rPr lang="en-US" sz="1600" i="1" dirty="0" smtClean="0">
                    <a:latin typeface="Times"/>
                    <a:cs typeface="Times"/>
                  </a:rPr>
                  <a:t>w</a:t>
                </a:r>
                <a:r>
                  <a:rPr lang="en-US" sz="1600" dirty="0" smtClean="0">
                    <a:latin typeface="Times"/>
                    <a:cs typeface="Times"/>
                  </a:rPr>
                  <a:t>) </a:t>
                </a:r>
                <a:r>
                  <a:rPr lang="en-US" sz="1600" dirty="0" smtClean="0">
                    <a:cs typeface="Times"/>
                  </a:rPr>
                  <a:t> with a threshold value, e.g. 0.9</a:t>
                </a:r>
              </a:p>
              <a:p>
                <a:pPr lvl="1">
                  <a:buNone/>
                </a:pPr>
                <a:endParaRPr lang="en-US" dirty="0" smtClean="0">
                  <a:cs typeface="Times"/>
                </a:endParaRPr>
              </a:p>
              <a:p>
                <a:pPr lvl="1">
                  <a:buNone/>
                </a:pPr>
                <a:r>
                  <a:rPr lang="en-US" dirty="0" smtClean="0">
                    <a:cs typeface="Times"/>
                  </a:rPr>
                  <a:t>So, if </a:t>
                </a:r>
                <a:r>
                  <a:rPr lang="en-US" i="1" dirty="0" smtClean="0">
                    <a:latin typeface="Times"/>
                    <a:cs typeface="Times"/>
                  </a:rPr>
                  <a:t>p</a:t>
                </a:r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SPAM</a:t>
                </a:r>
                <a:r>
                  <a:rPr lang="en-US" i="1" baseline="-25000" dirty="0" smtClean="0">
                    <a:latin typeface="Times"/>
                    <a:cs typeface="Times"/>
                  </a:rPr>
                  <a:t> </a:t>
                </a:r>
                <a:r>
                  <a:rPr lang="en-US" dirty="0" smtClean="0">
                    <a:latin typeface="Times"/>
                    <a:cs typeface="Times"/>
                  </a:rPr>
                  <a:t>| </a:t>
                </a:r>
                <a:r>
                  <a:rPr lang="en-US" i="1" dirty="0" smtClean="0">
                    <a:latin typeface="Times"/>
                    <a:cs typeface="Times"/>
                  </a:rPr>
                  <a:t>w</a:t>
                </a:r>
                <a:r>
                  <a:rPr lang="en-US" dirty="0" smtClean="0">
                    <a:latin typeface="Times"/>
                    <a:cs typeface="Times"/>
                  </a:rPr>
                  <a:t>) </a:t>
                </a:r>
                <a:r>
                  <a:rPr lang="en-US" dirty="0" smtClean="0">
                    <a:cs typeface="Times"/>
                  </a:rPr>
                  <a:t>&gt; 0.9, we decide the message is spam and we reject it.</a:t>
                </a:r>
              </a:p>
              <a:p>
                <a:pPr lvl="1">
                  <a:buNone/>
                </a:pPr>
                <a:r>
                  <a:rPr lang="en-US" dirty="0" smtClean="0"/>
                  <a:t> </a:t>
                </a:r>
                <a:endParaRPr lang="en-US" dirty="0" smtClean="0"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i="1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i="1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i="1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r>
                  <a:rPr lang="en-US" dirty="0" smtClean="0"/>
                  <a:t>be an event from a sample space </a:t>
                </a:r>
                <a:r>
                  <a:rPr lang="en-US" i="1" dirty="0" smtClean="0">
                    <a:latin typeface="Times"/>
                    <a:cs typeface="Times"/>
                  </a:rPr>
                  <a:t>S</a:t>
                </a:r>
                <a:br>
                  <a:rPr lang="en-US" i="1" dirty="0" smtClean="0">
                    <a:latin typeface="Times"/>
                    <a:cs typeface="Times"/>
                  </a:rPr>
                </a:br>
                <a:endParaRPr lang="en-US" dirty="0" smtClean="0"/>
              </a:p>
              <a:p>
                <a:pPr lvl="1">
                  <a:buNone/>
                </a:pPr>
                <a:r>
                  <a:rPr lang="en-US" i="1" dirty="0" smtClean="0">
                    <a:latin typeface="Times"/>
                    <a:cs typeface="Times"/>
                  </a:rPr>
                  <a:t>F</a:t>
                </a:r>
                <a:r>
                  <a:rPr lang="en-US" baseline="-25000" dirty="0" smtClean="0">
                    <a:latin typeface="Times"/>
                    <a:cs typeface="Times"/>
                  </a:rPr>
                  <a:t>1</a:t>
                </a:r>
                <a:r>
                  <a:rPr lang="en-US" dirty="0" smtClean="0">
                    <a:latin typeface="Times"/>
                    <a:cs typeface="Times"/>
                  </a:rPr>
                  <a:t>,</a:t>
                </a:r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F</a:t>
                </a:r>
                <a:r>
                  <a:rPr lang="en-US" baseline="-25000" dirty="0" smtClean="0">
                    <a:latin typeface="Times"/>
                    <a:cs typeface="Times"/>
                  </a:rPr>
                  <a:t>2</a:t>
                </a:r>
                <a:r>
                  <a:rPr lang="en-US" dirty="0" smtClean="0">
                    <a:latin typeface="Times"/>
                    <a:cs typeface="Times"/>
                  </a:rPr>
                  <a:t>,</a:t>
                </a:r>
                <a:r>
                  <a:rPr lang="en-US" dirty="0" smtClean="0"/>
                  <a:t> … </a:t>
                </a:r>
                <a:r>
                  <a:rPr lang="en-US" i="1" dirty="0" smtClean="0">
                    <a:latin typeface="Times"/>
                    <a:cs typeface="Times"/>
                  </a:rPr>
                  <a:t>F</a:t>
                </a:r>
                <a:r>
                  <a:rPr lang="en-US" baseline="-25000" dirty="0" smtClean="0">
                    <a:latin typeface="Times"/>
                    <a:cs typeface="Times"/>
                  </a:rPr>
                  <a:t>n</a:t>
                </a:r>
                <a:r>
                  <a:rPr lang="en-US" dirty="0" smtClean="0">
                    <a:latin typeface="Times"/>
                    <a:cs typeface="Times"/>
                  </a:rPr>
                  <a:t>,</a:t>
                </a:r>
                <a:r>
                  <a:rPr lang="en-US" dirty="0" smtClean="0"/>
                  <a:t> are mutually exclusive events such that </a:t>
                </a:r>
              </a:p>
              <a:p>
                <a:pPr lvl="1">
                  <a:buNone/>
                </a:pPr>
                <a:r>
                  <a:rPr lang="en-US" i="1" dirty="0" smtClean="0">
                    <a:latin typeface="Times"/>
                    <a:cs typeface="Times"/>
                  </a:rPr>
                  <a:t>F</a:t>
                </a:r>
                <a:r>
                  <a:rPr lang="en-US" baseline="-25000" dirty="0" smtClean="0">
                    <a:latin typeface="Times"/>
                    <a:cs typeface="Times"/>
                  </a:rPr>
                  <a:t>1</a:t>
                </a:r>
                <a:r>
                  <a:rPr lang="en-US" dirty="0" smtClean="0">
                    <a:latin typeface="Times"/>
                    <a:cs typeface="Times"/>
                  </a:rPr>
                  <a:t> </a:t>
                </a:r>
                <a:r>
                  <a:rPr lang="en-US" dirty="0" err="1" smtClean="0">
                    <a:latin typeface="Times"/>
                    <a:cs typeface="Times"/>
                    <a:sym typeface="Symbol"/>
                  </a:rPr>
                  <a:t></a:t>
                </a:r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F</a:t>
                </a:r>
                <a:r>
                  <a:rPr lang="en-US" baseline="-25000" dirty="0" smtClean="0">
                    <a:latin typeface="Times"/>
                    <a:cs typeface="Times"/>
                  </a:rPr>
                  <a:t>2</a:t>
                </a:r>
                <a:r>
                  <a:rPr lang="en-US" dirty="0" smtClean="0">
                    <a:latin typeface="Times"/>
                    <a:cs typeface="Times"/>
                  </a:rPr>
                  <a:t>,</a:t>
                </a:r>
                <a:r>
                  <a:rPr lang="en-US" dirty="0" smtClean="0"/>
                  <a:t> … </a:t>
                </a:r>
                <a:r>
                  <a:rPr lang="en-US" dirty="0" err="1" smtClean="0">
                    <a:latin typeface="Times"/>
                    <a:cs typeface="Times"/>
                    <a:sym typeface="Symbol"/>
                  </a:rPr>
                  <a:t></a:t>
                </a:r>
                <a:r>
                  <a:rPr lang="en-US" dirty="0" smtClean="0">
                    <a:latin typeface="Times"/>
                    <a:cs typeface="Times"/>
                    <a:sym typeface="Symbol"/>
                  </a:rPr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F</a:t>
                </a:r>
                <a:r>
                  <a:rPr lang="en-US" baseline="-25000" dirty="0" smtClean="0">
                    <a:latin typeface="Times"/>
                    <a:cs typeface="Times"/>
                  </a:rPr>
                  <a:t>n</a:t>
                </a:r>
                <a:r>
                  <a:rPr lang="en-US" dirty="0" smtClean="0">
                    <a:latin typeface="Times"/>
                    <a:cs typeface="Times"/>
                  </a:rPr>
                  <a:t> = </a:t>
                </a:r>
                <a:r>
                  <a:rPr lang="en-US" i="1" dirty="0" smtClean="0">
                    <a:latin typeface="Times"/>
                    <a:cs typeface="Times"/>
                  </a:rPr>
                  <a:t>S</a:t>
                </a:r>
                <a:r>
                  <a:rPr lang="en-GB" dirty="0" smtClean="0">
                    <a:latin typeface="Times"/>
                    <a:cs typeface="Times"/>
                  </a:rPr>
                  <a:t> </a:t>
                </a:r>
              </a:p>
              <a:p>
                <a:pPr lvl="1">
                  <a:buNone/>
                </a:pPr>
                <a:endParaRPr lang="en-GB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r>
                  <a:rPr lang="en-US" i="1" dirty="0" err="1" smtClean="0">
                    <a:latin typeface="Times"/>
                    <a:cs typeface="Times"/>
                  </a:rPr>
                  <a:t>p</a:t>
                </a:r>
                <a:r>
                  <a:rPr lang="en-US" dirty="0" err="1" smtClean="0">
                    <a:latin typeface="Times"/>
                    <a:cs typeface="Times"/>
                  </a:rPr>
                  <a:t>(</a:t>
                </a:r>
                <a:r>
                  <a:rPr lang="en-US" i="1" dirty="0" err="1" smtClean="0">
                    <a:latin typeface="Times"/>
                    <a:cs typeface="Times"/>
                  </a:rPr>
                  <a:t>E</a:t>
                </a:r>
                <a:r>
                  <a:rPr lang="en-US" dirty="0" smtClean="0">
                    <a:latin typeface="Times"/>
                    <a:cs typeface="Times"/>
                  </a:rPr>
                  <a:t>) ≠ 0 and </a:t>
                </a:r>
                <a:r>
                  <a:rPr lang="en-US" i="1" dirty="0" err="1" smtClean="0">
                    <a:latin typeface="Times"/>
                    <a:cs typeface="Times"/>
                  </a:rPr>
                  <a:t>p</a:t>
                </a:r>
                <a:r>
                  <a:rPr lang="en-US" dirty="0" err="1" smtClean="0">
                    <a:latin typeface="Times"/>
                    <a:cs typeface="Times"/>
                  </a:rPr>
                  <a:t>(</a:t>
                </a:r>
                <a:r>
                  <a:rPr lang="en-US" i="1" dirty="0" err="1" smtClean="0">
                    <a:latin typeface="Times"/>
                    <a:cs typeface="Times"/>
                  </a:rPr>
                  <a:t>F</a:t>
                </a:r>
                <a:r>
                  <a:rPr lang="en-US" baseline="-25000" dirty="0" err="1" smtClean="0">
                    <a:latin typeface="Times"/>
                    <a:cs typeface="Times"/>
                  </a:rPr>
                  <a:t>i</a:t>
                </a:r>
                <a:r>
                  <a:rPr lang="en-US" dirty="0" smtClean="0">
                    <a:latin typeface="Times"/>
                    <a:cs typeface="Times"/>
                  </a:rPr>
                  <a:t>) ≠ 0</a:t>
                </a:r>
              </a:p>
              <a:p>
                <a:pPr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i="1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endParaRPr lang="en-US" dirty="0" smtClean="0">
                  <a:latin typeface="Times"/>
                  <a:cs typeface="Times"/>
                </a:endParaRPr>
              </a:p>
              <a:p>
                <a:pPr lvl="1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1064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70050"/>
                <a:ext cx="8743950" cy="4946650"/>
              </a:xfrm>
              <a:blipFill rotWithShape="0">
                <a:blip r:embed="rId3"/>
                <a:stretch>
                  <a:fillRect l="-697" t="-617" b="-525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</a:t>
            </a:r>
            <a:br>
              <a:rPr lang="sv-SE" dirty="0"/>
            </a:br>
            <a:r>
              <a:rPr lang="sv-SE" dirty="0" err="1"/>
              <a:t>Discrete</a:t>
            </a:r>
            <a:r>
              <a:rPr lang="sv-SE" dirty="0"/>
              <a:t> </a:t>
            </a:r>
            <a:r>
              <a:rPr lang="sv-SE" dirty="0" err="1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Background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Continuous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r>
              <a:rPr lang="sv-SE" dirty="0" smtClean="0"/>
              <a:t>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 smtClean="0"/>
              <a:t>3.</a:t>
            </a:r>
            <a:br>
              <a:rPr lang="sv-SE" dirty="0" smtClean="0"/>
            </a:br>
            <a:r>
              <a:rPr lang="sv-SE" dirty="0" err="1" smtClean="0"/>
              <a:t>Continuous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These </a:t>
                </a:r>
                <a:r>
                  <a:rPr lang="sv-SE" dirty="0" err="1" smtClean="0"/>
                  <a:t>are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needed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where</a:t>
                </a:r>
                <a:r>
                  <a:rPr lang="sv-SE" dirty="0" smtClean="0"/>
                  <a:t> the ”event” </a:t>
                </a:r>
                <a:r>
                  <a:rPr lang="sv-SE" dirty="0" err="1" smtClean="0"/>
                  <a:t>described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takes</a:t>
                </a:r>
                <a:r>
                  <a:rPr lang="sv-SE" dirty="0" smtClean="0"/>
                  <a:t> a </a:t>
                </a:r>
                <a:r>
                  <a:rPr lang="sv-SE" dirty="0" err="1" smtClean="0"/>
                  <a:t>continuous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value</a:t>
                </a:r>
                <a:endParaRPr lang="sv-SE" dirty="0" smtClean="0"/>
              </a:p>
              <a:p>
                <a:pPr lvl="1"/>
                <a:r>
                  <a:rPr lang="sv-SE" dirty="0" smtClean="0"/>
                  <a:t>So </a:t>
                </a:r>
                <a:r>
                  <a:rPr lang="sv-SE" dirty="0" err="1" smtClean="0"/>
                  <a:t>rather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than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Heads</a:t>
                </a:r>
                <a:r>
                  <a:rPr lang="sv-SE" dirty="0" smtClean="0"/>
                  <a:t> or </a:t>
                </a:r>
                <a:r>
                  <a:rPr lang="sv-SE" dirty="0" err="1" smtClean="0"/>
                  <a:t>Tails</a:t>
                </a:r>
                <a:r>
                  <a:rPr lang="sv-SE" dirty="0" smtClean="0"/>
                  <a:t> it </a:t>
                </a:r>
                <a:r>
                  <a:rPr lang="sv-SE" dirty="0" err="1" smtClean="0"/>
                  <a:t>might</a:t>
                </a:r>
                <a:r>
                  <a:rPr lang="sv-SE" dirty="0" smtClean="0"/>
                  <a:t> be the </a:t>
                </a:r>
                <a:r>
                  <a:rPr lang="sv-SE" dirty="0" err="1" smtClean="0"/>
                  <a:t>likelihood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temperature</a:t>
                </a:r>
                <a:r>
                  <a:rPr lang="sv-SE" dirty="0" smtClean="0"/>
                  <a:t> on a given </a:t>
                </a:r>
                <a:r>
                  <a:rPr lang="sv-SE" dirty="0" err="1" smtClean="0"/>
                  <a:t>day</a:t>
                </a:r>
                <a:endParaRPr lang="sv-SE" dirty="0" smtClean="0"/>
              </a:p>
              <a:p>
                <a:r>
                  <a:rPr lang="sv-SE" dirty="0" err="1" smtClean="0"/>
                  <a:t>We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replace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Probability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Mass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Function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with</a:t>
                </a:r>
                <a:r>
                  <a:rPr lang="sv-SE" dirty="0" smtClean="0"/>
                  <a:t> a </a:t>
                </a:r>
                <a:r>
                  <a:rPr lang="sv-SE" dirty="0" err="1" smtClean="0"/>
                  <a:t>Probability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Density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Function</a:t>
                </a:r>
                <a:endParaRPr lang="sv-S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sv-SE" dirty="0" smtClean="0"/>
              </a:p>
              <a:p>
                <a:pPr lvl="1"/>
                <a:r>
                  <a:rPr lang="sv-SE" dirty="0" err="1" smtClean="0"/>
                  <a:t>Intuitively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 x </a:t>
                </a:r>
                <a:r>
                  <a:rPr lang="sv-SE" dirty="0" err="1" smtClean="0"/>
                  <a:t>can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take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any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between</a:t>
                </a:r>
                <a:r>
                  <a:rPr lang="sv-SE" dirty="0" smtClean="0"/>
                  <a:t> a and b, </a:t>
                </a:r>
                <a:r>
                  <a:rPr lang="sv-SE" dirty="0" err="1" smtClean="0"/>
                  <a:t>but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f(x) for </a:t>
                </a:r>
                <a:r>
                  <a:rPr lang="sv-SE" dirty="0" err="1" smtClean="0"/>
                  <a:t>any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particular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value</a:t>
                </a:r>
                <a:r>
                  <a:rPr lang="sv-SE" dirty="0" smtClean="0"/>
                  <a:t> in the </a:t>
                </a:r>
                <a:r>
                  <a:rPr lang="sv-SE" dirty="0" err="1" smtClean="0"/>
                  <a:t>infinite</a:t>
                </a:r>
                <a:r>
                  <a:rPr lang="sv-SE" dirty="0"/>
                  <a:t> </a:t>
                </a:r>
                <a:r>
                  <a:rPr lang="sv-SE" dirty="0" smtClean="0"/>
                  <a:t>space is </a:t>
                </a:r>
                <a:r>
                  <a:rPr lang="sv-SE" dirty="0" err="1" smtClean="0"/>
                  <a:t>infinitely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low</a:t>
                </a:r>
                <a:r>
                  <a:rPr lang="sv-SE" dirty="0" smtClean="0"/>
                  <a:t> (0)</a:t>
                </a:r>
              </a:p>
              <a:p>
                <a:pPr lvl="1"/>
                <a:r>
                  <a:rPr lang="sv-SE" dirty="0" err="1" smtClean="0"/>
                  <a:t>But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likelihood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x </a:t>
                </a:r>
                <a:r>
                  <a:rPr lang="sv-SE" dirty="0" err="1" smtClean="0"/>
                  <a:t>falling</a:t>
                </a:r>
                <a:r>
                  <a:rPr lang="sv-SE" dirty="0" smtClean="0"/>
                  <a:t> in a given </a:t>
                </a:r>
                <a:r>
                  <a:rPr lang="sv-SE" dirty="0" err="1" smtClean="0"/>
                  <a:t>range</a:t>
                </a:r>
                <a:r>
                  <a:rPr lang="sv-SE" dirty="0" smtClean="0"/>
                  <a:t> has </a:t>
                </a:r>
                <a:r>
                  <a:rPr lang="sv-SE" dirty="0" err="1" smtClean="0"/>
                  <a:t>meaning</a:t>
                </a:r>
                <a:r>
                  <a:rPr lang="sv-SE" dirty="0" smtClean="0"/>
                  <a:t>, </a:t>
                </a:r>
                <a:r>
                  <a:rPr lang="sv-SE" dirty="0" err="1" smtClean="0"/>
                  <a:t>e.g</a:t>
                </a:r>
                <a:r>
                  <a:rPr lang="sv-SE" dirty="0" smtClean="0"/>
                  <a:t>. the </a:t>
                </a:r>
                <a:r>
                  <a:rPr lang="sv-SE" dirty="0" err="1" smtClean="0"/>
                  <a:t>chance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temperature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being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between</a:t>
                </a:r>
                <a:r>
                  <a:rPr lang="sv-SE" dirty="0" smtClean="0"/>
                  <a:t> 5 and 7 </a:t>
                </a:r>
                <a:r>
                  <a:rPr lang="sv-SE" dirty="0" err="1" smtClean="0"/>
                  <a:t>degrees</a:t>
                </a:r>
                <a:r>
                  <a:rPr lang="sv-SE" dirty="0"/>
                  <a:t> </a:t>
                </a:r>
                <a:r>
                  <a:rPr lang="sv-SE" dirty="0" err="1" smtClean="0"/>
                  <a:t>tomorrow</a:t>
                </a:r>
                <a:r>
                  <a:rPr lang="sv-SE" dirty="0" smtClean="0"/>
                  <a:t>. 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0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 smtClean="0"/>
              <a:t>3.</a:t>
            </a:r>
            <a:br>
              <a:rPr lang="sv-SE" dirty="0" smtClean="0"/>
            </a:br>
            <a:r>
              <a:rPr lang="sv-SE" dirty="0" err="1" smtClean="0"/>
              <a:t>Continuous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the</a:t>
            </a:r>
            <a:r>
              <a:rPr lang="sv-SE" dirty="0" smtClean="0"/>
              <a:t> </a:t>
            </a:r>
            <a:r>
              <a:rPr lang="sv-SE" dirty="0" err="1" smtClean="0"/>
              <a:t>probability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is the area under the </a:t>
            </a:r>
            <a:r>
              <a:rPr lang="sv-SE" dirty="0" err="1" smtClean="0"/>
              <a:t>curve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PDF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smtClean="0"/>
              <a:t> </a:t>
            </a:r>
            <a:endParaRPr lang="sv-S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2120900"/>
            <a:ext cx="4343408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4.</a:t>
            </a:r>
            <a:br>
              <a:rPr lang="sv-SE" dirty="0"/>
            </a:b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smtClean="0"/>
              <a:t>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The Uniform Distribution</a:t>
            </a:r>
          </a:p>
          <a:p>
            <a:r>
              <a:rPr lang="sv-SE" sz="1800" dirty="0" err="1"/>
              <a:t>Where</a:t>
            </a:r>
            <a:r>
              <a:rPr lang="sv-SE" sz="1800" dirty="0"/>
              <a:t> </a:t>
            </a:r>
            <a:r>
              <a:rPr lang="sv-SE" sz="1800" dirty="0" err="1"/>
              <a:t>every</a:t>
            </a:r>
            <a:r>
              <a:rPr lang="sv-SE" sz="1800" dirty="0"/>
              <a:t> </a:t>
            </a:r>
            <a:r>
              <a:rPr lang="sv-SE" sz="1800" dirty="0" err="1"/>
              <a:t>outcome</a:t>
            </a:r>
            <a:r>
              <a:rPr lang="sv-SE" sz="1800" dirty="0"/>
              <a:t> is </a:t>
            </a:r>
            <a:r>
              <a:rPr lang="sv-SE" sz="1800" dirty="0" err="1"/>
              <a:t>equally</a:t>
            </a:r>
            <a:r>
              <a:rPr lang="sv-SE" sz="1800" dirty="0"/>
              <a:t> </a:t>
            </a:r>
            <a:r>
              <a:rPr lang="sv-SE" sz="1800" dirty="0" err="1"/>
              <a:t>likely</a:t>
            </a:r>
            <a:endParaRPr lang="sv-SE" sz="1800" dirty="0"/>
          </a:p>
          <a:p>
            <a:r>
              <a:rPr lang="sv-SE" sz="1800" dirty="0" err="1"/>
              <a:t>Can</a:t>
            </a:r>
            <a:r>
              <a:rPr lang="sv-SE" sz="1800" dirty="0"/>
              <a:t> be </a:t>
            </a:r>
            <a:r>
              <a:rPr lang="sv-SE" sz="1800" dirty="0" err="1"/>
              <a:t>discrete</a:t>
            </a:r>
            <a:r>
              <a:rPr lang="sv-SE" sz="1800" dirty="0"/>
              <a:t> or </a:t>
            </a:r>
            <a:r>
              <a:rPr lang="sv-SE" sz="1800" dirty="0" err="1" smtClean="0"/>
              <a:t>continuous</a:t>
            </a:r>
            <a:endParaRPr lang="sv-SE" sz="1800" dirty="0" smtClean="0"/>
          </a:p>
          <a:p>
            <a:r>
              <a:rPr lang="sv-SE" sz="1800" dirty="0" smtClean="0"/>
              <a:t>Think </a:t>
            </a:r>
            <a:r>
              <a:rPr lang="sv-SE" sz="1800" dirty="0" err="1" smtClean="0"/>
              <a:t>dice</a:t>
            </a:r>
            <a:r>
              <a:rPr lang="sv-SE" sz="1800" dirty="0" smtClean="0"/>
              <a:t> (for </a:t>
            </a:r>
            <a:r>
              <a:rPr lang="sv-SE" sz="1800" dirty="0" err="1" smtClean="0"/>
              <a:t>discrete</a:t>
            </a:r>
            <a:r>
              <a:rPr lang="sv-SE" sz="1800" dirty="0" smtClean="0"/>
              <a:t> </a:t>
            </a:r>
            <a:r>
              <a:rPr lang="sv-SE" sz="1800" dirty="0" err="1" smtClean="0"/>
              <a:t>example</a:t>
            </a:r>
            <a:r>
              <a:rPr lang="sv-SE" sz="1800" dirty="0" smtClean="0"/>
              <a:t>)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40100"/>
            <a:ext cx="3505208" cy="2628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340100"/>
            <a:ext cx="3505192" cy="26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4.</a:t>
            </a:r>
            <a:br>
              <a:rPr lang="sv-SE" dirty="0"/>
            </a:b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smtClean="0"/>
              <a:t>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The </a:t>
            </a:r>
            <a:r>
              <a:rPr lang="sv-SE" dirty="0" err="1" smtClean="0"/>
              <a:t>Poisson</a:t>
            </a:r>
            <a:r>
              <a:rPr lang="sv-SE" dirty="0" smtClean="0"/>
              <a:t> Distribution</a:t>
            </a:r>
            <a:endParaRPr lang="sv-SE" dirty="0"/>
          </a:p>
          <a:p>
            <a:r>
              <a:rPr lang="en-GB" sz="1800" dirty="0"/>
              <a:t>number of events </a:t>
            </a:r>
            <a:r>
              <a:rPr lang="en-GB" sz="1800" dirty="0" smtClean="0"/>
              <a:t>in </a:t>
            </a:r>
            <a:r>
              <a:rPr lang="en-GB" sz="1800" dirty="0"/>
              <a:t>a fixed interval of time and/or </a:t>
            </a:r>
            <a:r>
              <a:rPr lang="en-GB" sz="1800" dirty="0" smtClean="0"/>
              <a:t>space where events </a:t>
            </a:r>
            <a:r>
              <a:rPr lang="en-GB" sz="1800" dirty="0" err="1" smtClean="0"/>
              <a:t>occure</a:t>
            </a:r>
            <a:r>
              <a:rPr lang="en-GB" sz="1800" dirty="0" smtClean="0"/>
              <a:t> at an average rate</a:t>
            </a:r>
          </a:p>
          <a:p>
            <a:r>
              <a:rPr lang="en-GB" sz="1800" dirty="0" smtClean="0"/>
              <a:t>Number of customers in X minutes given known average of …</a:t>
            </a:r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3263900"/>
            <a:ext cx="35052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3263900"/>
            <a:ext cx="3505208" cy="26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4.</a:t>
            </a:r>
            <a:br>
              <a:rPr lang="sv-SE" dirty="0"/>
            </a:b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smtClean="0"/>
              <a:t>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The </a:t>
            </a:r>
            <a:r>
              <a:rPr lang="sv-SE" dirty="0" smtClean="0"/>
              <a:t>Normal Distribution</a:t>
            </a:r>
            <a:endParaRPr lang="sv-SE" dirty="0"/>
          </a:p>
          <a:p>
            <a:r>
              <a:rPr lang="en-GB" sz="1800" dirty="0" smtClean="0"/>
              <a:t>Expected variation in values around an average </a:t>
            </a:r>
          </a:p>
          <a:p>
            <a:r>
              <a:rPr lang="en-GB" sz="1800" dirty="0" smtClean="0"/>
              <a:t>For example</a:t>
            </a:r>
          </a:p>
          <a:p>
            <a:pPr lvl="1"/>
            <a:r>
              <a:rPr lang="en-GB" sz="1200" dirty="0" smtClean="0"/>
              <a:t>The variation in values from repeated experiments</a:t>
            </a:r>
          </a:p>
          <a:p>
            <a:pPr marL="579437" lvl="1" indent="0">
              <a:buNone/>
            </a:pPr>
            <a:endParaRPr lang="en-GB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3263900"/>
            <a:ext cx="3505200" cy="2628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263900"/>
            <a:ext cx="3505209" cy="26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4.</a:t>
            </a:r>
            <a:br>
              <a:rPr lang="sv-SE" dirty="0"/>
            </a:br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smtClean="0"/>
              <a:t>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 smtClean="0"/>
              <a:t>Arbitrary</a:t>
            </a:r>
            <a:r>
              <a:rPr lang="sv-SE" dirty="0" smtClean="0"/>
              <a:t> Distribution</a:t>
            </a:r>
          </a:p>
          <a:p>
            <a:r>
              <a:rPr lang="sv-SE" sz="1800" dirty="0" smtClean="0"/>
              <a:t>The </a:t>
            </a:r>
            <a:r>
              <a:rPr lang="sv-SE" sz="1800" dirty="0" err="1" smtClean="0"/>
              <a:t>probability</a:t>
            </a:r>
            <a:r>
              <a:rPr lang="sv-SE" sz="1800" dirty="0" smtClean="0"/>
              <a:t> </a:t>
            </a:r>
            <a:r>
              <a:rPr lang="sv-SE" sz="1800" dirty="0" err="1" smtClean="0"/>
              <a:t>function</a:t>
            </a:r>
            <a:r>
              <a:rPr lang="sv-SE" sz="1800" dirty="0" smtClean="0"/>
              <a:t> is </a:t>
            </a:r>
            <a:r>
              <a:rPr lang="sv-SE" sz="1800" dirty="0" err="1" smtClean="0"/>
              <a:t>defined</a:t>
            </a:r>
            <a:r>
              <a:rPr lang="sv-SE" sz="1800" dirty="0" smtClean="0"/>
              <a:t> by </a:t>
            </a:r>
            <a:r>
              <a:rPr lang="sv-SE" sz="1800" dirty="0" err="1" smtClean="0"/>
              <a:t>us</a:t>
            </a:r>
            <a:r>
              <a:rPr lang="sv-SE" sz="1800" dirty="0" smtClean="0"/>
              <a:t>, or observation </a:t>
            </a:r>
            <a:r>
              <a:rPr lang="sv-SE" sz="1800" dirty="0" err="1" smtClean="0"/>
              <a:t>of</a:t>
            </a:r>
            <a:r>
              <a:rPr lang="sv-SE" sz="1800" dirty="0" smtClean="0"/>
              <a:t> the </a:t>
            </a:r>
            <a:r>
              <a:rPr lang="sv-SE" sz="1800" dirty="0" err="1" smtClean="0"/>
              <a:t>environment</a:t>
            </a:r>
            <a:endParaRPr lang="sv-SE" sz="1800" dirty="0" smtClean="0"/>
          </a:p>
          <a:p>
            <a:r>
              <a:rPr lang="sv-SE" sz="1800" dirty="0" err="1" smtClean="0"/>
              <a:t>E.g</a:t>
            </a:r>
            <a:r>
              <a:rPr lang="sv-SE" sz="1800" dirty="0" smtClean="0"/>
              <a:t>. the casino is </a:t>
            </a:r>
            <a:r>
              <a:rPr lang="sv-SE" sz="1800" dirty="0" err="1" smtClean="0"/>
              <a:t>cheating</a:t>
            </a:r>
            <a:r>
              <a:rPr lang="sv-SE" sz="1800" dirty="0" smtClean="0"/>
              <a:t> </a:t>
            </a:r>
            <a:r>
              <a:rPr lang="sv-SE" sz="1800" dirty="0" err="1" smtClean="0"/>
              <a:t>with</a:t>
            </a:r>
            <a:r>
              <a:rPr lang="sv-SE" sz="1800" dirty="0" smtClean="0"/>
              <a:t> </a:t>
            </a:r>
            <a:r>
              <a:rPr lang="sv-SE" sz="1800" dirty="0" err="1" smtClean="0"/>
              <a:t>loaded</a:t>
            </a:r>
            <a:r>
              <a:rPr lang="sv-SE" sz="1800" dirty="0" smtClean="0"/>
              <a:t> </a:t>
            </a:r>
            <a:r>
              <a:rPr lang="sv-SE" sz="1800" dirty="0" err="1" smtClean="0"/>
              <a:t>dice</a:t>
            </a:r>
            <a:endParaRPr lang="sv-SE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3416300"/>
            <a:ext cx="3506400" cy="262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416300"/>
            <a:ext cx="3506400" cy="26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Experimenting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real </a:t>
            </a:r>
            <a:r>
              <a:rPr lang="sv-SE" dirty="0" err="1" smtClean="0"/>
              <a:t>world</a:t>
            </a:r>
            <a:r>
              <a:rPr lang="sv-SE" dirty="0" smtClean="0"/>
              <a:t> to understand it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expencive</a:t>
            </a:r>
            <a:endParaRPr lang="sv-SE" dirty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a </a:t>
            </a:r>
            <a:r>
              <a:rPr lang="sv-SE" dirty="0" err="1" smtClean="0"/>
              <a:t>drug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on a human </a:t>
            </a:r>
            <a:r>
              <a:rPr lang="sv-SE" dirty="0" err="1" smtClean="0"/>
              <a:t>body</a:t>
            </a:r>
            <a:r>
              <a:rPr lang="sv-SE" dirty="0" smtClean="0"/>
              <a:t>?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a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impact</a:t>
            </a:r>
            <a:r>
              <a:rPr lang="sv-SE" dirty="0" smtClean="0"/>
              <a:t> a </a:t>
            </a:r>
            <a:r>
              <a:rPr lang="sv-SE" dirty="0" err="1" smtClean="0"/>
              <a:t>factory</a:t>
            </a:r>
            <a:r>
              <a:rPr lang="sv-SE" dirty="0" smtClean="0"/>
              <a:t> (or an </a:t>
            </a:r>
            <a:r>
              <a:rPr lang="sv-SE" dirty="0" err="1" smtClean="0"/>
              <a:t>engine</a:t>
            </a:r>
            <a:r>
              <a:rPr lang="sv-SE" dirty="0" smtClean="0"/>
              <a:t>)?</a:t>
            </a:r>
          </a:p>
          <a:p>
            <a:pPr lvl="1"/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build</a:t>
            </a:r>
            <a:r>
              <a:rPr lang="sv-SE" dirty="0" smtClean="0"/>
              <a:t> the </a:t>
            </a:r>
            <a:r>
              <a:rPr lang="sv-SE" dirty="0" err="1" smtClean="0"/>
              <a:t>next</a:t>
            </a:r>
            <a:r>
              <a:rPr lang="sv-SE" dirty="0" smtClean="0"/>
              <a:t> hospital?</a:t>
            </a:r>
          </a:p>
          <a:p>
            <a:r>
              <a:rPr lang="sv-SE" dirty="0" err="1" smtClean="0"/>
              <a:t>One</a:t>
            </a:r>
            <a:r>
              <a:rPr lang="sv-SE" dirty="0" smtClean="0"/>
              <a:t> approach is to </a:t>
            </a:r>
            <a:r>
              <a:rPr lang="sv-SE" dirty="0" err="1" smtClean="0"/>
              <a:t>build</a:t>
            </a:r>
            <a:r>
              <a:rPr lang="sv-SE" dirty="0" smtClean="0"/>
              <a:t> a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/>
              <a:t> </a:t>
            </a:r>
            <a:r>
              <a:rPr lang="sv-SE" dirty="0" smtClean="0"/>
              <a:t>a computer and play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endParaRPr lang="sv-SE" dirty="0" smtClean="0"/>
          </a:p>
          <a:p>
            <a:r>
              <a:rPr lang="sv-SE" dirty="0" smtClean="0"/>
              <a:t>Simulation is ”</a:t>
            </a:r>
            <a:r>
              <a:rPr lang="en-GB" dirty="0" smtClean="0"/>
              <a:t>the imitation </a:t>
            </a:r>
            <a:r>
              <a:rPr lang="en-GB" dirty="0"/>
              <a:t>of the operation of a real-world process or system over time” </a:t>
            </a:r>
            <a:r>
              <a:rPr lang="en-GB" sz="1400" dirty="0" smtClean="0"/>
              <a:t>(Banks, </a:t>
            </a:r>
            <a:r>
              <a:rPr lang="en-GB" sz="1400" dirty="0" err="1" smtClean="0"/>
              <a:t>Carson,Nelson,Nicol</a:t>
            </a:r>
            <a:r>
              <a:rPr lang="en-GB" sz="1400" dirty="0" smtClean="0"/>
              <a:t>)</a:t>
            </a:r>
          </a:p>
          <a:p>
            <a:pPr lvl="1"/>
            <a:r>
              <a:rPr lang="sv-SE" dirty="0" smtClean="0"/>
              <a:t>(or a fantasy </a:t>
            </a:r>
            <a:r>
              <a:rPr lang="sv-SE" dirty="0" err="1" smtClean="0"/>
              <a:t>world</a:t>
            </a:r>
            <a:r>
              <a:rPr lang="sv-SE" dirty="0" smtClean="0"/>
              <a:t> for game </a:t>
            </a:r>
            <a:r>
              <a:rPr lang="sv-SE" dirty="0" err="1" smtClean="0"/>
              <a:t>programmers</a:t>
            </a:r>
            <a:r>
              <a:rPr lang="sv-SE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9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Discrete</a:t>
            </a:r>
            <a:r>
              <a:rPr lang="sv-SE" dirty="0" smtClean="0"/>
              <a:t> Event Simulation, a simulation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 in </a:t>
            </a:r>
            <a:r>
              <a:rPr lang="sv-SE" dirty="0" err="1" smtClean="0"/>
              <a:t>regular</a:t>
            </a:r>
            <a:r>
              <a:rPr lang="sv-SE" dirty="0" smtClean="0"/>
              <a:t> </a:t>
            </a:r>
            <a:r>
              <a:rPr lang="sv-SE" dirty="0" err="1" smtClean="0"/>
              <a:t>discrete</a:t>
            </a:r>
            <a:r>
              <a:rPr lang="sv-SE" dirty="0" smtClean="0"/>
              <a:t> steps or at event </a:t>
            </a:r>
            <a:r>
              <a:rPr lang="sv-SE" dirty="0" err="1" smtClean="0"/>
              <a:t>points</a:t>
            </a:r>
            <a:endParaRPr lang="sv-SE" dirty="0" smtClean="0"/>
          </a:p>
          <a:p>
            <a:pPr lvl="1"/>
            <a:r>
              <a:rPr lang="sv-SE" dirty="0" err="1" smtClean="0"/>
              <a:t>E.g</a:t>
            </a:r>
            <a:r>
              <a:rPr lang="sv-SE" dirty="0" smtClean="0"/>
              <a:t>. </a:t>
            </a:r>
            <a:r>
              <a:rPr lang="sv-SE" dirty="0" err="1" smtClean="0"/>
              <a:t>Traffic</a:t>
            </a:r>
            <a:r>
              <a:rPr lang="sv-SE" dirty="0" smtClean="0"/>
              <a:t> </a:t>
            </a:r>
            <a:r>
              <a:rPr lang="sv-SE" dirty="0" err="1" smtClean="0"/>
              <a:t>light</a:t>
            </a:r>
            <a:r>
              <a:rPr lang="sv-SE" dirty="0" smtClean="0"/>
              <a:t> process   </a:t>
            </a:r>
          </a:p>
          <a:p>
            <a:pPr lvl="1"/>
            <a:r>
              <a:rPr lang="sv-SE" dirty="0" smtClean="0"/>
              <a:t>Note </a:t>
            </a:r>
            <a:r>
              <a:rPr lang="sv-SE" dirty="0" err="1" smtClean="0"/>
              <a:t>that</a:t>
            </a:r>
            <a:r>
              <a:rPr lang="sv-SE" dirty="0" smtClean="0"/>
              <a:t> a ”</a:t>
            </a:r>
            <a:r>
              <a:rPr lang="sv-SE" dirty="0" err="1" smtClean="0"/>
              <a:t>continuous</a:t>
            </a:r>
            <a:r>
              <a:rPr lang="sv-SE" dirty="0" smtClean="0"/>
              <a:t>” simulation in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made</a:t>
            </a:r>
            <a:r>
              <a:rPr lang="sv-SE" dirty="0" smtClean="0"/>
              <a:t> </a:t>
            </a:r>
            <a:r>
              <a:rPr lang="sv-SE" dirty="0" err="1" smtClean="0"/>
              <a:t>discrete</a:t>
            </a:r>
            <a:r>
              <a:rPr lang="sv-SE" dirty="0" smtClean="0"/>
              <a:t> by </a:t>
            </a:r>
            <a:r>
              <a:rPr lang="sv-SE" dirty="0" err="1" smtClean="0"/>
              <a:t>using</a:t>
            </a:r>
            <a:r>
              <a:rPr lang="sv-SE" dirty="0" smtClean="0"/>
              <a:t> a </a:t>
            </a:r>
            <a:r>
              <a:rPr lang="sv-SE" dirty="0" err="1" smtClean="0"/>
              <a:t>time</a:t>
            </a:r>
            <a:r>
              <a:rPr lang="sv-SE" dirty="0" smtClean="0"/>
              <a:t> step,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there</a:t>
            </a:r>
            <a:r>
              <a:rPr lang="sv-SE" dirty="0" smtClean="0"/>
              <a:t> is a risk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endParaRPr lang="sv-SE" dirty="0" smtClean="0"/>
          </a:p>
          <a:p>
            <a:r>
              <a:rPr lang="sv-SE" dirty="0" err="1" smtClean="0"/>
              <a:t>These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typically</a:t>
            </a:r>
            <a:r>
              <a:rPr lang="sv-SE" dirty="0" smtClean="0"/>
              <a:t>;</a:t>
            </a:r>
          </a:p>
          <a:p>
            <a:pPr lvl="1"/>
            <a:r>
              <a:rPr lang="sv-SE" dirty="0" err="1" smtClean="0"/>
              <a:t>computationally</a:t>
            </a:r>
            <a:r>
              <a:rPr lang="sv-SE" dirty="0" smtClean="0"/>
              <a:t> </a:t>
            </a:r>
            <a:r>
              <a:rPr lang="sv-SE" dirty="0" err="1" smtClean="0"/>
              <a:t>tractable</a:t>
            </a:r>
            <a:endParaRPr lang="sv-SE" dirty="0" smtClean="0"/>
          </a:p>
          <a:p>
            <a:pPr lvl="1"/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run</a:t>
            </a:r>
            <a:r>
              <a:rPr lang="sv-SE" dirty="0" smtClean="0"/>
              <a:t> faster </a:t>
            </a:r>
            <a:r>
              <a:rPr lang="sv-SE" dirty="0" err="1" smtClean="0"/>
              <a:t>than</a:t>
            </a:r>
            <a:r>
              <a:rPr lang="sv-SE" dirty="0" smtClean="0"/>
              <a:t> real </a:t>
            </a:r>
            <a:r>
              <a:rPr lang="sv-SE" dirty="0" err="1" smtClean="0"/>
              <a:t>time</a:t>
            </a:r>
            <a:r>
              <a:rPr lang="sv-SE" dirty="0" smtClean="0"/>
              <a:t> (</a:t>
            </a:r>
            <a:r>
              <a:rPr lang="sv-SE" dirty="0" err="1" smtClean="0"/>
              <a:t>much</a:t>
            </a:r>
            <a:r>
              <a:rPr lang="sv-SE" dirty="0" smtClean="0"/>
              <a:t> faster)</a:t>
            </a:r>
          </a:p>
          <a:p>
            <a:pPr lvl="1"/>
            <a:r>
              <a:rPr lang="sv-SE" dirty="0" err="1" smtClean="0"/>
              <a:t>are</a:t>
            </a:r>
            <a:r>
              <a:rPr lang="sv-SE" dirty="0" smtClean="0"/>
              <a:t> not </a:t>
            </a:r>
            <a:r>
              <a:rPr lang="sv-SE" dirty="0" err="1" smtClean="0"/>
              <a:t>too</a:t>
            </a:r>
            <a:r>
              <a:rPr lang="sv-SE" dirty="0" smtClean="0"/>
              <a:t> hard to </a:t>
            </a:r>
            <a:r>
              <a:rPr lang="sv-SE" dirty="0" err="1" smtClean="0"/>
              <a:t>model</a:t>
            </a:r>
            <a:r>
              <a:rPr lang="sv-SE" dirty="0" smtClean="0"/>
              <a:t> and program</a:t>
            </a:r>
          </a:p>
          <a:p>
            <a:pPr lvl="1"/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fairly</a:t>
            </a:r>
            <a:r>
              <a:rPr lang="sv-SE" dirty="0" smtClean="0"/>
              <a:t> </a:t>
            </a:r>
            <a:r>
              <a:rPr lang="sv-SE" dirty="0" err="1" smtClean="0"/>
              <a:t>easy</a:t>
            </a:r>
            <a:r>
              <a:rPr lang="sv-SE" dirty="0" smtClean="0"/>
              <a:t> to understand (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shown</a:t>
            </a:r>
            <a:r>
              <a:rPr lang="sv-SE" dirty="0" smtClean="0"/>
              <a:t> to non-experts)</a:t>
            </a:r>
          </a:p>
          <a:p>
            <a:r>
              <a:rPr lang="en-GB" dirty="0"/>
              <a:t>Monte </a:t>
            </a:r>
            <a:r>
              <a:rPr lang="en-GB" dirty="0" smtClean="0"/>
              <a:t>Carlo simulation involves running a simulation where some of the events will be selected or otherwise influenced by a stochastic process</a:t>
            </a:r>
          </a:p>
          <a:p>
            <a:pPr lvl="1"/>
            <a:r>
              <a:rPr lang="sv-SE" dirty="0" err="1" smtClean="0"/>
              <a:t>E.g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an event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sv-S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1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Three major interpretations of probability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dirty="0" err="1" smtClean="0"/>
              <a:t>Frequentist</a:t>
            </a:r>
            <a:r>
              <a:rPr lang="en-GB" dirty="0" smtClean="0"/>
              <a:t>: probability as a relative frequency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Probability of an event as the proportion of times such an event is expected to happen in the long run.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The probability of an event E would be the limit of the relative frequency of occurrence of that event as the number of observations grows large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  <p:pic>
        <p:nvPicPr>
          <p:cNvPr id="6" name="Picture 5" descr="Screen Shot 2013-08-16 at 12.52.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5016500"/>
            <a:ext cx="1790700" cy="604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9650" y="5668546"/>
            <a:ext cx="3503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Number of independent experiments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43450" y="4635500"/>
            <a:ext cx="368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Number of times the event is observed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0800000" flipV="1">
            <a:off x="4057650" y="4866852"/>
            <a:ext cx="609600" cy="22309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0800000">
            <a:off x="3981450" y="5473700"/>
            <a:ext cx="762000" cy="30480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16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Deterministic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</a:p>
          <a:p>
            <a:pPr lvl="1"/>
            <a:r>
              <a:rPr lang="sv-SE" sz="1600" dirty="0" smtClean="0"/>
              <a:t>has </a:t>
            </a:r>
            <a:r>
              <a:rPr lang="sv-SE" sz="1600" dirty="0" err="1" smtClean="0"/>
              <a:t>strict</a:t>
            </a:r>
            <a:r>
              <a:rPr lang="sv-SE" sz="1600" dirty="0" smtClean="0"/>
              <a:t> </a:t>
            </a:r>
            <a:r>
              <a:rPr lang="sv-SE" sz="1600" dirty="0" err="1" smtClean="0"/>
              <a:t>transition</a:t>
            </a:r>
            <a:r>
              <a:rPr lang="sv-SE" sz="1600" dirty="0" smtClean="0"/>
              <a:t> </a:t>
            </a:r>
            <a:r>
              <a:rPr lang="sv-SE" sz="1600" dirty="0" err="1" smtClean="0"/>
              <a:t>logic</a:t>
            </a:r>
            <a:r>
              <a:rPr lang="sv-SE" sz="1600" dirty="0" smtClean="0"/>
              <a:t> and </a:t>
            </a:r>
            <a:r>
              <a:rPr lang="sv-SE" sz="1600" dirty="0" err="1" smtClean="0"/>
              <a:t>will</a:t>
            </a:r>
            <a:r>
              <a:rPr lang="sv-SE" sz="1600" dirty="0" smtClean="0"/>
              <a:t> </a:t>
            </a:r>
            <a:r>
              <a:rPr lang="sv-SE" sz="1600" dirty="0" err="1" smtClean="0"/>
              <a:t>always</a:t>
            </a:r>
            <a:r>
              <a:rPr lang="sv-SE" sz="1600" dirty="0" smtClean="0"/>
              <a:t> </a:t>
            </a:r>
            <a:r>
              <a:rPr lang="sv-SE" sz="1600" dirty="0" err="1" smtClean="0"/>
              <a:t>behave</a:t>
            </a:r>
            <a:r>
              <a:rPr lang="sv-SE" sz="1600" dirty="0" smtClean="0"/>
              <a:t> in </a:t>
            </a:r>
            <a:r>
              <a:rPr lang="sv-SE" sz="1600" dirty="0" err="1" smtClean="0"/>
              <a:t>exactly</a:t>
            </a:r>
            <a:r>
              <a:rPr lang="sv-SE" sz="1600" dirty="0" smtClean="0"/>
              <a:t> the same </a:t>
            </a:r>
            <a:r>
              <a:rPr lang="sv-SE" sz="1600" dirty="0" err="1" smtClean="0"/>
              <a:t>way</a:t>
            </a:r>
            <a:r>
              <a:rPr lang="sv-SE" sz="1600" dirty="0" smtClean="0"/>
              <a:t> for a given </a:t>
            </a:r>
            <a:r>
              <a:rPr lang="sv-SE" sz="1600" dirty="0" err="1" smtClean="0"/>
              <a:t>initialization</a:t>
            </a:r>
            <a:endParaRPr lang="sv-SE" sz="1600" dirty="0" smtClean="0"/>
          </a:p>
          <a:p>
            <a:pPr lvl="1"/>
            <a:r>
              <a:rPr lang="sv-SE" sz="1600" dirty="0" smtClean="0"/>
              <a:t>is still a </a:t>
            </a:r>
            <a:r>
              <a:rPr lang="sv-SE" sz="1600" dirty="0" err="1" smtClean="0"/>
              <a:t>good</a:t>
            </a:r>
            <a:r>
              <a:rPr lang="sv-SE" sz="1600" dirty="0" smtClean="0"/>
              <a:t> </a:t>
            </a:r>
            <a:r>
              <a:rPr lang="sv-SE" sz="1600" dirty="0" err="1" smtClean="0"/>
              <a:t>way</a:t>
            </a:r>
            <a:r>
              <a:rPr lang="sv-SE" sz="1600" dirty="0" smtClean="0"/>
              <a:t> to experiment </a:t>
            </a:r>
            <a:r>
              <a:rPr lang="sv-SE" sz="1600" dirty="0" err="1" smtClean="0"/>
              <a:t>with</a:t>
            </a:r>
            <a:r>
              <a:rPr lang="sv-SE" sz="1600" dirty="0" smtClean="0"/>
              <a:t> and </a:t>
            </a:r>
            <a:r>
              <a:rPr lang="sv-SE" sz="1600" dirty="0" err="1" smtClean="0"/>
              <a:t>investigate</a:t>
            </a:r>
            <a:r>
              <a:rPr lang="sv-SE" sz="1600" dirty="0" smtClean="0"/>
              <a:t> the </a:t>
            </a:r>
            <a:r>
              <a:rPr lang="sv-SE" sz="1600" dirty="0" err="1" smtClean="0"/>
              <a:t>properties</a:t>
            </a:r>
            <a:r>
              <a:rPr lang="sv-SE" sz="1600" dirty="0" smtClean="0"/>
              <a:t> </a:t>
            </a:r>
            <a:r>
              <a:rPr lang="sv-SE" sz="1600" dirty="0" err="1" smtClean="0"/>
              <a:t>of</a:t>
            </a:r>
            <a:r>
              <a:rPr lang="sv-SE" sz="1600" dirty="0" smtClean="0"/>
              <a:t> a </a:t>
            </a:r>
            <a:r>
              <a:rPr lang="sv-SE" sz="1600" dirty="0" err="1" smtClean="0"/>
              <a:t>complex</a:t>
            </a:r>
            <a:r>
              <a:rPr lang="sv-SE" sz="1600" dirty="0" smtClean="0"/>
              <a:t> system, </a:t>
            </a:r>
            <a:r>
              <a:rPr lang="sv-SE" sz="1600" dirty="0" err="1" smtClean="0"/>
              <a:t>either</a:t>
            </a:r>
            <a:r>
              <a:rPr lang="sv-SE" sz="1600" dirty="0" smtClean="0"/>
              <a:t> </a:t>
            </a:r>
            <a:r>
              <a:rPr lang="sv-SE" sz="1600" dirty="0" err="1" smtClean="0"/>
              <a:t>through</a:t>
            </a:r>
            <a:r>
              <a:rPr lang="sv-SE" sz="1600" dirty="0" smtClean="0"/>
              <a:t> </a:t>
            </a:r>
            <a:r>
              <a:rPr lang="sv-SE" sz="1600" dirty="0" err="1" smtClean="0"/>
              <a:t>changing</a:t>
            </a:r>
            <a:r>
              <a:rPr lang="sv-SE" sz="1600" dirty="0" smtClean="0"/>
              <a:t> the initial setup or the </a:t>
            </a:r>
            <a:r>
              <a:rPr lang="sv-SE" sz="1600" dirty="0" err="1" smtClean="0"/>
              <a:t>transition</a:t>
            </a:r>
            <a:r>
              <a:rPr lang="sv-SE" sz="1600" dirty="0" smtClean="0"/>
              <a:t> system</a:t>
            </a:r>
          </a:p>
          <a:p>
            <a:r>
              <a:rPr lang="sv-SE" dirty="0" smtClean="0"/>
              <a:t>A Monte Carlo </a:t>
            </a:r>
            <a:r>
              <a:rPr lang="sv-SE" dirty="0" err="1" smtClean="0"/>
              <a:t>method</a:t>
            </a:r>
            <a:endParaRPr lang="sv-SE" dirty="0" smtClean="0"/>
          </a:p>
          <a:p>
            <a:pPr lvl="1"/>
            <a:r>
              <a:rPr lang="sv-SE" sz="1600" dirty="0"/>
              <a:t>i</a:t>
            </a:r>
            <a:r>
              <a:rPr lang="sv-SE" sz="1600" dirty="0" smtClean="0"/>
              <a:t>s </a:t>
            </a:r>
            <a:r>
              <a:rPr lang="sv-SE" sz="1600" dirty="0" err="1" smtClean="0"/>
              <a:t>expected</a:t>
            </a:r>
            <a:r>
              <a:rPr lang="sv-SE" sz="1600" dirty="0" smtClean="0"/>
              <a:t> to </a:t>
            </a:r>
            <a:r>
              <a:rPr lang="sv-SE" sz="1600" dirty="0" err="1" smtClean="0"/>
              <a:t>behave</a:t>
            </a:r>
            <a:r>
              <a:rPr lang="sv-SE" sz="1600" dirty="0" smtClean="0"/>
              <a:t> </a:t>
            </a:r>
            <a:r>
              <a:rPr lang="sv-SE" sz="1600" dirty="0" err="1" smtClean="0"/>
              <a:t>differently</a:t>
            </a:r>
            <a:r>
              <a:rPr lang="sv-SE" sz="1600" dirty="0" smtClean="0"/>
              <a:t> </a:t>
            </a:r>
            <a:r>
              <a:rPr lang="sv-SE" sz="1600" dirty="0" err="1" smtClean="0"/>
              <a:t>each</a:t>
            </a:r>
            <a:r>
              <a:rPr lang="sv-SE" sz="1600" dirty="0" smtClean="0"/>
              <a:t> </a:t>
            </a:r>
            <a:r>
              <a:rPr lang="sv-SE" sz="1600" dirty="0" err="1" smtClean="0"/>
              <a:t>run</a:t>
            </a:r>
            <a:r>
              <a:rPr lang="sv-SE" sz="1600" dirty="0" smtClean="0"/>
              <a:t> from the same initial setup</a:t>
            </a:r>
          </a:p>
          <a:p>
            <a:pPr lvl="1"/>
            <a:r>
              <a:rPr lang="sv-SE" sz="1600" dirty="0" err="1"/>
              <a:t>b</a:t>
            </a:r>
            <a:r>
              <a:rPr lang="sv-SE" sz="1600" dirty="0" err="1" smtClean="0"/>
              <a:t>ut</a:t>
            </a:r>
            <a:r>
              <a:rPr lang="sv-SE" sz="1600" dirty="0" smtClean="0"/>
              <a:t> it </a:t>
            </a:r>
            <a:r>
              <a:rPr lang="sv-SE" sz="1600" dirty="0" err="1" smtClean="0"/>
              <a:t>should</a:t>
            </a:r>
            <a:r>
              <a:rPr lang="sv-SE" sz="1600" dirty="0" smtClean="0"/>
              <a:t> </a:t>
            </a:r>
            <a:r>
              <a:rPr lang="sv-SE" sz="1600" dirty="0" err="1" smtClean="0"/>
              <a:t>tending</a:t>
            </a:r>
            <a:r>
              <a:rPr lang="sv-SE" sz="1600" dirty="0" smtClean="0"/>
              <a:t> </a:t>
            </a:r>
            <a:r>
              <a:rPr lang="sv-SE" sz="1600" dirty="0" err="1" smtClean="0"/>
              <a:t>towards</a:t>
            </a:r>
            <a:r>
              <a:rPr lang="sv-SE" sz="1600" dirty="0" smtClean="0"/>
              <a:t> </a:t>
            </a:r>
            <a:r>
              <a:rPr lang="sv-SE" sz="1600" dirty="0" err="1" smtClean="0"/>
              <a:t>average</a:t>
            </a:r>
            <a:r>
              <a:rPr lang="sv-SE" sz="1600" dirty="0" smtClean="0"/>
              <a:t> </a:t>
            </a:r>
            <a:r>
              <a:rPr lang="sv-SE" sz="1600" dirty="0" err="1" smtClean="0"/>
              <a:t>characteristics</a:t>
            </a:r>
            <a:r>
              <a:rPr lang="sv-SE" sz="1600" dirty="0" smtClean="0"/>
              <a:t> as the </a:t>
            </a:r>
            <a:r>
              <a:rPr lang="sv-SE" sz="1600" dirty="0" err="1" smtClean="0"/>
              <a:t>number</a:t>
            </a:r>
            <a:r>
              <a:rPr lang="sv-SE" sz="1600" dirty="0" smtClean="0"/>
              <a:t> </a:t>
            </a:r>
            <a:r>
              <a:rPr lang="sv-SE" sz="1600" dirty="0" err="1" smtClean="0"/>
              <a:t>of</a:t>
            </a:r>
            <a:r>
              <a:rPr lang="sv-SE" sz="1600" dirty="0" smtClean="0"/>
              <a:t> </a:t>
            </a:r>
            <a:r>
              <a:rPr lang="sv-SE" sz="1600" dirty="0" err="1" smtClean="0"/>
              <a:t>runs</a:t>
            </a:r>
            <a:r>
              <a:rPr lang="sv-SE" sz="1600" dirty="0" smtClean="0"/>
              <a:t> </a:t>
            </a:r>
            <a:r>
              <a:rPr lang="sv-SE" sz="1600" dirty="0" err="1" smtClean="0"/>
              <a:t>of</a:t>
            </a:r>
            <a:r>
              <a:rPr lang="sv-SE" sz="1600" dirty="0" smtClean="0"/>
              <a:t> the </a:t>
            </a:r>
            <a:r>
              <a:rPr lang="sv-SE" sz="1600" dirty="0" err="1" smtClean="0"/>
              <a:t>model</a:t>
            </a:r>
            <a:r>
              <a:rPr lang="sv-SE" sz="1600" dirty="0" smtClean="0"/>
              <a:t> </a:t>
            </a:r>
            <a:r>
              <a:rPr lang="sv-SE" sz="1600" dirty="0" err="1" smtClean="0"/>
              <a:t>increases</a:t>
            </a:r>
            <a:endParaRPr lang="sv-SE" sz="1600" dirty="0" smtClean="0"/>
          </a:p>
          <a:p>
            <a:pPr lvl="1"/>
            <a:r>
              <a:rPr lang="sv-SE" sz="1600" dirty="0" err="1" smtClean="0"/>
              <a:t>This</a:t>
            </a:r>
            <a:r>
              <a:rPr lang="sv-SE" sz="1600" dirty="0" smtClean="0"/>
              <a:t> </a:t>
            </a:r>
            <a:r>
              <a:rPr lang="sv-SE" sz="1600" dirty="0" err="1" smtClean="0"/>
              <a:t>can</a:t>
            </a:r>
            <a:r>
              <a:rPr lang="sv-SE" sz="1600" dirty="0" smtClean="0"/>
              <a:t> be </a:t>
            </a:r>
            <a:r>
              <a:rPr lang="sv-SE" sz="1600" dirty="0" err="1" smtClean="0"/>
              <a:t>compared</a:t>
            </a:r>
            <a:r>
              <a:rPr lang="sv-SE" sz="1600" dirty="0" smtClean="0"/>
              <a:t> to the </a:t>
            </a:r>
            <a:r>
              <a:rPr lang="sv-SE" sz="1600" dirty="0" err="1"/>
              <a:t>f</a:t>
            </a:r>
            <a:r>
              <a:rPr lang="sv-SE" sz="1600" dirty="0" err="1" smtClean="0"/>
              <a:t>requentist</a:t>
            </a:r>
            <a:r>
              <a:rPr lang="sv-SE" sz="1600" dirty="0" smtClean="0"/>
              <a:t> interpretation </a:t>
            </a:r>
            <a:r>
              <a:rPr lang="sv-SE" sz="1600" dirty="0" err="1" smtClean="0"/>
              <a:t>of</a:t>
            </a:r>
            <a:r>
              <a:rPr lang="sv-SE" sz="1600" dirty="0" smtClean="0"/>
              <a:t> </a:t>
            </a:r>
            <a:r>
              <a:rPr lang="sv-SE" sz="1600" dirty="0" err="1" smtClean="0"/>
              <a:t>probability</a:t>
            </a:r>
            <a:endParaRPr lang="sv-SE" sz="1600" dirty="0" smtClean="0"/>
          </a:p>
          <a:p>
            <a:r>
              <a:rPr lang="sv-SE" dirty="0" smtClean="0"/>
              <a:t>DES </a:t>
            </a:r>
            <a:r>
              <a:rPr lang="sv-SE" dirty="0" err="1" smtClean="0"/>
              <a:t>experimentation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automated</a:t>
            </a:r>
            <a:r>
              <a:rPr lang="sv-SE" dirty="0" smtClean="0"/>
              <a:t> by </a:t>
            </a:r>
            <a:r>
              <a:rPr lang="sv-SE" dirty="0" err="1" smtClean="0"/>
              <a:t>replacing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in a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r>
              <a:rPr lang="sv-SE" dirty="0" smtClean="0"/>
              <a:t> to be </a:t>
            </a:r>
            <a:r>
              <a:rPr lang="sv-SE" dirty="0" err="1" smtClean="0"/>
              <a:t>entered</a:t>
            </a:r>
            <a:r>
              <a:rPr lang="sv-SE" dirty="0" smtClean="0"/>
              <a:t> </a:t>
            </a:r>
          </a:p>
          <a:p>
            <a:pPr lvl="1"/>
            <a:r>
              <a:rPr lang="sv-SE" sz="1600" dirty="0" smtClean="0"/>
              <a:t>FACTS </a:t>
            </a:r>
            <a:r>
              <a:rPr lang="sv-SE" sz="1600" dirty="0" err="1" smtClean="0"/>
              <a:t>uses</a:t>
            </a:r>
            <a:r>
              <a:rPr lang="sv-SE" sz="1600" dirty="0" smtClean="0"/>
              <a:t> </a:t>
            </a:r>
            <a:r>
              <a:rPr lang="sv-SE" sz="1600" dirty="0" err="1" smtClean="0"/>
              <a:t>genetic</a:t>
            </a:r>
            <a:r>
              <a:rPr lang="sv-SE" sz="1600" dirty="0" smtClean="0"/>
              <a:t> </a:t>
            </a:r>
            <a:r>
              <a:rPr lang="sv-SE" sz="1600" dirty="0" err="1" smtClean="0"/>
              <a:t>algorithms</a:t>
            </a:r>
            <a:r>
              <a:rPr lang="sv-SE" sz="1600" dirty="0" smtClean="0"/>
              <a:t> and </a:t>
            </a:r>
            <a:r>
              <a:rPr lang="sv-SE" sz="1600" dirty="0" err="1" smtClean="0"/>
              <a:t>multiple</a:t>
            </a:r>
            <a:r>
              <a:rPr lang="sv-SE" sz="1600" dirty="0" smtClean="0"/>
              <a:t> </a:t>
            </a:r>
            <a:r>
              <a:rPr lang="sv-SE" sz="1600" dirty="0" err="1" smtClean="0"/>
              <a:t>runs</a:t>
            </a:r>
            <a:r>
              <a:rPr lang="sv-SE" sz="1600" dirty="0" smtClean="0"/>
              <a:t> to </a:t>
            </a:r>
            <a:r>
              <a:rPr lang="sv-SE" sz="1600" dirty="0" err="1" smtClean="0"/>
              <a:t>explore</a:t>
            </a:r>
            <a:r>
              <a:rPr lang="sv-SE" sz="1600" dirty="0" smtClean="0"/>
              <a:t> multi-</a:t>
            </a:r>
            <a:r>
              <a:rPr lang="sv-SE" sz="1600" dirty="0" err="1" smtClean="0"/>
              <a:t>objective</a:t>
            </a:r>
            <a:r>
              <a:rPr lang="sv-SE" sz="1600" dirty="0" smtClean="0"/>
              <a:t> solution </a:t>
            </a:r>
            <a:r>
              <a:rPr lang="sv-SE" sz="1600" dirty="0" err="1" smtClean="0"/>
              <a:t>spaces</a:t>
            </a:r>
            <a:r>
              <a:rPr lang="sv-SE" sz="1600" dirty="0" smtClean="0"/>
              <a:t> to problems </a:t>
            </a:r>
            <a:endParaRPr lang="en-GB" sz="1600" dirty="0"/>
          </a:p>
          <a:p>
            <a:endParaRPr lang="sv-SE" dirty="0" smtClean="0">
              <a:sym typeface="Wingdings" panose="05000000000000000000" pitchFamily="2" charset="2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sv-S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7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sv-SE" dirty="0"/>
              <a:t>The standard </a:t>
            </a: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DES is:</a:t>
            </a:r>
            <a:endParaRPr lang="sv-SE" dirty="0"/>
          </a:p>
          <a:p>
            <a:pPr marL="742950" lvl="1" indent="-285750"/>
            <a:r>
              <a:rPr lang="sv-SE" dirty="0"/>
              <a:t>Computer has a </a:t>
            </a:r>
            <a:r>
              <a:rPr lang="sv-SE" dirty="0" err="1"/>
              <a:t>collection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representing</a:t>
            </a:r>
            <a:r>
              <a:rPr lang="sv-SE" dirty="0"/>
              <a:t>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system (</a:t>
            </a:r>
            <a:r>
              <a:rPr lang="sv-SE" dirty="0" err="1"/>
              <a:t>e.g</a:t>
            </a:r>
            <a:r>
              <a:rPr lang="sv-SE" dirty="0"/>
              <a:t>.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people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in the </a:t>
            </a:r>
            <a:r>
              <a:rPr lang="sv-SE" dirty="0" err="1"/>
              <a:t>waiting</a:t>
            </a:r>
            <a:r>
              <a:rPr lang="sv-SE" dirty="0"/>
              <a:t> area)</a:t>
            </a:r>
          </a:p>
          <a:p>
            <a:pPr marL="742950" lvl="1" indent="-285750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maintain</a:t>
            </a:r>
            <a:r>
              <a:rPr lang="sv-SE" dirty="0"/>
              <a:t> a set </a:t>
            </a:r>
            <a:r>
              <a:rPr lang="sv-SE" dirty="0" err="1"/>
              <a:t>of</a:t>
            </a:r>
            <a:r>
              <a:rPr lang="sv-SE" dirty="0"/>
              <a:t> ”</a:t>
            </a:r>
            <a:r>
              <a:rPr lang="sv-SE" dirty="0" err="1"/>
              <a:t>next</a:t>
            </a:r>
            <a:r>
              <a:rPr lang="sv-SE" dirty="0"/>
              <a:t> events” </a:t>
            </a:r>
            <a:r>
              <a:rPr lang="sv-SE" dirty="0" err="1"/>
              <a:t>e.g</a:t>
            </a:r>
            <a:r>
              <a:rPr lang="sv-SE" dirty="0"/>
              <a:t>. the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customer</a:t>
            </a:r>
            <a:r>
              <a:rPr lang="sv-SE" dirty="0"/>
              <a:t> </a:t>
            </a:r>
            <a:r>
              <a:rPr lang="sv-SE" dirty="0" err="1"/>
              <a:t>arrival</a:t>
            </a:r>
            <a:r>
              <a:rPr lang="sv-SE" dirty="0"/>
              <a:t>, the </a:t>
            </a:r>
            <a:r>
              <a:rPr lang="sv-SE" dirty="0" err="1"/>
              <a:t>time</a:t>
            </a:r>
            <a:r>
              <a:rPr lang="sv-SE" dirty="0"/>
              <a:t> the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customer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complete</a:t>
            </a:r>
            <a:r>
              <a:rPr lang="sv-SE" dirty="0"/>
              <a:t>….</a:t>
            </a:r>
          </a:p>
          <a:p>
            <a:pPr marL="742950" lvl="1" indent="-285750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select</a:t>
            </a:r>
            <a:r>
              <a:rPr lang="sv-SE" dirty="0"/>
              <a:t> the ”</a:t>
            </a:r>
            <a:r>
              <a:rPr lang="sv-SE" dirty="0" err="1"/>
              <a:t>next</a:t>
            </a:r>
            <a:r>
              <a:rPr lang="sv-SE" dirty="0"/>
              <a:t>” event (</a:t>
            </a:r>
            <a:r>
              <a:rPr lang="sv-SE" dirty="0" err="1"/>
              <a:t>lowest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).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update</a:t>
            </a:r>
            <a:r>
              <a:rPr lang="sv-SE" dirty="0"/>
              <a:t> the system in </a:t>
            </a:r>
            <a:r>
              <a:rPr lang="sv-SE" dirty="0" err="1"/>
              <a:t>response</a:t>
            </a:r>
            <a:r>
              <a:rPr lang="sv-SE" dirty="0"/>
              <a:t> to the event (</a:t>
            </a:r>
            <a:r>
              <a:rPr lang="sv-SE" dirty="0" err="1"/>
              <a:t>basically</a:t>
            </a:r>
            <a:r>
              <a:rPr lang="sv-SE" dirty="0"/>
              <a:t> a DFA </a:t>
            </a:r>
            <a:r>
              <a:rPr lang="sv-SE" dirty="0" err="1"/>
              <a:t>transition</a:t>
            </a:r>
            <a:r>
              <a:rPr lang="sv-SE" dirty="0"/>
              <a:t>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r>
              <a:rPr lang="sv-SE" dirty="0"/>
              <a:t/>
            </a:r>
            <a:br>
              <a:rPr lang="sv-SE" dirty="0"/>
            </a:br>
            <a:r>
              <a:rPr lang="sv-SE" dirty="0" err="1"/>
              <a:t>Discrete</a:t>
            </a:r>
            <a:r>
              <a:rPr lang="sv-SE" dirty="0"/>
              <a:t> Event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5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Consider</a:t>
            </a:r>
            <a:r>
              <a:rPr lang="sv-SE" dirty="0" smtClean="0"/>
              <a:t> the </a:t>
            </a:r>
            <a:r>
              <a:rPr lang="sv-SE" dirty="0" err="1" smtClean="0"/>
              <a:t>following</a:t>
            </a:r>
            <a:r>
              <a:rPr lang="sv-SE" dirty="0" smtClean="0"/>
              <a:t>;</a:t>
            </a:r>
          </a:p>
          <a:p>
            <a:pPr lvl="1"/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a </a:t>
            </a:r>
            <a:r>
              <a:rPr lang="sv-SE" dirty="0" err="1" smtClean="0"/>
              <a:t>hair</a:t>
            </a:r>
            <a:r>
              <a:rPr lang="sv-SE" dirty="0" smtClean="0"/>
              <a:t> dressers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staff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employ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questions</a:t>
            </a:r>
            <a:r>
              <a:rPr lang="sv-SE" dirty="0" smtClean="0"/>
              <a:t>;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long </a:t>
            </a:r>
            <a:r>
              <a:rPr lang="sv-SE" dirty="0" err="1" smtClean="0"/>
              <a:t>will</a:t>
            </a:r>
            <a:r>
              <a:rPr lang="sv-SE" dirty="0" smtClean="0"/>
              <a:t> a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to be </a:t>
            </a:r>
            <a:r>
              <a:rPr lang="sv-SE" dirty="0" err="1" smtClean="0"/>
              <a:t>serviced</a:t>
            </a:r>
            <a:r>
              <a:rPr lang="sv-SE" dirty="0" smtClean="0"/>
              <a:t>?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customers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arrive</a:t>
            </a:r>
            <a:r>
              <a:rPr lang="sv-SE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6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Consider</a:t>
            </a:r>
            <a:r>
              <a:rPr lang="sv-SE" dirty="0" smtClean="0"/>
              <a:t> the </a:t>
            </a:r>
            <a:r>
              <a:rPr lang="sv-SE" dirty="0" err="1" smtClean="0"/>
              <a:t>following</a:t>
            </a:r>
            <a:r>
              <a:rPr lang="sv-SE" dirty="0" smtClean="0"/>
              <a:t>;</a:t>
            </a:r>
          </a:p>
          <a:p>
            <a:pPr lvl="1"/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a </a:t>
            </a:r>
            <a:r>
              <a:rPr lang="sv-SE" dirty="0" err="1" smtClean="0"/>
              <a:t>hair</a:t>
            </a:r>
            <a:r>
              <a:rPr lang="sv-SE" dirty="0" smtClean="0"/>
              <a:t> dressers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staff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you</a:t>
            </a:r>
            <a:r>
              <a:rPr lang="sv-SE" dirty="0" smtClean="0"/>
              <a:t> </a:t>
            </a:r>
            <a:r>
              <a:rPr lang="sv-SE" dirty="0" err="1" smtClean="0"/>
              <a:t>employ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questions</a:t>
            </a:r>
            <a:r>
              <a:rPr lang="sv-SE" dirty="0" smtClean="0"/>
              <a:t>;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long </a:t>
            </a:r>
            <a:r>
              <a:rPr lang="sv-SE" dirty="0" err="1" smtClean="0"/>
              <a:t>will</a:t>
            </a:r>
            <a:r>
              <a:rPr lang="sv-SE" dirty="0" smtClean="0"/>
              <a:t> a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to be </a:t>
            </a:r>
            <a:r>
              <a:rPr lang="sv-SE" dirty="0" err="1" smtClean="0"/>
              <a:t>serviced</a:t>
            </a:r>
            <a:r>
              <a:rPr lang="sv-SE" dirty="0" smtClean="0"/>
              <a:t>?</a:t>
            </a:r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customers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arrive</a:t>
            </a:r>
            <a:r>
              <a:rPr lang="sv-SE" dirty="0" smtClean="0"/>
              <a:t>?</a:t>
            </a:r>
          </a:p>
          <a:p>
            <a:r>
              <a:rPr lang="sv-SE" dirty="0" smtClean="0"/>
              <a:t>Events;</a:t>
            </a:r>
          </a:p>
          <a:p>
            <a:pPr lvl="1"/>
            <a:r>
              <a:rPr lang="sv-SE" dirty="0" smtClean="0"/>
              <a:t>A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arrives</a:t>
            </a:r>
            <a:endParaRPr lang="sv-SE" dirty="0" smtClean="0"/>
          </a:p>
          <a:p>
            <a:pPr lvl="1"/>
            <a:r>
              <a:rPr lang="sv-SE" dirty="0" smtClean="0"/>
              <a:t>A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enters</a:t>
            </a:r>
            <a:r>
              <a:rPr lang="sv-SE" dirty="0" smtClean="0"/>
              <a:t> service</a:t>
            </a:r>
          </a:p>
          <a:p>
            <a:pPr lvl="1"/>
            <a:r>
              <a:rPr lang="sv-SE" dirty="0" smtClean="0"/>
              <a:t>A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completes</a:t>
            </a:r>
            <a:r>
              <a:rPr lang="sv-SE" dirty="0" smtClean="0"/>
              <a:t> service</a:t>
            </a:r>
          </a:p>
          <a:p>
            <a:pPr lvl="1"/>
            <a:r>
              <a:rPr lang="sv-SE" dirty="0" smtClean="0"/>
              <a:t>A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leaves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4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44700"/>
            <a:ext cx="7819088" cy="20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44700"/>
            <a:ext cx="7819088" cy="2076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412" y="4025900"/>
            <a:ext cx="6445995" cy="2363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Customers</a:t>
            </a:r>
            <a:r>
              <a:rPr lang="sv-SE" dirty="0" smtClean="0"/>
              <a:t> </a:t>
            </a:r>
            <a:r>
              <a:rPr lang="sv-SE" dirty="0" err="1" smtClean="0"/>
              <a:t>appear</a:t>
            </a:r>
            <a:r>
              <a:rPr lang="sv-SE" dirty="0" smtClean="0"/>
              <a:t> </a:t>
            </a:r>
            <a:r>
              <a:rPr lang="sv-SE" dirty="0" err="1" smtClean="0"/>
              <a:t>discretely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a </a:t>
            </a:r>
            <a:r>
              <a:rPr lang="sv-SE" dirty="0" err="1" smtClean="0"/>
              <a:t>randomized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interval</a:t>
            </a:r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waiting</a:t>
            </a:r>
            <a:r>
              <a:rPr lang="sv-SE" dirty="0" smtClean="0"/>
              <a:t> area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hold</a:t>
            </a:r>
            <a:r>
              <a:rPr lang="sv-SE" dirty="0" smtClean="0"/>
              <a:t> 10 </a:t>
            </a:r>
            <a:r>
              <a:rPr lang="sv-SE" dirty="0" err="1" smtClean="0"/>
              <a:t>people</a:t>
            </a:r>
            <a:endParaRPr lang="sv-SE" dirty="0" smtClean="0"/>
          </a:p>
          <a:p>
            <a:r>
              <a:rPr lang="sv-SE" dirty="0" err="1" smtClean="0"/>
              <a:t>There</a:t>
            </a:r>
            <a:r>
              <a:rPr lang="sv-SE" dirty="0" smtClean="0"/>
              <a:t> is </a:t>
            </a:r>
            <a:r>
              <a:rPr lang="sv-SE" dirty="0" err="1" smtClean="0"/>
              <a:t>only</a:t>
            </a:r>
            <a:r>
              <a:rPr lang="sv-SE" dirty="0" smtClean="0"/>
              <a:t> 1 </a:t>
            </a:r>
            <a:r>
              <a:rPr lang="sv-SE" dirty="0" err="1" smtClean="0"/>
              <a:t>hair</a:t>
            </a:r>
            <a:r>
              <a:rPr lang="sv-SE" dirty="0" smtClean="0"/>
              <a:t> dresser</a:t>
            </a:r>
          </a:p>
          <a:p>
            <a:r>
              <a:rPr lang="sv-SE" dirty="0" smtClean="0"/>
              <a:t>The </a:t>
            </a:r>
            <a:r>
              <a:rPr lang="sv-SE" dirty="0" err="1" smtClean="0"/>
              <a:t>hair</a:t>
            </a:r>
            <a:r>
              <a:rPr lang="sv-SE" dirty="0" smtClean="0"/>
              <a:t> </a:t>
            </a:r>
            <a:r>
              <a:rPr lang="sv-SE" dirty="0" err="1" smtClean="0"/>
              <a:t>cutting</a:t>
            </a:r>
            <a:r>
              <a:rPr lang="sv-SE" dirty="0" smtClean="0"/>
              <a:t> process is </a:t>
            </a:r>
            <a:r>
              <a:rPr lang="sv-SE" dirty="0" err="1" smtClean="0"/>
              <a:t>somewhat</a:t>
            </a:r>
            <a:r>
              <a:rPr lang="sv-SE" dirty="0" smtClean="0"/>
              <a:t> </a:t>
            </a:r>
            <a:r>
              <a:rPr lang="sv-SE" dirty="0" err="1" smtClean="0"/>
              <a:t>normally</a:t>
            </a:r>
            <a:r>
              <a:rPr lang="sv-SE" dirty="0" smtClean="0"/>
              <a:t> </a:t>
            </a:r>
            <a:r>
              <a:rPr lang="sv-SE" dirty="0" err="1" smtClean="0"/>
              <a:t>distributed</a:t>
            </a:r>
            <a:endParaRPr lang="sv-SE" dirty="0" smtClean="0"/>
          </a:p>
          <a:p>
            <a:pPr lvl="1"/>
            <a:r>
              <a:rPr lang="sv-SE" dirty="0" err="1" smtClean="0"/>
              <a:t>Mean</a:t>
            </a:r>
            <a:r>
              <a:rPr lang="sv-SE" dirty="0" smtClean="0"/>
              <a:t> = 600seconds</a:t>
            </a:r>
          </a:p>
          <a:p>
            <a:pPr lvl="1"/>
            <a:r>
              <a:rPr lang="sv-SE" dirty="0" smtClean="0"/>
              <a:t>S.D = 100 </a:t>
            </a:r>
            <a:r>
              <a:rPr lang="sv-SE" dirty="0" err="1" smtClean="0"/>
              <a:t>seconds</a:t>
            </a:r>
            <a:endParaRPr lang="sv-SE" dirty="0" smtClean="0"/>
          </a:p>
          <a:p>
            <a:pPr lvl="1"/>
            <a:r>
              <a:rPr lang="sv-SE" dirty="0" smtClean="0"/>
              <a:t>Minimum (</a:t>
            </a:r>
            <a:r>
              <a:rPr lang="sv-SE" dirty="0" err="1" smtClean="0"/>
              <a:t>breach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normal) = 200 </a:t>
            </a:r>
            <a:r>
              <a:rPr lang="sv-SE" dirty="0" err="1" smtClean="0"/>
              <a:t>seconds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5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44700"/>
            <a:ext cx="7819088" cy="2076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412" y="3721100"/>
            <a:ext cx="7819088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experiment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settings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model</a:t>
            </a:r>
            <a:endParaRPr lang="sv-SE" dirty="0" smtClean="0"/>
          </a:p>
          <a:p>
            <a:pPr lvl="1"/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vary</a:t>
            </a:r>
            <a:r>
              <a:rPr lang="sv-SE" dirty="0" smtClean="0"/>
              <a:t> the </a:t>
            </a:r>
            <a:r>
              <a:rPr lang="sv-SE" dirty="0" err="1" smtClean="0"/>
              <a:t>structure</a:t>
            </a:r>
            <a:r>
              <a:rPr lang="sv-SE" dirty="0" smtClean="0"/>
              <a:t> (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hair</a:t>
            </a:r>
            <a:r>
              <a:rPr lang="sv-SE" dirty="0" smtClean="0"/>
              <a:t> dressers) </a:t>
            </a:r>
          </a:p>
          <a:p>
            <a:pPr lvl="1"/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change</a:t>
            </a:r>
            <a:r>
              <a:rPr lang="sv-SE" dirty="0" smtClean="0"/>
              <a:t> the </a:t>
            </a:r>
            <a:r>
              <a:rPr lang="sv-SE" dirty="0" err="1" smtClean="0"/>
              <a:t>expected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dirty="0" err="1" smtClean="0"/>
              <a:t>interval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work</a:t>
            </a:r>
            <a:r>
              <a:rPr lang="sv-SE" dirty="0" smtClean="0"/>
              <a:t> and </a:t>
            </a:r>
            <a:r>
              <a:rPr lang="sv-SE" dirty="0" err="1" smtClean="0"/>
              <a:t>arrival</a:t>
            </a:r>
            <a:endParaRPr lang="sv-SE" dirty="0" smtClean="0"/>
          </a:p>
          <a:p>
            <a:pPr lvl="1"/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make the </a:t>
            </a:r>
            <a:r>
              <a:rPr lang="sv-SE" dirty="0" err="1" smtClean="0"/>
              <a:t>waiting</a:t>
            </a:r>
            <a:r>
              <a:rPr lang="sv-SE" dirty="0" smtClean="0"/>
              <a:t> area </a:t>
            </a:r>
            <a:r>
              <a:rPr lang="sv-SE" dirty="0" err="1" smtClean="0"/>
              <a:t>bigger</a:t>
            </a:r>
            <a:endParaRPr lang="sv-SE" dirty="0" smtClean="0"/>
          </a:p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make 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long </a:t>
            </a:r>
            <a:r>
              <a:rPr lang="sv-SE" dirty="0" err="1" smtClean="0"/>
              <a:t>before</a:t>
            </a:r>
            <a:r>
              <a:rPr lang="sv-SE" dirty="0" smtClean="0"/>
              <a:t> a </a:t>
            </a:r>
            <a:r>
              <a:rPr lang="sv-SE" dirty="0" err="1" smtClean="0"/>
              <a:t>customer</a:t>
            </a:r>
            <a:r>
              <a:rPr lang="sv-SE" dirty="0" smtClean="0"/>
              <a:t> gets </a:t>
            </a:r>
            <a:r>
              <a:rPr lang="sv-SE" dirty="0" err="1" smtClean="0"/>
              <a:t>bored</a:t>
            </a:r>
            <a:r>
              <a:rPr lang="sv-SE" dirty="0" smtClean="0"/>
              <a:t>?</a:t>
            </a:r>
          </a:p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automate</a:t>
            </a:r>
            <a:r>
              <a:rPr lang="sv-SE" dirty="0" smtClean="0"/>
              <a:t> experiments </a:t>
            </a:r>
            <a:r>
              <a:rPr lang="sv-SE" dirty="0" err="1" smtClean="0"/>
              <a:t>run</a:t>
            </a:r>
            <a:r>
              <a:rPr lang="sv-SE" dirty="0" smtClean="0"/>
              <a:t> on a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varying</a:t>
            </a:r>
            <a:r>
              <a:rPr lang="sv-SE" dirty="0" smtClean="0"/>
              <a:t> parameters</a:t>
            </a:r>
          </a:p>
          <a:p>
            <a:pPr lvl="1"/>
            <a:r>
              <a:rPr lang="sv-SE" dirty="0" smtClean="0"/>
              <a:t>and </a:t>
            </a:r>
            <a:r>
              <a:rPr lang="sv-SE" dirty="0" err="1" smtClean="0"/>
              <a:t>then</a:t>
            </a:r>
            <a:r>
              <a:rPr lang="sv-SE" dirty="0" smtClean="0"/>
              <a:t> look at solutions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attractive</a:t>
            </a:r>
            <a:r>
              <a:rPr lang="sv-SE" dirty="0" smtClean="0"/>
              <a:t> </a:t>
            </a:r>
            <a:r>
              <a:rPr lang="sv-SE" dirty="0" err="1" smtClean="0"/>
              <a:t>properties</a:t>
            </a:r>
            <a:r>
              <a:rPr lang="sv-SE" dirty="0" smtClean="0"/>
              <a:t>.</a:t>
            </a:r>
          </a:p>
          <a:p>
            <a:pPr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6869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44700"/>
            <a:ext cx="7819088" cy="20764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9412" y="3721100"/>
            <a:ext cx="7819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validate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parameters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real </a:t>
            </a:r>
            <a:r>
              <a:rPr lang="sv-SE" dirty="0" err="1" smtClean="0"/>
              <a:t>world</a:t>
            </a:r>
            <a:r>
              <a:rPr lang="sv-SE" dirty="0" smtClean="0"/>
              <a:t> </a:t>
            </a:r>
            <a:r>
              <a:rPr lang="sv-SE" dirty="0" err="1" smtClean="0"/>
              <a:t>investigation</a:t>
            </a:r>
            <a:endParaRPr lang="sv-SE" dirty="0" smtClean="0"/>
          </a:p>
          <a:p>
            <a:pPr lvl="1"/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the </a:t>
            </a:r>
            <a:r>
              <a:rPr lang="sv-SE" dirty="0" err="1" smtClean="0"/>
              <a:t>properties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probability</a:t>
            </a:r>
            <a:r>
              <a:rPr lang="sv-SE" dirty="0" smtClean="0"/>
              <a:t> distributions?</a:t>
            </a:r>
          </a:p>
          <a:p>
            <a:endParaRPr lang="sv-SE" dirty="0" smtClean="0"/>
          </a:p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/>
              <a:t>is the basis </a:t>
            </a:r>
            <a:r>
              <a:rPr lang="sv-SE" dirty="0" err="1"/>
              <a:t>of</a:t>
            </a:r>
            <a:r>
              <a:rPr lang="sv-SE" dirty="0"/>
              <a:t> the FACTS system </a:t>
            </a:r>
            <a:r>
              <a:rPr lang="sv-SE" dirty="0" err="1"/>
              <a:t>developed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at Skövde</a:t>
            </a:r>
          </a:p>
          <a:p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4540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5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Discrete</a:t>
            </a:r>
            <a:r>
              <a:rPr lang="sv-SE" dirty="0" smtClean="0"/>
              <a:t> Event Simulation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700"/>
            <a:ext cx="9105900" cy="29211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878" y="2012434"/>
            <a:ext cx="862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r>
              <a:rPr lang="sv-SE" dirty="0" smtClean="0"/>
              <a:t> real </a:t>
            </a:r>
            <a:r>
              <a:rPr lang="sv-SE" dirty="0" err="1" smtClean="0"/>
              <a:t>world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/>
              <a:t> </a:t>
            </a:r>
            <a:r>
              <a:rPr lang="sv-SE" dirty="0" smtClean="0"/>
              <a:t>(part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production</a:t>
            </a:r>
            <a:r>
              <a:rPr lang="sv-SE" dirty="0" smtClean="0"/>
              <a:t> </a:t>
            </a:r>
            <a:r>
              <a:rPr lang="sv-SE" dirty="0" err="1" smtClean="0"/>
              <a:t>line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partner </a:t>
            </a:r>
            <a:r>
              <a:rPr lang="sv-SE" dirty="0" err="1" smtClean="0"/>
              <a:t>company</a:t>
            </a:r>
            <a:r>
              <a:rPr lang="sv-SE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0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Three major interpretations of probability</a:t>
            </a:r>
          </a:p>
          <a:p>
            <a:pPr lvl="1"/>
            <a:r>
              <a:rPr lang="en-GB" b="1" dirty="0" smtClean="0"/>
              <a:t>Frequentist</a:t>
            </a:r>
            <a:r>
              <a:rPr lang="en-GB" dirty="0" smtClean="0"/>
              <a:t>: probability as a relative frequency</a:t>
            </a:r>
          </a:p>
          <a:p>
            <a:pPr lvl="1"/>
            <a:r>
              <a:rPr lang="en-GB" dirty="0" smtClean="0"/>
              <a:t>Rolling Dice, how many 6s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8332"/>
              </p:ext>
            </p:extLst>
          </p:nvPr>
        </p:nvGraphicFramePr>
        <p:xfrm>
          <a:off x="1276350" y="2800350"/>
          <a:ext cx="5943602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818"/>
                <a:gridCol w="973696"/>
                <a:gridCol w="973696"/>
                <a:gridCol w="973696"/>
                <a:gridCol w="973696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Number of tests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Dice 1 (6s)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Dice2 (6s)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P(D1==6)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P(D2==6)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0.246667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0.288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11524"/>
              </p:ext>
            </p:extLst>
          </p:nvPr>
        </p:nvGraphicFramePr>
        <p:xfrm>
          <a:off x="1276350" y="3897630"/>
          <a:ext cx="5943602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8818"/>
                <a:gridCol w="973696"/>
                <a:gridCol w="973696"/>
                <a:gridCol w="973696"/>
                <a:gridCol w="973696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0.168571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0.311429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0.162222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0.333333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0.162667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0.169667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0.314333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0.310571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0.3105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1382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0.169333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0.307111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1542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0.3084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22426" y="5823930"/>
            <a:ext cx="1683474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/>
              <a:t>D1, fair (1/6)</a:t>
            </a:r>
          </a:p>
          <a:p>
            <a:r>
              <a:rPr lang="sv-SE" sz="1600" dirty="0" smtClean="0"/>
              <a:t>D2 </a:t>
            </a:r>
            <a:r>
              <a:rPr lang="sv-SE" sz="1600" dirty="0" err="1" smtClean="0"/>
              <a:t>unfair</a:t>
            </a:r>
            <a:r>
              <a:rPr lang="sv-SE" sz="1600" dirty="0" smtClean="0"/>
              <a:t> (3/10)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4407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Three major interpretations of probability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dirty="0" err="1" smtClean="0"/>
              <a:t>Frequentist</a:t>
            </a:r>
            <a:r>
              <a:rPr lang="en-GB" dirty="0" smtClean="0"/>
              <a:t>: probability as a relative frequency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Appealing: objective, ties in with work on observation of physical events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Can’t perform an experiment an infinite number of times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Behaviourist approach: based on observable behaviour of physical systems</a:t>
            </a:r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Doesn’t capture idea of probability as internal knowledge of cognitive systems</a:t>
            </a:r>
          </a:p>
          <a:p>
            <a:pPr lvl="2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Three major interpretations of probability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b="1" dirty="0" smtClean="0"/>
              <a:t>Bayesian or subjectivist</a:t>
            </a:r>
            <a:r>
              <a:rPr lang="en-GB" dirty="0" smtClean="0"/>
              <a:t>:  probability as uncertain knowledge</a:t>
            </a:r>
            <a:br>
              <a:rPr lang="en-GB" dirty="0" smtClean="0"/>
            </a:br>
            <a:r>
              <a:rPr lang="en-GB" dirty="0" smtClean="0"/>
              <a:t>or </a:t>
            </a:r>
            <a:r>
              <a:rPr lang="en-GB" i="1" dirty="0" smtClean="0"/>
              <a:t>“</a:t>
            </a:r>
            <a:r>
              <a:rPr lang="en-GB" i="1" dirty="0"/>
              <a:t>reasonable </a:t>
            </a:r>
            <a:r>
              <a:rPr lang="en-GB" i="1" dirty="0" smtClean="0"/>
              <a:t>expectation”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Useful in the field of machine intelligence</a:t>
            </a:r>
            <a:br>
              <a:rPr lang="en-GB" dirty="0" smtClean="0"/>
            </a:br>
            <a:endParaRPr lang="en-GB" dirty="0" smtClean="0"/>
          </a:p>
          <a:p>
            <a:pPr lvl="3"/>
            <a:r>
              <a:rPr lang="en-GB" sz="1400" dirty="0" smtClean="0"/>
              <a:t>Where you need to have knowledge systems capable of handling the uncertainty of the world</a:t>
            </a:r>
          </a:p>
          <a:p>
            <a:pPr lvl="2"/>
            <a:endParaRPr lang="en-GB" dirty="0" smtClean="0"/>
          </a:p>
          <a:p>
            <a:pPr lvl="2"/>
            <a:r>
              <a:rPr lang="en-GB" dirty="0" err="1" smtClean="0"/>
              <a:t>Probabilists</a:t>
            </a:r>
            <a:r>
              <a:rPr lang="en-GB" dirty="0" smtClean="0"/>
              <a:t> that are willing to represent internal knowledge using probability theory are called “Bayesian”  (since he was the first mathematician to do so)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  <p:pic>
        <p:nvPicPr>
          <p:cNvPr id="5" name="Picture 4" descr="Screen Shot 2013-08-16 at 13.08.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5124480"/>
            <a:ext cx="1308100" cy="1441390"/>
          </a:xfrm>
          <a:prstGeom prst="rect">
            <a:avLst/>
          </a:prstGeom>
        </p:spPr>
      </p:pic>
      <p:pic>
        <p:nvPicPr>
          <p:cNvPr id="6" name="Picture 5" descr="Screen Shot 2013-08-16 at 13.08.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290" y="5845175"/>
            <a:ext cx="2820228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Three major interpretations of probability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b="1" dirty="0" smtClean="0"/>
              <a:t>Axiomatic or mathematical</a:t>
            </a:r>
            <a:r>
              <a:rPr lang="en-GB" dirty="0" smtClean="0"/>
              <a:t>: probability as a mathematical model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Rigorous definition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Traceable to first principles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Avoid the </a:t>
            </a:r>
            <a:r>
              <a:rPr lang="en-GB" dirty="0" err="1" smtClean="0"/>
              <a:t>frequentist</a:t>
            </a:r>
            <a:r>
              <a:rPr lang="en-GB" dirty="0" smtClean="0"/>
              <a:t> vs. Bayesian debate</a:t>
            </a:r>
            <a:br>
              <a:rPr lang="en-GB" dirty="0" smtClean="0"/>
            </a:br>
            <a:endParaRPr lang="en-GB" dirty="0" smtClean="0"/>
          </a:p>
          <a:p>
            <a:pPr lvl="2"/>
            <a:r>
              <a:rPr lang="en-GB" dirty="0" smtClean="0"/>
              <a:t>Application of probability theory is not the main concern</a:t>
            </a:r>
          </a:p>
          <a:p>
            <a:pPr lvl="2"/>
            <a:endParaRPr lang="sv-SE" dirty="0"/>
          </a:p>
          <a:p>
            <a:pPr lvl="2"/>
            <a:endParaRPr lang="en-GB" dirty="0" smtClean="0"/>
          </a:p>
          <a:p>
            <a:pPr marL="1149350" lvl="2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496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Three major interpretations of probability</a:t>
                </a:r>
              </a:p>
              <a:p>
                <a:pPr lvl="1">
                  <a:buNone/>
                </a:pPr>
                <a:endParaRPr lang="en-GB" dirty="0" smtClean="0"/>
              </a:p>
              <a:p>
                <a:pPr lvl="1"/>
                <a:r>
                  <a:rPr lang="en-GB" b="1" dirty="0" smtClean="0"/>
                  <a:t>Axiomatic or mathematical</a:t>
                </a:r>
                <a:r>
                  <a:rPr lang="en-GB" dirty="0" smtClean="0"/>
                  <a:t>: probability as a mathematical model</a:t>
                </a:r>
              </a:p>
              <a:p>
                <a:pPr lvl="1"/>
                <a:endParaRPr lang="en-GB" dirty="0" smtClean="0"/>
              </a:p>
              <a:p>
                <a:pPr lvl="2"/>
                <a:r>
                  <a:rPr lang="en-GB" dirty="0" smtClean="0"/>
                  <a:t>Invented by Andrey Kolmogorov in 1933</a:t>
                </a:r>
              </a:p>
              <a:p>
                <a:pPr lvl="3"/>
                <a:r>
                  <a:rPr lang="sv-SE" sz="1400" dirty="0" err="1" smtClean="0"/>
                  <a:t>Based</a:t>
                </a:r>
                <a:r>
                  <a:rPr lang="sv-SE" sz="1400" dirty="0" smtClean="0"/>
                  <a:t> on Sets </a:t>
                </a:r>
                <a:r>
                  <a:rPr lang="sv-SE" sz="1400" dirty="0" err="1" smtClean="0"/>
                  <a:t>of</a:t>
                </a:r>
                <a:r>
                  <a:rPr lang="sv-SE" sz="1400" dirty="0" smtClean="0"/>
                  <a:t> </a:t>
                </a:r>
                <a:r>
                  <a:rPr lang="sv-SE" sz="1400" dirty="0" err="1" smtClean="0"/>
                  <a:t>possible</a:t>
                </a:r>
                <a:r>
                  <a:rPr lang="sv-SE" sz="1400" dirty="0" smtClean="0"/>
                  <a:t> events</a:t>
                </a:r>
              </a:p>
              <a:p>
                <a:pPr lvl="3"/>
                <a:r>
                  <a:rPr lang="sv-SE" sz="1400" dirty="0" err="1" smtClean="0"/>
                  <a:t>With</a:t>
                </a:r>
                <a:r>
                  <a:rPr lang="sv-SE" sz="1400" dirty="0" smtClean="0"/>
                  <a:t> </a:t>
                </a:r>
                <a:r>
                  <a:rPr lang="sv-SE" sz="1400" dirty="0" err="1" smtClean="0"/>
                  <a:t>weights</a:t>
                </a:r>
                <a:r>
                  <a:rPr lang="sv-SE" sz="1400" dirty="0" smtClean="0"/>
                  <a:t> on the events </a:t>
                </a:r>
                <a:r>
                  <a:rPr lang="sv-SE" sz="1400" dirty="0" err="1" smtClean="0"/>
                  <a:t>indicating</a:t>
                </a:r>
                <a:r>
                  <a:rPr lang="sv-SE" sz="1400" dirty="0" smtClean="0"/>
                  <a:t> the </a:t>
                </a:r>
                <a:r>
                  <a:rPr lang="sv-SE" sz="1400" dirty="0" err="1" smtClean="0"/>
                  <a:t>probabilities</a:t>
                </a:r>
                <a:endParaRPr lang="sv-SE" sz="1400" dirty="0" smtClean="0"/>
              </a:p>
              <a:p>
                <a:pPr lvl="3"/>
                <a:endParaRPr lang="sv-SE" sz="1600" dirty="0"/>
              </a:p>
              <a:p>
                <a:pPr lvl="2"/>
                <a:r>
                  <a:rPr lang="sv-SE" dirty="0" err="1" smtClean="0"/>
                  <a:t>Let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there</a:t>
                </a:r>
                <a:r>
                  <a:rPr lang="sv-SE" dirty="0" smtClean="0"/>
                  <a:t> be a set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possible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outcomes</a:t>
                </a:r>
                <a:r>
                  <a:rPr lang="sv-SE" dirty="0" smtClean="0"/>
                  <a:t> S</a:t>
                </a:r>
              </a:p>
              <a:p>
                <a:pPr marL="14922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GB">
                        <a:ea typeface="Cambria Math" panose="02040503050406030204" pitchFamily="18" charset="0"/>
                      </a:rPr>
                      <m:t>ℝ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 ∀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sv-SE" dirty="0" smtClean="0"/>
              </a:p>
              <a:p>
                <a:pPr marL="149225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sv-SE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sv-SE" b="0" dirty="0" smtClean="0">
                  <a:ea typeface="Cambria Math" panose="02040503050406030204" pitchFamily="18" charset="0"/>
                </a:endParaRPr>
              </a:p>
              <a:p>
                <a:pPr marL="1492250" lvl="2" indent="-342900">
                  <a:buFont typeface="+mj-lt"/>
                  <a:buAutoNum type="arabicPeriod"/>
                </a:pPr>
                <a:r>
                  <a:rPr lang="sv-SE" dirty="0" smtClean="0"/>
                  <a:t>For </a:t>
                </a:r>
                <a:r>
                  <a:rPr lang="sv-SE" dirty="0" err="1" smtClean="0"/>
                  <a:t>mutually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exclusive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subsets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sv-SE" b="0" dirty="0" smtClean="0"/>
                  <a:t/>
                </a:r>
                <a:br>
                  <a:rPr lang="sv-SE" b="0" dirty="0" smtClean="0"/>
                </a:b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 smtClean="0"/>
                  <a:t>+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 smtClean="0"/>
                  <a:t>…</a:t>
                </a:r>
              </a:p>
              <a:p>
                <a:pPr lvl="2"/>
                <a:endParaRPr lang="en-GB" sz="1400" dirty="0"/>
              </a:p>
              <a:p>
                <a:pPr lvl="2"/>
                <a:endParaRPr lang="en-GB" dirty="0" smtClean="0"/>
              </a:p>
              <a:p>
                <a:pPr marL="1149350" lvl="2" indent="0">
                  <a:buNone/>
                </a:pPr>
                <a:r>
                  <a:rPr lang="en-GB" dirty="0" smtClean="0"/>
                  <a:t/>
                </a:r>
                <a:br>
                  <a:rPr lang="en-GB" dirty="0" smtClean="0"/>
                </a:br>
                <a:endParaRPr lang="en-GB" dirty="0" smtClean="0"/>
              </a:p>
              <a:p>
                <a:pPr lvl="1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1064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435" t="-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261938"/>
            <a:ext cx="8364537" cy="944562"/>
          </a:xfrm>
        </p:spPr>
        <p:txBody>
          <a:bodyPr/>
          <a:lstStyle/>
          <a:p>
            <a:r>
              <a:rPr lang="sv-SE" dirty="0"/>
              <a:t>1. </a:t>
            </a:r>
            <a:br>
              <a:rPr lang="sv-SE" dirty="0"/>
            </a:br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. 30 Quality manageme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h. 30 Quality management">
      <a:majorFont>
        <a:latin typeface="NimbusSanT"/>
        <a:ea typeface=""/>
        <a:cs typeface=""/>
      </a:majorFont>
      <a:minorFont>
        <a:latin typeface="NimbusS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1035050" marR="0" indent="-455613" algn="just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1035050" marR="0" indent="-455613" algn="just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00000"/>
          <a:buFontTx/>
          <a:buChar char="•"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Times New Roman" charset="0"/>
            <a:cs typeface="Times New Roman" charset="0"/>
          </a:defRPr>
        </a:defPPr>
      </a:lstStyle>
    </a:lnDef>
  </a:objectDefaults>
  <a:extraClrSchemeLst>
    <a:extraClrScheme>
      <a:clrScheme name="Ch. 30 Quality managem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. 30 Quality managemen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. 30 Quality manage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Disk:SE, 5/e:SLIDES:Ch. 30 Quality management</Template>
  <TotalTime>46341918</TotalTime>
  <Pages>42</Pages>
  <Words>2241</Words>
  <Application>Microsoft Office PowerPoint</Application>
  <PresentationFormat>Custom</PresentationFormat>
  <Paragraphs>560</Paragraphs>
  <Slides>48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Monotype Sorts</vt:lpstr>
      <vt:lpstr>NimbusSanT</vt:lpstr>
      <vt:lpstr>Symbol</vt:lpstr>
      <vt:lpstr>Times</vt:lpstr>
      <vt:lpstr>Times New Roman</vt:lpstr>
      <vt:lpstr>Wingdings</vt:lpstr>
      <vt:lpstr>Ch. 30 Quality management</vt:lpstr>
      <vt:lpstr>Scientific Theory in Informatics A1N</vt:lpstr>
      <vt:lpstr>Overview</vt:lpstr>
      <vt:lpstr>Background</vt:lpstr>
      <vt:lpstr>1.  A brief background</vt:lpstr>
      <vt:lpstr>1.  A brief background</vt:lpstr>
      <vt:lpstr>1.  A brief background</vt:lpstr>
      <vt:lpstr>1.  A brief background</vt:lpstr>
      <vt:lpstr>1.  A brief background</vt:lpstr>
      <vt:lpstr>1.  A brief background</vt:lpstr>
      <vt:lpstr>1.  A brief background</vt:lpstr>
      <vt:lpstr>1.  A brief background</vt:lpstr>
      <vt:lpstr>1.  A brief background</vt:lpstr>
      <vt:lpstr>Discrete Probability</vt:lpstr>
      <vt:lpstr>2. Discrete Probability</vt:lpstr>
      <vt:lpstr>2. Discrete Probability</vt:lpstr>
      <vt:lpstr>2. Discrete Probability</vt:lpstr>
      <vt:lpstr>2. Discrete Probability</vt:lpstr>
      <vt:lpstr>2. Discrete Probability</vt:lpstr>
      <vt:lpstr>2. Discrete Probability</vt:lpstr>
      <vt:lpstr>2. Discrete Probability</vt:lpstr>
      <vt:lpstr>Discrete Probability</vt:lpstr>
      <vt:lpstr>2. Discrete Probability</vt:lpstr>
      <vt:lpstr>2. Discrete Probability</vt:lpstr>
      <vt:lpstr>2. Discrete Probability</vt:lpstr>
      <vt:lpstr>2. Discrete Probability</vt:lpstr>
      <vt:lpstr>2. Discrete Probability</vt:lpstr>
      <vt:lpstr>2. Discrete Probability</vt:lpstr>
      <vt:lpstr>2. Discrete Probability</vt:lpstr>
      <vt:lpstr>2. Discrete Probability</vt:lpstr>
      <vt:lpstr>Continuous Probability </vt:lpstr>
      <vt:lpstr>3. Continuous Probability</vt:lpstr>
      <vt:lpstr>3. Continuous Probability</vt:lpstr>
      <vt:lpstr>4. Probability Distributions</vt:lpstr>
      <vt:lpstr>4. Probability Distributions</vt:lpstr>
      <vt:lpstr>4. Probability Distributions</vt:lpstr>
      <vt:lpstr>4. Probability Distributions</vt:lpstr>
      <vt:lpstr>Discrete Event Simulation</vt:lpstr>
      <vt:lpstr>5. Discrete Event Simulation</vt:lpstr>
      <vt:lpstr>5. Discrete Event Simulation</vt:lpstr>
      <vt:lpstr>5. Discrete Event Simulation</vt:lpstr>
      <vt:lpstr>5. Discrete Event Simulation</vt:lpstr>
      <vt:lpstr>5. Discrete Event Simulation</vt:lpstr>
      <vt:lpstr>5. Discrete Event Simulation</vt:lpstr>
      <vt:lpstr>5. Discrete Event Simulation</vt:lpstr>
      <vt:lpstr>5. Discrete Event Simulation</vt:lpstr>
      <vt:lpstr>5. Discrete Event Simulation</vt:lpstr>
      <vt:lpstr>5. Discrete Event Simulation</vt:lpstr>
      <vt:lpstr>5. Discrete Event Simulation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Discrete Event Simulation</dc:title>
  <dc:subject/>
  <dc:creator>David Vernon</dc:creator>
  <cp:keywords/>
  <dc:description/>
  <cp:lastModifiedBy>Richard James Senington</cp:lastModifiedBy>
  <cp:revision>804</cp:revision>
  <cp:lastPrinted>2015-07-22T07:03:25Z</cp:lastPrinted>
  <dcterms:created xsi:type="dcterms:W3CDTF">2015-09-10T03:51:48Z</dcterms:created>
  <dcterms:modified xsi:type="dcterms:W3CDTF">2020-09-30T06:57:46Z</dcterms:modified>
  <cp:category/>
</cp:coreProperties>
</file>