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6" r:id="rId5"/>
    <p:sldId id="295" r:id="rId6"/>
    <p:sldId id="296" r:id="rId7"/>
    <p:sldId id="282" r:id="rId8"/>
    <p:sldId id="283" r:id="rId9"/>
    <p:sldId id="316" r:id="rId10"/>
    <p:sldId id="317" r:id="rId11"/>
    <p:sldId id="318" r:id="rId12"/>
    <p:sldId id="319" r:id="rId13"/>
    <p:sldId id="320" r:id="rId14"/>
    <p:sldId id="280" r:id="rId15"/>
    <p:sldId id="297" r:id="rId16"/>
    <p:sldId id="298" r:id="rId17"/>
    <p:sldId id="321" r:id="rId18"/>
    <p:sldId id="299" r:id="rId19"/>
    <p:sldId id="300" r:id="rId20"/>
    <p:sldId id="301" r:id="rId21"/>
    <p:sldId id="303" r:id="rId22"/>
    <p:sldId id="302" r:id="rId23"/>
    <p:sldId id="32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3" r:id="rId33"/>
    <p:sldId id="312" r:id="rId34"/>
    <p:sldId id="314" r:id="rId35"/>
    <p:sldId id="31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F"/>
    <a:srgbClr val="FF9933"/>
    <a:srgbClr val="66FFFF"/>
    <a:srgbClr val="000000"/>
    <a:srgbClr val="429DCA"/>
    <a:srgbClr val="5688B6"/>
    <a:srgbClr val="26424E"/>
    <a:srgbClr val="5E6E7E"/>
    <a:srgbClr val="FF8A00"/>
    <a:srgbClr val="067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0229" autoAdjust="0"/>
  </p:normalViewPr>
  <p:slideViewPr>
    <p:cSldViewPr>
      <p:cViewPr>
        <p:scale>
          <a:sx n="80" d="100"/>
          <a:sy n="80" d="100"/>
        </p:scale>
        <p:origin x="-252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7ADE1-D54F-4123-A8F3-6D9A43218AC9}" type="datetimeFigureOut">
              <a:rPr lang="en-US" smtClean="0"/>
              <a:pPr/>
              <a:t>07/05/2013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24A5-C99B-47FE-9E78-F0CFD41AC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Friendly (</a:t>
            </a:r>
            <a:r>
              <a:rPr lang="en-US" dirty="0" err="1" smtClean="0"/>
              <a:t>Cloudify</a:t>
            </a:r>
            <a:r>
              <a:rPr lang="en-US" dirty="0" smtClean="0"/>
              <a:t> is developed using Java, though Recipes can run whatever language/platform they want)</a:t>
            </a:r>
          </a:p>
          <a:p>
            <a:r>
              <a:rPr lang="en-US" dirty="0" smtClean="0"/>
              <a:t>Built-in DSL support (though we didn’t really use it…)</a:t>
            </a:r>
          </a:p>
          <a:p>
            <a:r>
              <a:rPr lang="en-US" dirty="0" smtClean="0"/>
              <a:t>Lots of Buzz around the language</a:t>
            </a:r>
          </a:p>
          <a:p>
            <a:r>
              <a:rPr lang="en-US" dirty="0" smtClean="0"/>
              <a:t>Many Groovy features make customizing the language easy – ideal for creating your own format.</a:t>
            </a:r>
          </a:p>
          <a:p>
            <a:r>
              <a:rPr lang="en-US" dirty="0" smtClean="0"/>
              <a:t>Oh yeah, we already package it with </a:t>
            </a:r>
            <a:r>
              <a:rPr lang="en-US" dirty="0" err="1" smtClean="0"/>
              <a:t>Cloudify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B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724400"/>
            <a:ext cx="6400800" cy="9144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 sz="2000">
                <a:solidFill>
                  <a:schemeClr val="accent6"/>
                </a:solidFill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48000"/>
            <a:ext cx="9144000" cy="324612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44000">
                <a:schemeClr val="bg1">
                  <a:lumMod val="85000"/>
                  <a:alpha val="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2pPr>
              <a:buFont typeface="Wingdings" pitchFamily="2" charset="2"/>
              <a:buChar char="§"/>
              <a:defRPr sz="2000">
                <a:solidFill>
                  <a:schemeClr val="accent6"/>
                </a:solidFill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niB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24400"/>
            <a:ext cx="7772400" cy="1044575"/>
          </a:xfrm>
        </p:spPr>
        <p:txBody>
          <a:bodyPr anchor="t"/>
          <a:lstStyle>
            <a:lvl1pPr algn="ctr">
              <a:defRPr sz="4000" b="1"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13188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4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eneralBG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8426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spcBef>
                <a:spcPct val="50000"/>
              </a:spcBef>
            </a:pPr>
            <a:r>
              <a:rPr lang="en-US" smtClean="0"/>
              <a:t>® Copyright 2011 Gigaspaces Ltd. All Rights Reserved</a:t>
            </a: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1BECDA0-194B-4394-9358-FB7F8F3566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lang="en-US" sz="24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kern="1200" dirty="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ifySource/cloudify" TargetMode="External"/><Relationship Id="rId2" Type="http://schemas.openxmlformats.org/officeDocument/2006/relationships/hyperlink" Target="http://www.cloudifysource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loudifySource/cloudify/blob/master/dsl/src/main/java/org/cloudifysource/dsl/internal/BaseDslScript.java" TargetMode="External"/><Relationship Id="rId5" Type="http://schemas.openxmlformats.org/officeDocument/2006/relationships/hyperlink" Target="https://github.com/CloudifySource/cloudify/blob/master/dsl/src/main/java/org/cloudifysource/dsl/internal/DSLReader.java" TargetMode="External"/><Relationship Id="rId4" Type="http://schemas.openxmlformats.org/officeDocument/2006/relationships/hyperlink" Target="https://github.com/CloudifySource/cloudify-recipe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ifysource.zendesk.com/ho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ifysource.atlassian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8674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GigaSpaces Cloudify </a:t>
            </a:r>
            <a:br>
              <a:rPr lang="en-US" dirty="0" smtClean="0"/>
            </a:br>
            <a:r>
              <a:rPr lang="en-US" sz="2400" dirty="0" smtClean="0"/>
              <a:t>Any App, On Any Cloud, Your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2012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6096000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59852" t="10811" r="1613"/>
          <a:stretch>
            <a:fillRect/>
          </a:stretch>
        </p:blipFill>
        <p:spPr bwMode="auto">
          <a:xfrm>
            <a:off x="5562600" y="0"/>
            <a:ext cx="358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304800"/>
            <a:ext cx="2305050" cy="12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 l="101" r="736"/>
          <a:stretch>
            <a:fillRect/>
          </a:stretch>
        </p:blipFill>
        <p:spPr bwMode="auto">
          <a:xfrm>
            <a:off x="198" y="1905000"/>
            <a:ext cx="9143802" cy="351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4495800"/>
            <a:ext cx="8066087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Groovy DSL in Cloudify</a:t>
            </a:r>
            <a:br>
              <a:rPr lang="en-US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The why, the where and the how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6019800" y="5151911"/>
            <a:ext cx="283845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800" kern="12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Barak Merimovich</a:t>
            </a:r>
          </a:p>
          <a:p>
            <a:pPr marL="0" indent="0" algn="r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Cloudify Team Leader</a:t>
            </a:r>
          </a:p>
          <a:p>
            <a:pPr marL="0" indent="0" algn="r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GigaSpaces</a:t>
            </a:r>
            <a:endParaRPr lang="en-US" sz="2000" dirty="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 through </a:t>
            </a:r>
            <a:r>
              <a:rPr lang="en-US" dirty="0" smtClean="0">
                <a:solidFill>
                  <a:srgbClr val="FFC000"/>
                </a:solidFill>
              </a:rPr>
              <a:t>RECIPES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Recipe DSL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Lifecycle scripts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solidFill>
                  <a:srgbClr val="26424E"/>
                </a:solidFill>
              </a:rPr>
              <a:t>Availability &amp; Monitoring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424E"/>
                </a:solidFill>
              </a:rPr>
              <a:t> </a:t>
            </a:r>
            <a:r>
              <a:rPr lang="en-US" sz="2000" dirty="0" smtClean="0">
                <a:solidFill>
                  <a:srgbClr val="26424E"/>
                </a:solidFill>
              </a:rPr>
              <a:t>     Probes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Custom plug-ins(optional</a:t>
            </a:r>
            <a:r>
              <a:rPr lang="en-US" sz="2000" dirty="0" smtClean="0">
                <a:solidFill>
                  <a:srgbClr val="26424E"/>
                </a:solidFill>
              </a:rPr>
              <a:t>)</a:t>
            </a:r>
            <a:endParaRPr lang="en-US" sz="2000" dirty="0">
              <a:solidFill>
                <a:srgbClr val="26424E"/>
              </a:solidFill>
            </a:endParaRPr>
          </a:p>
        </p:txBody>
      </p:sp>
      <p:pic>
        <p:nvPicPr>
          <p:cNvPr id="6" name="Picture 5" descr="Groov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467708"/>
            <a:ext cx="1066800" cy="1066800"/>
          </a:xfrm>
          <a:prstGeom prst="rect">
            <a:avLst/>
          </a:prstGeom>
        </p:spPr>
      </p:pic>
      <p:pic>
        <p:nvPicPr>
          <p:cNvPr id="7" name="Picture 6" descr="3J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1371600"/>
            <a:ext cx="1220573" cy="1162908"/>
          </a:xfrm>
          <a:prstGeom prst="rect">
            <a:avLst/>
          </a:prstGeom>
        </p:spPr>
      </p:pic>
      <p:pic>
        <p:nvPicPr>
          <p:cNvPr id="8" name="Picture 7" descr="3EmptyFi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1390822"/>
            <a:ext cx="1220573" cy="1143686"/>
          </a:xfrm>
          <a:prstGeom prst="rect">
            <a:avLst/>
          </a:prstGeom>
        </p:spPr>
      </p:pic>
      <p:pic>
        <p:nvPicPr>
          <p:cNvPr id="9" name="Picture 8" descr="ZI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1029" y="1410043"/>
            <a:ext cx="1066800" cy="1124465"/>
          </a:xfrm>
          <a:prstGeom prst="rect">
            <a:avLst/>
          </a:prstGeom>
        </p:spPr>
      </p:pic>
      <p:pic>
        <p:nvPicPr>
          <p:cNvPr id="10" name="Picture 9" descr="funnelArrow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2492" y="2809036"/>
            <a:ext cx="1517508" cy="1458164"/>
          </a:xfrm>
          <a:prstGeom prst="rect">
            <a:avLst/>
          </a:prstGeom>
        </p:spPr>
      </p:pic>
      <p:pic>
        <p:nvPicPr>
          <p:cNvPr id="11" name="Picture 10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6800" y="1905000"/>
            <a:ext cx="323819" cy="298910"/>
          </a:xfrm>
          <a:prstGeom prst="rect">
            <a:avLst/>
          </a:prstGeom>
        </p:spPr>
      </p:pic>
      <p:pic>
        <p:nvPicPr>
          <p:cNvPr id="13" name="Picture 12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24600" y="1905000"/>
            <a:ext cx="323819" cy="298910"/>
          </a:xfrm>
          <a:prstGeom prst="rect">
            <a:avLst/>
          </a:prstGeom>
        </p:spPr>
      </p:pic>
      <p:pic>
        <p:nvPicPr>
          <p:cNvPr id="14" name="Picture 13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6238" y="1905000"/>
            <a:ext cx="323819" cy="298910"/>
          </a:xfrm>
          <a:prstGeom prst="rect">
            <a:avLst/>
          </a:prstGeom>
        </p:spPr>
      </p:pic>
      <p:pic>
        <p:nvPicPr>
          <p:cNvPr id="15" name="Picture 14" descr="FolderRecip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2610" y="4524423"/>
            <a:ext cx="2196911" cy="149537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38200" y="3124200"/>
            <a:ext cx="3574908" cy="3424053"/>
            <a:chOff x="-4842255" y="2286006"/>
            <a:chExt cx="3574908" cy="3424053"/>
          </a:xfrm>
        </p:grpSpPr>
        <p:pic>
          <p:nvPicPr>
            <p:cNvPr id="20" name="Picture 2" descr="D:\Users\sharoner\Pictures\CodeSnippetBG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42255" y="2286006"/>
              <a:ext cx="3553692" cy="3424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-4772547" y="2293739"/>
              <a:ext cx="3505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/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scalingRules</a:t>
              </a:r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([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scalingRule</a:t>
              </a:r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serviceStatistics</a:t>
              </a:r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    metric </a:t>
              </a:r>
              <a:r>
                <a:rPr lang="en-US" sz="12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"Total Requests Count"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    statistics </a:t>
              </a:r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Statistics</a:t>
              </a:r>
              <a:r>
                <a:rPr lang="en-US" sz="1200" b="1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200" dirty="0" err="1">
                  <a:solidFill>
                    <a:srgbClr val="008080"/>
                  </a:solidFill>
                  <a:latin typeface="Consolas" pitchFamily="49" charset="0"/>
                  <a:cs typeface="Consolas" pitchFamily="49" charset="0"/>
                </a:rPr>
                <a:t>maximumThroughput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movingTimeRangeInSeconds</a:t>
              </a:r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}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highThreshold</a:t>
              </a:r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value </a:t>
              </a:r>
              <a:r>
                <a:rPr lang="en-US" sz="1200" dirty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instancesIncrease</a:t>
              </a:r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}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lowThreshold</a:t>
              </a:r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    value </a:t>
              </a:r>
              <a:r>
                <a:rPr lang="en-US" sz="1200" dirty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0.2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2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instancesDecrease</a:t>
              </a:r>
              <a:r>
                <a:rPr lang="en-US" sz="12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  }  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}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0" defTabSz="457200"/>
              <a:r>
                <a:rPr lang="en-US" sz="12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])</a:t>
              </a:r>
              <a:endPara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1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 through </a:t>
            </a:r>
            <a:r>
              <a:rPr lang="en-US" dirty="0" smtClean="0">
                <a:solidFill>
                  <a:srgbClr val="FFC000"/>
                </a:solidFill>
              </a:rPr>
              <a:t>RECIPES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Recipe DSL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Lifecycle scripts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solidFill>
                  <a:srgbClr val="26424E"/>
                </a:solidFill>
              </a:rPr>
              <a:t>Availability &amp; Monitoring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424E"/>
                </a:solidFill>
              </a:rPr>
              <a:t> </a:t>
            </a:r>
            <a:r>
              <a:rPr lang="en-US" sz="2000" dirty="0" smtClean="0">
                <a:solidFill>
                  <a:srgbClr val="26424E"/>
                </a:solidFill>
              </a:rPr>
              <a:t>     Probes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Custom plug-ins(optional</a:t>
            </a:r>
            <a:r>
              <a:rPr lang="en-US" sz="2000" dirty="0" smtClean="0">
                <a:solidFill>
                  <a:srgbClr val="26424E"/>
                </a:solidFill>
              </a:rPr>
              <a:t>)</a:t>
            </a:r>
            <a:endParaRPr lang="en-US" sz="2000" dirty="0">
              <a:solidFill>
                <a:srgbClr val="26424E"/>
              </a:solidFill>
            </a:endParaRPr>
          </a:p>
        </p:txBody>
      </p:sp>
      <p:pic>
        <p:nvPicPr>
          <p:cNvPr id="6" name="Picture 5" descr="Groov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467708"/>
            <a:ext cx="1066800" cy="1066800"/>
          </a:xfrm>
          <a:prstGeom prst="rect">
            <a:avLst/>
          </a:prstGeom>
        </p:spPr>
      </p:pic>
      <p:pic>
        <p:nvPicPr>
          <p:cNvPr id="7" name="Picture 6" descr="3J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1371600"/>
            <a:ext cx="1220573" cy="1162908"/>
          </a:xfrm>
          <a:prstGeom prst="rect">
            <a:avLst/>
          </a:prstGeom>
        </p:spPr>
      </p:pic>
      <p:pic>
        <p:nvPicPr>
          <p:cNvPr id="8" name="Picture 7" descr="3EmptyFi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1390822"/>
            <a:ext cx="1220573" cy="1143686"/>
          </a:xfrm>
          <a:prstGeom prst="rect">
            <a:avLst/>
          </a:prstGeom>
        </p:spPr>
      </p:pic>
      <p:pic>
        <p:nvPicPr>
          <p:cNvPr id="9" name="Picture 8" descr="ZI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1029" y="1410043"/>
            <a:ext cx="1066800" cy="1124465"/>
          </a:xfrm>
          <a:prstGeom prst="rect">
            <a:avLst/>
          </a:prstGeom>
        </p:spPr>
      </p:pic>
      <p:pic>
        <p:nvPicPr>
          <p:cNvPr id="10" name="Picture 9" descr="funnelArrow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2492" y="2809036"/>
            <a:ext cx="1517508" cy="1458164"/>
          </a:xfrm>
          <a:prstGeom prst="rect">
            <a:avLst/>
          </a:prstGeom>
        </p:spPr>
      </p:pic>
      <p:pic>
        <p:nvPicPr>
          <p:cNvPr id="11" name="Picture 10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6800" y="1905000"/>
            <a:ext cx="323819" cy="298910"/>
          </a:xfrm>
          <a:prstGeom prst="rect">
            <a:avLst/>
          </a:prstGeom>
        </p:spPr>
      </p:pic>
      <p:pic>
        <p:nvPicPr>
          <p:cNvPr id="13" name="Picture 12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24600" y="1905000"/>
            <a:ext cx="323819" cy="298910"/>
          </a:xfrm>
          <a:prstGeom prst="rect">
            <a:avLst/>
          </a:prstGeom>
        </p:spPr>
      </p:pic>
      <p:pic>
        <p:nvPicPr>
          <p:cNvPr id="14" name="Picture 13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6238" y="1905000"/>
            <a:ext cx="323819" cy="298910"/>
          </a:xfrm>
          <a:prstGeom prst="rect">
            <a:avLst/>
          </a:prstGeom>
        </p:spPr>
      </p:pic>
      <p:pic>
        <p:nvPicPr>
          <p:cNvPr id="15" name="Picture 14" descr="FolderRecip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80289" y="4524423"/>
            <a:ext cx="2196911" cy="1495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57525"/>
            <a:ext cx="3276600" cy="3268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57525"/>
            <a:ext cx="2219325" cy="1809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1" y="3057525"/>
            <a:ext cx="4155193" cy="38766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57525"/>
            <a:ext cx="7667625" cy="2743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81276"/>
            <a:ext cx="36004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DSL?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domain-specific language (DSL) is a programming language or specification language dedicated to a particular problem domain, a particular problem representation technique, and/or a particular solution technique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examples: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1524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648200"/>
            <a:ext cx="1676400" cy="1181100"/>
          </a:xfrm>
          <a:prstGeom prst="rect">
            <a:avLst/>
          </a:prstGeom>
        </p:spPr>
      </p:pic>
      <p:pic>
        <p:nvPicPr>
          <p:cNvPr id="1026" name="Picture 2" descr="d:\Users\barakme\Desktop\xs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47209"/>
            <a:ext cx="1676400" cy="12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DSL – Product requirements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Cloudify Domain model is complex – Need to model the complete lifecycle of a service: machine startup, bootstrapping, installation, etc…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d:\Users\barakme\Desktop\cloudify_do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077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DSL – Product requirements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 is </a:t>
            </a:r>
            <a:r>
              <a:rPr lang="en-US" dirty="0" err="1"/>
              <a:t>devops</a:t>
            </a:r>
            <a:r>
              <a:rPr lang="en-US" dirty="0"/>
              <a:t>, though not necessarily </a:t>
            </a:r>
            <a:r>
              <a:rPr lang="en-US" dirty="0" err="1"/>
              <a:t>dev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Keep It Simple.</a:t>
            </a:r>
          </a:p>
          <a:p>
            <a:pPr lvl="1"/>
            <a:r>
              <a:rPr lang="en-US" dirty="0"/>
              <a:t>Recipe needs to be easy to read, modify and validate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Should not look like code.</a:t>
            </a:r>
            <a:endParaRPr lang="en-US" dirty="0"/>
          </a:p>
          <a:p>
            <a:pPr lvl="1"/>
            <a:r>
              <a:rPr lang="en-US" dirty="0"/>
              <a:t>But allow for complex use cases for power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DSL – technical requirements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typed domain model</a:t>
            </a:r>
          </a:p>
          <a:p>
            <a:pPr lvl="1"/>
            <a:r>
              <a:rPr lang="en-US" dirty="0" smtClean="0"/>
              <a:t>Easy to use objects in code</a:t>
            </a:r>
          </a:p>
          <a:p>
            <a:pPr lvl="1"/>
            <a:r>
              <a:rPr lang="en-US" dirty="0" smtClean="0"/>
              <a:t>Easy to validate</a:t>
            </a:r>
          </a:p>
          <a:p>
            <a:r>
              <a:rPr lang="en-US" dirty="0" smtClean="0"/>
              <a:t>Easy to modify domain model without changing parser code</a:t>
            </a:r>
          </a:p>
          <a:p>
            <a:pPr lvl="1"/>
            <a:r>
              <a:rPr lang="en-US" dirty="0" smtClean="0"/>
              <a:t>Ideally, adding new fields to existing objects should require no additional code.</a:t>
            </a:r>
            <a:endParaRPr lang="en-US" dirty="0"/>
          </a:p>
          <a:p>
            <a:r>
              <a:rPr lang="en-US" dirty="0" smtClean="0"/>
              <a:t>Allow code snippets inside configuration file (“</a:t>
            </a:r>
            <a:r>
              <a:rPr lang="en-US" dirty="0" err="1" smtClean="0"/>
              <a:t>mySpecialField</a:t>
            </a:r>
            <a:r>
              <a:rPr lang="en-US" dirty="0" smtClean="0"/>
              <a:t>_” + </a:t>
            </a:r>
            <a:r>
              <a:rPr lang="en-US" dirty="0" err="1" smtClean="0"/>
              <a:t>someVariable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don’t want to write a full fledged language</a:t>
            </a:r>
          </a:p>
          <a:p>
            <a:r>
              <a:rPr lang="en-US" dirty="0" smtClean="0"/>
              <a:t>Developer tools – IDE, Code completion</a:t>
            </a:r>
          </a:p>
        </p:txBody>
      </p:sp>
    </p:spTree>
    <p:extLst>
      <p:ext uri="{BB962C8B-B14F-4D97-AF65-F5344CB8AC3E}">
        <p14:creationId xmlns:p14="http://schemas.microsoft.com/office/powerpoint/2010/main" val="15165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Groovy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Friendly</a:t>
            </a:r>
          </a:p>
          <a:p>
            <a:r>
              <a:rPr lang="en-US" sz="3600" dirty="0" smtClean="0"/>
              <a:t>DSL Friendly</a:t>
            </a:r>
            <a:endParaRPr lang="en-US" sz="3600" dirty="0"/>
          </a:p>
          <a:p>
            <a:r>
              <a:rPr lang="en-US" sz="3600" dirty="0" smtClean="0"/>
              <a:t>Language is customizable by design</a:t>
            </a:r>
          </a:p>
          <a:p>
            <a:r>
              <a:rPr lang="en-US" sz="3600" dirty="0" smtClean="0"/>
              <a:t>Lots of community support, libraries and tools</a:t>
            </a:r>
          </a:p>
        </p:txBody>
      </p:sp>
    </p:spTree>
    <p:extLst>
      <p:ext uri="{BB962C8B-B14F-4D97-AF65-F5344CB8AC3E}">
        <p14:creationId xmlns:p14="http://schemas.microsoft.com/office/powerpoint/2010/main" val="3385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Groovy concepts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Groovy is an object-oriented programming language for the Java 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dynamically compiled to Java Virtual Machine (JVM) </a:t>
            </a:r>
            <a:r>
              <a:rPr lang="en-US" dirty="0" err="1"/>
              <a:t>bytecode</a:t>
            </a:r>
            <a:r>
              <a:rPr lang="en-US" dirty="0"/>
              <a:t> and interoperates with other Java code and libraries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Groovy script is fully parsed, compiled, and generated before execution (similar to Perl and Ruby). </a:t>
            </a:r>
            <a:r>
              <a:rPr lang="en-US" dirty="0" smtClean="0"/>
              <a:t>This </a:t>
            </a:r>
            <a:r>
              <a:rPr lang="en-US" dirty="0"/>
              <a:t>occurs under the hood, and the compiled version is not </a:t>
            </a:r>
            <a:r>
              <a:rPr lang="en-US" dirty="0" smtClean="0"/>
              <a:t>saved.</a:t>
            </a:r>
          </a:p>
          <a:p>
            <a:r>
              <a:rPr lang="en-US" dirty="0" smtClean="0"/>
              <a:t>Each </a:t>
            </a:r>
            <a:r>
              <a:rPr lang="en-US" dirty="0"/>
              <a:t>attribute/method invocation in Groovy goes through the </a:t>
            </a:r>
            <a:r>
              <a:rPr lang="en-US" dirty="0" err="1"/>
              <a:t>metaclass</a:t>
            </a:r>
            <a:r>
              <a:rPr lang="en-US" dirty="0"/>
              <a:t> </a:t>
            </a:r>
            <a:r>
              <a:rPr lang="en-US" dirty="0" smtClean="0"/>
              <a:t>registry. Enables changing a class at runtime.</a:t>
            </a:r>
          </a:p>
        </p:txBody>
      </p:sp>
    </p:spTree>
    <p:extLst>
      <p:ext uri="{BB962C8B-B14F-4D97-AF65-F5344CB8AC3E}">
        <p14:creationId xmlns:p14="http://schemas.microsoft.com/office/powerpoint/2010/main" val="35913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is very DSL friendly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Groovy's syntax allows to omit parentheses and dots in some </a:t>
            </a:r>
            <a:r>
              <a:rPr lang="en-US" dirty="0" smtClean="0"/>
              <a:t>situations.</a:t>
            </a:r>
          </a:p>
          <a:p>
            <a:pPr lvl="1"/>
            <a:r>
              <a:rPr lang="en-US" dirty="0"/>
              <a:t>This: take(coffee).with(sugar, milk).and(liquor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 equivalent to: take </a:t>
            </a:r>
            <a:r>
              <a:rPr lang="en-US" dirty="0"/>
              <a:t>coffee with sugar, milk and </a:t>
            </a:r>
            <a:r>
              <a:rPr lang="en-US" dirty="0" smtClean="0"/>
              <a:t>liquor</a:t>
            </a:r>
          </a:p>
          <a:p>
            <a:r>
              <a:rPr lang="en-US" dirty="0" smtClean="0"/>
              <a:t>Closures - </a:t>
            </a:r>
            <a:r>
              <a:rPr lang="en-US" dirty="0"/>
              <a:t>similar to a "method pointer", enabling code to be written and run in a later point in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For example: </a:t>
            </a:r>
            <a:r>
              <a:rPr lang="en-US" b="1" dirty="0" err="1"/>
              <a:t>def</a:t>
            </a:r>
            <a:r>
              <a:rPr lang="en-US" dirty="0"/>
              <a:t> operations =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declare </a:t>
            </a:r>
            <a:r>
              <a:rPr lang="en-US" dirty="0"/>
              <a:t>5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sum </a:t>
            </a:r>
            <a:r>
              <a:rPr lang="en-US" dirty="0"/>
              <a:t>4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divide </a:t>
            </a:r>
            <a:r>
              <a:rPr lang="en-US" dirty="0"/>
              <a:t>3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print }</a:t>
            </a:r>
          </a:p>
        </p:txBody>
      </p:sp>
    </p:spTree>
    <p:extLst>
      <p:ext uri="{BB962C8B-B14F-4D97-AF65-F5344CB8AC3E}">
        <p14:creationId xmlns:p14="http://schemas.microsoft.com/office/powerpoint/2010/main" val="10992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features we really liked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overriding</a:t>
            </a:r>
            <a:r>
              <a:rPr lang="en-US" dirty="0"/>
              <a:t> </a:t>
            </a:r>
            <a:r>
              <a:rPr lang="en-US" dirty="0" err="1"/>
              <a:t>getProperty</a:t>
            </a:r>
            <a:r>
              <a:rPr lang="en-US" dirty="0"/>
              <a:t>(), </a:t>
            </a:r>
            <a:r>
              <a:rPr lang="en-US" dirty="0" err="1"/>
              <a:t>propertyMissing</a:t>
            </a:r>
            <a:r>
              <a:rPr lang="en-US" dirty="0"/>
              <a:t>() among </a:t>
            </a:r>
            <a:r>
              <a:rPr lang="en-US" dirty="0" smtClean="0"/>
              <a:t>others </a:t>
            </a:r>
          </a:p>
          <a:p>
            <a:pPr lvl="1"/>
            <a:r>
              <a:rPr lang="en-US" dirty="0" smtClean="0"/>
              <a:t>Enables intercepting </a:t>
            </a:r>
            <a:r>
              <a:rPr lang="en-US" dirty="0"/>
              <a:t>calls to an object and </a:t>
            </a:r>
            <a:r>
              <a:rPr lang="en-US" dirty="0" smtClean="0"/>
              <a:t>specifying </a:t>
            </a:r>
            <a:r>
              <a:rPr lang="en-US" dirty="0"/>
              <a:t>an action for them</a:t>
            </a:r>
            <a:endParaRPr lang="en-US" dirty="0" smtClean="0"/>
          </a:p>
          <a:p>
            <a:r>
              <a:rPr lang="en-US" dirty="0" smtClean="0"/>
              <a:t>Native </a:t>
            </a:r>
            <a:r>
              <a:rPr lang="en-US" dirty="0"/>
              <a:t>syntax for lists and maps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someList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[‘My value', ‘Your Value']</a:t>
            </a:r>
          </a:p>
          <a:p>
            <a:pPr lvl="1"/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someMap</a:t>
            </a:r>
            <a:r>
              <a:rPr lang="en-US" dirty="0" smtClean="0"/>
              <a:t> </a:t>
            </a:r>
            <a:r>
              <a:rPr lang="en-US" dirty="0"/>
              <a:t>= [ </a:t>
            </a:r>
            <a:r>
              <a:rPr lang="en-US" dirty="0" smtClean="0"/>
              <a:t>‘Some Key' </a:t>
            </a:r>
            <a:r>
              <a:rPr lang="en-US" dirty="0"/>
              <a:t>: 31, </a:t>
            </a:r>
            <a:r>
              <a:rPr lang="en-US" dirty="0" smtClean="0"/>
              <a:t>‘Some Other Key' </a:t>
            </a:r>
            <a:r>
              <a:rPr lang="en-US" dirty="0"/>
              <a:t>: </a:t>
            </a:r>
            <a:r>
              <a:rPr lang="en-US" dirty="0" smtClean="0"/>
              <a:t>28] </a:t>
            </a:r>
            <a:endParaRPr lang="en-US" dirty="0"/>
          </a:p>
          <a:p>
            <a:r>
              <a:rPr lang="en-US" dirty="0"/>
              <a:t>Expressions embedded inside strings 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rintln</a:t>
            </a:r>
            <a:r>
              <a:rPr lang="en-US" dirty="0" smtClean="0"/>
              <a:t> “Hello ${world}”</a:t>
            </a:r>
          </a:p>
          <a:p>
            <a:r>
              <a:rPr lang="en-US" dirty="0" smtClean="0"/>
              <a:t>Native support for various languages</a:t>
            </a:r>
          </a:p>
          <a:p>
            <a:pPr lvl="1"/>
            <a:r>
              <a:rPr lang="en-US" dirty="0" smtClean="0"/>
              <a:t>XML – useful for manipulating configuration files.</a:t>
            </a:r>
          </a:p>
          <a:p>
            <a:pPr lvl="1"/>
            <a:r>
              <a:rPr lang="en-US" dirty="0" smtClean="0"/>
              <a:t>ANT – just plain useful.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Cloudify – A quick overview</a:t>
            </a:r>
          </a:p>
          <a:p>
            <a:r>
              <a:rPr lang="en-US" sz="3600" dirty="0"/>
              <a:t>What is a </a:t>
            </a:r>
            <a:r>
              <a:rPr lang="en-US" sz="3600" dirty="0" smtClean="0"/>
              <a:t>DSL?</a:t>
            </a:r>
            <a:endParaRPr lang="en-US" sz="3600" dirty="0"/>
          </a:p>
          <a:p>
            <a:r>
              <a:rPr lang="en-US" sz="3600" dirty="0" smtClean="0"/>
              <a:t>Why use a DSL for Cloudify Recipes?</a:t>
            </a:r>
          </a:p>
          <a:p>
            <a:r>
              <a:rPr lang="en-US" sz="3600" dirty="0" smtClean="0"/>
              <a:t>Why </a:t>
            </a:r>
            <a:r>
              <a:rPr lang="en-US" sz="3600" dirty="0"/>
              <a:t>Groovy?</a:t>
            </a:r>
          </a:p>
          <a:p>
            <a:r>
              <a:rPr lang="en-US" sz="3600" dirty="0"/>
              <a:t>The Cloudify Groovy DSL</a:t>
            </a:r>
          </a:p>
          <a:p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973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GROOVY DSL FILE FROM 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class you should </a:t>
            </a:r>
            <a:r>
              <a:rPr lang="en-US" dirty="0"/>
              <a:t>know is </a:t>
            </a:r>
            <a:r>
              <a:rPr lang="en-US" dirty="0" err="1" smtClean="0"/>
              <a:t>groovy.lang.GroovyShell</a:t>
            </a:r>
            <a:endParaRPr lang="en-US" dirty="0" smtClean="0"/>
          </a:p>
          <a:p>
            <a:r>
              <a:rPr lang="en-US" dirty="0" smtClean="0"/>
              <a:t>Easiest example of usage: </a:t>
            </a:r>
          </a:p>
          <a:p>
            <a:pPr marL="0" indent="0">
              <a:buNone/>
            </a:pPr>
            <a:r>
              <a:rPr lang="en-US" dirty="0" smtClean="0"/>
              <a:t>Object result = new </a:t>
            </a:r>
            <a:r>
              <a:rPr lang="en-US" dirty="0" err="1" smtClean="0"/>
              <a:t>GroovyShell</a:t>
            </a:r>
            <a:r>
              <a:rPr lang="en-US" dirty="0" smtClean="0"/>
              <a:t>().evaluate(new File(path))</a:t>
            </a:r>
          </a:p>
          <a:p>
            <a:r>
              <a:rPr lang="en-US" dirty="0" smtClean="0"/>
              <a:t>This runs the groovy runtime with the given file, just like running the groovy command line.</a:t>
            </a:r>
          </a:p>
          <a:p>
            <a:r>
              <a:rPr lang="en-US" dirty="0" smtClean="0"/>
              <a:t>Now let’s ‘tweak’ the shell to process our DSL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0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a basic groovy file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6065603" cy="354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41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Constructor with named parameters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486400" cy="309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8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Import customizer to groovy shell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42192"/>
            <a:ext cx="5257800" cy="303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80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Better, but needs a bit more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46" y="2133600"/>
            <a:ext cx="5406506" cy="285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2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script base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Groovy script is compiled into a Java class. </a:t>
            </a:r>
          </a:p>
          <a:p>
            <a:r>
              <a:rPr lang="en-US" dirty="0" smtClean="0"/>
              <a:t>The Groovy commands run in the run() method.</a:t>
            </a:r>
          </a:p>
          <a:p>
            <a:r>
              <a:rPr lang="en-US" dirty="0" smtClean="0"/>
              <a:t>The created Groovy </a:t>
            </a:r>
            <a:r>
              <a:rPr lang="en-US" dirty="0"/>
              <a:t>class extends the </a:t>
            </a:r>
            <a:r>
              <a:rPr lang="en-US" dirty="0" err="1" smtClean="0"/>
              <a:t>groovy.lang.Script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Default implementations of:</a:t>
            </a:r>
          </a:p>
          <a:p>
            <a:pPr lvl="1"/>
            <a:r>
              <a:rPr lang="en-US" dirty="0" smtClean="0"/>
              <a:t>get/</a:t>
            </a:r>
            <a:r>
              <a:rPr lang="en-US" dirty="0" err="1" smtClean="0"/>
              <a:t>setProperty</a:t>
            </a:r>
            <a:endParaRPr lang="en-US" dirty="0" smtClean="0"/>
          </a:p>
          <a:p>
            <a:pPr lvl="1"/>
            <a:r>
              <a:rPr lang="en-US" dirty="0" err="1" smtClean="0"/>
              <a:t>invokeMethod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GroovyShell</a:t>
            </a:r>
            <a:r>
              <a:rPr lang="en-US" dirty="0" smtClean="0"/>
              <a:t> to replace default base script class with our own implementation.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4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script base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 smtClean="0"/>
              <a:t>Tweak a few small things, like redirecting </a:t>
            </a:r>
            <a:r>
              <a:rPr lang="en-US" dirty="0" err="1" smtClean="0"/>
              <a:t>println</a:t>
            </a:r>
            <a:r>
              <a:rPr lang="en-US" dirty="0" smtClean="0"/>
              <a:t>() to Logger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315200" cy="110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90" y="3200400"/>
            <a:ext cx="4028873" cy="195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12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tweak some more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dirty="0" err="1" smtClean="0"/>
              <a:t>invokeMethod</a:t>
            </a:r>
            <a:r>
              <a:rPr lang="en-US" dirty="0" smtClean="0"/>
              <a:t>() and </a:t>
            </a:r>
            <a:r>
              <a:rPr lang="en-US" dirty="0" err="1" smtClean="0"/>
              <a:t>setProperty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Map method names to domain objects</a:t>
            </a:r>
          </a:p>
          <a:p>
            <a:r>
              <a:rPr lang="en-US" dirty="0" smtClean="0"/>
              <a:t>If not a domain object, map to field name of current object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3581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3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 optional properties file and bind to shell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b="1" dirty="0"/>
          </a:p>
          <a:p>
            <a:r>
              <a:rPr lang="en-US" dirty="0" smtClean="0"/>
              <a:t>Bind to Groovy Shell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0" y="2743200"/>
            <a:ext cx="764771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1472974"/>
            <a:ext cx="3685310" cy="64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80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t="2642" b="8836"/>
          <a:stretch>
            <a:fillRect/>
          </a:stretch>
        </p:blipFill>
        <p:spPr bwMode="auto">
          <a:xfrm>
            <a:off x="990600" y="2743200"/>
            <a:ext cx="5029200" cy="314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1295400"/>
            <a:ext cx="86868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E6E7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1530965"/>
            <a:ext cx="5410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/>
            <a:r>
              <a:rPr lang="en-US" sz="2400" b="1" dirty="0" smtClean="0">
                <a:solidFill>
                  <a:srgbClr val="0070C0"/>
                </a:solidFill>
              </a:rPr>
              <a:t>Using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chemeClr val="accent6"/>
                </a:solidFill>
              </a:rPr>
              <a:t>Recipes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Cloudify On-Boards</a:t>
            </a:r>
          </a:p>
          <a:p>
            <a:pPr marL="457200"/>
            <a:r>
              <a:rPr lang="en-US" sz="2800" b="1" dirty="0" smtClean="0">
                <a:solidFill>
                  <a:srgbClr val="0070C0"/>
                </a:solidFill>
              </a:rPr>
              <a:t>Any App</a:t>
            </a:r>
          </a:p>
          <a:p>
            <a:pPr marL="1143000"/>
            <a:r>
              <a:rPr lang="en-US" sz="2400" b="1" dirty="0" smtClean="0">
                <a:solidFill>
                  <a:srgbClr val="0070C0"/>
                </a:solidFill>
              </a:rPr>
              <a:t>Onto </a:t>
            </a:r>
            <a:r>
              <a:rPr lang="en-US" sz="2800" b="1" dirty="0" smtClean="0">
                <a:solidFill>
                  <a:srgbClr val="0070C0"/>
                </a:solidFill>
              </a:rPr>
              <a:t>Any </a:t>
            </a:r>
            <a:r>
              <a:rPr lang="en-US" sz="2600" b="1" dirty="0" smtClean="0">
                <a:solidFill>
                  <a:srgbClr val="0070C0"/>
                </a:solidFill>
              </a:rPr>
              <a:t>Cloud</a:t>
            </a:r>
          </a:p>
          <a:p>
            <a:pPr marL="2286000"/>
            <a:r>
              <a:rPr lang="en-US" sz="3200" b="1" dirty="0" smtClean="0">
                <a:solidFill>
                  <a:srgbClr val="0070C0"/>
                </a:solidFill>
              </a:rPr>
              <a:t>Unchanged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328426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600" b="1" cap="all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Cloudifying</a:t>
            </a:r>
            <a:r>
              <a:rPr lang="en-US" sz="2600" b="1" cap="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Enterprise applications is easy</a:t>
            </a:r>
            <a:endParaRPr lang="en-US" sz="2600" b="1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71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read, but still powerful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9047"/>
            <a:ext cx="8169084" cy="354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5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 the </a:t>
            </a:r>
            <a:r>
              <a:rPr lang="en-US" dirty="0" err="1" smtClean="0"/>
              <a:t>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Cloudify web site: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http://www.cloudifysource.org</a:t>
            </a:r>
            <a:endParaRPr lang="en-US" dirty="0" smtClean="0"/>
          </a:p>
          <a:p>
            <a:r>
              <a:rPr lang="en-US" dirty="0" smtClean="0"/>
              <a:t>And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github.com/CloudifySource/cloudify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https://github.com/CloudifySource/cloudify-recipes</a:t>
            </a:r>
            <a:endParaRPr lang="en-US" dirty="0" smtClean="0"/>
          </a:p>
          <a:p>
            <a:pPr marL="400050"/>
            <a:r>
              <a:rPr lang="en-US" dirty="0" smtClean="0"/>
              <a:t>See the actual code:</a:t>
            </a:r>
          </a:p>
          <a:p>
            <a:pPr marL="800100"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github.com/CloudifySource/cloudify/blob/master/dsl/src/main/java/org/cloudifysource/dsl/internal/DSLReader.java</a:t>
            </a:r>
            <a:endParaRPr lang="en-US" dirty="0" smtClean="0"/>
          </a:p>
          <a:p>
            <a:pPr marL="800100"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://github.com/CloudifySource/cloudify/blob/master/dsl/src/main/java/org/cloudifysource/dsl/internal/BaseDslScript.java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7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Cloudify </a:t>
            </a:r>
            <a:r>
              <a:rPr lang="en-US" dirty="0" err="1" smtClean="0"/>
              <a:t>dev</a:t>
            </a:r>
            <a:r>
              <a:rPr lang="en-US" dirty="0" smtClean="0"/>
              <a:t> team is available on the Cloudify forum: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cloudifysource.zendesk.com/home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and bug tracker: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cloudifysource.atlassian.net/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8426"/>
            <a:ext cx="9144000" cy="944562"/>
          </a:xfrm>
        </p:spPr>
        <p:txBody>
          <a:bodyPr/>
          <a:lstStyle/>
          <a:p>
            <a:pPr algn="ctr"/>
            <a:r>
              <a:rPr lang="en-US" dirty="0" smtClean="0"/>
              <a:t>Cloudify creates virtual machines and installs agents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22" descr="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3505200"/>
            <a:ext cx="5486400" cy="2627291"/>
          </a:xfrm>
          <a:prstGeom prst="rect">
            <a:avLst/>
          </a:prstGeom>
        </p:spPr>
      </p:pic>
      <p:pic>
        <p:nvPicPr>
          <p:cNvPr id="24" name="Picture 23" descr="fun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276600"/>
            <a:ext cx="1619250" cy="2419350"/>
          </a:xfrm>
          <a:prstGeom prst="rect">
            <a:avLst/>
          </a:prstGeom>
        </p:spPr>
      </p:pic>
      <p:pic>
        <p:nvPicPr>
          <p:cNvPr id="25" name="Picture 24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4724400"/>
            <a:ext cx="314325" cy="257175"/>
          </a:xfrm>
          <a:prstGeom prst="rect">
            <a:avLst/>
          </a:prstGeom>
        </p:spPr>
      </p:pic>
      <p:pic>
        <p:nvPicPr>
          <p:cNvPr id="26" name="Picture 25" descr="Reci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1778710"/>
            <a:ext cx="1752600" cy="1659815"/>
          </a:xfrm>
          <a:prstGeom prst="rect">
            <a:avLst/>
          </a:prstGeom>
        </p:spPr>
      </p:pic>
      <p:pic>
        <p:nvPicPr>
          <p:cNvPr id="27" name="Picture 26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0" y="4998000"/>
            <a:ext cx="1590675" cy="457200"/>
          </a:xfrm>
          <a:prstGeom prst="rect">
            <a:avLst/>
          </a:prstGeom>
        </p:spPr>
      </p:pic>
      <p:pic>
        <p:nvPicPr>
          <p:cNvPr id="29" name="Picture 28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4343400"/>
            <a:ext cx="1590675" cy="457200"/>
          </a:xfrm>
          <a:prstGeom prst="rect">
            <a:avLst/>
          </a:prstGeom>
        </p:spPr>
      </p:pic>
      <p:pic>
        <p:nvPicPr>
          <p:cNvPr id="30" name="Picture 29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86325" y="3962400"/>
            <a:ext cx="1590675" cy="457200"/>
          </a:xfrm>
          <a:prstGeom prst="rect">
            <a:avLst/>
          </a:prstGeom>
        </p:spPr>
      </p:pic>
      <p:pic>
        <p:nvPicPr>
          <p:cNvPr id="31" name="Picture 30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5725" y="5029200"/>
            <a:ext cx="1590675" cy="457200"/>
          </a:xfrm>
          <a:prstGeom prst="rect">
            <a:avLst/>
          </a:prstGeom>
        </p:spPr>
      </p:pic>
      <p:pic>
        <p:nvPicPr>
          <p:cNvPr id="32" name="Picture 31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5600" y="4343400"/>
            <a:ext cx="1590675" cy="457200"/>
          </a:xfrm>
          <a:prstGeom prst="rect">
            <a:avLst/>
          </a:prstGeom>
        </p:spPr>
      </p:pic>
      <p:pic>
        <p:nvPicPr>
          <p:cNvPr id="38" name="Picture 37" descr="Cloudif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29000" y="4038600"/>
            <a:ext cx="485775" cy="704850"/>
          </a:xfrm>
          <a:prstGeom prst="rect">
            <a:avLst/>
          </a:prstGeom>
        </p:spPr>
      </p:pic>
      <p:pic>
        <p:nvPicPr>
          <p:cNvPr id="35" name="Picture 34" descr="Cloudif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1000" y="4724400"/>
            <a:ext cx="485775" cy="704850"/>
          </a:xfrm>
          <a:prstGeom prst="rect">
            <a:avLst/>
          </a:prstGeom>
        </p:spPr>
      </p:pic>
      <p:pic>
        <p:nvPicPr>
          <p:cNvPr id="33" name="Picture 32" descr="Cloudif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8800" y="4648200"/>
            <a:ext cx="485775" cy="704850"/>
          </a:xfrm>
          <a:prstGeom prst="rect">
            <a:avLst/>
          </a:prstGeom>
        </p:spPr>
      </p:pic>
      <p:pic>
        <p:nvPicPr>
          <p:cNvPr id="37" name="Picture 36" descr="Cloudif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3657600"/>
            <a:ext cx="485775" cy="704850"/>
          </a:xfrm>
          <a:prstGeom prst="rect">
            <a:avLst/>
          </a:prstGeom>
        </p:spPr>
      </p:pic>
      <p:pic>
        <p:nvPicPr>
          <p:cNvPr id="36" name="Picture 35" descr="Cloudif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4038600"/>
            <a:ext cx="48577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8426"/>
            <a:ext cx="9144000" cy="944562"/>
          </a:xfrm>
        </p:spPr>
        <p:txBody>
          <a:bodyPr/>
          <a:lstStyle/>
          <a:p>
            <a:pPr algn="ctr"/>
            <a:r>
              <a:rPr lang="en-US" dirty="0" smtClean="0"/>
              <a:t>Cloudify agents install and manage your application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3505200"/>
            <a:ext cx="5486400" cy="2627291"/>
          </a:xfrm>
          <a:prstGeom prst="rect">
            <a:avLst/>
          </a:prstGeom>
        </p:spPr>
      </p:pic>
      <p:pic>
        <p:nvPicPr>
          <p:cNvPr id="22" name="Picture 21" descr="fun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276600"/>
            <a:ext cx="1619250" cy="2419350"/>
          </a:xfrm>
          <a:prstGeom prst="rect">
            <a:avLst/>
          </a:prstGeom>
        </p:spPr>
      </p:pic>
      <p:pic>
        <p:nvPicPr>
          <p:cNvPr id="23" name="Picture 22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4724400"/>
            <a:ext cx="314325" cy="257175"/>
          </a:xfrm>
          <a:prstGeom prst="rect">
            <a:avLst/>
          </a:prstGeom>
        </p:spPr>
      </p:pic>
      <p:pic>
        <p:nvPicPr>
          <p:cNvPr id="24" name="Picture 23" descr="Reci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1778710"/>
            <a:ext cx="1752600" cy="1659815"/>
          </a:xfrm>
          <a:prstGeom prst="rect">
            <a:avLst/>
          </a:prstGeom>
        </p:spPr>
      </p:pic>
      <p:pic>
        <p:nvPicPr>
          <p:cNvPr id="25" name="Picture 24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0" y="4998000"/>
            <a:ext cx="1590675" cy="457200"/>
          </a:xfrm>
          <a:prstGeom prst="rect">
            <a:avLst/>
          </a:prstGeom>
        </p:spPr>
      </p:pic>
      <p:pic>
        <p:nvPicPr>
          <p:cNvPr id="26" name="Picture 25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4343400"/>
            <a:ext cx="1590675" cy="457200"/>
          </a:xfrm>
          <a:prstGeom prst="rect">
            <a:avLst/>
          </a:prstGeom>
        </p:spPr>
      </p:pic>
      <p:pic>
        <p:nvPicPr>
          <p:cNvPr id="27" name="Picture 26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86325" y="3962400"/>
            <a:ext cx="1590675" cy="457200"/>
          </a:xfrm>
          <a:prstGeom prst="rect">
            <a:avLst/>
          </a:prstGeom>
        </p:spPr>
      </p:pic>
      <p:pic>
        <p:nvPicPr>
          <p:cNvPr id="28" name="Picture 27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5725" y="5029200"/>
            <a:ext cx="1590675" cy="457200"/>
          </a:xfrm>
          <a:prstGeom prst="rect">
            <a:avLst/>
          </a:prstGeom>
        </p:spPr>
      </p:pic>
      <p:pic>
        <p:nvPicPr>
          <p:cNvPr id="29" name="Picture 28" descr="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5600" y="4343400"/>
            <a:ext cx="1590675" cy="457200"/>
          </a:xfrm>
          <a:prstGeom prst="rect">
            <a:avLst/>
          </a:prstGeom>
        </p:spPr>
      </p:pic>
      <p:pic>
        <p:nvPicPr>
          <p:cNvPr id="30" name="Picture 29" descr="User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8000" y="2286000"/>
            <a:ext cx="1295400" cy="1006426"/>
          </a:xfrm>
          <a:prstGeom prst="rect">
            <a:avLst/>
          </a:prstGeom>
        </p:spPr>
      </p:pic>
      <p:pic>
        <p:nvPicPr>
          <p:cNvPr id="31" name="Picture 30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128762">
            <a:off x="3677134" y="3264826"/>
            <a:ext cx="314325" cy="257175"/>
          </a:xfrm>
          <a:prstGeom prst="rect">
            <a:avLst/>
          </a:prstGeom>
        </p:spPr>
      </p:pic>
      <p:pic>
        <p:nvPicPr>
          <p:cNvPr id="32" name="Picture 31" descr="Lock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3800" y="3760694"/>
            <a:ext cx="685800" cy="887506"/>
          </a:xfrm>
          <a:prstGeom prst="rect">
            <a:avLst/>
          </a:prstGeom>
        </p:spPr>
      </p:pic>
      <p:pic>
        <p:nvPicPr>
          <p:cNvPr id="33" name="Picture 32" descr="Cloudif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29000" y="4038600"/>
            <a:ext cx="485775" cy="704850"/>
          </a:xfrm>
          <a:prstGeom prst="rect">
            <a:avLst/>
          </a:prstGeom>
        </p:spPr>
      </p:pic>
      <p:pic>
        <p:nvPicPr>
          <p:cNvPr id="34" name="Picture 33" descr="We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05325" y="4427838"/>
            <a:ext cx="745860" cy="886968"/>
          </a:xfrm>
          <a:prstGeom prst="rect">
            <a:avLst/>
          </a:prstGeom>
        </p:spPr>
      </p:pic>
      <p:pic>
        <p:nvPicPr>
          <p:cNvPr id="35" name="Picture 34" descr="Cloudif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91000" y="4724400"/>
            <a:ext cx="485775" cy="704850"/>
          </a:xfrm>
          <a:prstGeom prst="rect">
            <a:avLst/>
          </a:prstGeom>
        </p:spPr>
      </p:pic>
      <p:pic>
        <p:nvPicPr>
          <p:cNvPr id="36" name="Picture 3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03849">
            <a:off x="4219904" y="4304889"/>
            <a:ext cx="314325" cy="257175"/>
          </a:xfrm>
          <a:prstGeom prst="rect">
            <a:avLst/>
          </a:prstGeom>
        </p:spPr>
      </p:pic>
      <p:pic>
        <p:nvPicPr>
          <p:cNvPr id="37" name="Picture 36" descr="Proces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19800" y="4343400"/>
            <a:ext cx="786176" cy="886968"/>
          </a:xfrm>
          <a:prstGeom prst="rect">
            <a:avLst/>
          </a:prstGeom>
        </p:spPr>
      </p:pic>
      <p:pic>
        <p:nvPicPr>
          <p:cNvPr id="38" name="Picture 37" descr="Messag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2600" y="3352800"/>
            <a:ext cx="715622" cy="886968"/>
          </a:xfrm>
          <a:prstGeom prst="rect">
            <a:avLst/>
          </a:prstGeom>
        </p:spPr>
      </p:pic>
      <p:pic>
        <p:nvPicPr>
          <p:cNvPr id="39" name="Picture 38" descr="Cloudif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38800" y="4648200"/>
            <a:ext cx="485775" cy="704850"/>
          </a:xfrm>
          <a:prstGeom prst="rect">
            <a:avLst/>
          </a:prstGeom>
        </p:spPr>
      </p:pic>
      <p:pic>
        <p:nvPicPr>
          <p:cNvPr id="40" name="Picture 39" descr="Cloudif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57800" y="3657600"/>
            <a:ext cx="485775" cy="704850"/>
          </a:xfrm>
          <a:prstGeom prst="rect">
            <a:avLst/>
          </a:prstGeom>
        </p:spPr>
      </p:pic>
      <p:pic>
        <p:nvPicPr>
          <p:cNvPr id="41" name="Picture 40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4724400"/>
            <a:ext cx="314325" cy="257175"/>
          </a:xfrm>
          <a:prstGeom prst="rect">
            <a:avLst/>
          </a:prstGeom>
        </p:spPr>
      </p:pic>
      <p:pic>
        <p:nvPicPr>
          <p:cNvPr id="42" name="Picture 41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623293">
            <a:off x="4997658" y="4255793"/>
            <a:ext cx="314325" cy="257175"/>
          </a:xfrm>
          <a:prstGeom prst="rect">
            <a:avLst/>
          </a:prstGeom>
        </p:spPr>
      </p:pic>
      <p:pic>
        <p:nvPicPr>
          <p:cNvPr id="43" name="Picture 42" descr="D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39000" y="3810000"/>
            <a:ext cx="685384" cy="886968"/>
          </a:xfrm>
          <a:prstGeom prst="rect">
            <a:avLst/>
          </a:prstGeom>
        </p:spPr>
      </p:pic>
      <p:pic>
        <p:nvPicPr>
          <p:cNvPr id="44" name="Picture 43" descr="Cloudif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4200" y="4038600"/>
            <a:ext cx="485775" cy="704850"/>
          </a:xfrm>
          <a:prstGeom prst="rect">
            <a:avLst/>
          </a:prstGeom>
        </p:spPr>
      </p:pic>
      <p:pic>
        <p:nvPicPr>
          <p:cNvPr id="45" name="Picture 44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773968">
            <a:off x="6731686" y="4529506"/>
            <a:ext cx="314325" cy="25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 through </a:t>
            </a:r>
            <a:r>
              <a:rPr lang="en-US" dirty="0" smtClean="0">
                <a:solidFill>
                  <a:srgbClr val="FFC000"/>
                </a:solidFill>
              </a:rPr>
              <a:t>RECIPES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Recipe DSL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Lifecycle scripts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solidFill>
                  <a:srgbClr val="26424E"/>
                </a:solidFill>
              </a:rPr>
              <a:t>Availability &amp; Monitoring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424E"/>
                </a:solidFill>
              </a:rPr>
              <a:t> </a:t>
            </a:r>
            <a:r>
              <a:rPr lang="en-US" sz="2000" dirty="0" smtClean="0">
                <a:solidFill>
                  <a:srgbClr val="26424E"/>
                </a:solidFill>
              </a:rPr>
              <a:t>     Probes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Custom plug-ins(optional</a:t>
            </a:r>
            <a:r>
              <a:rPr lang="en-US" sz="2000" dirty="0" smtClean="0">
                <a:solidFill>
                  <a:srgbClr val="26424E"/>
                </a:solidFill>
              </a:rPr>
              <a:t>)</a:t>
            </a:r>
            <a:endParaRPr lang="en-US" sz="2000" dirty="0">
              <a:solidFill>
                <a:srgbClr val="26424E"/>
              </a:solidFill>
            </a:endParaRPr>
          </a:p>
        </p:txBody>
      </p:sp>
      <p:pic>
        <p:nvPicPr>
          <p:cNvPr id="6" name="Picture 5" descr="Groov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467708"/>
            <a:ext cx="1066800" cy="1066800"/>
          </a:xfrm>
          <a:prstGeom prst="rect">
            <a:avLst/>
          </a:prstGeom>
        </p:spPr>
      </p:pic>
      <p:pic>
        <p:nvPicPr>
          <p:cNvPr id="7" name="Picture 6" descr="3J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1371600"/>
            <a:ext cx="1220573" cy="1162908"/>
          </a:xfrm>
          <a:prstGeom prst="rect">
            <a:avLst/>
          </a:prstGeom>
        </p:spPr>
      </p:pic>
      <p:pic>
        <p:nvPicPr>
          <p:cNvPr id="8" name="Picture 7" descr="3EmptyFi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1390822"/>
            <a:ext cx="1220573" cy="1143686"/>
          </a:xfrm>
          <a:prstGeom prst="rect">
            <a:avLst/>
          </a:prstGeom>
        </p:spPr>
      </p:pic>
      <p:pic>
        <p:nvPicPr>
          <p:cNvPr id="9" name="Picture 8" descr="ZI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1029" y="1410043"/>
            <a:ext cx="1066800" cy="1124465"/>
          </a:xfrm>
          <a:prstGeom prst="rect">
            <a:avLst/>
          </a:prstGeom>
        </p:spPr>
      </p:pic>
      <p:pic>
        <p:nvPicPr>
          <p:cNvPr id="10" name="Picture 9" descr="funnelArrow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2492" y="2809036"/>
            <a:ext cx="1517508" cy="1458164"/>
          </a:xfrm>
          <a:prstGeom prst="rect">
            <a:avLst/>
          </a:prstGeom>
        </p:spPr>
      </p:pic>
      <p:pic>
        <p:nvPicPr>
          <p:cNvPr id="11" name="Picture 10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6800" y="1905000"/>
            <a:ext cx="323819" cy="298910"/>
          </a:xfrm>
          <a:prstGeom prst="rect">
            <a:avLst/>
          </a:prstGeom>
        </p:spPr>
      </p:pic>
      <p:pic>
        <p:nvPicPr>
          <p:cNvPr id="13" name="Picture 12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24600" y="1905000"/>
            <a:ext cx="323819" cy="298910"/>
          </a:xfrm>
          <a:prstGeom prst="rect">
            <a:avLst/>
          </a:prstGeom>
        </p:spPr>
      </p:pic>
      <p:pic>
        <p:nvPicPr>
          <p:cNvPr id="14" name="Picture 13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6238" y="1905000"/>
            <a:ext cx="323819" cy="298910"/>
          </a:xfrm>
          <a:prstGeom prst="rect">
            <a:avLst/>
          </a:prstGeom>
        </p:spPr>
      </p:pic>
      <p:pic>
        <p:nvPicPr>
          <p:cNvPr id="15" name="Picture 14" descr="FolderRecip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2610" y="4524423"/>
            <a:ext cx="2196911" cy="1495377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85800" y="3205251"/>
            <a:ext cx="4190258" cy="3622645"/>
            <a:chOff x="7099165" y="1608243"/>
            <a:chExt cx="4190258" cy="3622645"/>
          </a:xfrm>
        </p:grpSpPr>
        <p:pic>
          <p:nvPicPr>
            <p:cNvPr id="32" name="Picture 2" descr="D:\Users\sharoner\Pictures\CodeSnippetBG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165" y="1608243"/>
              <a:ext cx="4114058" cy="362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174623" y="1845346"/>
              <a:ext cx="4114800" cy="338554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457200"/>
              <a:r>
                <a:rPr lang="en-US" sz="1100" dirty="0">
                  <a:latin typeface="Consolas" pitchFamily="49" charset="0"/>
                  <a:cs typeface="Consolas" pitchFamily="49" charset="0"/>
                </a:rPr>
                <a:t>application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{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name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petclinic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service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{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  name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mongod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defTabSz="457200"/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	}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service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{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  name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mongoConfig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defTabSz="457200"/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	}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service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{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  name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apacheLB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defTabSz="457200"/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	}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service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{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  name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"mongos"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  </a:t>
              </a:r>
              <a:r>
                <a:rPr lang="en-US" sz="1100" dirty="0" err="1" smtClean="0">
                  <a:latin typeface="Consolas" pitchFamily="49" charset="0"/>
                  <a:cs typeface="Consolas" pitchFamily="49" charset="0"/>
                </a:rPr>
                <a:t>dependsOn</a:t>
              </a:r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mongoConfig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mongod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]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	}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service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{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  name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"tomcat"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	  </a:t>
              </a:r>
              <a:r>
                <a:rPr lang="en-US" sz="1100" dirty="0" err="1" smtClean="0">
                  <a:latin typeface="Consolas" pitchFamily="49" charset="0"/>
                  <a:cs typeface="Consolas" pitchFamily="49" charset="0"/>
                </a:rPr>
                <a:t>dependsOn</a:t>
              </a:r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"mongos"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apacheLB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]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      }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pPr defTabSz="457200"/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}</a:t>
              </a:r>
              <a:endParaRPr lang="en-US" sz="1100" dirty="0"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 through </a:t>
            </a:r>
            <a:r>
              <a:rPr lang="en-US" dirty="0" smtClean="0">
                <a:solidFill>
                  <a:srgbClr val="FFC000"/>
                </a:solidFill>
              </a:rPr>
              <a:t>RECIPES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Recipe DSL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Lifecycle scripts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solidFill>
                  <a:srgbClr val="26424E"/>
                </a:solidFill>
              </a:rPr>
              <a:t>Availability &amp; Monitoring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424E"/>
                </a:solidFill>
              </a:rPr>
              <a:t> </a:t>
            </a:r>
            <a:r>
              <a:rPr lang="en-US" sz="2000" dirty="0" smtClean="0">
                <a:solidFill>
                  <a:srgbClr val="26424E"/>
                </a:solidFill>
              </a:rPr>
              <a:t>     Probes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Custom plug-ins(optional</a:t>
            </a:r>
            <a:r>
              <a:rPr lang="en-US" sz="2000" dirty="0" smtClean="0">
                <a:solidFill>
                  <a:srgbClr val="26424E"/>
                </a:solidFill>
              </a:rPr>
              <a:t>)</a:t>
            </a:r>
            <a:endParaRPr lang="en-US" sz="2000" dirty="0">
              <a:solidFill>
                <a:srgbClr val="26424E"/>
              </a:solidFill>
            </a:endParaRPr>
          </a:p>
        </p:txBody>
      </p:sp>
      <p:pic>
        <p:nvPicPr>
          <p:cNvPr id="6" name="Picture 5" descr="Groov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467708"/>
            <a:ext cx="1066800" cy="1066800"/>
          </a:xfrm>
          <a:prstGeom prst="rect">
            <a:avLst/>
          </a:prstGeom>
        </p:spPr>
      </p:pic>
      <p:pic>
        <p:nvPicPr>
          <p:cNvPr id="7" name="Picture 6" descr="3J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1371600"/>
            <a:ext cx="1220573" cy="1162908"/>
          </a:xfrm>
          <a:prstGeom prst="rect">
            <a:avLst/>
          </a:prstGeom>
        </p:spPr>
      </p:pic>
      <p:pic>
        <p:nvPicPr>
          <p:cNvPr id="8" name="Picture 7" descr="3EmptyFi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1390822"/>
            <a:ext cx="1220573" cy="1143686"/>
          </a:xfrm>
          <a:prstGeom prst="rect">
            <a:avLst/>
          </a:prstGeom>
        </p:spPr>
      </p:pic>
      <p:pic>
        <p:nvPicPr>
          <p:cNvPr id="9" name="Picture 8" descr="ZI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1029" y="1410043"/>
            <a:ext cx="1066800" cy="1124465"/>
          </a:xfrm>
          <a:prstGeom prst="rect">
            <a:avLst/>
          </a:prstGeom>
        </p:spPr>
      </p:pic>
      <p:pic>
        <p:nvPicPr>
          <p:cNvPr id="10" name="Picture 9" descr="funnelArrow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2492" y="2809036"/>
            <a:ext cx="1517508" cy="1458164"/>
          </a:xfrm>
          <a:prstGeom prst="rect">
            <a:avLst/>
          </a:prstGeom>
        </p:spPr>
      </p:pic>
      <p:pic>
        <p:nvPicPr>
          <p:cNvPr id="11" name="Picture 10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6800" y="1905000"/>
            <a:ext cx="323819" cy="298910"/>
          </a:xfrm>
          <a:prstGeom prst="rect">
            <a:avLst/>
          </a:prstGeom>
        </p:spPr>
      </p:pic>
      <p:pic>
        <p:nvPicPr>
          <p:cNvPr id="13" name="Picture 12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24600" y="1905000"/>
            <a:ext cx="323819" cy="298910"/>
          </a:xfrm>
          <a:prstGeom prst="rect">
            <a:avLst/>
          </a:prstGeom>
        </p:spPr>
      </p:pic>
      <p:pic>
        <p:nvPicPr>
          <p:cNvPr id="14" name="Picture 13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6238" y="1905000"/>
            <a:ext cx="323819" cy="298910"/>
          </a:xfrm>
          <a:prstGeom prst="rect">
            <a:avLst/>
          </a:prstGeom>
        </p:spPr>
      </p:pic>
      <p:pic>
        <p:nvPicPr>
          <p:cNvPr id="15" name="Picture 14" descr="FolderRecip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2610" y="4524423"/>
            <a:ext cx="2196911" cy="149537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57200" y="3505200"/>
            <a:ext cx="4114058" cy="1715893"/>
            <a:chOff x="6102492" y="-2782693"/>
            <a:chExt cx="4114058" cy="1715893"/>
          </a:xfrm>
        </p:grpSpPr>
        <p:pic>
          <p:nvPicPr>
            <p:cNvPr id="27" name="Picture 2" descr="D:\Users\sharoner\Pictures\CodeSnippetBG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2492" y="-2782693"/>
              <a:ext cx="4114058" cy="171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172200" y="-2514600"/>
              <a:ext cx="3901475" cy="11079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service {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  name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mysql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  icon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"mysql.png"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  type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"DATABASE"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	...</a:t>
              </a: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}</a:t>
              </a:r>
              <a:endParaRPr lang="he-IL" sz="1100" dirty="0">
                <a:latin typeface="Consolas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2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 through </a:t>
            </a:r>
            <a:r>
              <a:rPr lang="en-US" dirty="0" smtClean="0">
                <a:solidFill>
                  <a:srgbClr val="FFC000"/>
                </a:solidFill>
              </a:rPr>
              <a:t>RECIPES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Recipe DSL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Lifecycle scripts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solidFill>
                  <a:srgbClr val="26424E"/>
                </a:solidFill>
              </a:rPr>
              <a:t>Availability &amp; Monitoring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424E"/>
                </a:solidFill>
              </a:rPr>
              <a:t> </a:t>
            </a:r>
            <a:r>
              <a:rPr lang="en-US" sz="2000" dirty="0" smtClean="0">
                <a:solidFill>
                  <a:srgbClr val="26424E"/>
                </a:solidFill>
              </a:rPr>
              <a:t>     Probes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Custom plug-ins(optional</a:t>
            </a:r>
            <a:r>
              <a:rPr lang="en-US" sz="2000" dirty="0" smtClean="0">
                <a:solidFill>
                  <a:srgbClr val="26424E"/>
                </a:solidFill>
              </a:rPr>
              <a:t>)</a:t>
            </a:r>
            <a:endParaRPr lang="en-US" sz="2000" dirty="0">
              <a:solidFill>
                <a:srgbClr val="26424E"/>
              </a:solidFill>
            </a:endParaRPr>
          </a:p>
        </p:txBody>
      </p:sp>
      <p:pic>
        <p:nvPicPr>
          <p:cNvPr id="6" name="Picture 5" descr="Groov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467708"/>
            <a:ext cx="1066800" cy="1066800"/>
          </a:xfrm>
          <a:prstGeom prst="rect">
            <a:avLst/>
          </a:prstGeom>
        </p:spPr>
      </p:pic>
      <p:pic>
        <p:nvPicPr>
          <p:cNvPr id="7" name="Picture 6" descr="3J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1371600"/>
            <a:ext cx="1220573" cy="1162908"/>
          </a:xfrm>
          <a:prstGeom prst="rect">
            <a:avLst/>
          </a:prstGeom>
        </p:spPr>
      </p:pic>
      <p:pic>
        <p:nvPicPr>
          <p:cNvPr id="8" name="Picture 7" descr="3EmptyFi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1390822"/>
            <a:ext cx="1220573" cy="1143686"/>
          </a:xfrm>
          <a:prstGeom prst="rect">
            <a:avLst/>
          </a:prstGeom>
        </p:spPr>
      </p:pic>
      <p:pic>
        <p:nvPicPr>
          <p:cNvPr id="9" name="Picture 8" descr="ZI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1029" y="1410043"/>
            <a:ext cx="1066800" cy="1124465"/>
          </a:xfrm>
          <a:prstGeom prst="rect">
            <a:avLst/>
          </a:prstGeom>
        </p:spPr>
      </p:pic>
      <p:pic>
        <p:nvPicPr>
          <p:cNvPr id="10" name="Picture 9" descr="funnelArrow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2492" y="2809036"/>
            <a:ext cx="1517508" cy="1458164"/>
          </a:xfrm>
          <a:prstGeom prst="rect">
            <a:avLst/>
          </a:prstGeom>
        </p:spPr>
      </p:pic>
      <p:pic>
        <p:nvPicPr>
          <p:cNvPr id="11" name="Picture 10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6800" y="1905000"/>
            <a:ext cx="323819" cy="298910"/>
          </a:xfrm>
          <a:prstGeom prst="rect">
            <a:avLst/>
          </a:prstGeom>
        </p:spPr>
      </p:pic>
      <p:pic>
        <p:nvPicPr>
          <p:cNvPr id="13" name="Picture 12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24600" y="1905000"/>
            <a:ext cx="323819" cy="298910"/>
          </a:xfrm>
          <a:prstGeom prst="rect">
            <a:avLst/>
          </a:prstGeom>
        </p:spPr>
      </p:pic>
      <p:pic>
        <p:nvPicPr>
          <p:cNvPr id="14" name="Picture 13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6238" y="1905000"/>
            <a:ext cx="323819" cy="298910"/>
          </a:xfrm>
          <a:prstGeom prst="rect">
            <a:avLst/>
          </a:prstGeom>
        </p:spPr>
      </p:pic>
      <p:pic>
        <p:nvPicPr>
          <p:cNvPr id="15" name="Picture 14" descr="FolderRecip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2610" y="4524423"/>
            <a:ext cx="2196911" cy="149537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838200" y="3200400"/>
            <a:ext cx="4114058" cy="2966097"/>
            <a:chOff x="210236" y="4147849"/>
            <a:chExt cx="4114058" cy="2966097"/>
          </a:xfrm>
        </p:grpSpPr>
        <p:pic>
          <p:nvPicPr>
            <p:cNvPr id="21" name="Picture 2" descr="D:\Users\sharoner\Pictures\CodeSnippetBG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36" y="4147849"/>
              <a:ext cx="4114058" cy="2938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10236" y="4286250"/>
              <a:ext cx="4114058" cy="2827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35"/>
                </a:lnSpc>
              </a:pP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Lifecycle </a:t>
              </a:r>
              <a:r>
                <a:rPr lang="en-US" sz="1100" b="1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{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 install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mysql_install.groovy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start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mysql_start.groovy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dirty="0" err="1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startDetectionTimeoutSecs</a:t>
              </a: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009999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900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dirty="0" err="1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startDetection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mysql_startDetection.groovy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dirty="0" err="1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stopDetection</a:t>
              </a: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{</a:t>
              </a: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 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  </a:t>
              </a:r>
              <a:r>
                <a:rPr lang="en-US" sz="1100" b="1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!</a:t>
              </a:r>
              <a:r>
                <a:rPr lang="en-US" sz="1100" dirty="0" err="1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ServiceUtils</a:t>
              </a:r>
              <a:r>
                <a:rPr lang="en-US" sz="1100" b="1" dirty="0" err="1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.</a:t>
              </a:r>
              <a:r>
                <a:rPr lang="en-US" sz="1100" dirty="0" err="1">
                  <a:solidFill>
                    <a:srgbClr val="008080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isPortOccupied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(</a:t>
              </a:r>
              <a:r>
                <a:rPr lang="en-US" sz="1100" dirty="0" err="1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jdbcPort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)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 </a:t>
              </a:r>
              <a:r>
                <a:rPr lang="en-US" sz="1100" b="1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}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dirty="0" err="1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preStop</a:t>
              </a: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([</a:t>
              </a: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      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 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"Win.*"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: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"killAllMysql.bat"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,</a:t>
              </a: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                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 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"Linux.*"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: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r>
                <a:rPr lang="en-US" sz="1100" dirty="0" err="1" smtClean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mysql_stop.groovy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”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</a:t>
              </a:r>
              <a:r>
                <a:rPr lang="en-US" sz="1100" b="1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]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)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shutdown 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([</a:t>
              </a: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                       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pPr>
                <a:lnSpc>
                  <a:spcPts val="1335"/>
                </a:lnSpc>
              </a:pPr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 </a:t>
              </a:r>
              <a:r>
                <a:rPr lang="en-US" sz="1100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  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Linux.*"</a:t>
              </a:r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: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mysql_uninstall.groovy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"</a:t>
              </a:r>
              <a:endParaRPr lang="en-US" sz="1100" dirty="0">
                <a:latin typeface="Consolas" pitchFamily="49" charset="0"/>
                <a:ea typeface="Calibri"/>
                <a:cs typeface="Consolas" pitchFamily="49" charset="0"/>
              </a:endParaRPr>
            </a:p>
            <a:p>
              <a:r>
                <a:rPr lang="en-US" sz="1100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  </a:t>
              </a:r>
              <a:r>
                <a:rPr lang="en-US" sz="1100" b="1" dirty="0" smtClean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])</a:t>
              </a:r>
            </a:p>
            <a:p>
              <a:r>
                <a:rPr lang="en-US" sz="1100" b="1" dirty="0">
                  <a:solidFill>
                    <a:srgbClr val="333333"/>
                  </a:solidFill>
                  <a:latin typeface="Consolas" pitchFamily="49" charset="0"/>
                  <a:ea typeface="Calibri"/>
                  <a:cs typeface="Consolas" pitchFamily="49" charset="0"/>
                </a:rPr>
                <a:t>}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8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 through </a:t>
            </a:r>
            <a:r>
              <a:rPr lang="en-US" dirty="0" smtClean="0">
                <a:solidFill>
                  <a:srgbClr val="FFC000"/>
                </a:solidFill>
              </a:rPr>
              <a:t>RECIPES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® Copyright 2012 GigaSpaces Ltd.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Recipe DSL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Lifecycle scripts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solidFill>
                  <a:srgbClr val="26424E"/>
                </a:solidFill>
              </a:rPr>
              <a:t>Availability &amp; Monitoring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424E"/>
                </a:solidFill>
              </a:rPr>
              <a:t> </a:t>
            </a:r>
            <a:r>
              <a:rPr lang="en-US" sz="2000" dirty="0" smtClean="0">
                <a:solidFill>
                  <a:srgbClr val="26424E"/>
                </a:solidFill>
              </a:rPr>
              <a:t>     Probes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solidFill>
                  <a:srgbClr val="26424E"/>
                </a:solidFill>
              </a:rPr>
              <a:t>Custom plug-ins(optional</a:t>
            </a:r>
            <a:r>
              <a:rPr lang="en-US" sz="2000" dirty="0" smtClean="0">
                <a:solidFill>
                  <a:srgbClr val="26424E"/>
                </a:solidFill>
              </a:rPr>
              <a:t>)</a:t>
            </a:r>
            <a:endParaRPr lang="en-US" sz="2000" dirty="0">
              <a:solidFill>
                <a:srgbClr val="26424E"/>
              </a:solidFill>
            </a:endParaRPr>
          </a:p>
        </p:txBody>
      </p:sp>
      <p:pic>
        <p:nvPicPr>
          <p:cNvPr id="6" name="Picture 5" descr="Groov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467708"/>
            <a:ext cx="1066800" cy="1066800"/>
          </a:xfrm>
          <a:prstGeom prst="rect">
            <a:avLst/>
          </a:prstGeom>
        </p:spPr>
      </p:pic>
      <p:pic>
        <p:nvPicPr>
          <p:cNvPr id="7" name="Picture 6" descr="3J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1371600"/>
            <a:ext cx="1220573" cy="1162908"/>
          </a:xfrm>
          <a:prstGeom prst="rect">
            <a:avLst/>
          </a:prstGeom>
        </p:spPr>
      </p:pic>
      <p:pic>
        <p:nvPicPr>
          <p:cNvPr id="8" name="Picture 7" descr="3EmptyFi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1390822"/>
            <a:ext cx="1220573" cy="1143686"/>
          </a:xfrm>
          <a:prstGeom prst="rect">
            <a:avLst/>
          </a:prstGeom>
        </p:spPr>
      </p:pic>
      <p:pic>
        <p:nvPicPr>
          <p:cNvPr id="9" name="Picture 8" descr="ZI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1029" y="1410043"/>
            <a:ext cx="1066800" cy="1124465"/>
          </a:xfrm>
          <a:prstGeom prst="rect">
            <a:avLst/>
          </a:prstGeom>
        </p:spPr>
      </p:pic>
      <p:pic>
        <p:nvPicPr>
          <p:cNvPr id="10" name="Picture 9" descr="funnelArrow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2492" y="2809036"/>
            <a:ext cx="1517508" cy="1458164"/>
          </a:xfrm>
          <a:prstGeom prst="rect">
            <a:avLst/>
          </a:prstGeom>
        </p:spPr>
      </p:pic>
      <p:pic>
        <p:nvPicPr>
          <p:cNvPr id="11" name="Picture 10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6800" y="1905000"/>
            <a:ext cx="323819" cy="298910"/>
          </a:xfrm>
          <a:prstGeom prst="rect">
            <a:avLst/>
          </a:prstGeom>
        </p:spPr>
      </p:pic>
      <p:pic>
        <p:nvPicPr>
          <p:cNvPr id="13" name="Picture 12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24600" y="1905000"/>
            <a:ext cx="323819" cy="298910"/>
          </a:xfrm>
          <a:prstGeom prst="rect">
            <a:avLst/>
          </a:prstGeom>
        </p:spPr>
      </p:pic>
      <p:pic>
        <p:nvPicPr>
          <p:cNvPr id="14" name="Picture 13" descr="+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6238" y="1905000"/>
            <a:ext cx="323819" cy="298910"/>
          </a:xfrm>
          <a:prstGeom prst="rect">
            <a:avLst/>
          </a:prstGeom>
        </p:spPr>
      </p:pic>
      <p:pic>
        <p:nvPicPr>
          <p:cNvPr id="15" name="Picture 14" descr="FolderRecip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2610" y="4524423"/>
            <a:ext cx="2196911" cy="1495377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62000" y="3429000"/>
            <a:ext cx="8762999" cy="2725078"/>
            <a:chOff x="-4263856" y="-2835412"/>
            <a:chExt cx="8762999" cy="2725078"/>
          </a:xfrm>
        </p:grpSpPr>
        <p:pic>
          <p:nvPicPr>
            <p:cNvPr id="22" name="Picture 2" descr="D:\Users\sharoner\Pictures\CodeSnippetBG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3856" y="-2835412"/>
              <a:ext cx="7698977" cy="272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-4111456" y="-2683012"/>
              <a:ext cx="8610599" cy="23031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ts val="1400"/>
                </a:lnSpc>
              </a:pPr>
              <a:endParaRPr lang="en-US" sz="11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monitors </a:t>
              </a:r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1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1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def</a:t>
              </a:r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 err="1">
                  <a:latin typeface="Consolas" pitchFamily="49" charset="0"/>
                  <a:cs typeface="Consolas" pitchFamily="49" charset="0"/>
                </a:rPr>
                <a:t>ctxPath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"default"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 err="1">
                  <a:latin typeface="Consolas" pitchFamily="49" charset="0"/>
                  <a:cs typeface="Consolas" pitchFamily="49" charset="0"/>
                </a:rPr>
                <a:t>context</a:t>
              </a:r>
              <a:r>
                <a:rPr lang="en-US" sz="1100" b="1" dirty="0" err="1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100" dirty="0" err="1">
                  <a:solidFill>
                    <a:srgbClr val="008080"/>
                  </a:solidFill>
                  <a:latin typeface="Consolas" pitchFamily="49" charset="0"/>
                  <a:cs typeface="Consolas" pitchFamily="49" charset="0"/>
                </a:rPr>
                <a:t>applicationName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)?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"${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context.applicationName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}“</a:t>
              </a:r>
            </a:p>
            <a:p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100" b="1" dirty="0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1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def</a:t>
              </a:r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 err="1">
                  <a:latin typeface="Consolas" pitchFamily="49" charset="0"/>
                  <a:cs typeface="Consolas" pitchFamily="49" charset="0"/>
                </a:rPr>
                <a:t>metricNamesToMBeansNames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[</a:t>
              </a:r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   "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Current Http Threads Busy"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Catalina:type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ThreadPool,name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=\"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http-bio-${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currHttpPort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}\""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endParaRPr lang="en-US" sz="11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                                 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currentThreadsBusy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],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    "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Current Http Thread Count"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Catalina:type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ThreadPool,name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=\"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http-bio-${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currHttpPort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}\""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 </a:t>
              </a:r>
              <a:endParaRPr lang="en-US" sz="11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                                 "</a:t>
              </a:r>
              <a:r>
                <a:rPr lang="en-US" sz="1100" dirty="0" err="1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currentThreadCount</a:t>
              </a:r>
              <a:r>
                <a:rPr lang="en-US" sz="1100" dirty="0" smtClean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],</a:t>
              </a:r>
            </a:p>
            <a:p>
              <a:endParaRPr lang="en-US" sz="11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  return</a:t>
              </a:r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100" b="1" dirty="0" err="1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getJmxMetrics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100" dirty="0">
                  <a:solidFill>
                    <a:srgbClr val="DD1144"/>
                  </a:solidFill>
                  <a:latin typeface="Consolas" pitchFamily="49" charset="0"/>
                  <a:cs typeface="Consolas" pitchFamily="49" charset="0"/>
                </a:rPr>
                <a:t>"127.0.0.1"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currJmxPort</a:t>
              </a:r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sz="1100" dirty="0">
                  <a:latin typeface="Consolas" pitchFamily="49" charset="0"/>
                  <a:cs typeface="Consolas" pitchFamily="49" charset="0"/>
                </a:rPr>
                <a:t>metricNamesToMBeansNames</a:t>
              </a:r>
              <a:r>
                <a:rPr lang="en-US" sz="1100" b="1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US" sz="1100" b="1" dirty="0"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1100" dirty="0" smtClean="0">
                  <a:latin typeface="Consolas" pitchFamily="49" charset="0"/>
                  <a:cs typeface="Consolas" pitchFamily="49" charset="0"/>
                </a:rPr>
                <a:t> </a:t>
              </a:r>
              <a:endParaRPr lang="he-IL" sz="1100" dirty="0">
                <a:latin typeface="Consolas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7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y2011LT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1EF2FA2A7A741A9E57C3A5D6E822B" ma:contentTypeVersion="10" ma:contentTypeDescription="Create a new document." ma:contentTypeScope="" ma:versionID="11d6ffe8d10268fc5c6015421e759fc6">
  <xsd:schema xmlns:xsd="http://www.w3.org/2001/XMLSchema" xmlns:p="http://schemas.microsoft.com/office/2006/metadata/properties" xmlns:ns2="ee09f07d-8fd7-4c6f-b5aa-a8e0f524189d" xmlns:ns3="http://schemas.microsoft.com/sharepoint/v3/fields" targetNamespace="http://schemas.microsoft.com/office/2006/metadata/properties" ma:root="true" ma:fieldsID="9dd384d6a42c93b82997b97c85e2641a" ns2:_="" ns3:_="">
    <xsd:import namespace="ee09f07d-8fd7-4c6f-b5aa-a8e0f524189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Owner"/>
                <xsd:element ref="ns2:Vertical" minOccurs="0"/>
                <xsd:element ref="ns2:Comp_x0020_Category" minOccurs="0"/>
                <xsd:element ref="ns3:_DCDateModified" minOccurs="0"/>
                <xsd:element ref="ns2:Updated" minOccurs="0"/>
                <xsd:element ref="ns2:Hidden_x0020_Date" minOccurs="0"/>
                <xsd:element ref="ns2:Sales_x0020_Books" minOccurs="0"/>
                <xsd:element ref="ns2:Partner_x0020_Item" minOccurs="0"/>
                <xsd:element ref="ns2:Primary_x0020_Page_x0020_Assoc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e09f07d-8fd7-4c6f-b5aa-a8e0f524189d" elementFormDefault="qualified">
    <xsd:import namespace="http://schemas.microsoft.com/office/2006/documentManagement/types"/>
    <xsd:element name="Owner" ma:index="3" ma:displayName="Owner" ma:list="UserInfo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tical" ma:index="4" nillable="true" ma:displayName="Vertical" ma:internalName="Vertical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inancial Services"/>
                    <xsd:enumeration value="E-Commerce"/>
                    <xsd:enumeration value="Big Data"/>
                    <xsd:enumeration value="Online Gaming"/>
                    <xsd:enumeration value="Healthcare"/>
                    <xsd:enumeration value="Telecommunications"/>
                    <xsd:enumeration value="Government/Public"/>
                    <xsd:enumeration value="None"/>
                  </xsd:restriction>
                </xsd:simpleType>
              </xsd:element>
            </xsd:sequence>
          </xsd:extension>
        </xsd:complexContent>
      </xsd:complexType>
    </xsd:element>
    <xsd:element name="Comp_x0020_Category" ma:index="5" nillable="true" ma:displayName="Comp" ma:format="Dropdown" ma:internalName="Comp_x0020_Category">
      <xsd:simpleType>
        <xsd:restriction base="dms:Choice">
          <xsd:enumeration value="Attack Plans"/>
          <xsd:enumeration value="Oracle"/>
          <xsd:enumeration value="VMware/Gemstone"/>
          <xsd:enumeration value="VMware/CloudFoundry"/>
          <xsd:enumeration value="Terracotta"/>
          <xsd:enumeration value="IBM"/>
          <xsd:enumeration value="Other"/>
        </xsd:restriction>
      </xsd:simpleType>
    </xsd:element>
    <xsd:element name="Updated" ma:index="7" nillable="true" ma:displayName="Updated" ma:format="DateOnly" ma:internalName="Updated">
      <xsd:simpleType>
        <xsd:restriction base="dms:DateTime"/>
      </xsd:simpleType>
    </xsd:element>
    <xsd:element name="Hidden_x0020_Date" ma:index="14" nillable="true" ma:displayName="Hidden Date" ma:format="DateOnly" ma:internalName="Hidden_x0020_Date">
      <xsd:simpleType>
        <xsd:restriction base="dms:DateTime"/>
      </xsd:simpleType>
    </xsd:element>
    <xsd:element name="Sales_x0020_Books" ma:index="15" nillable="true" ma:displayName="Sales Books" ma:internalName="Sales_x0020_Books">
      <xsd:simpleType>
        <xsd:restriction base="dms:Text">
          <xsd:maxLength value="255"/>
        </xsd:restriction>
      </xsd:simpleType>
    </xsd:element>
    <xsd:element name="Partner_x0020_Item" ma:index="16" nillable="true" ma:displayName="Partner Item" ma:default="0" ma:internalName="Partner_x0020_Item">
      <xsd:simpleType>
        <xsd:restriction base="dms:Boolean"/>
      </xsd:simpleType>
    </xsd:element>
    <xsd:element name="Primary_x0020_Page_x0020_Assoc" ma:index="17" nillable="true" ma:displayName="Primary Page Assoc" ma:default="E2E Scaling" ma:internalName="Primary_x0020_Page_x0020_Assoc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2E Scaling"/>
                    <xsd:enumeration value="CEAP"/>
                    <xsd:enumeration value="Company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Modified" ma:index="6" nillable="true" ma:displayName="Date Modified" ma:description="The date on which this resource was last modified" ma:format="DateOnly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 ma:readOnly="true"/>
        <xsd:element ref="dc:title" minOccurs="0" maxOccurs="1" ma:index="1" ma:displayName="Title"/>
        <xsd:element ref="dc:subject" maxOccurs="1" ma:index="2" ma:displayName="Ctgry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  <Owner xmlns="ee09f07d-8fd7-4c6f-b5aa-a8e0f524189d">
      <UserInfo>
        <DisplayName>Tsipi Erann</DisplayName>
        <AccountId>5</AccountId>
        <AccountType/>
      </UserInfo>
    </Owner>
    <Partner_x0020_Item xmlns="ee09f07d-8fd7-4c6f-b5aa-a8e0f524189d">false</Partner_x0020_Item>
    <Comp_x0020_Category xmlns="ee09f07d-8fd7-4c6f-b5aa-a8e0f524189d" xsi:nil="true"/>
    <Sales_x0020_Books xmlns="ee09f07d-8fd7-4c6f-b5aa-a8e0f524189d" xsi:nil="true"/>
    <Updated xmlns="ee09f07d-8fd7-4c6f-b5aa-a8e0f524189d" xsi:nil="true"/>
    <Vertical xmlns="ee09f07d-8fd7-4c6f-b5aa-a8e0f524189d"/>
    <Hidden_x0020_Date xmlns="ee09f07d-8fd7-4c6f-b5aa-a8e0f524189d">2012-02-18T22:00:00+00:00</Hidden_x0020_Date>
    <Primary_x0020_Page_x0020_Assoc xmlns="ee09f07d-8fd7-4c6f-b5aa-a8e0f524189d">
      <Value>CEAP</Value>
    </Primary_x0020_Page_x0020_Assoc>
  </documentManagement>
</p:properties>
</file>

<file path=customXml/itemProps1.xml><?xml version="1.0" encoding="utf-8"?>
<ds:datastoreItem xmlns:ds="http://schemas.openxmlformats.org/officeDocument/2006/customXml" ds:itemID="{75C7A2B1-7FFE-457D-80A1-9239F3F76D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880FB7-2875-4225-BB58-A930504DB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9f07d-8fd7-4c6f-b5aa-a8e0f524189d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9848E74-059C-4C29-976C-8ADCDD81A652}">
  <ds:schemaRefs>
    <ds:schemaRef ds:uri="ee09f07d-8fd7-4c6f-b5aa-a8e0f524189d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May2011LTD</Template>
  <TotalTime>22794</TotalTime>
  <Words>1294</Words>
  <Application>Microsoft Office PowerPoint</Application>
  <PresentationFormat>On-screen Show (4:3)</PresentationFormat>
  <Paragraphs>300</Paragraphs>
  <Slides>32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May2011LTD</vt:lpstr>
      <vt:lpstr>GigaSpaces Cloudify  Any App, On Any Cloud, Your Way</vt:lpstr>
      <vt:lpstr>Agenda</vt:lpstr>
      <vt:lpstr>PowerPoint Presentation</vt:lpstr>
      <vt:lpstr>Cloudify creates virtual machines and installs agents</vt:lpstr>
      <vt:lpstr>Cloudify agents install and manage your application</vt:lpstr>
      <vt:lpstr>Application description through RECIPES</vt:lpstr>
      <vt:lpstr>Application description through RECIPES</vt:lpstr>
      <vt:lpstr>Application description through RECIPES</vt:lpstr>
      <vt:lpstr>Application description through RECIPES</vt:lpstr>
      <vt:lpstr>Application description through RECIPES</vt:lpstr>
      <vt:lpstr>Application description through RECIPES</vt:lpstr>
      <vt:lpstr>What is a DSL?</vt:lpstr>
      <vt:lpstr>Why use a DSL – Product requirements</vt:lpstr>
      <vt:lpstr>Why use a DSL – Product requirements</vt:lpstr>
      <vt:lpstr>WHY use a DSL – technical requirements</vt:lpstr>
      <vt:lpstr>Why Groovy</vt:lpstr>
      <vt:lpstr>Some Groovy concepts</vt:lpstr>
      <vt:lpstr>Groovy is very DSL friendly</vt:lpstr>
      <vt:lpstr>Groovy features we really liked</vt:lpstr>
      <vt:lpstr>Let’s see the code</vt:lpstr>
      <vt:lpstr>LOADING a GROOVY DSL FILE FROM JAVA</vt:lpstr>
      <vt:lpstr>Let’s start with a basic groovy file</vt:lpstr>
      <vt:lpstr>Use Constructor with named parameters</vt:lpstr>
      <vt:lpstr>Add Import customizer to groovy shell</vt:lpstr>
      <vt:lpstr>Better, but needs a bit more</vt:lpstr>
      <vt:lpstr>Override script base class</vt:lpstr>
      <vt:lpstr>Override script base class</vt:lpstr>
      <vt:lpstr>And tweak some more</vt:lpstr>
      <vt:lpstr>Load an optional properties file and bind to shell</vt:lpstr>
      <vt:lpstr>Easy to read, but still powerful</vt:lpstr>
      <vt:lpstr>Grab the codE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GigaSpaces Cloudify Overview</dc:title>
  <dc:subject>Presentation</dc:subject>
  <dc:creator>owner</dc:creator>
  <cp:lastModifiedBy>Barak Merimovich</cp:lastModifiedBy>
  <cp:revision>347</cp:revision>
  <dcterms:created xsi:type="dcterms:W3CDTF">2011-06-21T09:55:26Z</dcterms:created>
  <dcterms:modified xsi:type="dcterms:W3CDTF">2013-05-08T07:18:03Z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0x0101007FB1EF2FA2A7A741A9E57C3A5D6E822B</vt:lpwstr>
  </property>
</Properties>
</file>