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87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869248" y="34143526"/>
            <a:ext cx="8818149" cy="1159621"/>
          </a:xfrm>
          <a:prstGeom prst="roundRect">
            <a:avLst>
              <a:gd name="adj" fmla="val 23516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869248" y="27624652"/>
            <a:ext cx="8693852" cy="1076329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294780" y="8623033"/>
            <a:ext cx="10130528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778347" y="9583125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Sudoku game is a number placement puzzle that gained massive popularity in the last few years.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fill a 9×9 grid with digits so that each column, row, and 3×3 blocks contain all the digits from 1 to 9.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algorithm is a common method for solving Sudoku automatically.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to brute-force method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5440481"/>
            <a:ext cx="8791594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appropriate Deep Learning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Curriculum learning method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best training method to fit the problem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 brute-force solution running time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2974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Solution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1120941" y="27678472"/>
            <a:ext cx="825427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1087968" y="34249145"/>
            <a:ext cx="8411568" cy="10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48854" y="35767952"/>
            <a:ext cx="8768560" cy="50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nets are capable to “learn” the Sudoku rules and play successfully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brute-force solution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running time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may perform better on suitable problems like Sudoku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“remembers” how to solve easy puzzles.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solution may perform better 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elements one by one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deletion method in training for this problem is: proper distributed deletion.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76502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Using Machine Learning and AI Tools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698206" y="7272035"/>
            <a:ext cx="19785013" cy="6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Dudai and Barak </a:t>
            </a:r>
            <a:r>
              <a:rPr lang="en-US" sz="54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Mamistvalov</a:t>
            </a:r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Ron Dorfman and Tom Jurgenson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1479468" y="8507839"/>
            <a:ext cx="8083632" cy="10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in Meters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140164"/>
            <a:ext cx="9864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Offline: training a FC or CNN architecture to solve Sudoku puzzles using a dataset of one million Sudoku puzzles.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 partial Sudoku puzzles is the input of the trained architecture and the output is the suggested solution of the puzzle.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02953" y="32389029"/>
            <a:ext cx="9026463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common automatic solution for Sudoku is by using backtracking: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that attempts to test all possible paths towards a solution, until one is found.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candidate for the solution cannot become a valid solution, the algorithm abandons the candidate ("backtracks").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62590" y="19031124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Sudoku puzzle and the solution 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54206" y="27051972"/>
            <a:ext cx="8474400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20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294781" y="8623033"/>
            <a:ext cx="10130526" cy="1976000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869249" y="34118268"/>
            <a:ext cx="8818148" cy="766523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869248" y="27574081"/>
            <a:ext cx="8739106" cy="621340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983221-BA4C-4D5E-AFD2-FE774F73C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21" b="2144"/>
          <a:stretch/>
        </p:blipFill>
        <p:spPr>
          <a:xfrm>
            <a:off x="778347" y="14936047"/>
            <a:ext cx="8990519" cy="3867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Converting the puzzle to one-hot vector.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solving method in test time: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puzzle digit by digit and not the entire puzzle at once (like humans do).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During each iteration, the chosen digit will be the one with the best confidence.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Calculates updated confidence for each cell.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tried different FC and CNN architectures and got the best results with: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FC network with 3 layers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neurons in each layer.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CNN network with filters, which sizes are compatible for each row, column and block in the puzzle.</a:t>
                </a:r>
              </a:p>
            </p:txBody>
          </p:sp>
        </mc:Choice>
        <mc:Fallback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blipFill>
                <a:blip r:embed="rId7"/>
                <a:stretch>
                  <a:fillRect l="-1854" t="-6068" r="-2225" b="-233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0957B2C4-CF54-4E56-9E76-ABB547348C82}"/>
              </a:ext>
            </a:extLst>
          </p:cNvPr>
          <p:cNvSpPr/>
          <p:nvPr/>
        </p:nvSpPr>
        <p:spPr>
          <a:xfrm>
            <a:off x="10294781" y="28740818"/>
            <a:ext cx="10090713" cy="1206548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05EC16F-A1D2-4538-9D7A-13257AD5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2" y="28780390"/>
            <a:ext cx="8442350" cy="10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FD83F2F-E24E-42E2-9D56-F36F7A38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30204861"/>
            <a:ext cx="9514320" cy="26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describes a type of learning in which you first start out with only easy examples of a task and then gradually increase the task difficulty.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 in our project: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the number of deleted digits in the puzzle to increase the level of difficulty.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elements properly from the original board to avoid more than one possible solution.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number of deleted elements so the net will “remember” how to solve easy puzzles.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145">
            <a:extLst>
              <a:ext uri="{FF2B5EF4-FFF2-40B4-BE49-F238E27FC236}">
                <a16:creationId xmlns:a16="http://schemas.microsoft.com/office/drawing/2014/main" id="{2E7327C9-BF7D-479E-90FD-FA72315EA777}"/>
              </a:ext>
            </a:extLst>
          </p:cNvPr>
          <p:cNvSpPr/>
          <p:nvPr/>
        </p:nvSpPr>
        <p:spPr>
          <a:xfrm>
            <a:off x="10294781" y="28740818"/>
            <a:ext cx="10090713" cy="1304268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1EA1854-8E60-4667-B284-B267B86706B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" y="36794281"/>
            <a:ext cx="8490593" cy="420556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30B0316D-5A30-4BD3-910F-662362C8CA49}"/>
              </a:ext>
            </a:extLst>
          </p:cNvPr>
          <p:cNvSpPr/>
          <p:nvPr/>
        </p:nvSpPr>
        <p:spPr>
          <a:xfrm>
            <a:off x="20928360" y="8600281"/>
            <a:ext cx="8679994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E2FC490-3461-4B70-8B6B-307E080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88" y="8660237"/>
            <a:ext cx="7261218" cy="10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</a:t>
            </a:r>
          </a:p>
        </p:txBody>
      </p:sp>
      <p:sp>
        <p:nvSpPr>
          <p:cNvPr id="40" name="Rounded Rectangle 18">
            <a:extLst>
              <a:ext uri="{FF2B5EF4-FFF2-40B4-BE49-F238E27FC236}">
                <a16:creationId xmlns:a16="http://schemas.microsoft.com/office/drawing/2014/main" id="{1304D71D-B872-47D6-91D2-B65417368FF7}"/>
              </a:ext>
            </a:extLst>
          </p:cNvPr>
          <p:cNvSpPr/>
          <p:nvPr/>
        </p:nvSpPr>
        <p:spPr>
          <a:xfrm>
            <a:off x="20928362" y="8600280"/>
            <a:ext cx="8716852" cy="1873355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F8DEDE-146B-4C7A-986C-B8ABD3C9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8" y="41068070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for backtracking solution for 4x4 Sudoku puzzle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19042B2-5D13-41EC-A819-FE3B80DDA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1214" y="13331794"/>
            <a:ext cx="9796380" cy="6088885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AAD6D82D-90C2-44AE-806B-B31F0BAE88F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1549157" y="36032281"/>
            <a:ext cx="6972300" cy="518541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358DF0A-5FB1-4F76-8219-02E1CE81674D}"/>
              </a:ext>
            </a:extLst>
          </p:cNvPr>
          <p:cNvPicPr/>
          <p:nvPr/>
        </p:nvPicPr>
        <p:blipFill rotWithShape="1">
          <a:blip r:embed="rId11"/>
          <a:srcRect l="2739" t="2708" r="-253" b="4688"/>
          <a:stretch/>
        </p:blipFill>
        <p:spPr>
          <a:xfrm>
            <a:off x="20993236" y="12732844"/>
            <a:ext cx="4114800" cy="328347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5E73533-EA86-4FDE-ACC6-427D34013674}"/>
              </a:ext>
            </a:extLst>
          </p:cNvPr>
          <p:cNvPicPr/>
          <p:nvPr/>
        </p:nvPicPr>
        <p:blipFill rotWithShape="1">
          <a:blip r:embed="rId12"/>
          <a:srcRect r="2422"/>
          <a:stretch/>
        </p:blipFill>
        <p:spPr>
          <a:xfrm>
            <a:off x="25163837" y="12638881"/>
            <a:ext cx="4320163" cy="3475076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F8FA28BA-6915-486F-B1D9-C54B3AB7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968" y="10283242"/>
            <a:ext cx="8984254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 performance on test puzzles: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way we can evaluate what the net “thinks” before solving the puzzle.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F23E36-ED7F-498C-8C10-88BC3974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41186267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each digit in the test set</a:t>
            </a:r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766178A5-AB1A-46C0-9E65-0B866CD33A7A}"/>
              </a:ext>
            </a:extLst>
          </p:cNvPr>
          <p:cNvSpPr/>
          <p:nvPr/>
        </p:nvSpPr>
        <p:spPr bwMode="auto">
          <a:xfrm>
            <a:off x="25018252" y="14333308"/>
            <a:ext cx="309316" cy="234048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C11E7E01-8ED1-4FEB-9AC8-2F99C875BFE1}"/>
              </a:ext>
            </a:extLst>
          </p:cNvPr>
          <p:cNvPicPr/>
          <p:nvPr/>
        </p:nvPicPr>
        <p:blipFill rotWithShape="1">
          <a:blip r:embed="rId13"/>
          <a:srcRect l="8353" r="9297"/>
          <a:stretch/>
        </p:blipFill>
        <p:spPr>
          <a:xfrm>
            <a:off x="22148006" y="16578763"/>
            <a:ext cx="6324600" cy="3802233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1FEFF48D-1233-4B2C-B5D6-E657C29FA87D}"/>
              </a:ext>
            </a:extLst>
          </p:cNvPr>
          <p:cNvPicPr/>
          <p:nvPr/>
        </p:nvPicPr>
        <p:blipFill rotWithShape="1">
          <a:blip r:embed="rId14"/>
          <a:srcRect l="9327" t="682" r="8651" b="1689"/>
          <a:stretch/>
        </p:blipFill>
        <p:spPr>
          <a:xfrm>
            <a:off x="22036021" y="20852396"/>
            <a:ext cx="6447664" cy="3551222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12B03457-17C2-4A4E-B81E-184FCCC80924}"/>
              </a:ext>
            </a:extLst>
          </p:cNvPr>
          <p:cNvGrpSpPr/>
          <p:nvPr/>
        </p:nvGrpSpPr>
        <p:grpSpPr>
          <a:xfrm>
            <a:off x="23459283" y="24706599"/>
            <a:ext cx="4495800" cy="2481238"/>
            <a:chOff x="23025472" y="25723113"/>
            <a:chExt cx="2996654" cy="1253623"/>
          </a:xfrm>
        </p:grpSpPr>
        <p:pic>
          <p:nvPicPr>
            <p:cNvPr id="36" name="תמונה 35">
              <a:extLst>
                <a:ext uri="{FF2B5EF4-FFF2-40B4-BE49-F238E27FC236}">
                  <a16:creationId xmlns:a16="http://schemas.microsoft.com/office/drawing/2014/main" id="{C5AF7568-277D-4762-82CB-160A584A1031}"/>
                </a:ext>
              </a:extLst>
            </p:cNvPr>
            <p:cNvPicPr/>
            <p:nvPr/>
          </p:nvPicPr>
          <p:blipFill rotWithShape="1">
            <a:blip r:embed="rId15"/>
            <a:srcRect l="31818" t="19276" r="28410" b="2030"/>
            <a:stretch/>
          </p:blipFill>
          <p:spPr>
            <a:xfrm>
              <a:off x="23025472" y="25763512"/>
              <a:ext cx="2667000" cy="1213224"/>
            </a:xfrm>
            <a:prstGeom prst="rect">
              <a:avLst/>
            </a:prstGeom>
          </p:spPr>
        </p:pic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F8A2E041-E1CE-4935-8ED0-57D7AFBEFD66}"/>
                </a:ext>
              </a:extLst>
            </p:cNvPr>
            <p:cNvSpPr/>
            <p:nvPr/>
          </p:nvSpPr>
          <p:spPr bwMode="auto">
            <a:xfrm>
              <a:off x="25641126" y="25723113"/>
              <a:ext cx="381000" cy="12411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חץ: ימינה 44">
            <a:extLst>
              <a:ext uri="{FF2B5EF4-FFF2-40B4-BE49-F238E27FC236}">
                <a16:creationId xmlns:a16="http://schemas.microsoft.com/office/drawing/2014/main" id="{ADD69217-DFE0-4071-9885-AEB62B916557}"/>
              </a:ext>
            </a:extLst>
          </p:cNvPr>
          <p:cNvSpPr/>
          <p:nvPr/>
        </p:nvSpPr>
        <p:spPr bwMode="auto">
          <a:xfrm rot="5400000">
            <a:off x="25248127" y="20492440"/>
            <a:ext cx="389842" cy="236149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48" name="תמונה 47">
            <a:extLst>
              <a:ext uri="{FF2B5EF4-FFF2-40B4-BE49-F238E27FC236}">
                <a16:creationId xmlns:a16="http://schemas.microsoft.com/office/drawing/2014/main" id="{1ECC3348-5B5A-4271-9D58-F270A103AE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47449" y="28879900"/>
            <a:ext cx="8424811" cy="4707983"/>
          </a:xfrm>
          <a:prstGeom prst="rect">
            <a:avLst/>
          </a:prstGeom>
        </p:spPr>
      </p:pic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00EEF595-E170-4414-9BCD-D0302D7A52D1}"/>
              </a:ext>
            </a:extLst>
          </p:cNvPr>
          <p:cNvSpPr/>
          <p:nvPr/>
        </p:nvSpPr>
        <p:spPr bwMode="auto">
          <a:xfrm rot="5400000">
            <a:off x="25187810" y="24542724"/>
            <a:ext cx="389842" cy="236149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530</Words>
  <Application>Microsoft Office PowerPoint</Application>
  <PresentationFormat>מותאם אישית</PresentationFormat>
  <Paragraphs>61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2020-09-08T19:52:28Z</dcterms:modified>
</cp:coreProperties>
</file>