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3"/>
  </p:notesMasterIdLst>
  <p:handoutMasterIdLst>
    <p:handoutMasterId r:id="rId24"/>
  </p:handoutMasterIdLst>
  <p:sldIdLst>
    <p:sldId id="256" r:id="rId2"/>
    <p:sldId id="257" r:id="rId3"/>
    <p:sldId id="258" r:id="rId4"/>
    <p:sldId id="262" r:id="rId5"/>
    <p:sldId id="260" r:id="rId6"/>
    <p:sldId id="272" r:id="rId7"/>
    <p:sldId id="261" r:id="rId8"/>
    <p:sldId id="274" r:id="rId9"/>
    <p:sldId id="263" r:id="rId10"/>
    <p:sldId id="264" r:id="rId11"/>
    <p:sldId id="265" r:id="rId12"/>
    <p:sldId id="267" r:id="rId13"/>
    <p:sldId id="269" r:id="rId14"/>
    <p:sldId id="275" r:id="rId15"/>
    <p:sldId id="277" r:id="rId16"/>
    <p:sldId id="279" r:id="rId17"/>
    <p:sldId id="268" r:id="rId18"/>
    <p:sldId id="271" r:id="rId19"/>
    <p:sldId id="273" r:id="rId20"/>
    <p:sldId id="266"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0013" autoAdjust="0"/>
  </p:normalViewPr>
  <p:slideViewPr>
    <p:cSldViewPr snapToGrid="0">
      <p:cViewPr varScale="1">
        <p:scale>
          <a:sx n="60" d="100"/>
          <a:sy n="60" d="100"/>
        </p:scale>
        <p:origin x="14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0C2B051F-9742-4BF6-A287-344DA85D53DA}"/>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3196A2B2-F10A-4E1D-B6D1-DB39D5F41621}"/>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B9B646A0-8041-4E6E-836C-EE83B35CC850}" type="datetimeFigureOut">
              <a:rPr lang="he-IL" smtClean="0"/>
              <a:t>י"ט/אלול/תש"ף</a:t>
            </a:fld>
            <a:endParaRPr lang="he-IL"/>
          </a:p>
        </p:txBody>
      </p:sp>
      <p:sp>
        <p:nvSpPr>
          <p:cNvPr id="4" name="מציין מיקום של כותרת תחתונה 3">
            <a:extLst>
              <a:ext uri="{FF2B5EF4-FFF2-40B4-BE49-F238E27FC236}">
                <a16:creationId xmlns:a16="http://schemas.microsoft.com/office/drawing/2014/main" id="{CCA39FCC-287A-482F-8043-D294C75B9B72}"/>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3771E368-A51B-4FA5-92C5-FC69D6EE5F30}"/>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BBD7351B-C393-4926-8409-BD3C11014BE1}"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י"ט/אלול/תש"ף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a:p>
            <a:r>
              <a:rPr lang="he-IL" dirty="0"/>
              <a:t>בנוסף, ניתן לראות שכשהרשת מתחילה למלא מספר מסוים היא ממשיכה </a:t>
            </a:r>
            <a:r>
              <a:rPr lang="he-IL" dirty="0" err="1"/>
              <a:t>איתו</a:t>
            </a:r>
            <a:r>
              <a:rPr lang="he-IL" dirty="0"/>
              <a:t> כמו שאדם עושה לעיתים קרובות. רואים זאת כי מילאנו 3 ועומדים למלא שוב, ורואים שהתא אחר כך שוב ימולא ב 3.</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כאן ניתן לראות איך הרשת טועה בהצבת הספרה 1.</a:t>
            </a:r>
          </a:p>
          <a:p>
            <a:r>
              <a:rPr lang="he-IL" dirty="0"/>
              <a:t>יש תא סמוך עם רמת ביטחון 100 אחוז (כנראה מעט פחות)</a:t>
            </a:r>
            <a:r>
              <a:rPr lang="en-US" dirty="0"/>
              <a:t> </a:t>
            </a:r>
            <a:r>
              <a:rPr lang="he-IL" dirty="0"/>
              <a:t> או שזה בגלל שהאינדקס </a:t>
            </a:r>
            <a:r>
              <a:rPr lang="he-IL" dirty="0" err="1"/>
              <a:t>הארשון</a:t>
            </a:r>
            <a:r>
              <a:rPr lang="he-IL" dirty="0"/>
              <a:t> נלקח </a:t>
            </a:r>
            <a:r>
              <a:rPr lang="he-IL" dirty="0" err="1"/>
              <a:t>בארגמקס</a:t>
            </a:r>
            <a:r>
              <a:rPr lang="he-IL" dirty="0"/>
              <a:t>. </a:t>
            </a:r>
            <a:br>
              <a:rPr lang="en-US" dirty="0"/>
            </a:br>
            <a:r>
              <a:rPr lang="he-IL" dirty="0"/>
              <a:t>רואים איך אחרי המילוי של 1 הביטחון בתא הסמוך צונח ולכן טעות מובילה לטעות..</a:t>
            </a:r>
          </a:p>
          <a:p>
            <a:endParaRPr lang="he-IL" dirty="0"/>
          </a:p>
          <a:p>
            <a:r>
              <a:rPr lang="he-IL" dirty="0"/>
              <a:t>רואים גם שהטעות הבאה קרתה עקב הטעות הראשונה. כך למעשה הרשת יחסית שמרה על מילוי נכון למרות שהייתה לה החלטה לא נכונה.</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54207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 </a:t>
            </a:r>
            <a:r>
              <a:rPr lang="en-US" sz="1200" dirty="0"/>
              <a:t>Remain the game appropriate</a:t>
            </a:r>
            <a:endParaRPr lang="en-US" sz="1400" dirty="0"/>
          </a:p>
          <a:p>
            <a:pPr marL="685800" lvl="1" indent="-228600">
              <a:buAutoNum type="arabicPeriod"/>
            </a:pPr>
            <a:endParaRPr lang="he-IL" dirty="0"/>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19</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20</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6</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למשל את רמות הביטחון בספרה 7 בכל תא ותא. מימין רואים את הפתרון של אותו לוח</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Plug the new puzzle each iteration to the net</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369948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a:p>
            <a:r>
              <a:rPr lang="he-IL" dirty="0"/>
              <a:t>4. להסביר שאת הלוס אנחנו לוקחים רק על האיברים החסרים.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10501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 לגבי פילוג </a:t>
            </a:r>
            <a:r>
              <a:rPr lang="he-IL" dirty="0" err="1"/>
              <a:t>הדאטא</a:t>
            </a:r>
            <a:r>
              <a:rPr lang="he-IL" dirty="0"/>
              <a:t>, להסביר שזהו פילוג המחוקים בטסט </a:t>
            </a:r>
            <a:r>
              <a:rPr lang="he-IL" dirty="0" err="1"/>
              <a:t>דאטא</a:t>
            </a:r>
            <a:r>
              <a:rPr lang="he-IL" dirty="0"/>
              <a:t> שעליו הפקנו את התוצאות במטריצת הבלבול</a:t>
            </a:r>
          </a:p>
          <a:p>
            <a:r>
              <a:rPr lang="he-IL" dirty="0"/>
              <a:t>2. 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147325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י"ט/אלול/תש"ף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י"ט/אלול/תש"ף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2"/>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a:t>
            </a:r>
            <a:r>
              <a:rPr lang="en-US" sz="2400" dirty="0">
                <a:solidFill>
                  <a:schemeClr val="tx1"/>
                </a:solidFill>
                <a:highlight>
                  <a:srgbClr val="FFFF00"/>
                </a:highlight>
              </a:rPr>
              <a:t>:  TODO</a:t>
            </a:r>
            <a:endParaRPr lang="he-IL" sz="2400" dirty="0">
              <a:solidFill>
                <a:schemeClr val="tx1"/>
              </a:solidFill>
              <a:highlight>
                <a:srgbClr val="FFFF00"/>
              </a:highlight>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3"/>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75968" y="0"/>
            <a:ext cx="7886700" cy="1325563"/>
          </a:xfrm>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49" y="979170"/>
            <a:ext cx="7886700" cy="4351338"/>
          </a:xfrm>
        </p:spPr>
        <p:txBody>
          <a:bodyPr/>
          <a:lstStyle/>
          <a:p>
            <a:pPr algn="l" rtl="0"/>
            <a:r>
              <a:rPr lang="en-US" sz="2400" dirty="0"/>
              <a:t>Train on solutions with deleted elements</a:t>
            </a:r>
          </a:p>
          <a:p>
            <a:pPr lvl="1" algn="l" rtl="0"/>
            <a:r>
              <a:rPr lang="en-US" dirty="0"/>
              <a:t>Increasing number of deleted digits in the puzzle to increase the level of difficulty</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pic>
        <p:nvPicPr>
          <p:cNvPr id="10" name="תמונה 9">
            <a:extLst>
              <a:ext uri="{FF2B5EF4-FFF2-40B4-BE49-F238E27FC236}">
                <a16:creationId xmlns:a16="http://schemas.microsoft.com/office/drawing/2014/main" id="{BF577A2E-78BA-42D5-85F7-5DC4DFE751A3}"/>
              </a:ext>
            </a:extLst>
          </p:cNvPr>
          <p:cNvPicPr>
            <a:picLocks noChangeAspect="1"/>
          </p:cNvPicPr>
          <p:nvPr/>
        </p:nvPicPr>
        <p:blipFill>
          <a:blip r:embed="rId4"/>
          <a:stretch>
            <a:fillRect/>
          </a:stretch>
        </p:blipFill>
        <p:spPr>
          <a:xfrm>
            <a:off x="0" y="3750666"/>
            <a:ext cx="4884267" cy="2754909"/>
          </a:xfrm>
          <a:prstGeom prst="rect">
            <a:avLst/>
          </a:prstGeom>
        </p:spPr>
      </p:pic>
      <p:pic>
        <p:nvPicPr>
          <p:cNvPr id="12" name="תמונה 11">
            <a:extLst>
              <a:ext uri="{FF2B5EF4-FFF2-40B4-BE49-F238E27FC236}">
                <a16:creationId xmlns:a16="http://schemas.microsoft.com/office/drawing/2014/main" id="{F27A1511-C66A-406E-A252-1A097B9BB8AC}"/>
              </a:ext>
            </a:extLst>
          </p:cNvPr>
          <p:cNvPicPr>
            <a:picLocks noChangeAspect="1"/>
          </p:cNvPicPr>
          <p:nvPr/>
        </p:nvPicPr>
        <p:blipFill>
          <a:blip r:embed="rId5"/>
          <a:stretch>
            <a:fillRect/>
          </a:stretch>
        </p:blipFill>
        <p:spPr>
          <a:xfrm>
            <a:off x="5222568" y="3750666"/>
            <a:ext cx="3340100" cy="2638615"/>
          </a:xfrm>
          <a:prstGeom prst="rect">
            <a:avLst/>
          </a:prstGeom>
        </p:spPr>
      </p:pic>
    </p:spTree>
    <p:extLst>
      <p:ext uri="{BB962C8B-B14F-4D97-AF65-F5344CB8AC3E}">
        <p14:creationId xmlns:p14="http://schemas.microsoft.com/office/powerpoint/2010/main" val="345687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1038553628"/>
              </p:ext>
            </p:extLst>
          </p:nvPr>
        </p:nvGraphicFramePr>
        <p:xfrm>
          <a:off x="96253" y="1405288"/>
          <a:ext cx="8970744" cy="4865146"/>
        </p:xfrm>
        <a:graphic>
          <a:graphicData uri="http://schemas.openxmlformats.org/drawingml/2006/table">
            <a:tbl>
              <a:tblPr rtl="1" firstRow="1" firstCol="1" bandRow="1">
                <a:tableStyleId>{69012ECD-51FC-41F1-AA8D-1B2483CD663E}</a:tableStyleId>
              </a:tblPr>
              <a:tblGrid>
                <a:gridCol w="1299410">
                  <a:extLst>
                    <a:ext uri="{9D8B030D-6E8A-4147-A177-3AD203B41FA5}">
                      <a16:colId xmlns:a16="http://schemas.microsoft.com/office/drawing/2014/main" val="4180117168"/>
                    </a:ext>
                  </a:extLst>
                </a:gridCol>
                <a:gridCol w="1357162">
                  <a:extLst>
                    <a:ext uri="{9D8B030D-6E8A-4147-A177-3AD203B41FA5}">
                      <a16:colId xmlns:a16="http://schemas.microsoft.com/office/drawing/2014/main" val="43957283"/>
                    </a:ext>
                  </a:extLst>
                </a:gridCol>
                <a:gridCol w="1443789">
                  <a:extLst>
                    <a:ext uri="{9D8B030D-6E8A-4147-A177-3AD203B41FA5}">
                      <a16:colId xmlns:a16="http://schemas.microsoft.com/office/drawing/2014/main" val="1379176819"/>
                    </a:ext>
                  </a:extLst>
                </a:gridCol>
                <a:gridCol w="1607419">
                  <a:extLst>
                    <a:ext uri="{9D8B030D-6E8A-4147-A177-3AD203B41FA5}">
                      <a16:colId xmlns:a16="http://schemas.microsoft.com/office/drawing/2014/main" val="606731208"/>
                    </a:ext>
                  </a:extLst>
                </a:gridCol>
                <a:gridCol w="1225797">
                  <a:extLst>
                    <a:ext uri="{9D8B030D-6E8A-4147-A177-3AD203B41FA5}">
                      <a16:colId xmlns:a16="http://schemas.microsoft.com/office/drawing/2014/main" val="1202457364"/>
                    </a:ext>
                  </a:extLst>
                </a:gridCol>
                <a:gridCol w="2037167">
                  <a:extLst>
                    <a:ext uri="{9D8B030D-6E8A-4147-A177-3AD203B41FA5}">
                      <a16:colId xmlns:a16="http://schemas.microsoft.com/office/drawing/2014/main" val="1611586995"/>
                    </a:ext>
                  </a:extLst>
                </a:gridCol>
              </a:tblGrid>
              <a:tr h="1323282">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noProof="0" dirty="0">
                          <a:solidFill>
                            <a:schemeClr val="lt1"/>
                          </a:solidFill>
                          <a:effectLst/>
                        </a:rPr>
                        <a:t>Avg. Running time</a:t>
                      </a:r>
                      <a:endParaRPr lang="he-IL" sz="2000" b="1" u="none" strike="noStrike" kern="1200" noProof="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cell</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board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Training method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a:txBody>
                    <a:bodyPr/>
                    <a:lstStyle/>
                    <a:p>
                      <a:pPr algn="ctr" rtl="0" fontAlgn="t">
                        <a:lnSpc>
                          <a:spcPct val="107000"/>
                        </a:lnSpc>
                        <a:spcBef>
                          <a:spcPts val="0"/>
                        </a:spcBef>
                        <a:spcAft>
                          <a:spcPts val="800"/>
                        </a:spcAft>
                      </a:pPr>
                      <a:r>
                        <a:rPr lang="en-US" sz="2000" b="1" u="none" strike="noStrike" dirty="0">
                          <a:effectLst/>
                        </a:rPr>
                        <a:t>Architechture</a:t>
                      </a:r>
                      <a:endParaRPr lang="he-IL" sz="2000" b="1"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273987"/>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99.6%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866486"/>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91%</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404107"/>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99.86%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98.8%</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026366"/>
                  </a:ext>
                </a:extLst>
              </a:tr>
              <a:tr h="885466">
                <a:tc>
                  <a:txBody>
                    <a:bodyPr/>
                    <a:lstStyle/>
                    <a:p>
                      <a:pPr algn="ctr" rtl="0" fontAlgn="t">
                        <a:lnSpc>
                          <a:spcPct val="107000"/>
                        </a:lnSpc>
                        <a:spcBef>
                          <a:spcPts val="0"/>
                        </a:spcBef>
                        <a:spcAft>
                          <a:spcPts val="800"/>
                        </a:spcAft>
                      </a:pPr>
                      <a:r>
                        <a:rPr lang="en-US" sz="2000" b="0" u="none" strike="noStrike" dirty="0">
                          <a:effectLst/>
                        </a:rPr>
                        <a:t>0.08[s]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99.5%</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CNN</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spTree>
    <p:extLst>
      <p:ext uri="{BB962C8B-B14F-4D97-AF65-F5344CB8AC3E}">
        <p14:creationId xmlns:p14="http://schemas.microsoft.com/office/powerpoint/2010/main" val="23147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pic>
        <p:nvPicPr>
          <p:cNvPr id="4" name="תמונה 3">
            <a:extLst>
              <a:ext uri="{FF2B5EF4-FFF2-40B4-BE49-F238E27FC236}">
                <a16:creationId xmlns:a16="http://schemas.microsoft.com/office/drawing/2014/main" id="{7EE6E6A9-D56D-495C-AD24-FF53FEDEF3D5}"/>
              </a:ext>
            </a:extLst>
          </p:cNvPr>
          <p:cNvPicPr/>
          <p:nvPr/>
        </p:nvPicPr>
        <p:blipFill>
          <a:blip r:embed="rId4"/>
          <a:stretch>
            <a:fillRect/>
          </a:stretch>
        </p:blipFill>
        <p:spPr>
          <a:xfrm>
            <a:off x="4525644" y="2124076"/>
            <a:ext cx="4618355" cy="4052887"/>
          </a:xfrm>
          <a:prstGeom prst="rect">
            <a:avLst/>
          </a:prstGeom>
        </p:spPr>
      </p:pic>
      <p:pic>
        <p:nvPicPr>
          <p:cNvPr id="11" name="תמונה 10">
            <a:extLst>
              <a:ext uri="{FF2B5EF4-FFF2-40B4-BE49-F238E27FC236}">
                <a16:creationId xmlns:a16="http://schemas.microsoft.com/office/drawing/2014/main" id="{8849BFBE-8FBB-4DBF-A002-701267868C64}"/>
              </a:ext>
            </a:extLst>
          </p:cNvPr>
          <p:cNvPicPr/>
          <p:nvPr/>
        </p:nvPicPr>
        <p:blipFill>
          <a:blip r:embed="rId5"/>
          <a:stretch>
            <a:fillRect/>
          </a:stretch>
        </p:blipFill>
        <p:spPr>
          <a:xfrm>
            <a:off x="0" y="2235319"/>
            <a:ext cx="4406899" cy="3830399"/>
          </a:xfrm>
          <a:prstGeom prst="rect">
            <a:avLst/>
          </a:prstGeom>
        </p:spPr>
      </p:pic>
    </p:spTree>
    <p:extLst>
      <p:ext uri="{BB962C8B-B14F-4D97-AF65-F5344CB8AC3E}">
        <p14:creationId xmlns:p14="http://schemas.microsoft.com/office/powerpoint/2010/main" val="304401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pic>
        <p:nvPicPr>
          <p:cNvPr id="6" name="תמונה 5">
            <a:extLst>
              <a:ext uri="{FF2B5EF4-FFF2-40B4-BE49-F238E27FC236}">
                <a16:creationId xmlns:a16="http://schemas.microsoft.com/office/drawing/2014/main" id="{5B08CD8E-1C3A-4B3C-9B93-ACD6752A77CF}"/>
              </a:ext>
            </a:extLst>
          </p:cNvPr>
          <p:cNvPicPr>
            <a:picLocks noChangeAspect="1"/>
          </p:cNvPicPr>
          <p:nvPr/>
        </p:nvPicPr>
        <p:blipFill>
          <a:blip r:embed="rId4"/>
          <a:stretch>
            <a:fillRect/>
          </a:stretch>
        </p:blipFill>
        <p:spPr>
          <a:xfrm>
            <a:off x="-1" y="1842448"/>
            <a:ext cx="4267273" cy="3446947"/>
          </a:xfrm>
          <a:prstGeom prst="rect">
            <a:avLst/>
          </a:prstGeom>
        </p:spPr>
      </p:pic>
      <p:pic>
        <p:nvPicPr>
          <p:cNvPr id="9" name="תמונה 8">
            <a:extLst>
              <a:ext uri="{FF2B5EF4-FFF2-40B4-BE49-F238E27FC236}">
                <a16:creationId xmlns:a16="http://schemas.microsoft.com/office/drawing/2014/main" id="{7C6D293F-FEB5-416E-B5B9-648B9F8F7CE1}"/>
              </a:ext>
            </a:extLst>
          </p:cNvPr>
          <p:cNvPicPr>
            <a:picLocks noChangeAspect="1"/>
          </p:cNvPicPr>
          <p:nvPr/>
        </p:nvPicPr>
        <p:blipFill>
          <a:blip r:embed="rId5"/>
          <a:stretch>
            <a:fillRect/>
          </a:stretch>
        </p:blipFill>
        <p:spPr>
          <a:xfrm>
            <a:off x="4712407" y="1842447"/>
            <a:ext cx="4322411" cy="3402411"/>
          </a:xfrm>
          <a:prstGeom prst="rect">
            <a:avLst/>
          </a:prstGeom>
        </p:spPr>
      </p:pic>
      <p:sp>
        <p:nvSpPr>
          <p:cNvPr id="10" name="חץ: ימינה 9">
            <a:extLst>
              <a:ext uri="{FF2B5EF4-FFF2-40B4-BE49-F238E27FC236}">
                <a16:creationId xmlns:a16="http://schemas.microsoft.com/office/drawing/2014/main" id="{3A80D5BF-66F6-47AE-91C9-F2282A984EEA}"/>
              </a:ext>
            </a:extLst>
          </p:cNvPr>
          <p:cNvSpPr/>
          <p:nvPr/>
        </p:nvSpPr>
        <p:spPr>
          <a:xfrm>
            <a:off x="4267273" y="3111689"/>
            <a:ext cx="609451" cy="696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8228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82574"/>
            <a:ext cx="7886700" cy="1325563"/>
          </a:xfrm>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pic>
        <p:nvPicPr>
          <p:cNvPr id="13" name="תמונה 12">
            <a:extLst>
              <a:ext uri="{FF2B5EF4-FFF2-40B4-BE49-F238E27FC236}">
                <a16:creationId xmlns:a16="http://schemas.microsoft.com/office/drawing/2014/main" id="{233E4795-F8ED-4527-A29C-A1DC08138055}"/>
              </a:ext>
            </a:extLst>
          </p:cNvPr>
          <p:cNvPicPr>
            <a:picLocks noChangeAspect="1"/>
          </p:cNvPicPr>
          <p:nvPr/>
        </p:nvPicPr>
        <p:blipFill>
          <a:blip r:embed="rId4"/>
          <a:stretch>
            <a:fillRect/>
          </a:stretch>
        </p:blipFill>
        <p:spPr>
          <a:xfrm>
            <a:off x="0" y="776104"/>
            <a:ext cx="4039692" cy="3096602"/>
          </a:xfrm>
          <a:prstGeom prst="rect">
            <a:avLst/>
          </a:prstGeom>
        </p:spPr>
      </p:pic>
      <p:pic>
        <p:nvPicPr>
          <p:cNvPr id="15" name="תמונה 14">
            <a:extLst>
              <a:ext uri="{FF2B5EF4-FFF2-40B4-BE49-F238E27FC236}">
                <a16:creationId xmlns:a16="http://schemas.microsoft.com/office/drawing/2014/main" id="{4F46B4C0-5FB8-4228-A13C-2EC2C725E65C}"/>
              </a:ext>
            </a:extLst>
          </p:cNvPr>
          <p:cNvPicPr>
            <a:picLocks noChangeAspect="1"/>
          </p:cNvPicPr>
          <p:nvPr/>
        </p:nvPicPr>
        <p:blipFill>
          <a:blip r:embed="rId5"/>
          <a:stretch>
            <a:fillRect/>
          </a:stretch>
        </p:blipFill>
        <p:spPr>
          <a:xfrm>
            <a:off x="4986337" y="750705"/>
            <a:ext cx="4144962" cy="3133259"/>
          </a:xfrm>
          <a:prstGeom prst="rect">
            <a:avLst/>
          </a:prstGeom>
        </p:spPr>
      </p:pic>
      <p:sp>
        <p:nvSpPr>
          <p:cNvPr id="16" name="חץ: ימינה 15">
            <a:extLst>
              <a:ext uri="{FF2B5EF4-FFF2-40B4-BE49-F238E27FC236}">
                <a16:creationId xmlns:a16="http://schemas.microsoft.com/office/drawing/2014/main" id="{CAC1AB34-3775-4F65-BC80-7E0EF20B5DC9}"/>
              </a:ext>
            </a:extLst>
          </p:cNvPr>
          <p:cNvSpPr/>
          <p:nvPr/>
        </p:nvSpPr>
        <p:spPr>
          <a:xfrm>
            <a:off x="4178299" y="1758158"/>
            <a:ext cx="808038"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a:extLst>
              <a:ext uri="{FF2B5EF4-FFF2-40B4-BE49-F238E27FC236}">
                <a16:creationId xmlns:a16="http://schemas.microsoft.com/office/drawing/2014/main" id="{F8DFDE64-5EF9-4774-A9F7-621152E4DF9E}"/>
              </a:ext>
            </a:extLst>
          </p:cNvPr>
          <p:cNvPicPr>
            <a:picLocks noChangeAspect="1"/>
          </p:cNvPicPr>
          <p:nvPr/>
        </p:nvPicPr>
        <p:blipFill>
          <a:blip r:embed="rId6"/>
          <a:stretch>
            <a:fillRect/>
          </a:stretch>
        </p:blipFill>
        <p:spPr>
          <a:xfrm>
            <a:off x="5181600" y="3919672"/>
            <a:ext cx="3333750" cy="2560173"/>
          </a:xfrm>
          <a:prstGeom prst="rect">
            <a:avLst/>
          </a:prstGeom>
        </p:spPr>
      </p:pic>
      <p:sp>
        <p:nvSpPr>
          <p:cNvPr id="20" name="חץ: ימינה 19">
            <a:extLst>
              <a:ext uri="{FF2B5EF4-FFF2-40B4-BE49-F238E27FC236}">
                <a16:creationId xmlns:a16="http://schemas.microsoft.com/office/drawing/2014/main" id="{D41B2607-0223-4966-8B31-1799E6247195}"/>
              </a:ext>
            </a:extLst>
          </p:cNvPr>
          <p:cNvSpPr/>
          <p:nvPr/>
        </p:nvSpPr>
        <p:spPr>
          <a:xfrm>
            <a:off x="1854198" y="4524984"/>
            <a:ext cx="3022601"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After 9 correct iterations</a:t>
            </a:r>
            <a:endParaRPr lang="he-IL" dirty="0"/>
          </a:p>
        </p:txBody>
      </p:sp>
    </p:spTree>
    <p:extLst>
      <p:ext uri="{BB962C8B-B14F-4D97-AF65-F5344CB8AC3E}">
        <p14:creationId xmlns:p14="http://schemas.microsoft.com/office/powerpoint/2010/main" val="321446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CEB2D3B-0837-4033-BBD8-E2E2A8A3DDE5}"/>
              </a:ext>
            </a:extLst>
          </p:cNvPr>
          <p:cNvPicPr/>
          <p:nvPr/>
        </p:nvPicPr>
        <p:blipFill>
          <a:blip r:embed="rId2"/>
          <a:stretch>
            <a:fillRect/>
          </a:stretch>
        </p:blipFill>
        <p:spPr>
          <a:xfrm>
            <a:off x="0" y="0"/>
            <a:ext cx="5630779" cy="3041584"/>
          </a:xfrm>
          <a:prstGeom prst="rect">
            <a:avLst/>
          </a:prstGeom>
        </p:spPr>
      </p:pic>
      <p:pic>
        <p:nvPicPr>
          <p:cNvPr id="9" name="תמונה 8">
            <a:extLst>
              <a:ext uri="{FF2B5EF4-FFF2-40B4-BE49-F238E27FC236}">
                <a16:creationId xmlns:a16="http://schemas.microsoft.com/office/drawing/2014/main" id="{3AE23727-9427-4A32-9875-4CA504832A24}"/>
              </a:ext>
            </a:extLst>
          </p:cNvPr>
          <p:cNvPicPr/>
          <p:nvPr/>
        </p:nvPicPr>
        <p:blipFill rotWithShape="1">
          <a:blip r:embed="rId3"/>
          <a:srcRect l="8824" r="8324"/>
          <a:stretch/>
        </p:blipFill>
        <p:spPr>
          <a:xfrm>
            <a:off x="3291839" y="3205214"/>
            <a:ext cx="5216893" cy="3041584"/>
          </a:xfrm>
          <a:prstGeom prst="rect">
            <a:avLst/>
          </a:prstGeom>
        </p:spPr>
      </p:pic>
      <p:pic>
        <p:nvPicPr>
          <p:cNvPr id="13" name="תמונה 12">
            <a:extLst>
              <a:ext uri="{FF2B5EF4-FFF2-40B4-BE49-F238E27FC236}">
                <a16:creationId xmlns:a16="http://schemas.microsoft.com/office/drawing/2014/main" id="{2239FE75-8A50-48AA-9140-F16E0D57D26D}"/>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5" name="Subtitle 2">
            <a:extLst>
              <a:ext uri="{FF2B5EF4-FFF2-40B4-BE49-F238E27FC236}">
                <a16:creationId xmlns:a16="http://schemas.microsoft.com/office/drawing/2014/main" id="{1FB6FD92-AC26-4094-A796-63D49681244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spTree>
    <p:extLst>
      <p:ext uri="{BB962C8B-B14F-4D97-AF65-F5344CB8AC3E}">
        <p14:creationId xmlns:p14="http://schemas.microsoft.com/office/powerpoint/2010/main" val="238127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43801AD-46CB-42EF-B6E0-F469BA2061CF}"/>
              </a:ext>
            </a:extLst>
          </p:cNvPr>
          <p:cNvPicPr/>
          <p:nvPr/>
        </p:nvPicPr>
        <p:blipFill rotWithShape="1">
          <a:blip r:embed="rId2"/>
          <a:srcRect l="8759" r="8754"/>
          <a:stretch/>
        </p:blipFill>
        <p:spPr>
          <a:xfrm>
            <a:off x="77002" y="0"/>
            <a:ext cx="4995511" cy="3224463"/>
          </a:xfrm>
          <a:prstGeom prst="rect">
            <a:avLst/>
          </a:prstGeom>
        </p:spPr>
      </p:pic>
      <p:pic>
        <p:nvPicPr>
          <p:cNvPr id="12" name="תמונה 11">
            <a:extLst>
              <a:ext uri="{FF2B5EF4-FFF2-40B4-BE49-F238E27FC236}">
                <a16:creationId xmlns:a16="http://schemas.microsoft.com/office/drawing/2014/main" id="{5EF42004-4CBA-41E8-B448-4ED7EB8C6D15}"/>
              </a:ext>
            </a:extLst>
          </p:cNvPr>
          <p:cNvPicPr/>
          <p:nvPr/>
        </p:nvPicPr>
        <p:blipFill rotWithShape="1">
          <a:blip r:embed="rId3"/>
          <a:srcRect l="8754" r="8759"/>
          <a:stretch/>
        </p:blipFill>
        <p:spPr>
          <a:xfrm>
            <a:off x="3907856" y="3165508"/>
            <a:ext cx="5082140" cy="3106554"/>
          </a:xfrm>
          <a:prstGeom prst="rect">
            <a:avLst/>
          </a:prstGeom>
        </p:spPr>
      </p:pic>
      <p:pic>
        <p:nvPicPr>
          <p:cNvPr id="15" name="תמונה 14">
            <a:extLst>
              <a:ext uri="{FF2B5EF4-FFF2-40B4-BE49-F238E27FC236}">
                <a16:creationId xmlns:a16="http://schemas.microsoft.com/office/drawing/2014/main" id="{946282BD-A31A-405E-8C1E-5B149CD34FFF}"/>
              </a:ext>
            </a:extLst>
          </p:cNvPr>
          <p:cNvPicPr/>
          <p:nvPr/>
        </p:nvPicPr>
        <p:blipFill rotWithShape="1">
          <a:blip r:embed="rId4"/>
          <a:srcRect l="31000" t="23118" r="28954"/>
          <a:stretch/>
        </p:blipFill>
        <p:spPr>
          <a:xfrm>
            <a:off x="243037" y="3993280"/>
            <a:ext cx="3287028" cy="1839629"/>
          </a:xfrm>
          <a:prstGeom prst="rect">
            <a:avLst/>
          </a:prstGeom>
        </p:spPr>
      </p:pic>
      <p:pic>
        <p:nvPicPr>
          <p:cNvPr id="17" name="תמונה 16">
            <a:extLst>
              <a:ext uri="{FF2B5EF4-FFF2-40B4-BE49-F238E27FC236}">
                <a16:creationId xmlns:a16="http://schemas.microsoft.com/office/drawing/2014/main" id="{8DB1316F-4520-44E4-8F36-D957A1FA91C2}"/>
              </a:ext>
            </a:extLst>
          </p:cNvPr>
          <p:cNvPicPr>
            <a:picLocks noChangeAspect="1"/>
          </p:cNvPicPr>
          <p:nvPr/>
        </p:nvPicPr>
        <p:blipFill>
          <a:blip r:embed="rId5"/>
          <a:stretch>
            <a:fillRect/>
          </a:stretch>
        </p:blipFill>
        <p:spPr>
          <a:xfrm>
            <a:off x="4081462" y="6505575"/>
            <a:ext cx="981075" cy="352425"/>
          </a:xfrm>
          <a:prstGeom prst="rect">
            <a:avLst/>
          </a:prstGeom>
        </p:spPr>
      </p:pic>
      <p:sp>
        <p:nvSpPr>
          <p:cNvPr id="19" name="Subtitle 2">
            <a:extLst>
              <a:ext uri="{FF2B5EF4-FFF2-40B4-BE49-F238E27FC236}">
                <a16:creationId xmlns:a16="http://schemas.microsoft.com/office/drawing/2014/main" id="{44139641-3F64-450D-8B65-66E52A4DA661}"/>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spTree>
    <p:extLst>
      <p:ext uri="{BB962C8B-B14F-4D97-AF65-F5344CB8AC3E}">
        <p14:creationId xmlns:p14="http://schemas.microsoft.com/office/powerpoint/2010/main" val="168154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pic>
        <p:nvPicPr>
          <p:cNvPr id="11" name="תמונה 10">
            <a:extLst>
              <a:ext uri="{FF2B5EF4-FFF2-40B4-BE49-F238E27FC236}">
                <a16:creationId xmlns:a16="http://schemas.microsoft.com/office/drawing/2014/main" id="{3CEBA141-5622-4349-B557-7D87D01D5969}"/>
              </a:ext>
            </a:extLst>
          </p:cNvPr>
          <p:cNvPicPr>
            <a:picLocks noChangeAspect="1"/>
          </p:cNvPicPr>
          <p:nvPr/>
        </p:nvPicPr>
        <p:blipFill>
          <a:blip r:embed="rId4"/>
          <a:stretch>
            <a:fillRect/>
          </a:stretch>
        </p:blipFill>
        <p:spPr>
          <a:xfrm>
            <a:off x="0" y="1310481"/>
            <a:ext cx="9144000" cy="4897438"/>
          </a:xfrm>
          <a:prstGeom prst="rect">
            <a:avLst/>
          </a:prstGeom>
        </p:spPr>
      </p:pic>
    </p:spTree>
    <p:extLst>
      <p:ext uri="{BB962C8B-B14F-4D97-AF65-F5344CB8AC3E}">
        <p14:creationId xmlns:p14="http://schemas.microsoft.com/office/powerpoint/2010/main" val="92919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grpSp>
        <p:nvGrpSpPr>
          <p:cNvPr id="9" name="קבוצה 8">
            <a:extLst>
              <a:ext uri="{FF2B5EF4-FFF2-40B4-BE49-F238E27FC236}">
                <a16:creationId xmlns:a16="http://schemas.microsoft.com/office/drawing/2014/main" id="{DB1CBA8F-4C2C-4C2B-998F-8E10F7EA4ACA}"/>
              </a:ext>
            </a:extLst>
          </p:cNvPr>
          <p:cNvGrpSpPr/>
          <p:nvPr/>
        </p:nvGrpSpPr>
        <p:grpSpPr>
          <a:xfrm>
            <a:off x="308592" y="1322498"/>
            <a:ext cx="7886700" cy="4781739"/>
            <a:chOff x="308592" y="1322498"/>
            <a:chExt cx="7886700" cy="4781739"/>
          </a:xfrm>
        </p:grpSpPr>
        <p:pic>
          <p:nvPicPr>
            <p:cNvPr id="3" name="תמונה 2">
              <a:extLst>
                <a:ext uri="{FF2B5EF4-FFF2-40B4-BE49-F238E27FC236}">
                  <a16:creationId xmlns:a16="http://schemas.microsoft.com/office/drawing/2014/main" id="{DC993087-AA5D-4A7A-B47C-2C28CBCD862C}"/>
                </a:ext>
              </a:extLst>
            </p:cNvPr>
            <p:cNvPicPr/>
            <p:nvPr/>
          </p:nvPicPr>
          <p:blipFill rotWithShape="1">
            <a:blip r:embed="rId4"/>
            <a:srcRect l="-100" t="-1" r="100" b="1948"/>
            <a:stretch/>
          </p:blipFill>
          <p:spPr bwMode="auto">
            <a:xfrm>
              <a:off x="308592" y="1322498"/>
              <a:ext cx="7886700" cy="4781739"/>
            </a:xfrm>
            <a:prstGeom prst="rect">
              <a:avLst/>
            </a:prstGeom>
            <a:ln>
              <a:noFill/>
            </a:ln>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4E117350-856B-4A03-8A55-071C1093D9A1}"/>
                </a:ext>
              </a:extLst>
            </p:cNvPr>
            <p:cNvSpPr txBox="1"/>
            <p:nvPr/>
          </p:nvSpPr>
          <p:spPr>
            <a:xfrm rot="16200000">
              <a:off x="601177" y="2883557"/>
              <a:ext cx="325730" cy="261610"/>
            </a:xfrm>
            <a:prstGeom prst="rect">
              <a:avLst/>
            </a:prstGeom>
            <a:noFill/>
          </p:spPr>
          <p:txBody>
            <a:bodyPr wrap="none" rtlCol="1">
              <a:spAutoFit/>
            </a:bodyPr>
            <a:lstStyle/>
            <a:p>
              <a:r>
                <a:rPr lang="en-US" sz="1100" dirty="0"/>
                <a:t>[s]</a:t>
              </a:r>
              <a:endParaRPr lang="he-IL" sz="1100" dirty="0"/>
            </a:p>
          </p:txBody>
        </p:sp>
      </p:grpSp>
    </p:spTree>
    <p:extLst>
      <p:ext uri="{BB962C8B-B14F-4D97-AF65-F5344CB8AC3E}">
        <p14:creationId xmlns:p14="http://schemas.microsoft.com/office/powerpoint/2010/main" val="4241248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lnSpcReduction="10000"/>
          </a:bodyPr>
          <a:lstStyle/>
          <a:p>
            <a:pPr lvl="1" algn="l" rtl="0"/>
            <a:r>
              <a:rPr lang="en-US" sz="2800" dirty="0"/>
              <a:t>Neural nets can “learn” the Sudoku rules and play successfully</a:t>
            </a:r>
          </a:p>
          <a:p>
            <a:pPr lvl="2" algn="l" rtl="0"/>
            <a:r>
              <a:rPr lang="en-US" sz="2600" dirty="0"/>
              <a:t>Faster than brute-force solution</a:t>
            </a:r>
          </a:p>
          <a:p>
            <a:pPr lvl="2" algn="l" rtl="0"/>
            <a:r>
              <a:rPr lang="en-US" sz="2600" dirty="0"/>
              <a:t>Stable running time</a:t>
            </a:r>
          </a:p>
          <a:p>
            <a:pPr lvl="1" algn="l" rtl="0"/>
            <a:r>
              <a:rPr lang="en-US" sz="2800" dirty="0"/>
              <a:t>Curriculum learning may be able to perform better on suitable problems like Sudoku</a:t>
            </a:r>
          </a:p>
          <a:p>
            <a:pPr lvl="2" algn="l" rtl="0"/>
            <a:r>
              <a:rPr lang="en-US" sz="2600" dirty="0"/>
              <a:t>The network “remembers” how to solve easy puzzles</a:t>
            </a:r>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19</a:t>
            </a:r>
          </a:p>
        </p:txBody>
      </p:sp>
    </p:spTree>
    <p:extLst>
      <p:ext uri="{BB962C8B-B14F-4D97-AF65-F5344CB8AC3E}">
        <p14:creationId xmlns:p14="http://schemas.microsoft.com/office/powerpoint/2010/main" val="148965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Literature Survey</a:t>
            </a:r>
          </a:p>
          <a:p>
            <a:r>
              <a:rPr lang="en-US" sz="2800" dirty="0">
                <a:solidFill>
                  <a:srgbClr val="002060"/>
                </a:solidFill>
              </a:rPr>
              <a:t>Chosen Solution</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complex loss functions which penalize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20</a:t>
            </a:r>
          </a:p>
        </p:txBody>
      </p:sp>
    </p:spTree>
    <p:extLst>
      <p:ext uri="{BB962C8B-B14F-4D97-AF65-F5344CB8AC3E}">
        <p14:creationId xmlns:p14="http://schemas.microsoft.com/office/powerpoint/2010/main" val="230515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F6C35B1-6779-410E-BAE0-9C7FEF18ABC0}"/>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rtl="0"/>
            <a:r>
              <a:rPr lang="en-US" sz="4500" kern="1200">
                <a:solidFill>
                  <a:schemeClr val="tx1"/>
                </a:solidFill>
                <a:latin typeface="+mj-lt"/>
                <a:ea typeface="+mj-ea"/>
                <a:cs typeface="+mj-cs"/>
              </a:rPr>
              <a:t>Thank you for your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890B8B8C-0AAD-4B84-9941-D2F213585F76}"/>
              </a:ext>
            </a:extLst>
          </p:cNvPr>
          <p:cNvPicPr>
            <a:picLocks noChangeAspect="1"/>
          </p:cNvPicPr>
          <p:nvPr/>
        </p:nvPicPr>
        <p:blipFill>
          <a:blip r:embed="rId2"/>
          <a:stretch>
            <a:fillRect/>
          </a:stretch>
        </p:blipFill>
        <p:spPr>
          <a:xfrm>
            <a:off x="1107584" y="1845426"/>
            <a:ext cx="6926542" cy="4450303"/>
          </a:xfrm>
          <a:prstGeom prst="rect">
            <a:avLst/>
          </a:prstGeom>
        </p:spPr>
      </p:pic>
    </p:spTree>
    <p:extLst>
      <p:ext uri="{BB962C8B-B14F-4D97-AF65-F5344CB8AC3E}">
        <p14:creationId xmlns:p14="http://schemas.microsoft.com/office/powerpoint/2010/main" val="24131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32361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spTree>
    <p:extLst>
      <p:ext uri="{BB962C8B-B14F-4D97-AF65-F5344CB8AC3E}">
        <p14:creationId xmlns:p14="http://schemas.microsoft.com/office/powerpoint/2010/main" val="40561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73502"/>
            <a:ext cx="7886700" cy="1325563"/>
          </a:xfrm>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099911"/>
            <a:ext cx="7886700" cy="4351338"/>
          </a:xfrm>
        </p:spPr>
        <p:txBody>
          <a:bodyPr>
            <a:normAutofit/>
          </a:bodyPr>
          <a:lstStyle/>
          <a:p>
            <a:pPr algn="l" rtl="0"/>
            <a:r>
              <a:rPr lang="en-US" dirty="0"/>
              <a:t>In Training: start with easy examples, gradually increase difficulty </a:t>
            </a:r>
          </a:p>
          <a:p>
            <a:pPr algn="l" rtl="0"/>
            <a:r>
              <a:rPr lang="en-US" dirty="0"/>
              <a:t>May improve the results of the network </a:t>
            </a:r>
          </a:p>
          <a:p>
            <a:pPr lvl="1" algn="l" rtl="0"/>
            <a:r>
              <a:rPr lang="en-US" dirty="0"/>
              <a:t>Paper: Guy, H. (2019). “On the power of curriculum learning in training deep networks”</a:t>
            </a:r>
          </a:p>
          <a:p>
            <a:pPr lvl="1" algn="l" rtl="0"/>
            <a:endParaRPr lang="en-US" dirty="0"/>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pic>
        <p:nvPicPr>
          <p:cNvPr id="4" name="תמונה 3">
            <a:extLst>
              <a:ext uri="{FF2B5EF4-FFF2-40B4-BE49-F238E27FC236}">
                <a16:creationId xmlns:a16="http://schemas.microsoft.com/office/drawing/2014/main" id="{176C71BB-E3CB-4595-87A5-60FA846ECEC0}"/>
              </a:ext>
            </a:extLst>
          </p:cNvPr>
          <p:cNvPicPr/>
          <p:nvPr/>
        </p:nvPicPr>
        <p:blipFill rotWithShape="1">
          <a:blip r:embed="rId4"/>
          <a:srcRect b="33053"/>
          <a:stretch/>
        </p:blipFill>
        <p:spPr bwMode="auto">
          <a:xfrm>
            <a:off x="168501" y="3275580"/>
            <a:ext cx="8394168" cy="30834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55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95274"/>
            <a:ext cx="7886700" cy="1325563"/>
          </a:xfrm>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644525"/>
            <a:ext cx="7886700" cy="4351338"/>
          </a:xfrm>
        </p:spPr>
        <p:txBody>
          <a:bodyPr/>
          <a:lstStyle/>
          <a:p>
            <a:pPr algn="l" rtl="0"/>
            <a:r>
              <a:rPr lang="en-US" dirty="0"/>
              <a:t>Iterative method</a:t>
            </a:r>
          </a:p>
          <a:p>
            <a:pPr lvl="1" algn="l" rtl="0"/>
            <a:r>
              <a:rPr lang="en-US" dirty="0"/>
              <a:t>Fill the puzzle digit by digit and not the entire puzzle at once (like humans do)</a:t>
            </a:r>
          </a:p>
          <a:p>
            <a:pPr lvl="1" algn="l" rtl="0"/>
            <a:r>
              <a:rPr lang="en-US" dirty="0"/>
              <a:t>In each iteration the chosen digit will be the one with highest confidence</a:t>
            </a:r>
          </a:p>
          <a:p>
            <a:pPr lvl="1" algn="l" rtl="0"/>
            <a:r>
              <a:rPr lang="en-US" dirty="0"/>
              <a:t>Calculates updated confidence for each cell</a:t>
            </a:r>
          </a:p>
          <a:p>
            <a:pPr lvl="1" algn="l" rtl="0"/>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pic>
        <p:nvPicPr>
          <p:cNvPr id="6" name="תמונה 5">
            <a:extLst>
              <a:ext uri="{FF2B5EF4-FFF2-40B4-BE49-F238E27FC236}">
                <a16:creationId xmlns:a16="http://schemas.microsoft.com/office/drawing/2014/main" id="{352DD1D7-6B0E-444D-AEF4-ED7563861329}"/>
              </a:ext>
            </a:extLst>
          </p:cNvPr>
          <p:cNvPicPr>
            <a:picLocks noChangeAspect="1"/>
          </p:cNvPicPr>
          <p:nvPr/>
        </p:nvPicPr>
        <p:blipFill>
          <a:blip r:embed="rId4"/>
          <a:stretch>
            <a:fillRect/>
          </a:stretch>
        </p:blipFill>
        <p:spPr>
          <a:xfrm>
            <a:off x="199551" y="3388017"/>
            <a:ext cx="3995098" cy="3079555"/>
          </a:xfrm>
          <a:prstGeom prst="rect">
            <a:avLst/>
          </a:prstGeom>
        </p:spPr>
      </p:pic>
      <p:pic>
        <p:nvPicPr>
          <p:cNvPr id="9" name="תמונה 8">
            <a:extLst>
              <a:ext uri="{FF2B5EF4-FFF2-40B4-BE49-F238E27FC236}">
                <a16:creationId xmlns:a16="http://schemas.microsoft.com/office/drawing/2014/main" id="{97449353-62EE-43F5-88F6-0E0A64C529D5}"/>
              </a:ext>
            </a:extLst>
          </p:cNvPr>
          <p:cNvPicPr>
            <a:picLocks noChangeAspect="1"/>
          </p:cNvPicPr>
          <p:nvPr/>
        </p:nvPicPr>
        <p:blipFill>
          <a:blip r:embed="rId5"/>
          <a:stretch>
            <a:fillRect/>
          </a:stretch>
        </p:blipFill>
        <p:spPr>
          <a:xfrm>
            <a:off x="4815054" y="3331884"/>
            <a:ext cx="3995099" cy="3135688"/>
          </a:xfrm>
          <a:prstGeom prst="rect">
            <a:avLst/>
          </a:prstGeom>
        </p:spPr>
      </p:pic>
    </p:spTree>
    <p:extLst>
      <p:ext uri="{BB962C8B-B14F-4D97-AF65-F5344CB8AC3E}">
        <p14:creationId xmlns:p14="http://schemas.microsoft.com/office/powerpoint/2010/main" val="595709881"/>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1292</Words>
  <Application>Microsoft Office PowerPoint</Application>
  <PresentationFormat>‫הצגה על המסך (4:3)</PresentationFormat>
  <Paragraphs>203</Paragraphs>
  <Slides>21</Slides>
  <Notes>15</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21</vt:i4>
      </vt:variant>
    </vt:vector>
  </HeadingPairs>
  <TitlesOfParts>
    <vt:vector size="26" baseType="lpstr">
      <vt:lpstr>Arial</vt:lpstr>
      <vt:lpstr>Calibri</vt:lpstr>
      <vt:lpstr>Calibri Light</vt:lpstr>
      <vt:lpstr>Cambria Math</vt:lpstr>
      <vt:lpstr>ערכת נושא Office</vt:lpstr>
      <vt:lpstr> Final Presentation  Solving Sudoku Using Machine Learning And AI Tools </vt:lpstr>
      <vt:lpstr>מצגת של PowerPoint‏</vt:lpstr>
      <vt:lpstr>מצגת של PowerPoint‏</vt:lpstr>
      <vt:lpstr>Background</vt:lpstr>
      <vt:lpstr>Backtracking Solution</vt:lpstr>
      <vt:lpstr>Dataset</vt:lpstr>
      <vt:lpstr>Architecture </vt:lpstr>
      <vt:lpstr>Curriculum Learning</vt:lpstr>
      <vt:lpstr>Solving method</vt:lpstr>
      <vt:lpstr>Training method </vt:lpstr>
      <vt:lpstr>Comparing results</vt:lpstr>
      <vt:lpstr>Visualizations</vt:lpstr>
      <vt:lpstr>Analyzing the net</vt:lpstr>
      <vt:lpstr>Analyzing the net</vt:lpstr>
      <vt:lpstr>מצגת של PowerPoint‏</vt:lpstr>
      <vt:lpstr>מצגת של PowerPoint‏</vt:lpstr>
      <vt:lpstr>Comparison to backtracking</vt:lpstr>
      <vt:lpstr>Comparison to backtracking</vt:lpstr>
      <vt:lpstr>Conclusions</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Chen Dudai</dc:creator>
  <cp:lastModifiedBy>Chen Dudai</cp:lastModifiedBy>
  <cp:revision>24</cp:revision>
  <dcterms:created xsi:type="dcterms:W3CDTF">2020-09-08T18:23:54Z</dcterms:created>
  <dcterms:modified xsi:type="dcterms:W3CDTF">2020-09-08T19:48:07Z</dcterms:modified>
</cp:coreProperties>
</file>