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3"/>
  </p:notesMasterIdLst>
  <p:handoutMasterIdLst>
    <p:handoutMasterId r:id="rId24"/>
  </p:handoutMasterIdLst>
  <p:sldIdLst>
    <p:sldId id="256" r:id="rId2"/>
    <p:sldId id="257" r:id="rId3"/>
    <p:sldId id="258" r:id="rId4"/>
    <p:sldId id="262" r:id="rId5"/>
    <p:sldId id="260" r:id="rId6"/>
    <p:sldId id="280" r:id="rId7"/>
    <p:sldId id="274" r:id="rId8"/>
    <p:sldId id="272" r:id="rId9"/>
    <p:sldId id="261" r:id="rId10"/>
    <p:sldId id="264" r:id="rId11"/>
    <p:sldId id="263" r:id="rId12"/>
    <p:sldId id="265" r:id="rId13"/>
    <p:sldId id="267" r:id="rId14"/>
    <p:sldId id="269" r:id="rId15"/>
    <p:sldId id="277" r:id="rId16"/>
    <p:sldId id="279" r:id="rId17"/>
    <p:sldId id="268" r:id="rId18"/>
    <p:sldId id="271" r:id="rId19"/>
    <p:sldId id="273" r:id="rId20"/>
    <p:sldId id="266"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סגנון בהיר 2 - הדגשה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759" autoAdjust="0"/>
    <p:restoredTop sz="79843" autoAdjust="0"/>
  </p:normalViewPr>
  <p:slideViewPr>
    <p:cSldViewPr snapToGrid="0">
      <p:cViewPr varScale="1">
        <p:scale>
          <a:sx n="53" d="100"/>
          <a:sy n="53" d="100"/>
        </p:scale>
        <p:origin x="1596" y="40"/>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מציין מיקום של מספר שקופית 5">
            <a:extLst>
              <a:ext uri="{FF2B5EF4-FFF2-40B4-BE49-F238E27FC236}">
                <a16:creationId xmlns:a16="http://schemas.microsoft.com/office/drawing/2014/main" id="{D6DC43B7-4CC3-4F81-B4A0-BF93134F34D4}"/>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2774D078-5378-41A6-BF1B-4FFFB68D6782}" type="slidenum">
              <a:rPr lang="he-IL" smtClean="0"/>
              <a:t>‹#›</a:t>
            </a:fld>
            <a:endParaRPr lang="he-IL"/>
          </a:p>
        </p:txBody>
      </p:sp>
    </p:spTree>
    <p:extLst>
      <p:ext uri="{BB962C8B-B14F-4D97-AF65-F5344CB8AC3E}">
        <p14:creationId xmlns:p14="http://schemas.microsoft.com/office/powerpoint/2010/main" val="3224694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6B21B3F-883B-407D-A0DF-AE028F3E9C27}" type="datetimeFigureOut">
              <a:rPr lang="he-IL" smtClean="0"/>
              <a:t>כ"ג/אלול/תש"ף</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EDA4E3B-FBC5-452B-B234-E35138224BE7}" type="slidenum">
              <a:rPr lang="he-IL" smtClean="0"/>
              <a:t>‹#›</a:t>
            </a:fld>
            <a:endParaRPr lang="he-IL"/>
          </a:p>
        </p:txBody>
      </p:sp>
    </p:spTree>
    <p:extLst>
      <p:ext uri="{BB962C8B-B14F-4D97-AF65-F5344CB8AC3E}">
        <p14:creationId xmlns:p14="http://schemas.microsoft.com/office/powerpoint/2010/main" val="19073614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a:t>
            </a:fld>
            <a:endParaRPr lang="he-IL"/>
          </a:p>
        </p:txBody>
      </p:sp>
    </p:spTree>
    <p:extLst>
      <p:ext uri="{BB962C8B-B14F-4D97-AF65-F5344CB8AC3E}">
        <p14:creationId xmlns:p14="http://schemas.microsoft.com/office/powerpoint/2010/main" val="419321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התוצאה הטובה ביותר היא עבור מחיקה רק מתוך איברים ידועים, ומחיקה בפילוג. רואים שזה אחד מהדברים המשפיעים ביותר ופחות משפיעה בארכיטקטורה.</a:t>
            </a:r>
          </a:p>
          <a:p>
            <a:r>
              <a:rPr lang="he-IL" dirty="0"/>
              <a:t>התוצאה ללא למידה בשלבים פחות טובה משמעותית.</a:t>
            </a:r>
          </a:p>
          <a:p>
            <a:r>
              <a:rPr lang="he-IL" dirty="0"/>
              <a:t>בכולם שיטת הפתרון היא </a:t>
            </a:r>
            <a:r>
              <a:rPr lang="he-IL" dirty="0" err="1"/>
              <a:t>איטרטיבית</a:t>
            </a:r>
            <a:r>
              <a:rPr lang="he-IL" dirty="0"/>
              <a:t>.</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לבסוף, </a:t>
            </a:r>
            <a:r>
              <a:rPr lang="en-US" dirty="0"/>
              <a:t>FC</a:t>
            </a:r>
            <a:r>
              <a:rPr lang="he-IL" dirty="0"/>
              <a:t> הגיעה לתוצאות טובות יותר ככל הנראה בגלל שבאים למלא משבצת </a:t>
            </a:r>
            <a:r>
              <a:rPr lang="he-IL" dirty="0" err="1"/>
              <a:t>בסדוקו</a:t>
            </a:r>
            <a:r>
              <a:rPr lang="he-IL" dirty="0"/>
              <a:t> לא </a:t>
            </a:r>
            <a:r>
              <a:rPr lang="he-IL" dirty="0" err="1"/>
              <a:t>מסתכליםרק</a:t>
            </a:r>
            <a:r>
              <a:rPr lang="he-IL" dirty="0"/>
              <a:t> על </a:t>
            </a:r>
            <a:r>
              <a:rPr lang="he-IL" dirty="0" err="1"/>
              <a:t>שורה,עמודה</a:t>
            </a:r>
            <a:r>
              <a:rPr lang="he-IL" dirty="0"/>
              <a:t> ובלוק המתאימים אלא גם על משבצות אחרות.</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12</a:t>
            </a:fld>
            <a:endParaRPr lang="he-IL"/>
          </a:p>
        </p:txBody>
      </p:sp>
    </p:spTree>
    <p:extLst>
      <p:ext uri="{BB962C8B-B14F-4D97-AF65-F5344CB8AC3E}">
        <p14:creationId xmlns:p14="http://schemas.microsoft.com/office/powerpoint/2010/main" val="424315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1. לגבי פילוג </a:t>
            </a:r>
            <a:r>
              <a:rPr lang="he-IL" dirty="0" err="1"/>
              <a:t>הדאטא</a:t>
            </a:r>
            <a:r>
              <a:rPr lang="he-IL" dirty="0"/>
              <a:t>, להסביר שזהו פילוג המחוקים בטסט </a:t>
            </a:r>
            <a:r>
              <a:rPr lang="he-IL" dirty="0" err="1"/>
              <a:t>דאטא</a:t>
            </a:r>
            <a:r>
              <a:rPr lang="he-IL" dirty="0"/>
              <a:t> שעליו הפקנו את התוצאות במטריצת הבלבול</a:t>
            </a:r>
          </a:p>
          <a:p>
            <a:r>
              <a:rPr lang="he-IL" dirty="0"/>
              <a:t>2. לגבי מטריצת הבלבול, לדבר על הסימטריה שיש בטעויות מכיוון שיש סימטריה מבחינת ייצוג הספרות השונות. </a:t>
            </a:r>
          </a:p>
          <a:p>
            <a:r>
              <a:rPr lang="he-IL" dirty="0"/>
              <a:t>אפשר להגיד שבדרך כלל מה שרואים במטריצה כזו היא שיש מחלקה אחת שדומה לאחרת אבל אצלנו מה שרואים הוא דווקא מה שלא רואים – יש סימטריה כמצופה.</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13</a:t>
            </a:fld>
            <a:endParaRPr lang="he-IL"/>
          </a:p>
        </p:txBody>
      </p:sp>
    </p:spTree>
    <p:extLst>
      <p:ext uri="{BB962C8B-B14F-4D97-AF65-F5344CB8AC3E}">
        <p14:creationId xmlns:p14="http://schemas.microsoft.com/office/powerpoint/2010/main" val="1473259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מה שרואים </a:t>
            </a:r>
            <a:r>
              <a:rPr lang="he-IL" dirty="0" err="1"/>
              <a:t>בעקיבת</a:t>
            </a:r>
            <a:r>
              <a:rPr lang="he-IL" dirty="0"/>
              <a:t> לוח זה את רמות הביטחון של הרשת בכל תא בספרה </a:t>
            </a:r>
            <a:r>
              <a:rPr lang="he-IL" dirty="0" err="1"/>
              <a:t>המצויינת</a:t>
            </a:r>
            <a:r>
              <a:rPr lang="he-IL" dirty="0"/>
              <a:t> למעלה. </a:t>
            </a:r>
          </a:p>
          <a:p>
            <a:r>
              <a:rPr lang="he-IL" dirty="0"/>
              <a:t>ניתן לראות איך ההתלבטות בשני תאים נחרצת כאשר ממלאים תא אחר – מה שמראה על כך שהרשת למדה את חוקי הסודוקו במידה </a:t>
            </a:r>
            <a:r>
              <a:rPr lang="he-IL" dirty="0" err="1"/>
              <a:t>מסויימת</a:t>
            </a:r>
            <a:r>
              <a:rPr lang="he-IL" dirty="0"/>
              <a:t>. </a:t>
            </a:r>
          </a:p>
          <a:p>
            <a:r>
              <a:rPr lang="he-IL" dirty="0"/>
              <a:t>בנוסף, ניתן לראות שכשהרשת מתחילה למלא מספר מסוים היא ממשיכה </a:t>
            </a:r>
            <a:r>
              <a:rPr lang="he-IL" dirty="0" err="1"/>
              <a:t>איתו</a:t>
            </a:r>
            <a:r>
              <a:rPr lang="he-IL" dirty="0"/>
              <a:t> כמו שאדם עושה לעיתים קרובות. רואים זאת כי מילאנו 3 ועומדים למלא שוב, ורואים שהתא אחר כך שוב ימולא ב 3.</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14</a:t>
            </a:fld>
            <a:endParaRPr lang="he-IL"/>
          </a:p>
        </p:txBody>
      </p:sp>
    </p:spTree>
    <p:extLst>
      <p:ext uri="{BB962C8B-B14F-4D97-AF65-F5344CB8AC3E}">
        <p14:creationId xmlns:p14="http://schemas.microsoft.com/office/powerpoint/2010/main" val="1407535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מה רמות הבטחון עבור כל ספרה</a:t>
            </a:r>
          </a:p>
          <a:p>
            <a:endParaRPr lang="he-IL" dirty="0"/>
          </a:p>
          <a:p>
            <a:r>
              <a:rPr lang="he-IL" dirty="0"/>
              <a:t>מצד שמאל למעלה רואים שאפשר למלא 5 כי כל שאר האופציות לא מתאימות.</a:t>
            </a:r>
          </a:p>
          <a:p>
            <a:r>
              <a:rPr lang="he-IL" dirty="0"/>
              <a:t>עבור התא המסומן, ניתן לראות ש 4,9 </a:t>
            </a:r>
            <a:r>
              <a:rPr lang="he-IL" dirty="0" err="1"/>
              <a:t>אפציונאליים</a:t>
            </a:r>
            <a:r>
              <a:rPr lang="he-IL" dirty="0"/>
              <a:t> (וגם 5  מעט) ועם מילוי 5 רמות הביטחון משתנות כי 5 לא יכול להיות יותר במשבת העליונה בבלוק של התא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15</a:t>
            </a:fld>
            <a:endParaRPr lang="he-IL"/>
          </a:p>
        </p:txBody>
      </p:sp>
    </p:spTree>
    <p:extLst>
      <p:ext uri="{BB962C8B-B14F-4D97-AF65-F5344CB8AC3E}">
        <p14:creationId xmlns:p14="http://schemas.microsoft.com/office/powerpoint/2010/main" val="3334658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ברגע מילוי ה 4 באותו בלוק ההסתברות </a:t>
            </a:r>
            <a:r>
              <a:rPr lang="he-IL"/>
              <a:t>שלו צונחת ל 0.</a:t>
            </a:r>
          </a:p>
          <a:p>
            <a:r>
              <a:rPr lang="he-IL" dirty="0"/>
              <a:t>וברגע שרמת הביטחון היא הגבוהה ביותר, הרשת ממלאת את התא המתאים ב 5.</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16</a:t>
            </a:fld>
            <a:endParaRPr lang="he-IL"/>
          </a:p>
        </p:txBody>
      </p:sp>
    </p:spTree>
    <p:extLst>
      <p:ext uri="{BB962C8B-B14F-4D97-AF65-F5344CB8AC3E}">
        <p14:creationId xmlns:p14="http://schemas.microsoft.com/office/powerpoint/2010/main" val="1560908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סטיית התקן של זמן הריצה עבור </a:t>
            </a:r>
            <a:r>
              <a:rPr lang="he-IL" dirty="0" err="1"/>
              <a:t>הבקטרקינג</a:t>
            </a:r>
            <a:r>
              <a:rPr lang="he-IL" dirty="0"/>
              <a:t> הוא יחסית גדול מה שנובע מההגרלות הרנדומליות במילוי המספרים. לפעמים זה פוגע בול ולפעמים ממש בכיוון בעייתי שמתברר כבעייתי רק בסוף הרקורסיה.</a:t>
            </a:r>
          </a:p>
          <a:p>
            <a:r>
              <a:rPr lang="he-IL" dirty="0"/>
              <a:t>פתרון </a:t>
            </a:r>
            <a:r>
              <a:rPr lang="he-IL" dirty="0" err="1"/>
              <a:t>הבקטרקינג</a:t>
            </a:r>
            <a:r>
              <a:rPr lang="he-IL" dirty="0"/>
              <a:t> אינו יציב וישנם לוחות בהם הזמן לפתרון יהיה מעל 5 דקות.</a:t>
            </a:r>
          </a:p>
          <a:p>
            <a:r>
              <a:rPr lang="he-IL" dirty="0"/>
              <a:t>כמובן </a:t>
            </a:r>
            <a:r>
              <a:rPr lang="he-IL" dirty="0" err="1"/>
              <a:t>שהבקטרקינג</a:t>
            </a:r>
            <a:r>
              <a:rPr lang="he-IL" dirty="0"/>
              <a:t> יפתור נכונה את הלוח מכיוון שהוא מנסה את כל הפתרונות שעומדים בחוקיות המשחק.</a:t>
            </a:r>
          </a:p>
          <a:p>
            <a:endParaRPr lang="he-IL" dirty="0"/>
          </a:p>
          <a:p>
            <a:r>
              <a:rPr lang="he-IL" dirty="0"/>
              <a:t>יש לשים לב שלרשת הכנסנו לוח </a:t>
            </a:r>
            <a:r>
              <a:rPr lang="he-IL" dirty="0" err="1"/>
              <a:t>לוח</a:t>
            </a:r>
            <a:r>
              <a:rPr lang="he-IL" dirty="0"/>
              <a:t> ולא </a:t>
            </a:r>
            <a:r>
              <a:rPr lang="he-IL" dirty="0" err="1"/>
              <a:t>באטצ</a:t>
            </a:r>
            <a:r>
              <a:rPr lang="he-IL" dirty="0"/>
              <a:t> עם כל הלוחות. אם היינו עושים זאת, הזמן הממוצע לפתרון לוח יורד פלאים ל 0.00016 שניות שזה 0.16 מילי שניות. </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17</a:t>
            </a:fld>
            <a:endParaRPr lang="he-IL"/>
          </a:p>
        </p:txBody>
      </p:sp>
    </p:spTree>
    <p:extLst>
      <p:ext uri="{BB962C8B-B14F-4D97-AF65-F5344CB8AC3E}">
        <p14:creationId xmlns:p14="http://schemas.microsoft.com/office/powerpoint/2010/main" val="2131405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שזמן הריצה של </a:t>
            </a:r>
            <a:r>
              <a:rPr lang="he-IL" dirty="0" err="1"/>
              <a:t>הבקטרקינג</a:t>
            </a:r>
            <a:r>
              <a:rPr lang="he-IL" dirty="0"/>
              <a:t> גדל </a:t>
            </a:r>
            <a:r>
              <a:rPr lang="he-IL" dirty="0" err="1"/>
              <a:t>אקספוננציאלית</a:t>
            </a:r>
            <a:r>
              <a:rPr lang="he-IL" dirty="0"/>
              <a:t> עם מספר המחוקים בלוח לעומת הרשת.</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18</a:t>
            </a:fld>
            <a:endParaRPr lang="he-IL"/>
          </a:p>
        </p:txBody>
      </p:sp>
    </p:spTree>
    <p:extLst>
      <p:ext uri="{BB962C8B-B14F-4D97-AF65-F5344CB8AC3E}">
        <p14:creationId xmlns:p14="http://schemas.microsoft.com/office/powerpoint/2010/main" val="4290982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a:t>לפי העקיבה אחרי הלוח ואחרי תא בודד</a:t>
            </a:r>
          </a:p>
          <a:p>
            <a:pPr marL="685800" lvl="1" indent="-228600">
              <a:buAutoNum type="arabicPeriod"/>
            </a:pPr>
            <a:r>
              <a:rPr lang="he-IL" dirty="0"/>
              <a:t>מהיר יותר בממוצע </a:t>
            </a:r>
            <a:r>
              <a:rPr lang="he-IL" dirty="0" err="1"/>
              <a:t>מבקטרקינג</a:t>
            </a:r>
            <a:r>
              <a:rPr lang="he-IL" dirty="0"/>
              <a:t> ואופציות </a:t>
            </a:r>
            <a:r>
              <a:rPr lang="en-US" dirty="0"/>
              <a:t>brute-force</a:t>
            </a:r>
            <a:r>
              <a:rPr lang="he-IL" dirty="0"/>
              <a:t> </a:t>
            </a:r>
          </a:p>
          <a:p>
            <a:pPr marL="685800" lvl="1" indent="-228600">
              <a:buAutoNum type="arabicPeriod"/>
            </a:pPr>
            <a:r>
              <a:rPr lang="he-IL" dirty="0"/>
              <a:t>יציב מכיוון שזמן הריצה קצר וקבוע יחסית</a:t>
            </a:r>
          </a:p>
          <a:p>
            <a:pPr marL="228600" lvl="0" indent="-228600">
              <a:buAutoNum type="arabicPeriod"/>
            </a:pPr>
            <a:r>
              <a:rPr lang="he-IL" dirty="0"/>
              <a:t>עבור מקרה שבו לא עשינו למידה בשלבים, ראינו שתוצאות הרשת הרבה פחות טובות. – </a:t>
            </a:r>
            <a:r>
              <a:rPr lang="he-IL" dirty="0" err="1"/>
              <a:t>לעשותתתתתתתתתתתתתתתתתת</a:t>
            </a:r>
            <a:endParaRPr lang="he-IL" dirty="0"/>
          </a:p>
          <a:p>
            <a:pPr marL="685800" lvl="1" indent="-228600">
              <a:buAutoNum type="arabicPeriod"/>
            </a:pPr>
            <a:r>
              <a:rPr lang="he-IL" dirty="0"/>
              <a:t>מחיקה עם פילוג שדאגה לשמר את הזיכרון של הרשת</a:t>
            </a:r>
          </a:p>
          <a:p>
            <a:pPr marL="6858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dirty="0"/>
              <a:t>מחיקה הולמת של איברים כך שלא נוצר מצב שבו המשחק </a:t>
            </a:r>
            <a:r>
              <a:rPr lang="he-IL" dirty="0" err="1"/>
              <a:t>מאבבד</a:t>
            </a:r>
            <a:r>
              <a:rPr lang="he-IL" dirty="0"/>
              <a:t> את אופיו ויש לו שני פתרונות למשל ואז הרשת עלולה לטעות כמו שאדם יכול לטעות בלהגיע ללוח הפתרון הידוע. אם בנאדם יפתור זה יכול אומנם להגיע לפתרון אבל לא בהכרח זה יהיה הפתרון שהרשת רצתה ולכן היא קנסה עליו. </a:t>
            </a:r>
            <a:r>
              <a:rPr lang="en-US" sz="1200" dirty="0"/>
              <a:t>Remain the game appropriate</a:t>
            </a:r>
            <a:endParaRPr lang="en-US" sz="1400" dirty="0"/>
          </a:p>
          <a:p>
            <a:pPr marL="685800" lvl="1" indent="-228600">
              <a:buAutoNum type="arabicPeriod"/>
            </a:pPr>
            <a:r>
              <a:rPr lang="he-IL" dirty="0"/>
              <a:t>אחד הדברים שלמדנו – מעבר </a:t>
            </a:r>
            <a:r>
              <a:rPr lang="he-IL" dirty="0" err="1"/>
              <a:t>לארכיטרקוטרת</a:t>
            </a:r>
            <a:r>
              <a:rPr lang="he-IL" dirty="0"/>
              <a:t> הרשת אז חשובה גם שיטת האימון חשובה מאוד.</a:t>
            </a:r>
          </a:p>
          <a:p>
            <a:pPr marL="685800" lvl="1" indent="-228600">
              <a:buAutoNum type="arabicPeriod"/>
            </a:pPr>
            <a:endParaRPr lang="he-IL" dirty="0"/>
          </a:p>
          <a:p>
            <a:pPr marL="457200" lvl="1" indent="0">
              <a:buNone/>
            </a:pP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19</a:t>
            </a:fld>
            <a:endParaRPr lang="he-IL"/>
          </a:p>
        </p:txBody>
      </p:sp>
    </p:spTree>
    <p:extLst>
      <p:ext uri="{BB962C8B-B14F-4D97-AF65-F5344CB8AC3E}">
        <p14:creationId xmlns:p14="http://schemas.microsoft.com/office/powerpoint/2010/main" val="2263144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למשל לקנוס על איברים זהים באותה שורה/עמודה/בלוק.</a:t>
            </a:r>
          </a:p>
          <a:p>
            <a:r>
              <a:rPr lang="en-US" dirty="0"/>
              <a:t>2</a:t>
            </a:r>
            <a:r>
              <a:rPr lang="he-IL" dirty="0"/>
              <a:t>. להשתמש בחוכמת ההמונים כדי להגיע לפתרון. על ידי </a:t>
            </a:r>
            <a:r>
              <a:rPr lang="he-IL" dirty="0" err="1"/>
              <a:t>סכימה</a:t>
            </a:r>
            <a:r>
              <a:rPr lang="he-IL" dirty="0"/>
              <a:t> של מטריצת התלת </a:t>
            </a:r>
            <a:r>
              <a:rPr lang="he-IL" dirty="0" err="1"/>
              <a:t>מימדיות</a:t>
            </a:r>
            <a:r>
              <a:rPr lang="he-IL" dirty="0"/>
              <a:t> בסוף כל רשת ואז לקיחת האיבר המקסימאלי.</a:t>
            </a:r>
          </a:p>
          <a:p>
            <a:r>
              <a:rPr lang="he-IL" dirty="0"/>
              <a:t>לחפש/ליצור </a:t>
            </a:r>
            <a:r>
              <a:rPr lang="he-IL" dirty="0" err="1"/>
              <a:t>דאטא</a:t>
            </a:r>
            <a:r>
              <a:rPr lang="he-IL" dirty="0"/>
              <a:t> עם יותר מחוקים ולנסות להכליל עבור לוחות קשים יותר</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Taking </a:t>
            </a:r>
            <a:r>
              <a:rPr lang="en-US" dirty="0" err="1"/>
              <a:t>softmax</a:t>
            </a:r>
            <a:r>
              <a:rPr lang="en-US" dirty="0"/>
              <a:t> over all the output board to the most confidence element comparing to the all guesses</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20</a:t>
            </a:fld>
            <a:endParaRPr lang="he-IL"/>
          </a:p>
        </p:txBody>
      </p:sp>
    </p:spTree>
    <p:extLst>
      <p:ext uri="{BB962C8B-B14F-4D97-AF65-F5344CB8AC3E}">
        <p14:creationId xmlns:p14="http://schemas.microsoft.com/office/powerpoint/2010/main" val="85387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Deep leaning</a:t>
            </a:r>
            <a:r>
              <a:rPr lang="he-IL" dirty="0"/>
              <a:t> הרבה יותר מהיר בזמן מבחן.</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3</a:t>
            </a:fld>
            <a:endParaRPr lang="he-IL"/>
          </a:p>
        </p:txBody>
      </p:sp>
    </p:spTree>
    <p:extLst>
      <p:ext uri="{BB962C8B-B14F-4D97-AF65-F5344CB8AC3E}">
        <p14:creationId xmlns:p14="http://schemas.microsoft.com/office/powerpoint/2010/main" val="1652844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a:t>
            </a:r>
            <a:r>
              <a:rPr lang="he-IL" dirty="0" err="1"/>
              <a:t>בבקטרקינג</a:t>
            </a:r>
            <a:r>
              <a:rPr lang="he-IL" dirty="0"/>
              <a:t> הזמן גדל </a:t>
            </a:r>
            <a:r>
              <a:rPr lang="he-IL" dirty="0" err="1"/>
              <a:t>אקספוננציאלית</a:t>
            </a:r>
            <a:r>
              <a:rPr lang="he-IL" dirty="0"/>
              <a:t> עם מספר האיברים המחוקים.</a:t>
            </a:r>
          </a:p>
          <a:p>
            <a:r>
              <a:rPr lang="he-IL" dirty="0"/>
              <a:t>2. ישנם פתרונות גם בתחומי הלמידה  - התעסקו בבעיה ברמה הכי פשוטה ופחות </a:t>
            </a:r>
            <a:r>
              <a:rPr lang="he-IL" dirty="0" err="1"/>
              <a:t>בנסיונות</a:t>
            </a:r>
            <a:r>
              <a:rPr lang="he-IL" dirty="0"/>
              <a:t> להבין את הרשת ואת שיטות האימון השונות.</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4</a:t>
            </a:fld>
            <a:endParaRPr lang="he-IL"/>
          </a:p>
        </p:txBody>
      </p:sp>
    </p:spTree>
    <p:extLst>
      <p:ext uri="{BB962C8B-B14F-4D97-AF65-F5344CB8AC3E}">
        <p14:creationId xmlns:p14="http://schemas.microsoft.com/office/powerpoint/2010/main" val="106605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בדיקת כל הענפים, וכאשר מתגלה בדרך שהענף לא תקין, מסיקים </a:t>
            </a:r>
            <a:r>
              <a:rPr lang="he-IL" dirty="0" err="1"/>
              <a:t>להתתח</a:t>
            </a:r>
            <a:r>
              <a:rPr lang="he-IL" dirty="0"/>
              <a:t> בכיוון שלו וחוקרים ענף אחר עד שמגיעים לפתרון.</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5</a:t>
            </a:fld>
            <a:endParaRPr lang="he-IL"/>
          </a:p>
        </p:txBody>
      </p:sp>
    </p:spTree>
    <p:extLst>
      <p:ext uri="{BB962C8B-B14F-4D97-AF65-F5344CB8AC3E}">
        <p14:creationId xmlns:p14="http://schemas.microsoft.com/office/powerpoint/2010/main" val="2946153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800" dirty="0"/>
              <a:t>כמו שבני-אדם לומדים בהדרגה, כך גם ניתן להשיג תוצאות טובות יותר על ידי לימוד בהדרגה של הרשת.</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800" dirty="0">
              <a:effectLst/>
              <a:latin typeface="Calibri" panose="020F0502020204030204" pitchFamily="34" charset="0"/>
              <a:ea typeface="Calibri" panose="020F0502020204030204" pitchFamily="34" charset="0"/>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800" dirty="0">
              <a:effectLst/>
              <a:latin typeface="Calibri" panose="020F0502020204030204" pitchFamily="34" charset="0"/>
              <a:ea typeface="Calibri" panose="020F0502020204030204" pitchFamily="34" charset="0"/>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Calibri" panose="020F0502020204030204" pitchFamily="34" charset="0"/>
                <a:cs typeface="David" panose="020E0502060401010101" pitchFamily="34" charset="-79"/>
              </a:rPr>
              <a:t>האימון עבור </a:t>
            </a:r>
            <a:r>
              <a:rPr lang="en-US" sz="1800" dirty="0">
                <a:effectLst/>
                <a:latin typeface="David" panose="020E0502060401010101" pitchFamily="34" charset="-79"/>
                <a:ea typeface="Calibri" panose="020F0502020204030204" pitchFamily="34" charset="0"/>
                <a:cs typeface="Arial" panose="020B0604020202020204" pitchFamily="34" charset="0"/>
              </a:rPr>
              <a:t>dataset</a:t>
            </a:r>
            <a:r>
              <a:rPr lang="he-IL" sz="1800" dirty="0">
                <a:effectLst/>
                <a:latin typeface="Calibri" panose="020F0502020204030204" pitchFamily="34" charset="0"/>
                <a:ea typeface="Calibri" panose="020F0502020204030204" pitchFamily="34" charset="0"/>
                <a:cs typeface="David" panose="020E0502060401010101" pitchFamily="34" charset="-79"/>
              </a:rPr>
              <a:t> של </a:t>
            </a:r>
            <a:r>
              <a:rPr lang="en-US" sz="1800" dirty="0">
                <a:effectLst/>
                <a:latin typeface="David" panose="020E0502060401010101" pitchFamily="34" charset="-79"/>
                <a:ea typeface="Calibri" panose="020F0502020204030204" pitchFamily="34" charset="0"/>
                <a:cs typeface="Arial" panose="020B0604020202020204" pitchFamily="34" charset="0"/>
              </a:rPr>
              <a:t>CIFAR-100</a:t>
            </a:r>
            <a:r>
              <a:rPr lang="he-IL" sz="1800" dirty="0">
                <a:effectLst/>
                <a:latin typeface="Calibri" panose="020F0502020204030204" pitchFamily="34" charset="0"/>
                <a:ea typeface="Calibri" panose="020F0502020204030204" pitchFamily="34" charset="0"/>
                <a:cs typeface="David" panose="020E0502060401010101" pitchFamily="34" charset="-79"/>
              </a:rPr>
              <a:t> תוך שימוש ברשת </a:t>
            </a:r>
            <a:r>
              <a:rPr lang="he-IL" sz="1800" dirty="0" err="1">
                <a:effectLst/>
                <a:latin typeface="Calibri" panose="020F0502020204030204" pitchFamily="34" charset="0"/>
                <a:ea typeface="Calibri" panose="020F0502020204030204" pitchFamily="34" charset="0"/>
                <a:cs typeface="David" panose="020E0502060401010101" pitchFamily="34" charset="-79"/>
              </a:rPr>
              <a:t>קונבולוציה</a:t>
            </a:r>
            <a:r>
              <a:rPr lang="he-IL" sz="1800" dirty="0">
                <a:effectLst/>
                <a:latin typeface="Calibri" panose="020F0502020204030204" pitchFamily="34" charset="0"/>
                <a:ea typeface="Calibri" panose="020F0502020204030204" pitchFamily="34" charset="0"/>
                <a:cs typeface="David" panose="020E0502060401010101" pitchFamily="34" charset="-79"/>
              </a:rPr>
              <a:t> פשוטה שהוכנה ידנית. ניתן לראות שהדיוק עבור </a:t>
            </a:r>
            <a:r>
              <a:rPr lang="en-US" sz="1800" dirty="0">
                <a:effectLst/>
                <a:latin typeface="David" panose="020E0502060401010101" pitchFamily="34" charset="-79"/>
                <a:ea typeface="Calibri" panose="020F0502020204030204" pitchFamily="34" charset="0"/>
                <a:cs typeface="Arial" panose="020B0604020202020204" pitchFamily="34" charset="0"/>
              </a:rPr>
              <a:t>curriculum</a:t>
            </a:r>
            <a:r>
              <a:rPr lang="he-IL" sz="1800" dirty="0">
                <a:effectLst/>
                <a:latin typeface="Calibri" panose="020F0502020204030204" pitchFamily="34" charset="0"/>
                <a:ea typeface="Calibri" panose="020F0502020204030204" pitchFamily="34" charset="0"/>
                <a:cs typeface="David" panose="020E0502060401010101" pitchFamily="34" charset="-79"/>
              </a:rPr>
              <a:t> גבוה יותר.</a:t>
            </a:r>
          </a:p>
          <a:p>
            <a:endParaRPr lang="he-IL" dirty="0"/>
          </a:p>
          <a:p>
            <a:r>
              <a:rPr lang="en-US" dirty="0"/>
              <a:t>we use these features to train a classifier and use its confidence score as the scoring function for each image</a:t>
            </a:r>
            <a:endParaRPr lang="he-IL" i="1" u="sng"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7</a:t>
            </a:fld>
            <a:endParaRPr lang="he-IL"/>
          </a:p>
        </p:txBody>
      </p:sp>
    </p:spTree>
    <p:extLst>
      <p:ext uri="{BB962C8B-B14F-4D97-AF65-F5344CB8AC3E}">
        <p14:creationId xmlns:p14="http://schemas.microsoft.com/office/powerpoint/2010/main" val="36690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אנחנו מוחקים מספרים מהלוחות המלאים ומה שנשאר אנחנו מכניסים לרשת בתוך מטריצה תלת-</a:t>
            </a:r>
            <a:r>
              <a:rPr lang="he-IL" dirty="0" err="1"/>
              <a:t>מימדית</a:t>
            </a:r>
            <a:r>
              <a:rPr lang="he-IL"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One million puzzles from Kaggle.</a:t>
            </a:r>
            <a:r>
              <a:rPr lang="he-IL" dirty="0"/>
              <a:t> – יש מיליון לוחות של זוגות של פאזלים חלקיים ומלאים.</a:t>
            </a:r>
            <a:endParaRPr lang="en-US" dirty="0"/>
          </a:p>
          <a:p>
            <a:r>
              <a:rPr lang="he-IL" dirty="0"/>
              <a:t>איבר ריק הוצג באמצעות הספרה 0.</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8</a:t>
            </a:fld>
            <a:endParaRPr lang="he-IL"/>
          </a:p>
        </p:txBody>
      </p:sp>
    </p:spTree>
    <p:extLst>
      <p:ext uri="{BB962C8B-B14F-4D97-AF65-F5344CB8AC3E}">
        <p14:creationId xmlns:p14="http://schemas.microsoft.com/office/powerpoint/2010/main" val="408171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המסננים מותאמים לחוקי המשחק.</a:t>
            </a:r>
          </a:p>
          <a:p>
            <a:endParaRPr lang="he-IL" dirty="0"/>
          </a:p>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9</a:t>
            </a:fld>
            <a:endParaRPr lang="he-IL"/>
          </a:p>
        </p:txBody>
      </p:sp>
    </p:spTree>
    <p:extLst>
      <p:ext uri="{BB962C8B-B14F-4D97-AF65-F5344CB8AC3E}">
        <p14:creationId xmlns:p14="http://schemas.microsoft.com/office/powerpoint/2010/main" val="124207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מתחילים במחיקה של איבר בודד ומאמנים, אחד כך שני איברים מחוקים ומאמנים וכך הלאה. ממחיקה של 10 הקפיצות היו ב 2 כל פעם. כך מגדילים את רמת הקושי בהדרגה.</a:t>
            </a:r>
          </a:p>
          <a:p>
            <a:r>
              <a:rPr lang="he-IL" dirty="0"/>
              <a:t>2. מוחקים איברים בלוח המלא שהיו מחוקים בלוח החסר כדי לשמור על חוקיות במשחק ולא לקבל מצב של כמה פתרונות שעלול לבלבל את המערכת</a:t>
            </a:r>
          </a:p>
          <a:p>
            <a:r>
              <a:rPr lang="he-IL" dirty="0"/>
              <a:t>3. מכיוון שבזמן אמת מילוי האיברים הוא </a:t>
            </a:r>
            <a:r>
              <a:rPr lang="he-IL" dirty="0" err="1"/>
              <a:t>איטרטיבי</a:t>
            </a:r>
            <a:r>
              <a:rPr lang="he-IL" dirty="0"/>
              <a:t>, אנחנו רוצים שהרשת לא תשכח איך למלא איברים כשיש מעט מחוקים, ולכן אנחנו דואגים בכל </a:t>
            </a:r>
            <a:r>
              <a:rPr lang="he-IL" dirty="0" err="1"/>
              <a:t>באטצ</a:t>
            </a:r>
            <a:r>
              <a:rPr lang="he-IL" dirty="0"/>
              <a:t> למחוק מספר שונה של איברים בכל לוח לפי פילוג מסוים.</a:t>
            </a:r>
          </a:p>
          <a:p>
            <a:r>
              <a:rPr lang="he-IL" dirty="0"/>
              <a:t>4. להסביר שאת הלוס אנחנו לוקחים רק על האיברים החסרים.</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10</a:t>
            </a:fld>
            <a:endParaRPr lang="he-IL"/>
          </a:p>
        </p:txBody>
      </p:sp>
    </p:spTree>
    <p:extLst>
      <p:ext uri="{BB962C8B-B14F-4D97-AF65-F5344CB8AC3E}">
        <p14:creationId xmlns:p14="http://schemas.microsoft.com/office/powerpoint/2010/main" val="3105010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למשל את רמות הביטחון בספרה 7 בכל תא ותא. מימין רואים את הפתרון של אותו לוח</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Plug the new puzzle each iteration to the net</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11</a:t>
            </a:fld>
            <a:endParaRPr lang="he-IL"/>
          </a:p>
        </p:txBody>
      </p:sp>
    </p:spTree>
    <p:extLst>
      <p:ext uri="{BB962C8B-B14F-4D97-AF65-F5344CB8AC3E}">
        <p14:creationId xmlns:p14="http://schemas.microsoft.com/office/powerpoint/2010/main" val="3699488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66724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55858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146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73652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77964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1440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2505075"/>
            <a:ext cx="3868340"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2505075"/>
            <a:ext cx="3887391"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46870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89964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36572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61967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9437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20D2C-25A9-4EC4-A057-9B240AACE9AC}" type="datetimeFigureOut">
              <a:rPr lang="he-IL" smtClean="0"/>
              <a:t>כ"ג/אלול/תש"ף</a:t>
            </a:fld>
            <a:endParaRPr lang="he-I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1A6A8-4382-4B16-8C37-B2790F77AD54}" type="slidenum">
              <a:rPr lang="he-IL" smtClean="0"/>
              <a:t>‹#›</a:t>
            </a:fld>
            <a:endParaRPr lang="he-IL"/>
          </a:p>
        </p:txBody>
      </p:sp>
    </p:spTree>
    <p:extLst>
      <p:ext uri="{BB962C8B-B14F-4D97-AF65-F5344CB8AC3E}">
        <p14:creationId xmlns:p14="http://schemas.microsoft.com/office/powerpoint/2010/main" val="2883094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2E3D0F5-2800-4538-9B5F-798DF545BAF8}"/>
              </a:ext>
            </a:extLst>
          </p:cNvPr>
          <p:cNvPicPr>
            <a:picLocks noChangeAspect="1"/>
          </p:cNvPicPr>
          <p:nvPr/>
        </p:nvPicPr>
        <p:blipFill>
          <a:blip r:embed="rId3"/>
          <a:stretch>
            <a:fillRect/>
          </a:stretch>
        </p:blipFill>
        <p:spPr>
          <a:xfrm>
            <a:off x="1677100" y="467047"/>
            <a:ext cx="5789799" cy="1545284"/>
          </a:xfrm>
          <a:prstGeom prst="rect">
            <a:avLst/>
          </a:prstGeom>
        </p:spPr>
      </p:pic>
      <p:sp>
        <p:nvSpPr>
          <p:cNvPr id="6" name="Title 1">
            <a:extLst>
              <a:ext uri="{FF2B5EF4-FFF2-40B4-BE49-F238E27FC236}">
                <a16:creationId xmlns:a16="http://schemas.microsoft.com/office/drawing/2014/main" id="{A8410A9A-055A-4A51-8124-374CDCC72C66}"/>
              </a:ext>
            </a:extLst>
          </p:cNvPr>
          <p:cNvSpPr>
            <a:spLocks noGrp="1"/>
          </p:cNvSpPr>
          <p:nvPr>
            <p:ph type="ctrTitle"/>
          </p:nvPr>
        </p:nvSpPr>
        <p:spPr>
          <a:xfrm>
            <a:off x="0" y="1728663"/>
            <a:ext cx="9144000" cy="2387600"/>
          </a:xfrm>
          <a:prstGeom prst="rect">
            <a:avLst/>
          </a:prstGeom>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br>
              <a:rPr lang="en-US" sz="2800" dirty="0">
                <a:solidFill>
                  <a:schemeClr val="accent1">
                    <a:lumMod val="75000"/>
                  </a:schemeClr>
                </a:solidFill>
              </a:rPr>
            </a:br>
            <a:r>
              <a:rPr lang="en-US" sz="2800" dirty="0">
                <a:solidFill>
                  <a:schemeClr val="accent1">
                    <a:lumMod val="75000"/>
                  </a:schemeClr>
                </a:solidFill>
              </a:rPr>
              <a:t>Final Presentation</a:t>
            </a:r>
            <a:br>
              <a:rPr lang="en-US" sz="2800" dirty="0">
                <a:solidFill>
                  <a:schemeClr val="accent1">
                    <a:lumMod val="75000"/>
                  </a:schemeClr>
                </a:solidFill>
              </a:rPr>
            </a:br>
            <a:br>
              <a:rPr lang="en-US" sz="2800" dirty="0">
                <a:solidFill>
                  <a:schemeClr val="accent1">
                    <a:lumMod val="75000"/>
                  </a:schemeClr>
                </a:solidFill>
              </a:rPr>
            </a:br>
            <a:r>
              <a:rPr lang="en-US" sz="3200" b="1" dirty="0">
                <a:solidFill>
                  <a:schemeClr val="accent1">
                    <a:lumMod val="75000"/>
                  </a:schemeClr>
                </a:solidFill>
              </a:rPr>
              <a:t>Solving Sudoku Using Machine Learning And AI Tools</a:t>
            </a:r>
            <a:br>
              <a:rPr lang="en-US" sz="2800" b="1" dirty="0">
                <a:solidFill>
                  <a:schemeClr val="accent1">
                    <a:lumMod val="75000"/>
                  </a:schemeClr>
                </a:solidFill>
              </a:rPr>
            </a:br>
            <a:endParaRPr lang="en-US" sz="2800" dirty="0">
              <a:solidFill>
                <a:schemeClr val="accent1">
                  <a:lumMod val="75000"/>
                </a:schemeClr>
              </a:solidFill>
            </a:endParaRPr>
          </a:p>
        </p:txBody>
      </p:sp>
      <p:sp>
        <p:nvSpPr>
          <p:cNvPr id="12" name="Subtitle 2">
            <a:extLst>
              <a:ext uri="{FF2B5EF4-FFF2-40B4-BE49-F238E27FC236}">
                <a16:creationId xmlns:a16="http://schemas.microsoft.com/office/drawing/2014/main" id="{6961FCF5-6042-4780-ADCE-A5B527A09F2D}"/>
              </a:ext>
            </a:extLst>
          </p:cNvPr>
          <p:cNvSpPr>
            <a:spLocks noGrp="1"/>
          </p:cNvSpPr>
          <p:nvPr>
            <p:ph type="subTitle" idx="1"/>
          </p:nvPr>
        </p:nvSpPr>
        <p:spPr>
          <a:xfrm>
            <a:off x="585539" y="4017788"/>
            <a:ext cx="8446168" cy="1655763"/>
          </a:xfrm>
          <a:prstGeom prst="rect">
            <a:avLst/>
          </a:prstGeom>
        </p:spPr>
        <p:txBody>
          <a:bodyPr vert="horz" lIns="91440" tIns="45720" rIns="91440" bIns="45720" rtlCol="1" anchor="t">
            <a:noAutofit/>
          </a:bodyPr>
          <a:lstStyle>
            <a:lvl1pPr marL="0" indent="0" algn="ctr" defTabSz="914400" rtl="1"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u="sng" dirty="0">
                <a:solidFill>
                  <a:schemeClr val="tx1"/>
                </a:solidFill>
              </a:rPr>
              <a:t>Students:</a:t>
            </a:r>
            <a:r>
              <a:rPr lang="en-US" sz="2400" dirty="0">
                <a:solidFill>
                  <a:schemeClr val="tx1"/>
                </a:solidFill>
              </a:rPr>
              <a:t> Chen </a:t>
            </a:r>
            <a:r>
              <a:rPr lang="en-US" sz="2400" dirty="0" err="1">
                <a:solidFill>
                  <a:schemeClr val="tx1"/>
                </a:solidFill>
              </a:rPr>
              <a:t>Dudai</a:t>
            </a:r>
            <a:r>
              <a:rPr lang="en-US" sz="2400" dirty="0">
                <a:solidFill>
                  <a:schemeClr val="tx1"/>
                </a:solidFill>
              </a:rPr>
              <a:t>, Barak Mamistvalov</a:t>
            </a:r>
          </a:p>
          <a:p>
            <a:pPr algn="l" rtl="0"/>
            <a:r>
              <a:rPr lang="en-US" sz="2400" u="sng" dirty="0">
                <a:solidFill>
                  <a:schemeClr val="tx1"/>
                </a:solidFill>
              </a:rPr>
              <a:t>Supervisors</a:t>
            </a:r>
            <a:r>
              <a:rPr lang="en-US" sz="2400" dirty="0">
                <a:solidFill>
                  <a:schemeClr val="tx1"/>
                </a:solidFill>
              </a:rPr>
              <a:t>: Ron Dorfman, Tom Jurgenson</a:t>
            </a:r>
          </a:p>
          <a:p>
            <a:pPr algn="l" rtl="0"/>
            <a:endParaRPr lang="en-US" sz="1800" dirty="0">
              <a:solidFill>
                <a:schemeClr val="tx1"/>
              </a:solidFill>
            </a:endParaRPr>
          </a:p>
          <a:p>
            <a:pPr algn="l" rtl="0"/>
            <a:endParaRPr lang="en-US" sz="1800" dirty="0">
              <a:solidFill>
                <a:schemeClr val="tx1"/>
              </a:solidFill>
            </a:endParaRPr>
          </a:p>
          <a:p>
            <a:pPr algn="l" rtl="0"/>
            <a:endParaRPr lang="he-IL" sz="1800" dirty="0">
              <a:solidFill>
                <a:schemeClr val="tx1"/>
              </a:solidFill>
            </a:endParaRPr>
          </a:p>
          <a:p>
            <a:pPr algn="l" rtl="0"/>
            <a:r>
              <a:rPr lang="en-US" sz="2400" dirty="0">
                <a:solidFill>
                  <a:schemeClr val="tx1"/>
                </a:solidFill>
              </a:rPr>
              <a:t>Semester:  Winter,  2020</a:t>
            </a:r>
          </a:p>
          <a:p>
            <a:pPr algn="l" rtl="0"/>
            <a:r>
              <a:rPr lang="en-US" sz="2400" dirty="0">
                <a:solidFill>
                  <a:schemeClr val="tx1"/>
                </a:solidFill>
              </a:rPr>
              <a:t>Date: 13/09/20</a:t>
            </a:r>
            <a:endParaRPr lang="he-IL" sz="2400" dirty="0">
              <a:solidFill>
                <a:schemeClr val="tx1"/>
              </a:solidFill>
            </a:endParaRPr>
          </a:p>
          <a:p>
            <a:pPr algn="l" rtl="0"/>
            <a:endParaRPr lang="he-IL"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p:txBody>
      </p:sp>
      <p:pic>
        <p:nvPicPr>
          <p:cNvPr id="16" name="תמונה 15">
            <a:extLst>
              <a:ext uri="{FF2B5EF4-FFF2-40B4-BE49-F238E27FC236}">
                <a16:creationId xmlns:a16="http://schemas.microsoft.com/office/drawing/2014/main" id="{5116C3FF-C2B4-4BC9-98DF-DA9DE1D1FE97}"/>
              </a:ext>
            </a:extLst>
          </p:cNvPr>
          <p:cNvPicPr>
            <a:picLocks noChangeAspect="1"/>
          </p:cNvPicPr>
          <p:nvPr/>
        </p:nvPicPr>
        <p:blipFill>
          <a:blip r:embed="rId4"/>
          <a:stretch>
            <a:fillRect/>
          </a:stretch>
        </p:blipFill>
        <p:spPr>
          <a:xfrm>
            <a:off x="6531612" y="109287"/>
            <a:ext cx="2500095" cy="1066475"/>
          </a:xfrm>
          <a:prstGeom prst="rect">
            <a:avLst/>
          </a:prstGeom>
        </p:spPr>
      </p:pic>
      <p:sp>
        <p:nvSpPr>
          <p:cNvPr id="7" name="Subtitle 2">
            <a:extLst>
              <a:ext uri="{FF2B5EF4-FFF2-40B4-BE49-F238E27FC236}">
                <a16:creationId xmlns:a16="http://schemas.microsoft.com/office/drawing/2014/main" id="{32763DE1-AEE1-419A-86FA-745201868C7D}"/>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a:t>
            </a:r>
          </a:p>
        </p:txBody>
      </p:sp>
    </p:spTree>
    <p:extLst>
      <p:ext uri="{BB962C8B-B14F-4D97-AF65-F5344CB8AC3E}">
        <p14:creationId xmlns:p14="http://schemas.microsoft.com/office/powerpoint/2010/main" val="4104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75968" y="0"/>
            <a:ext cx="7886700" cy="1325563"/>
          </a:xfrm>
        </p:spPr>
        <p:txBody>
          <a:bodyPr/>
          <a:lstStyle/>
          <a:p>
            <a:pPr algn="ctr"/>
            <a:r>
              <a:rPr lang="en-US" dirty="0">
                <a:solidFill>
                  <a:srgbClr val="002060"/>
                </a:solidFill>
                <a:latin typeface="Calibri"/>
              </a:rPr>
              <a:t>Training method </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49" y="979170"/>
            <a:ext cx="7886700" cy="4351338"/>
          </a:xfrm>
        </p:spPr>
        <p:txBody>
          <a:bodyPr/>
          <a:lstStyle/>
          <a:p>
            <a:pPr algn="l" rtl="0"/>
            <a:r>
              <a:rPr lang="en-US" sz="2400" dirty="0"/>
              <a:t>Train on solutions with deleted elements</a:t>
            </a:r>
          </a:p>
          <a:p>
            <a:pPr lvl="1" algn="l" rtl="0"/>
            <a:r>
              <a:rPr lang="en-US" dirty="0"/>
              <a:t>Curriculum learning - Increasing number of deleted digits in the puzzle</a:t>
            </a:r>
          </a:p>
          <a:p>
            <a:pPr lvl="1" algn="l" rtl="0"/>
            <a:r>
              <a:rPr lang="en-US" dirty="0"/>
              <a:t>Deleting elements properly from the original board to avoid more than one possible solution</a:t>
            </a:r>
          </a:p>
          <a:p>
            <a:pPr lvl="1" algn="l" rtl="0"/>
            <a:r>
              <a:rPr lang="en-US" dirty="0"/>
              <a:t>Distributed number of deleted elements so the net will “remember” how to solve easy puzzles</a:t>
            </a:r>
          </a:p>
          <a:p>
            <a:pPr lvl="1" algn="l" rtl="0"/>
            <a:endParaRPr lang="he-IL" dirty="0"/>
          </a:p>
        </p:txBody>
      </p:sp>
      <p:pic>
        <p:nvPicPr>
          <p:cNvPr id="5" name="תמונה 4">
            <a:extLst>
              <a:ext uri="{FF2B5EF4-FFF2-40B4-BE49-F238E27FC236}">
                <a16:creationId xmlns:a16="http://schemas.microsoft.com/office/drawing/2014/main" id="{DA5FE6A8-6025-4122-911E-BC724BF08A2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BDA790D-6DDF-423C-B545-72996A09B38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10</a:t>
            </a:r>
          </a:p>
        </p:txBody>
      </p:sp>
      <p:pic>
        <p:nvPicPr>
          <p:cNvPr id="10" name="תמונה 9">
            <a:extLst>
              <a:ext uri="{FF2B5EF4-FFF2-40B4-BE49-F238E27FC236}">
                <a16:creationId xmlns:a16="http://schemas.microsoft.com/office/drawing/2014/main" id="{BF577A2E-78BA-42D5-85F7-5DC4DFE751A3}"/>
              </a:ext>
            </a:extLst>
          </p:cNvPr>
          <p:cNvPicPr>
            <a:picLocks noChangeAspect="1"/>
          </p:cNvPicPr>
          <p:nvPr/>
        </p:nvPicPr>
        <p:blipFill>
          <a:blip r:embed="rId4"/>
          <a:stretch>
            <a:fillRect/>
          </a:stretch>
        </p:blipFill>
        <p:spPr>
          <a:xfrm>
            <a:off x="0" y="3750666"/>
            <a:ext cx="4884267" cy="2754909"/>
          </a:xfrm>
          <a:prstGeom prst="rect">
            <a:avLst/>
          </a:prstGeom>
        </p:spPr>
      </p:pic>
      <p:pic>
        <p:nvPicPr>
          <p:cNvPr id="12" name="תמונה 11">
            <a:extLst>
              <a:ext uri="{FF2B5EF4-FFF2-40B4-BE49-F238E27FC236}">
                <a16:creationId xmlns:a16="http://schemas.microsoft.com/office/drawing/2014/main" id="{F27A1511-C66A-406E-A252-1A097B9BB8AC}"/>
              </a:ext>
            </a:extLst>
          </p:cNvPr>
          <p:cNvPicPr>
            <a:picLocks noChangeAspect="1"/>
          </p:cNvPicPr>
          <p:nvPr/>
        </p:nvPicPr>
        <p:blipFill>
          <a:blip r:embed="rId5"/>
          <a:stretch>
            <a:fillRect/>
          </a:stretch>
        </p:blipFill>
        <p:spPr>
          <a:xfrm>
            <a:off x="5222568" y="3750666"/>
            <a:ext cx="3340100" cy="2638615"/>
          </a:xfrm>
          <a:prstGeom prst="rect">
            <a:avLst/>
          </a:prstGeom>
        </p:spPr>
      </p:pic>
    </p:spTree>
    <p:extLst>
      <p:ext uri="{BB962C8B-B14F-4D97-AF65-F5344CB8AC3E}">
        <p14:creationId xmlns:p14="http://schemas.microsoft.com/office/powerpoint/2010/main" val="345687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95274"/>
            <a:ext cx="7886700" cy="1325563"/>
          </a:xfrm>
        </p:spPr>
        <p:txBody>
          <a:bodyPr/>
          <a:lstStyle/>
          <a:p>
            <a:pPr algn="ctr"/>
            <a:r>
              <a:rPr lang="en-US" dirty="0">
                <a:solidFill>
                  <a:srgbClr val="002060"/>
                </a:solidFill>
                <a:latin typeface="Calibri"/>
              </a:rPr>
              <a:t>Solving method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644525"/>
            <a:ext cx="7886700" cy="4351338"/>
          </a:xfrm>
        </p:spPr>
        <p:txBody>
          <a:bodyPr/>
          <a:lstStyle/>
          <a:p>
            <a:pPr algn="l" rtl="0"/>
            <a:r>
              <a:rPr lang="en-US" dirty="0"/>
              <a:t>Iterative method</a:t>
            </a:r>
          </a:p>
          <a:p>
            <a:pPr lvl="1" algn="l" rtl="0"/>
            <a:r>
              <a:rPr lang="en-US" dirty="0"/>
              <a:t>Fill the puzzle digit by digit and not the entire puzzle at once (like humans do)</a:t>
            </a:r>
          </a:p>
          <a:p>
            <a:pPr lvl="1" algn="l" rtl="0"/>
            <a:r>
              <a:rPr lang="en-US" dirty="0"/>
              <a:t>In each iteration the chosen digit will be the one with highest confidence</a:t>
            </a:r>
          </a:p>
          <a:p>
            <a:pPr lvl="1" algn="l" rtl="0"/>
            <a:r>
              <a:rPr lang="en-US" dirty="0"/>
              <a:t>Calculates updated confidence for each cell</a:t>
            </a:r>
          </a:p>
          <a:p>
            <a:pPr lvl="1" algn="l" rtl="0"/>
            <a:endParaRPr lang="en-US" dirty="0"/>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52A8D0A3-FE2A-4BC8-8AA0-4BEDDD2FBA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5ED15823-742F-4737-B7FB-159A0E7611B0}"/>
              </a:ext>
            </a:extLst>
          </p:cNvPr>
          <p:cNvSpPr txBox="1">
            <a:spLocks/>
          </p:cNvSpPr>
          <p:nvPr/>
        </p:nvSpPr>
        <p:spPr>
          <a:xfrm>
            <a:off x="8575634" y="6467572"/>
            <a:ext cx="854924"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11</a:t>
            </a:r>
          </a:p>
        </p:txBody>
      </p:sp>
      <p:pic>
        <p:nvPicPr>
          <p:cNvPr id="6" name="תמונה 5">
            <a:extLst>
              <a:ext uri="{FF2B5EF4-FFF2-40B4-BE49-F238E27FC236}">
                <a16:creationId xmlns:a16="http://schemas.microsoft.com/office/drawing/2014/main" id="{352DD1D7-6B0E-444D-AEF4-ED7563861329}"/>
              </a:ext>
            </a:extLst>
          </p:cNvPr>
          <p:cNvPicPr>
            <a:picLocks noChangeAspect="1"/>
          </p:cNvPicPr>
          <p:nvPr/>
        </p:nvPicPr>
        <p:blipFill>
          <a:blip r:embed="rId4"/>
          <a:stretch>
            <a:fillRect/>
          </a:stretch>
        </p:blipFill>
        <p:spPr>
          <a:xfrm>
            <a:off x="199551" y="3388017"/>
            <a:ext cx="3995098" cy="3079555"/>
          </a:xfrm>
          <a:prstGeom prst="rect">
            <a:avLst/>
          </a:prstGeom>
        </p:spPr>
      </p:pic>
      <p:pic>
        <p:nvPicPr>
          <p:cNvPr id="9" name="תמונה 8">
            <a:extLst>
              <a:ext uri="{FF2B5EF4-FFF2-40B4-BE49-F238E27FC236}">
                <a16:creationId xmlns:a16="http://schemas.microsoft.com/office/drawing/2014/main" id="{97449353-62EE-43F5-88F6-0E0A64C529D5}"/>
              </a:ext>
            </a:extLst>
          </p:cNvPr>
          <p:cNvPicPr>
            <a:picLocks noChangeAspect="1"/>
          </p:cNvPicPr>
          <p:nvPr/>
        </p:nvPicPr>
        <p:blipFill>
          <a:blip r:embed="rId5"/>
          <a:stretch>
            <a:fillRect/>
          </a:stretch>
        </p:blipFill>
        <p:spPr>
          <a:xfrm>
            <a:off x="4815054" y="3331884"/>
            <a:ext cx="3995099" cy="3135688"/>
          </a:xfrm>
          <a:prstGeom prst="rect">
            <a:avLst/>
          </a:prstGeom>
        </p:spPr>
      </p:pic>
    </p:spTree>
    <p:extLst>
      <p:ext uri="{BB962C8B-B14F-4D97-AF65-F5344CB8AC3E}">
        <p14:creationId xmlns:p14="http://schemas.microsoft.com/office/powerpoint/2010/main" val="595709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33361"/>
            <a:ext cx="7886700" cy="1325563"/>
          </a:xfrm>
        </p:spPr>
        <p:txBody>
          <a:bodyPr/>
          <a:lstStyle/>
          <a:p>
            <a:pPr algn="ctr"/>
            <a:r>
              <a:rPr lang="en-US" dirty="0">
                <a:solidFill>
                  <a:srgbClr val="002060"/>
                </a:solidFill>
                <a:latin typeface="Calibri"/>
              </a:rPr>
              <a:t>Comparing results</a:t>
            </a:r>
            <a:endParaRPr lang="he-IL" dirty="0">
              <a:solidFill>
                <a:srgbClr val="002060"/>
              </a:solidFill>
              <a:latin typeface="Calibri"/>
            </a:endParaRPr>
          </a:p>
        </p:txBody>
      </p:sp>
      <p:graphicFrame>
        <p:nvGraphicFramePr>
          <p:cNvPr id="5" name="מציין מיקום תוכן 4">
            <a:extLst>
              <a:ext uri="{FF2B5EF4-FFF2-40B4-BE49-F238E27FC236}">
                <a16:creationId xmlns:a16="http://schemas.microsoft.com/office/drawing/2014/main" id="{93E1FD32-BD46-45EE-9642-C448C397F87E}"/>
              </a:ext>
            </a:extLst>
          </p:cNvPr>
          <p:cNvGraphicFramePr>
            <a:graphicFrameLocks noGrp="1"/>
          </p:cNvGraphicFramePr>
          <p:nvPr>
            <p:ph idx="1"/>
            <p:extLst>
              <p:ext uri="{D42A27DB-BD31-4B8C-83A1-F6EECF244321}">
                <p14:modId xmlns:p14="http://schemas.microsoft.com/office/powerpoint/2010/main" val="1866941619"/>
              </p:ext>
            </p:extLst>
          </p:nvPr>
        </p:nvGraphicFramePr>
        <p:xfrm>
          <a:off x="96253" y="1405288"/>
          <a:ext cx="8970744" cy="4806826"/>
        </p:xfrm>
        <a:graphic>
          <a:graphicData uri="http://schemas.openxmlformats.org/drawingml/2006/table">
            <a:tbl>
              <a:tblPr rtl="1" firstRow="1" firstCol="1" bandRow="1">
                <a:tableStyleId>{69012ECD-51FC-41F1-AA8D-1B2483CD663E}</a:tableStyleId>
              </a:tblPr>
              <a:tblGrid>
                <a:gridCol w="1299410">
                  <a:extLst>
                    <a:ext uri="{9D8B030D-6E8A-4147-A177-3AD203B41FA5}">
                      <a16:colId xmlns:a16="http://schemas.microsoft.com/office/drawing/2014/main" val="4180117168"/>
                    </a:ext>
                  </a:extLst>
                </a:gridCol>
                <a:gridCol w="1357162">
                  <a:extLst>
                    <a:ext uri="{9D8B030D-6E8A-4147-A177-3AD203B41FA5}">
                      <a16:colId xmlns:a16="http://schemas.microsoft.com/office/drawing/2014/main" val="43957283"/>
                    </a:ext>
                  </a:extLst>
                </a:gridCol>
                <a:gridCol w="1301396">
                  <a:extLst>
                    <a:ext uri="{9D8B030D-6E8A-4147-A177-3AD203B41FA5}">
                      <a16:colId xmlns:a16="http://schemas.microsoft.com/office/drawing/2014/main" val="1379176819"/>
                    </a:ext>
                  </a:extLst>
                </a:gridCol>
                <a:gridCol w="1567543">
                  <a:extLst>
                    <a:ext uri="{9D8B030D-6E8A-4147-A177-3AD203B41FA5}">
                      <a16:colId xmlns:a16="http://schemas.microsoft.com/office/drawing/2014/main" val="606731208"/>
                    </a:ext>
                  </a:extLst>
                </a:gridCol>
                <a:gridCol w="1408066">
                  <a:extLst>
                    <a:ext uri="{9D8B030D-6E8A-4147-A177-3AD203B41FA5}">
                      <a16:colId xmlns:a16="http://schemas.microsoft.com/office/drawing/2014/main" val="1202457364"/>
                    </a:ext>
                  </a:extLst>
                </a:gridCol>
                <a:gridCol w="2037167">
                  <a:extLst>
                    <a:ext uri="{9D8B030D-6E8A-4147-A177-3AD203B41FA5}">
                      <a16:colId xmlns:a16="http://schemas.microsoft.com/office/drawing/2014/main" val="1611586995"/>
                    </a:ext>
                  </a:extLst>
                </a:gridCol>
              </a:tblGrid>
              <a:tr h="1106106">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noProof="0" dirty="0">
                          <a:solidFill>
                            <a:schemeClr val="lt1"/>
                          </a:solidFill>
                          <a:effectLst/>
                        </a:rPr>
                        <a:t>Avg. Running time</a:t>
                      </a:r>
                      <a:endParaRPr lang="he-IL" sz="2000" b="1" u="none" strike="noStrike" kern="1200" noProof="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cell</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board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Training method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a:p>
                  </a:txBody>
                  <a:tcPr/>
                </a:tc>
                <a:tc>
                  <a:txBody>
                    <a:bodyPr/>
                    <a:lstStyle/>
                    <a:p>
                      <a:pPr algn="ctr" rtl="0" fontAlgn="t">
                        <a:lnSpc>
                          <a:spcPct val="107000"/>
                        </a:lnSpc>
                        <a:spcBef>
                          <a:spcPts val="0"/>
                        </a:spcBef>
                        <a:spcAft>
                          <a:spcPts val="800"/>
                        </a:spcAft>
                      </a:pPr>
                      <a:r>
                        <a:rPr lang="en-US" sz="2000" b="1" u="none" strike="noStrike" dirty="0">
                          <a:effectLst/>
                        </a:rPr>
                        <a:t>Architechture</a:t>
                      </a:r>
                      <a:endParaRPr lang="he-IL" sz="2000" b="1"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273987"/>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he-IL" sz="1800" kern="1200" dirty="0">
                          <a:solidFill>
                            <a:schemeClr val="dk1"/>
                          </a:solidFill>
                          <a:effectLst/>
                        </a:rPr>
                        <a:t>99.6%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5866486"/>
                  </a:ext>
                </a:extLst>
              </a:tr>
              <a:tr h="740144">
                <a:tc>
                  <a:txBody>
                    <a:bodyPr/>
                    <a:lstStyle/>
                    <a:p>
                      <a:pPr algn="ctr" rtl="0" fontAlgn="t">
                        <a:lnSpc>
                          <a:spcPct val="107000"/>
                        </a:lnSpc>
                        <a:spcBef>
                          <a:spcPts val="0"/>
                        </a:spcBef>
                        <a:spcAft>
                          <a:spcPts val="800"/>
                        </a:spcAft>
                      </a:pPr>
                      <a:r>
                        <a:rPr lang="en-US" sz="2000" b="0" u="none" strike="noStrike" dirty="0">
                          <a:effectLst/>
                        </a:rPr>
                        <a:t>0.08[s]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99.5%</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CNN</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404107"/>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99.8%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98.8%</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966030"/>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91.1%</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4752943"/>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88.2%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he-IL" sz="1800" kern="1200" dirty="0">
                          <a:solidFill>
                            <a:schemeClr val="dk1"/>
                          </a:solidFill>
                          <a:effectLst/>
                        </a:rPr>
                        <a:t>27.2%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 – No Curriculum</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903002"/>
                  </a:ext>
                </a:extLst>
              </a:tr>
            </a:tbl>
          </a:graphicData>
        </a:graphic>
      </p:graphicFrame>
      <p:pic>
        <p:nvPicPr>
          <p:cNvPr id="3" name="תמונה 2">
            <a:extLst>
              <a:ext uri="{FF2B5EF4-FFF2-40B4-BE49-F238E27FC236}">
                <a16:creationId xmlns:a16="http://schemas.microsoft.com/office/drawing/2014/main" id="{CFB5BC96-3E49-4ECD-A1E2-5AAA823270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82530489-1901-4E9D-AC91-F01796EA66E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12</a:t>
            </a:r>
          </a:p>
        </p:txBody>
      </p:sp>
    </p:spTree>
    <p:extLst>
      <p:ext uri="{BB962C8B-B14F-4D97-AF65-F5344CB8AC3E}">
        <p14:creationId xmlns:p14="http://schemas.microsoft.com/office/powerpoint/2010/main" val="23147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Visualizations</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66D4DE72-9FE4-4090-B618-5A7FB7D38A1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E5A3563-59A5-4506-B4F2-271B7D7B0F32}"/>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13</a:t>
            </a:r>
          </a:p>
        </p:txBody>
      </p:sp>
      <p:pic>
        <p:nvPicPr>
          <p:cNvPr id="4" name="תמונה 3">
            <a:extLst>
              <a:ext uri="{FF2B5EF4-FFF2-40B4-BE49-F238E27FC236}">
                <a16:creationId xmlns:a16="http://schemas.microsoft.com/office/drawing/2014/main" id="{7EE6E6A9-D56D-495C-AD24-FF53FEDEF3D5}"/>
              </a:ext>
            </a:extLst>
          </p:cNvPr>
          <p:cNvPicPr/>
          <p:nvPr/>
        </p:nvPicPr>
        <p:blipFill>
          <a:blip r:embed="rId4"/>
          <a:stretch>
            <a:fillRect/>
          </a:stretch>
        </p:blipFill>
        <p:spPr>
          <a:xfrm>
            <a:off x="4525644" y="2124076"/>
            <a:ext cx="4618355" cy="4052887"/>
          </a:xfrm>
          <a:prstGeom prst="rect">
            <a:avLst/>
          </a:prstGeom>
        </p:spPr>
      </p:pic>
      <p:pic>
        <p:nvPicPr>
          <p:cNvPr id="11" name="תמונה 10">
            <a:extLst>
              <a:ext uri="{FF2B5EF4-FFF2-40B4-BE49-F238E27FC236}">
                <a16:creationId xmlns:a16="http://schemas.microsoft.com/office/drawing/2014/main" id="{8849BFBE-8FBB-4DBF-A002-701267868C64}"/>
              </a:ext>
            </a:extLst>
          </p:cNvPr>
          <p:cNvPicPr/>
          <p:nvPr/>
        </p:nvPicPr>
        <p:blipFill>
          <a:blip r:embed="rId5"/>
          <a:stretch>
            <a:fillRect/>
          </a:stretch>
        </p:blipFill>
        <p:spPr>
          <a:xfrm>
            <a:off x="0" y="2235319"/>
            <a:ext cx="4406899" cy="3830399"/>
          </a:xfrm>
          <a:prstGeom prst="rect">
            <a:avLst/>
          </a:prstGeom>
        </p:spPr>
      </p:pic>
    </p:spTree>
    <p:extLst>
      <p:ext uri="{BB962C8B-B14F-4D97-AF65-F5344CB8AC3E}">
        <p14:creationId xmlns:p14="http://schemas.microsoft.com/office/powerpoint/2010/main" val="304401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14</a:t>
            </a:r>
          </a:p>
        </p:txBody>
      </p:sp>
      <p:pic>
        <p:nvPicPr>
          <p:cNvPr id="6" name="תמונה 5">
            <a:extLst>
              <a:ext uri="{FF2B5EF4-FFF2-40B4-BE49-F238E27FC236}">
                <a16:creationId xmlns:a16="http://schemas.microsoft.com/office/drawing/2014/main" id="{5B08CD8E-1C3A-4B3C-9B93-ACD6752A77CF}"/>
              </a:ext>
            </a:extLst>
          </p:cNvPr>
          <p:cNvPicPr>
            <a:picLocks noChangeAspect="1"/>
          </p:cNvPicPr>
          <p:nvPr/>
        </p:nvPicPr>
        <p:blipFill>
          <a:blip r:embed="rId4"/>
          <a:stretch>
            <a:fillRect/>
          </a:stretch>
        </p:blipFill>
        <p:spPr>
          <a:xfrm>
            <a:off x="-1" y="1842448"/>
            <a:ext cx="4267273" cy="3446947"/>
          </a:xfrm>
          <a:prstGeom prst="rect">
            <a:avLst/>
          </a:prstGeom>
        </p:spPr>
      </p:pic>
      <p:pic>
        <p:nvPicPr>
          <p:cNvPr id="9" name="תמונה 8">
            <a:extLst>
              <a:ext uri="{FF2B5EF4-FFF2-40B4-BE49-F238E27FC236}">
                <a16:creationId xmlns:a16="http://schemas.microsoft.com/office/drawing/2014/main" id="{7C6D293F-FEB5-416E-B5B9-648B9F8F7CE1}"/>
              </a:ext>
            </a:extLst>
          </p:cNvPr>
          <p:cNvPicPr>
            <a:picLocks noChangeAspect="1"/>
          </p:cNvPicPr>
          <p:nvPr/>
        </p:nvPicPr>
        <p:blipFill>
          <a:blip r:embed="rId5"/>
          <a:stretch>
            <a:fillRect/>
          </a:stretch>
        </p:blipFill>
        <p:spPr>
          <a:xfrm>
            <a:off x="4712407" y="1842447"/>
            <a:ext cx="4322411" cy="3402411"/>
          </a:xfrm>
          <a:prstGeom prst="rect">
            <a:avLst/>
          </a:prstGeom>
        </p:spPr>
      </p:pic>
      <p:sp>
        <p:nvSpPr>
          <p:cNvPr id="10" name="חץ: ימינה 9">
            <a:extLst>
              <a:ext uri="{FF2B5EF4-FFF2-40B4-BE49-F238E27FC236}">
                <a16:creationId xmlns:a16="http://schemas.microsoft.com/office/drawing/2014/main" id="{3A80D5BF-66F6-47AE-91C9-F2282A984EEA}"/>
              </a:ext>
            </a:extLst>
          </p:cNvPr>
          <p:cNvSpPr/>
          <p:nvPr/>
        </p:nvSpPr>
        <p:spPr>
          <a:xfrm>
            <a:off x="4267273" y="3111689"/>
            <a:ext cx="609451" cy="696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8228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9CEB2D3B-0837-4033-BBD8-E2E2A8A3DDE5}"/>
              </a:ext>
            </a:extLst>
          </p:cNvPr>
          <p:cNvPicPr/>
          <p:nvPr/>
        </p:nvPicPr>
        <p:blipFill>
          <a:blip r:embed="rId3"/>
          <a:stretch>
            <a:fillRect/>
          </a:stretch>
        </p:blipFill>
        <p:spPr>
          <a:xfrm>
            <a:off x="0" y="0"/>
            <a:ext cx="5732060" cy="3188134"/>
          </a:xfrm>
          <a:prstGeom prst="rect">
            <a:avLst/>
          </a:prstGeom>
        </p:spPr>
      </p:pic>
      <p:pic>
        <p:nvPicPr>
          <p:cNvPr id="13" name="תמונה 12">
            <a:extLst>
              <a:ext uri="{FF2B5EF4-FFF2-40B4-BE49-F238E27FC236}">
                <a16:creationId xmlns:a16="http://schemas.microsoft.com/office/drawing/2014/main" id="{2239FE75-8A50-48AA-9140-F16E0D57D26D}"/>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5" name="Subtitle 2">
            <a:extLst>
              <a:ext uri="{FF2B5EF4-FFF2-40B4-BE49-F238E27FC236}">
                <a16:creationId xmlns:a16="http://schemas.microsoft.com/office/drawing/2014/main" id="{1FB6FD92-AC26-4094-A796-63D49681244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15</a:t>
            </a:r>
          </a:p>
        </p:txBody>
      </p:sp>
      <p:pic>
        <p:nvPicPr>
          <p:cNvPr id="3" name="תמונה 2">
            <a:extLst>
              <a:ext uri="{FF2B5EF4-FFF2-40B4-BE49-F238E27FC236}">
                <a16:creationId xmlns:a16="http://schemas.microsoft.com/office/drawing/2014/main" id="{308E0269-015F-42A1-9F6D-FEAB704C9D89}"/>
              </a:ext>
            </a:extLst>
          </p:cNvPr>
          <p:cNvPicPr>
            <a:picLocks noChangeAspect="1"/>
          </p:cNvPicPr>
          <p:nvPr/>
        </p:nvPicPr>
        <p:blipFill>
          <a:blip r:embed="rId5"/>
          <a:stretch>
            <a:fillRect/>
          </a:stretch>
        </p:blipFill>
        <p:spPr>
          <a:xfrm>
            <a:off x="2359641" y="3065060"/>
            <a:ext cx="6782937" cy="3293964"/>
          </a:xfrm>
          <a:prstGeom prst="rect">
            <a:avLst/>
          </a:prstGeom>
        </p:spPr>
      </p:pic>
    </p:spTree>
    <p:extLst>
      <p:ext uri="{BB962C8B-B14F-4D97-AF65-F5344CB8AC3E}">
        <p14:creationId xmlns:p14="http://schemas.microsoft.com/office/powerpoint/2010/main" val="2381276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5EF42004-4CBA-41E8-B448-4ED7EB8C6D15}"/>
              </a:ext>
            </a:extLst>
          </p:cNvPr>
          <p:cNvPicPr/>
          <p:nvPr/>
        </p:nvPicPr>
        <p:blipFill rotWithShape="1">
          <a:blip r:embed="rId3"/>
          <a:srcRect l="8754" r="8759"/>
          <a:stretch/>
        </p:blipFill>
        <p:spPr>
          <a:xfrm>
            <a:off x="3699803" y="3193365"/>
            <a:ext cx="5408731" cy="3151759"/>
          </a:xfrm>
          <a:prstGeom prst="rect">
            <a:avLst/>
          </a:prstGeom>
        </p:spPr>
      </p:pic>
      <p:pic>
        <p:nvPicPr>
          <p:cNvPr id="15" name="תמונה 14">
            <a:extLst>
              <a:ext uri="{FF2B5EF4-FFF2-40B4-BE49-F238E27FC236}">
                <a16:creationId xmlns:a16="http://schemas.microsoft.com/office/drawing/2014/main" id="{946282BD-A31A-405E-8C1E-5B149CD34FFF}"/>
              </a:ext>
            </a:extLst>
          </p:cNvPr>
          <p:cNvPicPr/>
          <p:nvPr/>
        </p:nvPicPr>
        <p:blipFill rotWithShape="1">
          <a:blip r:embed="rId4"/>
          <a:srcRect l="31000" t="23118" r="28954"/>
          <a:stretch/>
        </p:blipFill>
        <p:spPr>
          <a:xfrm>
            <a:off x="832140" y="3923875"/>
            <a:ext cx="2600377" cy="2223706"/>
          </a:xfrm>
          <a:prstGeom prst="rect">
            <a:avLst/>
          </a:prstGeom>
        </p:spPr>
      </p:pic>
      <p:pic>
        <p:nvPicPr>
          <p:cNvPr id="17" name="תמונה 16">
            <a:extLst>
              <a:ext uri="{FF2B5EF4-FFF2-40B4-BE49-F238E27FC236}">
                <a16:creationId xmlns:a16="http://schemas.microsoft.com/office/drawing/2014/main" id="{8DB1316F-4520-44E4-8F36-D957A1FA91C2}"/>
              </a:ext>
            </a:extLst>
          </p:cNvPr>
          <p:cNvPicPr>
            <a:picLocks noChangeAspect="1"/>
          </p:cNvPicPr>
          <p:nvPr/>
        </p:nvPicPr>
        <p:blipFill>
          <a:blip r:embed="rId5"/>
          <a:stretch>
            <a:fillRect/>
          </a:stretch>
        </p:blipFill>
        <p:spPr>
          <a:xfrm>
            <a:off x="4081462" y="6505575"/>
            <a:ext cx="981075" cy="352425"/>
          </a:xfrm>
          <a:prstGeom prst="rect">
            <a:avLst/>
          </a:prstGeom>
        </p:spPr>
      </p:pic>
      <p:sp>
        <p:nvSpPr>
          <p:cNvPr id="19" name="Subtitle 2">
            <a:extLst>
              <a:ext uri="{FF2B5EF4-FFF2-40B4-BE49-F238E27FC236}">
                <a16:creationId xmlns:a16="http://schemas.microsoft.com/office/drawing/2014/main" id="{44139641-3F64-450D-8B65-66E52A4DA661}"/>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16</a:t>
            </a:r>
          </a:p>
        </p:txBody>
      </p:sp>
      <p:pic>
        <p:nvPicPr>
          <p:cNvPr id="3" name="תמונה 2">
            <a:extLst>
              <a:ext uri="{FF2B5EF4-FFF2-40B4-BE49-F238E27FC236}">
                <a16:creationId xmlns:a16="http://schemas.microsoft.com/office/drawing/2014/main" id="{14F57DE2-593E-4341-B3BD-9B6671512120}"/>
              </a:ext>
            </a:extLst>
          </p:cNvPr>
          <p:cNvPicPr>
            <a:picLocks noChangeAspect="1"/>
          </p:cNvPicPr>
          <p:nvPr/>
        </p:nvPicPr>
        <p:blipFill>
          <a:blip r:embed="rId6"/>
          <a:stretch>
            <a:fillRect/>
          </a:stretch>
        </p:blipFill>
        <p:spPr>
          <a:xfrm>
            <a:off x="0" y="57393"/>
            <a:ext cx="6355363" cy="3122072"/>
          </a:xfrm>
          <a:prstGeom prst="rect">
            <a:avLst/>
          </a:prstGeom>
        </p:spPr>
      </p:pic>
    </p:spTree>
    <p:extLst>
      <p:ext uri="{BB962C8B-B14F-4D97-AF65-F5344CB8AC3E}">
        <p14:creationId xmlns:p14="http://schemas.microsoft.com/office/powerpoint/2010/main" val="1681546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0C3325BF-A584-4686-9884-1D9EA10D73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7714581-1D62-4B26-B56B-3F6259196CA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17</a:t>
            </a:r>
          </a:p>
        </p:txBody>
      </p:sp>
      <p:pic>
        <p:nvPicPr>
          <p:cNvPr id="11" name="תמונה 10">
            <a:extLst>
              <a:ext uri="{FF2B5EF4-FFF2-40B4-BE49-F238E27FC236}">
                <a16:creationId xmlns:a16="http://schemas.microsoft.com/office/drawing/2014/main" id="{3CEBA141-5622-4349-B557-7D87D01D5969}"/>
              </a:ext>
            </a:extLst>
          </p:cNvPr>
          <p:cNvPicPr>
            <a:picLocks noChangeAspect="1"/>
          </p:cNvPicPr>
          <p:nvPr/>
        </p:nvPicPr>
        <p:blipFill>
          <a:blip r:embed="rId4"/>
          <a:stretch>
            <a:fillRect/>
          </a:stretch>
        </p:blipFill>
        <p:spPr>
          <a:xfrm>
            <a:off x="0" y="1310481"/>
            <a:ext cx="9144000" cy="4897438"/>
          </a:xfrm>
          <a:prstGeom prst="rect">
            <a:avLst/>
          </a:prstGeom>
        </p:spPr>
      </p:pic>
    </p:spTree>
    <p:extLst>
      <p:ext uri="{BB962C8B-B14F-4D97-AF65-F5344CB8AC3E}">
        <p14:creationId xmlns:p14="http://schemas.microsoft.com/office/powerpoint/2010/main" val="929190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F84D26A7-6C87-4286-A0F2-A544786F839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DA6A66E-C172-4E1C-A719-FC42DCB8321F}"/>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18</a:t>
            </a:r>
          </a:p>
        </p:txBody>
      </p:sp>
      <p:grpSp>
        <p:nvGrpSpPr>
          <p:cNvPr id="9" name="קבוצה 8">
            <a:extLst>
              <a:ext uri="{FF2B5EF4-FFF2-40B4-BE49-F238E27FC236}">
                <a16:creationId xmlns:a16="http://schemas.microsoft.com/office/drawing/2014/main" id="{DB1CBA8F-4C2C-4C2B-998F-8E10F7EA4ACA}"/>
              </a:ext>
            </a:extLst>
          </p:cNvPr>
          <p:cNvGrpSpPr/>
          <p:nvPr/>
        </p:nvGrpSpPr>
        <p:grpSpPr>
          <a:xfrm>
            <a:off x="308592" y="1322498"/>
            <a:ext cx="7886700" cy="4781739"/>
            <a:chOff x="308592" y="1322498"/>
            <a:chExt cx="7886700" cy="4781739"/>
          </a:xfrm>
        </p:grpSpPr>
        <p:pic>
          <p:nvPicPr>
            <p:cNvPr id="3" name="תמונה 2">
              <a:extLst>
                <a:ext uri="{FF2B5EF4-FFF2-40B4-BE49-F238E27FC236}">
                  <a16:creationId xmlns:a16="http://schemas.microsoft.com/office/drawing/2014/main" id="{DC993087-AA5D-4A7A-B47C-2C28CBCD862C}"/>
                </a:ext>
              </a:extLst>
            </p:cNvPr>
            <p:cNvPicPr/>
            <p:nvPr/>
          </p:nvPicPr>
          <p:blipFill rotWithShape="1">
            <a:blip r:embed="rId4"/>
            <a:srcRect l="-100" t="-1" r="100" b="1948"/>
            <a:stretch/>
          </p:blipFill>
          <p:spPr bwMode="auto">
            <a:xfrm>
              <a:off x="308592" y="1322498"/>
              <a:ext cx="7886700" cy="4781739"/>
            </a:xfrm>
            <a:prstGeom prst="rect">
              <a:avLst/>
            </a:prstGeom>
            <a:ln>
              <a:noFill/>
            </a:ln>
            <a:extLst>
              <a:ext uri="{53640926-AAD7-44D8-BBD7-CCE9431645EC}">
                <a14:shadowObscured xmlns:a14="http://schemas.microsoft.com/office/drawing/2010/main"/>
              </a:ext>
            </a:extLst>
          </p:spPr>
        </p:pic>
        <p:sp>
          <p:nvSpPr>
            <p:cNvPr id="4" name="תיבת טקסט 3">
              <a:extLst>
                <a:ext uri="{FF2B5EF4-FFF2-40B4-BE49-F238E27FC236}">
                  <a16:creationId xmlns:a16="http://schemas.microsoft.com/office/drawing/2014/main" id="{4E117350-856B-4A03-8A55-071C1093D9A1}"/>
                </a:ext>
              </a:extLst>
            </p:cNvPr>
            <p:cNvSpPr txBox="1"/>
            <p:nvPr/>
          </p:nvSpPr>
          <p:spPr>
            <a:xfrm rot="16200000">
              <a:off x="601177" y="2883557"/>
              <a:ext cx="325730" cy="261610"/>
            </a:xfrm>
            <a:prstGeom prst="rect">
              <a:avLst/>
            </a:prstGeom>
            <a:noFill/>
          </p:spPr>
          <p:txBody>
            <a:bodyPr wrap="none" rtlCol="1">
              <a:spAutoFit/>
            </a:bodyPr>
            <a:lstStyle/>
            <a:p>
              <a:r>
                <a:rPr lang="en-US" sz="1100" dirty="0"/>
                <a:t>[s]</a:t>
              </a:r>
              <a:endParaRPr lang="he-IL" sz="1100" dirty="0"/>
            </a:p>
          </p:txBody>
        </p:sp>
      </p:grpSp>
    </p:spTree>
    <p:extLst>
      <p:ext uri="{BB962C8B-B14F-4D97-AF65-F5344CB8AC3E}">
        <p14:creationId xmlns:p14="http://schemas.microsoft.com/office/powerpoint/2010/main" val="4241248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Conclusions</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550504"/>
            <a:ext cx="7886700" cy="4626459"/>
          </a:xfrm>
        </p:spPr>
        <p:txBody>
          <a:bodyPr>
            <a:normAutofit/>
          </a:bodyPr>
          <a:lstStyle/>
          <a:p>
            <a:pPr lvl="1" algn="l" rtl="0"/>
            <a:r>
              <a:rPr lang="en-US" sz="2800" dirty="0"/>
              <a:t>Neural nets can “learn” the Sudoku rules and play successfully</a:t>
            </a:r>
          </a:p>
          <a:p>
            <a:pPr lvl="2" algn="l" rtl="0"/>
            <a:r>
              <a:rPr lang="en-US" sz="2600" dirty="0"/>
              <a:t>Faster than brute-force solution</a:t>
            </a:r>
          </a:p>
          <a:p>
            <a:pPr lvl="2" algn="l" rtl="0"/>
            <a:r>
              <a:rPr lang="en-US" sz="2600" dirty="0"/>
              <a:t>Stable running time</a:t>
            </a:r>
          </a:p>
          <a:p>
            <a:pPr lvl="1" algn="l" rtl="0"/>
            <a:r>
              <a:rPr lang="en-US" sz="2800" dirty="0"/>
              <a:t>Curriculum learning may be able to perform better on suitable problems like Sudoku</a:t>
            </a:r>
          </a:p>
          <a:p>
            <a:pPr lvl="1" algn="l" rtl="0"/>
            <a:r>
              <a:rPr lang="en-US" sz="3000" dirty="0"/>
              <a:t>Iterative solution may perform better </a:t>
            </a:r>
          </a:p>
          <a:p>
            <a:pPr lvl="2" algn="l" rtl="0"/>
            <a:r>
              <a:rPr lang="en-US" sz="2600" dirty="0"/>
              <a:t>Fill elements one by one</a:t>
            </a:r>
          </a:p>
          <a:p>
            <a:pPr lvl="1" algn="l" rtl="0"/>
            <a:r>
              <a:rPr lang="en-US" sz="3000" dirty="0"/>
              <a:t>The best deletion method in training for this problem is: proper distributed deletion.</a:t>
            </a:r>
          </a:p>
          <a:p>
            <a:pPr lvl="2" algn="l" rtl="0"/>
            <a:endParaRPr lang="en-US" dirty="0"/>
          </a:p>
          <a:p>
            <a:pPr lvl="1" algn="l" rtl="0"/>
            <a:endParaRPr lang="he-IL" dirty="0"/>
          </a:p>
        </p:txBody>
      </p:sp>
      <p:pic>
        <p:nvPicPr>
          <p:cNvPr id="5" name="תמונה 4">
            <a:extLst>
              <a:ext uri="{FF2B5EF4-FFF2-40B4-BE49-F238E27FC236}">
                <a16:creationId xmlns:a16="http://schemas.microsoft.com/office/drawing/2014/main" id="{35635F69-AC6A-467E-95A2-358558D6367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4827E34-5CA1-4A69-BBD3-2C669601619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19</a:t>
            </a:r>
          </a:p>
        </p:txBody>
      </p:sp>
    </p:spTree>
    <p:extLst>
      <p:ext uri="{BB962C8B-B14F-4D97-AF65-F5344CB8AC3E}">
        <p14:creationId xmlns:p14="http://schemas.microsoft.com/office/powerpoint/2010/main" val="148965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9B27DB-9B1D-4469-9BE6-3096C4731B09}"/>
              </a:ext>
            </a:extLst>
          </p:cNvPr>
          <p:cNvSpPr>
            <a:spLocks noGrp="1"/>
          </p:cNvSpPr>
          <p:nvPr/>
        </p:nvSpPr>
        <p:spPr>
          <a:xfrm>
            <a:off x="457200" y="205583"/>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latin typeface="Calibri"/>
              </a:rPr>
              <a:t>Outline</a:t>
            </a:r>
            <a:endParaRPr lang="he-IL" dirty="0">
              <a:solidFill>
                <a:srgbClr val="002060"/>
              </a:solidFill>
              <a:latin typeface="Calibri"/>
            </a:endParaRPr>
          </a:p>
        </p:txBody>
      </p:sp>
      <p:sp>
        <p:nvSpPr>
          <p:cNvPr id="10" name="Content Placeholder 2">
            <a:extLst>
              <a:ext uri="{FF2B5EF4-FFF2-40B4-BE49-F238E27FC236}">
                <a16:creationId xmlns:a16="http://schemas.microsoft.com/office/drawing/2014/main" id="{DBD21293-DC2A-4265-BE88-3FC84347FDD8}"/>
              </a:ext>
            </a:extLst>
          </p:cNvPr>
          <p:cNvSpPr>
            <a:spLocks noGrp="1"/>
          </p:cNvSpPr>
          <p:nvPr/>
        </p:nvSpPr>
        <p:spPr>
          <a:xfrm>
            <a:off x="457200" y="1531146"/>
            <a:ext cx="8229600" cy="4525963"/>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rgbClr val="002060"/>
                </a:solidFill>
              </a:rPr>
              <a:t>Project Goal</a:t>
            </a:r>
          </a:p>
          <a:p>
            <a:r>
              <a:rPr lang="en-US" sz="2800" dirty="0">
                <a:solidFill>
                  <a:srgbClr val="002060"/>
                </a:solidFill>
              </a:rPr>
              <a:t>Background</a:t>
            </a:r>
          </a:p>
          <a:p>
            <a:r>
              <a:rPr lang="en-US" sz="2800" dirty="0">
                <a:solidFill>
                  <a:srgbClr val="002060"/>
                </a:solidFill>
              </a:rPr>
              <a:t>Curriculum learning</a:t>
            </a:r>
          </a:p>
          <a:p>
            <a:r>
              <a:rPr lang="en-US" sz="2800" dirty="0">
                <a:solidFill>
                  <a:srgbClr val="002060"/>
                </a:solidFill>
              </a:rPr>
              <a:t>Our Solution</a:t>
            </a:r>
          </a:p>
          <a:p>
            <a:r>
              <a:rPr lang="en-US" sz="2800" dirty="0">
                <a:solidFill>
                  <a:srgbClr val="002060"/>
                </a:solidFill>
              </a:rPr>
              <a:t>Analyzing the net </a:t>
            </a:r>
          </a:p>
          <a:p>
            <a:r>
              <a:rPr lang="en-US" sz="2800" dirty="0">
                <a:solidFill>
                  <a:srgbClr val="002060"/>
                </a:solidFill>
              </a:rPr>
              <a:t>Conclusions</a:t>
            </a:r>
          </a:p>
          <a:p>
            <a:r>
              <a:rPr lang="en-US" sz="2800" dirty="0">
                <a:solidFill>
                  <a:srgbClr val="002060"/>
                </a:solidFill>
              </a:rPr>
              <a:t>Future Work</a:t>
            </a:r>
          </a:p>
          <a:p>
            <a:endParaRPr lang="en-US" sz="2800" dirty="0">
              <a:solidFill>
                <a:srgbClr val="002060"/>
              </a:solidFill>
            </a:endParaRPr>
          </a:p>
          <a:p>
            <a:endParaRPr lang="he-IL" sz="2800" dirty="0">
              <a:solidFill>
                <a:srgbClr val="002060"/>
              </a:solidFill>
            </a:endParaRPr>
          </a:p>
        </p:txBody>
      </p:sp>
      <p:sp>
        <p:nvSpPr>
          <p:cNvPr id="12" name="Slide Number Placeholder 4">
            <a:extLst>
              <a:ext uri="{FF2B5EF4-FFF2-40B4-BE49-F238E27FC236}">
                <a16:creationId xmlns:a16="http://schemas.microsoft.com/office/drawing/2014/main" id="{B023802F-B8AD-4425-AF95-8D483ECA494C}"/>
              </a:ext>
            </a:extLst>
          </p:cNvPr>
          <p:cNvSpPr>
            <a:spLocks noGrp="1"/>
          </p:cNvSpPr>
          <p:nvPr/>
        </p:nvSpPr>
        <p:spPr>
          <a:xfrm>
            <a:off x="-866273" y="6287295"/>
            <a:ext cx="2133600" cy="365125"/>
          </a:xfrm>
          <a:prstGeom prst="rect">
            <a:avLst/>
          </a:prstGeom>
        </p:spPr>
        <p:txBody>
          <a:bodyPr vert="horz" lIns="91440" tIns="45720" rIns="91440" bIns="45720" rtlCol="1"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1D9778-10B4-40FB-B4E4-44FA89A86639}" type="slidenum">
              <a:rPr lang="en-US"/>
              <a:pPr/>
              <a:t>2</a:t>
            </a:fld>
            <a:endParaRPr lang="en-US"/>
          </a:p>
        </p:txBody>
      </p:sp>
      <p:pic>
        <p:nvPicPr>
          <p:cNvPr id="4" name="תמונה 3">
            <a:extLst>
              <a:ext uri="{FF2B5EF4-FFF2-40B4-BE49-F238E27FC236}">
                <a16:creationId xmlns:a16="http://schemas.microsoft.com/office/drawing/2014/main" id="{96E68B6B-60D2-4D8F-9DC7-7F3328F9C279}"/>
              </a:ext>
            </a:extLst>
          </p:cNvPr>
          <p:cNvPicPr>
            <a:picLocks noChangeAspect="1"/>
          </p:cNvPicPr>
          <p:nvPr/>
        </p:nvPicPr>
        <p:blipFill>
          <a:blip r:embed="rId2"/>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B4196659-4A84-4C3E-9873-58E0D18A5F8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a:t>
            </a:r>
          </a:p>
        </p:txBody>
      </p:sp>
    </p:spTree>
    <p:extLst>
      <p:ext uri="{BB962C8B-B14F-4D97-AF65-F5344CB8AC3E}">
        <p14:creationId xmlns:p14="http://schemas.microsoft.com/office/powerpoint/2010/main" val="1418172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Future work</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Trying more complex loss functions which penalize according to Sudoku rules</a:t>
            </a:r>
          </a:p>
          <a:p>
            <a:pPr algn="l" rtl="0"/>
            <a:r>
              <a:rPr lang="en-US" dirty="0" err="1"/>
              <a:t>Ensamble</a:t>
            </a:r>
            <a:r>
              <a:rPr lang="en-US" dirty="0"/>
              <a:t> learning</a:t>
            </a:r>
          </a:p>
          <a:p>
            <a:pPr algn="l" rtl="0"/>
            <a:r>
              <a:rPr lang="en-US" dirty="0"/>
              <a:t>Reinforcement learning</a:t>
            </a:r>
          </a:p>
          <a:p>
            <a:pPr algn="l" rtl="0"/>
            <a:endParaRPr lang="he-IL" dirty="0"/>
          </a:p>
        </p:txBody>
      </p:sp>
      <p:pic>
        <p:nvPicPr>
          <p:cNvPr id="5" name="תמונה 4">
            <a:extLst>
              <a:ext uri="{FF2B5EF4-FFF2-40B4-BE49-F238E27FC236}">
                <a16:creationId xmlns:a16="http://schemas.microsoft.com/office/drawing/2014/main" id="{F1CE30A5-BBAD-46AA-8072-14704658B3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924A873-524F-4129-A743-EBCC358ED9A5}"/>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20</a:t>
            </a:r>
          </a:p>
        </p:txBody>
      </p:sp>
    </p:spTree>
    <p:extLst>
      <p:ext uri="{BB962C8B-B14F-4D97-AF65-F5344CB8AC3E}">
        <p14:creationId xmlns:p14="http://schemas.microsoft.com/office/powerpoint/2010/main" val="230515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F6C35B1-6779-410E-BAE0-9C7FEF18ABC0}"/>
              </a:ext>
            </a:extLst>
          </p:cNvPr>
          <p:cNvSpPr>
            <a:spLocks noGrp="1"/>
          </p:cNvSpPr>
          <p:nvPr>
            <p:ph type="title"/>
          </p:nvPr>
        </p:nvSpPr>
        <p:spPr>
          <a:xfrm>
            <a:off x="628650" y="184805"/>
            <a:ext cx="7886700" cy="1505883"/>
          </a:xfrm>
        </p:spPr>
        <p:txBody>
          <a:bodyPr vert="horz" lIns="91440" tIns="45720" rIns="91440" bIns="45720" rtlCol="0" anchor="ctr">
            <a:normAutofit/>
          </a:bodyPr>
          <a:lstStyle/>
          <a:p>
            <a:pPr rtl="0"/>
            <a:r>
              <a:rPr lang="en-US" sz="4500" kern="1200">
                <a:solidFill>
                  <a:schemeClr val="tx1"/>
                </a:solidFill>
                <a:latin typeface="+mj-lt"/>
                <a:ea typeface="+mj-ea"/>
                <a:cs typeface="+mj-cs"/>
              </a:rPr>
              <a:t>Thank you for your attention!</a:t>
            </a:r>
          </a:p>
        </p:txBody>
      </p:sp>
      <p:pic>
        <p:nvPicPr>
          <p:cNvPr id="5" name="תמונה 4" descr="תמונה שמכילה טקסט&#10;&#10;התיאור נוצר באופן אוטומטי">
            <a:extLst>
              <a:ext uri="{FF2B5EF4-FFF2-40B4-BE49-F238E27FC236}">
                <a16:creationId xmlns:a16="http://schemas.microsoft.com/office/drawing/2014/main" id="{890B8B8C-0AAD-4B84-9941-D2F213585F76}"/>
              </a:ext>
            </a:extLst>
          </p:cNvPr>
          <p:cNvPicPr>
            <a:picLocks noChangeAspect="1"/>
          </p:cNvPicPr>
          <p:nvPr/>
        </p:nvPicPr>
        <p:blipFill>
          <a:blip r:embed="rId2"/>
          <a:stretch>
            <a:fillRect/>
          </a:stretch>
        </p:blipFill>
        <p:spPr>
          <a:xfrm>
            <a:off x="1107584" y="1845426"/>
            <a:ext cx="6926542" cy="4450303"/>
          </a:xfrm>
          <a:prstGeom prst="rect">
            <a:avLst/>
          </a:prstGeom>
        </p:spPr>
      </p:pic>
    </p:spTree>
    <p:extLst>
      <p:ext uri="{BB962C8B-B14F-4D97-AF65-F5344CB8AC3E}">
        <p14:creationId xmlns:p14="http://schemas.microsoft.com/office/powerpoint/2010/main" val="241318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FBC9EBA-8112-4C6C-93D8-92AE3D945B96}"/>
              </a:ext>
            </a:extLst>
          </p:cNvPr>
          <p:cNvSpPr txBox="1">
            <a:spLocks/>
          </p:cNvSpPr>
          <p:nvPr/>
        </p:nvSpPr>
        <p:spPr>
          <a:xfrm>
            <a:off x="457200" y="274638"/>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2060"/>
                </a:solidFill>
                <a:effectLst/>
                <a:uLnTx/>
                <a:uFillTx/>
                <a:latin typeface="Calibri"/>
                <a:ea typeface="+mj-ea"/>
                <a:cs typeface="+mj-cs"/>
              </a:rPr>
              <a:t>Project Goal</a:t>
            </a:r>
            <a:endParaRPr kumimoji="0" lang="he-IL" sz="4400" b="0" i="0" u="none" strike="noStrike" kern="1200" cap="none" spc="0" normalizeH="0" baseline="0" noProof="0" dirty="0">
              <a:ln>
                <a:noFill/>
              </a:ln>
              <a:solidFill>
                <a:srgbClr val="002060"/>
              </a:solidFill>
              <a:effectLst/>
              <a:uLnTx/>
              <a:uFillTx/>
              <a:latin typeface="Calibri"/>
              <a:ea typeface="+mj-ea"/>
              <a:cs typeface="Times New Roman" panose="02020603050405020304" pitchFamily="18" charset="0"/>
            </a:endParaRPr>
          </a:p>
        </p:txBody>
      </p:sp>
      <p:sp>
        <p:nvSpPr>
          <p:cNvPr id="27" name="תיבת טקסט 26">
            <a:extLst>
              <a:ext uri="{FF2B5EF4-FFF2-40B4-BE49-F238E27FC236}">
                <a16:creationId xmlns:a16="http://schemas.microsoft.com/office/drawing/2014/main" id="{FC7FEA7A-6966-4A5C-9646-CB3889CAE754}"/>
              </a:ext>
            </a:extLst>
          </p:cNvPr>
          <p:cNvSpPr txBox="1"/>
          <p:nvPr/>
        </p:nvSpPr>
        <p:spPr>
          <a:xfrm>
            <a:off x="457200" y="1650041"/>
            <a:ext cx="8085221" cy="1040285"/>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Solving Sudoku fast using deep learning methods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Comparing to brute-force method</a:t>
            </a:r>
          </a:p>
        </p:txBody>
      </p:sp>
      <p:pic>
        <p:nvPicPr>
          <p:cNvPr id="4" name="תמונה 3">
            <a:extLst>
              <a:ext uri="{FF2B5EF4-FFF2-40B4-BE49-F238E27FC236}">
                <a16:creationId xmlns:a16="http://schemas.microsoft.com/office/drawing/2014/main" id="{87CE3A26-CDAC-4E57-81A9-DAAD3062D0A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3DC82F0A-156B-40B9-9A50-1A6E3A67A829}"/>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3</a:t>
            </a:r>
          </a:p>
        </p:txBody>
      </p:sp>
    </p:spTree>
    <p:extLst>
      <p:ext uri="{BB962C8B-B14F-4D97-AF65-F5344CB8AC3E}">
        <p14:creationId xmlns:p14="http://schemas.microsoft.com/office/powerpoint/2010/main" val="12219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737D7-EE33-4BB4-92B4-7DA42A74D490}"/>
              </a:ext>
            </a:extLst>
          </p:cNvPr>
          <p:cNvSpPr>
            <a:spLocks noGrp="1"/>
          </p:cNvSpPr>
          <p:nvPr>
            <p:ph type="title"/>
          </p:nvPr>
        </p:nvSpPr>
        <p:spPr/>
        <p:txBody>
          <a:bodyPr/>
          <a:lstStyle/>
          <a:p>
            <a:pPr algn="ctr" rtl="0"/>
            <a:r>
              <a:rPr lang="en-US" dirty="0">
                <a:solidFill>
                  <a:srgbClr val="002060"/>
                </a:solidFill>
                <a:latin typeface="Calibri"/>
              </a:rPr>
              <a:t>Background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EEC3186A-C9C6-4A2F-BEA1-4EA14BDFC3EA}"/>
              </a:ext>
            </a:extLst>
          </p:cNvPr>
          <p:cNvSpPr>
            <a:spLocks noGrp="1"/>
          </p:cNvSpPr>
          <p:nvPr>
            <p:ph idx="1"/>
          </p:nvPr>
        </p:nvSpPr>
        <p:spPr/>
        <p:txBody>
          <a:bodyPr/>
          <a:lstStyle/>
          <a:p>
            <a:pPr lvl="1" algn="l" rtl="0"/>
            <a:r>
              <a:rPr lang="en-US" dirty="0"/>
              <a:t>Sudoku is a widespread game </a:t>
            </a:r>
          </a:p>
          <a:p>
            <a:pPr lvl="2" algn="l" rtl="0"/>
            <a:r>
              <a:rPr lang="en-US" dirty="0"/>
              <a:t>Common size is 9x9 </a:t>
            </a:r>
          </a:p>
          <a:p>
            <a:pPr lvl="2" algn="l" rtl="0"/>
            <a:r>
              <a:rPr lang="en-US" dirty="0"/>
              <a:t>Fill board with numbers 1-9</a:t>
            </a:r>
          </a:p>
          <a:p>
            <a:pPr lvl="2" algn="l" rtl="0"/>
            <a:r>
              <a:rPr lang="en-US" dirty="0"/>
              <a:t>Unique digits in every row, column, block</a:t>
            </a:r>
          </a:p>
          <a:p>
            <a:pPr lvl="1" algn="l" rtl="0"/>
            <a:r>
              <a:rPr lang="en-US" dirty="0"/>
              <a:t>Backtracking is the common method for solving</a:t>
            </a:r>
          </a:p>
          <a:p>
            <a:pPr lvl="2" algn="l" rtl="0"/>
            <a:r>
              <a:rPr lang="en-US" dirty="0"/>
              <a:t>Might be very time consuming</a:t>
            </a:r>
            <a:endParaRPr lang="en-US" dirty="0">
              <a:highlight>
                <a:srgbClr val="FFFF00"/>
              </a:highlight>
            </a:endParaRPr>
          </a:p>
        </p:txBody>
      </p:sp>
      <p:pic>
        <p:nvPicPr>
          <p:cNvPr id="6" name="תמונה 5">
            <a:extLst>
              <a:ext uri="{FF2B5EF4-FFF2-40B4-BE49-F238E27FC236}">
                <a16:creationId xmlns:a16="http://schemas.microsoft.com/office/drawing/2014/main" id="{FFCE5B4E-A9BA-485F-A1DA-A640BBC78133}"/>
              </a:ext>
            </a:extLst>
          </p:cNvPr>
          <p:cNvPicPr>
            <a:picLocks noChangeAspect="1"/>
          </p:cNvPicPr>
          <p:nvPr/>
        </p:nvPicPr>
        <p:blipFill>
          <a:blip r:embed="rId3"/>
          <a:stretch>
            <a:fillRect/>
          </a:stretch>
        </p:blipFill>
        <p:spPr>
          <a:xfrm>
            <a:off x="1652587" y="4045055"/>
            <a:ext cx="5838825" cy="2486025"/>
          </a:xfrm>
          <a:prstGeom prst="rect">
            <a:avLst/>
          </a:prstGeom>
        </p:spPr>
      </p:pic>
      <p:pic>
        <p:nvPicPr>
          <p:cNvPr id="10" name="תמונה 9">
            <a:extLst>
              <a:ext uri="{FF2B5EF4-FFF2-40B4-BE49-F238E27FC236}">
                <a16:creationId xmlns:a16="http://schemas.microsoft.com/office/drawing/2014/main" id="{C93DFF12-17F6-4EDA-B41F-450020D17A14}"/>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4" name="Subtitle 2">
            <a:extLst>
              <a:ext uri="{FF2B5EF4-FFF2-40B4-BE49-F238E27FC236}">
                <a16:creationId xmlns:a16="http://schemas.microsoft.com/office/drawing/2014/main" id="{E73E4474-22E7-4296-A74F-E5DB3D70615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4</a:t>
            </a:r>
          </a:p>
        </p:txBody>
      </p:sp>
    </p:spTree>
    <p:extLst>
      <p:ext uri="{BB962C8B-B14F-4D97-AF65-F5344CB8AC3E}">
        <p14:creationId xmlns:p14="http://schemas.microsoft.com/office/powerpoint/2010/main" val="13966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a:xfrm>
            <a:off x="628650" y="0"/>
            <a:ext cx="7886700" cy="1325563"/>
          </a:xfrm>
        </p:spPr>
        <p:txBody>
          <a:bodyPr/>
          <a:lstStyle/>
          <a:p>
            <a:pPr algn="ctr"/>
            <a:r>
              <a:rPr lang="en-US" dirty="0">
                <a:solidFill>
                  <a:srgbClr val="002060"/>
                </a:solidFill>
                <a:latin typeface="Calibri"/>
              </a:rPr>
              <a:t>Backtracking Solution</a:t>
            </a: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124893"/>
            <a:ext cx="7886700" cy="4351338"/>
          </a:xfrm>
        </p:spPr>
        <p:txBody>
          <a:bodyPr/>
          <a:lstStyle/>
          <a:p>
            <a:pPr algn="l" rtl="0"/>
            <a:r>
              <a:rPr lang="en-US" dirty="0"/>
              <a:t>Recursive algorithm testing all possible paths until a solution is found.</a:t>
            </a:r>
          </a:p>
          <a:p>
            <a:pPr algn="l" rtl="0"/>
            <a:r>
              <a:rPr lang="en-US" dirty="0"/>
              <a:t>Abandon invalid solutions on the way</a:t>
            </a:r>
          </a:p>
        </p:txBody>
      </p:sp>
      <p:pic>
        <p:nvPicPr>
          <p:cNvPr id="18" name="תמונה 17">
            <a:extLst>
              <a:ext uri="{FF2B5EF4-FFF2-40B4-BE49-F238E27FC236}">
                <a16:creationId xmlns:a16="http://schemas.microsoft.com/office/drawing/2014/main" id="{C9167F90-52E9-4762-9AE8-6B9696E575E2}"/>
              </a:ext>
            </a:extLst>
          </p:cNvPr>
          <p:cNvPicPr>
            <a:picLocks noChangeAspect="1"/>
          </p:cNvPicPr>
          <p:nvPr/>
        </p:nvPicPr>
        <p:blipFill>
          <a:blip r:embed="rId3"/>
          <a:stretch>
            <a:fillRect/>
          </a:stretch>
        </p:blipFill>
        <p:spPr>
          <a:xfrm>
            <a:off x="763066" y="2450456"/>
            <a:ext cx="7752284" cy="3967443"/>
          </a:xfrm>
          <a:prstGeom prst="rect">
            <a:avLst/>
          </a:prstGeom>
        </p:spPr>
      </p:pic>
      <p:pic>
        <p:nvPicPr>
          <p:cNvPr id="5" name="תמונה 4">
            <a:extLst>
              <a:ext uri="{FF2B5EF4-FFF2-40B4-BE49-F238E27FC236}">
                <a16:creationId xmlns:a16="http://schemas.microsoft.com/office/drawing/2014/main" id="{073FD289-51FD-4017-A4D2-E761A1109E4C}"/>
              </a:ext>
            </a:extLst>
          </p:cNvPr>
          <p:cNvPicPr>
            <a:picLocks noChangeAspect="1"/>
          </p:cNvPicPr>
          <p:nvPr/>
        </p:nvPicPr>
        <p:blipFill>
          <a:blip r:embed="rId4"/>
          <a:stretch>
            <a:fillRect/>
          </a:stretch>
        </p:blipFill>
        <p:spPr>
          <a:xfrm>
            <a:off x="4081462" y="6505575"/>
            <a:ext cx="981075" cy="352425"/>
          </a:xfrm>
          <a:prstGeom prst="rect">
            <a:avLst/>
          </a:prstGeom>
        </p:spPr>
      </p:pic>
      <p:sp>
        <p:nvSpPr>
          <p:cNvPr id="8" name="Subtitle 2">
            <a:extLst>
              <a:ext uri="{FF2B5EF4-FFF2-40B4-BE49-F238E27FC236}">
                <a16:creationId xmlns:a16="http://schemas.microsoft.com/office/drawing/2014/main" id="{068762F5-102A-4258-B0E0-060B418EA8DA}"/>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5</a:t>
            </a:r>
          </a:p>
        </p:txBody>
      </p:sp>
    </p:spTree>
    <p:extLst>
      <p:ext uri="{BB962C8B-B14F-4D97-AF65-F5344CB8AC3E}">
        <p14:creationId xmlns:p14="http://schemas.microsoft.com/office/powerpoint/2010/main" val="227266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2216E2-FCD0-4FDA-8FBC-1A0E067E71CF}"/>
              </a:ext>
            </a:extLst>
          </p:cNvPr>
          <p:cNvSpPr>
            <a:spLocks noGrp="1"/>
          </p:cNvSpPr>
          <p:nvPr>
            <p:ph type="title"/>
          </p:nvPr>
        </p:nvSpPr>
        <p:spPr/>
        <p:txBody>
          <a:bodyPr/>
          <a:lstStyle/>
          <a:p>
            <a:pPr algn="ctr"/>
            <a:r>
              <a:rPr lang="en-US" dirty="0">
                <a:solidFill>
                  <a:srgbClr val="002060"/>
                </a:solidFill>
                <a:latin typeface="Calibri"/>
              </a:rPr>
              <a:t>Our Solution</a:t>
            </a:r>
            <a:br>
              <a:rPr lang="en-US" dirty="0">
                <a:solidFill>
                  <a:srgbClr val="002060"/>
                </a:solidFill>
                <a:latin typeface="Calibri"/>
              </a:rPr>
            </a:br>
            <a:r>
              <a:rPr lang="en-US" dirty="0">
                <a:solidFill>
                  <a:srgbClr val="002060"/>
                </a:solidFill>
                <a:latin typeface="Calibri"/>
              </a:rPr>
              <a:t>block diagram</a:t>
            </a:r>
            <a:endParaRPr lang="he-IL" dirty="0">
              <a:solidFill>
                <a:srgbClr val="002060"/>
              </a:solidFill>
              <a:latin typeface="Calibri"/>
            </a:endParaRPr>
          </a:p>
        </p:txBody>
      </p:sp>
      <p:pic>
        <p:nvPicPr>
          <p:cNvPr id="6" name="תמונה 5">
            <a:extLst>
              <a:ext uri="{FF2B5EF4-FFF2-40B4-BE49-F238E27FC236}">
                <a16:creationId xmlns:a16="http://schemas.microsoft.com/office/drawing/2014/main" id="{8B02859A-C12F-494B-A1A0-5C66A4A43698}"/>
              </a:ext>
            </a:extLst>
          </p:cNvPr>
          <p:cNvPicPr/>
          <p:nvPr/>
        </p:nvPicPr>
        <p:blipFill>
          <a:blip r:embed="rId2"/>
          <a:stretch>
            <a:fillRect/>
          </a:stretch>
        </p:blipFill>
        <p:spPr>
          <a:xfrm>
            <a:off x="464391" y="1604192"/>
            <a:ext cx="7886699" cy="5080814"/>
          </a:xfrm>
          <a:prstGeom prst="rect">
            <a:avLst/>
          </a:prstGeom>
        </p:spPr>
      </p:pic>
      <p:sp>
        <p:nvSpPr>
          <p:cNvPr id="8" name="Subtitle 2">
            <a:extLst>
              <a:ext uri="{FF2B5EF4-FFF2-40B4-BE49-F238E27FC236}">
                <a16:creationId xmlns:a16="http://schemas.microsoft.com/office/drawing/2014/main" id="{F57EC1FF-9DE3-417C-9BFA-832CC7AF438B}"/>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6</a:t>
            </a:r>
          </a:p>
        </p:txBody>
      </p:sp>
    </p:spTree>
    <p:extLst>
      <p:ext uri="{BB962C8B-B14F-4D97-AF65-F5344CB8AC3E}">
        <p14:creationId xmlns:p14="http://schemas.microsoft.com/office/powerpoint/2010/main" val="30853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73502"/>
            <a:ext cx="7886700" cy="1325563"/>
          </a:xfrm>
        </p:spPr>
        <p:txBody>
          <a:bodyPr/>
          <a:lstStyle/>
          <a:p>
            <a:pPr algn="ctr"/>
            <a:r>
              <a:rPr lang="en-US" dirty="0">
                <a:solidFill>
                  <a:srgbClr val="002060"/>
                </a:solidFill>
                <a:latin typeface="Calibri"/>
              </a:rPr>
              <a:t>Curriculum Learning</a:t>
            </a: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099911"/>
            <a:ext cx="7886700" cy="4351338"/>
          </a:xfrm>
        </p:spPr>
        <p:txBody>
          <a:bodyPr>
            <a:normAutofit/>
          </a:bodyPr>
          <a:lstStyle/>
          <a:p>
            <a:pPr algn="l" rtl="0"/>
            <a:r>
              <a:rPr lang="en-US" dirty="0"/>
              <a:t>In Training: start with easy examples, gradually increase difficulty </a:t>
            </a:r>
          </a:p>
          <a:p>
            <a:pPr algn="l" rtl="0"/>
            <a:r>
              <a:rPr lang="en-US" dirty="0"/>
              <a:t>May improve the results of the network </a:t>
            </a:r>
          </a:p>
          <a:p>
            <a:pPr lvl="1" algn="l" rtl="0"/>
            <a:r>
              <a:rPr lang="en-US" dirty="0"/>
              <a:t>Paper: Guy, H. (2019). “On the power of curriculum learning in training deep networks”</a:t>
            </a:r>
          </a:p>
          <a:p>
            <a:pPr lvl="1" algn="l" rtl="0"/>
            <a:endParaRPr lang="en-US" dirty="0"/>
          </a:p>
          <a:p>
            <a:pPr algn="l" rtl="0"/>
            <a:endParaRPr lang="en-US" dirty="0"/>
          </a:p>
        </p:txBody>
      </p:sp>
      <p:pic>
        <p:nvPicPr>
          <p:cNvPr id="5" name="תמונה 4">
            <a:extLst>
              <a:ext uri="{FF2B5EF4-FFF2-40B4-BE49-F238E27FC236}">
                <a16:creationId xmlns:a16="http://schemas.microsoft.com/office/drawing/2014/main" id="{2FF47A54-24EA-4727-A5A5-51875A32F1B2}"/>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1F62523-A94F-4CD7-A59D-861576E8A014}"/>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7</a:t>
            </a:r>
          </a:p>
        </p:txBody>
      </p:sp>
      <p:pic>
        <p:nvPicPr>
          <p:cNvPr id="4" name="תמונה 3">
            <a:extLst>
              <a:ext uri="{FF2B5EF4-FFF2-40B4-BE49-F238E27FC236}">
                <a16:creationId xmlns:a16="http://schemas.microsoft.com/office/drawing/2014/main" id="{176C71BB-E3CB-4595-87A5-60FA846ECEC0}"/>
              </a:ext>
            </a:extLst>
          </p:cNvPr>
          <p:cNvPicPr/>
          <p:nvPr/>
        </p:nvPicPr>
        <p:blipFill rotWithShape="1">
          <a:blip r:embed="rId4"/>
          <a:srcRect b="33053"/>
          <a:stretch/>
        </p:blipFill>
        <p:spPr bwMode="auto">
          <a:xfrm>
            <a:off x="168501" y="3275580"/>
            <a:ext cx="8394168" cy="30834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755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p:txBody>
          <a:bodyPr/>
          <a:lstStyle/>
          <a:p>
            <a:pPr algn="ctr"/>
            <a:r>
              <a:rPr lang="en-US" dirty="0">
                <a:solidFill>
                  <a:srgbClr val="002060"/>
                </a:solidFill>
                <a:latin typeface="Calibri"/>
              </a:rPr>
              <a:t>Dataset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710532"/>
            <a:ext cx="7886700" cy="4351338"/>
          </a:xfrm>
        </p:spPr>
        <p:txBody>
          <a:bodyPr/>
          <a:lstStyle/>
          <a:p>
            <a:pPr algn="l" rtl="0"/>
            <a:r>
              <a:rPr lang="en-US" dirty="0"/>
              <a:t>One million puzzles from Kaggle.</a:t>
            </a:r>
          </a:p>
          <a:p>
            <a:pPr algn="l" rtl="0"/>
            <a:r>
              <a:rPr lang="en-US" dirty="0"/>
              <a:t>Conversion to one-hot vector.</a:t>
            </a:r>
          </a:p>
          <a:p>
            <a:pPr algn="l" rtl="0"/>
            <a:r>
              <a:rPr lang="en-US" dirty="0"/>
              <a:t>In training: create puzzles by deleting numbers from the full boards.</a:t>
            </a:r>
          </a:p>
          <a:p>
            <a:pPr algn="l" rtl="0"/>
            <a:endParaRPr lang="he-IL" sz="4400" dirty="0">
              <a:solidFill>
                <a:srgbClr val="002060"/>
              </a:solidFill>
              <a:latin typeface="Calibri"/>
              <a:ea typeface="+mj-ea"/>
              <a:cs typeface="+mj-cs"/>
            </a:endParaRPr>
          </a:p>
        </p:txBody>
      </p:sp>
      <p:pic>
        <p:nvPicPr>
          <p:cNvPr id="9" name="תמונה 8">
            <a:extLst>
              <a:ext uri="{FF2B5EF4-FFF2-40B4-BE49-F238E27FC236}">
                <a16:creationId xmlns:a16="http://schemas.microsoft.com/office/drawing/2014/main" id="{145C0E3D-C5E8-4683-AEF1-B92BBAB1055F}"/>
              </a:ext>
            </a:extLst>
          </p:cNvPr>
          <p:cNvPicPr/>
          <p:nvPr/>
        </p:nvPicPr>
        <p:blipFill>
          <a:blip r:embed="rId3"/>
          <a:stretch>
            <a:fillRect/>
          </a:stretch>
        </p:blipFill>
        <p:spPr>
          <a:xfrm>
            <a:off x="1520175" y="3806457"/>
            <a:ext cx="5539844" cy="2589900"/>
          </a:xfrm>
          <a:prstGeom prst="rect">
            <a:avLst/>
          </a:prstGeom>
        </p:spPr>
      </p:pic>
      <p:pic>
        <p:nvPicPr>
          <p:cNvPr id="4" name="תמונה 3">
            <a:extLst>
              <a:ext uri="{FF2B5EF4-FFF2-40B4-BE49-F238E27FC236}">
                <a16:creationId xmlns:a16="http://schemas.microsoft.com/office/drawing/2014/main" id="{B5FD239F-864A-4922-A1A0-04FA89342940}"/>
              </a:ext>
            </a:extLst>
          </p:cNvPr>
          <p:cNvPicPr>
            <a:picLocks noChangeAspect="1"/>
          </p:cNvPicPr>
          <p:nvPr/>
        </p:nvPicPr>
        <p:blipFill>
          <a:blip r:embed="rId4"/>
          <a:stretch>
            <a:fillRect/>
          </a:stretch>
        </p:blipFill>
        <p:spPr>
          <a:xfrm>
            <a:off x="4081462" y="6505575"/>
            <a:ext cx="981075" cy="352425"/>
          </a:xfrm>
          <a:prstGeom prst="rect">
            <a:avLst/>
          </a:prstGeom>
        </p:spPr>
      </p:pic>
      <p:sp>
        <p:nvSpPr>
          <p:cNvPr id="6" name="Subtitle 2">
            <a:extLst>
              <a:ext uri="{FF2B5EF4-FFF2-40B4-BE49-F238E27FC236}">
                <a16:creationId xmlns:a16="http://schemas.microsoft.com/office/drawing/2014/main" id="{D13E73C5-4ED2-47A1-86F2-374782DDDAB8}"/>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8</a:t>
            </a:r>
          </a:p>
        </p:txBody>
      </p:sp>
    </p:spTree>
    <p:extLst>
      <p:ext uri="{BB962C8B-B14F-4D97-AF65-F5344CB8AC3E}">
        <p14:creationId xmlns:p14="http://schemas.microsoft.com/office/powerpoint/2010/main" val="332361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Architecture </a:t>
            </a:r>
            <a:endParaRPr lang="he-IL" dirty="0">
              <a:solidFill>
                <a:srgbClr val="002060"/>
              </a:solidFill>
              <a:latin typeface="Calibri"/>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FC neural net</a:t>
                </a:r>
              </a:p>
              <a:p>
                <a:pPr lvl="1" algn="l" rtl="0"/>
                <a:r>
                  <a:rPr lang="en-US" dirty="0"/>
                  <a:t>3 layers of FC</a:t>
                </a:r>
              </a:p>
              <a:p>
                <a:pPr lvl="1" algn="l" rtl="0"/>
                <a:r>
                  <a:rPr lang="en-US" dirty="0"/>
                  <a:t>Batch-normalization, </a:t>
                </a:r>
                <a:r>
                  <a:rPr lang="en-US" dirty="0" err="1"/>
                  <a:t>Softmax</a:t>
                </a:r>
                <a:endParaRPr lang="en-US" dirty="0"/>
              </a:p>
              <a:p>
                <a:pPr lvl="1" algn="l" rtl="0"/>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3</m:t>
                        </m:r>
                      </m:sup>
                    </m:sSup>
                  </m:oMath>
                </a14:m>
                <a:r>
                  <a:rPr lang="en-US" dirty="0"/>
                  <a:t> neurons on each layer</a:t>
                </a:r>
              </a:p>
              <a:p>
                <a:pPr lvl="1" algn="l" rtl="0"/>
                <a:endParaRPr lang="en-US" dirty="0"/>
              </a:p>
              <a:p>
                <a:pPr algn="l" rtl="0"/>
                <a:r>
                  <a:rPr lang="en-US" dirty="0"/>
                  <a:t>CNN neural net</a:t>
                </a:r>
              </a:p>
              <a:p>
                <a:pPr lvl="1" algn="l" rtl="0"/>
                <a:r>
                  <a:rPr lang="en-US" dirty="0"/>
                  <a:t>Added 1 layer of convolution before FC layers</a:t>
                </a:r>
              </a:p>
              <a:p>
                <a:pPr lvl="1" algn="l" rtl="0"/>
                <a:r>
                  <a:rPr lang="en-US" dirty="0"/>
                  <a:t>Adapted kernels to the Sudoku features</a:t>
                </a:r>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mc:Choice>
        <mc:Fallback xmlns="">
          <p:sp>
            <p:nvSpPr>
              <p:cNvPr id="3" name="מציין מיקום תוכן 2">
                <a:extLst>
                  <a:ext uri="{FF2B5EF4-FFF2-40B4-BE49-F238E27FC236}">
                    <a16:creationId xmlns:a16="http://schemas.microsoft.com/office/drawing/2014/main" id="{4E953C7B-A8C0-430E-A2AA-272B223256CE}"/>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35B58B3D-60BC-4B27-BE1C-8FB736E6A2DA}"/>
              </a:ext>
            </a:extLst>
          </p:cNvPr>
          <p:cNvPicPr>
            <a:picLocks noChangeAspect="1"/>
          </p:cNvPicPr>
          <p:nvPr/>
        </p:nvPicPr>
        <p:blipFill>
          <a:blip r:embed="rId4"/>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8FCE36C-53C0-4550-9F4F-D75AAC97BF37}"/>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9</a:t>
            </a:r>
          </a:p>
        </p:txBody>
      </p:sp>
    </p:spTree>
    <p:extLst>
      <p:ext uri="{BB962C8B-B14F-4D97-AF65-F5344CB8AC3E}">
        <p14:creationId xmlns:p14="http://schemas.microsoft.com/office/powerpoint/2010/main" val="4056150910"/>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1735</TotalTime>
  <Words>1442</Words>
  <Application>Microsoft Office PowerPoint</Application>
  <PresentationFormat>‫הצגה על המסך (4:3)</PresentationFormat>
  <Paragraphs>223</Paragraphs>
  <Slides>21</Slides>
  <Notes>18</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21</vt:i4>
      </vt:variant>
    </vt:vector>
  </HeadingPairs>
  <TitlesOfParts>
    <vt:vector size="27" baseType="lpstr">
      <vt:lpstr>Arial</vt:lpstr>
      <vt:lpstr>Calibri</vt:lpstr>
      <vt:lpstr>Calibri Light</vt:lpstr>
      <vt:lpstr>Cambria Math</vt:lpstr>
      <vt:lpstr>David</vt:lpstr>
      <vt:lpstr>ערכת נושא Office</vt:lpstr>
      <vt:lpstr> Final Presentation  Solving Sudoku Using Machine Learning And AI Tools </vt:lpstr>
      <vt:lpstr>מצגת של PowerPoint‏</vt:lpstr>
      <vt:lpstr>מצגת של PowerPoint‏</vt:lpstr>
      <vt:lpstr>Background</vt:lpstr>
      <vt:lpstr>Backtracking Solution</vt:lpstr>
      <vt:lpstr>Our Solution block diagram</vt:lpstr>
      <vt:lpstr>Curriculum Learning</vt:lpstr>
      <vt:lpstr>Dataset</vt:lpstr>
      <vt:lpstr>Architecture </vt:lpstr>
      <vt:lpstr>Training method </vt:lpstr>
      <vt:lpstr>Solving method</vt:lpstr>
      <vt:lpstr>Comparing results</vt:lpstr>
      <vt:lpstr>Visualizations</vt:lpstr>
      <vt:lpstr>Analyzing the net</vt:lpstr>
      <vt:lpstr>מצגת של PowerPoint‏</vt:lpstr>
      <vt:lpstr>מצגת של PowerPoint‏</vt:lpstr>
      <vt:lpstr>Comparison to backtracking</vt:lpstr>
      <vt:lpstr>Comparison to backtracking</vt:lpstr>
      <vt:lpstr>Conclusions</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Presentation  Solving Sudoku Using Machine Learning And AI Tools </dc:title>
  <dc:creator>Chen Dudai</dc:creator>
  <cp:lastModifiedBy>Chen Dudai</cp:lastModifiedBy>
  <cp:revision>62</cp:revision>
  <dcterms:created xsi:type="dcterms:W3CDTF">2020-09-08T18:23:54Z</dcterms:created>
  <dcterms:modified xsi:type="dcterms:W3CDTF">2020-09-12T18:52:55Z</dcterms:modified>
</cp:coreProperties>
</file>