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2" r:id="rId5"/>
    <p:sldId id="260" r:id="rId6"/>
    <p:sldId id="280" r:id="rId7"/>
    <p:sldId id="274" r:id="rId8"/>
    <p:sldId id="272" r:id="rId9"/>
    <p:sldId id="261" r:id="rId10"/>
    <p:sldId id="264" r:id="rId11"/>
    <p:sldId id="263" r:id="rId12"/>
    <p:sldId id="265" r:id="rId13"/>
    <p:sldId id="267" r:id="rId14"/>
    <p:sldId id="269" r:id="rId15"/>
    <p:sldId id="277" r:id="rId16"/>
    <p:sldId id="279" r:id="rId17"/>
    <p:sldId id="271" r:id="rId18"/>
    <p:sldId id="268" r:id="rId19"/>
    <p:sldId id="273"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29" autoAdjust="0"/>
    <p:restoredTop sz="79843" autoAdjust="0"/>
  </p:normalViewPr>
  <p:slideViewPr>
    <p:cSldViewPr snapToGrid="0">
      <p:cViewPr varScale="1">
        <p:scale>
          <a:sx n="53" d="100"/>
          <a:sy n="53" d="100"/>
        </p:scale>
        <p:origin x="1616" y="40"/>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כ"ג/אלול/תש"ף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התוצאה הטובה ביותר היא עבור מחיקה רק מתוך איברים ידועים, ומחיקה בפילוג. רואים שזה אחד מהדברים המשפיעים ביותר ופחות משפיעה בארכיטקטורה.</a:t>
            </a:r>
          </a:p>
          <a:p>
            <a:r>
              <a:rPr lang="he-IL" dirty="0"/>
              <a:t>התוצאה ללא למידה בשלבים פחות טובה משמעותית.</a:t>
            </a:r>
          </a:p>
          <a:p>
            <a:r>
              <a:rPr lang="he-IL" dirty="0"/>
              <a:t>בכולם שיטת הפתרון היא </a:t>
            </a:r>
            <a:r>
              <a:rPr lang="he-IL" dirty="0" err="1"/>
              <a:t>איטרטיבית</a:t>
            </a:r>
            <a:r>
              <a:rPr lang="he-IL" dirty="0"/>
              <a:t>.</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לבסוף, </a:t>
            </a:r>
            <a:r>
              <a:rPr lang="en-US" dirty="0"/>
              <a:t>FC</a:t>
            </a:r>
            <a:r>
              <a:rPr lang="he-IL" dirty="0"/>
              <a:t> הגיעה לתוצאות טובות יותר ככל הנראה בגלל שבאים למלא משבצת </a:t>
            </a:r>
            <a:r>
              <a:rPr lang="he-IL" dirty="0" err="1"/>
              <a:t>בסדוקו</a:t>
            </a:r>
            <a:r>
              <a:rPr lang="he-IL" dirty="0"/>
              <a:t> לא </a:t>
            </a:r>
            <a:r>
              <a:rPr lang="he-IL" dirty="0" err="1"/>
              <a:t>מסתכליםרק</a:t>
            </a:r>
            <a:r>
              <a:rPr lang="he-IL" dirty="0"/>
              <a:t> על </a:t>
            </a:r>
            <a:r>
              <a:rPr lang="he-IL" dirty="0" err="1"/>
              <a:t>שורה,עמודה</a:t>
            </a:r>
            <a:r>
              <a:rPr lang="he-IL" dirty="0"/>
              <a:t> ובלוק המתאימים אלא גם על משבצות אחרות.</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מה רמות הבטחון עבור כל ספרה</a:t>
            </a:r>
          </a:p>
          <a:p>
            <a:endParaRPr lang="en-US" dirty="0"/>
          </a:p>
          <a:p>
            <a:r>
              <a:rPr lang="he-IL" dirty="0"/>
              <a:t>-לא יכול להיות 5 באותה שורה ולכן ההסתברות </a:t>
            </a:r>
            <a:r>
              <a:rPr lang="he-IL"/>
              <a:t>ל-5 עולה</a:t>
            </a:r>
            <a:endParaRPr lang="en-US"/>
          </a:p>
          <a:p>
            <a:endParaRPr lang="he-IL" dirty="0"/>
          </a:p>
          <a:p>
            <a:r>
              <a:rPr lang="he-IL" dirty="0"/>
              <a:t>מצד שמאל למעלה רואים שאפשר למלא 5 כי כל שאר האופציות לא מתאימות.</a:t>
            </a:r>
          </a:p>
          <a:p>
            <a:r>
              <a:rPr lang="he-IL" dirty="0"/>
              <a:t>עבור התא המסומן, ניתן לראות ש 4,9 </a:t>
            </a:r>
            <a:r>
              <a:rPr lang="he-IL" dirty="0" err="1"/>
              <a:t>אפציונאליים</a:t>
            </a:r>
            <a:r>
              <a:rPr lang="he-IL" dirty="0"/>
              <a:t> (וגם 5  מעט) ועם מילוי 5 רמות הביטחון משתנות כי 5 לא יכול להיות יותר במשבת העליונה בבלוק של התא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333465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ברגע מילוי ה 4 באותו בלוק ההסתברות </a:t>
            </a:r>
            <a:r>
              <a:rPr lang="he-IL"/>
              <a:t>שלו צונחת ל 0.</a:t>
            </a:r>
          </a:p>
          <a:p>
            <a:r>
              <a:rPr lang="he-IL" dirty="0"/>
              <a:t>וברגע שרמת הביטחון היא הגבוהה ביותר, הרשת ממלאת את התא המתאים ב 5.</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156090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800" dirty="0"/>
              <a:t>כמו שבני-אדם לומדים בהדרגה, כך גם ניתן להשיג תוצאות טובות יותר על ידי לימוד בהדרגה של הרשת.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מוחקים מספרים מהלוחות המלאים ומה שנשאר אנחנו מכניסים לרשת בתוך מטריצה תלת-</a:t>
            </a:r>
            <a:r>
              <a:rPr lang="he-IL" dirty="0" err="1"/>
              <a:t>מימדית</a:t>
            </a:r>
            <a:r>
              <a:rPr lang="he-IL"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המסננים מותאמים לחוקי המשחק.</a:t>
            </a:r>
          </a:p>
          <a:p>
            <a:endParaRPr lang="he-IL" dirty="0"/>
          </a:p>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ממחיקה של 10 הקפיצות היו ב 2 כל פעם. כך מגדילים את רמת הקושי בהדרגה.</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6994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כ"ג/אלול/תש"ף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Dudai,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Curriculum learning - Increasing number of deleted digits in the puzzle</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866941619"/>
              </p:ext>
            </p:extLst>
          </p:nvPr>
        </p:nvGraphicFramePr>
        <p:xfrm>
          <a:off x="96253" y="1405288"/>
          <a:ext cx="8970744" cy="480682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301396">
                  <a:extLst>
                    <a:ext uri="{9D8B030D-6E8A-4147-A177-3AD203B41FA5}">
                      <a16:colId xmlns:a16="http://schemas.microsoft.com/office/drawing/2014/main" val="1379176819"/>
                    </a:ext>
                  </a:extLst>
                </a:gridCol>
                <a:gridCol w="1567543">
                  <a:extLst>
                    <a:ext uri="{9D8B030D-6E8A-4147-A177-3AD203B41FA5}">
                      <a16:colId xmlns:a16="http://schemas.microsoft.com/office/drawing/2014/main" val="606731208"/>
                    </a:ext>
                  </a:extLst>
                </a:gridCol>
                <a:gridCol w="1408066">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106106">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740144">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66030"/>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52943"/>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88.2%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27.2%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 – No Curriculum</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3"/>
          <a:stretch>
            <a:fillRect/>
          </a:stretch>
        </p:blipFill>
        <p:spPr>
          <a:xfrm>
            <a:off x="0" y="0"/>
            <a:ext cx="5732060" cy="318813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3" name="תמונה 2">
            <a:extLst>
              <a:ext uri="{FF2B5EF4-FFF2-40B4-BE49-F238E27FC236}">
                <a16:creationId xmlns:a16="http://schemas.microsoft.com/office/drawing/2014/main" id="{308E0269-015F-42A1-9F6D-FEAB704C9D89}"/>
              </a:ext>
            </a:extLst>
          </p:cNvPr>
          <p:cNvPicPr>
            <a:picLocks noChangeAspect="1"/>
          </p:cNvPicPr>
          <p:nvPr/>
        </p:nvPicPr>
        <p:blipFill>
          <a:blip r:embed="rId5"/>
          <a:stretch>
            <a:fillRect/>
          </a:stretch>
        </p:blipFill>
        <p:spPr>
          <a:xfrm>
            <a:off x="2359641" y="3065060"/>
            <a:ext cx="6782937" cy="3293964"/>
          </a:xfrm>
          <a:prstGeom prst="rect">
            <a:avLst/>
          </a:prstGeom>
        </p:spPr>
      </p:pic>
    </p:spTree>
    <p:extLst>
      <p:ext uri="{BB962C8B-B14F-4D97-AF65-F5344CB8AC3E}">
        <p14:creationId xmlns:p14="http://schemas.microsoft.com/office/powerpoint/2010/main" val="23812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699803" y="3193365"/>
            <a:ext cx="5408731" cy="3151759"/>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832140" y="3923875"/>
            <a:ext cx="2600377" cy="2223706"/>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pic>
        <p:nvPicPr>
          <p:cNvPr id="3" name="תמונה 2">
            <a:extLst>
              <a:ext uri="{FF2B5EF4-FFF2-40B4-BE49-F238E27FC236}">
                <a16:creationId xmlns:a16="http://schemas.microsoft.com/office/drawing/2014/main" id="{14F57DE2-593E-4341-B3BD-9B6671512120}"/>
              </a:ext>
            </a:extLst>
          </p:cNvPr>
          <p:cNvPicPr>
            <a:picLocks noChangeAspect="1"/>
          </p:cNvPicPr>
          <p:nvPr/>
        </p:nvPicPr>
        <p:blipFill>
          <a:blip r:embed="rId6"/>
          <a:stretch>
            <a:fillRect/>
          </a:stretch>
        </p:blipFill>
        <p:spPr>
          <a:xfrm>
            <a:off x="0" y="57393"/>
            <a:ext cx="6355363" cy="3122072"/>
          </a:xfrm>
          <a:prstGeom prst="rect">
            <a:avLst/>
          </a:prstGeom>
        </p:spPr>
      </p:pic>
    </p:spTree>
    <p:extLst>
      <p:ext uri="{BB962C8B-B14F-4D97-AF65-F5344CB8AC3E}">
        <p14:creationId xmlns:p14="http://schemas.microsoft.com/office/powerpoint/2010/main" val="16815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spTree>
    <p:extLst>
      <p:ext uri="{BB962C8B-B14F-4D97-AF65-F5344CB8AC3E}">
        <p14:creationId xmlns:p14="http://schemas.microsoft.com/office/powerpoint/2010/main" val="148965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23051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1453</Words>
  <Application>Microsoft Office PowerPoint</Application>
  <PresentationFormat>‫הצגה על המסך (4:3)</PresentationFormat>
  <Paragraphs>225</Paragraphs>
  <Slides>21</Slides>
  <Notes>18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Training method </vt:lpstr>
      <vt:lpstr>Solving method</vt:lpstr>
      <vt:lpstr>Comparing results</vt:lpstr>
      <vt:lpstr>Visualizations</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66</cp:revision>
  <dcterms:created xsi:type="dcterms:W3CDTF">2020-09-08T18:23:54Z</dcterms:created>
  <dcterms:modified xsi:type="dcterms:W3CDTF">2020-09-12T21:09:44Z</dcterms:modified>
</cp:coreProperties>
</file>