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62" r:id="rId5"/>
    <p:sldId id="260" r:id="rId6"/>
    <p:sldId id="280" r:id="rId7"/>
    <p:sldId id="274" r:id="rId8"/>
    <p:sldId id="272" r:id="rId9"/>
    <p:sldId id="261" r:id="rId10"/>
    <p:sldId id="263" r:id="rId11"/>
    <p:sldId id="264" r:id="rId12"/>
    <p:sldId id="265" r:id="rId13"/>
    <p:sldId id="267" r:id="rId14"/>
    <p:sldId id="269" r:id="rId15"/>
    <p:sldId id="275" r:id="rId16"/>
    <p:sldId id="277" r:id="rId17"/>
    <p:sldId id="279" r:id="rId18"/>
    <p:sldId id="268" r:id="rId19"/>
    <p:sldId id="271" r:id="rId20"/>
    <p:sldId id="273" r:id="rId21"/>
    <p:sldId id="266"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59" autoAdjust="0"/>
    <p:restoredTop sz="79843" autoAdjust="0"/>
  </p:normalViewPr>
  <p:slideViewPr>
    <p:cSldViewPr snapToGrid="0">
      <p:cViewPr varScale="1">
        <p:scale>
          <a:sx n="68" d="100"/>
          <a:sy n="68" d="100"/>
        </p:scale>
        <p:origin x="1380" y="36"/>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D6DC43B7-4CC3-4F81-B4A0-BF93134F34D4}"/>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774D078-5378-41A6-BF1B-4FFFB68D6782}"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כ"ג/אלול/תש"ף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a:t>
            </a:fld>
            <a:endParaRPr lang="he-IL"/>
          </a:p>
        </p:txBody>
      </p:sp>
    </p:spTree>
    <p:extLst>
      <p:ext uri="{BB962C8B-B14F-4D97-AF65-F5344CB8AC3E}">
        <p14:creationId xmlns:p14="http://schemas.microsoft.com/office/powerpoint/2010/main" val="4193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התוצאה הטובה ביותר היא עבור מחיקה רק מתוך איברים ידועים, ומחיקה בפילוג. רואים שזה אחד מהדברים המשפיעים ביותר ופחות משפיעה בארכיטקטורה.</a:t>
            </a:r>
          </a:p>
          <a:p>
            <a:r>
              <a:rPr lang="he-IL" dirty="0"/>
              <a:t>התוצאה ללא למידה בשלבים פחות טובה משמעותית.</a:t>
            </a:r>
          </a:p>
          <a:p>
            <a:r>
              <a:rPr lang="he-IL" dirty="0"/>
              <a:t>בכולם שיטת הפתרון היא </a:t>
            </a:r>
            <a:r>
              <a:rPr lang="he-IL" dirty="0" err="1"/>
              <a:t>איטרטיבית</a:t>
            </a:r>
            <a:r>
              <a:rPr lang="he-IL"/>
              <a:t>.</a:t>
            </a:r>
            <a:endParaRPr lang="he-IL" dirty="0"/>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7325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כאן ניתן לראות איך הרשת טועה בהצבת הספרה 1.</a:t>
            </a:r>
          </a:p>
          <a:p>
            <a:r>
              <a:rPr lang="he-IL" dirty="0"/>
              <a:t>יש תא סמוך עם רמת ביטחון 100 אחוז (כנראה מעט פחות)</a:t>
            </a:r>
            <a:r>
              <a:rPr lang="en-US" dirty="0"/>
              <a:t> </a:t>
            </a:r>
            <a:r>
              <a:rPr lang="he-IL" dirty="0"/>
              <a:t> או שזה בגלל שהאינדקס </a:t>
            </a:r>
            <a:r>
              <a:rPr lang="he-IL" dirty="0" err="1"/>
              <a:t>הארשון</a:t>
            </a:r>
            <a:r>
              <a:rPr lang="he-IL" dirty="0"/>
              <a:t> נלקח </a:t>
            </a:r>
            <a:r>
              <a:rPr lang="he-IL" dirty="0" err="1"/>
              <a:t>בארגמקס</a:t>
            </a:r>
            <a:r>
              <a:rPr lang="he-IL" dirty="0"/>
              <a:t>. </a:t>
            </a:r>
            <a:br>
              <a:rPr lang="en-US" dirty="0"/>
            </a:br>
            <a:r>
              <a:rPr lang="he-IL" dirty="0"/>
              <a:t>רואים איך אחרי המילוי של 1 הביטחון בתא הסמוך צונח ולכן טעות מובילה לטעות..</a:t>
            </a:r>
          </a:p>
          <a:p>
            <a:endParaRPr lang="he-IL" dirty="0"/>
          </a:p>
          <a:p>
            <a:r>
              <a:rPr lang="he-IL" dirty="0"/>
              <a:t>רואים גם שהטעות הבאה קרתה עקב הטעות הראשונה. כך למעשה הרשת יחסית שמרה על מילוי נכון למרות שהייתה לה החלטה לא נכונה.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54207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מצד שמאל למעלה רואים שאפשר למלא 5 כי כל שאר האופציות לא מתאימות.</a:t>
            </a:r>
          </a:p>
          <a:p>
            <a:r>
              <a:rPr lang="he-IL" dirty="0"/>
              <a:t>עבור התא המסומן, ניתן לראות ש 4,9 </a:t>
            </a:r>
            <a:r>
              <a:rPr lang="he-IL" dirty="0" err="1"/>
              <a:t>אפציונאליים</a:t>
            </a:r>
            <a:r>
              <a:rPr lang="he-IL" dirty="0"/>
              <a:t> (וגם 5  מעט) ועם מילוי 5 רמות הביטחון משתנות כי 5 לא יכול להיות יותר במשבת העליונה בבלוק של </a:t>
            </a:r>
            <a:r>
              <a:rPr lang="he-IL"/>
              <a:t>התא </a:t>
            </a:r>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333465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ברגע מילוי ה 4 באותו בלוק ההסתברות </a:t>
            </a:r>
            <a:r>
              <a:rPr lang="he-IL"/>
              <a:t>שלו צונחת ל 0.</a:t>
            </a:r>
          </a:p>
          <a:p>
            <a:r>
              <a:rPr lang="he-IL" dirty="0"/>
              <a:t>וברגע שרמת הביטחון היא הגבוהה ביותר, הרשת ממלאת את התא המתאים ב 5.</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156090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21</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Deep leaning</a:t>
            </a:r>
            <a:r>
              <a:rPr lang="he-IL" dirty="0"/>
              <a:t> הרבה יותר מהיר בזמן מבחן.</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3</a:t>
            </a:fld>
            <a:endParaRPr lang="he-IL"/>
          </a:p>
        </p:txBody>
      </p:sp>
    </p:spTree>
    <p:extLst>
      <p:ext uri="{BB962C8B-B14F-4D97-AF65-F5344CB8AC3E}">
        <p14:creationId xmlns:p14="http://schemas.microsoft.com/office/powerpoint/2010/main" val="165284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האימון עבור </a:t>
            </a:r>
            <a:r>
              <a:rPr lang="en-US" sz="1800" dirty="0">
                <a:effectLst/>
                <a:latin typeface="David" panose="020E0502060401010101" pitchFamily="34" charset="-79"/>
                <a:ea typeface="Calibri" panose="020F0502020204030204" pitchFamily="34" charset="0"/>
                <a:cs typeface="Arial" panose="020B0604020202020204" pitchFamily="34" charset="0"/>
              </a:rPr>
              <a:t>dataset</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CIFAR-100</a:t>
            </a:r>
            <a:r>
              <a:rPr lang="he-IL" sz="1800" dirty="0">
                <a:effectLst/>
                <a:latin typeface="Calibri" panose="020F0502020204030204" pitchFamily="34" charset="0"/>
                <a:ea typeface="Calibri" panose="020F0502020204030204" pitchFamily="34" charset="0"/>
                <a:cs typeface="David" panose="020E0502060401010101" pitchFamily="34" charset="-79"/>
              </a:rPr>
              <a:t> תוך שימוש ברשת </a:t>
            </a:r>
            <a:r>
              <a:rPr lang="he-IL" sz="1800" dirty="0" err="1">
                <a:effectLst/>
                <a:latin typeface="Calibri" panose="020F0502020204030204" pitchFamily="34" charset="0"/>
                <a:ea typeface="Calibri" panose="020F0502020204030204" pitchFamily="34" charset="0"/>
                <a:cs typeface="David" panose="020E0502060401010101" pitchFamily="34" charset="-79"/>
              </a:rPr>
              <a:t>קונבולוציה</a:t>
            </a:r>
            <a:r>
              <a:rPr lang="he-IL" sz="1800" dirty="0">
                <a:effectLst/>
                <a:latin typeface="Calibri" panose="020F0502020204030204" pitchFamily="34" charset="0"/>
                <a:ea typeface="Calibri" panose="020F0502020204030204" pitchFamily="34" charset="0"/>
                <a:cs typeface="David" panose="020E0502060401010101" pitchFamily="34" charset="-79"/>
              </a:rPr>
              <a:t> פשוטה שהוכנה ידנית. ניתן לראות שהדיוק עבור </a:t>
            </a:r>
            <a:r>
              <a:rPr lang="en-US" sz="1800" dirty="0">
                <a:effectLst/>
                <a:latin typeface="David" panose="020E0502060401010101" pitchFamily="34" charset="-79"/>
                <a:ea typeface="Calibri" panose="020F0502020204030204" pitchFamily="34" charset="0"/>
                <a:cs typeface="Arial" panose="020B0604020202020204" pitchFamily="34" charset="0"/>
              </a:rPr>
              <a:t>curriculum</a:t>
            </a:r>
            <a:r>
              <a:rPr lang="he-IL" sz="1800" dirty="0">
                <a:effectLst/>
                <a:latin typeface="Calibri" panose="020F0502020204030204" pitchFamily="34" charset="0"/>
                <a:ea typeface="Calibri" panose="020F0502020204030204" pitchFamily="34" charset="0"/>
                <a:cs typeface="David" panose="020E0502060401010101" pitchFamily="34" charset="-79"/>
              </a:rPr>
              <a:t> גבוה יותר.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r>
              <a:rPr lang="en-US" dirty="0"/>
              <a:t>we use these features to train a classifier and use its confidence score as the scoring function for each image</a:t>
            </a:r>
            <a:endParaRPr lang="he-IL" i="1" u="sng"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r>
              <a:rPr lang="he-IL" dirty="0"/>
              <a:t>איבר ריק הוצג באמצעות הספרה 0.</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ממחיקה של 10 הקפיצות היו ב 2 כל פעם.</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310501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כ"ג/אלול/תש"ף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3"/>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 13/09/20</a:t>
            </a:r>
            <a:endParaRPr lang="he-IL" sz="2400" dirty="0">
              <a:solidFill>
                <a:schemeClr val="tx1"/>
              </a:solidFill>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4"/>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75634" y="6467572"/>
            <a:ext cx="854924"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866941619"/>
              </p:ext>
            </p:extLst>
          </p:nvPr>
        </p:nvGraphicFramePr>
        <p:xfrm>
          <a:off x="96253" y="1405288"/>
          <a:ext cx="8970744" cy="480682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301396">
                  <a:extLst>
                    <a:ext uri="{9D8B030D-6E8A-4147-A177-3AD203B41FA5}">
                      <a16:colId xmlns:a16="http://schemas.microsoft.com/office/drawing/2014/main" val="1379176819"/>
                    </a:ext>
                  </a:extLst>
                </a:gridCol>
                <a:gridCol w="1567543">
                  <a:extLst>
                    <a:ext uri="{9D8B030D-6E8A-4147-A177-3AD203B41FA5}">
                      <a16:colId xmlns:a16="http://schemas.microsoft.com/office/drawing/2014/main" val="606731208"/>
                    </a:ext>
                  </a:extLst>
                </a:gridCol>
                <a:gridCol w="1408066">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106106">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740144">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966030"/>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752943"/>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88.2%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27.2%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 – No Curriculum</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231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82574"/>
            <a:ext cx="7886700" cy="1325563"/>
          </a:xfrm>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pic>
        <p:nvPicPr>
          <p:cNvPr id="13" name="תמונה 12">
            <a:extLst>
              <a:ext uri="{FF2B5EF4-FFF2-40B4-BE49-F238E27FC236}">
                <a16:creationId xmlns:a16="http://schemas.microsoft.com/office/drawing/2014/main" id="{233E4795-F8ED-4527-A29C-A1DC08138055}"/>
              </a:ext>
            </a:extLst>
          </p:cNvPr>
          <p:cNvPicPr>
            <a:picLocks noChangeAspect="1"/>
          </p:cNvPicPr>
          <p:nvPr/>
        </p:nvPicPr>
        <p:blipFill>
          <a:blip r:embed="rId4"/>
          <a:stretch>
            <a:fillRect/>
          </a:stretch>
        </p:blipFill>
        <p:spPr>
          <a:xfrm>
            <a:off x="0" y="776104"/>
            <a:ext cx="4039692" cy="3096602"/>
          </a:xfrm>
          <a:prstGeom prst="rect">
            <a:avLst/>
          </a:prstGeom>
        </p:spPr>
      </p:pic>
      <p:pic>
        <p:nvPicPr>
          <p:cNvPr id="15" name="תמונה 14">
            <a:extLst>
              <a:ext uri="{FF2B5EF4-FFF2-40B4-BE49-F238E27FC236}">
                <a16:creationId xmlns:a16="http://schemas.microsoft.com/office/drawing/2014/main" id="{4F46B4C0-5FB8-4228-A13C-2EC2C725E65C}"/>
              </a:ext>
            </a:extLst>
          </p:cNvPr>
          <p:cNvPicPr>
            <a:picLocks noChangeAspect="1"/>
          </p:cNvPicPr>
          <p:nvPr/>
        </p:nvPicPr>
        <p:blipFill>
          <a:blip r:embed="rId5"/>
          <a:stretch>
            <a:fillRect/>
          </a:stretch>
        </p:blipFill>
        <p:spPr>
          <a:xfrm>
            <a:off x="4986337" y="750705"/>
            <a:ext cx="4144962" cy="3133259"/>
          </a:xfrm>
          <a:prstGeom prst="rect">
            <a:avLst/>
          </a:prstGeom>
        </p:spPr>
      </p:pic>
      <p:sp>
        <p:nvSpPr>
          <p:cNvPr id="16" name="חץ: ימינה 15">
            <a:extLst>
              <a:ext uri="{FF2B5EF4-FFF2-40B4-BE49-F238E27FC236}">
                <a16:creationId xmlns:a16="http://schemas.microsoft.com/office/drawing/2014/main" id="{CAC1AB34-3775-4F65-BC80-7E0EF20B5DC9}"/>
              </a:ext>
            </a:extLst>
          </p:cNvPr>
          <p:cNvSpPr/>
          <p:nvPr/>
        </p:nvSpPr>
        <p:spPr>
          <a:xfrm>
            <a:off x="4178299" y="1758158"/>
            <a:ext cx="808038"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F8DFDE64-5EF9-4774-A9F7-621152E4DF9E}"/>
              </a:ext>
            </a:extLst>
          </p:cNvPr>
          <p:cNvPicPr>
            <a:picLocks noChangeAspect="1"/>
          </p:cNvPicPr>
          <p:nvPr/>
        </p:nvPicPr>
        <p:blipFill>
          <a:blip r:embed="rId6"/>
          <a:stretch>
            <a:fillRect/>
          </a:stretch>
        </p:blipFill>
        <p:spPr>
          <a:xfrm>
            <a:off x="5181600" y="3919672"/>
            <a:ext cx="3333750" cy="2560173"/>
          </a:xfrm>
          <a:prstGeom prst="rect">
            <a:avLst/>
          </a:prstGeom>
        </p:spPr>
      </p:pic>
      <p:sp>
        <p:nvSpPr>
          <p:cNvPr id="20" name="חץ: ימינה 19">
            <a:extLst>
              <a:ext uri="{FF2B5EF4-FFF2-40B4-BE49-F238E27FC236}">
                <a16:creationId xmlns:a16="http://schemas.microsoft.com/office/drawing/2014/main" id="{D41B2607-0223-4966-8B31-1799E6247195}"/>
              </a:ext>
            </a:extLst>
          </p:cNvPr>
          <p:cNvSpPr/>
          <p:nvPr/>
        </p:nvSpPr>
        <p:spPr>
          <a:xfrm>
            <a:off x="1854198" y="4524984"/>
            <a:ext cx="3022601"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After 9 correct iterations</a:t>
            </a:r>
            <a:endParaRPr lang="he-IL" dirty="0"/>
          </a:p>
        </p:txBody>
      </p:sp>
    </p:spTree>
    <p:extLst>
      <p:ext uri="{BB962C8B-B14F-4D97-AF65-F5344CB8AC3E}">
        <p14:creationId xmlns:p14="http://schemas.microsoft.com/office/powerpoint/2010/main" val="321446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3"/>
          <a:stretch>
            <a:fillRect/>
          </a:stretch>
        </p:blipFill>
        <p:spPr>
          <a:xfrm>
            <a:off x="0" y="0"/>
            <a:ext cx="5732060" cy="318813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pic>
        <p:nvPicPr>
          <p:cNvPr id="3" name="תמונה 2">
            <a:extLst>
              <a:ext uri="{FF2B5EF4-FFF2-40B4-BE49-F238E27FC236}">
                <a16:creationId xmlns:a16="http://schemas.microsoft.com/office/drawing/2014/main" id="{308E0269-015F-42A1-9F6D-FEAB704C9D89}"/>
              </a:ext>
            </a:extLst>
          </p:cNvPr>
          <p:cNvPicPr>
            <a:picLocks noChangeAspect="1"/>
          </p:cNvPicPr>
          <p:nvPr/>
        </p:nvPicPr>
        <p:blipFill>
          <a:blip r:embed="rId5"/>
          <a:stretch>
            <a:fillRect/>
          </a:stretch>
        </p:blipFill>
        <p:spPr>
          <a:xfrm>
            <a:off x="2359641" y="3065060"/>
            <a:ext cx="6782937" cy="3293964"/>
          </a:xfrm>
          <a:prstGeom prst="rect">
            <a:avLst/>
          </a:prstGeom>
        </p:spPr>
      </p:pic>
    </p:spTree>
    <p:extLst>
      <p:ext uri="{BB962C8B-B14F-4D97-AF65-F5344CB8AC3E}">
        <p14:creationId xmlns:p14="http://schemas.microsoft.com/office/powerpoint/2010/main" val="238127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699803" y="3193365"/>
            <a:ext cx="5408731" cy="3151759"/>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832140" y="3923875"/>
            <a:ext cx="2600377" cy="2223706"/>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pic>
        <p:nvPicPr>
          <p:cNvPr id="3" name="תמונה 2">
            <a:extLst>
              <a:ext uri="{FF2B5EF4-FFF2-40B4-BE49-F238E27FC236}">
                <a16:creationId xmlns:a16="http://schemas.microsoft.com/office/drawing/2014/main" id="{14F57DE2-593E-4341-B3BD-9B6671512120}"/>
              </a:ext>
            </a:extLst>
          </p:cNvPr>
          <p:cNvPicPr>
            <a:picLocks noChangeAspect="1"/>
          </p:cNvPicPr>
          <p:nvPr/>
        </p:nvPicPr>
        <p:blipFill>
          <a:blip r:embed="rId6"/>
          <a:stretch>
            <a:fillRect/>
          </a:stretch>
        </p:blipFill>
        <p:spPr>
          <a:xfrm>
            <a:off x="0" y="57393"/>
            <a:ext cx="6355363" cy="3122072"/>
          </a:xfrm>
          <a:prstGeom prst="rect">
            <a:avLst/>
          </a:prstGeom>
        </p:spPr>
      </p:pic>
    </p:spTree>
    <p:extLst>
      <p:ext uri="{BB962C8B-B14F-4D97-AF65-F5344CB8AC3E}">
        <p14:creationId xmlns:p14="http://schemas.microsoft.com/office/powerpoint/2010/main" val="168154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Curriculum learning</a:t>
            </a:r>
          </a:p>
          <a:p>
            <a:r>
              <a:rPr lang="en-US" sz="2800" dirty="0">
                <a:solidFill>
                  <a:srgbClr val="002060"/>
                </a:solidFill>
              </a:rPr>
              <a:t>Our Solution</a:t>
            </a:r>
          </a:p>
          <a:p>
            <a:r>
              <a:rPr lang="en-US" sz="2800" dirty="0">
                <a:solidFill>
                  <a:srgbClr val="002060"/>
                </a:solidFill>
              </a:rPr>
              <a:t>Analyzing the net </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lnSpcReduction="10000"/>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2" algn="l" rtl="0"/>
            <a:r>
              <a:rPr lang="en-US" sz="2600" dirty="0"/>
              <a:t>The network “remembers” how to solve easy puzzles</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148965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21</a:t>
            </a:r>
          </a:p>
        </p:txBody>
      </p:sp>
    </p:spTree>
    <p:extLst>
      <p:ext uri="{BB962C8B-B14F-4D97-AF65-F5344CB8AC3E}">
        <p14:creationId xmlns:p14="http://schemas.microsoft.com/office/powerpoint/2010/main" val="2305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216E2-FCD0-4FDA-8FBC-1A0E067E71CF}"/>
              </a:ext>
            </a:extLst>
          </p:cNvPr>
          <p:cNvSpPr>
            <a:spLocks noGrp="1"/>
          </p:cNvSpPr>
          <p:nvPr>
            <p:ph type="title"/>
          </p:nvPr>
        </p:nvSpPr>
        <p:spPr/>
        <p:txBody>
          <a:bodyPr/>
          <a:lstStyle/>
          <a:p>
            <a:pPr algn="ctr"/>
            <a:r>
              <a:rPr lang="en-US" dirty="0">
                <a:solidFill>
                  <a:srgbClr val="002060"/>
                </a:solidFill>
                <a:latin typeface="Calibri"/>
              </a:rPr>
              <a:t>Our Solution</a:t>
            </a:r>
            <a:br>
              <a:rPr lang="en-US" dirty="0">
                <a:solidFill>
                  <a:srgbClr val="002060"/>
                </a:solidFill>
                <a:latin typeface="Calibri"/>
              </a:rPr>
            </a:br>
            <a:r>
              <a:rPr lang="en-US" dirty="0">
                <a:solidFill>
                  <a:srgbClr val="002060"/>
                </a:solidFill>
                <a:latin typeface="Calibri"/>
              </a:rPr>
              <a:t>block diagram</a:t>
            </a:r>
            <a:endParaRPr lang="he-IL" dirty="0">
              <a:solidFill>
                <a:srgbClr val="002060"/>
              </a:solidFill>
              <a:latin typeface="Calibri"/>
            </a:endParaRPr>
          </a:p>
        </p:txBody>
      </p:sp>
      <p:pic>
        <p:nvPicPr>
          <p:cNvPr id="6" name="תמונה 5">
            <a:extLst>
              <a:ext uri="{FF2B5EF4-FFF2-40B4-BE49-F238E27FC236}">
                <a16:creationId xmlns:a16="http://schemas.microsoft.com/office/drawing/2014/main" id="{8B02859A-C12F-494B-A1A0-5C66A4A43698}"/>
              </a:ext>
            </a:extLst>
          </p:cNvPr>
          <p:cNvPicPr/>
          <p:nvPr/>
        </p:nvPicPr>
        <p:blipFill>
          <a:blip r:embed="rId2"/>
          <a:stretch>
            <a:fillRect/>
          </a:stretch>
        </p:blipFill>
        <p:spPr>
          <a:xfrm>
            <a:off x="464391" y="1604192"/>
            <a:ext cx="7886699" cy="5080814"/>
          </a:xfrm>
          <a:prstGeom prst="rect">
            <a:avLst/>
          </a:prstGeom>
        </p:spPr>
      </p:pic>
      <p:sp>
        <p:nvSpPr>
          <p:cNvPr id="8" name="Subtitle 2">
            <a:extLst>
              <a:ext uri="{FF2B5EF4-FFF2-40B4-BE49-F238E27FC236}">
                <a16:creationId xmlns:a16="http://schemas.microsoft.com/office/drawing/2014/main" id="{F57EC1FF-9DE3-417C-9BFA-832CC7AF438B}"/>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0853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3236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40561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1476</Words>
  <Application>Microsoft Office PowerPoint</Application>
  <PresentationFormat>‫הצגה על המסך (4:3)</PresentationFormat>
  <Paragraphs>223</Paragraphs>
  <Slides>22</Slides>
  <Notes>19</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Calibri</vt:lpstr>
      <vt:lpstr>Calibri Light</vt:lpstr>
      <vt:lpstr>Cambria Math</vt:lpstr>
      <vt:lpstr>David</vt:lpstr>
      <vt:lpstr>ערכת נושא Office</vt:lpstr>
      <vt:lpstr> Final Presentation  Solving Sudoku Using Machine Learning And AI Tools </vt:lpstr>
      <vt:lpstr>מצגת של PowerPoint‏</vt:lpstr>
      <vt:lpstr>מצגת של PowerPoint‏</vt:lpstr>
      <vt:lpstr>Background</vt:lpstr>
      <vt:lpstr>Backtracking Solution</vt:lpstr>
      <vt:lpstr>Our Solution block diagram</vt:lpstr>
      <vt:lpstr>Curriculum Learning</vt:lpstr>
      <vt:lpstr>Dataset</vt:lpstr>
      <vt:lpstr>Architecture </vt:lpstr>
      <vt:lpstr>Solving method</vt:lpstr>
      <vt:lpstr>Training method </vt:lpstr>
      <vt:lpstr>Comparing results</vt:lpstr>
      <vt:lpstr>Visualizations</vt:lpstr>
      <vt:lpstr>Analyzing the net</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barak mamistvalov</cp:lastModifiedBy>
  <cp:revision>53</cp:revision>
  <dcterms:created xsi:type="dcterms:W3CDTF">2020-09-08T18:23:54Z</dcterms:created>
  <dcterms:modified xsi:type="dcterms:W3CDTF">2020-09-12T17:59:41Z</dcterms:modified>
</cp:coreProperties>
</file>