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62" r:id="rId5"/>
    <p:sldId id="260" r:id="rId6"/>
    <p:sldId id="272" r:id="rId7"/>
    <p:sldId id="261" r:id="rId8"/>
    <p:sldId id="274" r:id="rId9"/>
    <p:sldId id="263" r:id="rId10"/>
    <p:sldId id="264" r:id="rId11"/>
    <p:sldId id="265" r:id="rId12"/>
    <p:sldId id="267" r:id="rId13"/>
    <p:sldId id="269" r:id="rId14"/>
    <p:sldId id="270" r:id="rId15"/>
    <p:sldId id="268" r:id="rId16"/>
    <p:sldId id="271" r:id="rId17"/>
    <p:sldId id="273"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882" autoAdjust="0"/>
  </p:normalViewPr>
  <p:slideViewPr>
    <p:cSldViewPr snapToGrid="0">
      <p:cViewPr>
        <p:scale>
          <a:sx n="66" d="100"/>
          <a:sy n="66" d="100"/>
        </p:scale>
        <p:origin x="150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C2B051F-9742-4BF6-A287-344DA85D53DA}"/>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3196A2B2-F10A-4E1D-B6D1-DB39D5F41621}"/>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B9B646A0-8041-4E6E-836C-EE83B35CC850}" type="datetimeFigureOut">
              <a:rPr lang="he-IL" smtClean="0"/>
              <a:t>ט"ז/אלול/תש"ף</a:t>
            </a:fld>
            <a:endParaRPr lang="he-IL"/>
          </a:p>
        </p:txBody>
      </p:sp>
      <p:sp>
        <p:nvSpPr>
          <p:cNvPr id="4" name="מציין מיקום של כותרת תחתונה 3">
            <a:extLst>
              <a:ext uri="{FF2B5EF4-FFF2-40B4-BE49-F238E27FC236}">
                <a16:creationId xmlns:a16="http://schemas.microsoft.com/office/drawing/2014/main" id="{CCA39FCC-287A-482F-8043-D294C75B9B72}"/>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3771E368-A51B-4FA5-92C5-FC69D6EE5F30}"/>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BD7351B-C393-4926-8409-BD3C11014BE1}"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ט"ז/אלול/תש"ף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631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lvl="1" indent="-228600">
              <a:buAutoNum type="arabicPeriod"/>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6</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לגבי פילוג </a:t>
            </a:r>
            <a:r>
              <a:rPr lang="he-IL" dirty="0" err="1"/>
              <a:t>הדאטא</a:t>
            </a:r>
            <a:r>
              <a:rPr lang="he-IL" dirty="0"/>
              <a:t>, אפשר לדבר כאן על הקטע שהכי הרבה מחוקים עם פתרון יחיד זה 64. </a:t>
            </a:r>
          </a:p>
          <a:p>
            <a:r>
              <a:rPr lang="he-IL" dirty="0"/>
              <a:t>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147325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ט"ז/אלול/תש"ף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2"/>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a:t>
            </a:r>
            <a:r>
              <a:rPr lang="en-US" sz="2400" dirty="0">
                <a:solidFill>
                  <a:schemeClr val="tx1"/>
                </a:solidFill>
                <a:highlight>
                  <a:srgbClr val="FFFF00"/>
                </a:highlight>
              </a:rPr>
              <a:t>:  12/9/2020</a:t>
            </a:r>
            <a:endParaRPr lang="he-IL" sz="2400" dirty="0">
              <a:solidFill>
                <a:schemeClr val="tx1"/>
              </a:solidFill>
              <a:highlight>
                <a:srgbClr val="FFFF00"/>
              </a:highlight>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3"/>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en-US" dirty="0"/>
          </a:p>
          <a:p>
            <a:pPr lvl="1" algn="l" rtl="0"/>
            <a:r>
              <a:rPr lang="en-US" dirty="0"/>
              <a:t> </a:t>
            </a:r>
            <a:r>
              <a:rPr lang="he-IL" dirty="0"/>
              <a:t>  לשים תמונות של לוח מחוק ושל פילוג מספר המחוקים עבור מחיקת ביניים כלשהי</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3302272309"/>
              </p:ext>
            </p:extLst>
          </p:nvPr>
        </p:nvGraphicFramePr>
        <p:xfrm>
          <a:off x="107950" y="1730310"/>
          <a:ext cx="8928100" cy="4711510"/>
        </p:xfrm>
        <a:graphic>
          <a:graphicData uri="http://schemas.openxmlformats.org/drawingml/2006/table">
            <a:tbl>
              <a:tblPr rtl="1" firstRow="1" firstCol="1" bandRow="1">
                <a:tableStyleId>{5C22544A-7EE6-4342-B048-85BDC9FD1C3A}</a:tableStyleId>
              </a:tblPr>
              <a:tblGrid>
                <a:gridCol w="1731447">
                  <a:extLst>
                    <a:ext uri="{9D8B030D-6E8A-4147-A177-3AD203B41FA5}">
                      <a16:colId xmlns:a16="http://schemas.microsoft.com/office/drawing/2014/main" val="4180117168"/>
                    </a:ext>
                  </a:extLst>
                </a:gridCol>
                <a:gridCol w="1538803">
                  <a:extLst>
                    <a:ext uri="{9D8B030D-6E8A-4147-A177-3AD203B41FA5}">
                      <a16:colId xmlns:a16="http://schemas.microsoft.com/office/drawing/2014/main" val="43957283"/>
                    </a:ext>
                  </a:extLst>
                </a:gridCol>
                <a:gridCol w="2006600">
                  <a:extLst>
                    <a:ext uri="{9D8B030D-6E8A-4147-A177-3AD203B41FA5}">
                      <a16:colId xmlns:a16="http://schemas.microsoft.com/office/drawing/2014/main" val="606731208"/>
                    </a:ext>
                  </a:extLst>
                </a:gridCol>
                <a:gridCol w="1623767">
                  <a:extLst>
                    <a:ext uri="{9D8B030D-6E8A-4147-A177-3AD203B41FA5}">
                      <a16:colId xmlns:a16="http://schemas.microsoft.com/office/drawing/2014/main" val="1202457364"/>
                    </a:ext>
                  </a:extLst>
                </a:gridCol>
                <a:gridCol w="2027483">
                  <a:extLst>
                    <a:ext uri="{9D8B030D-6E8A-4147-A177-3AD203B41FA5}">
                      <a16:colId xmlns:a16="http://schemas.microsoft.com/office/drawing/2014/main" val="1611586995"/>
                    </a:ext>
                  </a:extLst>
                </a:gridCol>
              </a:tblGrid>
              <a:tr h="202314">
                <a:tc>
                  <a:txBody>
                    <a:bodyPr/>
                    <a:lstStyle/>
                    <a:p>
                      <a:pPr marL="0" marR="0" lvl="0" indent="0" algn="just" defTabSz="914400" rtl="0" eaLnBrk="1" fontAlgn="t" latinLnBrk="0" hangingPunct="1">
                        <a:lnSpc>
                          <a:spcPct val="107000"/>
                        </a:lnSpc>
                        <a:spcBef>
                          <a:spcPts val="0"/>
                        </a:spcBef>
                        <a:spcAft>
                          <a:spcPts val="800"/>
                        </a:spcAft>
                        <a:buClrTx/>
                        <a:buSzTx/>
                        <a:buFontTx/>
                        <a:buNone/>
                        <a:tabLst/>
                        <a:defRPr/>
                      </a:pPr>
                      <a:r>
                        <a:rPr kumimoji="0" lang="en-US" sz="2600" b="1" i="0" u="none" strike="noStrike" kern="1200" cap="none" spc="0" normalizeH="0" baseline="0" noProof="0" dirty="0">
                          <a:ln>
                            <a:noFill/>
                          </a:ln>
                          <a:solidFill>
                            <a:prstClr val="white"/>
                          </a:solidFill>
                          <a:effectLst/>
                          <a:uLnTx/>
                          <a:uFillTx/>
                          <a:latin typeface="+mn-lt"/>
                          <a:ea typeface="+mn-ea"/>
                          <a:cs typeface="+mn-cs"/>
                        </a:rPr>
                        <a:t>Avg. Running time</a:t>
                      </a:r>
                      <a:endParaRPr kumimoji="0" lang="he-IL" sz="26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Accuracy</a:t>
                      </a:r>
                      <a:endParaRPr lang="he-IL" sz="2600" b="0" i="0" u="none" strike="noStrike" dirty="0">
                        <a:effectLst/>
                        <a:latin typeface="Arial" panose="020B0604020202020204" pitchFamily="34" charset="0"/>
                      </a:endParaRPr>
                    </a:p>
                  </a:txBody>
                  <a:tcPr marL="68580" marR="68580" marT="9525" marB="0"/>
                </a:tc>
                <a:tc gridSpan="2">
                  <a:txBody>
                    <a:bodyPr/>
                    <a:lstStyle/>
                    <a:p>
                      <a:pPr algn="just" rtl="0" fontAlgn="t">
                        <a:lnSpc>
                          <a:spcPct val="107000"/>
                        </a:lnSpc>
                        <a:spcBef>
                          <a:spcPts val="0"/>
                        </a:spcBef>
                        <a:spcAft>
                          <a:spcPts val="800"/>
                        </a:spcAft>
                      </a:pPr>
                      <a:r>
                        <a:rPr lang="en-US" sz="2600" b="1" i="0" u="none" strike="noStrike" dirty="0">
                          <a:effectLst/>
                          <a:latin typeface="Arial" panose="020B0604020202020204" pitchFamily="34" charset="0"/>
                        </a:rPr>
                        <a:t>Training method</a:t>
                      </a:r>
                      <a:endParaRPr lang="he-IL" sz="2600" b="1" i="0" u="none" strike="noStrike" dirty="0">
                        <a:effectLst/>
                        <a:latin typeface="Arial" panose="020B0604020202020204" pitchFamily="34" charset="0"/>
                      </a:endParaRPr>
                    </a:p>
                  </a:txBody>
                  <a:tcPr marL="68580" marR="68580" marT="9525" marB="0"/>
                </a:tc>
                <a:tc hMerge="1">
                  <a:txBody>
                    <a:bodyPr/>
                    <a:lstStyle/>
                    <a:p>
                      <a:pPr rtl="1"/>
                      <a:endParaRPr lang="he-IL"/>
                    </a:p>
                  </a:txBody>
                  <a:tcPr/>
                </a:tc>
                <a:tc>
                  <a:txBody>
                    <a:bodyPr/>
                    <a:lstStyle/>
                    <a:p>
                      <a:pPr algn="just" rtl="0" fontAlgn="t">
                        <a:lnSpc>
                          <a:spcPct val="107000"/>
                        </a:lnSpc>
                        <a:spcBef>
                          <a:spcPts val="0"/>
                        </a:spcBef>
                        <a:spcAft>
                          <a:spcPts val="800"/>
                        </a:spcAft>
                      </a:pPr>
                      <a:r>
                        <a:rPr lang="en-US" sz="2600" b="1" u="none" strike="noStrike" dirty="0" err="1">
                          <a:effectLst/>
                        </a:rPr>
                        <a:t>Architechture</a:t>
                      </a:r>
                      <a:endParaRPr lang="he-IL" sz="2600" b="1"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641273987"/>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095866486"/>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Undistributed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r>
                        <a:rPr lang="he-IL"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510404107"/>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Unproper</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186026366"/>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r>
                        <a:rPr lang="he-IL"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CNN</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spTree>
    <p:extLst>
      <p:ext uri="{BB962C8B-B14F-4D97-AF65-F5344CB8AC3E}">
        <p14:creationId xmlns:p14="http://schemas.microsoft.com/office/powerpoint/2010/main" val="23147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מטריצת בלבול ושל פילוג המחוקים בטסט </a:t>
            </a:r>
            <a:r>
              <a:rPr lang="he-IL" dirty="0" err="1"/>
              <a:t>דאטא</a:t>
            </a:r>
            <a:endParaRPr lang="en-US" dirty="0"/>
          </a:p>
          <a:p>
            <a:pPr lvl="1" algn="l" rtl="0"/>
            <a:endParaRPr lang="he-IL" dirty="0"/>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30440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עקיבה אחרי לוח ואחרי תא</a:t>
            </a:r>
            <a:endParaRPr lang="en-US" dirty="0"/>
          </a:p>
          <a:p>
            <a:pPr lvl="1" algn="l" rtl="0"/>
            <a:endParaRPr lang="he-IL" dirty="0"/>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spTree>
    <p:extLst>
      <p:ext uri="{BB962C8B-B14F-4D97-AF65-F5344CB8AC3E}">
        <p14:creationId xmlns:p14="http://schemas.microsoft.com/office/powerpoint/2010/main" val="418228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עקיבה אחרי לוח ואחרי תא</a:t>
            </a:r>
            <a:endParaRPr lang="en-US" dirty="0"/>
          </a:p>
          <a:p>
            <a:pPr lvl="1" algn="l" rtl="0"/>
            <a:endParaRPr lang="he-IL" dirty="0"/>
          </a:p>
        </p:txBody>
      </p:sp>
      <p:pic>
        <p:nvPicPr>
          <p:cNvPr id="5" name="תמונה 4">
            <a:extLst>
              <a:ext uri="{FF2B5EF4-FFF2-40B4-BE49-F238E27FC236}">
                <a16:creationId xmlns:a16="http://schemas.microsoft.com/office/drawing/2014/main" id="{674FECD9-3C19-4264-B66A-77D17D9F3F61}"/>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5901D7B-C27A-4C5B-A5DD-3ACBA3B9872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spTree>
    <p:extLst>
      <p:ext uri="{BB962C8B-B14F-4D97-AF65-F5344CB8AC3E}">
        <p14:creationId xmlns:p14="http://schemas.microsoft.com/office/powerpoint/2010/main" val="353849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Compare to backtracking</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he-IL" dirty="0"/>
              <a:t>לשים את הגרף של ההשוואה עם הנקודות</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spTree>
    <p:extLst>
      <p:ext uri="{BB962C8B-B14F-4D97-AF65-F5344CB8AC3E}">
        <p14:creationId xmlns:p14="http://schemas.microsoft.com/office/powerpoint/2010/main" val="92919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Compare to backtracking</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he-IL" dirty="0"/>
              <a:t>לשים את הגרף של ההשוואה בממוצע</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spTree>
    <p:extLst>
      <p:ext uri="{BB962C8B-B14F-4D97-AF65-F5344CB8AC3E}">
        <p14:creationId xmlns:p14="http://schemas.microsoft.com/office/powerpoint/2010/main" val="424124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en-US" sz="2800" dirty="0"/>
              <a:t>Neural nets are possible to “learn” the Sudoku rules and play it successfully</a:t>
            </a:r>
          </a:p>
          <a:p>
            <a:pPr lvl="2" algn="l" rtl="0"/>
            <a:r>
              <a:rPr lang="en-US" sz="2600" dirty="0"/>
              <a:t>Faster toward solution</a:t>
            </a:r>
          </a:p>
          <a:p>
            <a:pPr lvl="2" algn="l" rtl="0"/>
            <a:r>
              <a:rPr lang="en-US" sz="2600" dirty="0"/>
              <a:t>Stable</a:t>
            </a:r>
          </a:p>
          <a:p>
            <a:pPr lvl="1" algn="l" rtl="0"/>
            <a:r>
              <a:rPr lang="en-US" sz="2800" dirty="0"/>
              <a:t>Curriculum learning may perform better on suitable problems like Sudoku</a:t>
            </a:r>
          </a:p>
          <a:p>
            <a:pPr lvl="2" algn="l" rtl="0"/>
            <a:r>
              <a:rPr lang="en-US" sz="2600" dirty="0"/>
              <a:t>Build the net memory along the training</a:t>
            </a:r>
          </a:p>
          <a:p>
            <a:pPr lvl="2" algn="l" rtl="0"/>
            <a:r>
              <a:rPr lang="en-US" sz="2600" dirty="0"/>
              <a:t>Remain the game appropriate</a:t>
            </a:r>
            <a:endParaRPr lang="en-US" sz="3000" dirty="0"/>
          </a:p>
          <a:p>
            <a:pPr lvl="1" algn="l" rtl="0"/>
            <a:r>
              <a:rPr lang="en-US" sz="3000" dirty="0"/>
              <a:t>Iterative solution performs better </a:t>
            </a:r>
          </a:p>
          <a:p>
            <a:pPr lvl="2" algn="l" rtl="0"/>
            <a:r>
              <a:rPr lang="en-US" sz="2600" dirty="0"/>
              <a:t>Fill elements one by one</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spTree>
    <p:extLst>
      <p:ext uri="{BB962C8B-B14F-4D97-AF65-F5344CB8AC3E}">
        <p14:creationId xmlns:p14="http://schemas.microsoft.com/office/powerpoint/2010/main" val="148965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complicated loss which penalizes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spTree>
    <p:extLst>
      <p:ext uri="{BB962C8B-B14F-4D97-AF65-F5344CB8AC3E}">
        <p14:creationId xmlns:p14="http://schemas.microsoft.com/office/powerpoint/2010/main" val="23051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Literature Survey</a:t>
            </a:r>
          </a:p>
          <a:p>
            <a:r>
              <a:rPr lang="en-US" sz="2800" dirty="0">
                <a:solidFill>
                  <a:srgbClr val="002060"/>
                </a:solidFill>
              </a:rPr>
              <a:t>Chosen Solution</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3236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spTree>
    <p:extLst>
      <p:ext uri="{BB962C8B-B14F-4D97-AF65-F5344CB8AC3E}">
        <p14:creationId xmlns:p14="http://schemas.microsoft.com/office/powerpoint/2010/main" val="40561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normAutofit/>
          </a:bodyPr>
          <a:lstStyle/>
          <a:p>
            <a:pPr algn="l" rtl="0"/>
            <a:r>
              <a:rPr lang="en-US" dirty="0"/>
              <a:t>In Training: Start with easy examples, gradually increase difficulty </a:t>
            </a:r>
          </a:p>
          <a:p>
            <a:pPr algn="l" rtl="0"/>
            <a:r>
              <a:rPr lang="en-US" dirty="0"/>
              <a:t>Can improve the results of the network </a:t>
            </a:r>
          </a:p>
          <a:p>
            <a:pPr lvl="1" algn="l" rtl="0"/>
            <a:r>
              <a:rPr lang="en-US" dirty="0"/>
              <a:t>Article: Guy, H. (2019). “On the power of curriculum learning in training deep networks”</a:t>
            </a:r>
          </a:p>
          <a:p>
            <a:pPr lvl="1" algn="l" rtl="0"/>
            <a:endParaRPr lang="en-US" dirty="0"/>
          </a:p>
          <a:p>
            <a:pPr algn="l" rtl="0"/>
            <a:r>
              <a:rPr lang="en-US" dirty="0"/>
              <a:t> </a:t>
            </a:r>
            <a:r>
              <a:rPr lang="he-IL" dirty="0"/>
              <a:t>גרף של השוואה בין התוצאות עם ובלי </a:t>
            </a:r>
            <a:r>
              <a:rPr lang="en-US" dirty="0"/>
              <a:t>curriculum</a:t>
            </a:r>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5575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Iterative method</a:t>
            </a:r>
          </a:p>
          <a:p>
            <a:pPr lvl="1" algn="l" rtl="0"/>
            <a:r>
              <a:rPr lang="en-US" dirty="0"/>
              <a:t>Fill the puzzle digit by digit and not the entire puzzle at once (like human do)</a:t>
            </a:r>
          </a:p>
          <a:p>
            <a:pPr lvl="1" algn="l" rtl="0"/>
            <a:r>
              <a:rPr lang="en-US" dirty="0"/>
              <a:t>Each iteration the chosen digit to fill is the one with best confidence</a:t>
            </a:r>
          </a:p>
          <a:p>
            <a:pPr lvl="1" algn="l" rtl="0"/>
            <a:r>
              <a:rPr lang="en-US" dirty="0"/>
              <a:t>Calculates updated confidence for each cell</a:t>
            </a:r>
          </a:p>
          <a:p>
            <a:pPr lvl="1" algn="l" rtl="0"/>
            <a:r>
              <a:rPr lang="en-US" dirty="0"/>
              <a:t>Plug the new puzzle each iteration to the net</a:t>
            </a:r>
          </a:p>
          <a:p>
            <a:pPr lvl="1" algn="l" rtl="0"/>
            <a:endParaRPr lang="en-US" dirty="0"/>
          </a:p>
          <a:p>
            <a:pPr lvl="1" algn="l" rtl="0"/>
            <a:r>
              <a:rPr lang="he-IL" dirty="0"/>
              <a:t>לשים תמונה של מעקב אחרי הלוח עם הסתברויות</a:t>
            </a:r>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59570988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1188</Words>
  <Application>Microsoft Office PowerPoint</Application>
  <PresentationFormat>‫הצגה על המסך (4:3)</PresentationFormat>
  <Paragraphs>188</Paragraphs>
  <Slides>18</Slides>
  <Notes>15</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18</vt:i4>
      </vt:variant>
    </vt:vector>
  </HeadingPairs>
  <TitlesOfParts>
    <vt:vector size="24" baseType="lpstr">
      <vt:lpstr>Arial</vt:lpstr>
      <vt:lpstr>Assistant</vt:lpstr>
      <vt:lpstr>Calibri</vt:lpstr>
      <vt:lpstr>Calibri Light</vt:lpstr>
      <vt:lpstr>Cambria Math</vt:lpstr>
      <vt:lpstr>ערכת נושא Office</vt:lpstr>
      <vt:lpstr> Final Presentation  Solving Sudoku Using Machine Learning And AI Tools </vt:lpstr>
      <vt:lpstr>מצגת של PowerPoint‏</vt:lpstr>
      <vt:lpstr>מצגת של PowerPoint‏</vt:lpstr>
      <vt:lpstr>Background</vt:lpstr>
      <vt:lpstr>Backtracking Solution</vt:lpstr>
      <vt:lpstr>Dataset</vt:lpstr>
      <vt:lpstr>Architecture </vt:lpstr>
      <vt:lpstr>Curriculum Learning</vt:lpstr>
      <vt:lpstr>Solving method</vt:lpstr>
      <vt:lpstr>Training method </vt:lpstr>
      <vt:lpstr>Comparing results</vt:lpstr>
      <vt:lpstr>Visualizations</vt:lpstr>
      <vt:lpstr>Analyzing the net</vt:lpstr>
      <vt:lpstr>Analyzing the net</vt:lpstr>
      <vt:lpstr>Compare to backtracking</vt:lpstr>
      <vt:lpstr>Compare to backtracking</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barak mamistvalov</dc:creator>
  <cp:lastModifiedBy>barak mamistvalov</cp:lastModifiedBy>
  <cp:revision>35</cp:revision>
  <dcterms:created xsi:type="dcterms:W3CDTF">2020-09-04T11:51:26Z</dcterms:created>
  <dcterms:modified xsi:type="dcterms:W3CDTF">2020-09-05T16:48:03Z</dcterms:modified>
</cp:coreProperties>
</file>