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8" r:id="rId11"/>
    <p:sldId id="264" r:id="rId12"/>
    <p:sldId id="269" r:id="rId13"/>
    <p:sldId id="270" r:id="rId14"/>
    <p:sldId id="271" r:id="rId15"/>
    <p:sldId id="265" r:id="rId16"/>
    <p:sldId id="266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1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81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9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40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216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1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55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339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164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963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53D5B-56F8-4829-8154-9DF8E62537CA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875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044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53D5B-56F8-4829-8154-9DF8E62537CA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06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2-dsdA7og4" TargetMode="External"/><Relationship Id="rId2" Type="http://schemas.openxmlformats.org/officeDocument/2006/relationships/hyperlink" Target="https://www.youtube.com/watch?v=uG1zdsKhmG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www.youtube.com/watch?v=RfLWgcXwp4Q" TargetMode="External"/><Relationship Id="rId4" Type="http://schemas.openxmlformats.org/officeDocument/2006/relationships/hyperlink" Target="https://www.youtube.com/watch?v=YTt5crDvCN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226628" y="2191657"/>
            <a:ext cx="4929051" cy="1625600"/>
          </a:xfrm>
        </p:spPr>
        <p:txBody>
          <a:bodyPr>
            <a:normAutofit/>
          </a:bodyPr>
          <a:lstStyle/>
          <a:p>
            <a:pPr algn="r"/>
            <a:r>
              <a:rPr lang="he-IL" sz="5400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משחק  הציפור </a:t>
            </a:r>
            <a:br>
              <a:rPr lang="he-IL" sz="5400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5400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ספר</a:t>
            </a:r>
            <a:endParaRPr lang="he-IL" sz="54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b="1" dirty="0">
                <a:latin typeface="Arial" panose="020B0604020202020204" pitchFamily="34" charset="0"/>
              </a:rPr>
              <a:t>עמליה </a:t>
            </a:r>
            <a:r>
              <a:rPr lang="he-IL" b="1" dirty="0" smtClean="0">
                <a:latin typeface="Arial" panose="020B0604020202020204" pitchFamily="34" charset="0"/>
              </a:rPr>
              <a:t>אפל</a:t>
            </a:r>
            <a:endParaRPr lang="he-IL" dirty="0"/>
          </a:p>
        </p:txBody>
      </p:sp>
      <p:pic>
        <p:nvPicPr>
          <p:cNvPr id="1028" name="Picture 4" descr="ציפור אדומה | וקטורים לשימוש ציבור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749" y="2191657"/>
            <a:ext cx="21717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8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spcAft>
                <a:spcPts val="1800"/>
              </a:spcAft>
            </a:pPr>
            <a:r>
              <a:rPr lang="he-IL" dirty="0" smtClean="0"/>
              <a:t>פרוצדורות</a:t>
            </a:r>
            <a:br>
              <a:rPr lang="he-IL" dirty="0" smtClean="0"/>
            </a:br>
            <a:r>
              <a:rPr lang="he-IL" sz="2400" dirty="0" smtClean="0"/>
              <a:t>שם </a:t>
            </a:r>
            <a:r>
              <a:rPr lang="he-IL" sz="2400" dirty="0"/>
              <a:t>פרוצדורה, הסבר מה עושה הפרוצדורה, משתנים ומה הערכים שלהם קוד הפרוצדורה</a:t>
            </a:r>
            <a:r>
              <a:rPr lang="he-IL" sz="2400" dirty="0" smtClean="0"/>
              <a:t>.</a:t>
            </a:r>
            <a:endParaRPr lang="he-IL" sz="2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3605350" cy="4519440"/>
          </a:xfrm>
        </p:spPr>
        <p:txBody>
          <a:bodyPr>
            <a:noAutofit/>
          </a:bodyPr>
          <a:lstStyle/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 err="1"/>
              <a:t>proc</a:t>
            </a:r>
            <a:r>
              <a:rPr lang="it-IT" sz="1300" dirty="0"/>
              <a:t> </a:t>
            </a:r>
            <a:r>
              <a:rPr lang="it-IT" sz="1300" dirty="0" err="1"/>
              <a:t>changeDir</a:t>
            </a:r>
            <a:endParaRPr lang="it-IT" sz="1300" dirty="0"/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/>
              <a:t>	</a:t>
            </a:r>
            <a:r>
              <a:rPr lang="it-IT" sz="1300" dirty="0" err="1"/>
              <a:t>pusha</a:t>
            </a:r>
            <a:endParaRPr lang="it-IT" sz="1300" dirty="0"/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/>
              <a:t>	</a:t>
            </a:r>
            <a:r>
              <a:rPr lang="it-IT" sz="1300" dirty="0" err="1"/>
              <a:t>cmp</a:t>
            </a:r>
            <a:r>
              <a:rPr lang="it-IT" sz="1300" dirty="0"/>
              <a:t> [</a:t>
            </a:r>
            <a:r>
              <a:rPr lang="it-IT" sz="1300" dirty="0" err="1"/>
              <a:t>direction</a:t>
            </a:r>
            <a:r>
              <a:rPr lang="it-IT" sz="1300" dirty="0"/>
              <a:t>], 'r'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/>
              <a:t>	je </a:t>
            </a:r>
            <a:r>
              <a:rPr lang="it-IT" sz="1300" dirty="0" err="1"/>
              <a:t>left</a:t>
            </a:r>
            <a:endParaRPr lang="it-IT" sz="1300" dirty="0"/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/>
              <a:t>	</a:t>
            </a:r>
            <a:r>
              <a:rPr lang="it-IT" sz="1300" dirty="0" err="1"/>
              <a:t>mov</a:t>
            </a:r>
            <a:r>
              <a:rPr lang="it-IT" sz="1300" dirty="0"/>
              <a:t> [</a:t>
            </a:r>
            <a:r>
              <a:rPr lang="it-IT" sz="1300" dirty="0" err="1"/>
              <a:t>direction</a:t>
            </a:r>
            <a:r>
              <a:rPr lang="it-IT" sz="1300" dirty="0"/>
              <a:t>], 'r'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/>
              <a:t>	</a:t>
            </a:r>
            <a:r>
              <a:rPr lang="it-IT" sz="1300" dirty="0" err="1"/>
              <a:t>add</a:t>
            </a:r>
            <a:r>
              <a:rPr lang="it-IT" sz="1300" dirty="0"/>
              <a:t> [</a:t>
            </a:r>
            <a:r>
              <a:rPr lang="it-IT" sz="1300" dirty="0" err="1"/>
              <a:t>x_cord</a:t>
            </a:r>
            <a:r>
              <a:rPr lang="it-IT" sz="1300" dirty="0"/>
              <a:t>], 2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/>
              <a:t>	call </a:t>
            </a:r>
            <a:r>
              <a:rPr lang="it-IT" sz="1300" dirty="0" err="1"/>
              <a:t>drawLeftFence</a:t>
            </a:r>
            <a:endParaRPr lang="it-IT" sz="1300" dirty="0"/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/>
              <a:t>	</a:t>
            </a:r>
            <a:r>
              <a:rPr lang="it-IT" sz="1300" dirty="0" err="1"/>
              <a:t>jmp</a:t>
            </a:r>
            <a:r>
              <a:rPr lang="it-IT" sz="1300" dirty="0"/>
              <a:t> </a:t>
            </a:r>
            <a:r>
              <a:rPr lang="it-IT" sz="1300" dirty="0" err="1"/>
              <a:t>endChangeDir</a:t>
            </a:r>
            <a:endParaRPr lang="it-IT" sz="1300" dirty="0"/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 err="1"/>
              <a:t>left</a:t>
            </a:r>
            <a:r>
              <a:rPr lang="it-IT" sz="1300" dirty="0"/>
              <a:t>:	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/>
              <a:t>	call </a:t>
            </a:r>
            <a:r>
              <a:rPr lang="it-IT" sz="1300" dirty="0" err="1"/>
              <a:t>drawRightFence</a:t>
            </a:r>
            <a:endParaRPr lang="it-IT" sz="1300" dirty="0"/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/>
              <a:t>	</a:t>
            </a:r>
            <a:r>
              <a:rPr lang="it-IT" sz="1300" dirty="0" err="1"/>
              <a:t>mov</a:t>
            </a:r>
            <a:r>
              <a:rPr lang="it-IT" sz="1300" dirty="0"/>
              <a:t> [</a:t>
            </a:r>
            <a:r>
              <a:rPr lang="it-IT" sz="1300" dirty="0" err="1"/>
              <a:t>direction</a:t>
            </a:r>
            <a:r>
              <a:rPr lang="it-IT" sz="1300" dirty="0"/>
              <a:t>], 'l'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/>
              <a:t>	sub [</a:t>
            </a:r>
            <a:r>
              <a:rPr lang="it-IT" sz="1300" dirty="0" err="1"/>
              <a:t>x_cord</a:t>
            </a:r>
            <a:r>
              <a:rPr lang="it-IT" sz="1300" dirty="0"/>
              <a:t>], 2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/>
              <a:t>	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 err="1"/>
              <a:t>endChangeDir</a:t>
            </a:r>
            <a:r>
              <a:rPr lang="it-IT" sz="1300" dirty="0"/>
              <a:t>: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/>
              <a:t>; sets </a:t>
            </a:r>
            <a:r>
              <a:rPr lang="it-IT" sz="1300" dirty="0" err="1"/>
              <a:t>character</a:t>
            </a:r>
            <a:r>
              <a:rPr lang="it-IT" sz="1300" dirty="0"/>
              <a:t> position in opposite </a:t>
            </a:r>
            <a:r>
              <a:rPr lang="it-IT" sz="1300" dirty="0" err="1"/>
              <a:t>direction</a:t>
            </a:r>
            <a:endParaRPr lang="it-IT" sz="1300" dirty="0"/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/>
              <a:t>	call </a:t>
            </a:r>
            <a:r>
              <a:rPr lang="it-IT" sz="1300" dirty="0" err="1"/>
              <a:t>setCursorePosition</a:t>
            </a:r>
            <a:endParaRPr lang="it-IT" sz="1300" dirty="0"/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/>
              <a:t>	</a:t>
            </a:r>
            <a:r>
              <a:rPr lang="it-IT" sz="1300" dirty="0" err="1"/>
              <a:t>popa</a:t>
            </a:r>
            <a:endParaRPr lang="it-IT" sz="1300" dirty="0"/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/>
              <a:t>	</a:t>
            </a:r>
            <a:r>
              <a:rPr lang="it-IT" sz="1300" dirty="0" err="1"/>
              <a:t>ret</a:t>
            </a:r>
            <a:endParaRPr lang="it-IT" sz="1300" dirty="0"/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 err="1"/>
              <a:t>endp</a:t>
            </a:r>
            <a:r>
              <a:rPr lang="it-IT" sz="1300" dirty="0"/>
              <a:t> </a:t>
            </a:r>
            <a:r>
              <a:rPr lang="it-IT" sz="1300" dirty="0" err="1"/>
              <a:t>changeDir</a:t>
            </a:r>
            <a:endParaRPr lang="he-IL" sz="1300" dirty="0" smtClean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928260" y="2093775"/>
            <a:ext cx="6227420" cy="402336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100" b="1" u="sng" dirty="0"/>
              <a:t>שם פרוצדורה – </a:t>
            </a:r>
            <a:r>
              <a:rPr lang="it-IT" sz="3100" u="sng" dirty="0" err="1" smtClean="0"/>
              <a:t>changeDir</a:t>
            </a:r>
            <a:endParaRPr lang="he-IL" sz="3100" u="sng" dirty="0" smtClean="0"/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2300" b="1" u="sng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900" dirty="0"/>
              <a:t>הפרוצדורה </a:t>
            </a:r>
            <a:r>
              <a:rPr lang="he-IL" sz="2900" dirty="0" smtClean="0"/>
              <a:t>משנה את כיוון התנועה של השחקן, אם השחקן זז ימינה כיוון התנועה שלו ישתנה לשמאלץ אם השחקן זז שמאלה כיוון התנועה שלו ישתנה לימין.</a:t>
            </a:r>
            <a:endParaRPr lang="he-IL" sz="2900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900" u="sng" dirty="0"/>
              <a:t>משתנים: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 smtClean="0"/>
              <a:t>[</a:t>
            </a:r>
            <a:r>
              <a:rPr lang="it-IT" sz="2900" dirty="0" err="1"/>
              <a:t>direction</a:t>
            </a:r>
            <a:r>
              <a:rPr lang="en-US" sz="2900" dirty="0" smtClean="0"/>
              <a:t>]</a:t>
            </a:r>
            <a:r>
              <a:rPr lang="he-IL" sz="2900" dirty="0" smtClean="0"/>
              <a:t> </a:t>
            </a:r>
            <a:r>
              <a:rPr lang="he-IL" sz="2900" dirty="0"/>
              <a:t>– שומר </a:t>
            </a:r>
            <a:r>
              <a:rPr lang="he-IL" sz="2900" dirty="0" smtClean="0"/>
              <a:t>כיוון התנועה של השחקן,  ערך התחלתי  </a:t>
            </a:r>
            <a:r>
              <a:rPr lang="en-US" sz="2900" dirty="0" smtClean="0"/>
              <a:t>‘r’</a:t>
            </a:r>
            <a:endParaRPr lang="he-IL" sz="2900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2900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900" u="sng" dirty="0"/>
              <a:t>קוד פרוצדורה: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8144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אלגוריתם</a:t>
            </a:r>
            <a:br>
              <a:rPr lang="he-IL" dirty="0" smtClean="0"/>
            </a:br>
            <a:r>
              <a:rPr lang="he-IL" dirty="0" smtClean="0"/>
              <a:t>תיאור </a:t>
            </a:r>
            <a:r>
              <a:rPr lang="he-IL" dirty="0"/>
              <a:t>התוכנית שכתבתם ומהלכה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אין צורך לכתבו את האלגוריתם לפרוצדורות רק לתכנית הראשית. </a:t>
            </a:r>
          </a:p>
          <a:p>
            <a:r>
              <a:rPr lang="he-IL" dirty="0" smtClean="0"/>
              <a:t>במקרים בהם לב המשחק הוא בפרוצדורה שי לכתוב גם לפרוצדורה זו את האלגוריתם.</a:t>
            </a:r>
          </a:p>
          <a:p>
            <a:r>
              <a:rPr lang="he-IL" dirty="0" smtClean="0"/>
              <a:t>עוברים על שורת קוד וכתבים את האלגוריתם שלה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087794"/>
            <a:ext cx="2857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0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דוגמה לאלגוריתם משחק  הציפור</a:t>
            </a:r>
            <a:endParaRPr lang="he-IL" dirty="0"/>
          </a:p>
        </p:txBody>
      </p:sp>
      <p:pic>
        <p:nvPicPr>
          <p:cNvPr id="8" name="מציין מיקום תוכן 7" descr="גזירת מסך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23" y="1923804"/>
            <a:ext cx="4000521" cy="4277694"/>
          </a:xfrm>
        </p:spPr>
      </p:pic>
      <p:sp>
        <p:nvSpPr>
          <p:cNvPr id="9" name="TextBox 8"/>
          <p:cNvSpPr txBox="1"/>
          <p:nvPr/>
        </p:nvSpPr>
        <p:spPr>
          <a:xfrm>
            <a:off x="5961413" y="3325091"/>
            <a:ext cx="489738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הדפסת מסך פתיחה למסך</a:t>
            </a:r>
          </a:p>
          <a:p>
            <a:r>
              <a:rPr lang="he-IL" dirty="0" smtClean="0"/>
              <a:t>הדפסת מסך שם היוצר למסך</a:t>
            </a:r>
          </a:p>
          <a:p>
            <a:r>
              <a:rPr lang="he-IL" dirty="0" smtClean="0"/>
              <a:t>המתנה למקש</a:t>
            </a:r>
          </a:p>
          <a:p>
            <a:r>
              <a:rPr lang="he-IL" dirty="0" smtClean="0"/>
              <a:t>כניסה לתצוגה גרפית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754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דוגמה לאלגוריתם משחק  הציפור</a:t>
            </a:r>
            <a:endParaRPr lang="he-IL" dirty="0"/>
          </a:p>
        </p:txBody>
      </p:sp>
      <p:pic>
        <p:nvPicPr>
          <p:cNvPr id="4" name="מציין מיקום תוכן 3" descr="גזירת מסך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18" y="2163019"/>
            <a:ext cx="6239545" cy="3667766"/>
          </a:xfrm>
        </p:spPr>
      </p:pic>
      <p:sp>
        <p:nvSpPr>
          <p:cNvPr id="5" name="TextBox 4"/>
          <p:cNvSpPr txBox="1"/>
          <p:nvPr/>
        </p:nvSpPr>
        <p:spPr>
          <a:xfrm>
            <a:off x="6607431" y="2743200"/>
            <a:ext cx="4548249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הדפסת לוח משחק למסך</a:t>
            </a:r>
          </a:p>
          <a:p>
            <a:r>
              <a:rPr lang="he-IL" dirty="0" smtClean="0"/>
              <a:t>זימון פרוצדורה ממתינה למקש – </a:t>
            </a:r>
            <a:r>
              <a:rPr lang="it-IT" dirty="0" err="1" smtClean="0"/>
              <a:t>readCh</a:t>
            </a:r>
            <a:r>
              <a:rPr lang="en-US" dirty="0" smtClean="0"/>
              <a:t>r</a:t>
            </a:r>
            <a:r>
              <a:rPr lang="he-IL" dirty="0" smtClean="0"/>
              <a:t>  </a:t>
            </a:r>
          </a:p>
          <a:p>
            <a:r>
              <a:rPr lang="he-IL" dirty="0" smtClean="0"/>
              <a:t>מיקום סמן על המסך</a:t>
            </a:r>
          </a:p>
          <a:p>
            <a:r>
              <a:rPr lang="he-IL" dirty="0" smtClean="0"/>
              <a:t>ציור שחקן על המסך</a:t>
            </a:r>
          </a:p>
          <a:p>
            <a:r>
              <a:rPr lang="he-IL" dirty="0"/>
              <a:t>זימון פרוצדורה ממתינה למקש – </a:t>
            </a:r>
            <a:r>
              <a:rPr lang="it-IT" dirty="0" err="1"/>
              <a:t>readCh</a:t>
            </a:r>
            <a:r>
              <a:rPr lang="en-US" dirty="0"/>
              <a:t>r</a:t>
            </a:r>
            <a:endParaRPr lang="he-IL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8448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74" y="118753"/>
            <a:ext cx="5744866" cy="65195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969240" y="985652"/>
            <a:ext cx="5371695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    השמה 0 למשתנה </a:t>
            </a:r>
            <a:r>
              <a:rPr lang="en-US" dirty="0" err="1" smtClean="0"/>
              <a:t>chr</a:t>
            </a:r>
            <a:endParaRPr lang="he-IL" dirty="0" smtClean="0"/>
          </a:p>
          <a:p>
            <a:r>
              <a:rPr lang="he-IL" b="1" dirty="0" smtClean="0"/>
              <a:t>תווית - </a:t>
            </a:r>
            <a:r>
              <a:rPr lang="it-IT" b="1" dirty="0" err="1"/>
              <a:t>mainGameLoop</a:t>
            </a:r>
            <a:r>
              <a:rPr lang="he-IL" b="1" dirty="0" smtClean="0"/>
              <a:t>  </a:t>
            </a:r>
          </a:p>
          <a:p>
            <a:r>
              <a:rPr lang="he-IL" dirty="0" smtClean="0"/>
              <a:t>   מחיקת שחקן</a:t>
            </a:r>
          </a:p>
          <a:p>
            <a:r>
              <a:rPr lang="he-IL" dirty="0"/>
              <a:t> </a:t>
            </a:r>
            <a:r>
              <a:rPr lang="he-IL" dirty="0" smtClean="0"/>
              <a:t>   זימון פעולה המחשבת את התנועה הבאה של השחקן</a:t>
            </a:r>
          </a:p>
          <a:p>
            <a:r>
              <a:rPr lang="he-IL" dirty="0"/>
              <a:t> </a:t>
            </a:r>
            <a:r>
              <a:rPr lang="he-IL" dirty="0" smtClean="0"/>
              <a:t>   זימון פעולה הקוראת את התו במיקום הסמן על המסך</a:t>
            </a:r>
          </a:p>
          <a:p>
            <a:r>
              <a:rPr lang="he-IL" dirty="0"/>
              <a:t> </a:t>
            </a:r>
            <a:r>
              <a:rPr lang="he-IL" dirty="0" smtClean="0"/>
              <a:t>   זימון פעולה הבודקת האם הסימן הוא חוד או קו </a:t>
            </a:r>
          </a:p>
          <a:p>
            <a:r>
              <a:rPr lang="he-IL" dirty="0"/>
              <a:t> </a:t>
            </a:r>
            <a:r>
              <a:rPr lang="he-IL" dirty="0" smtClean="0"/>
              <a:t>   אם משתנה </a:t>
            </a:r>
            <a:r>
              <a:rPr lang="en-US" dirty="0" smtClean="0"/>
              <a:t>lost</a:t>
            </a:r>
            <a:r>
              <a:rPr lang="he-IL" dirty="0" smtClean="0"/>
              <a:t> = 1</a:t>
            </a:r>
          </a:p>
          <a:p>
            <a:r>
              <a:rPr lang="he-IL" dirty="0"/>
              <a:t> </a:t>
            </a:r>
            <a:r>
              <a:rPr lang="he-IL" dirty="0" smtClean="0"/>
              <a:t>   קפיצה לתווית - </a:t>
            </a:r>
            <a:r>
              <a:rPr lang="it-IT" b="1" dirty="0" err="1" smtClean="0"/>
              <a:t>end_game</a:t>
            </a:r>
            <a:endParaRPr lang="he-IL" b="1" dirty="0" smtClean="0"/>
          </a:p>
          <a:p>
            <a:r>
              <a:rPr lang="he-IL" b="1" dirty="0" smtClean="0"/>
              <a:t>    </a:t>
            </a:r>
            <a:r>
              <a:rPr lang="he-IL" dirty="0" smtClean="0"/>
              <a:t>ציור שחקן</a:t>
            </a:r>
          </a:p>
          <a:p>
            <a:r>
              <a:rPr lang="he-IL" dirty="0"/>
              <a:t> </a:t>
            </a:r>
            <a:r>
              <a:rPr lang="he-IL" dirty="0" smtClean="0"/>
              <a:t>   המתנה למקש</a:t>
            </a:r>
          </a:p>
          <a:p>
            <a:r>
              <a:rPr lang="he-IL" dirty="0"/>
              <a:t> </a:t>
            </a:r>
            <a:r>
              <a:rPr lang="he-IL" dirty="0" smtClean="0"/>
              <a:t>    אם לא </a:t>
            </a:r>
            <a:r>
              <a:rPr lang="he-IL" dirty="0" err="1" smtClean="0"/>
              <a:t>הוקש</a:t>
            </a:r>
            <a:r>
              <a:rPr lang="he-IL" dirty="0" smtClean="0"/>
              <a:t> מקש במקלדת קפיצה לתווית – </a:t>
            </a:r>
            <a:r>
              <a:rPr lang="it-IT" b="1" dirty="0" err="1" smtClean="0"/>
              <a:t>noKey</a:t>
            </a:r>
            <a:endParaRPr lang="he-IL" b="1" dirty="0" smtClean="0"/>
          </a:p>
          <a:p>
            <a:r>
              <a:rPr lang="he-IL" dirty="0"/>
              <a:t> </a:t>
            </a:r>
            <a:r>
              <a:rPr lang="he-IL" dirty="0" smtClean="0"/>
              <a:t>    זימון פרוצדורה הקראת את המקש </a:t>
            </a:r>
            <a:r>
              <a:rPr lang="he-IL" dirty="0" err="1" smtClean="0"/>
              <a:t>שהוקש</a:t>
            </a:r>
            <a:endParaRPr lang="he-IL" dirty="0" smtClean="0"/>
          </a:p>
          <a:p>
            <a:r>
              <a:rPr lang="he-IL" dirty="0" smtClean="0"/>
              <a:t>     האם </a:t>
            </a:r>
            <a:r>
              <a:rPr lang="he-IL" dirty="0" err="1" smtClean="0"/>
              <a:t>הוקש</a:t>
            </a:r>
            <a:r>
              <a:rPr lang="he-IL" dirty="0" smtClean="0"/>
              <a:t> מקש </a:t>
            </a:r>
            <a:r>
              <a:rPr lang="en-US" dirty="0" smtClean="0"/>
              <a:t>‘q’</a:t>
            </a:r>
            <a:r>
              <a:rPr lang="he-IL" dirty="0" smtClean="0"/>
              <a:t>  </a:t>
            </a:r>
          </a:p>
          <a:p>
            <a:r>
              <a:rPr lang="he-IL" dirty="0"/>
              <a:t> </a:t>
            </a:r>
            <a:r>
              <a:rPr lang="he-IL" dirty="0" smtClean="0"/>
              <a:t>    אם כן קפיצה לתווית - </a:t>
            </a:r>
            <a:r>
              <a:rPr lang="it-IT" b="1" dirty="0" err="1"/>
              <a:t>end_game</a:t>
            </a:r>
            <a:endParaRPr lang="he-IL" dirty="0" smtClean="0"/>
          </a:p>
          <a:p>
            <a:r>
              <a:rPr lang="he-IL" b="1" dirty="0" smtClean="0"/>
              <a:t>תווית – </a:t>
            </a:r>
            <a:r>
              <a:rPr lang="it-IT" b="1" dirty="0" err="1" smtClean="0"/>
              <a:t>noKey</a:t>
            </a:r>
            <a:endParaRPr lang="he-IL" b="1" dirty="0" smtClean="0"/>
          </a:p>
          <a:p>
            <a:r>
              <a:rPr lang="he-IL" b="1" dirty="0"/>
              <a:t> </a:t>
            </a:r>
            <a:r>
              <a:rPr lang="he-IL" b="1" dirty="0" smtClean="0"/>
              <a:t>   </a:t>
            </a:r>
            <a:r>
              <a:rPr lang="he-IL" dirty="0" smtClean="0"/>
              <a:t>זימון פעולה המשהה את התכנית</a:t>
            </a:r>
          </a:p>
          <a:p>
            <a:r>
              <a:rPr lang="he-IL" dirty="0"/>
              <a:t> </a:t>
            </a:r>
            <a:r>
              <a:rPr lang="he-IL" dirty="0" smtClean="0"/>
              <a:t>   קפיצה לתווית - </a:t>
            </a:r>
            <a:r>
              <a:rPr lang="it-IT" b="1" dirty="0" err="1"/>
              <a:t>mainGameLoop</a:t>
            </a:r>
            <a:r>
              <a:rPr lang="he-IL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6878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/>
              <a:t>בעיות במהלך הפרויקט 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>וכיצד </a:t>
            </a:r>
            <a:r>
              <a:rPr lang="he-IL" dirty="0"/>
              <a:t>התמודדתי </a:t>
            </a:r>
            <a:r>
              <a:rPr lang="he-IL" dirty="0" smtClean="0"/>
              <a:t>איתן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448300" y="1845734"/>
            <a:ext cx="4707379" cy="4060817"/>
          </a:xfrm>
        </p:spPr>
        <p:txBody>
          <a:bodyPr>
            <a:normAutofit/>
          </a:bodyPr>
          <a:lstStyle/>
          <a:p>
            <a:endParaRPr lang="he-IL" dirty="0" smtClean="0"/>
          </a:p>
          <a:p>
            <a:r>
              <a:rPr lang="he-IL" dirty="0" smtClean="0"/>
              <a:t>עליכם לכתוב במה התקשיתם, איך פתרתם את הבעיה.  במי נעזרתם.</a:t>
            </a:r>
          </a:p>
          <a:p>
            <a:r>
              <a:rPr lang="he-IL" dirty="0"/>
              <a:t>א</a:t>
            </a:r>
            <a:r>
              <a:rPr lang="he-IL" dirty="0" smtClean="0"/>
              <a:t>ם נעזרתם בחבר, קרוב משפחה או כל עזרה אחרת יהיה יפה לכתוב לו תודה בחלק זה של הספר.</a:t>
            </a:r>
          </a:p>
          <a:p>
            <a:endParaRPr lang="he-IL" dirty="0" smtClean="0"/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5" y="1972726"/>
            <a:ext cx="50006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77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63938" y="286603"/>
            <a:ext cx="4291742" cy="1233439"/>
          </a:xfrm>
        </p:spPr>
        <p:txBody>
          <a:bodyPr/>
          <a:lstStyle/>
          <a:p>
            <a:pPr algn="r"/>
            <a:r>
              <a:rPr lang="he-IL" dirty="0"/>
              <a:t>קוד </a:t>
            </a:r>
            <a:r>
              <a:rPr lang="he-IL" dirty="0" smtClean="0"/>
              <a:t>התכנית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310630"/>
          </a:xfrm>
        </p:spPr>
        <p:txBody>
          <a:bodyPr/>
          <a:lstStyle/>
          <a:p>
            <a:r>
              <a:rPr lang="he-IL" dirty="0" smtClean="0"/>
              <a:t>אפשר להעתיק את כל קוד התכנית מה – </a:t>
            </a:r>
            <a:r>
              <a:rPr lang="en-US" smtClean="0"/>
              <a:t>Noteped</a:t>
            </a:r>
            <a:r>
              <a:rPr lang="he-IL" dirty="0" smtClean="0"/>
              <a:t>  לקובץ.</a:t>
            </a:r>
          </a:p>
          <a:p>
            <a:r>
              <a:rPr lang="he-IL" dirty="0" smtClean="0"/>
              <a:t>שימו לב, שכיוון הכתיבה של ה – </a:t>
            </a:r>
            <a:r>
              <a:rPr lang="en-US" dirty="0" smtClean="0"/>
              <a:t>word</a:t>
            </a:r>
            <a:r>
              <a:rPr lang="he-IL" dirty="0" smtClean="0"/>
              <a:t>  הוא משמאל לימין (כיוון כתיבה אנגלית) לפני שאתם מעתיקים את הקוד </a:t>
            </a:r>
          </a:p>
          <a:p>
            <a:r>
              <a:rPr lang="he-IL" dirty="0" smtClean="0"/>
              <a:t>כך הקוד יכתת במסמך בצורה מסודרת, עם </a:t>
            </a:r>
            <a:r>
              <a:rPr lang="he-IL" dirty="0" err="1" smtClean="0"/>
              <a:t>ההזחות</a:t>
            </a:r>
            <a:r>
              <a:rPr lang="he-IL" dirty="0" smtClean="0"/>
              <a:t> הקיימות בקוד. </a:t>
            </a:r>
          </a:p>
          <a:p>
            <a:r>
              <a:rPr lang="he-IL" dirty="0" smtClean="0"/>
              <a:t>ייתכן ויהיה צורך לתקן מרווח בי שורות וגודל פונט. </a:t>
            </a:r>
            <a:endParaRPr lang="he-IL" dirty="0"/>
          </a:p>
        </p:txBody>
      </p:sp>
      <p:pic>
        <p:nvPicPr>
          <p:cNvPr id="4" name="תמונה 3" descr="Word‪ - אסמבלי פרוייקט אישי הוראות.doc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" b="84935"/>
          <a:stretch/>
        </p:blipFill>
        <p:spPr>
          <a:xfrm>
            <a:off x="1097279" y="4156364"/>
            <a:ext cx="10058401" cy="1581217"/>
          </a:xfrm>
          <a:prstGeom prst="rect">
            <a:avLst/>
          </a:prstGeom>
        </p:spPr>
      </p:pic>
      <p:sp>
        <p:nvSpPr>
          <p:cNvPr id="5" name="אליפסה 4"/>
          <p:cNvSpPr/>
          <p:nvPr/>
        </p:nvSpPr>
        <p:spPr>
          <a:xfrm>
            <a:off x="5284518" y="4655129"/>
            <a:ext cx="427512" cy="5581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72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40316"/>
          </a:xfrm>
        </p:spPr>
        <p:txBody>
          <a:bodyPr/>
          <a:lstStyle/>
          <a:p>
            <a:pPr algn="r"/>
            <a:r>
              <a:rPr lang="he-IL" dirty="0"/>
              <a:t>קובץ </a:t>
            </a:r>
            <a:r>
              <a:rPr lang="en-US" dirty="0"/>
              <a:t>word </a:t>
            </a:r>
            <a:r>
              <a:rPr lang="he-IL" dirty="0"/>
              <a:t>– מסמך מלווה </a:t>
            </a:r>
            <a:r>
              <a:rPr lang="he-IL" dirty="0" smtClean="0"/>
              <a:t>פרויקט המכיל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he-I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פ</a:t>
            </a:r>
            <a:r>
              <a:rPr lang="he-I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תיחה</a:t>
            </a:r>
            <a:r>
              <a:rPr lang="he-I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שם הפרויקט, שם התלמיד, שמות המנחים, שנה, שם בית הספר, סמל מוסד (770842).</a:t>
            </a:r>
          </a:p>
          <a:p>
            <a:pPr marL="4572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he-I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תוכן עניינים.</a:t>
            </a:r>
            <a:endParaRPr lang="he-IL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he-I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תיאור </a:t>
            </a:r>
            <a:r>
              <a:rPr lang="he-I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השימוש ביישום – איך מפעילים?  (לדוגמא עבור משחק – מטרת המשחק, הוראות שימוש ומקשים מיוחדים)</a:t>
            </a:r>
          </a:p>
          <a:p>
            <a:pPr marL="4572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he-I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תיאור </a:t>
            </a:r>
            <a:r>
              <a:rPr lang="he-I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המסכים  - צילום מסכים + הסבר.</a:t>
            </a:r>
          </a:p>
          <a:p>
            <a:pPr marL="4572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he-I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טבלת </a:t>
            </a:r>
            <a:r>
              <a:rPr lang="he-I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משתנים, - שם משתנה, גודל, הסבר וערכים התחלתיים.</a:t>
            </a:r>
          </a:p>
          <a:p>
            <a:pPr marL="4572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he-I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פרוצדורות </a:t>
            </a:r>
            <a:r>
              <a:rPr lang="he-I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 שם פרוצדורה, הסבר מה עושה הפרוצדורה, משתנים ומה הערכים שלהם קוד הפרוצדורה.</a:t>
            </a:r>
          </a:p>
          <a:p>
            <a:pPr marL="4572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he-I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אלגוריתם </a:t>
            </a:r>
            <a:r>
              <a:rPr lang="he-I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תיאור התוכנית שכתבתם ומהלכה </a:t>
            </a:r>
          </a:p>
          <a:p>
            <a:pPr marL="4572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he-I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בעיות </a:t>
            </a:r>
            <a:r>
              <a:rPr lang="he-I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במהלך הפרויקט וכיצד התמודדתי איתן</a:t>
            </a:r>
          </a:p>
          <a:p>
            <a:pPr marL="4572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he-I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קוד </a:t>
            </a:r>
            <a:r>
              <a:rPr lang="he-I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התכנית.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6227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20790" y="286603"/>
            <a:ext cx="5134890" cy="1328441"/>
          </a:xfrm>
        </p:spPr>
        <p:txBody>
          <a:bodyPr/>
          <a:lstStyle/>
          <a:p>
            <a:pPr algn="r"/>
            <a:r>
              <a:rPr lang="he-IL" dirty="0" smtClean="0"/>
              <a:t>מסך פתיחה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759532" y="2066306"/>
            <a:ext cx="5396148" cy="3802788"/>
          </a:xfrm>
        </p:spPr>
        <p:txBody>
          <a:bodyPr/>
          <a:lstStyle/>
          <a:p>
            <a:r>
              <a:rPr lang="he-IL" b="1" dirty="0" smtClean="0"/>
              <a:t>עמוד ראשון לספר</a:t>
            </a:r>
          </a:p>
          <a:p>
            <a:pPr indent="-2520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he-I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שם הפרויקט, </a:t>
            </a:r>
            <a:endParaRPr lang="he-I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indent="-2520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he-I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שם </a:t>
            </a:r>
            <a:r>
              <a:rPr lang="he-I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התלמיד, </a:t>
            </a:r>
            <a:endParaRPr lang="he-I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indent="-2520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he-I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שמות </a:t>
            </a:r>
            <a:r>
              <a:rPr lang="he-I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המנחים, </a:t>
            </a:r>
            <a:endParaRPr lang="he-I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indent="-2520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he-I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שנת לימודים</a:t>
            </a:r>
          </a:p>
          <a:p>
            <a:pPr indent="-2520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he-I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שם </a:t>
            </a:r>
            <a:r>
              <a:rPr lang="he-I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בית הספר, סמל מוסד (770842).</a:t>
            </a:r>
          </a:p>
          <a:p>
            <a:pPr indent="-252000">
              <a:buFont typeface="Wingdings" panose="05000000000000000000" pitchFamily="2" charset="2"/>
              <a:buChar char="§"/>
            </a:pPr>
            <a:endParaRPr lang="he-IL" dirty="0"/>
          </a:p>
        </p:txBody>
      </p:sp>
      <p:pic>
        <p:nvPicPr>
          <p:cNvPr id="2050" name="Picture 2" descr="עבודה מול מאייר - סיפור ילדי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72" y="2300678"/>
            <a:ext cx="2653286" cy="241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22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תוכן עניינים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921330" y="1845733"/>
            <a:ext cx="8234350" cy="4388811"/>
          </a:xfrm>
        </p:spPr>
        <p:txBody>
          <a:bodyPr>
            <a:normAutofit fontScale="77500" lnSpcReduction="20000"/>
          </a:bodyPr>
          <a:lstStyle/>
          <a:p>
            <a:endParaRPr lang="he-IL" dirty="0"/>
          </a:p>
          <a:p>
            <a:r>
              <a:rPr lang="he-IL" sz="2200" dirty="0" smtClean="0"/>
              <a:t>קישורים לסרטוני הסבר לכתיבה חכמה ב – </a:t>
            </a:r>
            <a:r>
              <a:rPr lang="en-US" sz="2200" dirty="0" smtClean="0"/>
              <a:t>word</a:t>
            </a:r>
            <a:r>
              <a:rPr lang="he-IL" sz="2200" dirty="0" smtClean="0"/>
              <a:t>,  עבודה עם סגנונות ויצירת תוכן עניינים אוטומטי</a:t>
            </a:r>
          </a:p>
          <a:p>
            <a:endParaRPr lang="he-IL" sz="2200" dirty="0"/>
          </a:p>
          <a:p>
            <a:pPr>
              <a:lnSpc>
                <a:spcPct val="140000"/>
              </a:lnSpc>
            </a:pPr>
            <a:r>
              <a:rPr lang="he-IL" sz="2200" dirty="0" smtClean="0"/>
              <a:t>מיכל אסף - </a:t>
            </a:r>
            <a:r>
              <a:rPr lang="he-IL" sz="2200" dirty="0"/>
              <a:t>עיצוב ויצירת כותרת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it-IT" sz="2200" dirty="0" smtClean="0">
                <a:hlinkClick r:id="rId2"/>
              </a:rPr>
              <a:t>https://www.youtube.com/watch?v=uG1zdsKhmG4</a:t>
            </a:r>
            <a:endParaRPr lang="he-IL" sz="2200" dirty="0" smtClean="0"/>
          </a:p>
          <a:p>
            <a:pPr>
              <a:lnSpc>
                <a:spcPct val="140000"/>
              </a:lnSpc>
            </a:pPr>
            <a:r>
              <a:rPr lang="he-IL" sz="2200" dirty="0" smtClean="0"/>
              <a:t>טל </a:t>
            </a:r>
            <a:r>
              <a:rPr lang="he-IL" sz="2200" dirty="0" err="1" smtClean="0"/>
              <a:t>מיכלוביץ</a:t>
            </a:r>
            <a:r>
              <a:rPr lang="he-IL" sz="2200" dirty="0" smtClean="0"/>
              <a:t> – סגנונות טקסט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hlinkClick r:id="rId3"/>
              </a:rPr>
              <a:t>https://www.youtube.com/watch?v=Z2-dsdA7og4</a:t>
            </a:r>
            <a:endParaRPr lang="he-IL" sz="2200" dirty="0" smtClean="0"/>
          </a:p>
          <a:p>
            <a:pPr>
              <a:lnSpc>
                <a:spcPct val="140000"/>
              </a:lnSpc>
            </a:pPr>
            <a:r>
              <a:rPr lang="he-IL" sz="2200" dirty="0" smtClean="0"/>
              <a:t>טל </a:t>
            </a:r>
            <a:r>
              <a:rPr lang="he-IL" sz="2200" dirty="0" err="1" smtClean="0"/>
              <a:t>מיכלוביץ</a:t>
            </a:r>
            <a:r>
              <a:rPr lang="he-IL" sz="2200" dirty="0" smtClean="0"/>
              <a:t> - </a:t>
            </a:r>
            <a:r>
              <a:rPr lang="he-IL" sz="2200" dirty="0"/>
              <a:t>הוספת תוכן עניינים ואינדקס </a:t>
            </a:r>
            <a:r>
              <a:rPr lang="he-IL" sz="2200" dirty="0" smtClean="0"/>
              <a:t>במסמך</a:t>
            </a:r>
            <a:r>
              <a:rPr lang="en-US" sz="2200" dirty="0" smtClean="0"/>
              <a:t> word 2010 - </a:t>
            </a:r>
            <a:br>
              <a:rPr lang="en-US" sz="2200" dirty="0" smtClean="0"/>
            </a:br>
            <a:r>
              <a:rPr lang="it-IT" sz="2200" dirty="0" smtClean="0">
                <a:hlinkClick r:id="rId4"/>
              </a:rPr>
              <a:t>https://www.youtube.com/watch?v=YTt5crDvCNs</a:t>
            </a:r>
            <a:endParaRPr lang="he-IL" sz="2200" dirty="0" smtClean="0"/>
          </a:p>
          <a:p>
            <a:pPr>
              <a:lnSpc>
                <a:spcPct val="140000"/>
              </a:lnSpc>
            </a:pPr>
            <a:r>
              <a:rPr lang="he-IL" sz="2200" dirty="0" smtClean="0"/>
              <a:t>הילה הדרכת מחשבים – תוכן עניינים ב - </a:t>
            </a:r>
            <a:r>
              <a:rPr lang="en-US" sz="2200" dirty="0" smtClean="0"/>
              <a:t>word</a:t>
            </a:r>
            <a:br>
              <a:rPr lang="en-US" sz="2200" dirty="0" smtClean="0"/>
            </a:br>
            <a:r>
              <a:rPr lang="en-US" sz="2200" dirty="0" smtClean="0">
                <a:hlinkClick r:id="rId5"/>
              </a:rPr>
              <a:t>https://www.youtube.com/watch?v=RfLWgcXwp4Q</a:t>
            </a:r>
            <a:endParaRPr lang="he-IL" sz="2200" dirty="0" smtClean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1" r="16536"/>
          <a:stretch/>
        </p:blipFill>
        <p:spPr>
          <a:xfrm>
            <a:off x="1097280" y="2814452"/>
            <a:ext cx="1959429" cy="302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6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/>
              <a:t>תיאור השימוש ביישום – איך מפעילים?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עליכם לכתוב מהו המשחק ואיך משחקים בו</a:t>
            </a:r>
          </a:p>
          <a:p>
            <a:endParaRPr lang="he-IL" dirty="0"/>
          </a:p>
          <a:p>
            <a:r>
              <a:rPr lang="he-IL" sz="2400" b="1" dirty="0" smtClean="0">
                <a:solidFill>
                  <a:schemeClr val="accent3">
                    <a:lumMod val="75000"/>
                  </a:schemeClr>
                </a:solidFill>
              </a:rPr>
              <a:t>לדוגמה - משחק הציפור:</a:t>
            </a:r>
          </a:p>
          <a:p>
            <a:r>
              <a:rPr lang="he-IL" dirty="0"/>
              <a:t>מטרת המשחק היא שהציפור </a:t>
            </a:r>
            <a:r>
              <a:rPr lang="he-IL" dirty="0" smtClean="0"/>
              <a:t>לא תיגע בדוקרנים אשר במסגרת לוח המשחק.</a:t>
            </a:r>
            <a:endParaRPr lang="he-IL" dirty="0"/>
          </a:p>
          <a:p>
            <a:r>
              <a:rPr lang="he-IL" dirty="0"/>
              <a:t>במשחק זה הציפור (השחקן) נופלת למטה והצידה.</a:t>
            </a:r>
          </a:p>
          <a:p>
            <a:r>
              <a:rPr lang="he-IL" dirty="0"/>
              <a:t>בנגיעה במסגרת המשחק היא מחליפה את כיוון הנפילה שלה.</a:t>
            </a:r>
          </a:p>
          <a:p>
            <a:r>
              <a:rPr lang="he-IL" dirty="0"/>
              <a:t>אם  היא נוגעת באחד מהדוקרנים שבמסגרת היא נפסלת.</a:t>
            </a:r>
          </a:p>
          <a:p>
            <a:r>
              <a:rPr lang="he-IL" dirty="0"/>
              <a:t>לחיצה על המקש הרווח מקפיצה את הציפור למעלה.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713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04691"/>
          </a:xfrm>
        </p:spPr>
        <p:txBody>
          <a:bodyPr/>
          <a:lstStyle/>
          <a:p>
            <a:pPr algn="r"/>
            <a:r>
              <a:rPr lang="he-IL" dirty="0"/>
              <a:t>תיאור </a:t>
            </a:r>
            <a:r>
              <a:rPr lang="he-IL" dirty="0" smtClean="0"/>
              <a:t>המסכים</a:t>
            </a:r>
            <a:endParaRPr lang="he-IL" dirty="0"/>
          </a:p>
        </p:txBody>
      </p:sp>
      <p:sp>
        <p:nvSpPr>
          <p:cNvPr id="6" name="מציין מיקום טקסט 5"/>
          <p:cNvSpPr>
            <a:spLocks noGrp="1"/>
          </p:cNvSpPr>
          <p:nvPr>
            <p:ph idx="1"/>
          </p:nvPr>
        </p:nvSpPr>
        <p:spPr>
          <a:xfrm>
            <a:off x="6507678" y="1845734"/>
            <a:ext cx="4648002" cy="2346256"/>
          </a:xfrm>
        </p:spPr>
        <p:txBody>
          <a:bodyPr/>
          <a:lstStyle/>
          <a:p>
            <a:r>
              <a:rPr lang="he-IL" dirty="0" smtClean="0"/>
              <a:t>צילום המסכים במשחק, והסבר:</a:t>
            </a:r>
          </a:p>
          <a:p>
            <a:r>
              <a:rPr lang="he-IL" dirty="0" smtClean="0"/>
              <a:t>מסך פתיחה</a:t>
            </a:r>
          </a:p>
          <a:p>
            <a:r>
              <a:rPr lang="he-IL" dirty="0" smtClean="0"/>
              <a:t>מסך הוראות</a:t>
            </a:r>
          </a:p>
          <a:p>
            <a:r>
              <a:rPr lang="he-IL" dirty="0" smtClean="0"/>
              <a:t>מסך המשחק</a:t>
            </a:r>
          </a:p>
          <a:p>
            <a:r>
              <a:rPr lang="he-IL" dirty="0" smtClean="0"/>
              <a:t>מסך סיום אם יש (מסך ניצחון, מסך הפסד)</a:t>
            </a: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8" y="938948"/>
            <a:ext cx="6115050" cy="4067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7280" y="5438899"/>
            <a:ext cx="4080362" cy="3681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מסך הפתיחה של המשחק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404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92815"/>
          </a:xfrm>
        </p:spPr>
        <p:txBody>
          <a:bodyPr/>
          <a:lstStyle/>
          <a:p>
            <a:pPr algn="r"/>
            <a:r>
              <a:rPr lang="he-IL" dirty="0"/>
              <a:t>תיאור המסכים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760" y="1917515"/>
            <a:ext cx="6048218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10847" y="2695699"/>
            <a:ext cx="32419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מסך המשחק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348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/>
              <a:t>טבלת </a:t>
            </a:r>
            <a:r>
              <a:rPr lang="he-IL" dirty="0" smtClean="0"/>
              <a:t>משתנים </a:t>
            </a:r>
            <a:br>
              <a:rPr lang="he-IL" dirty="0" smtClean="0"/>
            </a:br>
            <a:r>
              <a:rPr lang="he-IL" dirty="0" smtClean="0"/>
              <a:t>שם </a:t>
            </a:r>
            <a:r>
              <a:rPr lang="he-IL" dirty="0"/>
              <a:t>משתנה, גודל, הסבר וערכים התחלתיים</a:t>
            </a:r>
            <a:r>
              <a:rPr lang="he-IL" dirty="0" smtClean="0"/>
              <a:t>.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81830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דוגמה לטבלה המכילה חל מהמשתנים במשחק הציפור:</a:t>
            </a:r>
          </a:p>
          <a:p>
            <a:pPr marL="0" indent="0">
              <a:buNone/>
            </a:pPr>
            <a:endParaRPr lang="he-IL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12163"/>
              </p:ext>
            </p:extLst>
          </p:nvPr>
        </p:nvGraphicFramePr>
        <p:xfrm>
          <a:off x="1246908" y="2435938"/>
          <a:ext cx="9908772" cy="3235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55420"/>
                <a:gridCol w="973777"/>
                <a:gridCol w="5866410"/>
                <a:gridCol w="1413165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0" dirty="0" smtClean="0">
                          <a:solidFill>
                            <a:schemeClr val="tx1"/>
                          </a:solidFill>
                        </a:rPr>
                        <a:t>שם משתנה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0" dirty="0" smtClean="0">
                          <a:solidFill>
                            <a:schemeClr val="tx1"/>
                          </a:solidFill>
                        </a:rPr>
                        <a:t>גודל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0" dirty="0" smtClean="0">
                          <a:solidFill>
                            <a:schemeClr val="tx1"/>
                          </a:solidFill>
                        </a:rPr>
                        <a:t>הסבר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0" dirty="0" smtClean="0">
                          <a:solidFill>
                            <a:schemeClr val="tx1"/>
                          </a:solidFill>
                        </a:rPr>
                        <a:t>ערכים התחלתיים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it-IT" dirty="0" err="1" smtClean="0"/>
                        <a:t>x_coord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db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מיקום</a:t>
                      </a:r>
                      <a:r>
                        <a:rPr lang="he-IL" baseline="0" dirty="0" smtClean="0"/>
                        <a:t> שחקן על ציר </a:t>
                      </a:r>
                      <a:r>
                        <a:rPr lang="en-US" baseline="0" dirty="0" smtClean="0"/>
                        <a:t>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7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it-IT" dirty="0" err="1" smtClean="0"/>
                        <a:t>y_coord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db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מיקום</a:t>
                      </a:r>
                      <a:r>
                        <a:rPr lang="he-IL" baseline="0" dirty="0" smtClean="0"/>
                        <a:t> שחקן על ציר </a:t>
                      </a:r>
                      <a:r>
                        <a:rPr lang="en-US" baseline="0" dirty="0" smtClean="0"/>
                        <a:t>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color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dw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קובע</a:t>
                      </a:r>
                      <a:r>
                        <a:rPr lang="he-IL" baseline="0" dirty="0" smtClean="0"/>
                        <a:t> את צבע השחקן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0Eh</a:t>
                      </a:r>
                      <a:r>
                        <a:rPr lang="he-IL" baseline="0" dirty="0" smtClean="0"/>
                        <a:t>  (14)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it-IT" dirty="0" err="1" smtClean="0"/>
                        <a:t>chr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db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התו המקבל</a:t>
                      </a:r>
                      <a:r>
                        <a:rPr lang="he-IL" baseline="0" dirty="0" smtClean="0"/>
                        <a:t> בהקשת מקש במקלדת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אין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it-IT" dirty="0" err="1" smtClean="0"/>
                        <a:t>screenChr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db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התו </a:t>
                      </a:r>
                      <a:r>
                        <a:rPr lang="he-IL" dirty="0" smtClean="0"/>
                        <a:t>הנקרה מהמסך במיקום</a:t>
                      </a:r>
                      <a:r>
                        <a:rPr lang="he-IL" baseline="0" dirty="0" smtClean="0"/>
                        <a:t> </a:t>
                      </a:r>
                      <a:r>
                        <a:rPr lang="he-IL" baseline="0" dirty="0" smtClean="0"/>
                        <a:t>הסמן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אין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it-IT" dirty="0" err="1" smtClean="0"/>
                        <a:t>lost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db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משתנה השומר </a:t>
                      </a:r>
                      <a:r>
                        <a:rPr lang="he-IL" baseline="0" dirty="0" smtClean="0"/>
                        <a:t>הפסד במשחק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0 (1 הפסד)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it-IT" dirty="0" err="1" smtClean="0"/>
                        <a:t>direction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db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שומר את כיוון ההתקדמות של הדמות / ימינה או שמאלה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‘r’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2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8774" y="179726"/>
            <a:ext cx="10276906" cy="1470944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spcAft>
                <a:spcPts val="1800"/>
              </a:spcAft>
            </a:pPr>
            <a:r>
              <a:rPr lang="he-IL" dirty="0" smtClean="0"/>
              <a:t>פרוצדורות</a:t>
            </a:r>
            <a:br>
              <a:rPr lang="he-IL" dirty="0" smtClean="0"/>
            </a:br>
            <a:r>
              <a:rPr lang="he-IL" sz="2400" dirty="0" smtClean="0"/>
              <a:t>שם </a:t>
            </a:r>
            <a:r>
              <a:rPr lang="he-IL" sz="2400" dirty="0"/>
              <a:t>פרוצדורה, הסבר מה עושה הפרוצדורה, משתנים ומה הערכים שלהם קוד הפרוצדורה</a:t>
            </a:r>
            <a:r>
              <a:rPr lang="he-IL" sz="2400" dirty="0" smtClean="0"/>
              <a:t>.</a:t>
            </a:r>
            <a:endParaRPr lang="he-IL" sz="2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631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200" b="1" u="sng" dirty="0" smtClean="0"/>
              <a:t>שם פרוצדורה – </a:t>
            </a:r>
            <a:r>
              <a:rPr lang="it-IT" sz="2200" b="1" u="sng" dirty="0" err="1" smtClean="0"/>
              <a:t>readChr</a:t>
            </a:r>
            <a:endParaRPr lang="he-IL" sz="2200" b="1" u="sng" dirty="0" smtClean="0"/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200" dirty="0" smtClean="0"/>
              <a:t>הפרוצדורה קוראת את התו במיקום הסמן ושומרת אותו למשתנה </a:t>
            </a:r>
            <a:r>
              <a:rPr lang="it-IT" sz="2200" dirty="0" err="1" smtClean="0"/>
              <a:t>chr</a:t>
            </a:r>
            <a:endParaRPr lang="he-IL" sz="2200" dirty="0" smtClean="0"/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200" u="sng" dirty="0" smtClean="0"/>
              <a:t>משתנים: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[</a:t>
            </a:r>
            <a:r>
              <a:rPr lang="en-US" dirty="0" err="1" smtClean="0"/>
              <a:t>chr</a:t>
            </a:r>
            <a:r>
              <a:rPr lang="en-US" dirty="0" smtClean="0"/>
              <a:t>]</a:t>
            </a:r>
            <a:r>
              <a:rPr lang="he-IL" dirty="0" smtClean="0"/>
              <a:t> – שומר את התו שנקרה מהמסך  (אין ערך התחלתי)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dirty="0" smtClean="0"/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200" u="sng" dirty="0" smtClean="0"/>
              <a:t>קוד פרוצדורה: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;reads a character into </a:t>
            </a:r>
            <a:r>
              <a:rPr lang="en-US" dirty="0" err="1"/>
              <a:t>chr</a:t>
            </a:r>
            <a:endParaRPr lang="en-US" dirty="0"/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 </a:t>
            </a:r>
            <a:r>
              <a:rPr lang="en-US" dirty="0" err="1"/>
              <a:t>readChr</a:t>
            </a:r>
            <a:endParaRPr lang="en-US" dirty="0"/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pusha</a:t>
            </a:r>
            <a:endParaRPr lang="en-US" dirty="0"/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;waits for character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ah,0h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16h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[</a:t>
            </a:r>
            <a:r>
              <a:rPr lang="en-US" dirty="0" err="1"/>
              <a:t>chr</a:t>
            </a:r>
            <a:r>
              <a:rPr lang="en-US" dirty="0"/>
              <a:t>],al  ;save character to [</a:t>
            </a:r>
            <a:r>
              <a:rPr lang="en-US" dirty="0" err="1"/>
              <a:t>chr</a:t>
            </a:r>
            <a:r>
              <a:rPr lang="en-US" dirty="0"/>
              <a:t>]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popa</a:t>
            </a:r>
            <a:endParaRPr lang="en-US" dirty="0"/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ret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endp</a:t>
            </a:r>
            <a:r>
              <a:rPr lang="en-US" dirty="0" smtClean="0"/>
              <a:t> </a:t>
            </a:r>
            <a:r>
              <a:rPr lang="en-US" dirty="0" err="1"/>
              <a:t>readChr</a:t>
            </a:r>
            <a:endParaRPr lang="en-US" dirty="0" smtClean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84401125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גווני אפור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התאמה אישית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2059</TotalTime>
  <Words>721</Words>
  <Application>Microsoft Office PowerPoint</Application>
  <PresentationFormat>מסך רחב</PresentationFormat>
  <Paragraphs>165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Calibri</vt:lpstr>
      <vt:lpstr>Tahoma</vt:lpstr>
      <vt:lpstr>Wingdings</vt:lpstr>
      <vt:lpstr>מבט לאחור</vt:lpstr>
      <vt:lpstr>משחק  הציפור  ספר</vt:lpstr>
      <vt:lpstr>קובץ word – מסמך מלווה פרויקט המכיל</vt:lpstr>
      <vt:lpstr>מסך פתיחה</vt:lpstr>
      <vt:lpstr>תוכן עניינים</vt:lpstr>
      <vt:lpstr>תיאור השימוש ביישום – איך מפעילים? </vt:lpstr>
      <vt:lpstr>תיאור המסכים</vt:lpstr>
      <vt:lpstr>תיאור המסכים</vt:lpstr>
      <vt:lpstr>טבלת משתנים  שם משתנה, גודל, הסבר וערכים התחלתיים.</vt:lpstr>
      <vt:lpstr>פרוצדורות שם פרוצדורה, הסבר מה עושה הפרוצדורה, משתנים ומה הערכים שלהם קוד הפרוצדורה.</vt:lpstr>
      <vt:lpstr>פרוצדורות שם פרוצדורה, הסבר מה עושה הפרוצדורה, משתנים ומה הערכים שלהם קוד הפרוצדורה.</vt:lpstr>
      <vt:lpstr>אלגוריתם תיאור התוכנית שכתבתם ומהלכה </vt:lpstr>
      <vt:lpstr>דוגמה לאלגוריתם משחק  הציפור</vt:lpstr>
      <vt:lpstr>דוגמה לאלגוריתם משחק  הציפור</vt:lpstr>
      <vt:lpstr>מצגת של PowerPoint</vt:lpstr>
      <vt:lpstr>בעיות במהלך הפרויקט  וכיצד התמודדתי איתן</vt:lpstr>
      <vt:lpstr>קוד התכנית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משתנים ופקודת mov</dc:title>
  <dc:creator>amir appel</dc:creator>
  <cp:lastModifiedBy>amir appel</cp:lastModifiedBy>
  <cp:revision>93</cp:revision>
  <dcterms:created xsi:type="dcterms:W3CDTF">2016-08-09T07:31:42Z</dcterms:created>
  <dcterms:modified xsi:type="dcterms:W3CDTF">2020-04-15T18:13:22Z</dcterms:modified>
</cp:coreProperties>
</file>