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81" r:id="rId6"/>
    <p:sldId id="275" r:id="rId7"/>
    <p:sldId id="276" r:id="rId8"/>
    <p:sldId id="259" r:id="rId9"/>
    <p:sldId id="260" r:id="rId10"/>
    <p:sldId id="268" r:id="rId11"/>
    <p:sldId id="271" r:id="rId12"/>
    <p:sldId id="279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97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8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25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9E48-B0DD-4FDF-AAEA-1A82E5EDF5E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9D02CA-A987-4AA5-A4FF-DA151238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b="1" dirty="0" smtClean="0"/>
              <a:t>לחיצת עכבר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268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05933" y="3276598"/>
            <a:ext cx="8596668" cy="829235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chemeClr val="accent2">
                    <a:lumMod val="75000"/>
                  </a:schemeClr>
                </a:solidFill>
              </a:rPr>
              <a:t>משימה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97997" y="1658650"/>
            <a:ext cx="621254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לפניכם תרגיל ש</a:t>
            </a:r>
            <a:r>
              <a:rPr lang="he-I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מצייר</a:t>
            </a:r>
            <a:r>
              <a:rPr kumimoji="0" lang="he-I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פיקסל במקום ספציפי שנלחץ בעכבר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he-I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בצבע אדום. (עמוד 300 בספר)</a:t>
            </a:r>
            <a:br>
              <a:rPr kumimoji="0" lang="he-I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שנו את התרגיל כך שידפיס ריבוע בגודל 5*5 בכל מקום שתהיה בו לחיצת עכבר. (הכניסו </a:t>
            </a:r>
            <a:r>
              <a:rPr lang="he-I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קריאה ל</a:t>
            </a:r>
            <a:r>
              <a:rPr lang="en-US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proc-</a:t>
            </a:r>
            <a:r>
              <a:rPr kumimoji="0" lang="he-I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3478395" y="4385429"/>
            <a:ext cx="4905510" cy="734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לחיצה על העכבר תשנה את צבעו של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הריבוע 50*50 שציירתם מאדום לכחול לחילופין 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829734" y="762000"/>
            <a:ext cx="8596668" cy="82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mtClean="0">
                <a:solidFill>
                  <a:schemeClr val="accent2">
                    <a:lumMod val="75000"/>
                  </a:schemeClr>
                </a:solidFill>
              </a:rPr>
              <a:t>משימה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5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תזכורת – צבעים </a:t>
            </a:r>
            <a:r>
              <a:rPr lang="he-IL" dirty="0" err="1" smtClean="0"/>
              <a:t>באסמבלי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75493" y="1270000"/>
            <a:ext cx="2800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דגימת צבע פיקסל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קריאת צבע ערך פיקסל מהמסך </a:t>
            </a:r>
            <a:endParaRPr lang="en-US" b="1" dirty="0" smtClean="0"/>
          </a:p>
          <a:p>
            <a:pPr algn="r" rtl="1"/>
            <a:r>
              <a:rPr lang="he-IL" b="1" dirty="0" smtClean="0"/>
              <a:t>הצבע</a:t>
            </a:r>
            <a:r>
              <a:rPr lang="en-US" b="1" dirty="0" smtClean="0"/>
              <a:t> </a:t>
            </a:r>
            <a:r>
              <a:rPr lang="he-IL" b="1" dirty="0" smtClean="0"/>
              <a:t> שדגמנו יכנס </a:t>
            </a:r>
            <a:r>
              <a:rPr lang="he-IL" b="1" dirty="0"/>
              <a:t>לרגיסטר </a:t>
            </a:r>
            <a:r>
              <a:rPr lang="en-US" b="1" dirty="0" smtClean="0"/>
              <a:t>al</a:t>
            </a:r>
            <a:r>
              <a:rPr lang="he-IL" b="1" dirty="0" smtClean="0"/>
              <a:t> ולכן יש להכניסו למשתנה:</a:t>
            </a:r>
          </a:p>
          <a:p>
            <a:pPr algn="r" rtl="1"/>
            <a:r>
              <a:rPr lang="he-IL" b="1" dirty="0" smtClean="0"/>
              <a:t>שימו לב שהערכים במשתנים </a:t>
            </a:r>
            <a:r>
              <a:rPr lang="en-US" b="1" dirty="0" err="1" smtClean="0"/>
              <a:t>x,y</a:t>
            </a:r>
            <a:r>
              <a:rPr lang="he-IL" b="1" dirty="0" smtClean="0"/>
              <a:t> יהיו תואמים למקום שתרצו לדגום !</a:t>
            </a:r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bh</a:t>
            </a:r>
            <a:r>
              <a:rPr lang="en-US" dirty="0"/>
              <a:t>, 0h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cx, [x]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dx, [y]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ah, 0Dh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10h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[color],al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30" y="3676622"/>
            <a:ext cx="4108918" cy="25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צייר שלב א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18987"/>
          </a:xfrm>
        </p:spPr>
        <p:txBody>
          <a:bodyPr/>
          <a:lstStyle/>
          <a:p>
            <a:pPr algn="r" rtl="1"/>
            <a:r>
              <a:rPr lang="he-IL" dirty="0"/>
              <a:t>הכינו צייר עם 5 אפשרויות צבע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he-IL" b="1" dirty="0"/>
              <a:t>אלגוריתם :</a:t>
            </a:r>
            <a:endParaRPr lang="en-US" dirty="0"/>
          </a:p>
          <a:p>
            <a:pPr algn="r" rtl="1"/>
            <a:r>
              <a:rPr lang="he-IL" dirty="0"/>
              <a:t>לולאה </a:t>
            </a:r>
            <a:r>
              <a:rPr lang="he-IL" dirty="0" err="1"/>
              <a:t>ה</a:t>
            </a:r>
            <a:r>
              <a:rPr lang="he-IL" i="1" dirty="0" err="1"/>
              <a:t>מתן_ללחיצה</a:t>
            </a:r>
            <a:r>
              <a:rPr lang="he-IL" i="1" dirty="0"/>
              <a:t>: </a:t>
            </a:r>
            <a:r>
              <a:rPr lang="he-IL" dirty="0"/>
              <a:t>המתן ללחיצת עכבר</a:t>
            </a:r>
            <a:endParaRPr lang="en-US" dirty="0"/>
          </a:p>
          <a:p>
            <a:pPr algn="r" rtl="1"/>
            <a:r>
              <a:rPr lang="he-IL" dirty="0"/>
              <a:t>אם נלחץ עכבר:	</a:t>
            </a:r>
            <a:br>
              <a:rPr lang="he-IL" dirty="0"/>
            </a:br>
            <a:r>
              <a:rPr lang="he-IL" dirty="0"/>
              <a:t>האם הלחיצה הייתה </a:t>
            </a:r>
            <a:r>
              <a:rPr lang="he-IL" b="1" dirty="0" smtClean="0"/>
              <a:t>קליק ימין</a:t>
            </a:r>
            <a:r>
              <a:rPr lang="he-IL" dirty="0" smtClean="0"/>
              <a:t>? </a:t>
            </a:r>
            <a:r>
              <a:rPr lang="he-IL" dirty="0"/>
              <a:t>אם כן</a:t>
            </a:r>
            <a:r>
              <a:rPr lang="he-IL" dirty="0" smtClean="0"/>
              <a:t>, שמור </a:t>
            </a:r>
            <a:r>
              <a:rPr lang="he-IL" dirty="0"/>
              <a:t>את הצבע וחזור ללולאת "המתן ללחיצה"	</a:t>
            </a:r>
            <a:br>
              <a:rPr lang="he-IL" dirty="0"/>
            </a:br>
            <a:r>
              <a:rPr lang="he-IL" dirty="0"/>
              <a:t>האם הלחיצה הייתה </a:t>
            </a:r>
            <a:r>
              <a:rPr lang="he-IL" b="1" dirty="0"/>
              <a:t>קליק </a:t>
            </a:r>
            <a:r>
              <a:rPr lang="he-IL" b="1" dirty="0" smtClean="0"/>
              <a:t>שמאל</a:t>
            </a:r>
            <a:r>
              <a:rPr lang="he-IL" dirty="0" smtClean="0"/>
              <a:t>? </a:t>
            </a:r>
            <a:r>
              <a:rPr lang="he-IL" dirty="0"/>
              <a:t>אם כן</a:t>
            </a:r>
            <a:r>
              <a:rPr lang="he-IL" dirty="0" smtClean="0"/>
              <a:t>, </a:t>
            </a:r>
            <a:r>
              <a:rPr lang="he-IL" dirty="0"/>
              <a:t>תצייר פיקסל.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6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צייר שלב ב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הכינו צייר עם 5 אפשרויות צבע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he-IL" b="1" dirty="0"/>
              <a:t>אלגוריתם :</a:t>
            </a:r>
            <a:endParaRPr lang="en-US" dirty="0"/>
          </a:p>
          <a:p>
            <a:pPr algn="r" rtl="1"/>
            <a:r>
              <a:rPr lang="he-IL" dirty="0"/>
              <a:t>לולאה </a:t>
            </a:r>
            <a:r>
              <a:rPr lang="he-IL" dirty="0" err="1"/>
              <a:t>ה</a:t>
            </a:r>
            <a:r>
              <a:rPr lang="he-IL" i="1" dirty="0" err="1"/>
              <a:t>מתן_ללחיצה</a:t>
            </a:r>
            <a:r>
              <a:rPr lang="he-IL" i="1" dirty="0"/>
              <a:t>: </a:t>
            </a:r>
            <a:r>
              <a:rPr lang="he-IL" dirty="0"/>
              <a:t>המתן ללחיצת עכבר</a:t>
            </a:r>
            <a:endParaRPr lang="en-US" dirty="0"/>
          </a:p>
          <a:p>
            <a:pPr algn="r" rtl="1"/>
            <a:r>
              <a:rPr lang="he-IL" dirty="0"/>
              <a:t>אם נלחץ עכבר:	</a:t>
            </a:r>
            <a:br>
              <a:rPr lang="he-IL" dirty="0"/>
            </a:br>
            <a:r>
              <a:rPr lang="he-IL" dirty="0"/>
              <a:t>האם הלחיצה הייתה </a:t>
            </a:r>
            <a:r>
              <a:rPr lang="he-IL" b="1" dirty="0"/>
              <a:t>באזור הפלטה</a:t>
            </a:r>
            <a:r>
              <a:rPr lang="he-IL" dirty="0"/>
              <a:t>? אם כן</a:t>
            </a:r>
            <a:r>
              <a:rPr lang="he-IL" dirty="0" smtClean="0"/>
              <a:t>, שמור </a:t>
            </a:r>
            <a:r>
              <a:rPr lang="he-IL" dirty="0"/>
              <a:t>את הצבע וחזור ללולאת "המתן ללחיצה"	</a:t>
            </a:r>
            <a:br>
              <a:rPr lang="he-IL" dirty="0"/>
            </a:br>
            <a:r>
              <a:rPr lang="he-IL" dirty="0"/>
              <a:t>אם לא, תצייר פיקסל.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972" y="2270940"/>
            <a:ext cx="5593122" cy="1470025"/>
          </a:xfrm>
        </p:spPr>
        <p:txBody>
          <a:bodyPr/>
          <a:lstStyle/>
          <a:p>
            <a:r>
              <a:rPr lang="he-IL" dirty="0" smtClean="0">
                <a:sym typeface="Wingdings" panose="05000000000000000000" pitchFamily="2" charset="2"/>
              </a:rPr>
              <a:t>קצת גרפיקה 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מעבר למצב גרפי</a:t>
            </a:r>
            <a:r>
              <a:rPr lang="en-US" dirty="0" smtClean="0"/>
              <a:t> Graphic mode -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90"/>
            <a:ext cx="2385180" cy="17727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ax, 13h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10h</a:t>
            </a:r>
          </a:p>
        </p:txBody>
      </p:sp>
      <p:grpSp>
        <p:nvGrpSpPr>
          <p:cNvPr id="10" name="קבוצה 9"/>
          <p:cNvGrpSpPr/>
          <p:nvPr/>
        </p:nvGrpSpPr>
        <p:grpSpPr>
          <a:xfrm>
            <a:off x="2860222" y="1930400"/>
            <a:ext cx="6210300" cy="4143375"/>
            <a:chOff x="2860222" y="1930400"/>
            <a:chExt cx="6210300" cy="4143375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22" y="1930400"/>
              <a:ext cx="6210300" cy="4143375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2860222" y="2160590"/>
              <a:ext cx="837719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0,0</a:t>
              </a:r>
              <a:endParaRPr lang="en-US" dirty="0"/>
            </a:p>
          </p:txBody>
        </p:sp>
        <p:sp>
          <p:nvSpPr>
            <p:cNvPr id="6" name="מלבן 5"/>
            <p:cNvSpPr/>
            <p:nvPr/>
          </p:nvSpPr>
          <p:spPr>
            <a:xfrm>
              <a:off x="8109058" y="2160589"/>
              <a:ext cx="837719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320,0</a:t>
              </a:r>
              <a:endParaRPr lang="en-US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860222" y="5463699"/>
              <a:ext cx="837719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0,200</a:t>
              </a:r>
              <a:endParaRPr lang="en-US" dirty="0"/>
            </a:p>
          </p:txBody>
        </p:sp>
        <p:sp>
          <p:nvSpPr>
            <p:cNvPr id="8" name="מלבן 7"/>
            <p:cNvSpPr/>
            <p:nvPr/>
          </p:nvSpPr>
          <p:spPr>
            <a:xfrm>
              <a:off x="7906871" y="5463699"/>
              <a:ext cx="1039905" cy="515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320,200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7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 Print one dot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320886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one_dot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bh,0h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cx,[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dx,[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al,[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ah,0ch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10h</a:t>
            </a:r>
          </a:p>
          <a:p>
            <a:pPr marL="0" indent="0">
              <a:buNone/>
            </a:pPr>
            <a:r>
              <a:rPr lang="en-US" dirty="0" smtClean="0"/>
              <a:t>ret</a:t>
            </a:r>
          </a:p>
          <a:p>
            <a:pPr marL="0" indent="0">
              <a:buNone/>
            </a:pPr>
            <a:r>
              <a:rPr lang="en-US" dirty="0" err="1" smtClean="0"/>
              <a:t>endp</a:t>
            </a:r>
            <a:r>
              <a:rPr lang="en-US" dirty="0" smtClean="0"/>
              <a:t> </a:t>
            </a:r>
            <a:r>
              <a:rPr lang="en-US" dirty="0" err="1"/>
              <a:t>one_dot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272181" y="2160589"/>
            <a:ext cx="6256866" cy="278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one_dot</a:t>
            </a:r>
            <a:r>
              <a:rPr lang="en-US" sz="2300" dirty="0"/>
              <a:t>(</a:t>
            </a:r>
            <a:r>
              <a:rPr lang="en-US" sz="2300" dirty="0" err="1">
                <a:solidFill>
                  <a:srgbClr val="FF0000"/>
                </a:solidFill>
              </a:rPr>
              <a:t>x</a:t>
            </a:r>
            <a:r>
              <a:rPr lang="en-US" sz="2300" dirty="0" err="1"/>
              <a:t>,</a:t>
            </a:r>
            <a:r>
              <a:rPr lang="en-US" sz="2300" dirty="0" err="1">
                <a:solidFill>
                  <a:srgbClr val="FF0000"/>
                </a:solidFill>
              </a:rPr>
              <a:t>y</a:t>
            </a:r>
            <a:r>
              <a:rPr lang="en-US" sz="2300" dirty="0" err="1"/>
              <a:t>,</a:t>
            </a:r>
            <a:r>
              <a:rPr lang="en-US" sz="2300" dirty="0" err="1">
                <a:solidFill>
                  <a:srgbClr val="FF0000"/>
                </a:solidFill>
              </a:rPr>
              <a:t>color</a:t>
            </a:r>
            <a:r>
              <a:rPr lang="en-US" sz="2300" dirty="0" smtClean="0"/>
              <a:t>){</a:t>
            </a:r>
            <a:endParaRPr lang="en-US" sz="2300" dirty="0"/>
          </a:p>
          <a:p>
            <a:pPr marL="400050" lvl="1" indent="0">
              <a:buNone/>
            </a:pPr>
            <a:r>
              <a:rPr lang="en-US" altLang="en-US" sz="2100" dirty="0" err="1"/>
              <a:t>ctx.beginPath</a:t>
            </a:r>
            <a:r>
              <a:rPr lang="en-US" altLang="en-US" sz="2100" dirty="0"/>
              <a:t>(); </a:t>
            </a:r>
            <a:endParaRPr lang="en-US" altLang="en-US" sz="2100" dirty="0" smtClean="0"/>
          </a:p>
          <a:p>
            <a:pPr marL="400050" lvl="1" indent="0">
              <a:buNone/>
            </a:pPr>
            <a:r>
              <a:rPr lang="en-US" altLang="en-US" sz="2100" dirty="0" err="1" smtClean="0"/>
              <a:t>ctx.fillStyle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= </a:t>
            </a:r>
            <a:r>
              <a:rPr lang="en-US" altLang="en-US" sz="2100" dirty="0" smtClean="0">
                <a:solidFill>
                  <a:srgbClr val="FF0000"/>
                </a:solidFill>
              </a:rPr>
              <a:t>color</a:t>
            </a:r>
            <a:r>
              <a:rPr lang="en-US" altLang="en-US" sz="2100" dirty="0" smtClean="0"/>
              <a:t>;</a:t>
            </a:r>
          </a:p>
          <a:p>
            <a:pPr marL="400050" lvl="1" indent="0">
              <a:buNone/>
            </a:pPr>
            <a:r>
              <a:rPr lang="en-US" altLang="en-US" sz="2100" dirty="0" smtClean="0"/>
              <a:t>ctx.arc(</a:t>
            </a:r>
            <a:r>
              <a:rPr lang="en-US" altLang="en-US" sz="2100" dirty="0" smtClean="0">
                <a:solidFill>
                  <a:srgbClr val="FF0000"/>
                </a:solidFill>
              </a:rPr>
              <a:t>x</a:t>
            </a:r>
            <a:r>
              <a:rPr lang="en-US" altLang="en-US" sz="2100" dirty="0" smtClean="0"/>
              <a:t>, </a:t>
            </a:r>
            <a:r>
              <a:rPr lang="en-US" altLang="en-US" sz="2100" dirty="0" smtClean="0">
                <a:solidFill>
                  <a:srgbClr val="FF0000"/>
                </a:solidFill>
              </a:rPr>
              <a:t>y</a:t>
            </a:r>
            <a:r>
              <a:rPr lang="en-US" altLang="en-US" sz="2100" dirty="0" smtClean="0"/>
              <a:t>, </a:t>
            </a:r>
            <a:r>
              <a:rPr lang="en-US" altLang="en-US" sz="2100" dirty="0"/>
              <a:t>40, 0, </a:t>
            </a:r>
            <a:r>
              <a:rPr lang="en-US" altLang="en-US" sz="2100" dirty="0" err="1"/>
              <a:t>Math.PI</a:t>
            </a:r>
            <a:r>
              <a:rPr lang="en-US" altLang="en-US" sz="2100" dirty="0"/>
              <a:t> * 2, true); </a:t>
            </a:r>
            <a:r>
              <a:rPr lang="en-US" altLang="en-US" sz="2100" dirty="0" err="1"/>
              <a:t>ctx.fill</a:t>
            </a:r>
            <a:r>
              <a:rPr lang="en-US" altLang="en-US" sz="2100" dirty="0"/>
              <a:t>();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292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 Wait for key press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1563" y="1492933"/>
            <a:ext cx="8596668" cy="1371600"/>
          </a:xfrm>
        </p:spPr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ah,00h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16h</a:t>
            </a:r>
            <a:endParaRPr lang="en-US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524934" y="31133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; Return to text mode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7334" y="4047446"/>
            <a:ext cx="2240037" cy="156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mov ah, 0</a:t>
            </a:r>
          </a:p>
          <a:p>
            <a:r>
              <a:rPr lang="en-US" smtClean="0"/>
              <a:t>mov al, 2</a:t>
            </a:r>
          </a:p>
          <a:p>
            <a:r>
              <a:rPr lang="en-US" smtClean="0"/>
              <a:t>int 10h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4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אירוע – קליק עכבר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5593" y="1270000"/>
            <a:ext cx="8596668" cy="2276940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/>
              <a:t>קליטת פקודות מהעכבר מתבצעת </a:t>
            </a:r>
            <a:r>
              <a:rPr lang="he-IL" dirty="0" err="1"/>
              <a:t>על־ידי</a:t>
            </a:r>
            <a:r>
              <a:rPr lang="he-IL" dirty="0"/>
              <a:t> הפסיקה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33h</a:t>
            </a:r>
            <a:endParaRPr lang="he-IL" dirty="0" smtClean="0"/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 smtClean="0"/>
              <a:t>במסגרת שיעור זה נעסוק בקליק ימני וקליק שמאלי של העכבר.</a:t>
            </a:r>
            <a:endParaRPr lang="en-US" dirty="0"/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 smtClean="0"/>
              <a:t>תוכלו </a:t>
            </a:r>
            <a:r>
              <a:rPr lang="he-IL" dirty="0"/>
              <a:t>להגיע </a:t>
            </a:r>
            <a:r>
              <a:rPr lang="he-IL" dirty="0" smtClean="0"/>
              <a:t>לאפשרויות נוספות </a:t>
            </a:r>
            <a:r>
              <a:rPr lang="he-IL" dirty="0" err="1" smtClean="0"/>
              <a:t>על־ידי</a:t>
            </a:r>
            <a:r>
              <a:rPr lang="he-IL" dirty="0" smtClean="0"/>
              <a:t> חיפוש</a:t>
            </a:r>
            <a:r>
              <a:rPr lang="en-US" dirty="0" smtClean="0"/>
              <a:t> </a:t>
            </a:r>
            <a:r>
              <a:rPr lang="he-IL" dirty="0" smtClean="0"/>
              <a:t>בגוגל  </a:t>
            </a:r>
            <a:r>
              <a:rPr lang="en-US" dirty="0" smtClean="0"/>
              <a:t>mouse </a:t>
            </a:r>
            <a:r>
              <a:rPr lang="en-US" dirty="0" err="1" smtClean="0"/>
              <a:t>int</a:t>
            </a:r>
            <a:r>
              <a:rPr lang="en-US" dirty="0" smtClean="0"/>
              <a:t> 33h</a:t>
            </a:r>
            <a:endParaRPr lang="he-IL" dirty="0" smtClean="0"/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מצב הרגיסטרים  בהתאם ללחיצת עכבר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/>
              <a:t>השלב הבא הוא לקלוט את מיקום העכבר ואת סטטוס </a:t>
            </a:r>
            <a:r>
              <a:rPr lang="he-IL" dirty="0" smtClean="0"/>
              <a:t>הלחיצה </a:t>
            </a:r>
            <a:r>
              <a:rPr lang="he-IL" dirty="0"/>
              <a:t>עליו</a:t>
            </a:r>
            <a:r>
              <a:rPr lang="he-IL" dirty="0" smtClean="0"/>
              <a:t>: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err="1"/>
              <a:t>mov</a:t>
            </a:r>
            <a:r>
              <a:rPr lang="en-US" dirty="0"/>
              <a:t> ax,3h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33h</a:t>
            </a:r>
          </a:p>
          <a:p>
            <a:pPr marL="0" indent="0" algn="r" rtl="1">
              <a:buNone/>
            </a:pPr>
            <a:r>
              <a:rPr lang="he-IL" dirty="0" smtClean="0"/>
              <a:t>הפסיקה </a:t>
            </a:r>
            <a:r>
              <a:rPr lang="he-IL" dirty="0"/>
              <a:t>מחזירה את הערכים הבאים: - </a:t>
            </a:r>
            <a:endParaRPr lang="en-US" dirty="0" smtClean="0"/>
          </a:p>
          <a:p>
            <a:pPr marL="0" indent="0" algn="r" rtl="1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/>
              <a:t>bx</a:t>
            </a:r>
            <a:r>
              <a:rPr lang="he-IL" dirty="0" smtClean="0"/>
              <a:t>מצב </a:t>
            </a:r>
            <a:r>
              <a:rPr lang="he-IL" dirty="0"/>
              <a:t>הלחיצה על כפתורי </a:t>
            </a:r>
            <a:r>
              <a:rPr lang="he-IL" dirty="0" smtClean="0"/>
              <a:t>העכבר</a:t>
            </a:r>
          </a:p>
          <a:p>
            <a:pPr marL="400050" lvl="1" indent="0" algn="r" rtl="1">
              <a:buNone/>
            </a:pPr>
            <a:r>
              <a:rPr lang="he-IL" dirty="0" smtClean="0"/>
              <a:t>00 – לא בוצעה לחיצת עכבר</a:t>
            </a:r>
            <a:endParaRPr lang="en-US" dirty="0" smtClean="0"/>
          </a:p>
          <a:p>
            <a:pPr marL="400050" lvl="1" indent="0" algn="r" rtl="1">
              <a:buNone/>
            </a:pPr>
            <a:r>
              <a:rPr lang="en-US" dirty="0" smtClean="0"/>
              <a:t>10</a:t>
            </a:r>
            <a:r>
              <a:rPr lang="he-IL" dirty="0" smtClean="0"/>
              <a:t> – כפתור שמאלי נלחץ</a:t>
            </a:r>
          </a:p>
          <a:p>
            <a:pPr marL="400050" lvl="1" indent="0" algn="r" rtl="1">
              <a:buNone/>
            </a:pPr>
            <a:r>
              <a:rPr lang="he-IL" dirty="0" smtClean="0"/>
              <a:t>01 – כפתור ימני לחוץ</a:t>
            </a:r>
          </a:p>
          <a:p>
            <a:pPr marL="0" indent="0" algn="r" rtl="1">
              <a:buNone/>
            </a:pPr>
            <a:r>
              <a:rPr lang="en-US" dirty="0"/>
              <a:t> </a:t>
            </a:r>
            <a:r>
              <a:rPr lang="en-US" b="1" dirty="0"/>
              <a:t>dx</a:t>
            </a:r>
            <a:r>
              <a:rPr lang="he-IL" dirty="0"/>
              <a:t>מיקום העכבר, עמודה בין 0– </a:t>
            </a:r>
            <a:r>
              <a:rPr lang="en-US" dirty="0" smtClean="0"/>
              <a:t>200</a:t>
            </a:r>
            <a:r>
              <a:rPr lang="he-IL" dirty="0" smtClean="0"/>
              <a:t>  [</a:t>
            </a:r>
            <a:r>
              <a:rPr lang="en-US" dirty="0" smtClean="0"/>
              <a:t>y</a:t>
            </a:r>
            <a:r>
              <a:rPr lang="he-IL" dirty="0" smtClean="0"/>
              <a:t>]</a:t>
            </a:r>
            <a:endParaRPr lang="en-US" dirty="0"/>
          </a:p>
          <a:p>
            <a:pPr marL="0" indent="0" algn="r" rtl="1">
              <a:buNone/>
            </a:pPr>
            <a:r>
              <a:rPr lang="en-US" dirty="0" smtClean="0"/>
              <a:t>  </a:t>
            </a:r>
            <a:r>
              <a:rPr lang="en-US" b="1" dirty="0" smtClean="0"/>
              <a:t>cx</a:t>
            </a:r>
            <a:r>
              <a:rPr lang="he-IL" dirty="0" smtClean="0"/>
              <a:t>מיקום </a:t>
            </a:r>
            <a:r>
              <a:rPr lang="he-IL" dirty="0"/>
              <a:t>העכבר, שורה בין </a:t>
            </a:r>
            <a:r>
              <a:rPr lang="he-IL" dirty="0" smtClean="0"/>
              <a:t>0–</a:t>
            </a:r>
            <a:r>
              <a:rPr lang="en-US" dirty="0" smtClean="0"/>
              <a:t>  [x] 640 </a:t>
            </a:r>
            <a:r>
              <a:rPr lang="he-IL" dirty="0" smtClean="0"/>
              <a:t>( </a:t>
            </a:r>
            <a:r>
              <a:rPr lang="he-IL" dirty="0"/>
              <a:t>שימו לב, כשאנחנו עובדים </a:t>
            </a:r>
            <a:r>
              <a:rPr lang="he-IL" dirty="0" smtClean="0"/>
              <a:t>במצב </a:t>
            </a:r>
            <a:r>
              <a:rPr lang="he-IL" dirty="0"/>
              <a:t>גרפי כמות השורות שיש לנו היא 320 בלבד, לכן צריך לבצע התאמה ולחלק את </a:t>
            </a:r>
            <a:r>
              <a:rPr lang="en-US" dirty="0"/>
              <a:t>cx </a:t>
            </a:r>
            <a:r>
              <a:rPr lang="he-IL" dirty="0" smtClean="0"/>
              <a:t> בשתיים </a:t>
            </a:r>
            <a:r>
              <a:rPr lang="he-IL" dirty="0"/>
              <a:t>כדי להגיע למיקום </a:t>
            </a:r>
            <a:r>
              <a:rPr lang="he-IL" dirty="0" smtClean="0"/>
              <a:t>הנכון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70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 </a:t>
            </a:r>
            <a:r>
              <a:rPr lang="en-US" dirty="0" smtClean="0"/>
              <a:t>Click - Print </a:t>
            </a:r>
            <a:r>
              <a:rPr lang="en-US" dirty="0"/>
              <a:t>one dot</a:t>
            </a:r>
            <a:br>
              <a:rPr lang="en-US" dirty="0"/>
            </a:b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677334" y="1411941"/>
            <a:ext cx="5239372" cy="5190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מצב גרפי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ax,13h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10h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אתחול העכבר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ax,0h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33h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</a:rPr>
              <a:t>נראות עכבר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ax,1h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33h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לולאה עד שיהיה אירוע לחיצת עכבר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/>
              <a:t>waitMS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ax,3h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33h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, 01h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b="1" dirty="0">
                <a:solidFill>
                  <a:schemeClr val="accent1">
                    <a:lumMod val="50000"/>
                  </a:schemeClr>
                </a:solidFill>
              </a:rPr>
              <a:t>בדיקה אם עכבר שמאלי נלחץ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jne</a:t>
            </a:r>
            <a:r>
              <a:rPr lang="en-US" dirty="0"/>
              <a:t> </a:t>
            </a:r>
            <a:r>
              <a:rPr lang="en-US" b="1" dirty="0" err="1"/>
              <a:t>wait</a:t>
            </a:r>
            <a:r>
              <a:rPr lang="en-US" b="1" dirty="0" err="1" smtClean="0"/>
              <a:t>MS</a:t>
            </a:r>
            <a:endParaRPr lang="en-US" b="1" dirty="0"/>
          </a:p>
        </p:txBody>
      </p:sp>
      <p:sp>
        <p:nvSpPr>
          <p:cNvPr id="6" name="מלבן 5"/>
          <p:cNvSpPr/>
          <p:nvPr/>
        </p:nvSpPr>
        <p:spPr>
          <a:xfrm>
            <a:off x="4312023" y="1523163"/>
            <a:ext cx="8677836" cy="336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he-IL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הדפסת פיקסל קרוב למיקום העכבר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shr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cx,1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sz="1700" b="1" dirty="0">
                <a:solidFill>
                  <a:schemeClr val="accent1">
                    <a:lumMod val="50000"/>
                  </a:schemeClr>
                </a:solidFill>
              </a:rPr>
              <a:t>התאמת ערך לגודל המסך – חלוקה ב-2</a:t>
            </a:r>
            <a:endParaRPr lang="en-US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sub dx, </a:t>
            </a:r>
            <a:r>
              <a:rPr lang="he-IL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sz="1700" b="1" dirty="0" smtClean="0">
                <a:solidFill>
                  <a:schemeClr val="accent1">
                    <a:lumMod val="50000"/>
                  </a:schemeClr>
                </a:solidFill>
              </a:rPr>
              <a:t>חיסור 2 מערך ה –כדי שהעכבר לא יכסה את הפיקסל שציירנו </a:t>
            </a:r>
            <a:endParaRPr lang="en-US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bh,0h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al,[color]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ah,0Ch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10h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he-IL" sz="1700" b="1" dirty="0" smtClean="0">
                <a:solidFill>
                  <a:schemeClr val="accent1">
                    <a:lumMod val="50000"/>
                  </a:schemeClr>
                </a:solidFill>
              </a:rPr>
              <a:t>לסיום – המתנה על לחיצת מקש כלשהו</a:t>
            </a:r>
            <a:endParaRPr lang="en-US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ah,00h</a:t>
            </a:r>
          </a:p>
          <a:p>
            <a:pPr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16h</a:t>
            </a:r>
          </a:p>
        </p:txBody>
      </p:sp>
    </p:spTree>
    <p:extLst>
      <p:ext uri="{BB962C8B-B14F-4D97-AF65-F5344CB8AC3E}">
        <p14:creationId xmlns:p14="http://schemas.microsoft.com/office/powerpoint/2010/main" val="14532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; Wait for key press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1563" y="1492933"/>
            <a:ext cx="8596668" cy="1371600"/>
          </a:xfrm>
        </p:spPr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ah,00h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16h</a:t>
            </a:r>
            <a:endParaRPr lang="en-US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524934" y="31133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; Return to text mode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7334" y="4047446"/>
            <a:ext cx="2240037" cy="156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mov ah, 0</a:t>
            </a:r>
          </a:p>
          <a:p>
            <a:r>
              <a:rPr lang="en-US" smtClean="0"/>
              <a:t>mov al, 2</a:t>
            </a:r>
          </a:p>
          <a:p>
            <a:r>
              <a:rPr lang="en-US" smtClean="0"/>
              <a:t>int 10h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51225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</TotalTime>
  <Words>382</Words>
  <Application>Microsoft Office PowerPoint</Application>
  <PresentationFormat>מסך רחב</PresentationFormat>
  <Paragraphs>103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1" baseType="lpstr">
      <vt:lpstr>Arial</vt:lpstr>
      <vt:lpstr>Calibri</vt:lpstr>
      <vt:lpstr>Gisha</vt:lpstr>
      <vt:lpstr>Trebuchet MS</vt:lpstr>
      <vt:lpstr>Wingdings</vt:lpstr>
      <vt:lpstr>Wingdings 3</vt:lpstr>
      <vt:lpstr>פיאה</vt:lpstr>
      <vt:lpstr>לחיצת עכבר</vt:lpstr>
      <vt:lpstr>קצת גרפיקה  </vt:lpstr>
      <vt:lpstr>מעבר למצב גרפי Graphic mode -  </vt:lpstr>
      <vt:lpstr>; Print one dot </vt:lpstr>
      <vt:lpstr>; Wait for key press </vt:lpstr>
      <vt:lpstr>אירוע – קליק עכבר</vt:lpstr>
      <vt:lpstr>מצב הרגיסטרים  בהתאם ללחיצת עכבר</vt:lpstr>
      <vt:lpstr>; Click - Print one dot </vt:lpstr>
      <vt:lpstr>; Wait for key press </vt:lpstr>
      <vt:lpstr>משימה</vt:lpstr>
      <vt:lpstr>תזכורת – צבעים באסמבלי</vt:lpstr>
      <vt:lpstr>דגימת צבע פיקסל </vt:lpstr>
      <vt:lpstr>צייר שלב א</vt:lpstr>
      <vt:lpstr>צייר שלב 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מקשי מקלדת</dc:title>
  <dc:creator>Rachel Perlman</dc:creator>
  <cp:lastModifiedBy>Rachel Perlman</cp:lastModifiedBy>
  <cp:revision>26</cp:revision>
  <dcterms:created xsi:type="dcterms:W3CDTF">2017-06-20T18:51:38Z</dcterms:created>
  <dcterms:modified xsi:type="dcterms:W3CDTF">2018-03-08T10:44:09Z</dcterms:modified>
</cp:coreProperties>
</file>