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2" r:id="rId3"/>
    <p:sldId id="270" r:id="rId4"/>
    <p:sldId id="269" r:id="rId5"/>
    <p:sldId id="257" r:id="rId6"/>
    <p:sldId id="274" r:id="rId7"/>
    <p:sldId id="273" r:id="rId8"/>
    <p:sldId id="258" r:id="rId9"/>
    <p:sldId id="271" r:id="rId10"/>
    <p:sldId id="259" r:id="rId11"/>
    <p:sldId id="276" r:id="rId12"/>
    <p:sldId id="267" r:id="rId13"/>
    <p:sldId id="260" r:id="rId14"/>
    <p:sldId id="261" r:id="rId15"/>
    <p:sldId id="275" r:id="rId16"/>
    <p:sldId id="263" r:id="rId17"/>
    <p:sldId id="264" r:id="rId18"/>
    <p:sldId id="266" r:id="rId19"/>
    <p:sldId id="268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8FEA8-F8E7-4E92-92DF-92A7C9B456DB}" type="doc">
      <dgm:prSet loTypeId="urn:microsoft.com/office/officeart/2005/8/layout/process2" loCatId="process" qsTypeId="urn:microsoft.com/office/officeart/2005/8/quickstyle/3d1" qsCatId="3D" csTypeId="urn:microsoft.com/office/officeart/2005/8/colors/colorful1" csCatId="colorful" phldr="1"/>
      <dgm:spPr/>
    </dgm:pt>
    <dgm:pt modelId="{09EA3D94-DAB1-4DA8-A1B0-641578749332}">
      <dgm:prSet phldrT="[טקסט]"/>
      <dgm:spPr/>
      <dgm:t>
        <a:bodyPr/>
        <a:lstStyle/>
        <a:p>
          <a:pPr rtl="1"/>
          <a:r>
            <a:rPr lang="he-IL" dirty="0"/>
            <a:t>שפה עילית</a:t>
          </a:r>
        </a:p>
      </dgm:t>
    </dgm:pt>
    <dgm:pt modelId="{088ECD7E-BFD8-49C0-BFB2-416EC6351B82}" type="parTrans" cxnId="{923B6F16-F6B9-4FAC-A822-AC54F7A9D08D}">
      <dgm:prSet/>
      <dgm:spPr/>
      <dgm:t>
        <a:bodyPr/>
        <a:lstStyle/>
        <a:p>
          <a:pPr rtl="1"/>
          <a:endParaRPr lang="he-IL"/>
        </a:p>
      </dgm:t>
    </dgm:pt>
    <dgm:pt modelId="{B9719867-27ED-4151-B2BA-D727F0B1D7D9}" type="sibTrans" cxnId="{923B6F16-F6B9-4FAC-A822-AC54F7A9D08D}">
      <dgm:prSet/>
      <dgm:spPr/>
      <dgm:t>
        <a:bodyPr/>
        <a:lstStyle/>
        <a:p>
          <a:pPr rtl="1"/>
          <a:endParaRPr lang="he-IL"/>
        </a:p>
      </dgm:t>
    </dgm:pt>
    <dgm:pt modelId="{49E0D865-7B6C-40F6-AAF7-434E4E6F9DFF}">
      <dgm:prSet phldrT="[טקסט]"/>
      <dgm:spPr/>
      <dgm:t>
        <a:bodyPr/>
        <a:lstStyle/>
        <a:p>
          <a:pPr rtl="1"/>
          <a:r>
            <a:rPr lang="he-IL" dirty="0"/>
            <a:t>שפת </a:t>
          </a:r>
          <a:r>
            <a:rPr lang="he-IL" dirty="0" err="1"/>
            <a:t>אסמבלי</a:t>
          </a:r>
          <a:endParaRPr lang="he-IL" dirty="0"/>
        </a:p>
      </dgm:t>
    </dgm:pt>
    <dgm:pt modelId="{E6549944-9707-4323-AD13-E6A366CF06D0}" type="parTrans" cxnId="{5523DEF4-12B4-4A4C-BA6B-D374C31ACCEC}">
      <dgm:prSet/>
      <dgm:spPr/>
      <dgm:t>
        <a:bodyPr/>
        <a:lstStyle/>
        <a:p>
          <a:pPr rtl="1"/>
          <a:endParaRPr lang="he-IL"/>
        </a:p>
      </dgm:t>
    </dgm:pt>
    <dgm:pt modelId="{844C7945-E4B2-4668-9F3D-6655D7121369}" type="sibTrans" cxnId="{5523DEF4-12B4-4A4C-BA6B-D374C31ACCEC}">
      <dgm:prSet/>
      <dgm:spPr/>
      <dgm:t>
        <a:bodyPr/>
        <a:lstStyle/>
        <a:p>
          <a:pPr rtl="1"/>
          <a:endParaRPr lang="he-IL"/>
        </a:p>
      </dgm:t>
    </dgm:pt>
    <dgm:pt modelId="{C6939DE7-0901-4F7D-9CFB-F8ED8AE7695F}">
      <dgm:prSet phldrT="[טקסט]"/>
      <dgm:spPr/>
      <dgm:t>
        <a:bodyPr/>
        <a:lstStyle/>
        <a:p>
          <a:pPr rtl="1"/>
          <a:r>
            <a:rPr lang="he-IL" dirty="0"/>
            <a:t>שפת מכונה</a:t>
          </a:r>
        </a:p>
      </dgm:t>
    </dgm:pt>
    <dgm:pt modelId="{142CDABB-A14A-4693-A0D1-269986B87A0D}" type="parTrans" cxnId="{70DBCB05-9961-44CA-9787-74F2E53463BF}">
      <dgm:prSet/>
      <dgm:spPr/>
      <dgm:t>
        <a:bodyPr/>
        <a:lstStyle/>
        <a:p>
          <a:pPr rtl="1"/>
          <a:endParaRPr lang="he-IL"/>
        </a:p>
      </dgm:t>
    </dgm:pt>
    <dgm:pt modelId="{A4C13A4A-F114-4E00-88CE-06700CBFA197}" type="sibTrans" cxnId="{70DBCB05-9961-44CA-9787-74F2E53463BF}">
      <dgm:prSet/>
      <dgm:spPr/>
      <dgm:t>
        <a:bodyPr/>
        <a:lstStyle/>
        <a:p>
          <a:pPr rtl="1"/>
          <a:endParaRPr lang="he-IL"/>
        </a:p>
      </dgm:t>
    </dgm:pt>
    <dgm:pt modelId="{8E695E1D-A73F-40C2-A698-62F3624407B7}" type="pres">
      <dgm:prSet presAssocID="{9F38FEA8-F8E7-4E92-92DF-92A7C9B456DB}" presName="linearFlow" presStyleCnt="0">
        <dgm:presLayoutVars>
          <dgm:resizeHandles val="exact"/>
        </dgm:presLayoutVars>
      </dgm:prSet>
      <dgm:spPr/>
    </dgm:pt>
    <dgm:pt modelId="{DC2090E2-91D1-47A1-A166-D3801CC5E39B}" type="pres">
      <dgm:prSet presAssocID="{09EA3D94-DAB1-4DA8-A1B0-6415787493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D11C0FC-96B5-4BD4-AB90-017AEDD28628}" type="pres">
      <dgm:prSet presAssocID="{B9719867-27ED-4151-B2BA-D727F0B1D7D9}" presName="sibTrans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EC1ACB9E-0C17-4865-8696-B7E86C1B8E5C}" type="pres">
      <dgm:prSet presAssocID="{B9719867-27ED-4151-B2BA-D727F0B1D7D9}" presName="connectorText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A64328E1-3AE9-4A51-BBED-212310BA00B7}" type="pres">
      <dgm:prSet presAssocID="{49E0D865-7B6C-40F6-AAF7-434E4E6F9D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3147EFA-79AD-4157-BDA8-B01167D6F3B1}" type="pres">
      <dgm:prSet presAssocID="{844C7945-E4B2-4668-9F3D-6655D7121369}" presName="sibTrans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3E9776F7-062C-499E-A12B-B09739F10AB4}" type="pres">
      <dgm:prSet presAssocID="{844C7945-E4B2-4668-9F3D-6655D7121369}" presName="connectorText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FCB048F0-0F9C-4878-82DD-B4B1AC11A995}" type="pres">
      <dgm:prSet presAssocID="{C6939DE7-0901-4F7D-9CFB-F8ED8AE769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52EE0008-B31F-4493-B1AD-6EF8326C0302}" type="presOf" srcId="{9F38FEA8-F8E7-4E92-92DF-92A7C9B456DB}" destId="{8E695E1D-A73F-40C2-A698-62F3624407B7}" srcOrd="0" destOrd="0" presId="urn:microsoft.com/office/officeart/2005/8/layout/process2"/>
    <dgm:cxn modelId="{7C51F2F3-BC05-407B-8402-ECD978A590EA}" type="presOf" srcId="{844C7945-E4B2-4668-9F3D-6655D7121369}" destId="{53147EFA-79AD-4157-BDA8-B01167D6F3B1}" srcOrd="0" destOrd="0" presId="urn:microsoft.com/office/officeart/2005/8/layout/process2"/>
    <dgm:cxn modelId="{923B6F16-F6B9-4FAC-A822-AC54F7A9D08D}" srcId="{9F38FEA8-F8E7-4E92-92DF-92A7C9B456DB}" destId="{09EA3D94-DAB1-4DA8-A1B0-641578749332}" srcOrd="0" destOrd="0" parTransId="{088ECD7E-BFD8-49C0-BFB2-416EC6351B82}" sibTransId="{B9719867-27ED-4151-B2BA-D727F0B1D7D9}"/>
    <dgm:cxn modelId="{024CC14A-8FEE-4C81-8654-322CFBE90920}" type="presOf" srcId="{49E0D865-7B6C-40F6-AAF7-434E4E6F9DFF}" destId="{A64328E1-3AE9-4A51-BBED-212310BA00B7}" srcOrd="0" destOrd="0" presId="urn:microsoft.com/office/officeart/2005/8/layout/process2"/>
    <dgm:cxn modelId="{F371B57F-A62F-4CE8-93A8-2939DD666188}" type="presOf" srcId="{B9719867-27ED-4151-B2BA-D727F0B1D7D9}" destId="{EC1ACB9E-0C17-4865-8696-B7E86C1B8E5C}" srcOrd="1" destOrd="0" presId="urn:microsoft.com/office/officeart/2005/8/layout/process2"/>
    <dgm:cxn modelId="{70DBCB05-9961-44CA-9787-74F2E53463BF}" srcId="{9F38FEA8-F8E7-4E92-92DF-92A7C9B456DB}" destId="{C6939DE7-0901-4F7D-9CFB-F8ED8AE7695F}" srcOrd="2" destOrd="0" parTransId="{142CDABB-A14A-4693-A0D1-269986B87A0D}" sibTransId="{A4C13A4A-F114-4E00-88CE-06700CBFA197}"/>
    <dgm:cxn modelId="{BEB40FA9-EB5D-430E-9C5B-79A2E0191B50}" type="presOf" srcId="{844C7945-E4B2-4668-9F3D-6655D7121369}" destId="{3E9776F7-062C-499E-A12B-B09739F10AB4}" srcOrd="1" destOrd="0" presId="urn:microsoft.com/office/officeart/2005/8/layout/process2"/>
    <dgm:cxn modelId="{977A2999-2DB3-40A0-8FEA-E4414211F0BD}" type="presOf" srcId="{09EA3D94-DAB1-4DA8-A1B0-641578749332}" destId="{DC2090E2-91D1-47A1-A166-D3801CC5E39B}" srcOrd="0" destOrd="0" presId="urn:microsoft.com/office/officeart/2005/8/layout/process2"/>
    <dgm:cxn modelId="{76177BDF-7735-4DC0-AB36-D55DFD7699A0}" type="presOf" srcId="{C6939DE7-0901-4F7D-9CFB-F8ED8AE7695F}" destId="{FCB048F0-0F9C-4878-82DD-B4B1AC11A995}" srcOrd="0" destOrd="0" presId="urn:microsoft.com/office/officeart/2005/8/layout/process2"/>
    <dgm:cxn modelId="{D791F9B8-DDC7-435D-B3F7-B5D5B72C50B3}" type="presOf" srcId="{B9719867-27ED-4151-B2BA-D727F0B1D7D9}" destId="{DD11C0FC-96B5-4BD4-AB90-017AEDD28628}" srcOrd="0" destOrd="0" presId="urn:microsoft.com/office/officeart/2005/8/layout/process2"/>
    <dgm:cxn modelId="{5523DEF4-12B4-4A4C-BA6B-D374C31ACCEC}" srcId="{9F38FEA8-F8E7-4E92-92DF-92A7C9B456DB}" destId="{49E0D865-7B6C-40F6-AAF7-434E4E6F9DFF}" srcOrd="1" destOrd="0" parTransId="{E6549944-9707-4323-AD13-E6A366CF06D0}" sibTransId="{844C7945-E4B2-4668-9F3D-6655D7121369}"/>
    <dgm:cxn modelId="{F2D47264-DB17-4855-A732-83C22E52B79E}" type="presParOf" srcId="{8E695E1D-A73F-40C2-A698-62F3624407B7}" destId="{DC2090E2-91D1-47A1-A166-D3801CC5E39B}" srcOrd="0" destOrd="0" presId="urn:microsoft.com/office/officeart/2005/8/layout/process2"/>
    <dgm:cxn modelId="{4C63AE32-D2F0-4FBC-813E-DF51DB8C775D}" type="presParOf" srcId="{8E695E1D-A73F-40C2-A698-62F3624407B7}" destId="{DD11C0FC-96B5-4BD4-AB90-017AEDD28628}" srcOrd="1" destOrd="0" presId="urn:microsoft.com/office/officeart/2005/8/layout/process2"/>
    <dgm:cxn modelId="{21346CDA-B52C-4223-A87D-956D6AB481E9}" type="presParOf" srcId="{DD11C0FC-96B5-4BD4-AB90-017AEDD28628}" destId="{EC1ACB9E-0C17-4865-8696-B7E86C1B8E5C}" srcOrd="0" destOrd="0" presId="urn:microsoft.com/office/officeart/2005/8/layout/process2"/>
    <dgm:cxn modelId="{5FC80F5D-0035-4723-8E68-7FC7B0A2B3F0}" type="presParOf" srcId="{8E695E1D-A73F-40C2-A698-62F3624407B7}" destId="{A64328E1-3AE9-4A51-BBED-212310BA00B7}" srcOrd="2" destOrd="0" presId="urn:microsoft.com/office/officeart/2005/8/layout/process2"/>
    <dgm:cxn modelId="{8CCD4AB4-A010-48DC-9213-A065EFD07A59}" type="presParOf" srcId="{8E695E1D-A73F-40C2-A698-62F3624407B7}" destId="{53147EFA-79AD-4157-BDA8-B01167D6F3B1}" srcOrd="3" destOrd="0" presId="urn:microsoft.com/office/officeart/2005/8/layout/process2"/>
    <dgm:cxn modelId="{594BE2A4-B7F0-4EA0-8D6F-170DC0C241FB}" type="presParOf" srcId="{53147EFA-79AD-4157-BDA8-B01167D6F3B1}" destId="{3E9776F7-062C-499E-A12B-B09739F10AB4}" srcOrd="0" destOrd="0" presId="urn:microsoft.com/office/officeart/2005/8/layout/process2"/>
    <dgm:cxn modelId="{AB28FF85-72CF-4E78-9C57-1B2DBE272498}" type="presParOf" srcId="{8E695E1D-A73F-40C2-A698-62F3624407B7}" destId="{FCB048F0-0F9C-4878-82DD-B4B1AC11A99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8FEA8-F8E7-4E92-92DF-92A7C9B456DB}" type="doc">
      <dgm:prSet loTypeId="urn:microsoft.com/office/officeart/2005/8/layout/process2" loCatId="process" qsTypeId="urn:microsoft.com/office/officeart/2005/8/quickstyle/3d1" qsCatId="3D" csTypeId="urn:microsoft.com/office/officeart/2005/8/colors/colorful1" csCatId="colorful" phldr="1"/>
      <dgm:spPr/>
    </dgm:pt>
    <dgm:pt modelId="{09EA3D94-DAB1-4DA8-A1B0-641578749332}">
      <dgm:prSet phldrT="[טקסט]"/>
      <dgm:spPr/>
      <dgm:t>
        <a:bodyPr/>
        <a:lstStyle/>
        <a:p>
          <a:pPr rtl="1"/>
          <a:r>
            <a:rPr lang="he-IL" dirty="0"/>
            <a:t>שפה עילית</a:t>
          </a:r>
        </a:p>
      </dgm:t>
    </dgm:pt>
    <dgm:pt modelId="{088ECD7E-BFD8-49C0-BFB2-416EC6351B82}" type="parTrans" cxnId="{923B6F16-F6B9-4FAC-A822-AC54F7A9D08D}">
      <dgm:prSet/>
      <dgm:spPr/>
      <dgm:t>
        <a:bodyPr/>
        <a:lstStyle/>
        <a:p>
          <a:pPr rtl="1"/>
          <a:endParaRPr lang="he-IL"/>
        </a:p>
      </dgm:t>
    </dgm:pt>
    <dgm:pt modelId="{B9719867-27ED-4151-B2BA-D727F0B1D7D9}" type="sibTrans" cxnId="{923B6F16-F6B9-4FAC-A822-AC54F7A9D08D}">
      <dgm:prSet/>
      <dgm:spPr/>
      <dgm:t>
        <a:bodyPr/>
        <a:lstStyle/>
        <a:p>
          <a:pPr rtl="1"/>
          <a:endParaRPr lang="he-IL"/>
        </a:p>
      </dgm:t>
    </dgm:pt>
    <dgm:pt modelId="{49E0D865-7B6C-40F6-AAF7-434E4E6F9DFF}">
      <dgm:prSet phldrT="[טקסט]"/>
      <dgm:spPr/>
      <dgm:t>
        <a:bodyPr/>
        <a:lstStyle/>
        <a:p>
          <a:pPr rtl="1"/>
          <a:r>
            <a:rPr lang="he-IL" dirty="0"/>
            <a:t>שפת אסמבלר</a:t>
          </a:r>
        </a:p>
      </dgm:t>
    </dgm:pt>
    <dgm:pt modelId="{E6549944-9707-4323-AD13-E6A366CF06D0}" type="parTrans" cxnId="{5523DEF4-12B4-4A4C-BA6B-D374C31ACCEC}">
      <dgm:prSet/>
      <dgm:spPr/>
      <dgm:t>
        <a:bodyPr/>
        <a:lstStyle/>
        <a:p>
          <a:pPr rtl="1"/>
          <a:endParaRPr lang="he-IL"/>
        </a:p>
      </dgm:t>
    </dgm:pt>
    <dgm:pt modelId="{844C7945-E4B2-4668-9F3D-6655D7121369}" type="sibTrans" cxnId="{5523DEF4-12B4-4A4C-BA6B-D374C31ACCEC}">
      <dgm:prSet/>
      <dgm:spPr/>
      <dgm:t>
        <a:bodyPr/>
        <a:lstStyle/>
        <a:p>
          <a:pPr rtl="1"/>
          <a:endParaRPr lang="he-IL"/>
        </a:p>
      </dgm:t>
    </dgm:pt>
    <dgm:pt modelId="{C6939DE7-0901-4F7D-9CFB-F8ED8AE7695F}">
      <dgm:prSet phldrT="[טקסט]"/>
      <dgm:spPr/>
      <dgm:t>
        <a:bodyPr/>
        <a:lstStyle/>
        <a:p>
          <a:pPr rtl="1"/>
          <a:r>
            <a:rPr lang="he-IL" dirty="0"/>
            <a:t>שפת מכונה</a:t>
          </a:r>
        </a:p>
      </dgm:t>
    </dgm:pt>
    <dgm:pt modelId="{142CDABB-A14A-4693-A0D1-269986B87A0D}" type="parTrans" cxnId="{70DBCB05-9961-44CA-9787-74F2E53463BF}">
      <dgm:prSet/>
      <dgm:spPr/>
      <dgm:t>
        <a:bodyPr/>
        <a:lstStyle/>
        <a:p>
          <a:pPr rtl="1"/>
          <a:endParaRPr lang="he-IL"/>
        </a:p>
      </dgm:t>
    </dgm:pt>
    <dgm:pt modelId="{A4C13A4A-F114-4E00-88CE-06700CBFA197}" type="sibTrans" cxnId="{70DBCB05-9961-44CA-9787-74F2E53463BF}">
      <dgm:prSet/>
      <dgm:spPr/>
      <dgm:t>
        <a:bodyPr/>
        <a:lstStyle/>
        <a:p>
          <a:pPr rtl="1"/>
          <a:endParaRPr lang="he-IL"/>
        </a:p>
      </dgm:t>
    </dgm:pt>
    <dgm:pt modelId="{8E695E1D-A73F-40C2-A698-62F3624407B7}" type="pres">
      <dgm:prSet presAssocID="{9F38FEA8-F8E7-4E92-92DF-92A7C9B456DB}" presName="linearFlow" presStyleCnt="0">
        <dgm:presLayoutVars>
          <dgm:resizeHandles val="exact"/>
        </dgm:presLayoutVars>
      </dgm:prSet>
      <dgm:spPr/>
    </dgm:pt>
    <dgm:pt modelId="{DC2090E2-91D1-47A1-A166-D3801CC5E39B}" type="pres">
      <dgm:prSet presAssocID="{09EA3D94-DAB1-4DA8-A1B0-6415787493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D11C0FC-96B5-4BD4-AB90-017AEDD28628}" type="pres">
      <dgm:prSet presAssocID="{B9719867-27ED-4151-B2BA-D727F0B1D7D9}" presName="sibTrans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EC1ACB9E-0C17-4865-8696-B7E86C1B8E5C}" type="pres">
      <dgm:prSet presAssocID="{B9719867-27ED-4151-B2BA-D727F0B1D7D9}" presName="connectorText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A64328E1-3AE9-4A51-BBED-212310BA00B7}" type="pres">
      <dgm:prSet presAssocID="{49E0D865-7B6C-40F6-AAF7-434E4E6F9D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3147EFA-79AD-4157-BDA8-B01167D6F3B1}" type="pres">
      <dgm:prSet presAssocID="{844C7945-E4B2-4668-9F3D-6655D7121369}" presName="sibTrans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3E9776F7-062C-499E-A12B-B09739F10AB4}" type="pres">
      <dgm:prSet presAssocID="{844C7945-E4B2-4668-9F3D-6655D7121369}" presName="connectorText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FCB048F0-0F9C-4878-82DD-B4B1AC11A995}" type="pres">
      <dgm:prSet presAssocID="{C6939DE7-0901-4F7D-9CFB-F8ED8AE769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28EB57C9-3DD1-42AC-B038-16F96086320A}" type="presOf" srcId="{B9719867-27ED-4151-B2BA-D727F0B1D7D9}" destId="{DD11C0FC-96B5-4BD4-AB90-017AEDD28628}" srcOrd="0" destOrd="0" presId="urn:microsoft.com/office/officeart/2005/8/layout/process2"/>
    <dgm:cxn modelId="{BC48711C-4380-4A57-A826-0AF99898D4ED}" type="presOf" srcId="{844C7945-E4B2-4668-9F3D-6655D7121369}" destId="{53147EFA-79AD-4157-BDA8-B01167D6F3B1}" srcOrd="0" destOrd="0" presId="urn:microsoft.com/office/officeart/2005/8/layout/process2"/>
    <dgm:cxn modelId="{40FA037D-2E9F-414D-8731-A58DC4579F02}" type="presOf" srcId="{C6939DE7-0901-4F7D-9CFB-F8ED8AE7695F}" destId="{FCB048F0-0F9C-4878-82DD-B4B1AC11A995}" srcOrd="0" destOrd="0" presId="urn:microsoft.com/office/officeart/2005/8/layout/process2"/>
    <dgm:cxn modelId="{70DBCB05-9961-44CA-9787-74F2E53463BF}" srcId="{9F38FEA8-F8E7-4E92-92DF-92A7C9B456DB}" destId="{C6939DE7-0901-4F7D-9CFB-F8ED8AE7695F}" srcOrd="2" destOrd="0" parTransId="{142CDABB-A14A-4693-A0D1-269986B87A0D}" sibTransId="{A4C13A4A-F114-4E00-88CE-06700CBFA197}"/>
    <dgm:cxn modelId="{7D4135E6-315E-4E27-9A02-B1462ED29CC6}" type="presOf" srcId="{9F38FEA8-F8E7-4E92-92DF-92A7C9B456DB}" destId="{8E695E1D-A73F-40C2-A698-62F3624407B7}" srcOrd="0" destOrd="0" presId="urn:microsoft.com/office/officeart/2005/8/layout/process2"/>
    <dgm:cxn modelId="{923B6F16-F6B9-4FAC-A822-AC54F7A9D08D}" srcId="{9F38FEA8-F8E7-4E92-92DF-92A7C9B456DB}" destId="{09EA3D94-DAB1-4DA8-A1B0-641578749332}" srcOrd="0" destOrd="0" parTransId="{088ECD7E-BFD8-49C0-BFB2-416EC6351B82}" sibTransId="{B9719867-27ED-4151-B2BA-D727F0B1D7D9}"/>
    <dgm:cxn modelId="{5523DEF4-12B4-4A4C-BA6B-D374C31ACCEC}" srcId="{9F38FEA8-F8E7-4E92-92DF-92A7C9B456DB}" destId="{49E0D865-7B6C-40F6-AAF7-434E4E6F9DFF}" srcOrd="1" destOrd="0" parTransId="{E6549944-9707-4323-AD13-E6A366CF06D0}" sibTransId="{844C7945-E4B2-4668-9F3D-6655D7121369}"/>
    <dgm:cxn modelId="{0F4BFBB9-490F-44B3-9DEC-89107CC07080}" type="presOf" srcId="{49E0D865-7B6C-40F6-AAF7-434E4E6F9DFF}" destId="{A64328E1-3AE9-4A51-BBED-212310BA00B7}" srcOrd="0" destOrd="0" presId="urn:microsoft.com/office/officeart/2005/8/layout/process2"/>
    <dgm:cxn modelId="{5CC5F0A4-29A2-4864-86CF-B9C9778E9938}" type="presOf" srcId="{09EA3D94-DAB1-4DA8-A1B0-641578749332}" destId="{DC2090E2-91D1-47A1-A166-D3801CC5E39B}" srcOrd="0" destOrd="0" presId="urn:microsoft.com/office/officeart/2005/8/layout/process2"/>
    <dgm:cxn modelId="{10CA5A38-6DB6-472D-99B8-93EC4CB17486}" type="presOf" srcId="{844C7945-E4B2-4668-9F3D-6655D7121369}" destId="{3E9776F7-062C-499E-A12B-B09739F10AB4}" srcOrd="1" destOrd="0" presId="urn:microsoft.com/office/officeart/2005/8/layout/process2"/>
    <dgm:cxn modelId="{D351E539-7D3C-49F9-AB4E-71C896195654}" type="presOf" srcId="{B9719867-27ED-4151-B2BA-D727F0B1D7D9}" destId="{EC1ACB9E-0C17-4865-8696-B7E86C1B8E5C}" srcOrd="1" destOrd="0" presId="urn:microsoft.com/office/officeart/2005/8/layout/process2"/>
    <dgm:cxn modelId="{9A3D30EC-5100-4252-B425-D3C3E5700ADA}" type="presParOf" srcId="{8E695E1D-A73F-40C2-A698-62F3624407B7}" destId="{DC2090E2-91D1-47A1-A166-D3801CC5E39B}" srcOrd="0" destOrd="0" presId="urn:microsoft.com/office/officeart/2005/8/layout/process2"/>
    <dgm:cxn modelId="{EA69038A-873A-41E0-93FA-A42CB31AF98D}" type="presParOf" srcId="{8E695E1D-A73F-40C2-A698-62F3624407B7}" destId="{DD11C0FC-96B5-4BD4-AB90-017AEDD28628}" srcOrd="1" destOrd="0" presId="urn:microsoft.com/office/officeart/2005/8/layout/process2"/>
    <dgm:cxn modelId="{5B4FCED7-0D50-435B-A135-1BE47E8B63A6}" type="presParOf" srcId="{DD11C0FC-96B5-4BD4-AB90-017AEDD28628}" destId="{EC1ACB9E-0C17-4865-8696-B7E86C1B8E5C}" srcOrd="0" destOrd="0" presId="urn:microsoft.com/office/officeart/2005/8/layout/process2"/>
    <dgm:cxn modelId="{3287E04E-2571-4DAF-9373-4E7F8D7FEFA2}" type="presParOf" srcId="{8E695E1D-A73F-40C2-A698-62F3624407B7}" destId="{A64328E1-3AE9-4A51-BBED-212310BA00B7}" srcOrd="2" destOrd="0" presId="urn:microsoft.com/office/officeart/2005/8/layout/process2"/>
    <dgm:cxn modelId="{281788CB-1382-4A22-A0A5-7A9FA9A0ED67}" type="presParOf" srcId="{8E695E1D-A73F-40C2-A698-62F3624407B7}" destId="{53147EFA-79AD-4157-BDA8-B01167D6F3B1}" srcOrd="3" destOrd="0" presId="urn:microsoft.com/office/officeart/2005/8/layout/process2"/>
    <dgm:cxn modelId="{EC409513-0E67-45EC-98B9-7B6D4DBC2142}" type="presParOf" srcId="{53147EFA-79AD-4157-BDA8-B01167D6F3B1}" destId="{3E9776F7-062C-499E-A12B-B09739F10AB4}" srcOrd="0" destOrd="0" presId="urn:microsoft.com/office/officeart/2005/8/layout/process2"/>
    <dgm:cxn modelId="{6B84B475-F225-4AA6-BCC1-BA221487608C}" type="presParOf" srcId="{8E695E1D-A73F-40C2-A698-62F3624407B7}" destId="{FCB048F0-0F9C-4878-82DD-B4B1AC11A99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090E2-91D1-47A1-A166-D3801CC5E39B}">
      <dsp:nvSpPr>
        <dsp:cNvPr id="0" name=""/>
        <dsp:cNvSpPr/>
      </dsp:nvSpPr>
      <dsp:spPr>
        <a:xfrm>
          <a:off x="1068438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שפה עילית</a:t>
          </a:r>
        </a:p>
      </dsp:txBody>
      <dsp:txXfrm>
        <a:off x="1108115" y="39677"/>
        <a:ext cx="2359046" cy="1275312"/>
      </dsp:txXfrm>
    </dsp:sp>
    <dsp:sp modelId="{DD11C0FC-96B5-4BD4-AB90-017AEDD28628}">
      <dsp:nvSpPr>
        <dsp:cNvPr id="0" name=""/>
        <dsp:cNvSpPr/>
      </dsp:nvSpPr>
      <dsp:spPr>
        <a:xfrm rot="5400000">
          <a:off x="2033638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700" kern="1200"/>
        </a:p>
      </dsp:txBody>
      <dsp:txXfrm rot="-5400000">
        <a:off x="2104758" y="1439333"/>
        <a:ext cx="365760" cy="355600"/>
      </dsp:txXfrm>
    </dsp:sp>
    <dsp:sp modelId="{A64328E1-3AE9-4A51-BBED-212310BA00B7}">
      <dsp:nvSpPr>
        <dsp:cNvPr id="0" name=""/>
        <dsp:cNvSpPr/>
      </dsp:nvSpPr>
      <dsp:spPr>
        <a:xfrm>
          <a:off x="1068438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שפת </a:t>
          </a:r>
          <a:r>
            <a:rPr lang="he-IL" sz="3700" kern="1200" dirty="0" err="1"/>
            <a:t>אסמבלי</a:t>
          </a:r>
          <a:endParaRPr lang="he-IL" sz="3700" kern="1200" dirty="0"/>
        </a:p>
      </dsp:txBody>
      <dsp:txXfrm>
        <a:off x="1108115" y="2071677"/>
        <a:ext cx="2359046" cy="1275312"/>
      </dsp:txXfrm>
    </dsp:sp>
    <dsp:sp modelId="{53147EFA-79AD-4157-BDA8-B01167D6F3B1}">
      <dsp:nvSpPr>
        <dsp:cNvPr id="0" name=""/>
        <dsp:cNvSpPr/>
      </dsp:nvSpPr>
      <dsp:spPr>
        <a:xfrm rot="5400000">
          <a:off x="2033638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700" kern="1200"/>
        </a:p>
      </dsp:txBody>
      <dsp:txXfrm rot="-5400000">
        <a:off x="2104758" y="3471333"/>
        <a:ext cx="365760" cy="355600"/>
      </dsp:txXfrm>
    </dsp:sp>
    <dsp:sp modelId="{FCB048F0-0F9C-4878-82DD-B4B1AC11A995}">
      <dsp:nvSpPr>
        <dsp:cNvPr id="0" name=""/>
        <dsp:cNvSpPr/>
      </dsp:nvSpPr>
      <dsp:spPr>
        <a:xfrm>
          <a:off x="1068438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שפת מכונה</a:t>
          </a:r>
        </a:p>
      </dsp:txBody>
      <dsp:txXfrm>
        <a:off x="1108115" y="4103677"/>
        <a:ext cx="2359046" cy="127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090E2-91D1-47A1-A166-D3801CC5E39B}">
      <dsp:nvSpPr>
        <dsp:cNvPr id="0" name=""/>
        <dsp:cNvSpPr/>
      </dsp:nvSpPr>
      <dsp:spPr>
        <a:xfrm>
          <a:off x="1068438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שפה עילית</a:t>
          </a:r>
        </a:p>
      </dsp:txBody>
      <dsp:txXfrm>
        <a:off x="1108115" y="39677"/>
        <a:ext cx="2359046" cy="1275312"/>
      </dsp:txXfrm>
    </dsp:sp>
    <dsp:sp modelId="{DD11C0FC-96B5-4BD4-AB90-017AEDD28628}">
      <dsp:nvSpPr>
        <dsp:cNvPr id="0" name=""/>
        <dsp:cNvSpPr/>
      </dsp:nvSpPr>
      <dsp:spPr>
        <a:xfrm rot="5400000">
          <a:off x="2033638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700" kern="1200"/>
        </a:p>
      </dsp:txBody>
      <dsp:txXfrm rot="-5400000">
        <a:off x="2104758" y="1439333"/>
        <a:ext cx="365760" cy="355600"/>
      </dsp:txXfrm>
    </dsp:sp>
    <dsp:sp modelId="{A64328E1-3AE9-4A51-BBED-212310BA00B7}">
      <dsp:nvSpPr>
        <dsp:cNvPr id="0" name=""/>
        <dsp:cNvSpPr/>
      </dsp:nvSpPr>
      <dsp:spPr>
        <a:xfrm>
          <a:off x="1068438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שפת אסמבלר</a:t>
          </a:r>
        </a:p>
      </dsp:txBody>
      <dsp:txXfrm>
        <a:off x="1108115" y="2071677"/>
        <a:ext cx="2359046" cy="1275312"/>
      </dsp:txXfrm>
    </dsp:sp>
    <dsp:sp modelId="{53147EFA-79AD-4157-BDA8-B01167D6F3B1}">
      <dsp:nvSpPr>
        <dsp:cNvPr id="0" name=""/>
        <dsp:cNvSpPr/>
      </dsp:nvSpPr>
      <dsp:spPr>
        <a:xfrm rot="5400000">
          <a:off x="2033638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700" kern="1200"/>
        </a:p>
      </dsp:txBody>
      <dsp:txXfrm rot="-5400000">
        <a:off x="2104758" y="3471333"/>
        <a:ext cx="365760" cy="355600"/>
      </dsp:txXfrm>
    </dsp:sp>
    <dsp:sp modelId="{FCB048F0-0F9C-4878-82DD-B4B1AC11A995}">
      <dsp:nvSpPr>
        <dsp:cNvPr id="0" name=""/>
        <dsp:cNvSpPr/>
      </dsp:nvSpPr>
      <dsp:spPr>
        <a:xfrm>
          <a:off x="1068438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שפת מכונה</a:t>
          </a:r>
        </a:p>
      </dsp:txBody>
      <dsp:txXfrm>
        <a:off x="1108115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כ"ג/תמוז/תשע"ח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ddle.com/a/755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1PfrmCGF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hwSbHytvu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563032" y="1548580"/>
            <a:ext cx="4592648" cy="2344993"/>
          </a:xfrm>
        </p:spPr>
        <p:txBody>
          <a:bodyPr/>
          <a:lstStyle/>
          <a:p>
            <a:pPr algn="r"/>
            <a:r>
              <a:rPr lang="he-IL" dirty="0" err="1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אסמבלי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שפת סף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smtClean="0">
                <a:latin typeface="Arial" panose="020B0604020202020204" pitchFamily="34" charset="0"/>
                <a:cs typeface="Arial" panose="020B0604020202020204" pitchFamily="34" charset="0"/>
              </a:rPr>
              <a:t>תיכון </a:t>
            </a: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2050" name="Picture 2" descr="http://a.files.bbci.co.uk/bam/live/content/z83qhyc/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" y="1548580"/>
            <a:ext cx="5198339" cy="40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0890" y="604684"/>
            <a:ext cx="329479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שפת מכונה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4182" y="2064773"/>
            <a:ext cx="10719618" cy="3952569"/>
          </a:xfrm>
        </p:spPr>
        <p:txBody>
          <a:bodyPr>
            <a:normAutofit/>
          </a:bodyPr>
          <a:lstStyle/>
          <a:p>
            <a:pPr marL="252000" indent="-288000">
              <a:buFont typeface="Arial" panose="020B0604020202020204" pitchFamily="34" charset="0"/>
              <a:buChar char="•"/>
            </a:pPr>
            <a:r>
              <a:rPr lang="he-IL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שפת מכונה היא השפה שבה המחשב "מדבר", שבה קל להפעיל את חומרת המחשב. החומרה מורכבת מאוסף של מעגלים אלקטרוניים. מעגלים אלו פועלים על פי אותות חשמליים המוגדרים ע"י הסימנים 0 ו – 1.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52000" indent="-288000">
              <a:buFont typeface="Arial" panose="020B0604020202020204" pitchFamily="34" charset="0"/>
              <a:buChar char="•"/>
            </a:pPr>
            <a:r>
              <a:rPr lang="he-IL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התכנית מורצת במחשב בשפת מכונה. בשפה זו ההוראות מיוצגות בקודים מספריים המורכבים מהספרות 0 ו – 1. </a:t>
            </a:r>
            <a:r>
              <a:rPr lang="en-US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he-IL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52000" indent="-288000">
              <a:buFont typeface="Arial" panose="020B0604020202020204" pitchFamily="34" charset="0"/>
              <a:buChar char="•"/>
            </a:pPr>
            <a:endParaRPr lang="he-IL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he-IL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52000" indent="-288000">
              <a:buFont typeface="Arial" panose="020B0604020202020204" pitchFamily="34" charset="0"/>
              <a:buChar char="•"/>
            </a:pPr>
            <a:endParaRPr lang="he-IL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098" name="Picture 2" descr="http://www.corner.co.il/UserImage/binary-139841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8" y="187607"/>
            <a:ext cx="2307406" cy="163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2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0890" y="604684"/>
            <a:ext cx="329479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שפת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אסמבלי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32438" y="2064773"/>
            <a:ext cx="6221361" cy="395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השימוש </a:t>
            </a: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בשפת מכונה לכתיבת תכניות אינו נוח למתכנתים והתכניות קשות להבנה. </a:t>
            </a:r>
          </a:p>
          <a:p>
            <a:pPr marL="0" indent="0">
              <a:buNone/>
            </a:pP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לכן פותחה שפת </a:t>
            </a:r>
            <a:r>
              <a:rPr lang="he-IL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אסמבלי</a:t>
            </a: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(Assembly language)</a:t>
            </a: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הנקראת בעברית שפת סף.</a:t>
            </a:r>
          </a:p>
          <a:p>
            <a:pPr marL="0" indent="0">
              <a:buNone/>
            </a:pP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תפקידה של שפת </a:t>
            </a:r>
            <a:r>
              <a:rPr lang="he-IL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האסמבלי</a:t>
            </a: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32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לתרגם</a:t>
            </a: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את שפת המכונה לשפה נוחה יותר לבני האדם ואת שפת בני האדם </a:t>
            </a:r>
            <a:r>
              <a:rPr lang="he-IL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לשפת מכונה</a:t>
            </a: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252000" indent="-288000">
              <a:buFont typeface="Arial" panose="020B0604020202020204" pitchFamily="34" charset="0"/>
              <a:buChar char="•"/>
            </a:pPr>
            <a:endParaRPr lang="he-IL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146" name="Picture 2" descr="http://members.jcom.home.ne.jp/aisora/computers1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2951162"/>
            <a:ext cx="3791668" cy="27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4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0890" y="604684"/>
            <a:ext cx="3294790" cy="796414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הרצת תכנית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21624" y="2074933"/>
            <a:ext cx="7232176" cy="3952569"/>
          </a:xfrm>
        </p:spPr>
        <p:txBody>
          <a:bodyPr>
            <a:normAutofit fontScale="70000" lnSpcReduction="20000"/>
          </a:bodyPr>
          <a:lstStyle/>
          <a:p>
            <a:pPr marL="288000" indent="-28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3600" dirty="0"/>
              <a:t>שפות עליות הן שפות מופשטות,  והן כוללות הוראות המתארות את הפעולות שרוצים לבצע בלי להתייחס לאופן המימוש שלהן בחומרת המחשב. 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288000" indent="-28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3600" dirty="0"/>
              <a:t>כדי שמחשב יוכל להבין תכנית שנכתבה בשפה עילית יש לתרגם אותה לתכנית הכתובה בשפת מכונה,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e-IL" sz="3600" dirty="0" smtClean="0"/>
              <a:t>תהליך </a:t>
            </a:r>
            <a:r>
              <a:rPr lang="he-IL" sz="3600" dirty="0"/>
              <a:t>זה נקרה "</a:t>
            </a:r>
            <a:r>
              <a:rPr lang="he-IL" sz="3600" b="1" dirty="0">
                <a:solidFill>
                  <a:schemeClr val="accent2">
                    <a:lumMod val="75000"/>
                  </a:schemeClr>
                </a:solidFill>
              </a:rPr>
              <a:t>הידור</a:t>
            </a:r>
            <a:r>
              <a:rPr lang="he-IL" sz="3600" dirty="0"/>
              <a:t>"  (</a:t>
            </a:r>
            <a:r>
              <a:rPr lang="en-US" sz="3600" dirty="0"/>
              <a:t>Compilation</a:t>
            </a:r>
            <a:r>
              <a:rPr lang="he-IL" sz="3600" dirty="0"/>
              <a:t>). ההידור מתבצע על ידי תכנית הנקראת "מהדר" (</a:t>
            </a:r>
            <a:r>
              <a:rPr lang="en-US" sz="3600" dirty="0"/>
              <a:t>Compiler</a:t>
            </a:r>
            <a:r>
              <a:rPr lang="he-IL" sz="3600" dirty="0"/>
              <a:t>).</a:t>
            </a:r>
          </a:p>
          <a:p>
            <a:endParaRPr lang="he-IL" dirty="0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3518740664"/>
              </p:ext>
            </p:extLst>
          </p:nvPr>
        </p:nvGraphicFramePr>
        <p:xfrm>
          <a:off x="129458" y="719666"/>
          <a:ext cx="45752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4465" y="2182760"/>
            <a:ext cx="13830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מהדר</a:t>
            </a:r>
            <a:endParaRPr lang="he-IL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4465" y="4263785"/>
            <a:ext cx="15551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אסמבלר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58131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60890" y="604684"/>
            <a:ext cx="3294790" cy="796414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הרצת תכנית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07976" y="2064773"/>
            <a:ext cx="7245824" cy="3952569"/>
          </a:xfrm>
        </p:spPr>
        <p:txBody>
          <a:bodyPr>
            <a:normAutofit lnSpcReduction="10000"/>
          </a:bodyPr>
          <a:lstStyle/>
          <a:p>
            <a:pPr marL="288000" indent="-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800" dirty="0"/>
              <a:t>כדי להריץ תכנית בשפת </a:t>
            </a:r>
            <a:r>
              <a:rPr lang="he-IL" sz="2800" dirty="0" err="1"/>
              <a:t>אסמבלי</a:t>
            </a:r>
            <a:r>
              <a:rPr lang="he-IL" sz="2800" dirty="0"/>
              <a:t>, יש לתרגם אותה תחילה לשפת מכונה. 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288000" indent="-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800" dirty="0"/>
              <a:t>התרגום לשפת מכונה מתבצע באמצעות תכנית מחשב הנקראת – אסמבלר  </a:t>
            </a:r>
            <a:r>
              <a:rPr lang="en-US" sz="2800" dirty="0"/>
              <a:t>(Assembler)</a:t>
            </a:r>
            <a:r>
              <a:rPr lang="he-IL" sz="2800" dirty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288000" indent="-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800" dirty="0"/>
              <a:t>האסמבלר מתרגם  כל הוראה בשפת </a:t>
            </a:r>
            <a:r>
              <a:rPr lang="he-IL" sz="2800" dirty="0" err="1"/>
              <a:t>אסמבלי</a:t>
            </a:r>
            <a:r>
              <a:rPr lang="he-IL" sz="2800" dirty="0"/>
              <a:t> להוראה  בשפת מכונה.</a:t>
            </a:r>
            <a:endParaRPr lang="he-IL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5" name="דיאגרמה 4"/>
          <p:cNvGraphicFramePr/>
          <p:nvPr>
            <p:extLst>
              <p:ext uri="{D42A27DB-BD31-4B8C-83A1-F6EECF244321}">
                <p14:modId xmlns:p14="http://schemas.microsoft.com/office/powerpoint/2010/main" val="269605722"/>
              </p:ext>
            </p:extLst>
          </p:nvPr>
        </p:nvGraphicFramePr>
        <p:xfrm>
          <a:off x="129458" y="719666"/>
          <a:ext cx="45752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4465" y="2182760"/>
            <a:ext cx="13830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מהדר</a:t>
            </a:r>
            <a:endParaRPr lang="he-IL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4465" y="4263785"/>
            <a:ext cx="15551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אסמבלר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98743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07440" y="635164"/>
            <a:ext cx="1005840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התפתחות שפות התכנות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71499" y="1932039"/>
            <a:ext cx="7382301" cy="4203290"/>
          </a:xfrm>
        </p:spPr>
        <p:txBody>
          <a:bodyPr>
            <a:normAutofit/>
          </a:bodyPr>
          <a:lstStyle/>
          <a:p>
            <a:r>
              <a:rPr lang="he-IL" sz="2800" dirty="0"/>
              <a:t>לפני שפת </a:t>
            </a:r>
            <a:r>
              <a:rPr lang="he-IL" sz="2800" dirty="0" err="1"/>
              <a:t>אסמבלי</a:t>
            </a:r>
            <a:r>
              <a:rPr lang="he-IL" sz="2800" dirty="0"/>
              <a:t> תכנות בשפת מכונה</a:t>
            </a:r>
          </a:p>
          <a:p>
            <a:pPr lvl="1"/>
            <a:r>
              <a:rPr lang="he-IL" sz="2400" dirty="0"/>
              <a:t>פקודות נראות כך: </a:t>
            </a:r>
            <a:r>
              <a:rPr lang="en-US" sz="2400" dirty="0"/>
              <a:t>1001 0001 1100 1111</a:t>
            </a:r>
            <a:r>
              <a:rPr lang="he-IL" sz="2400" dirty="0"/>
              <a:t>...</a:t>
            </a:r>
          </a:p>
          <a:p>
            <a:r>
              <a:rPr lang="he-IL" sz="2800" dirty="0"/>
              <a:t>בשפת </a:t>
            </a:r>
            <a:r>
              <a:rPr lang="he-IL" sz="2800" dirty="0" err="1"/>
              <a:t>אסמבלי</a:t>
            </a:r>
            <a:r>
              <a:rPr lang="he-IL" sz="2800" dirty="0"/>
              <a:t> הפקודה ניתנת להבנה אנושית</a:t>
            </a:r>
          </a:p>
          <a:p>
            <a:pPr lvl="1"/>
            <a:r>
              <a:rPr lang="he-IL" sz="2400" dirty="0"/>
              <a:t>לדוגמה </a:t>
            </a:r>
            <a:r>
              <a:rPr lang="en-US" sz="2400" dirty="0" err="1"/>
              <a:t>mov</a:t>
            </a:r>
            <a:r>
              <a:rPr lang="en-US" sz="2400" dirty="0"/>
              <a:t>, add, </a:t>
            </a:r>
            <a:r>
              <a:rPr lang="en-US" sz="2400" dirty="0" err="1"/>
              <a:t>inc</a:t>
            </a:r>
            <a:r>
              <a:rPr lang="en-US" sz="2400" dirty="0"/>
              <a:t>, </a:t>
            </a:r>
            <a:r>
              <a:rPr lang="en-US" sz="2400" dirty="0" err="1"/>
              <a:t>dec</a:t>
            </a:r>
            <a:r>
              <a:rPr lang="en-US" sz="2400" dirty="0"/>
              <a:t>, </a:t>
            </a:r>
            <a:r>
              <a:rPr lang="en-US" sz="2400" dirty="0" err="1"/>
              <a:t>mul</a:t>
            </a:r>
            <a:r>
              <a:rPr lang="he-IL" sz="2400" dirty="0"/>
              <a:t>...</a:t>
            </a:r>
          </a:p>
          <a:p>
            <a:pPr lvl="1"/>
            <a:r>
              <a:rPr lang="he-IL" sz="2400" dirty="0"/>
              <a:t>הפקודות דורשות היכרות עמוקה עם המעבד</a:t>
            </a:r>
          </a:p>
          <a:p>
            <a:r>
              <a:rPr lang="he-IL" sz="2800" dirty="0"/>
              <a:t>לאחר שפת </a:t>
            </a:r>
            <a:r>
              <a:rPr lang="he-IL" sz="2800" dirty="0" err="1"/>
              <a:t>אסמבלי</a:t>
            </a:r>
            <a:r>
              <a:rPr lang="he-IL" sz="2800" dirty="0"/>
              <a:t> פותחו שפות עליות </a:t>
            </a:r>
            <a:r>
              <a:rPr lang="en-US" sz="2800" dirty="0"/>
              <a:t>High Level Language</a:t>
            </a:r>
            <a:endParaRPr lang="he-IL" sz="2800" dirty="0"/>
          </a:p>
          <a:p>
            <a:pPr lvl="1"/>
            <a:r>
              <a:rPr lang="en-US" sz="2400" dirty="0"/>
              <a:t>C++, Java, Python</a:t>
            </a:r>
            <a:endParaRPr lang="he-IL" sz="2400" dirty="0"/>
          </a:p>
          <a:p>
            <a:pPr lvl="1"/>
            <a:r>
              <a:rPr lang="he-IL" sz="2400" dirty="0" smtClean="0"/>
              <a:t>שפות אלו מסתירות </a:t>
            </a:r>
            <a:r>
              <a:rPr lang="he-IL" sz="2400" dirty="0"/>
              <a:t>מהמתכנת את הקרביים של המחשב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122" name="Picture 2" descr="https://upload.wikimedia.org/wikibooks/de/thumb/5/5d/Assembler.PNG/200px-Assemb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2" y="2278626"/>
            <a:ext cx="3134031" cy="351011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68617"/>
            <a:ext cx="3505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07440" y="635164"/>
            <a:ext cx="1005840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התפתחות שפות התכנות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68617"/>
            <a:ext cx="3505200" cy="1304925"/>
          </a:xfrm>
          <a:prstGeom prst="rect">
            <a:avLst/>
          </a:prstGeom>
        </p:spPr>
      </p:pic>
      <p:pic>
        <p:nvPicPr>
          <p:cNvPr id="10242" name="Picture 2" descr="http://nitzanlevi.com/wp-content/uploads/2014/08/TicketsPunch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09" y="2706055"/>
            <a:ext cx="4593431" cy="350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" y="2220278"/>
            <a:ext cx="5130724" cy="22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04684"/>
            <a:ext cx="1005840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למה </a:t>
            </a:r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לא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ללמוד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אסמבלי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85303" y="1932039"/>
            <a:ext cx="7268497" cy="4203290"/>
          </a:xfrm>
        </p:spPr>
        <p:txBody>
          <a:bodyPr>
            <a:normAutofit/>
          </a:bodyPr>
          <a:lstStyle/>
          <a:p>
            <a:pPr marL="288000" lvl="0" indent="-288000">
              <a:buFont typeface="Arial" panose="020B0604020202020204" pitchFamily="34" charset="0"/>
              <a:buChar char="•"/>
            </a:pPr>
            <a:r>
              <a:rPr lang="he-IL" sz="2800" dirty="0"/>
              <a:t>מאז </a:t>
            </a:r>
            <a:r>
              <a:rPr lang="he-IL" sz="2800" dirty="0" err="1"/>
              <a:t>שאסמבלי</a:t>
            </a:r>
            <a:r>
              <a:rPr lang="he-IL" sz="2800" dirty="0"/>
              <a:t> פותחה העולם התקדם ויש שפות תוכנה מודרניות</a:t>
            </a:r>
            <a:endParaRPr lang="en-US" sz="2800" dirty="0"/>
          </a:p>
          <a:p>
            <a:pPr marL="288000" lvl="0" indent="-288000">
              <a:buFont typeface="Arial" panose="020B0604020202020204" pitchFamily="34" charset="0"/>
              <a:buChar char="•"/>
            </a:pPr>
            <a:r>
              <a:rPr lang="he-IL" sz="2800" dirty="0" err="1"/>
              <a:t>אסמבלי</a:t>
            </a:r>
            <a:r>
              <a:rPr lang="he-IL" sz="2800" dirty="0"/>
              <a:t> היא שפה קשה ללימוד</a:t>
            </a:r>
            <a:endParaRPr lang="en-US" sz="2800" dirty="0"/>
          </a:p>
          <a:p>
            <a:pPr marL="288000" lvl="0" indent="-288000">
              <a:buFont typeface="Arial" panose="020B0604020202020204" pitchFamily="34" charset="0"/>
              <a:buChar char="•"/>
            </a:pPr>
            <a:r>
              <a:rPr lang="he-IL" sz="2800" dirty="0"/>
              <a:t>מסובך לכתוב קוד </a:t>
            </a:r>
            <a:r>
              <a:rPr lang="he-IL" sz="2800" dirty="0" err="1"/>
              <a:t>באסמבלי</a:t>
            </a:r>
            <a:endParaRPr lang="en-US" sz="2800" dirty="0"/>
          </a:p>
          <a:p>
            <a:pPr marL="288000" lvl="0" indent="-288000">
              <a:buFont typeface="Arial" panose="020B0604020202020204" pitchFamily="34" charset="0"/>
              <a:buChar char="•"/>
            </a:pPr>
            <a:r>
              <a:rPr lang="he-IL" sz="2800" dirty="0"/>
              <a:t>קשה לדבג (למצוא שגיאות ולנפות אותן) </a:t>
            </a:r>
            <a:r>
              <a:rPr lang="he-IL" sz="2800" dirty="0" err="1"/>
              <a:t>באסמבלי</a:t>
            </a:r>
            <a:endParaRPr lang="en-US" sz="2800" dirty="0"/>
          </a:p>
          <a:p>
            <a:pPr marL="288000" lvl="0" indent="-288000">
              <a:buFont typeface="Arial" panose="020B0604020202020204" pitchFamily="34" charset="0"/>
              <a:buChar char="•"/>
            </a:pPr>
            <a:r>
              <a:rPr lang="he-IL" sz="2800" dirty="0"/>
              <a:t>התכנות ארוך ודורש זמן</a:t>
            </a:r>
            <a:endParaRPr lang="en-US" sz="2800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6" y="1932039"/>
            <a:ext cx="3526173" cy="35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04684"/>
            <a:ext cx="1005840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למה </a:t>
            </a:r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כן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ללמוד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אסמבלי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85303" y="1932039"/>
            <a:ext cx="7268497" cy="4203290"/>
          </a:xfrm>
        </p:spPr>
        <p:txBody>
          <a:bodyPr>
            <a:normAutofit/>
          </a:bodyPr>
          <a:lstStyle/>
          <a:p>
            <a:r>
              <a:rPr lang="he-IL" sz="2800" dirty="0"/>
              <a:t>הבנה עמוקה של אופן פעולת המחשב</a:t>
            </a:r>
          </a:p>
          <a:p>
            <a:pPr lvl="1"/>
            <a:r>
              <a:rPr lang="he-IL" sz="2400" dirty="0"/>
              <a:t>אין "קופסאות שחורות"</a:t>
            </a:r>
          </a:p>
          <a:p>
            <a:pPr lvl="1"/>
            <a:r>
              <a:rPr lang="he-IL" sz="2400" dirty="0"/>
              <a:t>מסייע באיתור באגים ופתרונות יצירתיים לבעיות</a:t>
            </a:r>
          </a:p>
          <a:p>
            <a:pPr lvl="0"/>
            <a:r>
              <a:rPr lang="he-IL" sz="2800" dirty="0"/>
              <a:t>כלי טכנולוגי חשוב לעולם הסייבר</a:t>
            </a:r>
          </a:p>
          <a:p>
            <a:pPr lvl="1"/>
            <a:r>
              <a:rPr lang="he-IL" sz="2400" dirty="0"/>
              <a:t>הבנה של בעיות אבטחה כגון </a:t>
            </a:r>
            <a:r>
              <a:rPr lang="en-US" sz="2400" dirty="0"/>
              <a:t>Stack Overflow</a:t>
            </a:r>
          </a:p>
          <a:p>
            <a:pPr lvl="1"/>
            <a:r>
              <a:rPr lang="he-IL" sz="2400" dirty="0"/>
              <a:t>יכולת מחקר קוד על ידי </a:t>
            </a:r>
            <a:r>
              <a:rPr lang="en-US" sz="2400" dirty="0"/>
              <a:t>Reverse Engineering</a:t>
            </a:r>
            <a:br>
              <a:rPr lang="en-US" sz="2400" dirty="0"/>
            </a:br>
            <a:endParaRPr lang="he-IL" sz="2400" dirty="0"/>
          </a:p>
          <a:p>
            <a:pPr lvl="0"/>
            <a:r>
              <a:rPr lang="he-IL" sz="2400" dirty="0"/>
              <a:t>עבודה מול חומרה (פיתוח ממשקי חומרה, אפליקציות למובייל)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גודל קובץ קטן למדי יחסית לכתיבה בשפות אחרות</a:t>
            </a:r>
            <a:endParaRPr lang="en-US" sz="2400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1026" name="Picture 2" descr="http://images.clipartpanda.com/kids-computer-lab-clipart-4ibKGKGb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3" y="2448129"/>
            <a:ext cx="3266658" cy="27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7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0155" y="481969"/>
            <a:ext cx="10342328" cy="721878"/>
          </a:xfrm>
        </p:spPr>
        <p:txBody>
          <a:bodyPr>
            <a:no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מטרות נוספות ללימוד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אסמבלי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51123" y="1991032"/>
            <a:ext cx="7761360" cy="4001511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רכישת מיומנויות של סדר, ארגון וחשיבה מתודית</a:t>
            </a:r>
          </a:p>
          <a:p>
            <a:pPr lvl="1"/>
            <a:r>
              <a:rPr lang="he-IL" sz="2800" dirty="0"/>
              <a:t>דקדקנות וירידה לפרטים הכרחית לכתיבת קוד עובד</a:t>
            </a:r>
          </a:p>
          <a:p>
            <a:pPr lvl="1"/>
            <a:r>
              <a:rPr lang="he-IL" sz="2800" dirty="0"/>
              <a:t>מסייע בפתרון בעיות מחשוב מאתגרות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 dirty="0"/>
              <a:t>הקניית יכולת לימוד עצמי ועמידה באתגרים</a:t>
            </a:r>
          </a:p>
          <a:p>
            <a:pPr lvl="1"/>
            <a:r>
              <a:rPr lang="he-IL" sz="2800" dirty="0" smtClean="0"/>
              <a:t>פרויקט </a:t>
            </a:r>
            <a:r>
              <a:rPr lang="he-IL" sz="2800" dirty="0"/>
              <a:t>הסיום- אתגר תכנות משמעותי בסוף השנה</a:t>
            </a:r>
          </a:p>
        </p:txBody>
      </p:sp>
      <p:pic>
        <p:nvPicPr>
          <p:cNvPr id="7170" name="Picture 2" descr="http://www.computerhope.com/jargon/a/assem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1" y="2948799"/>
            <a:ext cx="28575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840658"/>
            <a:ext cx="10058400" cy="707924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cs typeface="+mn-cs"/>
              </a:rPr>
              <a:t>חידון קצר לסיכום המידע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sz="3200" dirty="0">
                <a:hlinkClick r:id="rId2"/>
              </a:rPr>
              <a:t>קישור לחידון ב – </a:t>
            </a:r>
            <a:r>
              <a:rPr lang="en-US" sz="3200" dirty="0">
                <a:hlinkClick r:id="rId2"/>
              </a:rPr>
              <a:t>riddle </a:t>
            </a:r>
            <a:r>
              <a:rPr lang="he-IL" sz="3200" dirty="0">
                <a:hlinkClick r:id="rId2"/>
              </a:rPr>
              <a:t> </a:t>
            </a:r>
            <a:endParaRPr lang="he-IL" sz="32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4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44696" y="622168"/>
            <a:ext cx="3810983" cy="791853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המערב הפרוע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76332" y="1845734"/>
            <a:ext cx="5779347" cy="4097866"/>
          </a:xfrm>
        </p:spPr>
        <p:txBody>
          <a:bodyPr>
            <a:normAutofit fontScale="85000" lnSpcReduction="20000"/>
          </a:bodyPr>
          <a:lstStyle/>
          <a:p>
            <a:endParaRPr lang="en-US" sz="2800" dirty="0"/>
          </a:p>
          <a:p>
            <a:pPr marL="1317120" lvl="7" indent="0">
              <a:buNone/>
            </a:pPr>
            <a:endParaRPr lang="he-IL" sz="2900" dirty="0">
              <a:hlinkClick r:id="rId2"/>
            </a:endParaRPr>
          </a:p>
          <a:p>
            <a:pPr marL="1317120" lvl="7" indent="0">
              <a:buNone/>
            </a:pPr>
            <a:r>
              <a:rPr lang="he-IL" sz="2900" dirty="0">
                <a:hlinkClick r:id="rId2"/>
              </a:rPr>
              <a:t>העולם החדש</a:t>
            </a:r>
            <a:endParaRPr lang="he-IL" sz="2900" dirty="0"/>
          </a:p>
          <a:p>
            <a:pPr marL="0" indent="0">
              <a:buNone/>
            </a:pPr>
            <a:endParaRPr lang="he-IL" sz="2800" dirty="0"/>
          </a:p>
          <a:p>
            <a:endParaRPr lang="he-IL" sz="2800" dirty="0"/>
          </a:p>
          <a:p>
            <a:r>
              <a:rPr lang="he-IL" sz="2800" dirty="0"/>
              <a:t>במערב הפרוע, "העולם החדש" בזמנו, אנשים יצאו לכבוש אדמה חדשה.</a:t>
            </a:r>
          </a:p>
          <a:p>
            <a:endParaRPr lang="he-IL" sz="2800" dirty="0"/>
          </a:p>
          <a:p>
            <a:r>
              <a:rPr lang="he-IL" sz="2800" dirty="0"/>
              <a:t>לא היו חוקים ואיש הישר בעיניו עשה - היה כאוס, היו מעשי שוד וביזה.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0" y="3050773"/>
            <a:ext cx="4211484" cy="2368960"/>
          </a:xfrm>
          <a:prstGeom prst="rect">
            <a:avLst/>
          </a:prstGeom>
        </p:spPr>
      </p:pic>
      <p:pic>
        <p:nvPicPr>
          <p:cNvPr id="1026" name="Picture 2" descr="http://img.mako.co.il/2009/10/14/DesertEagle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65" y="306537"/>
            <a:ext cx="1767494" cy="13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adgetline.co.il/pictures/products/743/picture_11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156" y="2333029"/>
            <a:ext cx="785071" cy="78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44696" y="622168"/>
            <a:ext cx="3810983" cy="791853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המערב הפרוע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01497" y="1845734"/>
            <a:ext cx="6554182" cy="4407582"/>
          </a:xfrm>
        </p:spPr>
        <p:txBody>
          <a:bodyPr>
            <a:normAutofit/>
          </a:bodyPr>
          <a:lstStyle/>
          <a:p>
            <a:endParaRPr lang="he-IL" sz="2800" dirty="0"/>
          </a:p>
          <a:p>
            <a:endParaRPr lang="he-IL" sz="2800" dirty="0"/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6" y="2989394"/>
            <a:ext cx="4211484" cy="2368960"/>
          </a:xfrm>
          <a:prstGeom prst="rect">
            <a:avLst/>
          </a:prstGeom>
        </p:spPr>
      </p:pic>
      <p:pic>
        <p:nvPicPr>
          <p:cNvPr id="1026" name="Picture 2" descr="http://img.mako.co.il/2009/10/14/DesertEagle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65" y="306537"/>
            <a:ext cx="1767494" cy="13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8487"/>
              </p:ext>
            </p:extLst>
          </p:nvPr>
        </p:nvGraphicFramePr>
        <p:xfrm>
          <a:off x="6289137" y="2615453"/>
          <a:ext cx="4458878" cy="308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878">
                  <a:extLst>
                    <a:ext uri="{9D8B030D-6E8A-4147-A177-3AD203B41FA5}">
                      <a16:colId xmlns="" xmlns:a16="http://schemas.microsoft.com/office/drawing/2014/main" val="810550055"/>
                    </a:ext>
                  </a:extLst>
                </a:gridCol>
              </a:tblGrid>
              <a:tr h="772191">
                <a:tc>
                  <a:txBody>
                    <a:bodyPr/>
                    <a:lstStyle/>
                    <a:p>
                      <a:r>
                        <a:rPr lang="he-IL" sz="2800" dirty="0"/>
                        <a:t>מה עשינו?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51206057"/>
                  </a:ext>
                </a:extLst>
              </a:tr>
              <a:tr h="77219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6245995"/>
                  </a:ext>
                </a:extLst>
              </a:tr>
              <a:tr h="77219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3497931"/>
                  </a:ext>
                </a:extLst>
              </a:tr>
              <a:tr h="77219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972196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55318" y="3522847"/>
            <a:ext cx="36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הקמנו משטרה, צבא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89202" y="5061286"/>
            <a:ext cx="30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חוקים, בתי משפט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8808" y="4318535"/>
            <a:ext cx="403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הצבנו שומרי סף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10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08400" y="602918"/>
            <a:ext cx="7447280" cy="791853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והיום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1934" y="1762284"/>
            <a:ext cx="10503746" cy="558610"/>
          </a:xfrm>
        </p:spPr>
        <p:txBody>
          <a:bodyPr>
            <a:normAutofit/>
          </a:bodyPr>
          <a:lstStyle/>
          <a:p>
            <a:r>
              <a:rPr lang="he-IL" sz="2800" dirty="0"/>
              <a:t>היום ה</a:t>
            </a:r>
            <a:r>
              <a:rPr lang="en-US" sz="2800" dirty="0"/>
              <a:t>"</a:t>
            </a:r>
            <a:r>
              <a:rPr lang="he-IL" sz="2800" dirty="0"/>
              <a:t>עולם החדש</a:t>
            </a:r>
            <a:r>
              <a:rPr lang="en-US" sz="2800" dirty="0"/>
              <a:t>"</a:t>
            </a:r>
            <a:r>
              <a:rPr lang="he-IL" sz="2800" dirty="0"/>
              <a:t> שלנו הוא העולם </a:t>
            </a:r>
            <a:r>
              <a:rPr lang="he-IL" sz="2800" dirty="0" err="1"/>
              <a:t>הקיברנטי</a:t>
            </a:r>
            <a:r>
              <a:rPr lang="he-IL" sz="2800" dirty="0"/>
              <a:t>, גם בו קיימים פורעי חוק.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48923"/>
              </p:ext>
            </p:extLst>
          </p:nvPr>
        </p:nvGraphicFramePr>
        <p:xfrm>
          <a:off x="3250926" y="2486133"/>
          <a:ext cx="7647438" cy="371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507">
                  <a:extLst>
                    <a:ext uri="{9D8B030D-6E8A-4147-A177-3AD203B41FA5}">
                      <a16:colId xmlns="" xmlns:a16="http://schemas.microsoft.com/office/drawing/2014/main" val="844442340"/>
                    </a:ext>
                  </a:extLst>
                </a:gridCol>
                <a:gridCol w="3095931">
                  <a:extLst>
                    <a:ext uri="{9D8B030D-6E8A-4147-A177-3AD203B41FA5}">
                      <a16:colId xmlns="" xmlns:a16="http://schemas.microsoft.com/office/drawing/2014/main" val="810550055"/>
                    </a:ext>
                  </a:extLst>
                </a:gridCol>
              </a:tblGrid>
              <a:tr h="1002130">
                <a:tc>
                  <a:txBody>
                    <a:bodyPr/>
                    <a:lstStyle/>
                    <a:p>
                      <a:r>
                        <a:rPr lang="he-IL" sz="2800" dirty="0"/>
                        <a:t>מה עושים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sz="2800" dirty="0"/>
                        <a:t>מה עשינו?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51206057"/>
                  </a:ext>
                </a:extLst>
              </a:tr>
              <a:tr h="90533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6245995"/>
                  </a:ext>
                </a:extLst>
              </a:tr>
              <a:tr h="90533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3497931"/>
                  </a:ext>
                </a:extLst>
              </a:tr>
              <a:tr h="90533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972196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7606" y="3724978"/>
            <a:ext cx="297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הקמנו משטרה, צבא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31084" y="5537737"/>
            <a:ext cx="303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חוקים, בתי משפט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50690" y="4520666"/>
            <a:ext cx="403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הצבנו שומרי סף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154007" y="3733000"/>
            <a:ext cx="36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יחידות סייבר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02716" y="4291263"/>
            <a:ext cx="4580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משגיחי פורומים, סיסמאות, </a:t>
            </a:r>
            <a:r>
              <a:rPr lang="en-US" sz="2800" dirty="0"/>
              <a:t>fire walls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3931" y="5263417"/>
            <a:ext cx="3628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חוקים להגנת המידע והפרטיות</a:t>
            </a:r>
            <a:endParaRPr lang="en-US" sz="2800" dirty="0"/>
          </a:p>
        </p:txBody>
      </p:sp>
      <p:pic>
        <p:nvPicPr>
          <p:cNvPr id="2056" name="Picture 8" descr="http://blogwillis.zippykid.netdna-cdn.com/wp-content/uploads/2013/04/cyber-disclosure_645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5" y="2743200"/>
            <a:ext cx="2813095" cy="32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והיום.....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23418" y="1825625"/>
            <a:ext cx="8330381" cy="4351338"/>
          </a:xfrm>
        </p:spPr>
        <p:txBody>
          <a:bodyPr>
            <a:normAutofit/>
          </a:bodyPr>
          <a:lstStyle/>
          <a:p>
            <a:r>
              <a:rPr lang="he-IL" sz="4400" dirty="0"/>
              <a:t>מסלולי הנדסת תוכנה ומדעי המחשב בכלל וסייבר בפרט נועדו להקנות לכם את הכלים </a:t>
            </a:r>
            <a:r>
              <a:rPr lang="he-IL" sz="4400" dirty="0" smtClean="0"/>
              <a:t>והידע על </a:t>
            </a:r>
            <a:r>
              <a:rPr lang="he-IL" sz="4400" dirty="0"/>
              <a:t>מנת שתוכלו להצטרף ל "</a:t>
            </a:r>
            <a:r>
              <a:rPr lang="en-US" sz="4400" dirty="0"/>
              <a:t>good guys</a:t>
            </a:r>
            <a:r>
              <a:rPr lang="he-IL" sz="4400" dirty="0"/>
              <a:t>" ולהשתתף </a:t>
            </a:r>
            <a:r>
              <a:rPr lang="he-IL" sz="4400" dirty="0" smtClean="0"/>
              <a:t>בהקמת </a:t>
            </a:r>
            <a:r>
              <a:rPr lang="he-IL" sz="4400" dirty="0"/>
              <a:t>ושמירת ה"עולם החדש</a:t>
            </a:r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3" y="333710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7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המחשב - חומרה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23418" y="1825625"/>
            <a:ext cx="8330381" cy="4351338"/>
          </a:xfrm>
        </p:spPr>
        <p:txBody>
          <a:bodyPr>
            <a:normAutofit lnSpcReduction="10000"/>
          </a:bodyPr>
          <a:lstStyle/>
          <a:p>
            <a:pPr marL="252000" indent="-288000">
              <a:buFont typeface="Arial" panose="020B0604020202020204" pitchFamily="34" charset="0"/>
              <a:buChar char="•"/>
            </a:pP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מחשב הוא מכונה שבאמצעותה ניתן לפתור בעיות שונות. </a:t>
            </a:r>
          </a:p>
          <a:p>
            <a:pPr marL="252000" indent="-288000">
              <a:buFont typeface="Arial" panose="020B0604020202020204" pitchFamily="34" charset="0"/>
              <a:buChar char="•"/>
            </a:pP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המחשב מורכב מרכיבים רבים, החל מההתקנים שהמחשב חייב להכיל: </a:t>
            </a:r>
          </a:p>
          <a:p>
            <a:pPr marL="544608" lvl="1" indent="-288000">
              <a:buFont typeface="Arial" panose="020B0604020202020204" pitchFamily="34" charset="0"/>
              <a:buChar char="•"/>
            </a:pPr>
            <a:r>
              <a:rPr lang="he-IL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מעבד, שהוא לב המחשב, </a:t>
            </a:r>
          </a:p>
          <a:p>
            <a:pPr marL="544608" lvl="1" indent="-288000">
              <a:buFont typeface="Arial" panose="020B0604020202020204" pitchFamily="34" charset="0"/>
              <a:buChar char="•"/>
            </a:pPr>
            <a:r>
              <a:rPr lang="he-IL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זיכרון</a:t>
            </a:r>
          </a:p>
          <a:p>
            <a:pPr marL="544608" lvl="1" indent="-288000">
              <a:buFont typeface="Arial" panose="020B0604020202020204" pitchFamily="34" charset="0"/>
              <a:buChar char="•"/>
            </a:pPr>
            <a:r>
              <a:rPr lang="he-IL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התקנים חיצוניים כמו </a:t>
            </a:r>
          </a:p>
          <a:p>
            <a:pPr marL="727488" lvl="2" indent="-288000">
              <a:buFont typeface="Arial" panose="020B0604020202020204" pitchFamily="34" charset="0"/>
              <a:buChar char="•"/>
            </a:pPr>
            <a:r>
              <a:rPr lang="he-IL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מקלדת</a:t>
            </a:r>
          </a:p>
          <a:p>
            <a:pPr marL="727488" lvl="2" indent="-288000">
              <a:buFont typeface="Arial" panose="020B0604020202020204" pitchFamily="34" charset="0"/>
              <a:buChar char="•"/>
            </a:pPr>
            <a:r>
              <a:rPr lang="he-IL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עכבר</a:t>
            </a:r>
          </a:p>
          <a:p>
            <a:pPr marL="727488" lvl="2" indent="-288000">
              <a:buFont typeface="Arial" panose="020B0604020202020204" pitchFamily="34" charset="0"/>
              <a:buChar char="•"/>
            </a:pPr>
            <a:r>
              <a:rPr lang="he-IL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דיסק קשיח. </a:t>
            </a:r>
          </a:p>
          <a:p>
            <a:pPr marL="252000" indent="-288000">
              <a:buFont typeface="Arial" panose="020B0604020202020204" pitchFamily="34" charset="0"/>
              <a:buChar char="•"/>
            </a:pP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יכול להכיל גם התקנים נוספים כמו: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CD</a:t>
            </a:r>
            <a:r>
              <a:rPr lang="he-IL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מסך.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1026" name="Picture 2" descr="http://images.quebarato.co.ve/T440x/reparacion+e+instalacion+de+software+y+hardware+en+pc+de+escritorio+y+laptops+libertador+distrito+capital+venezuela__66228D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8" y="355275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55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המחשב - תוכנה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23418" y="1825625"/>
            <a:ext cx="8330381" cy="4351338"/>
          </a:xfrm>
        </p:spPr>
        <p:txBody>
          <a:bodyPr>
            <a:normAutofit/>
          </a:bodyPr>
          <a:lstStyle/>
          <a:p>
            <a:pPr marL="252000" indent="-288000">
              <a:buFont typeface="Arial" panose="020B0604020202020204" pitchFamily="34" charset="0"/>
              <a:buChar char="•"/>
            </a:pPr>
            <a:r>
              <a:rPr lang="he-IL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התכנה (</a:t>
            </a:r>
            <a:r>
              <a:rPr lang="en-US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</a:t>
            </a:r>
            <a:r>
              <a:rPr lang="he-IL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היא אוסף של הוראות ונתונים, אשר מגדירים את אופן הפעולה של המחשב. </a:t>
            </a:r>
          </a:p>
          <a:p>
            <a:pPr marL="252000" indent="-288000">
              <a:buFont typeface="Arial" panose="020B0604020202020204" pitchFamily="34" charset="0"/>
              <a:buChar char="•"/>
            </a:pPr>
            <a:r>
              <a:rPr lang="he-IL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אוסף זה יכול להופיע כתכנית מחשב אחת, או כמספר תכניות.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122" name="Picture 2" descr="תוצאת תמונה עבור ‪software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4" y="4338896"/>
            <a:ext cx="3543736" cy="162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04684"/>
            <a:ext cx="1005840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חומרה ותוכנה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22612" y="2064774"/>
            <a:ext cx="7531188" cy="2654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בין החומרה והתוכנה קיימת תלות הדדית: 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מחד </a:t>
            </a:r>
            <a:r>
              <a:rPr lang="he-IL" sz="3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התכנה</a:t>
            </a:r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מגדירה מה המחשב צריך לבצע וכך היא מפעילה את החומרה. 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מאידך </a:t>
            </a:r>
            <a:r>
              <a:rPr lang="he-IL" sz="3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החומרה</a:t>
            </a:r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מגדירה את סוג ההוראות שהמחשב יכול לבצע ואת אופן הפעולה שלו.</a:t>
            </a:r>
          </a:p>
          <a:p>
            <a:pPr marL="252000" indent="-288000">
              <a:buFont typeface="Arial" panose="020B0604020202020204" pitchFamily="34" charset="0"/>
              <a:buChar char="•"/>
            </a:pPr>
            <a:endParaRPr lang="he-IL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3074" name="Picture 2" descr="http://www.mytimemanagement.com/images/time_management_software_full_141775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0" y="3609474"/>
            <a:ext cx="3652242" cy="24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8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03456" y="604684"/>
            <a:ext cx="8252224" cy="79641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 Wars -  R2D2 and C3PO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32438" y="2064773"/>
            <a:ext cx="6387117" cy="395256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5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R2D2 </a:t>
            </a:r>
            <a:r>
              <a:rPr lang="he-IL" sz="5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7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הוא </a:t>
            </a: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רובוט קטן וחכם שיודע לתקן כל בעיה. הוא אינו  יודע לדבר בשפה אנושית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C3PO </a:t>
            </a: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הוא רובוט שמבין ומדבר 6000 שפות כולל זאת של </a:t>
            </a:r>
            <a:r>
              <a:rPr lang="en-US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R2D2</a:t>
            </a: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7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פעמים רבות בסרט</a:t>
            </a:r>
            <a:r>
              <a:rPr lang="en-US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R2D2 </a:t>
            </a: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מתורגם לנו בני האנוש ע"י  - </a:t>
            </a:r>
            <a:r>
              <a:rPr lang="en-US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C3PO</a:t>
            </a: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על מנת שנבין.</a:t>
            </a:r>
            <a:endParaRPr lang="en-US" sz="7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R2D2</a:t>
            </a: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מדבר ב"שפת מכונה" ואילו </a:t>
            </a:r>
            <a:r>
              <a:rPr lang="en-US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C3PO </a:t>
            </a:r>
            <a:r>
              <a:rPr lang="he-IL" sz="7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מדבר בשפה שלנו</a:t>
            </a:r>
          </a:p>
          <a:p>
            <a:pPr>
              <a:buFont typeface="Wingdings" panose="05000000000000000000" pitchFamily="2" charset="2"/>
              <a:buChar char="v"/>
            </a:pPr>
            <a:endParaRPr lang="he-IL" sz="7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endParaRPr lang="he-IL" sz="7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endParaRPr lang="he-IL" sz="7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endParaRPr lang="he-IL" sz="7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endParaRPr lang="he-IL" dirty="0"/>
          </a:p>
        </p:txBody>
      </p:sp>
      <p:pic>
        <p:nvPicPr>
          <p:cNvPr id="5" name="תמונה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5" y="2283935"/>
            <a:ext cx="4337069" cy="28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651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762</TotalTime>
  <Words>623</Words>
  <Application>Microsoft Office PowerPoint</Application>
  <PresentationFormat>מסך רחב</PresentationFormat>
  <Paragraphs>124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Times New Roman</vt:lpstr>
      <vt:lpstr>Wingdings</vt:lpstr>
      <vt:lpstr>מבט לאחור</vt:lpstr>
      <vt:lpstr>אסמבלי שפת סף</vt:lpstr>
      <vt:lpstr>המערב הפרוע</vt:lpstr>
      <vt:lpstr>המערב הפרוע</vt:lpstr>
      <vt:lpstr>והיום</vt:lpstr>
      <vt:lpstr>והיום.....</vt:lpstr>
      <vt:lpstr>המחשב - חומרה</vt:lpstr>
      <vt:lpstr>המחשב - תוכנה</vt:lpstr>
      <vt:lpstr>חומרה ותוכנה</vt:lpstr>
      <vt:lpstr>Star Wars -  R2D2 and C3PO</vt:lpstr>
      <vt:lpstr>שפת מכונה</vt:lpstr>
      <vt:lpstr>שפת אסמבלי</vt:lpstr>
      <vt:lpstr>הרצת תכנית</vt:lpstr>
      <vt:lpstr>הרצת תכנית</vt:lpstr>
      <vt:lpstr>התפתחות שפות התכנות</vt:lpstr>
      <vt:lpstr>התפתחות שפות התכנות</vt:lpstr>
      <vt:lpstr>למה לא ללמוד אסמבלי?</vt:lpstr>
      <vt:lpstr>למה כן ללמוד אסמבלי?</vt:lpstr>
      <vt:lpstr>מטרות נוספות ללימוד אסמבלי </vt:lpstr>
      <vt:lpstr>חידון קצר לסיכום המידע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62</cp:revision>
  <dcterms:created xsi:type="dcterms:W3CDTF">2016-07-05T08:00:04Z</dcterms:created>
  <dcterms:modified xsi:type="dcterms:W3CDTF">2018-07-06T16:24:49Z</dcterms:modified>
</cp:coreProperties>
</file>