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81" r:id="rId5"/>
    <p:sldId id="282" r:id="rId6"/>
    <p:sldId id="283" r:id="rId7"/>
    <p:sldId id="284" r:id="rId8"/>
    <p:sldId id="264" r:id="rId9"/>
    <p:sldId id="265" r:id="rId10"/>
    <p:sldId id="270" r:id="rId11"/>
    <p:sldId id="286" r:id="rId12"/>
    <p:sldId id="292" r:id="rId13"/>
    <p:sldId id="287" r:id="rId14"/>
    <p:sldId id="291" r:id="rId15"/>
    <p:sldId id="271" r:id="rId16"/>
    <p:sldId id="280" r:id="rId17"/>
    <p:sldId id="295" r:id="rId18"/>
    <p:sldId id="288" r:id="rId19"/>
    <p:sldId id="296" r:id="rId20"/>
    <p:sldId id="289" r:id="rId21"/>
    <p:sldId id="274" r:id="rId22"/>
    <p:sldId id="290" r:id="rId23"/>
    <p:sldId id="275" r:id="rId24"/>
    <p:sldId id="276" r:id="rId25"/>
    <p:sldId id="277" r:id="rId26"/>
    <p:sldId id="297" r:id="rId2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000" autoAdjust="0"/>
    <p:restoredTop sz="94660"/>
  </p:normalViewPr>
  <p:slideViewPr>
    <p:cSldViewPr snapToGrid="0">
      <p:cViewPr varScale="1">
        <p:scale>
          <a:sx n="83" d="100"/>
          <a:sy n="83" d="100"/>
        </p:scale>
        <p:origin x="120" y="6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66565DA-2B5E-4066-9564-35A54A3FBA96}" type="slidenum">
              <a:rPr lang="he-IL" smtClean="0"/>
              <a:pPr/>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9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66565DA-2B5E-4066-9564-35A54A3FBA96}" type="slidenum">
              <a:rPr lang="he-IL" smtClean="0"/>
              <a:pPr/>
              <a:t>‹#›</a:t>
            </a:fld>
            <a:endParaRPr lang="he-IL"/>
          </a:p>
        </p:txBody>
      </p:sp>
    </p:spTree>
    <p:extLst>
      <p:ext uri="{BB962C8B-B14F-4D97-AF65-F5344CB8AC3E}">
        <p14:creationId xmlns:p14="http://schemas.microsoft.com/office/powerpoint/2010/main" val="279215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66565DA-2B5E-4066-9564-35A54A3FBA96}" type="slidenum">
              <a:rPr lang="he-IL" smtClean="0"/>
              <a:pPr/>
              <a:t>‹#›</a:t>
            </a:fld>
            <a:endParaRPr lang="he-IL"/>
          </a:p>
        </p:txBody>
      </p:sp>
    </p:spTree>
    <p:extLst>
      <p:ext uri="{BB962C8B-B14F-4D97-AF65-F5344CB8AC3E}">
        <p14:creationId xmlns:p14="http://schemas.microsoft.com/office/powerpoint/2010/main" val="338107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66565DA-2B5E-4066-9564-35A54A3FBA96}" type="slidenum">
              <a:rPr lang="he-IL" smtClean="0"/>
              <a:pPr/>
              <a:t>‹#›</a:t>
            </a:fld>
            <a:endParaRPr lang="he-IL"/>
          </a:p>
        </p:txBody>
      </p:sp>
    </p:spTree>
    <p:extLst>
      <p:ext uri="{BB962C8B-B14F-4D97-AF65-F5344CB8AC3E}">
        <p14:creationId xmlns:p14="http://schemas.microsoft.com/office/powerpoint/2010/main" val="102587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66565DA-2B5E-4066-9564-35A54A3FBA96}" type="slidenum">
              <a:rPr lang="he-IL" smtClean="0"/>
              <a:pPr/>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07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66565DA-2B5E-4066-9564-35A54A3FBA96}" type="slidenum">
              <a:rPr lang="he-IL" smtClean="0"/>
              <a:pPr/>
              <a:t>‹#›</a:t>
            </a:fld>
            <a:endParaRPr lang="he-IL"/>
          </a:p>
        </p:txBody>
      </p:sp>
    </p:spTree>
    <p:extLst>
      <p:ext uri="{BB962C8B-B14F-4D97-AF65-F5344CB8AC3E}">
        <p14:creationId xmlns:p14="http://schemas.microsoft.com/office/powerpoint/2010/main" val="132177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66565DA-2B5E-4066-9564-35A54A3FBA96}" type="slidenum">
              <a:rPr lang="he-IL" smtClean="0"/>
              <a:pPr/>
              <a:t>‹#›</a:t>
            </a:fld>
            <a:endParaRPr lang="he-IL"/>
          </a:p>
        </p:txBody>
      </p:sp>
    </p:spTree>
    <p:extLst>
      <p:ext uri="{BB962C8B-B14F-4D97-AF65-F5344CB8AC3E}">
        <p14:creationId xmlns:p14="http://schemas.microsoft.com/office/powerpoint/2010/main" val="229785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66565DA-2B5E-4066-9564-35A54A3FBA96}" type="slidenum">
              <a:rPr lang="he-IL" smtClean="0"/>
              <a:pPr/>
              <a:t>‹#›</a:t>
            </a:fld>
            <a:endParaRPr lang="he-IL"/>
          </a:p>
        </p:txBody>
      </p:sp>
    </p:spTree>
    <p:extLst>
      <p:ext uri="{BB962C8B-B14F-4D97-AF65-F5344CB8AC3E}">
        <p14:creationId xmlns:p14="http://schemas.microsoft.com/office/powerpoint/2010/main" val="254434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566565DA-2B5E-4066-9564-35A54A3FBA96}" type="slidenum">
              <a:rPr lang="he-IL" smtClean="0"/>
              <a:pPr/>
              <a:t>‹#›</a:t>
            </a:fld>
            <a:endParaRPr lang="he-IL"/>
          </a:p>
        </p:txBody>
      </p:sp>
    </p:spTree>
    <p:extLst>
      <p:ext uri="{BB962C8B-B14F-4D97-AF65-F5344CB8AC3E}">
        <p14:creationId xmlns:p14="http://schemas.microsoft.com/office/powerpoint/2010/main" val="341900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A60885-DC58-4F97-89C2-F0041DB6B3EF}" type="datetimeFigureOut">
              <a:rPr lang="he-IL" smtClean="0"/>
              <a:pPr/>
              <a:t>א'/תשרי/תשע"ט</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6565DA-2B5E-4066-9564-35A54A3FBA96}" type="slidenum">
              <a:rPr lang="he-IL" smtClean="0"/>
              <a:pPr/>
              <a:t>‹#›</a:t>
            </a:fld>
            <a:endParaRPr lang="he-IL"/>
          </a:p>
        </p:txBody>
      </p:sp>
    </p:spTree>
    <p:extLst>
      <p:ext uri="{BB962C8B-B14F-4D97-AF65-F5344CB8AC3E}">
        <p14:creationId xmlns:p14="http://schemas.microsoft.com/office/powerpoint/2010/main" val="133395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AA60885-DC58-4F97-89C2-F0041DB6B3EF}" type="datetimeFigureOut">
              <a:rPr lang="he-IL" smtClean="0"/>
              <a:pPr/>
              <a:t>א'/תשרי/תשע"ט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66565DA-2B5E-4066-9564-35A54A3FBA96}" type="slidenum">
              <a:rPr lang="he-IL" smtClean="0"/>
              <a:pPr/>
              <a:t>‹#›</a:t>
            </a:fld>
            <a:endParaRPr lang="he-IL"/>
          </a:p>
        </p:txBody>
      </p:sp>
    </p:spTree>
    <p:extLst>
      <p:ext uri="{BB962C8B-B14F-4D97-AF65-F5344CB8AC3E}">
        <p14:creationId xmlns:p14="http://schemas.microsoft.com/office/powerpoint/2010/main" val="101853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A60885-DC58-4F97-89C2-F0041DB6B3EF}" type="datetimeFigureOut">
              <a:rPr lang="he-IL" smtClean="0"/>
              <a:pPr/>
              <a:t>א'/תשרי/תשע"ט</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6565DA-2B5E-4066-9564-35A54A3FBA96}" type="slidenum">
              <a:rPr lang="he-IL" smtClean="0"/>
              <a:pPr/>
              <a:t>‹#›</a:t>
            </a:fld>
            <a:endParaRPr lang="he-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241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4601497" y="1548580"/>
            <a:ext cx="6554183" cy="2344993"/>
          </a:xfrm>
        </p:spPr>
        <p:txBody>
          <a:bodyPr>
            <a:normAutofit fontScale="90000"/>
          </a:bodyPr>
          <a:lstStyle/>
          <a:p>
            <a:pPr algn="r"/>
            <a:r>
              <a:rPr lang="he-IL" dirty="0">
                <a:solidFill>
                  <a:schemeClr val="accent6">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מודל מופשט של פעולת המעבד</a:t>
            </a:r>
          </a:p>
        </p:txBody>
      </p:sp>
      <p:sp>
        <p:nvSpPr>
          <p:cNvPr id="3" name="כותרת משנה 2"/>
          <p:cNvSpPr>
            <a:spLocks noGrp="1"/>
          </p:cNvSpPr>
          <p:nvPr>
            <p:ph type="subTitle" idx="1"/>
          </p:nvPr>
        </p:nvSpPr>
        <p:spPr>
          <a:xfrm>
            <a:off x="1554480" y="4645741"/>
            <a:ext cx="9144000" cy="1025013"/>
          </a:xfrm>
        </p:spPr>
        <p:txBody>
          <a:bodyPr>
            <a:noAutofit/>
          </a:bodyPr>
          <a:lstStyle/>
          <a:p>
            <a:pPr algn="r"/>
            <a:r>
              <a:rPr lang="he-IL" sz="2800" b="1" dirty="0" err="1">
                <a:latin typeface="Arial" panose="020B0604020202020204" pitchFamily="34" charset="0"/>
                <a:cs typeface="Arial" panose="020B0604020202020204" pitchFamily="34" charset="0"/>
              </a:rPr>
              <a:t>אסמבלי</a:t>
            </a:r>
            <a:r>
              <a:rPr lang="he-IL" sz="2800" b="1" dirty="0">
                <a:latin typeface="Arial" panose="020B0604020202020204" pitchFamily="34" charset="0"/>
                <a:cs typeface="Arial" panose="020B0604020202020204" pitchFamily="34" charset="0"/>
              </a:rPr>
              <a:t> – שפת </a:t>
            </a:r>
            <a:r>
              <a:rPr lang="he-IL" sz="2800" b="1">
                <a:latin typeface="Arial" panose="020B0604020202020204" pitchFamily="34" charset="0"/>
                <a:cs typeface="Arial" panose="020B0604020202020204" pitchFamily="34" charset="0"/>
              </a:rPr>
              <a:t>סף, תיכון </a:t>
            </a:r>
            <a:r>
              <a:rPr lang="he-IL" sz="2800" b="1" dirty="0">
                <a:latin typeface="Arial" panose="020B0604020202020204" pitchFamily="34" charset="0"/>
                <a:cs typeface="Arial" panose="020B0604020202020204" pitchFamily="34" charset="0"/>
              </a:rPr>
              <a:t>רוטברג</a:t>
            </a:r>
          </a:p>
          <a:p>
            <a:pPr algn="r"/>
            <a:r>
              <a:rPr lang="he-IL" sz="2800" b="1" dirty="0">
                <a:latin typeface="Arial" panose="020B0604020202020204" pitchFamily="34" charset="0"/>
                <a:cs typeface="Arial" panose="020B0604020202020204" pitchFamily="34" charset="0"/>
              </a:rPr>
              <a:t>עמליה אפל ואילת משיח</a:t>
            </a:r>
          </a:p>
        </p:txBody>
      </p:sp>
      <p:pic>
        <p:nvPicPr>
          <p:cNvPr id="1026" name="Picture 2" descr="https://upload.wikimedia.org/wikipedia/commons/thumb/7/7a/Personal_computer,_exploded_5,_unlabeled.svg/600px-Personal_computer,_exploded_5,_unlabele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310" y="2109020"/>
            <a:ext cx="3113521" cy="334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74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170903" y="766656"/>
            <a:ext cx="8229600" cy="736626"/>
          </a:xfrm>
        </p:spPr>
        <p:txBody>
          <a:bodyPr/>
          <a:lstStyle/>
          <a:p>
            <a:pPr algn="r"/>
            <a:r>
              <a:rPr lang="he-IL" dirty="0">
                <a:cs typeface="+mn-cs"/>
              </a:rPr>
              <a:t>יחידת הביצוע</a:t>
            </a:r>
            <a:endParaRPr lang="en-US" dirty="0">
              <a:cs typeface="+mn-cs"/>
            </a:endParaRPr>
          </a:p>
        </p:txBody>
      </p:sp>
      <p:sp>
        <p:nvSpPr>
          <p:cNvPr id="3" name="מציין מיקום תוכן 2"/>
          <p:cNvSpPr>
            <a:spLocks noGrp="1"/>
          </p:cNvSpPr>
          <p:nvPr>
            <p:ph idx="1"/>
          </p:nvPr>
        </p:nvSpPr>
        <p:spPr>
          <a:xfrm>
            <a:off x="4531057" y="1917289"/>
            <a:ext cx="6869445" cy="3664645"/>
          </a:xfrm>
        </p:spPr>
        <p:txBody>
          <a:bodyPr>
            <a:noAutofit/>
          </a:bodyPr>
          <a:lstStyle/>
          <a:p>
            <a:r>
              <a:rPr lang="he-IL" sz="3200" b="1" dirty="0">
                <a:solidFill>
                  <a:schemeClr val="accent1">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יחידה אריתמטית לוגית</a:t>
            </a:r>
          </a:p>
          <a:p>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(ALU - Arithmetic Logic Unit)</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תפקידה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לבצע את הפעולות המוגדרות בהוראה,  כגון העתקת נתונים ממקום למקום, </a:t>
            </a:r>
            <a:endPar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פעולות אריתמטיות (חישוביות) </a:t>
            </a:r>
          </a:p>
          <a:p>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ופעולות לוגיות (השוואה). </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598" y="2586822"/>
            <a:ext cx="3065002" cy="3127767"/>
          </a:xfrm>
          <a:prstGeom prst="rect">
            <a:avLst/>
          </a:prstGeom>
        </p:spPr>
      </p:pic>
    </p:spTree>
    <p:extLst>
      <p:ext uri="{BB962C8B-B14F-4D97-AF65-F5344CB8AC3E}">
        <p14:creationId xmlns:p14="http://schemas.microsoft.com/office/powerpoint/2010/main" val="243390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970206" y="604684"/>
            <a:ext cx="6185474" cy="796414"/>
          </a:xfrm>
        </p:spPr>
        <p:txBody>
          <a:bodyPr>
            <a:normAutofit/>
          </a:bodyPr>
          <a:lstStyle/>
          <a:p>
            <a:pPr algn="r"/>
            <a:r>
              <a:rPr lang="he-IL" dirty="0">
                <a:latin typeface="Arial" panose="020B0604020202020204" pitchFamily="34" charset="0"/>
                <a:cs typeface="Arial" panose="020B0604020202020204" pitchFamily="34" charset="0"/>
              </a:rPr>
              <a:t>הבנת פעולת המחשב</a:t>
            </a:r>
          </a:p>
        </p:txBody>
      </p:sp>
      <p:sp>
        <p:nvSpPr>
          <p:cNvPr id="3" name="מציין מיקום תוכן 2"/>
          <p:cNvSpPr>
            <a:spLocks noGrp="1"/>
          </p:cNvSpPr>
          <p:nvPr>
            <p:ph idx="1"/>
          </p:nvPr>
        </p:nvSpPr>
        <p:spPr>
          <a:xfrm>
            <a:off x="4970206" y="1906833"/>
            <a:ext cx="6383594" cy="3952569"/>
          </a:xfrm>
        </p:spPr>
        <p:txBody>
          <a:bodyPr>
            <a:normAutofit/>
          </a:bodyPr>
          <a:lstStyle/>
          <a:p>
            <a:endParaRPr lang="he-IL" dirty="0"/>
          </a:p>
          <a:p>
            <a:endParaRPr lang="he-IL" dirty="0"/>
          </a:p>
        </p:txBody>
      </p:sp>
      <p:pic>
        <p:nvPicPr>
          <p:cNvPr id="6" name="תמונה 5" descr="https://upload.wikimedia.org/wikipedia/commons/thumb/6/6e/Von_Neumann_architecture_he.svg/497px-Von_Neumann_architecture_he.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120" y="1933834"/>
            <a:ext cx="3383966" cy="3748856"/>
          </a:xfrm>
          <a:prstGeom prst="rect">
            <a:avLst/>
          </a:prstGeom>
          <a:noFill/>
          <a:ln>
            <a:noFill/>
          </a:ln>
        </p:spPr>
      </p:pic>
      <p:sp>
        <p:nvSpPr>
          <p:cNvPr id="7" name="מלבן 6"/>
          <p:cNvSpPr/>
          <p:nvPr/>
        </p:nvSpPr>
        <p:spPr>
          <a:xfrm>
            <a:off x="1989536" y="3142469"/>
            <a:ext cx="3154227" cy="1621410"/>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מגילה אופקית 3"/>
          <p:cNvSpPr/>
          <p:nvPr/>
        </p:nvSpPr>
        <p:spPr>
          <a:xfrm>
            <a:off x="6375862" y="2418055"/>
            <a:ext cx="4779818" cy="32646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e-IL" sz="3200" b="1" dirty="0">
                <a:solidFill>
                  <a:schemeClr val="accent2">
                    <a:lumMod val="75000"/>
                  </a:schemeClr>
                </a:solidFill>
              </a:rPr>
              <a:t>התגלגל לידינו מחשב מדגם פון ניומן </a:t>
            </a:r>
            <a:endParaRPr lang="en-US" sz="2400" dirty="0"/>
          </a:p>
        </p:txBody>
      </p:sp>
    </p:spTree>
    <p:extLst>
      <p:ext uri="{BB962C8B-B14F-4D97-AF65-F5344CB8AC3E}">
        <p14:creationId xmlns:p14="http://schemas.microsoft.com/office/powerpoint/2010/main" val="155225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286604"/>
            <a:ext cx="10058400" cy="1106768"/>
          </a:xfrm>
        </p:spPr>
        <p:txBody>
          <a:bodyPr>
            <a:normAutofit/>
          </a:bodyPr>
          <a:lstStyle/>
          <a:p>
            <a:pPr algn="r"/>
            <a:r>
              <a:rPr lang="he-IL" dirty="0">
                <a:cs typeface="+mn-cs"/>
              </a:rPr>
              <a:t>הבנת פעולת המעבד</a:t>
            </a:r>
          </a:p>
        </p:txBody>
      </p:sp>
      <p:pic>
        <p:nvPicPr>
          <p:cNvPr id="9" name="מציין מיקום תוכן 8" descr="https://upload.wikimedia.org/wikipedia/commons/thumb/6/6e/Von_Neumann_architecture_he.svg/497px-Von_Neumann_architecture_he.svg.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95161" y="1918835"/>
            <a:ext cx="4365271" cy="4022725"/>
          </a:xfrm>
          <a:prstGeom prst="rect">
            <a:avLst/>
          </a:prstGeom>
          <a:noFill/>
          <a:ln>
            <a:noFill/>
          </a:ln>
        </p:spPr>
      </p:pic>
      <p:sp>
        <p:nvSpPr>
          <p:cNvPr id="10" name="מלבן 9"/>
          <p:cNvSpPr/>
          <p:nvPr/>
        </p:nvSpPr>
        <p:spPr>
          <a:xfrm>
            <a:off x="813026" y="3237593"/>
            <a:ext cx="3962174" cy="16827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11" name="TextBox 10"/>
          <p:cNvSpPr txBox="1"/>
          <p:nvPr/>
        </p:nvSpPr>
        <p:spPr>
          <a:xfrm>
            <a:off x="5936342" y="1918835"/>
            <a:ext cx="5355771" cy="4247317"/>
          </a:xfrm>
          <a:prstGeom prst="rect">
            <a:avLst/>
          </a:prstGeom>
          <a:noFill/>
        </p:spPr>
        <p:txBody>
          <a:bodyPr wrap="square" rtlCol="1">
            <a:spAutoFit/>
          </a:bodyPr>
          <a:lstStyle/>
          <a:p>
            <a:r>
              <a:rPr lang="he-IL" sz="2800"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נגדיר מחשב מופשט</a:t>
            </a:r>
          </a:p>
          <a:p>
            <a:pPr lvl="0"/>
            <a:r>
              <a:rPr lang="he-IL" sz="2800" dirty="0">
                <a:solidFill>
                  <a:schemeClr val="accent4">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למחשב שלנו:</a:t>
            </a:r>
            <a:endParaRPr lang="en-US" sz="2800" dirty="0">
              <a:solidFill>
                <a:schemeClr val="accent4">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he-IL"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זיכרון</a:t>
            </a:r>
            <a:endParaRPr lang="en-US"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he-IL"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מעבד</a:t>
            </a:r>
            <a:endParaRPr lang="en-US"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המבצע את הפעולות הבאות: </a:t>
            </a:r>
            <a:endParaRPr lang="en-US" sz="2800"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he-IL"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חיבור </a:t>
            </a:r>
            <a:endParaRPr lang="en-US"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he-IL"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השמה (העתקה) </a:t>
            </a:r>
          </a:p>
          <a:p>
            <a:pPr lvl="1"/>
            <a:r>
              <a:rPr lang="he-IL"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יציאה</a:t>
            </a:r>
            <a:endParaRPr lang="en-US" sz="2800" dirty="0">
              <a:solidFill>
                <a:schemeClr val="tx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he-IL" dirty="0"/>
          </a:p>
        </p:txBody>
      </p:sp>
    </p:spTree>
    <p:extLst>
      <p:ext uri="{BB962C8B-B14F-4D97-AF65-F5344CB8AC3E}">
        <p14:creationId xmlns:p14="http://schemas.microsoft.com/office/powerpoint/2010/main" val="420052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604684"/>
            <a:ext cx="10058400" cy="796414"/>
          </a:xfrm>
        </p:spPr>
        <p:txBody>
          <a:bodyPr/>
          <a:lstStyle/>
          <a:p>
            <a:pPr algn="r"/>
            <a:r>
              <a:rPr lang="he-IL" dirty="0">
                <a:latin typeface="Arial" panose="020B0604020202020204" pitchFamily="34" charset="0"/>
                <a:cs typeface="Arial" panose="020B0604020202020204" pitchFamily="34" charset="0"/>
              </a:rPr>
              <a:t>זיכרון המחשב</a:t>
            </a:r>
          </a:p>
        </p:txBody>
      </p:sp>
      <p:sp>
        <p:nvSpPr>
          <p:cNvPr id="3" name="מציין מיקום תוכן 2"/>
          <p:cNvSpPr>
            <a:spLocks noGrp="1"/>
          </p:cNvSpPr>
          <p:nvPr>
            <p:ph idx="1"/>
          </p:nvPr>
        </p:nvSpPr>
        <p:spPr>
          <a:xfrm>
            <a:off x="840659" y="2617839"/>
            <a:ext cx="10513142" cy="2019475"/>
          </a:xfrm>
        </p:spPr>
        <p:txBody>
          <a:bodyPr>
            <a:normAutofit/>
          </a:bodyPr>
          <a:lstStyle/>
          <a:p>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למחשב שלנו 100 תאי זיכרון </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52000" lvl="0" indent="-252000">
              <a:buFont typeface="Wingdings" panose="05000000000000000000" pitchFamily="2" charset="2"/>
              <a:buChar char="§"/>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נאחסן את </a:t>
            </a:r>
            <a:r>
              <a:rPr lang="he-IL"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ההוראות</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בכתובות הנמוכות של הזיכרון  (למשל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0-49</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52000" lvl="0" indent="-252000">
              <a:buFont typeface="Wingdings" panose="05000000000000000000" pitchFamily="2" charset="2"/>
              <a:buChar char="§"/>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נאחסן את </a:t>
            </a:r>
            <a:r>
              <a:rPr lang="he-IL" sz="2800" b="1"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הנתונים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בכתובות העליונות של הזיכרון (למשל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50-99</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5" name="טבלה 4"/>
          <p:cNvGraphicFramePr>
            <a:graphicFrameLocks noGrp="1"/>
          </p:cNvGraphicFramePr>
          <p:nvPr>
            <p:extLst/>
          </p:nvPr>
        </p:nvGraphicFramePr>
        <p:xfrm>
          <a:off x="1165133" y="5294670"/>
          <a:ext cx="10188668" cy="634182"/>
        </p:xfrm>
        <a:graphic>
          <a:graphicData uri="http://schemas.openxmlformats.org/drawingml/2006/table">
            <a:tbl>
              <a:tblPr rtl="1" firstRow="1" firstCol="1" bandRow="1">
                <a:tableStyleId>{C4B1156A-380E-4F78-BDF5-A606A8083BF9}</a:tableStyleId>
              </a:tblPr>
              <a:tblGrid>
                <a:gridCol w="508451">
                  <a:extLst>
                    <a:ext uri="{9D8B030D-6E8A-4147-A177-3AD203B41FA5}">
                      <a16:colId xmlns="" xmlns:a16="http://schemas.microsoft.com/office/drawing/2014/main" val="20000"/>
                    </a:ext>
                  </a:extLst>
                </a:gridCol>
                <a:gridCol w="508451">
                  <a:extLst>
                    <a:ext uri="{9D8B030D-6E8A-4147-A177-3AD203B41FA5}">
                      <a16:colId xmlns="" xmlns:a16="http://schemas.microsoft.com/office/drawing/2014/main" val="20001"/>
                    </a:ext>
                  </a:extLst>
                </a:gridCol>
                <a:gridCol w="508451">
                  <a:extLst>
                    <a:ext uri="{9D8B030D-6E8A-4147-A177-3AD203B41FA5}">
                      <a16:colId xmlns="" xmlns:a16="http://schemas.microsoft.com/office/drawing/2014/main" val="20002"/>
                    </a:ext>
                  </a:extLst>
                </a:gridCol>
                <a:gridCol w="508451">
                  <a:extLst>
                    <a:ext uri="{9D8B030D-6E8A-4147-A177-3AD203B41FA5}">
                      <a16:colId xmlns="" xmlns:a16="http://schemas.microsoft.com/office/drawing/2014/main" val="20003"/>
                    </a:ext>
                  </a:extLst>
                </a:gridCol>
                <a:gridCol w="509679">
                  <a:extLst>
                    <a:ext uri="{9D8B030D-6E8A-4147-A177-3AD203B41FA5}">
                      <a16:colId xmlns="" xmlns:a16="http://schemas.microsoft.com/office/drawing/2014/main" val="20004"/>
                    </a:ext>
                  </a:extLst>
                </a:gridCol>
                <a:gridCol w="509679">
                  <a:extLst>
                    <a:ext uri="{9D8B030D-6E8A-4147-A177-3AD203B41FA5}">
                      <a16:colId xmlns="" xmlns:a16="http://schemas.microsoft.com/office/drawing/2014/main" val="20005"/>
                    </a:ext>
                  </a:extLst>
                </a:gridCol>
                <a:gridCol w="509679">
                  <a:extLst>
                    <a:ext uri="{9D8B030D-6E8A-4147-A177-3AD203B41FA5}">
                      <a16:colId xmlns="" xmlns:a16="http://schemas.microsoft.com/office/drawing/2014/main" val="20006"/>
                    </a:ext>
                  </a:extLst>
                </a:gridCol>
                <a:gridCol w="509679">
                  <a:extLst>
                    <a:ext uri="{9D8B030D-6E8A-4147-A177-3AD203B41FA5}">
                      <a16:colId xmlns="" xmlns:a16="http://schemas.microsoft.com/office/drawing/2014/main" val="20007"/>
                    </a:ext>
                  </a:extLst>
                </a:gridCol>
                <a:gridCol w="509679">
                  <a:extLst>
                    <a:ext uri="{9D8B030D-6E8A-4147-A177-3AD203B41FA5}">
                      <a16:colId xmlns="" xmlns:a16="http://schemas.microsoft.com/office/drawing/2014/main" val="20008"/>
                    </a:ext>
                  </a:extLst>
                </a:gridCol>
                <a:gridCol w="509679">
                  <a:extLst>
                    <a:ext uri="{9D8B030D-6E8A-4147-A177-3AD203B41FA5}">
                      <a16:colId xmlns="" xmlns:a16="http://schemas.microsoft.com/office/drawing/2014/main" val="20009"/>
                    </a:ext>
                  </a:extLst>
                </a:gridCol>
                <a:gridCol w="509679">
                  <a:extLst>
                    <a:ext uri="{9D8B030D-6E8A-4147-A177-3AD203B41FA5}">
                      <a16:colId xmlns="" xmlns:a16="http://schemas.microsoft.com/office/drawing/2014/main" val="20010"/>
                    </a:ext>
                  </a:extLst>
                </a:gridCol>
                <a:gridCol w="509679">
                  <a:extLst>
                    <a:ext uri="{9D8B030D-6E8A-4147-A177-3AD203B41FA5}">
                      <a16:colId xmlns="" xmlns:a16="http://schemas.microsoft.com/office/drawing/2014/main" val="20011"/>
                    </a:ext>
                  </a:extLst>
                </a:gridCol>
                <a:gridCol w="509679">
                  <a:extLst>
                    <a:ext uri="{9D8B030D-6E8A-4147-A177-3AD203B41FA5}">
                      <a16:colId xmlns="" xmlns:a16="http://schemas.microsoft.com/office/drawing/2014/main" val="20012"/>
                    </a:ext>
                  </a:extLst>
                </a:gridCol>
                <a:gridCol w="509679">
                  <a:extLst>
                    <a:ext uri="{9D8B030D-6E8A-4147-A177-3AD203B41FA5}">
                      <a16:colId xmlns="" xmlns:a16="http://schemas.microsoft.com/office/drawing/2014/main" val="20013"/>
                    </a:ext>
                  </a:extLst>
                </a:gridCol>
                <a:gridCol w="509679">
                  <a:extLst>
                    <a:ext uri="{9D8B030D-6E8A-4147-A177-3AD203B41FA5}">
                      <a16:colId xmlns="" xmlns:a16="http://schemas.microsoft.com/office/drawing/2014/main" val="20014"/>
                    </a:ext>
                  </a:extLst>
                </a:gridCol>
                <a:gridCol w="509679">
                  <a:extLst>
                    <a:ext uri="{9D8B030D-6E8A-4147-A177-3AD203B41FA5}">
                      <a16:colId xmlns="" xmlns:a16="http://schemas.microsoft.com/office/drawing/2014/main" val="20015"/>
                    </a:ext>
                  </a:extLst>
                </a:gridCol>
                <a:gridCol w="509679">
                  <a:extLst>
                    <a:ext uri="{9D8B030D-6E8A-4147-A177-3AD203B41FA5}">
                      <a16:colId xmlns="" xmlns:a16="http://schemas.microsoft.com/office/drawing/2014/main" val="20016"/>
                    </a:ext>
                  </a:extLst>
                </a:gridCol>
                <a:gridCol w="509679">
                  <a:extLst>
                    <a:ext uri="{9D8B030D-6E8A-4147-A177-3AD203B41FA5}">
                      <a16:colId xmlns="" xmlns:a16="http://schemas.microsoft.com/office/drawing/2014/main" val="20017"/>
                    </a:ext>
                  </a:extLst>
                </a:gridCol>
                <a:gridCol w="509679">
                  <a:extLst>
                    <a:ext uri="{9D8B030D-6E8A-4147-A177-3AD203B41FA5}">
                      <a16:colId xmlns="" xmlns:a16="http://schemas.microsoft.com/office/drawing/2014/main" val="20018"/>
                    </a:ext>
                  </a:extLst>
                </a:gridCol>
                <a:gridCol w="509679">
                  <a:extLst>
                    <a:ext uri="{9D8B030D-6E8A-4147-A177-3AD203B41FA5}">
                      <a16:colId xmlns="" xmlns:a16="http://schemas.microsoft.com/office/drawing/2014/main" val="20019"/>
                    </a:ext>
                  </a:extLst>
                </a:gridCol>
              </a:tblGrid>
              <a:tr h="317091">
                <a:tc>
                  <a:txBody>
                    <a:bodyPr/>
                    <a:lstStyle/>
                    <a:p>
                      <a:pPr algn="ctr" rtl="1">
                        <a:lnSpc>
                          <a:spcPct val="120000"/>
                        </a:lnSpc>
                        <a:spcAft>
                          <a:spcPts val="0"/>
                        </a:spcAft>
                      </a:pPr>
                      <a:r>
                        <a:rPr lang="he-IL" sz="1400" dirty="0">
                          <a:effectLst/>
                        </a:rPr>
                        <a:t>99</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98</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97</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96</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6</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5</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4</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3</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2</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1</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0</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extLst>
                  <a:ext uri="{0D108BD9-81ED-4DB2-BD59-A6C34878D82A}">
                    <a16:rowId xmlns="" xmlns:a16="http://schemas.microsoft.com/office/drawing/2014/main" val="10000"/>
                  </a:ext>
                </a:extLst>
              </a:tr>
              <a:tr h="317091">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371825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170903" y="766656"/>
            <a:ext cx="8229600" cy="736626"/>
          </a:xfrm>
        </p:spPr>
        <p:txBody>
          <a:bodyPr/>
          <a:lstStyle/>
          <a:p>
            <a:pPr algn="r"/>
            <a:r>
              <a:rPr lang="he-IL" dirty="0">
                <a:cs typeface="+mn-cs"/>
              </a:rPr>
              <a:t>יחידת הביצוע</a:t>
            </a:r>
            <a:endParaRPr lang="en-US" dirty="0">
              <a:cs typeface="+mn-cs"/>
            </a:endParaRPr>
          </a:p>
        </p:txBody>
      </p:sp>
      <p:sp>
        <p:nvSpPr>
          <p:cNvPr id="3" name="מציין מיקום תוכן 2"/>
          <p:cNvSpPr>
            <a:spLocks noGrp="1"/>
          </p:cNvSpPr>
          <p:nvPr>
            <p:ph idx="1"/>
          </p:nvPr>
        </p:nvSpPr>
        <p:spPr>
          <a:xfrm>
            <a:off x="4039737" y="1917290"/>
            <a:ext cx="7360765" cy="4336026"/>
          </a:xfrm>
        </p:spPr>
        <p:txBody>
          <a:bodyPr>
            <a:noAutofit/>
          </a:bodyPr>
          <a:lstStyle/>
          <a:p>
            <a:r>
              <a:rPr lang="he-IL" sz="2800" b="1" dirty="0">
                <a:solidFill>
                  <a:schemeClr val="accent1">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יחידה אריתמטית לוגית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(ALU - Arithmetic Logic Unit)</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תפקידה לבצע את הפעולות המוגדרות בהוראה,  כגון העתקת נתונים ממקום למקום, פעולות אריתמטיות ופעולות לוגיות. </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b="1" dirty="0">
                <a:solidFill>
                  <a:schemeClr val="accent1">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3 </a:t>
            </a:r>
            <a:r>
              <a:rPr lang="he-IL" sz="2800" b="1" dirty="0" smtClean="0">
                <a:solidFill>
                  <a:schemeClr val="accent1">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אוגרים:</a:t>
            </a:r>
          </a:p>
          <a:p>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 אוגרים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AX</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ו –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BX</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 המאוחסנים את הנתונים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בהם משתמשת היחידה האריתמטית לוגית. </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אוגר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IP</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שומר את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כתובת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הפקודה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הבאה לביצוע</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81" y="2521419"/>
            <a:ext cx="3065002" cy="3127767"/>
          </a:xfrm>
          <a:prstGeom prst="rect">
            <a:avLst/>
          </a:prstGeom>
        </p:spPr>
      </p:pic>
    </p:spTree>
    <p:extLst>
      <p:ext uri="{BB962C8B-B14F-4D97-AF65-F5344CB8AC3E}">
        <p14:creationId xmlns:p14="http://schemas.microsoft.com/office/powerpoint/2010/main" val="14487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147365" y="545691"/>
            <a:ext cx="9282635" cy="796413"/>
          </a:xfrm>
        </p:spPr>
        <p:txBody>
          <a:bodyPr/>
          <a:lstStyle/>
          <a:p>
            <a:pPr algn="r"/>
            <a:r>
              <a:rPr lang="he-IL" dirty="0">
                <a:cs typeface="+mn-cs"/>
              </a:rPr>
              <a:t>כתיבת תכנית המחברת שני מספרים</a:t>
            </a:r>
            <a:endParaRPr lang="en-US" dirty="0">
              <a:cs typeface="+mn-cs"/>
            </a:endParaRPr>
          </a:p>
        </p:txBody>
      </p:sp>
      <p:sp>
        <p:nvSpPr>
          <p:cNvPr id="3" name="מציין מיקום תוכן 2"/>
          <p:cNvSpPr>
            <a:spLocks noGrp="1"/>
          </p:cNvSpPr>
          <p:nvPr>
            <p:ph idx="1"/>
          </p:nvPr>
        </p:nvSpPr>
        <p:spPr>
          <a:xfrm>
            <a:off x="796413" y="1845733"/>
            <a:ext cx="10633587" cy="4451827"/>
          </a:xfrm>
        </p:spPr>
        <p:txBody>
          <a:bodyPr>
            <a:noAutofit/>
          </a:bodyPr>
          <a:lstStyle/>
          <a:p>
            <a:pPr>
              <a:lnSpc>
                <a:spcPct val="150000"/>
              </a:lnSpc>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נגדיר שלושה סוגים של הוראות:</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98398" lvl="2" indent="-514350">
              <a:lnSpc>
                <a:spcPct val="150000"/>
              </a:lnSpc>
              <a:spcBef>
                <a:spcPts val="0"/>
              </a:spcBef>
              <a:spcAft>
                <a:spcPts val="0"/>
              </a:spcAft>
              <a:buFont typeface="+mj-lt"/>
              <a:buAutoNum type="arabicPeriod"/>
            </a:pPr>
            <a:r>
              <a:rPr lang="he-IL" sz="2800" b="1" dirty="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הוראת העברה </a:t>
            </a:r>
            <a:r>
              <a:rPr lang="he-IL" sz="2800" b="1" dirty="0" smtClean="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mov</a:t>
            </a:r>
            <a:endParaRPr lang="he-IL"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98398" lvl="2" indent="-514350">
              <a:lnSpc>
                <a:spcPct val="150000"/>
              </a:lnSpc>
              <a:spcBef>
                <a:spcPts val="0"/>
              </a:spcBef>
              <a:spcAft>
                <a:spcPts val="0"/>
              </a:spcAft>
              <a:buFont typeface="+mj-lt"/>
              <a:buAutoNum type="arabicPeriod"/>
            </a:pPr>
            <a:r>
              <a:rPr lang="he-IL" sz="2800" b="1" dirty="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פעולת </a:t>
            </a:r>
            <a:r>
              <a:rPr lang="he-IL" sz="2800" b="1" dirty="0" smtClean="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חיבור - </a:t>
            </a:r>
            <a:r>
              <a:rPr lang="en-US" sz="2800" b="1" dirty="0" smtClean="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add</a:t>
            </a:r>
            <a:endParaRPr lang="he-IL" sz="2800" b="1" dirty="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898398" lvl="2" indent="-514350">
              <a:lnSpc>
                <a:spcPct val="150000"/>
              </a:lnSpc>
              <a:spcBef>
                <a:spcPts val="0"/>
              </a:spcBef>
              <a:spcAft>
                <a:spcPts val="0"/>
              </a:spcAft>
              <a:buFont typeface="+mj-lt"/>
              <a:buAutoNum type="arabicPeriod"/>
            </a:pPr>
            <a:r>
              <a:rPr lang="he-IL" sz="2800" b="1" dirty="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והוראת </a:t>
            </a:r>
            <a:r>
              <a:rPr lang="he-IL" sz="2800" b="1" dirty="0" smtClean="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סיום - </a:t>
            </a:r>
            <a:r>
              <a:rPr lang="en-US" sz="2800" b="1" dirty="0" smtClean="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quit</a:t>
            </a:r>
            <a:endParaRPr lang="en-US" sz="2800" b="1" dirty="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050" name="Picture 2" descr="http://icons.iconarchive.com/icons/hopstarter/button/256/Button-Add-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442" y="3272020"/>
            <a:ext cx="1404000" cy="1404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paisleylizard.com/wp-content/uploads/2014/11/niXydR6iB.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413" y="2069636"/>
            <a:ext cx="2191121" cy="2412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e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020" t="5416" r="28430" b="13254"/>
          <a:stretch/>
        </p:blipFill>
        <p:spPr bwMode="auto">
          <a:xfrm>
            <a:off x="5591813" y="4071646"/>
            <a:ext cx="1377000" cy="18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96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147365" y="545691"/>
            <a:ext cx="9282635" cy="796413"/>
          </a:xfrm>
        </p:spPr>
        <p:txBody>
          <a:bodyPr/>
          <a:lstStyle/>
          <a:p>
            <a:pPr algn="r"/>
            <a:r>
              <a:rPr lang="he-IL" dirty="0">
                <a:cs typeface="+mn-cs"/>
              </a:rPr>
              <a:t>הוראת </a:t>
            </a:r>
            <a:r>
              <a:rPr lang="he-IL" dirty="0" smtClean="0">
                <a:cs typeface="+mn-cs"/>
              </a:rPr>
              <a:t>העברה - </a:t>
            </a:r>
            <a:r>
              <a:rPr lang="en-US" b="1" dirty="0" err="1" smtClean="0">
                <a:cs typeface="+mn-cs"/>
              </a:rPr>
              <a:t>mov</a:t>
            </a:r>
            <a:r>
              <a:rPr lang="he-IL" b="1" dirty="0" smtClean="0">
                <a:cs typeface="+mn-cs"/>
              </a:rPr>
              <a:t> </a:t>
            </a:r>
            <a:endParaRPr lang="en-US" b="1" dirty="0">
              <a:cs typeface="+mn-cs"/>
            </a:endParaRPr>
          </a:p>
        </p:txBody>
      </p:sp>
      <p:sp>
        <p:nvSpPr>
          <p:cNvPr id="3" name="מציין מיקום תוכן 2"/>
          <p:cNvSpPr>
            <a:spLocks noGrp="1"/>
          </p:cNvSpPr>
          <p:nvPr>
            <p:ph idx="1"/>
          </p:nvPr>
        </p:nvSpPr>
        <p:spPr>
          <a:xfrm>
            <a:off x="796413" y="1845733"/>
            <a:ext cx="10633587" cy="4451827"/>
          </a:xfrm>
        </p:spPr>
        <p:txBody>
          <a:bodyPr>
            <a:noAutofit/>
          </a:bodyPr>
          <a:lstStyle/>
          <a:p>
            <a:pPr lvl="0">
              <a:lnSpc>
                <a:spcPct val="114000"/>
              </a:lnSpc>
              <a:spcBef>
                <a:spcPts val="0"/>
              </a:spcBef>
              <a:spcAft>
                <a:spcPts val="0"/>
              </a:spcAft>
            </a:pPr>
            <a:r>
              <a:rPr lang="he-IL" sz="2800" b="1" dirty="0">
                <a:solidFill>
                  <a:schemeClr val="accent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הוראת העברה </a:t>
            </a:r>
            <a:r>
              <a:rPr lang="en-US" sz="2800" b="1" dirty="0" err="1">
                <a:solidFill>
                  <a:schemeClr val="accent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mov</a:t>
            </a:r>
            <a:r>
              <a:rPr lang="he-IL" sz="2800" b="1" dirty="0">
                <a:solidFill>
                  <a:schemeClr val="accent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מעתיקה תוכן של אופרנד המקור אל אופרנד היעד. </a:t>
            </a:r>
            <a:b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br>
            <a:r>
              <a:rPr lang="he-IL" sz="2800" u="sng" dirty="0">
                <a:latin typeface="Arial Unicode MS" panose="020B0604020202020204" pitchFamily="34" charset="-128"/>
                <a:ea typeface="Arial Unicode MS" panose="020B0604020202020204" pitchFamily="34" charset="-128"/>
                <a:cs typeface="Arial Unicode MS" panose="020B0604020202020204" pitchFamily="34" charset="-128"/>
              </a:rPr>
              <a:t>העתקה של נתון מתא אחד לתא אחר</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a:t>
            </a:r>
            <a:b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br>
            <a:r>
              <a:rPr lang="he-IL" sz="2800" b="1" dirty="0">
                <a:latin typeface="Arial Unicode MS" panose="020B0604020202020204" pitchFamily="34" charset="-128"/>
                <a:ea typeface="Arial Unicode MS" panose="020B0604020202020204" pitchFamily="34" charset="-128"/>
                <a:cs typeface="Arial Unicode MS" panose="020B0604020202020204" pitchFamily="34" charset="-128"/>
              </a:rPr>
              <a:t>אופרנד המקור</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יכול להיות מספר קבוע, אוגר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AX</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אוגר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BX</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או תא בזיכרון.</a:t>
            </a:r>
            <a:b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br>
            <a:r>
              <a:rPr lang="he-IL" sz="2800" b="1" dirty="0">
                <a:latin typeface="Arial Unicode MS" panose="020B0604020202020204" pitchFamily="34" charset="-128"/>
                <a:ea typeface="Arial Unicode MS" panose="020B0604020202020204" pitchFamily="34" charset="-128"/>
                <a:cs typeface="Arial Unicode MS" panose="020B0604020202020204" pitchFamily="34" charset="-128"/>
              </a:rPr>
              <a:t>אופרנד היעד</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חייב להיות אחד משני האוגרים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AX, BX</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או תא בזיכרון.</a:t>
            </a:r>
          </a:p>
          <a:p>
            <a:pPr lvl="0">
              <a:lnSpc>
                <a:spcPct val="114000"/>
              </a:lnSpc>
              <a:spcBef>
                <a:spcPts val="0"/>
              </a:spcBef>
              <a:spcAft>
                <a:spcPts val="0"/>
              </a:spcAft>
            </a:pP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lnSpc>
                <a:spcPct val="114000"/>
              </a:lnSpc>
              <a:spcBef>
                <a:spcPts val="0"/>
              </a:spcBef>
              <a:spcAft>
                <a:spcPts val="0"/>
              </a:spcAft>
            </a:pPr>
            <a:r>
              <a:rPr lang="en-US" sz="2800" dirty="0" err="1">
                <a:latin typeface="Arial Unicode MS" panose="020B0604020202020204" pitchFamily="34" charset="-128"/>
                <a:ea typeface="Arial Unicode MS" panose="020B0604020202020204" pitchFamily="34" charset="-128"/>
                <a:cs typeface="Arial Unicode MS" panose="020B0604020202020204" pitchFamily="34" charset="-128"/>
              </a:rPr>
              <a:t>mov</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AX</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5</a:t>
            </a:r>
          </a:p>
          <a:p>
            <a:pPr algn="l" rtl="0">
              <a:lnSpc>
                <a:spcPct val="114000"/>
              </a:lnSpc>
              <a:spcBef>
                <a:spcPts val="0"/>
              </a:spcBef>
              <a:spcAft>
                <a:spcPts val="0"/>
              </a:spcAft>
            </a:pPr>
            <a:r>
              <a:rPr lang="en-US" sz="2800" dirty="0" err="1">
                <a:latin typeface="Arial Unicode MS" panose="020B0604020202020204" pitchFamily="34" charset="-128"/>
                <a:ea typeface="Arial Unicode MS" panose="020B0604020202020204" pitchFamily="34" charset="-128"/>
                <a:cs typeface="Arial Unicode MS" panose="020B0604020202020204" pitchFamily="34" charset="-128"/>
              </a:rPr>
              <a:t>mov</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אופרנד יעד</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אופרנד מקור</a:t>
            </a:r>
          </a:p>
          <a:p>
            <a:pPr algn="l">
              <a:lnSpc>
                <a:spcPct val="114000"/>
              </a:lnSpc>
              <a:spcBef>
                <a:spcPts val="0"/>
              </a:spcBef>
              <a:spcAft>
                <a:spcPts val="0"/>
              </a:spcAft>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t>פקודת </a:t>
            </a:r>
            <a:r>
              <a:rPr lang="en-US" sz="2800" dirty="0" err="1"/>
              <a:t>mov</a:t>
            </a:r>
            <a:r>
              <a:rPr lang="he-IL" sz="2800" dirty="0"/>
              <a:t>, תעתיק את הערך 5 לתוך רגיסטר </a:t>
            </a:r>
            <a:r>
              <a:rPr lang="en-US" sz="2800" dirty="0"/>
              <a:t>AX</a:t>
            </a:r>
            <a:endParaRPr lang="he-IL"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05487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147365" y="545691"/>
            <a:ext cx="9282635" cy="796413"/>
          </a:xfrm>
        </p:spPr>
        <p:txBody>
          <a:bodyPr/>
          <a:lstStyle/>
          <a:p>
            <a:pPr algn="r"/>
            <a:r>
              <a:rPr lang="he-IL" dirty="0">
                <a:cs typeface="+mn-cs"/>
              </a:rPr>
              <a:t>הוראת העברה  - דוגמאות</a:t>
            </a:r>
            <a:endParaRPr lang="en-US" dirty="0">
              <a:cs typeface="+mn-cs"/>
            </a:endParaRPr>
          </a:p>
        </p:txBody>
      </p:sp>
      <p:sp>
        <p:nvSpPr>
          <p:cNvPr id="3" name="מציין מיקום תוכן 2"/>
          <p:cNvSpPr>
            <a:spLocks noGrp="1"/>
          </p:cNvSpPr>
          <p:nvPr>
            <p:ph idx="1"/>
          </p:nvPr>
        </p:nvSpPr>
        <p:spPr>
          <a:xfrm>
            <a:off x="796413" y="1845733"/>
            <a:ext cx="10633587" cy="4451827"/>
          </a:xfrm>
        </p:spPr>
        <p:txBody>
          <a:bodyPr>
            <a:noAutofit/>
          </a:bodyPr>
          <a:lstStyle/>
          <a:p>
            <a:pPr algn="l" rtl="0">
              <a:lnSpc>
                <a:spcPct val="114000"/>
              </a:lnSpc>
              <a:spcBef>
                <a:spcPts val="0"/>
              </a:spcBef>
              <a:spcAft>
                <a:spcPts val="0"/>
              </a:spcAft>
            </a:pPr>
            <a:r>
              <a:rPr lang="en-US" sz="2800" dirty="0" err="1">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mov</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אופרנד יעד</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אופרנד מקור</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טבלה 3"/>
          <p:cNvGraphicFramePr>
            <a:graphicFrameLocks noGrp="1"/>
          </p:cNvGraphicFramePr>
          <p:nvPr>
            <p:extLst>
              <p:ext uri="{D42A27DB-BD31-4B8C-83A1-F6EECF244321}">
                <p14:modId xmlns:p14="http://schemas.microsoft.com/office/powerpoint/2010/main" val="1187049910"/>
              </p:ext>
            </p:extLst>
          </p:nvPr>
        </p:nvGraphicFramePr>
        <p:xfrm>
          <a:off x="796411" y="2430730"/>
          <a:ext cx="10507692" cy="3445911"/>
        </p:xfrm>
        <a:graphic>
          <a:graphicData uri="http://schemas.openxmlformats.org/drawingml/2006/table">
            <a:tbl>
              <a:tblPr firstRow="1" bandRow="1">
                <a:tableStyleId>{5940675A-B579-460E-94D1-54222C63F5DA}</a:tableStyleId>
              </a:tblPr>
              <a:tblGrid>
                <a:gridCol w="1481276">
                  <a:extLst>
                    <a:ext uri="{9D8B030D-6E8A-4147-A177-3AD203B41FA5}">
                      <a16:colId xmlns="" xmlns:a16="http://schemas.microsoft.com/office/drawing/2014/main" val="617319493"/>
                    </a:ext>
                  </a:extLst>
                </a:gridCol>
                <a:gridCol w="1611617">
                  <a:extLst>
                    <a:ext uri="{9D8B030D-6E8A-4147-A177-3AD203B41FA5}">
                      <a16:colId xmlns="" xmlns:a16="http://schemas.microsoft.com/office/drawing/2014/main" val="977211552"/>
                    </a:ext>
                  </a:extLst>
                </a:gridCol>
                <a:gridCol w="1292296">
                  <a:extLst>
                    <a:ext uri="{9D8B030D-6E8A-4147-A177-3AD203B41FA5}">
                      <a16:colId xmlns="" xmlns:a16="http://schemas.microsoft.com/office/drawing/2014/main" val="1010268787"/>
                    </a:ext>
                  </a:extLst>
                </a:gridCol>
                <a:gridCol w="728870">
                  <a:extLst>
                    <a:ext uri="{9D8B030D-6E8A-4147-A177-3AD203B41FA5}">
                      <a16:colId xmlns="" xmlns:a16="http://schemas.microsoft.com/office/drawing/2014/main" val="3746458971"/>
                    </a:ext>
                  </a:extLst>
                </a:gridCol>
                <a:gridCol w="1007165">
                  <a:extLst>
                    <a:ext uri="{9D8B030D-6E8A-4147-A177-3AD203B41FA5}">
                      <a16:colId xmlns="" xmlns:a16="http://schemas.microsoft.com/office/drawing/2014/main" val="393399156"/>
                    </a:ext>
                  </a:extLst>
                </a:gridCol>
                <a:gridCol w="914400">
                  <a:extLst>
                    <a:ext uri="{9D8B030D-6E8A-4147-A177-3AD203B41FA5}">
                      <a16:colId xmlns="" xmlns:a16="http://schemas.microsoft.com/office/drawing/2014/main" val="2482267412"/>
                    </a:ext>
                  </a:extLst>
                </a:gridCol>
                <a:gridCol w="887895">
                  <a:extLst>
                    <a:ext uri="{9D8B030D-6E8A-4147-A177-3AD203B41FA5}">
                      <a16:colId xmlns="" xmlns:a16="http://schemas.microsoft.com/office/drawing/2014/main" val="1275097482"/>
                    </a:ext>
                  </a:extLst>
                </a:gridCol>
                <a:gridCol w="768627">
                  <a:extLst>
                    <a:ext uri="{9D8B030D-6E8A-4147-A177-3AD203B41FA5}">
                      <a16:colId xmlns="" xmlns:a16="http://schemas.microsoft.com/office/drawing/2014/main" val="1045718730"/>
                    </a:ext>
                  </a:extLst>
                </a:gridCol>
                <a:gridCol w="1086678"/>
                <a:gridCol w="728868"/>
              </a:tblGrid>
              <a:tr h="644979">
                <a:tc>
                  <a:txBody>
                    <a:bodyPr/>
                    <a:lstStyle/>
                    <a:p>
                      <a:pPr algn="ctr"/>
                      <a:r>
                        <a:rPr lang="en-US" sz="2400" dirty="0"/>
                        <a:t>Operator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t>Destination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smtClean="0"/>
                        <a:t>Source</a:t>
                      </a:r>
                      <a:endParaRPr lang="en-US" sz="240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sz="2400" dirty="0"/>
                        <a:t>Result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2400" dirty="0"/>
                        <a:t>Result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smtClean="0"/>
                        <a:t>Result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en-US" sz="2400" dirty="0"/>
                    </a:p>
                  </a:txBody>
                  <a:tcPr/>
                </a:tc>
                <a:extLst>
                  <a:ext uri="{0D108BD9-81ED-4DB2-BD59-A6C34878D82A}">
                    <a16:rowId xmlns="" xmlns:a16="http://schemas.microsoft.com/office/drawing/2014/main" val="1695022360"/>
                  </a:ext>
                </a:extLst>
              </a:tr>
              <a:tr h="466822">
                <a:tc>
                  <a:txBody>
                    <a:bodyPr/>
                    <a:lstStyle/>
                    <a:p>
                      <a:pPr algn="ctr"/>
                      <a:r>
                        <a:rPr lang="en-US" sz="2400" dirty="0" err="1"/>
                        <a:t>mov</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t>Ax </a:t>
                      </a:r>
                      <a:r>
                        <a:rPr lang="en-US" sz="2400" dirty="0" smtClean="0"/>
                        <a:t>,</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ym typeface="Wingdings" panose="05000000000000000000" pitchFamily="2" charset="2"/>
                        </a:rPr>
                        <a:t></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t>Ax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he-IL" sz="2400" dirty="0" smtClean="0"/>
                        <a:t>5</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016414713"/>
                  </a:ext>
                </a:extLst>
              </a:tr>
              <a:tr h="466822">
                <a:tc>
                  <a:txBody>
                    <a:bodyPr/>
                    <a:lstStyle/>
                    <a:p>
                      <a:pPr algn="ctr"/>
                      <a:r>
                        <a:rPr lang="en-US" sz="2400" dirty="0" err="1"/>
                        <a:t>mov</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err="1"/>
                        <a:t>Bx</a:t>
                      </a:r>
                      <a:r>
                        <a:rPr lang="en-US" sz="2400" dirty="0"/>
                        <a:t> </a:t>
                      </a:r>
                      <a:r>
                        <a:rPr lang="en-US" sz="2400" dirty="0" smtClean="0"/>
                        <a:t>,</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sym typeface="Wingdings" panose="05000000000000000000" pitchFamily="2" charset="2"/>
                        </a:rPr>
                        <a:t></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Ax </a:t>
                      </a:r>
                      <a:r>
                        <a:rPr lang="en-US" sz="24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5</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err="1"/>
                        <a:t>B</a:t>
                      </a:r>
                      <a:r>
                        <a:rPr lang="en-US" sz="2400" dirty="0" err="1" smtClean="0"/>
                        <a:t>x</a:t>
                      </a:r>
                      <a:r>
                        <a:rPr lang="en-US" sz="2400" dirty="0" smtClean="0"/>
                        <a:t> </a:t>
                      </a:r>
                      <a:r>
                        <a:rPr lang="en-US" sz="24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995958003"/>
                  </a:ext>
                </a:extLst>
              </a:tr>
              <a:tr h="466822">
                <a:tc>
                  <a:txBody>
                    <a:bodyPr/>
                    <a:lstStyle/>
                    <a:p>
                      <a:pPr algn="ctr"/>
                      <a:r>
                        <a:rPr lang="en-US" sz="2400" dirty="0" err="1"/>
                        <a:t>mov</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[50],</a:t>
                      </a:r>
                      <a:r>
                        <a:rPr lang="en-US" sz="2400" baseline="0" dirty="0" smtClean="0"/>
                        <a:t>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a:t>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ym typeface="Wingdings" panose="05000000000000000000" pitchFamily="2" charset="2"/>
                        </a:rPr>
                        <a:t></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Ax</a:t>
                      </a:r>
                      <a:r>
                        <a:rPr lang="en-US" sz="2400" baseline="0" dirty="0" smtClean="0"/>
                        <a:t>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5</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err="1" smtClean="0"/>
                        <a:t>Bx</a:t>
                      </a:r>
                      <a:r>
                        <a:rPr lang="en-US" sz="2400" dirty="0" smtClean="0"/>
                        <a:t> =</a:t>
                      </a:r>
                      <a:r>
                        <a:rPr lang="en-US" sz="2400" baseline="0" dirty="0" smtClean="0"/>
                        <a:t>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[50]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12</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160734764"/>
                  </a:ext>
                </a:extLst>
              </a:tr>
              <a:tr h="466822">
                <a:tc>
                  <a:txBody>
                    <a:bodyPr/>
                    <a:lstStyle/>
                    <a:p>
                      <a:pPr algn="ctr"/>
                      <a:r>
                        <a:rPr lang="en-US" sz="2400" dirty="0" err="1"/>
                        <a:t>mov</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Ax,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smtClean="0"/>
                        <a:t>[50]</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ym typeface="Wingdings" panose="05000000000000000000" pitchFamily="2" charset="2"/>
                        </a:rPr>
                        <a:t></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Ax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12</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err="1" smtClean="0"/>
                        <a:t>Bx</a:t>
                      </a:r>
                      <a:r>
                        <a:rPr lang="en-US" sz="2400" dirty="0" smtClean="0"/>
                        <a:t> =</a:t>
                      </a:r>
                      <a:r>
                        <a:rPr lang="en-US" sz="2400" baseline="0" dirty="0" smtClean="0"/>
                        <a:t>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[50]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12</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125236298"/>
                  </a:ext>
                </a:extLst>
              </a:tr>
              <a:tr h="466822">
                <a:tc>
                  <a:txBody>
                    <a:bodyPr/>
                    <a:lstStyle/>
                    <a:p>
                      <a:pPr algn="ctr"/>
                      <a:r>
                        <a:rPr lang="en-US" sz="2400" dirty="0" err="1"/>
                        <a:t>mov</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err="1" smtClean="0"/>
                        <a:t>Bx</a:t>
                      </a:r>
                      <a:r>
                        <a:rPr lang="en-US" sz="2400" dirty="0" smtClean="0"/>
                        <a:t>,</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smtClean="0"/>
                        <a:t>Ax</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ym typeface="Wingdings" panose="05000000000000000000" pitchFamily="2" charset="2"/>
                        </a:rPr>
                        <a:t></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Ax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12</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err="1" smtClean="0"/>
                        <a:t>Bx</a:t>
                      </a:r>
                      <a:r>
                        <a:rPr lang="en-US" sz="2400" dirty="0" smtClean="0"/>
                        <a:t>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12</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[50] =</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12</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137467232"/>
                  </a:ext>
                </a:extLst>
              </a:tr>
              <a:tr h="466822">
                <a:tc>
                  <a:txBody>
                    <a:bodyPr/>
                    <a:lstStyle/>
                    <a:p>
                      <a:pPr algn="ctr"/>
                      <a:r>
                        <a:rPr lang="en-US" sz="2400" dirty="0" err="1"/>
                        <a:t>mov</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smtClean="0"/>
                        <a:t>51</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smtClean="0"/>
                        <a:t>Ax</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sym typeface="Wingdings" panose="05000000000000000000" pitchFamily="2" charset="2"/>
                        </a:rPr>
                        <a:t></a:t>
                      </a:r>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6">
                  <a:txBody>
                    <a:bodyPr/>
                    <a:lstStyle/>
                    <a:p>
                      <a:pPr algn="ctr"/>
                      <a:r>
                        <a:rPr lang="en-US" sz="2400" b="1" dirty="0" smtClean="0"/>
                        <a:t>illegal</a:t>
                      </a:r>
                      <a:r>
                        <a:rPr lang="he-IL" sz="2400" dirty="0" smtClean="0"/>
                        <a:t> </a:t>
                      </a:r>
                      <a:r>
                        <a:rPr lang="he-IL" sz="2200" dirty="0" smtClean="0"/>
                        <a:t>(51</a:t>
                      </a:r>
                      <a:r>
                        <a:rPr lang="he-IL" sz="2200" baseline="0" dirty="0" smtClean="0"/>
                        <a:t> אינו תא זיכרון)</a:t>
                      </a:r>
                      <a:endParaRPr lang="en-US" sz="2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sz="2400" dirty="0"/>
                    </a:p>
                  </a:txBody>
                  <a:tcPr/>
                </a:tc>
                <a:tc hMerge="1">
                  <a:txBody>
                    <a:bodyPr/>
                    <a:lstStyle/>
                    <a:p>
                      <a:pPr algn="ctr"/>
                      <a:endParaRPr lang="en-US" sz="2400" dirty="0"/>
                    </a:p>
                  </a:txBody>
                  <a:tcPr/>
                </a:tc>
                <a:extLst>
                  <a:ext uri="{0D108BD9-81ED-4DB2-BD59-A6C34878D82A}">
                    <a16:rowId xmlns="" xmlns:a16="http://schemas.microsoft.com/office/drawing/2014/main" val="1446367024"/>
                  </a:ext>
                </a:extLst>
              </a:tr>
            </a:tbl>
          </a:graphicData>
        </a:graphic>
      </p:graphicFrame>
      <p:sp>
        <p:nvSpPr>
          <p:cNvPr id="12" name="מלבן 11"/>
          <p:cNvSpPr/>
          <p:nvPr/>
        </p:nvSpPr>
        <p:spPr>
          <a:xfrm>
            <a:off x="6018415" y="3142215"/>
            <a:ext cx="5070763"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מלבן 23"/>
          <p:cNvSpPr/>
          <p:nvPr/>
        </p:nvSpPr>
        <p:spPr>
          <a:xfrm>
            <a:off x="6050257" y="3594099"/>
            <a:ext cx="5070763"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מלבן 24"/>
          <p:cNvSpPr/>
          <p:nvPr/>
        </p:nvSpPr>
        <p:spPr>
          <a:xfrm>
            <a:off x="6050257" y="4099593"/>
            <a:ext cx="5070763"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מלבן 25"/>
          <p:cNvSpPr/>
          <p:nvPr/>
        </p:nvSpPr>
        <p:spPr>
          <a:xfrm>
            <a:off x="6050257" y="4522644"/>
            <a:ext cx="5070763"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מלבן 26"/>
          <p:cNvSpPr/>
          <p:nvPr/>
        </p:nvSpPr>
        <p:spPr>
          <a:xfrm>
            <a:off x="6113206" y="4995845"/>
            <a:ext cx="5070763"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מלבן 27"/>
          <p:cNvSpPr/>
          <p:nvPr/>
        </p:nvSpPr>
        <p:spPr>
          <a:xfrm>
            <a:off x="6050257" y="5449381"/>
            <a:ext cx="5070763"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0681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5"/>
                                        </p:tgtEl>
                                      </p:cBhvr>
                                    </p:animEffect>
                                    <p:set>
                                      <p:cBhvr>
                                        <p:cTn id="17" dur="1" fill="hold">
                                          <p:stCondLst>
                                            <p:cond delay="499"/>
                                          </p:stCondLst>
                                        </p:cTn>
                                        <p:tgtEl>
                                          <p:spTgt spid="2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26"/>
                                        </p:tgtEl>
                                      </p:cBhvr>
                                    </p:animEffect>
                                    <p:set>
                                      <p:cBhvr>
                                        <p:cTn id="22" dur="1" fill="hold">
                                          <p:stCondLst>
                                            <p:cond delay="499"/>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28"/>
                                        </p:tgtEl>
                                      </p:cBhvr>
                                    </p:animEffect>
                                    <p:set>
                                      <p:cBhvr>
                                        <p:cTn id="32"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5" grpId="0" animBg="1"/>
      <p:bldP spid="26"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873044" y="560439"/>
            <a:ext cx="9282635" cy="796413"/>
          </a:xfrm>
        </p:spPr>
        <p:txBody>
          <a:bodyPr/>
          <a:lstStyle/>
          <a:p>
            <a:pPr algn="r"/>
            <a:r>
              <a:rPr lang="he-IL" dirty="0">
                <a:cs typeface="+mn-cs"/>
              </a:rPr>
              <a:t>הוראת חיבור</a:t>
            </a:r>
            <a:endParaRPr lang="en-US" dirty="0">
              <a:cs typeface="+mn-cs"/>
            </a:endParaRPr>
          </a:p>
        </p:txBody>
      </p:sp>
      <p:sp>
        <p:nvSpPr>
          <p:cNvPr id="3" name="מציין מיקום תוכן 2"/>
          <p:cNvSpPr>
            <a:spLocks noGrp="1"/>
          </p:cNvSpPr>
          <p:nvPr>
            <p:ph idx="1"/>
          </p:nvPr>
        </p:nvSpPr>
        <p:spPr>
          <a:xfrm>
            <a:off x="3138986" y="2094270"/>
            <a:ext cx="8016694" cy="4060870"/>
          </a:xfrm>
        </p:spPr>
        <p:txBody>
          <a:bodyPr>
            <a:normAutofit fontScale="92500" lnSpcReduction="20000"/>
          </a:bodyPr>
          <a:lstStyle/>
          <a:p>
            <a:pPr lvl="0"/>
            <a:r>
              <a:rPr lang="he-IL" sz="2800" u="sng" dirty="0">
                <a:latin typeface="Arial Unicode MS" panose="020B0604020202020204" pitchFamily="34" charset="-128"/>
                <a:ea typeface="Arial Unicode MS" panose="020B0604020202020204" pitchFamily="34" charset="-128"/>
                <a:cs typeface="Arial Unicode MS" panose="020B0604020202020204" pitchFamily="34" charset="-128"/>
              </a:rPr>
              <a:t>הוראת חיבור</a:t>
            </a:r>
            <a:r>
              <a:rPr lang="en-US" sz="2800"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u="sng" dirty="0">
                <a:solidFill>
                  <a:schemeClr val="accent1"/>
                </a:solidFill>
                <a:latin typeface="Arial Unicode MS" panose="020B0604020202020204" pitchFamily="34" charset="-128"/>
                <a:ea typeface="Arial Unicode MS" panose="020B0604020202020204" pitchFamily="34" charset="-128"/>
                <a:cs typeface="Arial Unicode MS" panose="020B0604020202020204" pitchFamily="34" charset="-128"/>
              </a:rPr>
              <a:t>Add</a:t>
            </a:r>
            <a:r>
              <a:rPr lang="en-US" sz="2800"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 כוללת שני אופרנדים</a:t>
            </a:r>
          </a:p>
          <a:p>
            <a:pPr lvl="0"/>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b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אופרנד מקור + </a:t>
            </a:r>
            <a:r>
              <a:rPr lang="he-IL" sz="2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אופרנד יעד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אופרנד יעד</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lvl="0"/>
            <a:endParaRPr lang="en-US" sz="1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r>
              <a:rPr lang="he-IL" sz="2800" b="1"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במחשב שלנו בהוראת החיבור 2 האופרנדים הם </a:t>
            </a:r>
            <a:r>
              <a:rPr lang="he-IL" sz="2800" b="1" dirty="0" smtClean="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הרגיסטרים</a:t>
            </a:r>
            <a:endParaRPr lang="en-US" sz="2800" b="1"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לדוגמא אם ברגיסטר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Ax</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מאוחסן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הערך 3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וברגיסטר  </a:t>
            </a:r>
            <a:r>
              <a:rPr lang="en-US" sz="2800" dirty="0" err="1">
                <a:latin typeface="Arial Unicode MS" panose="020B0604020202020204" pitchFamily="34" charset="-128"/>
                <a:ea typeface="Arial Unicode MS" panose="020B0604020202020204" pitchFamily="34" charset="-128"/>
                <a:cs typeface="Arial Unicode MS" panose="020B0604020202020204" pitchFamily="34" charset="-128"/>
              </a:rPr>
              <a:t>Bx</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4 הערך</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br>
            <a:endParaRPr lang="he-IL"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471400" lvl="8" indent="0">
              <a:buNone/>
            </a:pPr>
            <a:r>
              <a:rPr lang="en-US" sz="2600"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Add </a:t>
            </a:r>
            <a:r>
              <a:rPr lang="en-US" sz="2600" dirty="0">
                <a:latin typeface="Arial Unicode MS" panose="020B0604020202020204" pitchFamily="34" charset="-128"/>
                <a:ea typeface="Arial Unicode MS" panose="020B0604020202020204" pitchFamily="34" charset="-128"/>
                <a:cs typeface="Arial Unicode MS" panose="020B0604020202020204" pitchFamily="34" charset="-128"/>
              </a:rPr>
              <a:t>Ax, </a:t>
            </a:r>
            <a:r>
              <a:rPr lang="en-US" sz="2600" dirty="0" err="1">
                <a:latin typeface="Arial Unicode MS" panose="020B0604020202020204" pitchFamily="34" charset="-128"/>
                <a:ea typeface="Arial Unicode MS" panose="020B0604020202020204" pitchFamily="34" charset="-128"/>
                <a:cs typeface="Arial Unicode MS" panose="020B0604020202020204" pitchFamily="34" charset="-128"/>
              </a:rPr>
              <a:t>Bx</a:t>
            </a:r>
            <a:r>
              <a:rPr lang="en-US" sz="2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6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sz="26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Ax = 7</a:t>
            </a:r>
            <a:r>
              <a:rPr lang="he-IL" sz="26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he-IL" sz="26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u="sng" dirty="0">
                <a:latin typeface="Arial Unicode MS" panose="020B0604020202020204" pitchFamily="34" charset="-128"/>
                <a:ea typeface="Arial Unicode MS" panose="020B0604020202020204" pitchFamily="34" charset="-128"/>
                <a:cs typeface="Arial Unicode MS" panose="020B0604020202020204" pitchFamily="34" charset="-128"/>
              </a:rPr>
              <a:t>הוראת סיום</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 במחשב שלנו </a:t>
            </a:r>
            <a:r>
              <a:rPr lang="en-US" sz="2800" b="1" u="sng" dirty="0">
                <a:solidFill>
                  <a:schemeClr val="accent1"/>
                </a:solidFill>
                <a:latin typeface="Arial Unicode MS" panose="020B0604020202020204" pitchFamily="34" charset="-128"/>
                <a:ea typeface="Arial Unicode MS" panose="020B0604020202020204" pitchFamily="34" charset="-128"/>
                <a:cs typeface="Arial Unicode MS" panose="020B0604020202020204" pitchFamily="34" charset="-128"/>
              </a:rPr>
              <a:t>Quit</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מסיים את ריצת התוכנית. </a:t>
            </a: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027" y="2672104"/>
            <a:ext cx="2157873" cy="2891995"/>
          </a:xfrm>
          <a:prstGeom prst="rect">
            <a:avLst/>
          </a:prstGeom>
        </p:spPr>
      </p:pic>
    </p:spTree>
    <p:extLst>
      <p:ext uri="{BB962C8B-B14F-4D97-AF65-F5344CB8AC3E}">
        <p14:creationId xmlns:p14="http://schemas.microsoft.com/office/powerpoint/2010/main" val="3153134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idx="4294967295"/>
          </p:nvPr>
        </p:nvSpPr>
        <p:spPr>
          <a:xfrm>
            <a:off x="5480534" y="413578"/>
            <a:ext cx="6075362" cy="765175"/>
          </a:xfrm>
        </p:spPr>
        <p:txBody>
          <a:bodyPr/>
          <a:lstStyle/>
          <a:p>
            <a:pPr algn="r"/>
            <a:r>
              <a:rPr lang="he-IL" dirty="0">
                <a:cs typeface="+mn-cs"/>
              </a:rPr>
              <a:t>הוראת חיבור  - דוגמאות</a:t>
            </a:r>
            <a:endParaRPr lang="en-US" dirty="0">
              <a:cs typeface="+mn-cs"/>
            </a:endParaRPr>
          </a:p>
        </p:txBody>
      </p:sp>
      <p:sp>
        <p:nvSpPr>
          <p:cNvPr id="3" name="מציין מיקום תוכן 2"/>
          <p:cNvSpPr>
            <a:spLocks noGrp="1"/>
          </p:cNvSpPr>
          <p:nvPr>
            <p:ph idx="4294967295"/>
          </p:nvPr>
        </p:nvSpPr>
        <p:spPr>
          <a:xfrm>
            <a:off x="584839" y="1316176"/>
            <a:ext cx="10633075" cy="618641"/>
          </a:xfrm>
        </p:spPr>
        <p:txBody>
          <a:bodyPr>
            <a:noAutofit/>
          </a:bodyPr>
          <a:lstStyle/>
          <a:p>
            <a:pPr algn="l" rtl="0">
              <a:lnSpc>
                <a:spcPct val="114000"/>
              </a:lnSpc>
              <a:spcBef>
                <a:spcPts val="0"/>
              </a:spcBef>
              <a:spcAft>
                <a:spcPts val="0"/>
              </a:spcAft>
            </a:pPr>
            <a:r>
              <a:rPr lang="en-US" sz="2800" dirty="0">
                <a:solidFill>
                  <a:schemeClr val="accent6">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add</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solidFill>
                  <a:schemeClr val="accent3">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אופרנד יעד</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אופרנד מקור</a:t>
            </a:r>
            <a:endParaRPr lang="en-US" sz="2800"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טבלה 3"/>
          <p:cNvGraphicFramePr>
            <a:graphicFrameLocks noGrp="1"/>
          </p:cNvGraphicFramePr>
          <p:nvPr>
            <p:extLst>
              <p:ext uri="{D42A27DB-BD31-4B8C-83A1-F6EECF244321}">
                <p14:modId xmlns:p14="http://schemas.microsoft.com/office/powerpoint/2010/main" val="3682459982"/>
              </p:ext>
            </p:extLst>
          </p:nvPr>
        </p:nvGraphicFramePr>
        <p:xfrm>
          <a:off x="584839" y="2180930"/>
          <a:ext cx="10209928" cy="3938752"/>
        </p:xfrm>
        <a:graphic>
          <a:graphicData uri="http://schemas.openxmlformats.org/drawingml/2006/table">
            <a:tbl>
              <a:tblPr firstRow="1" bandRow="1">
                <a:tableStyleId>{5940675A-B579-460E-94D1-54222C63F5DA}</a:tableStyleId>
              </a:tblPr>
              <a:tblGrid>
                <a:gridCol w="1623635">
                  <a:extLst>
                    <a:ext uri="{9D8B030D-6E8A-4147-A177-3AD203B41FA5}">
                      <a16:colId xmlns="" xmlns:a16="http://schemas.microsoft.com/office/drawing/2014/main" val="617319493"/>
                    </a:ext>
                  </a:extLst>
                </a:gridCol>
                <a:gridCol w="1690817">
                  <a:extLst>
                    <a:ext uri="{9D8B030D-6E8A-4147-A177-3AD203B41FA5}">
                      <a16:colId xmlns="" xmlns:a16="http://schemas.microsoft.com/office/drawing/2014/main" val="977211552"/>
                    </a:ext>
                  </a:extLst>
                </a:gridCol>
                <a:gridCol w="1341195">
                  <a:extLst>
                    <a:ext uri="{9D8B030D-6E8A-4147-A177-3AD203B41FA5}">
                      <a16:colId xmlns="" xmlns:a16="http://schemas.microsoft.com/office/drawing/2014/main" val="3229923771"/>
                    </a:ext>
                  </a:extLst>
                </a:gridCol>
                <a:gridCol w="574327">
                  <a:extLst>
                    <a:ext uri="{9D8B030D-6E8A-4147-A177-3AD203B41FA5}">
                      <a16:colId xmlns="" xmlns:a16="http://schemas.microsoft.com/office/drawing/2014/main" val="3746458971"/>
                    </a:ext>
                  </a:extLst>
                </a:gridCol>
                <a:gridCol w="1457366">
                  <a:extLst>
                    <a:ext uri="{9D8B030D-6E8A-4147-A177-3AD203B41FA5}">
                      <a16:colId xmlns="" xmlns:a16="http://schemas.microsoft.com/office/drawing/2014/main" val="393399156"/>
                    </a:ext>
                  </a:extLst>
                </a:gridCol>
                <a:gridCol w="1761294">
                  <a:extLst>
                    <a:ext uri="{9D8B030D-6E8A-4147-A177-3AD203B41FA5}">
                      <a16:colId xmlns="" xmlns:a16="http://schemas.microsoft.com/office/drawing/2014/main" val="1275097482"/>
                    </a:ext>
                  </a:extLst>
                </a:gridCol>
                <a:gridCol w="1761294"/>
              </a:tblGrid>
              <a:tr h="622166">
                <a:tc>
                  <a:txBody>
                    <a:bodyPr/>
                    <a:lstStyle/>
                    <a:p>
                      <a:pPr algn="ctr"/>
                      <a:r>
                        <a:rPr lang="en-US" sz="2400" b="1" dirty="0">
                          <a:solidFill>
                            <a:schemeClr val="accent6">
                              <a:lumMod val="75000"/>
                            </a:schemeClr>
                          </a:solidFill>
                        </a:rPr>
                        <a:t>Operator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3">
                              <a:lumMod val="75000"/>
                            </a:schemeClr>
                          </a:solidFill>
                        </a:rPr>
                        <a:t>Destination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2">
                              <a:lumMod val="75000"/>
                            </a:schemeClr>
                          </a:solidFill>
                        </a:rPr>
                        <a:t>Source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Result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Result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smtClean="0"/>
                        <a:t>Result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95022360"/>
                  </a:ext>
                </a:extLst>
              </a:tr>
              <a:tr h="473798">
                <a:tc>
                  <a:txBody>
                    <a:bodyPr/>
                    <a:lstStyle/>
                    <a:p>
                      <a:pPr algn="ctr"/>
                      <a:r>
                        <a:rPr lang="en-US" sz="2400" dirty="0" err="1" smtClean="0"/>
                        <a:t>mov</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Ax </a:t>
                      </a:r>
                      <a:r>
                        <a:rPr lang="en-US" sz="2400" dirty="0" smtClean="0"/>
                        <a:t>,</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5</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ym typeface="Wingdings" panose="05000000000000000000" pitchFamily="2" charset="2"/>
                        </a:rPr>
                        <a:t></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US" sz="2400" dirty="0" smtClean="0"/>
                        <a:t>Ax</a:t>
                      </a:r>
                      <a:r>
                        <a:rPr lang="en-US" sz="2400" baseline="0" dirty="0" smtClean="0"/>
                        <a:t> = 5</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16414713"/>
                  </a:ext>
                </a:extLst>
              </a:tr>
              <a:tr h="473798">
                <a:tc>
                  <a:txBody>
                    <a:bodyPr/>
                    <a:lstStyle/>
                    <a:p>
                      <a:pPr algn="ctr"/>
                      <a:r>
                        <a:rPr lang="en-US" sz="2400" dirty="0" err="1" smtClean="0"/>
                        <a:t>mov</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err="1"/>
                        <a:t>Bx</a:t>
                      </a:r>
                      <a:r>
                        <a:rPr lang="en-US" sz="2400" dirty="0"/>
                        <a:t> </a:t>
                      </a:r>
                      <a:r>
                        <a:rPr lang="en-US" sz="2400" dirty="0" smtClean="0"/>
                        <a:t>,</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sym typeface="Wingdings" panose="05000000000000000000" pitchFamily="2" charset="2"/>
                        </a:rPr>
                        <a:t></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US" sz="2400" dirty="0" smtClean="0">
                          <a:solidFill>
                            <a:schemeClr val="bg1">
                              <a:lumMod val="50000"/>
                            </a:schemeClr>
                          </a:solidFill>
                        </a:rPr>
                        <a:t>Ax</a:t>
                      </a:r>
                      <a:r>
                        <a:rPr lang="en-US" sz="2400" baseline="0" dirty="0" smtClean="0">
                          <a:solidFill>
                            <a:schemeClr val="bg1">
                              <a:lumMod val="50000"/>
                            </a:schemeClr>
                          </a:solidFill>
                        </a:rPr>
                        <a:t> = 5</a:t>
                      </a:r>
                      <a:endParaRPr lang="en-US" sz="240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err="1" smtClean="0"/>
                        <a:t>Bx</a:t>
                      </a:r>
                      <a:r>
                        <a:rPr lang="en-US" sz="2400" baseline="0" dirty="0" smtClean="0"/>
                        <a:t> = 1</a:t>
                      </a:r>
                      <a:endParaRPr lang="en-US" sz="2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95958003"/>
                  </a:ext>
                </a:extLst>
              </a:tr>
              <a:tr h="473798">
                <a:tc>
                  <a:txBody>
                    <a:bodyPr/>
                    <a:lstStyle/>
                    <a:p>
                      <a:pPr algn="ctr"/>
                      <a:r>
                        <a:rPr lang="en-US" sz="2400" dirty="0" err="1" smtClean="0"/>
                        <a:t>mov</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[63],</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12</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ym typeface="Wingdings" panose="05000000000000000000" pitchFamily="2" charset="2"/>
                        </a:rPr>
                        <a:t></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US" sz="2400" dirty="0" smtClean="0">
                          <a:solidFill>
                            <a:schemeClr val="bg1">
                              <a:lumMod val="50000"/>
                            </a:schemeClr>
                          </a:solidFill>
                        </a:rPr>
                        <a:t>Ax</a:t>
                      </a:r>
                      <a:r>
                        <a:rPr lang="en-US" sz="2400" baseline="0" dirty="0" smtClean="0">
                          <a:solidFill>
                            <a:schemeClr val="bg1">
                              <a:lumMod val="50000"/>
                            </a:schemeClr>
                          </a:solidFill>
                        </a:rPr>
                        <a:t> = 5</a:t>
                      </a:r>
                      <a:endParaRPr lang="en-US" sz="240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err="1" smtClean="0">
                          <a:solidFill>
                            <a:schemeClr val="bg1">
                              <a:lumMod val="50000"/>
                            </a:schemeClr>
                          </a:solidFill>
                        </a:rPr>
                        <a:t>Bx</a:t>
                      </a:r>
                      <a:r>
                        <a:rPr lang="en-US" sz="2400" baseline="0" dirty="0" smtClean="0">
                          <a:solidFill>
                            <a:schemeClr val="bg1">
                              <a:lumMod val="50000"/>
                            </a:schemeClr>
                          </a:solidFill>
                        </a:rPr>
                        <a:t> = 1</a:t>
                      </a:r>
                      <a:endParaRPr lang="en-US" sz="2400" dirty="0" smtClean="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US" sz="2400" dirty="0" smtClean="0"/>
                        <a:t>[63]</a:t>
                      </a:r>
                      <a:r>
                        <a:rPr lang="en-US" sz="2400" baseline="0" dirty="0" smtClean="0"/>
                        <a:t> = 12</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60734764"/>
                  </a:ext>
                </a:extLst>
              </a:tr>
              <a:tr h="473798">
                <a:tc>
                  <a:txBody>
                    <a:bodyPr/>
                    <a:lstStyle/>
                    <a:p>
                      <a:pPr algn="ctr"/>
                      <a:r>
                        <a:rPr lang="en-US" sz="2400" dirty="0"/>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Ax, </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err="1" smtClean="0"/>
                        <a:t>Bx</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ym typeface="Wingdings" panose="05000000000000000000" pitchFamily="2" charset="2"/>
                        </a:rPr>
                        <a:t></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Ax</a:t>
                      </a:r>
                      <a:r>
                        <a:rPr lang="en-US" sz="2400" baseline="0" dirty="0" smtClean="0"/>
                        <a:t> = 6</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err="1" smtClean="0">
                          <a:solidFill>
                            <a:schemeClr val="bg1">
                              <a:lumMod val="50000"/>
                            </a:schemeClr>
                          </a:solidFill>
                        </a:rPr>
                        <a:t>Bx</a:t>
                      </a:r>
                      <a:r>
                        <a:rPr lang="en-US" sz="2400" baseline="0" dirty="0" smtClean="0">
                          <a:solidFill>
                            <a:schemeClr val="bg1">
                              <a:lumMod val="50000"/>
                            </a:schemeClr>
                          </a:solidFill>
                        </a:rPr>
                        <a:t> = 1</a:t>
                      </a:r>
                      <a:endParaRPr lang="en-US" sz="2400" dirty="0" smtClean="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smtClean="0">
                          <a:solidFill>
                            <a:schemeClr val="bg1">
                              <a:lumMod val="50000"/>
                            </a:schemeClr>
                          </a:solidFill>
                        </a:rPr>
                        <a:t>[63]</a:t>
                      </a:r>
                      <a:r>
                        <a:rPr lang="en-US" sz="2400" baseline="0" dirty="0" smtClean="0">
                          <a:solidFill>
                            <a:schemeClr val="bg1">
                              <a:lumMod val="50000"/>
                            </a:schemeClr>
                          </a:solidFill>
                        </a:rPr>
                        <a:t> = 12</a:t>
                      </a:r>
                      <a:endParaRPr lang="en-US" sz="2400" dirty="0" smtClean="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25236298"/>
                  </a:ext>
                </a:extLst>
              </a:tr>
              <a:tr h="473798">
                <a:tc>
                  <a:txBody>
                    <a:bodyPr/>
                    <a:lstStyle/>
                    <a:p>
                      <a:pPr algn="ctr"/>
                      <a:r>
                        <a:rPr lang="en-US" sz="2400" dirty="0"/>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err="1" smtClean="0"/>
                        <a:t>Bx</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[63]</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ym typeface="Wingdings" panose="05000000000000000000" pitchFamily="2" charset="2"/>
                        </a:rPr>
                        <a:t></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bg1">
                              <a:lumMod val="50000"/>
                            </a:schemeClr>
                          </a:solidFill>
                        </a:rPr>
                        <a:t>Ax</a:t>
                      </a:r>
                      <a:r>
                        <a:rPr lang="en-US" sz="2400" baseline="0" dirty="0" smtClean="0">
                          <a:solidFill>
                            <a:schemeClr val="bg1">
                              <a:lumMod val="50000"/>
                            </a:schemeClr>
                          </a:solidFill>
                        </a:rPr>
                        <a:t> = 6</a:t>
                      </a:r>
                      <a:endParaRPr lang="en-US" sz="240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err="1" smtClean="0">
                          <a:solidFill>
                            <a:schemeClr val="tx1"/>
                          </a:solidFill>
                        </a:rPr>
                        <a:t>Bx</a:t>
                      </a:r>
                      <a:r>
                        <a:rPr lang="en-US" sz="2400" baseline="0" dirty="0" smtClean="0">
                          <a:solidFill>
                            <a:schemeClr val="tx1"/>
                          </a:solidFill>
                        </a:rPr>
                        <a:t> = 13</a:t>
                      </a:r>
                      <a:endParaRPr lang="en-US" sz="240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smtClean="0">
                          <a:solidFill>
                            <a:schemeClr val="bg1">
                              <a:lumMod val="50000"/>
                            </a:schemeClr>
                          </a:solidFill>
                        </a:rPr>
                        <a:t>[63]</a:t>
                      </a:r>
                      <a:r>
                        <a:rPr lang="en-US" sz="2400" baseline="0" dirty="0" smtClean="0">
                          <a:solidFill>
                            <a:schemeClr val="bg1">
                              <a:lumMod val="50000"/>
                            </a:schemeClr>
                          </a:solidFill>
                        </a:rPr>
                        <a:t> = 12</a:t>
                      </a:r>
                      <a:endParaRPr lang="en-US" sz="2400" dirty="0" smtClean="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37467232"/>
                  </a:ext>
                </a:extLst>
              </a:tr>
              <a:tr h="473798">
                <a:tc>
                  <a:txBody>
                    <a:bodyPr/>
                    <a:lstStyle/>
                    <a:p>
                      <a:pPr algn="ctr"/>
                      <a:r>
                        <a:rPr lang="en-US" sz="2400" dirty="0"/>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[63]</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[62]</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sym typeface="Wingdings" panose="05000000000000000000" pitchFamily="2" charset="2"/>
                        </a:rPr>
                        <a:t></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rtl="0"/>
                      <a:r>
                        <a:rPr lang="en-US" sz="2400" dirty="0" smtClean="0"/>
                        <a:t>illegal  </a:t>
                      </a:r>
                      <a:r>
                        <a:rPr lang="en-US" sz="2000" dirty="0" smtClean="0"/>
                        <a:t>(</a:t>
                      </a:r>
                      <a:r>
                        <a:rPr lang="he-IL" sz="2000" dirty="0" smtClean="0"/>
                        <a:t>לא ניתן לחבר שני תאי זיכרון</a:t>
                      </a:r>
                      <a:r>
                        <a:rPr lang="en-US" sz="2000" dirty="0" smtClean="0"/>
                        <a:t>)</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446367024"/>
                  </a:ext>
                </a:extLst>
              </a:tr>
              <a:tr h="473798">
                <a:tc>
                  <a:txBody>
                    <a:bodyPr/>
                    <a:lstStyle/>
                    <a:p>
                      <a:pPr algn="ctr"/>
                      <a:r>
                        <a:rPr lang="en-US" sz="2400" dirty="0" smtClean="0"/>
                        <a:t>add</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[63]</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Ax</a:t>
                      </a: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smtClean="0">
                          <a:sym typeface="Wingdings" panose="05000000000000000000" pitchFamily="2" charset="2"/>
                        </a:rPr>
                        <a:t></a:t>
                      </a:r>
                      <a:endParaRPr lang="en-US" sz="2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solidFill>
                            <a:schemeClr val="bg1">
                              <a:lumMod val="50000"/>
                            </a:schemeClr>
                          </a:solidFill>
                        </a:rPr>
                        <a:t>Ax</a:t>
                      </a:r>
                      <a:r>
                        <a:rPr lang="en-US" sz="2400" baseline="0" dirty="0" smtClean="0">
                          <a:solidFill>
                            <a:schemeClr val="bg1">
                              <a:lumMod val="50000"/>
                            </a:schemeClr>
                          </a:solidFill>
                        </a:rPr>
                        <a:t> = 6</a:t>
                      </a:r>
                      <a:endParaRPr lang="en-US" sz="2400" dirty="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err="1" smtClean="0">
                          <a:solidFill>
                            <a:schemeClr val="bg1">
                              <a:lumMod val="50000"/>
                            </a:schemeClr>
                          </a:solidFill>
                        </a:rPr>
                        <a:t>Bx</a:t>
                      </a:r>
                      <a:r>
                        <a:rPr lang="en-US" sz="2400" baseline="0" dirty="0" smtClean="0">
                          <a:solidFill>
                            <a:schemeClr val="bg1">
                              <a:lumMod val="50000"/>
                            </a:schemeClr>
                          </a:solidFill>
                        </a:rPr>
                        <a:t> = 13</a:t>
                      </a:r>
                      <a:endParaRPr lang="en-US" sz="2400" dirty="0" smtClean="0">
                        <a:solidFill>
                          <a:schemeClr val="bg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[63]</a:t>
                      </a:r>
                      <a:r>
                        <a:rPr lang="en-US" sz="2400" baseline="0" dirty="0" smtClean="0">
                          <a:solidFill>
                            <a:schemeClr val="tx1"/>
                          </a:solidFill>
                        </a:rPr>
                        <a:t> = 18</a:t>
                      </a:r>
                      <a:endParaRPr lang="en-US" sz="240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מלבן 4"/>
          <p:cNvSpPr/>
          <p:nvPr/>
        </p:nvSpPr>
        <p:spPr>
          <a:xfrm>
            <a:off x="6042991" y="2862470"/>
            <a:ext cx="4611757" cy="344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6023114" y="3319668"/>
            <a:ext cx="4611757" cy="344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p:cNvSpPr/>
          <p:nvPr/>
        </p:nvSpPr>
        <p:spPr>
          <a:xfrm>
            <a:off x="5901376" y="3805750"/>
            <a:ext cx="4611757" cy="344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p:cNvSpPr/>
          <p:nvPr/>
        </p:nvSpPr>
        <p:spPr>
          <a:xfrm>
            <a:off x="6023113" y="4287109"/>
            <a:ext cx="4611757" cy="344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p:cNvSpPr/>
          <p:nvPr/>
        </p:nvSpPr>
        <p:spPr>
          <a:xfrm>
            <a:off x="6023112" y="4784559"/>
            <a:ext cx="4611757" cy="344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p:cNvSpPr/>
          <p:nvPr/>
        </p:nvSpPr>
        <p:spPr>
          <a:xfrm>
            <a:off x="6042991" y="5289044"/>
            <a:ext cx="4611757" cy="344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0"/>
          <p:cNvSpPr/>
          <p:nvPr/>
        </p:nvSpPr>
        <p:spPr>
          <a:xfrm>
            <a:off x="5901375" y="5710747"/>
            <a:ext cx="4611757" cy="344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4637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286604"/>
            <a:ext cx="10058400" cy="1114494"/>
          </a:xfrm>
        </p:spPr>
        <p:txBody>
          <a:bodyPr/>
          <a:lstStyle/>
          <a:p>
            <a:pPr algn="r"/>
            <a:r>
              <a:rPr lang="he-IL" dirty="0">
                <a:latin typeface="Arial" panose="020B0604020202020204" pitchFamily="34" charset="0"/>
                <a:cs typeface="Arial" panose="020B0604020202020204" pitchFamily="34" charset="0"/>
              </a:rPr>
              <a:t>המחשב</a:t>
            </a:r>
          </a:p>
        </p:txBody>
      </p:sp>
      <p:sp>
        <p:nvSpPr>
          <p:cNvPr id="3" name="מציין מיקום תוכן 2"/>
          <p:cNvSpPr>
            <a:spLocks noGrp="1"/>
          </p:cNvSpPr>
          <p:nvPr>
            <p:ph idx="1"/>
          </p:nvPr>
        </p:nvSpPr>
        <p:spPr>
          <a:xfrm>
            <a:off x="3023418" y="2035277"/>
            <a:ext cx="8330381" cy="4141686"/>
          </a:xfrm>
        </p:spPr>
        <p:txBody>
          <a:bodyPr/>
          <a:lstStyle/>
          <a:p>
            <a:pPr marL="288000" lvl="0" indent="-288000">
              <a:buFont typeface="Wingdings" panose="05000000000000000000" pitchFamily="2" charset="2"/>
              <a:buChar char="§"/>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המחשב הוא מערכת מורכבת המיועדת למשתמשים רבים, שלכל אחד מהם צרכים מגוונים. המשתמש ביישומי מחשב כמו משחקים, מעבד תמלילים, תוכנה לניהול משרד ועוד מתקשר עם המחשב בעזרת ממשק המשתמש הכולל בדרך כלל תפריטים.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8000" indent="-288000">
              <a:buFont typeface="Wingdings" panose="05000000000000000000" pitchFamily="2" charset="2"/>
              <a:buChar char="§"/>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למחשב גם מנגנונים אחרים התומכים בתכניות המחשב ומאפשרים הרצתם, למשל מערכת ההפעלה. </a:t>
            </a:r>
            <a:endParaRPr lang="he-IL"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he-IL" dirty="0"/>
          </a:p>
          <a:p>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244" y="2746579"/>
            <a:ext cx="2085975" cy="2190750"/>
          </a:xfrm>
          <a:prstGeom prst="rect">
            <a:avLst/>
          </a:prstGeom>
        </p:spPr>
      </p:pic>
    </p:spTree>
    <p:extLst>
      <p:ext uri="{BB962C8B-B14F-4D97-AF65-F5344CB8AC3E}">
        <p14:creationId xmlns:p14="http://schemas.microsoft.com/office/powerpoint/2010/main" val="1324372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a:off x="1097280" y="286604"/>
            <a:ext cx="10058400" cy="1249966"/>
          </a:xfrm>
        </p:spPr>
        <p:txBody>
          <a:bodyPr/>
          <a:lstStyle/>
          <a:p>
            <a:pPr algn="r"/>
            <a:r>
              <a:rPr lang="he-IL" dirty="0">
                <a:cs typeface="+mn-cs"/>
              </a:rPr>
              <a:t>נסו בעצמכם</a:t>
            </a:r>
            <a:endParaRPr lang="en-US" dirty="0">
              <a:cs typeface="+mn-cs"/>
            </a:endParaRPr>
          </a:p>
        </p:txBody>
      </p:sp>
      <p:sp>
        <p:nvSpPr>
          <p:cNvPr id="4" name="מציין מיקום תוכן 3"/>
          <p:cNvSpPr>
            <a:spLocks noGrp="1"/>
          </p:cNvSpPr>
          <p:nvPr>
            <p:ph idx="1"/>
          </p:nvPr>
        </p:nvSpPr>
        <p:spPr>
          <a:xfrm>
            <a:off x="1097280" y="1932879"/>
            <a:ext cx="10058400" cy="4294414"/>
          </a:xfrm>
        </p:spPr>
        <p:txBody>
          <a:bodyPr>
            <a:normAutofit fontScale="85000" lnSpcReduction="20000"/>
          </a:bodyPr>
          <a:lstStyle/>
          <a:p>
            <a:pPr marL="0" indent="0">
              <a:buNone/>
            </a:pPr>
            <a:r>
              <a:rPr lang="he-IL" sz="3100" b="1" dirty="0">
                <a:solidFill>
                  <a:schemeClr val="accent3">
                    <a:lumMod val="75000"/>
                  </a:schemeClr>
                </a:solidFill>
              </a:rPr>
              <a:t>במעבד שלנו </a:t>
            </a:r>
            <a:r>
              <a:rPr lang="he-IL" sz="3100" b="1" dirty="0" smtClean="0">
                <a:solidFill>
                  <a:schemeClr val="accent3">
                    <a:lumMod val="75000"/>
                  </a:schemeClr>
                </a:solidFill>
              </a:rPr>
              <a:t>קים</a:t>
            </a:r>
            <a:r>
              <a:rPr lang="he-IL" sz="3100" b="1" dirty="0">
                <a:solidFill>
                  <a:schemeClr val="accent3">
                    <a:lumMod val="75000"/>
                  </a:schemeClr>
                </a:solidFill>
              </a:rPr>
              <a:t>:</a:t>
            </a:r>
          </a:p>
          <a:p>
            <a:pPr marL="731520" indent="-731520">
              <a:buFont typeface="Arial" panose="020B0604020202020204" pitchFamily="34" charset="0"/>
              <a:buChar char="•"/>
            </a:pPr>
            <a:r>
              <a:rPr lang="he-IL" sz="3300" dirty="0"/>
              <a:t>זיכרון של 100 תאים</a:t>
            </a:r>
            <a:endParaRPr lang="en-US" sz="3300" dirty="0"/>
          </a:p>
          <a:p>
            <a:pPr marL="1207008" lvl="2" indent="-731520">
              <a:buFont typeface="Arial" panose="020B0604020202020204" pitchFamily="34" charset="0"/>
              <a:buChar char="•"/>
            </a:pPr>
            <a:endParaRPr lang="en-US" sz="3100" dirty="0"/>
          </a:p>
          <a:p>
            <a:pPr marL="1207008" lvl="2" indent="-731520">
              <a:buFont typeface="Arial" panose="020B0604020202020204" pitchFamily="34" charset="0"/>
              <a:buChar char="•"/>
            </a:pPr>
            <a:endParaRPr lang="he-IL" sz="3100" dirty="0"/>
          </a:p>
          <a:p>
            <a:pPr marL="731520" indent="-731520">
              <a:buFont typeface="Arial" panose="020B0604020202020204" pitchFamily="34" charset="0"/>
              <a:buChar char="•"/>
            </a:pPr>
            <a:r>
              <a:rPr lang="he-IL" sz="3300" dirty="0"/>
              <a:t>3 רגיסטרים </a:t>
            </a:r>
            <a:r>
              <a:rPr lang="en-US" sz="3300" dirty="0"/>
              <a:t>Ax, </a:t>
            </a:r>
            <a:r>
              <a:rPr lang="en-US" sz="3300" dirty="0" err="1"/>
              <a:t>Bx</a:t>
            </a:r>
            <a:r>
              <a:rPr lang="en-US" sz="3300" dirty="0"/>
              <a:t> </a:t>
            </a:r>
            <a:r>
              <a:rPr lang="he-IL" sz="3300" dirty="0"/>
              <a:t> לביצוע חישובים ו </a:t>
            </a:r>
            <a:r>
              <a:rPr lang="en-US" sz="3300" dirty="0"/>
              <a:t>IP</a:t>
            </a:r>
            <a:r>
              <a:rPr lang="he-IL" sz="3300" dirty="0"/>
              <a:t> – כתובת הפקודה הבאה לביצוע</a:t>
            </a:r>
          </a:p>
          <a:p>
            <a:pPr marL="475488" lvl="2" indent="0">
              <a:buNone/>
            </a:pPr>
            <a:r>
              <a:rPr lang="en-US" sz="3100" dirty="0"/>
              <a:t> </a:t>
            </a:r>
            <a:endParaRPr lang="he-IL" sz="3100" dirty="0"/>
          </a:p>
          <a:p>
            <a:r>
              <a:rPr lang="he-IL" sz="3100" b="1" dirty="0">
                <a:solidFill>
                  <a:schemeClr val="accent3">
                    <a:lumMod val="75000"/>
                  </a:schemeClr>
                </a:solidFill>
              </a:rPr>
              <a:t>ו</a:t>
            </a:r>
            <a:r>
              <a:rPr lang="he-IL" sz="3100" b="1" dirty="0" smtClean="0">
                <a:solidFill>
                  <a:schemeClr val="accent3">
                    <a:lumMod val="75000"/>
                  </a:schemeClr>
                </a:solidFill>
              </a:rPr>
              <a:t>קיימות </a:t>
            </a:r>
            <a:r>
              <a:rPr lang="en-US" sz="3100" b="1" dirty="0">
                <a:solidFill>
                  <a:schemeClr val="accent3">
                    <a:lumMod val="75000"/>
                  </a:schemeClr>
                </a:solidFill>
              </a:rPr>
              <a:t>3</a:t>
            </a:r>
            <a:r>
              <a:rPr lang="he-IL" sz="3100" b="1" dirty="0">
                <a:solidFill>
                  <a:schemeClr val="accent3">
                    <a:lumMod val="75000"/>
                  </a:schemeClr>
                </a:solidFill>
              </a:rPr>
              <a:t> פעולות: </a:t>
            </a:r>
          </a:p>
          <a:p>
            <a:pPr marL="932688" lvl="2" indent="-457200">
              <a:buFont typeface="Arial" panose="020B0604020202020204" pitchFamily="34" charset="0"/>
              <a:buChar char="•"/>
            </a:pPr>
            <a:r>
              <a:rPr lang="en-US" sz="3300" dirty="0" err="1" smtClean="0"/>
              <a:t>mov</a:t>
            </a:r>
            <a:endParaRPr lang="en-US" sz="3300" dirty="0"/>
          </a:p>
          <a:p>
            <a:pPr marL="932688" lvl="2" indent="-457200">
              <a:buFont typeface="Arial" panose="020B0604020202020204" pitchFamily="34" charset="0"/>
              <a:buChar char="•"/>
            </a:pPr>
            <a:r>
              <a:rPr lang="en-US" sz="3300" dirty="0" smtClean="0"/>
              <a:t>add</a:t>
            </a:r>
            <a:endParaRPr lang="en-US" sz="3300" dirty="0"/>
          </a:p>
          <a:p>
            <a:pPr marL="932688" lvl="2" indent="-457200">
              <a:buFont typeface="Arial" panose="020B0604020202020204" pitchFamily="34" charset="0"/>
              <a:buChar char="•"/>
            </a:pPr>
            <a:r>
              <a:rPr lang="en-US" sz="3300" dirty="0" smtClean="0"/>
              <a:t>quit</a:t>
            </a:r>
            <a:endParaRPr lang="he-IL" sz="3300" dirty="0"/>
          </a:p>
          <a:p>
            <a:endParaRPr lang="en-US" dirty="0"/>
          </a:p>
        </p:txBody>
      </p:sp>
      <p:graphicFrame>
        <p:nvGraphicFramePr>
          <p:cNvPr id="5" name="טבלה 4"/>
          <p:cNvGraphicFramePr>
            <a:graphicFrameLocks noGrp="1"/>
          </p:cNvGraphicFramePr>
          <p:nvPr>
            <p:extLst>
              <p:ext uri="{D42A27DB-BD31-4B8C-83A1-F6EECF244321}">
                <p14:modId xmlns:p14="http://schemas.microsoft.com/office/powerpoint/2010/main" val="758267527"/>
              </p:ext>
            </p:extLst>
          </p:nvPr>
        </p:nvGraphicFramePr>
        <p:xfrm>
          <a:off x="554681" y="2786176"/>
          <a:ext cx="10080000" cy="512064"/>
        </p:xfrm>
        <a:graphic>
          <a:graphicData uri="http://schemas.openxmlformats.org/drawingml/2006/table">
            <a:tbl>
              <a:tblPr rtl="1" firstRow="1" firstCol="1" bandRow="1">
                <a:tableStyleId>{C4B1156A-380E-4F78-BDF5-A606A8083BF9}</a:tableStyleId>
              </a:tblPr>
              <a:tblGrid>
                <a:gridCol w="504000">
                  <a:extLst>
                    <a:ext uri="{9D8B030D-6E8A-4147-A177-3AD203B41FA5}">
                      <a16:colId xmlns="" xmlns:a16="http://schemas.microsoft.com/office/drawing/2014/main" val="20000"/>
                    </a:ext>
                  </a:extLst>
                </a:gridCol>
                <a:gridCol w="504000">
                  <a:extLst>
                    <a:ext uri="{9D8B030D-6E8A-4147-A177-3AD203B41FA5}">
                      <a16:colId xmlns="" xmlns:a16="http://schemas.microsoft.com/office/drawing/2014/main" val="20001"/>
                    </a:ext>
                  </a:extLst>
                </a:gridCol>
                <a:gridCol w="504000">
                  <a:extLst>
                    <a:ext uri="{9D8B030D-6E8A-4147-A177-3AD203B41FA5}">
                      <a16:colId xmlns="" xmlns:a16="http://schemas.microsoft.com/office/drawing/2014/main" val="20002"/>
                    </a:ext>
                  </a:extLst>
                </a:gridCol>
                <a:gridCol w="504000">
                  <a:extLst>
                    <a:ext uri="{9D8B030D-6E8A-4147-A177-3AD203B41FA5}">
                      <a16:colId xmlns="" xmlns:a16="http://schemas.microsoft.com/office/drawing/2014/main" val="20003"/>
                    </a:ext>
                  </a:extLst>
                </a:gridCol>
                <a:gridCol w="504000">
                  <a:extLst>
                    <a:ext uri="{9D8B030D-6E8A-4147-A177-3AD203B41FA5}">
                      <a16:colId xmlns="" xmlns:a16="http://schemas.microsoft.com/office/drawing/2014/main" val="20004"/>
                    </a:ext>
                  </a:extLst>
                </a:gridCol>
                <a:gridCol w="504000">
                  <a:extLst>
                    <a:ext uri="{9D8B030D-6E8A-4147-A177-3AD203B41FA5}">
                      <a16:colId xmlns="" xmlns:a16="http://schemas.microsoft.com/office/drawing/2014/main" val="20005"/>
                    </a:ext>
                  </a:extLst>
                </a:gridCol>
                <a:gridCol w="504000">
                  <a:extLst>
                    <a:ext uri="{9D8B030D-6E8A-4147-A177-3AD203B41FA5}">
                      <a16:colId xmlns="" xmlns:a16="http://schemas.microsoft.com/office/drawing/2014/main" val="20006"/>
                    </a:ext>
                  </a:extLst>
                </a:gridCol>
                <a:gridCol w="504000">
                  <a:extLst>
                    <a:ext uri="{9D8B030D-6E8A-4147-A177-3AD203B41FA5}">
                      <a16:colId xmlns="" xmlns:a16="http://schemas.microsoft.com/office/drawing/2014/main" val="20007"/>
                    </a:ext>
                  </a:extLst>
                </a:gridCol>
                <a:gridCol w="504000">
                  <a:extLst>
                    <a:ext uri="{9D8B030D-6E8A-4147-A177-3AD203B41FA5}">
                      <a16:colId xmlns="" xmlns:a16="http://schemas.microsoft.com/office/drawing/2014/main" val="20008"/>
                    </a:ext>
                  </a:extLst>
                </a:gridCol>
                <a:gridCol w="504000">
                  <a:extLst>
                    <a:ext uri="{9D8B030D-6E8A-4147-A177-3AD203B41FA5}">
                      <a16:colId xmlns="" xmlns:a16="http://schemas.microsoft.com/office/drawing/2014/main" val="20009"/>
                    </a:ext>
                  </a:extLst>
                </a:gridCol>
                <a:gridCol w="504000">
                  <a:extLst>
                    <a:ext uri="{9D8B030D-6E8A-4147-A177-3AD203B41FA5}">
                      <a16:colId xmlns="" xmlns:a16="http://schemas.microsoft.com/office/drawing/2014/main" val="20010"/>
                    </a:ext>
                  </a:extLst>
                </a:gridCol>
                <a:gridCol w="504000">
                  <a:extLst>
                    <a:ext uri="{9D8B030D-6E8A-4147-A177-3AD203B41FA5}">
                      <a16:colId xmlns="" xmlns:a16="http://schemas.microsoft.com/office/drawing/2014/main" val="20011"/>
                    </a:ext>
                  </a:extLst>
                </a:gridCol>
                <a:gridCol w="504000">
                  <a:extLst>
                    <a:ext uri="{9D8B030D-6E8A-4147-A177-3AD203B41FA5}">
                      <a16:colId xmlns="" xmlns:a16="http://schemas.microsoft.com/office/drawing/2014/main" val="20012"/>
                    </a:ext>
                  </a:extLst>
                </a:gridCol>
                <a:gridCol w="504000">
                  <a:extLst>
                    <a:ext uri="{9D8B030D-6E8A-4147-A177-3AD203B41FA5}">
                      <a16:colId xmlns="" xmlns:a16="http://schemas.microsoft.com/office/drawing/2014/main" val="20013"/>
                    </a:ext>
                  </a:extLst>
                </a:gridCol>
                <a:gridCol w="504000">
                  <a:extLst>
                    <a:ext uri="{9D8B030D-6E8A-4147-A177-3AD203B41FA5}">
                      <a16:colId xmlns="" xmlns:a16="http://schemas.microsoft.com/office/drawing/2014/main" val="20014"/>
                    </a:ext>
                  </a:extLst>
                </a:gridCol>
                <a:gridCol w="504000">
                  <a:extLst>
                    <a:ext uri="{9D8B030D-6E8A-4147-A177-3AD203B41FA5}">
                      <a16:colId xmlns="" xmlns:a16="http://schemas.microsoft.com/office/drawing/2014/main" val="20015"/>
                    </a:ext>
                  </a:extLst>
                </a:gridCol>
                <a:gridCol w="504000">
                  <a:extLst>
                    <a:ext uri="{9D8B030D-6E8A-4147-A177-3AD203B41FA5}">
                      <a16:colId xmlns="" xmlns:a16="http://schemas.microsoft.com/office/drawing/2014/main" val="20016"/>
                    </a:ext>
                  </a:extLst>
                </a:gridCol>
                <a:gridCol w="504000">
                  <a:extLst>
                    <a:ext uri="{9D8B030D-6E8A-4147-A177-3AD203B41FA5}">
                      <a16:colId xmlns="" xmlns:a16="http://schemas.microsoft.com/office/drawing/2014/main" val="20017"/>
                    </a:ext>
                  </a:extLst>
                </a:gridCol>
                <a:gridCol w="504000">
                  <a:extLst>
                    <a:ext uri="{9D8B030D-6E8A-4147-A177-3AD203B41FA5}">
                      <a16:colId xmlns="" xmlns:a16="http://schemas.microsoft.com/office/drawing/2014/main" val="20018"/>
                    </a:ext>
                  </a:extLst>
                </a:gridCol>
                <a:gridCol w="504000">
                  <a:extLst>
                    <a:ext uri="{9D8B030D-6E8A-4147-A177-3AD203B41FA5}">
                      <a16:colId xmlns="" xmlns:a16="http://schemas.microsoft.com/office/drawing/2014/main" val="20019"/>
                    </a:ext>
                  </a:extLst>
                </a:gridCol>
              </a:tblGrid>
              <a:tr h="216817">
                <a:tc>
                  <a:txBody>
                    <a:bodyPr/>
                    <a:lstStyle/>
                    <a:p>
                      <a:pPr algn="ctr" rtl="1">
                        <a:lnSpc>
                          <a:spcPct val="120000"/>
                        </a:lnSpc>
                        <a:spcAft>
                          <a:spcPts val="0"/>
                        </a:spcAft>
                      </a:pPr>
                      <a:r>
                        <a:rPr lang="he-IL" sz="1400" dirty="0">
                          <a:effectLst/>
                        </a:rPr>
                        <a:t>99</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98</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97</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96</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6</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5</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4</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3</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2</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1</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0</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extLst>
                  <a:ext uri="{0D108BD9-81ED-4DB2-BD59-A6C34878D82A}">
                    <a16:rowId xmlns="" xmlns:a16="http://schemas.microsoft.com/office/drawing/2014/main" val="10000"/>
                  </a:ext>
                </a:extLst>
              </a:tr>
              <a:tr h="216817">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extLst>
                  <a:ext uri="{0D108BD9-81ED-4DB2-BD59-A6C34878D82A}">
                    <a16:rowId xmlns="" xmlns:a16="http://schemas.microsoft.com/office/drawing/2014/main" val="10001"/>
                  </a:ext>
                </a:extLst>
              </a:tr>
            </a:tbl>
          </a:graphicData>
        </a:graphic>
      </p:graphicFrame>
      <p:graphicFrame>
        <p:nvGraphicFramePr>
          <p:cNvPr id="6" name="טבלה 5"/>
          <p:cNvGraphicFramePr>
            <a:graphicFrameLocks noGrp="1"/>
          </p:cNvGraphicFramePr>
          <p:nvPr>
            <p:extLst>
              <p:ext uri="{D42A27DB-BD31-4B8C-83A1-F6EECF244321}">
                <p14:modId xmlns:p14="http://schemas.microsoft.com/office/powerpoint/2010/main" val="1819709064"/>
              </p:ext>
            </p:extLst>
          </p:nvPr>
        </p:nvGraphicFramePr>
        <p:xfrm>
          <a:off x="554681" y="4074186"/>
          <a:ext cx="1079500" cy="579120"/>
        </p:xfrm>
        <a:graphic>
          <a:graphicData uri="http://schemas.openxmlformats.org/drawingml/2006/table">
            <a:tbl>
              <a:tblPr firstRow="1" bandRow="1">
                <a:tableStyleId>{5C22544A-7EE6-4342-B048-85BDC9FD1C3A}</a:tableStyleId>
              </a:tblPr>
              <a:tblGrid>
                <a:gridCol w="1079500">
                  <a:extLst>
                    <a:ext uri="{9D8B030D-6E8A-4147-A177-3AD203B41FA5}">
                      <a16:colId xmlns="" xmlns:a16="http://schemas.microsoft.com/office/drawing/2014/main" val="2829799902"/>
                    </a:ext>
                  </a:extLst>
                </a:gridCol>
              </a:tblGrid>
              <a:tr h="578274">
                <a:tc>
                  <a:txBody>
                    <a:bodyPr/>
                    <a:lstStyle/>
                    <a:p>
                      <a:pPr algn="ctr"/>
                      <a:r>
                        <a:rPr lang="en-US" sz="3200" dirty="0">
                          <a:solidFill>
                            <a:schemeClr val="tx1"/>
                          </a:solidFill>
                        </a:rPr>
                        <a:t>Ax</a:t>
                      </a:r>
                      <a:endParaRPr lang="en-US" sz="1600" dirty="0">
                        <a:solidFill>
                          <a:schemeClr val="tx1"/>
                        </a:solidFill>
                      </a:endParaRPr>
                    </a:p>
                  </a:txBody>
                  <a:tcPr>
                    <a:solidFill>
                      <a:schemeClr val="bg2">
                        <a:lumMod val="90000"/>
                      </a:schemeClr>
                    </a:solidFill>
                  </a:tcPr>
                </a:tc>
                <a:extLst>
                  <a:ext uri="{0D108BD9-81ED-4DB2-BD59-A6C34878D82A}">
                    <a16:rowId xmlns="" xmlns:a16="http://schemas.microsoft.com/office/drawing/2014/main" val="2970394243"/>
                  </a:ext>
                </a:extLst>
              </a:tr>
            </a:tbl>
          </a:graphicData>
        </a:graphic>
      </p:graphicFrame>
      <p:graphicFrame>
        <p:nvGraphicFramePr>
          <p:cNvPr id="9" name="טבלה 8"/>
          <p:cNvGraphicFramePr>
            <a:graphicFrameLocks noGrp="1"/>
          </p:cNvGraphicFramePr>
          <p:nvPr>
            <p:extLst>
              <p:ext uri="{D42A27DB-BD31-4B8C-83A1-F6EECF244321}">
                <p14:modId xmlns:p14="http://schemas.microsoft.com/office/powerpoint/2010/main" val="206542493"/>
              </p:ext>
            </p:extLst>
          </p:nvPr>
        </p:nvGraphicFramePr>
        <p:xfrm>
          <a:off x="1761181" y="4074186"/>
          <a:ext cx="1079500" cy="579120"/>
        </p:xfrm>
        <a:graphic>
          <a:graphicData uri="http://schemas.openxmlformats.org/drawingml/2006/table">
            <a:tbl>
              <a:tblPr firstRow="1" bandRow="1">
                <a:tableStyleId>{5C22544A-7EE6-4342-B048-85BDC9FD1C3A}</a:tableStyleId>
              </a:tblPr>
              <a:tblGrid>
                <a:gridCol w="1079500">
                  <a:extLst>
                    <a:ext uri="{9D8B030D-6E8A-4147-A177-3AD203B41FA5}">
                      <a16:colId xmlns="" xmlns:a16="http://schemas.microsoft.com/office/drawing/2014/main" val="2829799902"/>
                    </a:ext>
                  </a:extLst>
                </a:gridCol>
              </a:tblGrid>
              <a:tr h="578274">
                <a:tc>
                  <a:txBody>
                    <a:bodyPr/>
                    <a:lstStyle/>
                    <a:p>
                      <a:pPr algn="ctr"/>
                      <a:r>
                        <a:rPr lang="en-US" sz="3200" b="1" kern="1200" dirty="0" err="1">
                          <a:solidFill>
                            <a:schemeClr val="tx1"/>
                          </a:solidFill>
                          <a:latin typeface="+mn-lt"/>
                          <a:ea typeface="+mn-ea"/>
                          <a:cs typeface="+mn-cs"/>
                        </a:rPr>
                        <a:t>Bx</a:t>
                      </a:r>
                      <a:endParaRPr lang="en-US" sz="3200" b="1" kern="1200" dirty="0">
                        <a:solidFill>
                          <a:schemeClr val="tx1"/>
                        </a:solidFill>
                        <a:latin typeface="+mn-lt"/>
                        <a:ea typeface="+mn-ea"/>
                        <a:cs typeface="+mn-cs"/>
                      </a:endParaRPr>
                    </a:p>
                  </a:txBody>
                  <a:tcPr>
                    <a:solidFill>
                      <a:schemeClr val="bg2">
                        <a:lumMod val="90000"/>
                      </a:schemeClr>
                    </a:solidFill>
                  </a:tcPr>
                </a:tc>
                <a:extLst>
                  <a:ext uri="{0D108BD9-81ED-4DB2-BD59-A6C34878D82A}">
                    <a16:rowId xmlns="" xmlns:a16="http://schemas.microsoft.com/office/drawing/2014/main" val="2970394243"/>
                  </a:ext>
                </a:extLst>
              </a:tr>
            </a:tbl>
          </a:graphicData>
        </a:graphic>
      </p:graphicFrame>
      <p:graphicFrame>
        <p:nvGraphicFramePr>
          <p:cNvPr id="10" name="טבלה 9"/>
          <p:cNvGraphicFramePr>
            <a:graphicFrameLocks noGrp="1"/>
          </p:cNvGraphicFramePr>
          <p:nvPr>
            <p:extLst>
              <p:ext uri="{D42A27DB-BD31-4B8C-83A1-F6EECF244321}">
                <p14:modId xmlns:p14="http://schemas.microsoft.com/office/powerpoint/2010/main" val="2148382901"/>
              </p:ext>
            </p:extLst>
          </p:nvPr>
        </p:nvGraphicFramePr>
        <p:xfrm>
          <a:off x="3869381" y="4112286"/>
          <a:ext cx="1079500" cy="579120"/>
        </p:xfrm>
        <a:graphic>
          <a:graphicData uri="http://schemas.openxmlformats.org/drawingml/2006/table">
            <a:tbl>
              <a:tblPr firstRow="1" bandRow="1">
                <a:tableStyleId>{5C22544A-7EE6-4342-B048-85BDC9FD1C3A}</a:tableStyleId>
              </a:tblPr>
              <a:tblGrid>
                <a:gridCol w="1079500">
                  <a:extLst>
                    <a:ext uri="{9D8B030D-6E8A-4147-A177-3AD203B41FA5}">
                      <a16:colId xmlns="" xmlns:a16="http://schemas.microsoft.com/office/drawing/2014/main" val="2829799902"/>
                    </a:ext>
                  </a:extLst>
                </a:gridCol>
              </a:tblGrid>
              <a:tr h="578274">
                <a:tc>
                  <a:txBody>
                    <a:bodyPr/>
                    <a:lstStyle/>
                    <a:p>
                      <a:pPr algn="ctr"/>
                      <a:r>
                        <a:rPr lang="en-US" sz="3200" dirty="0">
                          <a:solidFill>
                            <a:schemeClr val="tx1"/>
                          </a:solidFill>
                        </a:rPr>
                        <a:t>IP</a:t>
                      </a:r>
                      <a:endParaRPr lang="en-US" sz="1600" dirty="0">
                        <a:solidFill>
                          <a:schemeClr val="tx1"/>
                        </a:solidFill>
                      </a:endParaRPr>
                    </a:p>
                  </a:txBody>
                  <a:tcPr>
                    <a:solidFill>
                      <a:schemeClr val="bg2">
                        <a:lumMod val="90000"/>
                      </a:schemeClr>
                    </a:solidFill>
                  </a:tcPr>
                </a:tc>
                <a:extLst>
                  <a:ext uri="{0D108BD9-81ED-4DB2-BD59-A6C34878D82A}">
                    <a16:rowId xmlns="" xmlns:a16="http://schemas.microsoft.com/office/drawing/2014/main" val="2970394243"/>
                  </a:ext>
                </a:extLst>
              </a:tr>
            </a:tbl>
          </a:graphicData>
        </a:graphic>
      </p:graphicFrame>
      <p:sp>
        <p:nvSpPr>
          <p:cNvPr id="2" name="TextBox 1"/>
          <p:cNvSpPr txBox="1"/>
          <p:nvPr/>
        </p:nvSpPr>
        <p:spPr>
          <a:xfrm>
            <a:off x="669471" y="5600700"/>
            <a:ext cx="24982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he-IL" dirty="0"/>
              <a:t>התנסות עצמית </a:t>
            </a:r>
            <a:r>
              <a:rPr lang="he-IL" dirty="0" smtClean="0"/>
              <a:t>פיתון</a:t>
            </a:r>
            <a:endParaRPr lang="he-IL" dirty="0"/>
          </a:p>
        </p:txBody>
      </p:sp>
    </p:spTree>
    <p:extLst>
      <p:ext uri="{BB962C8B-B14F-4D97-AF65-F5344CB8AC3E}">
        <p14:creationId xmlns:p14="http://schemas.microsoft.com/office/powerpoint/2010/main" val="2543722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663676"/>
            <a:ext cx="10058400" cy="825911"/>
          </a:xfrm>
        </p:spPr>
        <p:txBody>
          <a:bodyPr/>
          <a:lstStyle/>
          <a:p>
            <a:pPr algn="r"/>
            <a:r>
              <a:rPr lang="he-IL" dirty="0">
                <a:cs typeface="+mn-cs"/>
              </a:rPr>
              <a:t>תכנית לחיבור מספרים</a:t>
            </a:r>
          </a:p>
        </p:txBody>
      </p:sp>
      <p:sp>
        <p:nvSpPr>
          <p:cNvPr id="3" name="מציין מיקום תוכן 2"/>
          <p:cNvSpPr>
            <a:spLocks noGrp="1"/>
          </p:cNvSpPr>
          <p:nvPr>
            <p:ph idx="1"/>
          </p:nvPr>
        </p:nvSpPr>
        <p:spPr/>
        <p:txBody>
          <a:bodyPr>
            <a:normAutofit/>
          </a:bodyPr>
          <a:lstStyle/>
          <a:p>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נשתמש בהוראת </a:t>
            </a:r>
            <a:r>
              <a:rPr lang="he-IL" sz="2800" b="1" dirty="0">
                <a:solidFill>
                  <a:schemeClr val="accent1">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העברה</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כדי להשים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נתונים למשתנים.</a:t>
            </a:r>
            <a:endPar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מאחר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ולא קיימת הוראה שבה ניתן לחבר אופרנדים מתא בזיכרון,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לתא זיכרון נעתיק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את הנתונים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מהמשתנים לאוגרים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AX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ו –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BX</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בתא שכתובתו </a:t>
            </a:r>
            <a:r>
              <a:rPr lang="he-IL" sz="2800" b="1" dirty="0">
                <a:solidFill>
                  <a:schemeClr val="accent5">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0</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נאחסן את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b="1" dirty="0">
                <a:solidFill>
                  <a:schemeClr val="accent5">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הערך 23</a:t>
            </a:r>
            <a:r>
              <a:rPr lang="en-US" sz="2800" b="1" dirty="0">
                <a:solidFill>
                  <a:schemeClr val="accent5">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2800" b="1" dirty="0">
                <a:solidFill>
                  <a:schemeClr val="accent5">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ובתא שכתובתו </a:t>
            </a:r>
            <a:r>
              <a:rPr lang="he-IL" sz="2800" b="1"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5</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נאחסן את </a:t>
            </a:r>
            <a:r>
              <a:rPr lang="he-IL" sz="2800" b="1"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הערך 54</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נחבר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ונשמור את התוצאה באוגר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AX</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לסיום נעתיק את התוצאה מאוגר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AX</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למשתנה</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 חדש בתא זיכרון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79005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914400"/>
            <a:ext cx="10058400" cy="722672"/>
          </a:xfrm>
        </p:spPr>
        <p:txBody>
          <a:bodyPr/>
          <a:lstStyle/>
          <a:p>
            <a:pPr algn="r"/>
            <a:r>
              <a:rPr lang="he-IL" dirty="0">
                <a:cs typeface="+mn-cs"/>
              </a:rPr>
              <a:t>תכנית לחיבור </a:t>
            </a:r>
            <a:r>
              <a:rPr lang="he-IL" dirty="0" smtClean="0">
                <a:cs typeface="+mn-cs"/>
              </a:rPr>
              <a:t>שני מספרים</a:t>
            </a:r>
            <a:endParaRPr lang="en-US" dirty="0">
              <a:cs typeface="+mn-cs"/>
            </a:endParaRPr>
          </a:p>
        </p:txBody>
      </p:sp>
      <p:sp>
        <p:nvSpPr>
          <p:cNvPr id="3" name="מציין מיקום תוכן 2"/>
          <p:cNvSpPr>
            <a:spLocks noGrp="1"/>
          </p:cNvSpPr>
          <p:nvPr>
            <p:ph idx="1"/>
          </p:nvPr>
        </p:nvSpPr>
        <p:spPr>
          <a:xfrm>
            <a:off x="682388" y="1845734"/>
            <a:ext cx="10473291" cy="4232022"/>
          </a:xfrm>
        </p:spPr>
        <p:txBody>
          <a:bodyPr>
            <a:normAutofit fontScale="77500" lnSpcReduction="20000"/>
          </a:bodyPr>
          <a:lstStyle/>
          <a:p>
            <a:pPr>
              <a:lnSpc>
                <a:spcPct val="140000"/>
              </a:lnSpc>
              <a:spcBef>
                <a:spcPts val="0"/>
              </a:spcBef>
              <a:spcAft>
                <a:spcPts val="0"/>
              </a:spcAft>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נגדיר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שלושה משתנים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בזיכרון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בתאים [0] , [1]  ו –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40000"/>
              </a:lnSpc>
              <a:spcBef>
                <a:spcPts val="0"/>
              </a:spcBef>
              <a:spcAft>
                <a:spcPts val="0"/>
              </a:spcAft>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40000"/>
              </a:lnSpc>
              <a:spcBef>
                <a:spcPts val="0"/>
              </a:spcBef>
              <a:spcAft>
                <a:spcPts val="0"/>
              </a:spcAft>
            </a:pP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שימו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את הנתון 23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במשתנה הראשון [0]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sz="2800" dirty="0" err="1"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mov</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[0], 23</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he-IL" sz="2600" dirty="0" smtClean="0">
                <a:latin typeface="Arial Unicode MS" panose="020B0604020202020204" pitchFamily="34" charset="-128"/>
                <a:ea typeface="Arial Unicode MS" panose="020B0604020202020204" pitchFamily="34" charset="-128"/>
                <a:cs typeface="Arial Unicode MS" panose="020B0604020202020204" pitchFamily="34" charset="-128"/>
              </a:rPr>
              <a:t>(תא זיכרון שכתובתו 0)</a:t>
            </a:r>
            <a:endParaRPr lang="en-US" sz="2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40000"/>
              </a:lnSpc>
              <a:spcBef>
                <a:spcPts val="0"/>
              </a:spcBef>
              <a:spcAft>
                <a:spcPts val="0"/>
              </a:spcAft>
            </a:pP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שימו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את הנתון 54 במשתנה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[1]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sz="2800" dirty="0" err="1">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mov</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[1], 54</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br>
            <a:r>
              <a:rPr lang="he-IL" sz="26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he-IL" sz="2600" dirty="0">
                <a:latin typeface="Arial Unicode MS" panose="020B0604020202020204" pitchFamily="34" charset="-128"/>
                <a:ea typeface="Arial Unicode MS" panose="020B0604020202020204" pitchFamily="34" charset="-128"/>
                <a:cs typeface="Arial Unicode MS" panose="020B0604020202020204" pitchFamily="34" charset="-128"/>
              </a:rPr>
              <a:t>תא </a:t>
            </a:r>
            <a:r>
              <a:rPr lang="he-IL" sz="2600" dirty="0" smtClean="0">
                <a:latin typeface="Arial Unicode MS" panose="020B0604020202020204" pitchFamily="34" charset="-128"/>
                <a:ea typeface="Arial Unicode MS" panose="020B0604020202020204" pitchFamily="34" charset="-128"/>
                <a:cs typeface="Arial Unicode MS" panose="020B0604020202020204" pitchFamily="34" charset="-128"/>
              </a:rPr>
              <a:t>זיכרון שכתובתו </a:t>
            </a:r>
            <a:r>
              <a:rPr lang="he-IL" sz="2600" dirty="0">
                <a:latin typeface="Arial Unicode MS" panose="020B0604020202020204" pitchFamily="34" charset="-128"/>
                <a:ea typeface="Arial Unicode MS" panose="020B0604020202020204" pitchFamily="34" charset="-128"/>
                <a:cs typeface="Arial Unicode MS" panose="020B0604020202020204" pitchFamily="34" charset="-128"/>
              </a:rPr>
              <a:t>1</a:t>
            </a:r>
            <a:r>
              <a:rPr lang="he-IL" sz="26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40000"/>
              </a:lnSpc>
              <a:spcBef>
                <a:spcPts val="0"/>
              </a:spcBef>
              <a:spcAft>
                <a:spcPts val="0"/>
              </a:spcAft>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40000"/>
              </a:lnSpc>
              <a:spcBef>
                <a:spcPts val="0"/>
              </a:spcBef>
              <a:spcAft>
                <a:spcPts val="0"/>
              </a:spcAft>
            </a:pP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חברו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[0] </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  ושימו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את התוצאה </a:t>
            </a:r>
            <a:r>
              <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rPr>
              <a:t>בתא זיכרון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[2]</a:t>
            </a:r>
            <a:endParaRPr lang="he-IL"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40000"/>
              </a:lnSpc>
              <a:spcBef>
                <a:spcPts val="0"/>
              </a:spcBef>
              <a:spcAft>
                <a:spcPts val="0"/>
              </a:spcAft>
            </a:pPr>
            <a:r>
              <a:rPr lang="he-IL" sz="2800" dirty="0" smtClean="0">
                <a:latin typeface="David" panose="020E0502060401010101" pitchFamily="34" charset="-79"/>
                <a:ea typeface="Arial Unicode MS" panose="020B0604020202020204" pitchFamily="34" charset="-128"/>
                <a:cs typeface="David" panose="020E0502060401010101" pitchFamily="34" charset="-79"/>
              </a:rPr>
              <a:t>שימו לב </a:t>
            </a:r>
            <a:r>
              <a:rPr lang="he-IL" sz="2800" dirty="0" smtClean="0">
                <a:solidFill>
                  <a:srgbClr val="FF0000"/>
                </a:solidFill>
                <a:latin typeface="David" panose="020E0502060401010101" pitchFamily="34" charset="-79"/>
                <a:ea typeface="Arial Unicode MS" panose="020B0604020202020204" pitchFamily="34" charset="-128"/>
                <a:cs typeface="David" panose="020E0502060401010101" pitchFamily="34" charset="-79"/>
                <a:sym typeface="Webdings" panose="05030102010509060703" pitchFamily="18" charset="2"/>
              </a:rPr>
              <a:t></a:t>
            </a:r>
            <a:r>
              <a:rPr lang="he-IL" sz="2800" dirty="0" smtClean="0">
                <a:latin typeface="David" panose="020E0502060401010101" pitchFamily="34" charset="-79"/>
                <a:ea typeface="Arial Unicode MS" panose="020B0604020202020204" pitchFamily="34" charset="-128"/>
                <a:cs typeface="David" panose="020E0502060401010101" pitchFamily="34" charset="-79"/>
                <a:sym typeface="Webdings" panose="05030102010509060703" pitchFamily="18" charset="2"/>
              </a:rPr>
              <a:t>, בגלל מבנה המחשב לא ניתן לחבר שני ערכים השמורים בתי זיכרון שונים, לכן נעביר את הערכים לרגיסטרים, נחבר את הערכים ונעביר ת התוצאה לתא זיכרון חדש.</a:t>
            </a:r>
            <a:endParaRPr lang="en-US" sz="2800" dirty="0">
              <a:latin typeface="David" panose="020E0502060401010101" pitchFamily="34" charset="-79"/>
              <a:ea typeface="Arial Unicode MS" panose="020B0604020202020204" pitchFamily="34" charset="-128"/>
              <a:cs typeface="David" panose="020E0502060401010101" pitchFamily="34" charset="-79"/>
            </a:endParaRPr>
          </a:p>
        </p:txBody>
      </p:sp>
      <p:pic>
        <p:nvPicPr>
          <p:cNvPr id="6146" name="Picture 2" descr="http://www.nickjr.co.uk/_/leap/leap_v19/images/avatar_icon_ad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558" y="174023"/>
            <a:ext cx="1953444" cy="19534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3941" y="5708424"/>
            <a:ext cx="24982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he-IL" dirty="0"/>
              <a:t>דף עבודה תרגיל 1</a:t>
            </a:r>
          </a:p>
        </p:txBody>
      </p:sp>
    </p:spTree>
    <p:extLst>
      <p:ext uri="{BB962C8B-B14F-4D97-AF65-F5344CB8AC3E}">
        <p14:creationId xmlns:p14="http://schemas.microsoft.com/office/powerpoint/2010/main" val="2634311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3"/>
          <p:cNvGraphicFramePr>
            <a:graphicFrameLocks noGrp="1"/>
          </p:cNvGraphicFramePr>
          <p:nvPr>
            <p:extLst>
              <p:ext uri="{D42A27DB-BD31-4B8C-83A1-F6EECF244321}">
                <p14:modId xmlns:p14="http://schemas.microsoft.com/office/powerpoint/2010/main" val="3910503383"/>
              </p:ext>
            </p:extLst>
          </p:nvPr>
        </p:nvGraphicFramePr>
        <p:xfrm>
          <a:off x="1445342" y="427703"/>
          <a:ext cx="9896168" cy="5120640"/>
        </p:xfrm>
        <a:graphic>
          <a:graphicData uri="http://schemas.openxmlformats.org/drawingml/2006/table">
            <a:tbl>
              <a:tblPr rtl="1" firstRow="1" firstCol="1" bandRow="1">
                <a:tableStyleId>{C4B1156A-380E-4F78-BDF5-A606A8083BF9}</a:tableStyleId>
              </a:tblPr>
              <a:tblGrid>
                <a:gridCol w="6851928">
                  <a:extLst>
                    <a:ext uri="{9D8B030D-6E8A-4147-A177-3AD203B41FA5}">
                      <a16:colId xmlns="" xmlns:a16="http://schemas.microsoft.com/office/drawing/2014/main" val="20000"/>
                    </a:ext>
                  </a:extLst>
                </a:gridCol>
                <a:gridCol w="3044240">
                  <a:extLst>
                    <a:ext uri="{9D8B030D-6E8A-4147-A177-3AD203B41FA5}">
                      <a16:colId xmlns="" xmlns:a16="http://schemas.microsoft.com/office/drawing/2014/main" val="20001"/>
                    </a:ext>
                  </a:extLst>
                </a:gridCol>
              </a:tblGrid>
              <a:tr h="5073445">
                <a:tc>
                  <a:txBody>
                    <a:bodyPr/>
                    <a:lstStyle/>
                    <a:p>
                      <a:pPr algn="r" rtl="1">
                        <a:lnSpc>
                          <a:spcPct val="120000"/>
                        </a:lnSpc>
                        <a:spcAft>
                          <a:spcPts val="0"/>
                        </a:spcAft>
                      </a:pPr>
                      <a:r>
                        <a:rPr lang="he-IL" sz="2800" dirty="0">
                          <a:effectLst/>
                        </a:rPr>
                        <a:t>נתונים</a:t>
                      </a:r>
                      <a:r>
                        <a:rPr lang="he-IL" sz="2800" dirty="0" smtClean="0">
                          <a:effectLst/>
                        </a:rPr>
                        <a:t>:</a:t>
                      </a:r>
                      <a:endParaRPr lang="he-IL" sz="2800" dirty="0">
                        <a:effectLst/>
                      </a:endParaRPr>
                    </a:p>
                    <a:p>
                      <a:pPr algn="r" rtl="1">
                        <a:lnSpc>
                          <a:spcPct val="120000"/>
                        </a:lnSpc>
                        <a:spcAft>
                          <a:spcPts val="0"/>
                        </a:spcAft>
                      </a:pPr>
                      <a:r>
                        <a:rPr lang="he-IL" sz="2800" dirty="0" smtClean="0">
                          <a:effectLst/>
                        </a:rPr>
                        <a:t>----------------</a:t>
                      </a:r>
                      <a:endParaRPr lang="en-US" sz="2800" dirty="0">
                        <a:effectLst/>
                      </a:endParaRPr>
                    </a:p>
                    <a:p>
                      <a:pPr algn="r" rtl="1">
                        <a:lnSpc>
                          <a:spcPct val="120000"/>
                        </a:lnSpc>
                        <a:spcAft>
                          <a:spcPts val="0"/>
                        </a:spcAft>
                      </a:pPr>
                      <a:r>
                        <a:rPr lang="he-IL" sz="2800" dirty="0">
                          <a:effectLst/>
                        </a:rPr>
                        <a:t>קוד:</a:t>
                      </a:r>
                      <a:endParaRPr lang="en-US" sz="2800" dirty="0">
                        <a:effectLst/>
                      </a:endParaRPr>
                    </a:p>
                    <a:p>
                      <a:pPr marL="971550" indent="-514350" algn="r" rtl="1">
                        <a:lnSpc>
                          <a:spcPct val="120000"/>
                        </a:lnSpc>
                        <a:spcAft>
                          <a:spcPts val="0"/>
                        </a:spcAft>
                        <a:buFont typeface="+mj-lt"/>
                        <a:buAutoNum type="arabicPeriod"/>
                      </a:pPr>
                      <a:r>
                        <a:rPr lang="he-IL" sz="2800" dirty="0">
                          <a:solidFill>
                            <a:srgbClr val="FF0000"/>
                          </a:solidFill>
                          <a:effectLst/>
                        </a:rPr>
                        <a:t> </a:t>
                      </a:r>
                      <a:r>
                        <a:rPr lang="he-IL" sz="2800" baseline="0" dirty="0" smtClean="0">
                          <a:solidFill>
                            <a:srgbClr val="FF0000"/>
                          </a:solidFill>
                          <a:effectLst/>
                        </a:rPr>
                        <a:t>השם לתא זיכרון 0 את הערך 23</a:t>
                      </a:r>
                    </a:p>
                    <a:p>
                      <a:pPr marL="971550" indent="-514350" algn="r" rtl="1">
                        <a:lnSpc>
                          <a:spcPct val="120000"/>
                        </a:lnSpc>
                        <a:spcAft>
                          <a:spcPts val="0"/>
                        </a:spcAft>
                        <a:buFont typeface="+mj-lt"/>
                        <a:buAutoNum type="arabicPeriod"/>
                      </a:pPr>
                      <a:r>
                        <a:rPr lang="he-IL" sz="2800" baseline="0" dirty="0" smtClean="0">
                          <a:solidFill>
                            <a:srgbClr val="FF0000"/>
                          </a:solidFill>
                          <a:effectLst/>
                        </a:rPr>
                        <a:t>השם לתא זיכרון 1 את הערך 54</a:t>
                      </a:r>
                      <a:endParaRPr lang="en-US" sz="2800" dirty="0">
                        <a:solidFill>
                          <a:srgbClr val="FF0000"/>
                        </a:solidFill>
                        <a:effectLst/>
                      </a:endParaRPr>
                    </a:p>
                    <a:p>
                      <a:pPr marL="971550" indent="-514350" algn="r" rtl="1">
                        <a:lnSpc>
                          <a:spcPct val="120000"/>
                        </a:lnSpc>
                        <a:spcAft>
                          <a:spcPts val="0"/>
                        </a:spcAft>
                        <a:buFont typeface="+mj-lt"/>
                        <a:buAutoNum type="arabicPeriod"/>
                      </a:pPr>
                      <a:r>
                        <a:rPr lang="he-IL" sz="2800" dirty="0" smtClean="0">
                          <a:solidFill>
                            <a:srgbClr val="FF0000"/>
                          </a:solidFill>
                          <a:effectLst/>
                        </a:rPr>
                        <a:t>שים </a:t>
                      </a:r>
                      <a:r>
                        <a:rPr lang="he-IL" sz="2800" dirty="0">
                          <a:solidFill>
                            <a:srgbClr val="FF0000"/>
                          </a:solidFill>
                          <a:effectLst/>
                        </a:rPr>
                        <a:t>את תוכן </a:t>
                      </a:r>
                      <a:r>
                        <a:rPr lang="he-IL" sz="2800" dirty="0" smtClean="0">
                          <a:solidFill>
                            <a:srgbClr val="FF0000"/>
                          </a:solidFill>
                          <a:effectLst/>
                        </a:rPr>
                        <a:t>תא [0] באוגר </a:t>
                      </a:r>
                      <a:r>
                        <a:rPr lang="en-US" sz="2800" dirty="0">
                          <a:solidFill>
                            <a:srgbClr val="FF0000"/>
                          </a:solidFill>
                          <a:effectLst/>
                        </a:rPr>
                        <a:t>AX</a:t>
                      </a:r>
                    </a:p>
                    <a:p>
                      <a:pPr marL="971550" indent="-514350" algn="r" rtl="1">
                        <a:lnSpc>
                          <a:spcPct val="120000"/>
                        </a:lnSpc>
                        <a:spcAft>
                          <a:spcPts val="0"/>
                        </a:spcAft>
                        <a:buFont typeface="+mj-lt"/>
                        <a:buAutoNum type="arabicPeriod"/>
                      </a:pPr>
                      <a:r>
                        <a:rPr lang="he-IL" sz="2800" dirty="0" smtClean="0">
                          <a:solidFill>
                            <a:srgbClr val="FF0000"/>
                          </a:solidFill>
                          <a:effectLst/>
                        </a:rPr>
                        <a:t>שים </a:t>
                      </a:r>
                      <a:r>
                        <a:rPr lang="he-IL" sz="2800" dirty="0">
                          <a:solidFill>
                            <a:srgbClr val="FF0000"/>
                          </a:solidFill>
                          <a:effectLst/>
                        </a:rPr>
                        <a:t>את תוכן </a:t>
                      </a:r>
                      <a:r>
                        <a:rPr lang="he-IL" sz="2800" dirty="0" smtClean="0">
                          <a:solidFill>
                            <a:srgbClr val="FF0000"/>
                          </a:solidFill>
                          <a:effectLst/>
                        </a:rPr>
                        <a:t>תא [1] </a:t>
                      </a:r>
                      <a:r>
                        <a:rPr lang="he-IL" sz="2800" dirty="0">
                          <a:solidFill>
                            <a:srgbClr val="FF0000"/>
                          </a:solidFill>
                          <a:effectLst/>
                        </a:rPr>
                        <a:t>באוגר </a:t>
                      </a:r>
                      <a:r>
                        <a:rPr lang="en-US" sz="2800" dirty="0">
                          <a:solidFill>
                            <a:srgbClr val="FF0000"/>
                          </a:solidFill>
                          <a:effectLst/>
                        </a:rPr>
                        <a:t>BX</a:t>
                      </a:r>
                    </a:p>
                    <a:p>
                      <a:pPr marL="971550" indent="-514350" algn="r" rtl="1">
                        <a:lnSpc>
                          <a:spcPct val="120000"/>
                        </a:lnSpc>
                        <a:spcAft>
                          <a:spcPts val="0"/>
                        </a:spcAft>
                        <a:buFont typeface="+mj-lt"/>
                        <a:buAutoNum type="arabicPeriod"/>
                      </a:pPr>
                      <a:r>
                        <a:rPr lang="he-IL" sz="2800" dirty="0" smtClean="0">
                          <a:solidFill>
                            <a:srgbClr val="FF0000"/>
                          </a:solidFill>
                          <a:effectLst/>
                        </a:rPr>
                        <a:t>חבר </a:t>
                      </a:r>
                      <a:r>
                        <a:rPr lang="he-IL" sz="2800" dirty="0">
                          <a:solidFill>
                            <a:srgbClr val="FF0000"/>
                          </a:solidFill>
                          <a:effectLst/>
                        </a:rPr>
                        <a:t>את </a:t>
                      </a:r>
                      <a:r>
                        <a:rPr lang="en-US" sz="2800" dirty="0">
                          <a:solidFill>
                            <a:srgbClr val="FF0000"/>
                          </a:solidFill>
                          <a:effectLst/>
                        </a:rPr>
                        <a:t>AX</a:t>
                      </a:r>
                      <a:r>
                        <a:rPr lang="he-IL" sz="2800" dirty="0">
                          <a:solidFill>
                            <a:srgbClr val="FF0000"/>
                          </a:solidFill>
                          <a:effectLst/>
                        </a:rPr>
                        <a:t> ו – </a:t>
                      </a:r>
                      <a:r>
                        <a:rPr lang="en-US" sz="2800" dirty="0" smtClean="0">
                          <a:solidFill>
                            <a:srgbClr val="FF0000"/>
                          </a:solidFill>
                          <a:effectLst/>
                        </a:rPr>
                        <a:t> BX </a:t>
                      </a:r>
                      <a:r>
                        <a:rPr lang="he-IL" sz="2800" dirty="0">
                          <a:solidFill>
                            <a:srgbClr val="FF0000"/>
                          </a:solidFill>
                          <a:effectLst/>
                        </a:rPr>
                        <a:t>ושים את התוצאה באוגר </a:t>
                      </a:r>
                      <a:r>
                        <a:rPr lang="en-US" sz="2800" dirty="0">
                          <a:solidFill>
                            <a:srgbClr val="FF0000"/>
                          </a:solidFill>
                          <a:effectLst/>
                        </a:rPr>
                        <a:t>AX </a:t>
                      </a:r>
                    </a:p>
                    <a:p>
                      <a:pPr marL="971550" indent="-514350" algn="r" rtl="1">
                        <a:lnSpc>
                          <a:spcPct val="120000"/>
                        </a:lnSpc>
                        <a:spcAft>
                          <a:spcPts val="0"/>
                        </a:spcAft>
                        <a:buFont typeface="+mj-lt"/>
                        <a:buAutoNum type="arabicPeriod"/>
                      </a:pPr>
                      <a:r>
                        <a:rPr lang="he-IL" sz="2800" dirty="0" smtClean="0">
                          <a:solidFill>
                            <a:srgbClr val="FF0000"/>
                          </a:solidFill>
                          <a:effectLst/>
                        </a:rPr>
                        <a:t>שים </a:t>
                      </a:r>
                      <a:r>
                        <a:rPr lang="he-IL" sz="2800" dirty="0">
                          <a:solidFill>
                            <a:srgbClr val="FF0000"/>
                          </a:solidFill>
                          <a:effectLst/>
                        </a:rPr>
                        <a:t>את תוכן אוגר </a:t>
                      </a:r>
                      <a:r>
                        <a:rPr lang="en-US" sz="2800" dirty="0">
                          <a:solidFill>
                            <a:srgbClr val="FF0000"/>
                          </a:solidFill>
                          <a:effectLst/>
                        </a:rPr>
                        <a:t>AX</a:t>
                      </a:r>
                      <a:r>
                        <a:rPr lang="he-IL" sz="2800" dirty="0">
                          <a:solidFill>
                            <a:srgbClr val="FF0000"/>
                          </a:solidFill>
                          <a:effectLst/>
                        </a:rPr>
                        <a:t>  בתא זיכרון </a:t>
                      </a:r>
                      <a:r>
                        <a:rPr lang="en-US" sz="2800" dirty="0" smtClean="0">
                          <a:solidFill>
                            <a:srgbClr val="FF0000"/>
                          </a:solidFill>
                          <a:effectLst/>
                        </a:rPr>
                        <a:t>[2]</a:t>
                      </a:r>
                      <a:r>
                        <a:rPr lang="he-IL" sz="2800" dirty="0" smtClean="0">
                          <a:solidFill>
                            <a:srgbClr val="FF0000"/>
                          </a:solidFill>
                          <a:effectLst/>
                        </a:rPr>
                        <a:t>.</a:t>
                      </a:r>
                      <a:endParaRPr lang="en-US" sz="2800" dirty="0">
                        <a:solidFill>
                          <a:srgbClr val="FF0000"/>
                        </a:solidFill>
                        <a:effectLst/>
                      </a:endParaRPr>
                    </a:p>
                  </a:txBody>
                  <a:tcPr marL="67345" marR="67345" marT="0" marB="0"/>
                </a:tc>
                <a:tc>
                  <a:txBody>
                    <a:bodyPr/>
                    <a:lstStyle/>
                    <a:p>
                      <a:pPr algn="l" rtl="0">
                        <a:lnSpc>
                          <a:spcPct val="120000"/>
                        </a:lnSpc>
                        <a:spcAft>
                          <a:spcPts val="0"/>
                        </a:spcAft>
                      </a:pPr>
                      <a:r>
                        <a:rPr lang="en-US" sz="2800" dirty="0">
                          <a:effectLst/>
                        </a:rPr>
                        <a:t>	DATASEG</a:t>
                      </a:r>
                    </a:p>
                    <a:p>
                      <a:pPr algn="l" rtl="0">
                        <a:lnSpc>
                          <a:spcPct val="120000"/>
                        </a:lnSpc>
                        <a:spcAft>
                          <a:spcPts val="0"/>
                        </a:spcAft>
                      </a:pPr>
                      <a:r>
                        <a:rPr lang="en-US" sz="2800" dirty="0" smtClean="0">
                          <a:effectLst/>
                        </a:rPr>
                        <a:t>;---------------------</a:t>
                      </a:r>
                      <a:endParaRPr lang="en-US" sz="2800" dirty="0">
                        <a:effectLst/>
                      </a:endParaRPr>
                    </a:p>
                    <a:p>
                      <a:pPr algn="l" rtl="0">
                        <a:lnSpc>
                          <a:spcPct val="120000"/>
                        </a:lnSpc>
                        <a:spcAft>
                          <a:spcPts val="0"/>
                        </a:spcAft>
                      </a:pPr>
                      <a:r>
                        <a:rPr lang="en-US" sz="2800" dirty="0">
                          <a:effectLst/>
                        </a:rPr>
                        <a:t>CODESEG</a:t>
                      </a:r>
                    </a:p>
                    <a:p>
                      <a:pPr algn="l" rtl="0">
                        <a:lnSpc>
                          <a:spcPct val="120000"/>
                        </a:lnSpc>
                        <a:spcAft>
                          <a:spcPts val="0"/>
                        </a:spcAft>
                      </a:pPr>
                      <a:r>
                        <a:rPr lang="en-US" sz="2800" dirty="0">
                          <a:effectLst/>
                        </a:rPr>
                        <a:t>start</a:t>
                      </a:r>
                      <a:r>
                        <a:rPr lang="en-US" sz="2800" dirty="0" smtClean="0">
                          <a:effectLst/>
                        </a:rPr>
                        <a:t>:</a:t>
                      </a:r>
                    </a:p>
                    <a:p>
                      <a:pPr algn="l" rtl="0">
                        <a:lnSpc>
                          <a:spcPct val="120000"/>
                        </a:lnSpc>
                        <a:spcAft>
                          <a:spcPts val="0"/>
                        </a:spcAft>
                      </a:pPr>
                      <a:r>
                        <a:rPr lang="en-US" sz="2800" dirty="0" smtClean="0">
                          <a:effectLst/>
                        </a:rPr>
                        <a:t>          </a:t>
                      </a:r>
                      <a:r>
                        <a:rPr lang="en-US" sz="2800" dirty="0" err="1" smtClean="0">
                          <a:solidFill>
                            <a:srgbClr val="0000FF"/>
                          </a:solidFill>
                          <a:effectLst/>
                        </a:rPr>
                        <a:t>mov</a:t>
                      </a:r>
                      <a:r>
                        <a:rPr lang="en-US" sz="2800" dirty="0" smtClean="0">
                          <a:effectLst/>
                        </a:rPr>
                        <a:t> [0], </a:t>
                      </a:r>
                      <a:r>
                        <a:rPr lang="en-US" sz="2800" dirty="0" smtClean="0">
                          <a:solidFill>
                            <a:srgbClr val="FF9966"/>
                          </a:solidFill>
                          <a:effectLst/>
                        </a:rPr>
                        <a:t>23</a:t>
                      </a:r>
                    </a:p>
                    <a:p>
                      <a:pPr algn="l" rtl="0">
                        <a:lnSpc>
                          <a:spcPct val="120000"/>
                        </a:lnSpc>
                        <a:spcAft>
                          <a:spcPts val="0"/>
                        </a:spcAft>
                      </a:pPr>
                      <a:r>
                        <a:rPr lang="en-US" sz="2800" dirty="0" smtClean="0">
                          <a:effectLst/>
                        </a:rPr>
                        <a:t>          </a:t>
                      </a:r>
                      <a:r>
                        <a:rPr lang="en-US" sz="2800" dirty="0" err="1" smtClean="0">
                          <a:solidFill>
                            <a:srgbClr val="0000FF"/>
                          </a:solidFill>
                          <a:effectLst/>
                        </a:rPr>
                        <a:t>mov</a:t>
                      </a:r>
                      <a:r>
                        <a:rPr lang="en-US" sz="2800" dirty="0" smtClean="0">
                          <a:effectLst/>
                        </a:rPr>
                        <a:t> [1], </a:t>
                      </a:r>
                      <a:r>
                        <a:rPr lang="en-US" sz="2800" dirty="0" smtClean="0">
                          <a:solidFill>
                            <a:srgbClr val="FF9966"/>
                          </a:solidFill>
                          <a:effectLst/>
                        </a:rPr>
                        <a:t>54</a:t>
                      </a:r>
                      <a:endParaRPr lang="en-US" sz="2800" dirty="0">
                        <a:solidFill>
                          <a:srgbClr val="FF9966"/>
                        </a:solidFill>
                        <a:effectLst/>
                      </a:endParaRPr>
                    </a:p>
                    <a:p>
                      <a:pPr algn="l" rtl="0">
                        <a:lnSpc>
                          <a:spcPct val="120000"/>
                        </a:lnSpc>
                        <a:spcAft>
                          <a:spcPts val="0"/>
                        </a:spcAft>
                      </a:pPr>
                      <a:r>
                        <a:rPr lang="en-US" sz="2800" dirty="0">
                          <a:effectLst/>
                        </a:rPr>
                        <a:t>	</a:t>
                      </a:r>
                      <a:r>
                        <a:rPr lang="en-US" sz="2800" dirty="0" err="1">
                          <a:solidFill>
                            <a:srgbClr val="0000FF"/>
                          </a:solidFill>
                          <a:effectLst/>
                        </a:rPr>
                        <a:t>mov</a:t>
                      </a:r>
                      <a:r>
                        <a:rPr lang="en-US" sz="2800" dirty="0">
                          <a:solidFill>
                            <a:srgbClr val="0070C0"/>
                          </a:solidFill>
                          <a:effectLst/>
                        </a:rPr>
                        <a:t> </a:t>
                      </a:r>
                      <a:r>
                        <a:rPr lang="en-US" sz="2800" dirty="0">
                          <a:solidFill>
                            <a:schemeClr val="tx1"/>
                          </a:solidFill>
                          <a:effectLst/>
                        </a:rPr>
                        <a:t>ax </a:t>
                      </a:r>
                      <a:r>
                        <a:rPr lang="en-US" sz="2800" dirty="0" smtClean="0">
                          <a:solidFill>
                            <a:schemeClr val="tx1"/>
                          </a:solidFill>
                          <a:effectLst/>
                        </a:rPr>
                        <a:t>[0]</a:t>
                      </a:r>
                      <a:endParaRPr lang="en-US" sz="2800" dirty="0">
                        <a:solidFill>
                          <a:schemeClr val="tx1"/>
                        </a:solidFill>
                        <a:effectLst/>
                      </a:endParaRPr>
                    </a:p>
                    <a:p>
                      <a:pPr algn="l" rtl="0">
                        <a:lnSpc>
                          <a:spcPct val="120000"/>
                        </a:lnSpc>
                        <a:spcAft>
                          <a:spcPts val="0"/>
                        </a:spcAft>
                      </a:pPr>
                      <a:r>
                        <a:rPr lang="en-US" sz="2800" dirty="0">
                          <a:solidFill>
                            <a:srgbClr val="0070C0"/>
                          </a:solidFill>
                          <a:effectLst/>
                        </a:rPr>
                        <a:t>	</a:t>
                      </a:r>
                      <a:r>
                        <a:rPr lang="en-US" sz="2800" dirty="0" err="1">
                          <a:solidFill>
                            <a:srgbClr val="0000FF"/>
                          </a:solidFill>
                          <a:effectLst/>
                        </a:rPr>
                        <a:t>mov</a:t>
                      </a:r>
                      <a:r>
                        <a:rPr lang="en-US" sz="2800" dirty="0">
                          <a:solidFill>
                            <a:srgbClr val="0070C0"/>
                          </a:solidFill>
                          <a:effectLst/>
                        </a:rPr>
                        <a:t> </a:t>
                      </a:r>
                      <a:r>
                        <a:rPr lang="en-US" sz="2800" dirty="0" err="1">
                          <a:solidFill>
                            <a:schemeClr val="tx1"/>
                          </a:solidFill>
                          <a:effectLst/>
                        </a:rPr>
                        <a:t>bx</a:t>
                      </a:r>
                      <a:r>
                        <a:rPr lang="en-US" sz="2800" dirty="0">
                          <a:solidFill>
                            <a:schemeClr val="tx1"/>
                          </a:solidFill>
                          <a:effectLst/>
                        </a:rPr>
                        <a:t>, </a:t>
                      </a:r>
                      <a:r>
                        <a:rPr lang="en-US" sz="2800" dirty="0" smtClean="0">
                          <a:solidFill>
                            <a:schemeClr val="tx1"/>
                          </a:solidFill>
                          <a:effectLst/>
                        </a:rPr>
                        <a:t>[1]</a:t>
                      </a:r>
                      <a:endParaRPr lang="en-US" sz="2800" dirty="0">
                        <a:solidFill>
                          <a:schemeClr val="tx1"/>
                        </a:solidFill>
                        <a:effectLst/>
                      </a:endParaRPr>
                    </a:p>
                    <a:p>
                      <a:pPr algn="l" rtl="0">
                        <a:lnSpc>
                          <a:spcPct val="120000"/>
                        </a:lnSpc>
                        <a:spcAft>
                          <a:spcPts val="0"/>
                        </a:spcAft>
                      </a:pPr>
                      <a:r>
                        <a:rPr lang="en-US" sz="2800" dirty="0">
                          <a:solidFill>
                            <a:srgbClr val="0070C0"/>
                          </a:solidFill>
                          <a:effectLst/>
                        </a:rPr>
                        <a:t>	</a:t>
                      </a:r>
                      <a:r>
                        <a:rPr lang="en-US" sz="2800" dirty="0">
                          <a:solidFill>
                            <a:srgbClr val="0000FF"/>
                          </a:solidFill>
                          <a:effectLst/>
                        </a:rPr>
                        <a:t>add</a:t>
                      </a:r>
                      <a:r>
                        <a:rPr lang="en-US" sz="2800" dirty="0">
                          <a:solidFill>
                            <a:srgbClr val="0070C0"/>
                          </a:solidFill>
                          <a:effectLst/>
                        </a:rPr>
                        <a:t> </a:t>
                      </a:r>
                      <a:r>
                        <a:rPr lang="en-US" sz="2800" dirty="0">
                          <a:solidFill>
                            <a:schemeClr val="tx1"/>
                          </a:solidFill>
                          <a:effectLst/>
                        </a:rPr>
                        <a:t>ax, </a:t>
                      </a:r>
                      <a:r>
                        <a:rPr lang="en-US" sz="2800" dirty="0" err="1">
                          <a:solidFill>
                            <a:schemeClr val="tx1"/>
                          </a:solidFill>
                          <a:effectLst/>
                        </a:rPr>
                        <a:t>bx</a:t>
                      </a:r>
                      <a:endParaRPr lang="en-US" sz="2800" dirty="0">
                        <a:solidFill>
                          <a:schemeClr val="tx1"/>
                        </a:solidFill>
                        <a:effectLst/>
                      </a:endParaRPr>
                    </a:p>
                    <a:p>
                      <a:pPr algn="l" rtl="0">
                        <a:lnSpc>
                          <a:spcPct val="120000"/>
                        </a:lnSpc>
                        <a:spcAft>
                          <a:spcPts val="0"/>
                        </a:spcAft>
                      </a:pPr>
                      <a:r>
                        <a:rPr lang="en-US" sz="2800" dirty="0">
                          <a:solidFill>
                            <a:srgbClr val="0070C0"/>
                          </a:solidFill>
                          <a:effectLst/>
                        </a:rPr>
                        <a:t>	</a:t>
                      </a:r>
                      <a:r>
                        <a:rPr lang="en-US" sz="2800" dirty="0" err="1">
                          <a:solidFill>
                            <a:srgbClr val="0000FF"/>
                          </a:solidFill>
                          <a:effectLst/>
                        </a:rPr>
                        <a:t>mov</a:t>
                      </a:r>
                      <a:r>
                        <a:rPr lang="en-US" sz="2800" dirty="0">
                          <a:solidFill>
                            <a:srgbClr val="0070C0"/>
                          </a:solidFill>
                          <a:effectLst/>
                        </a:rPr>
                        <a:t> </a:t>
                      </a:r>
                      <a:r>
                        <a:rPr lang="en-US" sz="2800" dirty="0" smtClean="0">
                          <a:solidFill>
                            <a:schemeClr val="tx1"/>
                          </a:solidFill>
                          <a:effectLst/>
                        </a:rPr>
                        <a:t>[2], </a:t>
                      </a:r>
                      <a:r>
                        <a:rPr lang="en-US" sz="2800" dirty="0">
                          <a:solidFill>
                            <a:schemeClr val="tx1"/>
                          </a:solidFill>
                          <a:effectLst/>
                        </a:rPr>
                        <a:t>ax</a:t>
                      </a:r>
                      <a:endParaRPr lang="en-US" sz="2800" dirty="0">
                        <a:solidFill>
                          <a:schemeClr val="tx1"/>
                        </a:solidFill>
                        <a:effectLst/>
                        <a:latin typeface="Arial" panose="020B0604020202020204" pitchFamily="34" charset="0"/>
                        <a:ea typeface="Calibri" panose="020F0502020204030204" pitchFamily="34" charset="0"/>
                        <a:cs typeface="David" panose="020E0502060401010101" pitchFamily="34" charset="-79"/>
                      </a:endParaRPr>
                    </a:p>
                  </a:txBody>
                  <a:tcPr marL="67345" marR="67345" marT="0" marB="0"/>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4254886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22618" y="286604"/>
            <a:ext cx="6833062" cy="967010"/>
          </a:xfrm>
        </p:spPr>
        <p:txBody>
          <a:bodyPr/>
          <a:lstStyle/>
          <a:p>
            <a:pPr algn="r"/>
            <a:r>
              <a:rPr lang="he-IL" dirty="0">
                <a:cs typeface="+mn-cs"/>
              </a:rPr>
              <a:t>מעקב אחר ביצוע ההוראות</a:t>
            </a:r>
          </a:p>
        </p:txBody>
      </p:sp>
      <p:pic>
        <p:nvPicPr>
          <p:cNvPr id="3" name="תמונה 2"/>
          <p:cNvPicPr>
            <a:picLocks noChangeAspect="1"/>
          </p:cNvPicPr>
          <p:nvPr/>
        </p:nvPicPr>
        <p:blipFill rotWithShape="1">
          <a:blip r:embed="rId2"/>
          <a:srcRect l="21277" t="53840" r="13116" b="12911"/>
          <a:stretch/>
        </p:blipFill>
        <p:spPr>
          <a:xfrm>
            <a:off x="1039407" y="1851949"/>
            <a:ext cx="7650865" cy="4294076"/>
          </a:xfrm>
          <a:prstGeom prst="rect">
            <a:avLst/>
          </a:prstGeom>
        </p:spPr>
      </p:pic>
    </p:spTree>
    <p:extLst>
      <p:ext uri="{BB962C8B-B14F-4D97-AF65-F5344CB8AC3E}">
        <p14:creationId xmlns:p14="http://schemas.microsoft.com/office/powerpoint/2010/main" val="434748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0" y="286604"/>
            <a:ext cx="6583680" cy="967010"/>
          </a:xfrm>
        </p:spPr>
        <p:txBody>
          <a:bodyPr/>
          <a:lstStyle/>
          <a:p>
            <a:pPr algn="r"/>
            <a:r>
              <a:rPr lang="he-IL" dirty="0">
                <a:cs typeface="+mn-cs"/>
              </a:rPr>
              <a:t>מעקב אחר ביצוע ההוראות</a:t>
            </a:r>
          </a:p>
        </p:txBody>
      </p:sp>
      <p:pic>
        <p:nvPicPr>
          <p:cNvPr id="4" name="תמונה 3"/>
          <p:cNvPicPr>
            <a:picLocks noChangeAspect="1"/>
          </p:cNvPicPr>
          <p:nvPr/>
        </p:nvPicPr>
        <p:blipFill rotWithShape="1">
          <a:blip r:embed="rId2"/>
          <a:srcRect l="21652" t="32405" r="13303" b="34684"/>
          <a:stretch/>
        </p:blipFill>
        <p:spPr>
          <a:xfrm>
            <a:off x="1250064" y="1909822"/>
            <a:ext cx="7616144" cy="4267669"/>
          </a:xfrm>
          <a:prstGeom prst="rect">
            <a:avLst/>
          </a:prstGeom>
        </p:spPr>
      </p:pic>
    </p:spTree>
    <p:extLst>
      <p:ext uri="{BB962C8B-B14F-4D97-AF65-F5344CB8AC3E}">
        <p14:creationId xmlns:p14="http://schemas.microsoft.com/office/powerpoint/2010/main" val="1257272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0" y="286604"/>
            <a:ext cx="6583680" cy="967010"/>
          </a:xfrm>
        </p:spPr>
        <p:txBody>
          <a:bodyPr/>
          <a:lstStyle/>
          <a:p>
            <a:pPr algn="r"/>
            <a:r>
              <a:rPr lang="he-IL" dirty="0">
                <a:cs typeface="+mn-cs"/>
              </a:rPr>
              <a:t>מעקב אחר ביצוע ההוראות</a:t>
            </a:r>
          </a:p>
        </p:txBody>
      </p:sp>
      <p:pic>
        <p:nvPicPr>
          <p:cNvPr id="6" name="תמונה 5"/>
          <p:cNvPicPr>
            <a:picLocks noChangeAspect="1"/>
          </p:cNvPicPr>
          <p:nvPr/>
        </p:nvPicPr>
        <p:blipFill rotWithShape="1">
          <a:blip r:embed="rId2"/>
          <a:srcRect l="22598" t="31841" r="15748" b="35721"/>
          <a:stretch/>
        </p:blipFill>
        <p:spPr>
          <a:xfrm>
            <a:off x="1187353" y="1801505"/>
            <a:ext cx="8231190" cy="4428000"/>
          </a:xfrm>
          <a:prstGeom prst="rect">
            <a:avLst/>
          </a:prstGeom>
        </p:spPr>
      </p:pic>
    </p:spTree>
    <p:extLst>
      <p:ext uri="{BB962C8B-B14F-4D97-AF65-F5344CB8AC3E}">
        <p14:creationId xmlns:p14="http://schemas.microsoft.com/office/powerpoint/2010/main" val="2206228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604684"/>
            <a:ext cx="10058400" cy="796414"/>
          </a:xfrm>
        </p:spPr>
        <p:txBody>
          <a:bodyPr/>
          <a:lstStyle/>
          <a:p>
            <a:pPr algn="r"/>
            <a:r>
              <a:rPr lang="he-IL" dirty="0">
                <a:latin typeface="Arial" panose="020B0604020202020204" pitchFamily="34" charset="0"/>
                <a:cs typeface="Arial" panose="020B0604020202020204" pitchFamily="34" charset="0"/>
              </a:rPr>
              <a:t>ארכיטקטורת פון ניומן</a:t>
            </a:r>
          </a:p>
        </p:txBody>
      </p:sp>
      <p:sp>
        <p:nvSpPr>
          <p:cNvPr id="3" name="מציין מיקום תוכן 2"/>
          <p:cNvSpPr>
            <a:spLocks noGrp="1"/>
          </p:cNvSpPr>
          <p:nvPr>
            <p:ph idx="1"/>
          </p:nvPr>
        </p:nvSpPr>
        <p:spPr>
          <a:xfrm>
            <a:off x="5692876" y="2064773"/>
            <a:ext cx="5660923" cy="3713857"/>
          </a:xfrm>
        </p:spPr>
        <p:txBody>
          <a:bodyPr>
            <a:normAutofit/>
          </a:bodyPr>
          <a:lstStyle/>
          <a:p>
            <a:pPr marL="252000" indent="-288000">
              <a:buFont typeface="Arial" panose="020B0604020202020204" pitchFamily="34" charset="0"/>
              <a:buChar char="•"/>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לכל המחשבים מבנה דומה.</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he-IL"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52000" indent="-288000">
              <a:buFont typeface="Arial" panose="020B0604020202020204" pitchFamily="34" charset="0"/>
              <a:buChar char="•"/>
            </a:pPr>
            <a:r>
              <a:rPr lang="he-IL" sz="2800" b="1"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ארכיטקטורת פון נוימן </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שלעתים נקראת גם מכונת פון נוימן.</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he-IL"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52000" indent="-288000">
              <a:buFont typeface="Arial" panose="020B0604020202020204" pitchFamily="34" charset="0"/>
              <a:buChar char="•"/>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מודל שהציע בשנות הארבעים המתמטיקאי ג'ון פון נוימן למבנהו של המחשב.</a:t>
            </a:r>
            <a:endParaRPr lang="he-IL" dirty="0"/>
          </a:p>
          <a:p>
            <a:endParaRPr lang="he-IL" dirty="0"/>
          </a:p>
          <a:p>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79" y="2268007"/>
            <a:ext cx="2557287" cy="3011916"/>
          </a:xfrm>
          <a:prstGeom prst="rect">
            <a:avLst/>
          </a:prstGeom>
        </p:spPr>
      </p:pic>
    </p:spTree>
    <p:extLst>
      <p:ext uri="{BB962C8B-B14F-4D97-AF65-F5344CB8AC3E}">
        <p14:creationId xmlns:p14="http://schemas.microsoft.com/office/powerpoint/2010/main" val="52778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866968" y="604684"/>
            <a:ext cx="6288712" cy="796414"/>
          </a:xfrm>
        </p:spPr>
        <p:txBody>
          <a:bodyPr>
            <a:normAutofit/>
          </a:bodyPr>
          <a:lstStyle/>
          <a:p>
            <a:pPr algn="r"/>
            <a:r>
              <a:rPr lang="he-IL" dirty="0">
                <a:cs typeface="+mn-cs"/>
              </a:rPr>
              <a:t>ארכיטקטורת פון ניומן</a:t>
            </a:r>
            <a:endParaRPr lang="he-IL" dirty="0">
              <a:latin typeface="Arial" panose="020B0604020202020204" pitchFamily="34" charset="0"/>
              <a:cs typeface="+mn-cs"/>
            </a:endParaRPr>
          </a:p>
        </p:txBody>
      </p:sp>
      <p:sp>
        <p:nvSpPr>
          <p:cNvPr id="3" name="מציין מיקום תוכן 2"/>
          <p:cNvSpPr>
            <a:spLocks noGrp="1"/>
          </p:cNvSpPr>
          <p:nvPr>
            <p:ph idx="1"/>
          </p:nvPr>
        </p:nvSpPr>
        <p:spPr>
          <a:xfrm>
            <a:off x="4601496" y="2081399"/>
            <a:ext cx="6752303" cy="3952569"/>
          </a:xfrm>
        </p:spPr>
        <p:txBody>
          <a:bodyPr>
            <a:normAutofit/>
          </a:bodyPr>
          <a:lstStyle/>
          <a:p>
            <a:endParaRPr lang="he-IL" sz="3600" dirty="0"/>
          </a:p>
          <a:p>
            <a:r>
              <a:rPr lang="he-IL" sz="3600" dirty="0"/>
              <a:t>במודל זה למחשב 2 חלקים עיקריים :</a:t>
            </a:r>
          </a:p>
          <a:p>
            <a:pPr lvl="1"/>
            <a:endParaRPr lang="he-IL" sz="3400" dirty="0"/>
          </a:p>
          <a:p>
            <a:pPr lvl="1"/>
            <a:r>
              <a:rPr lang="he-IL" sz="3400" dirty="0"/>
              <a:t>זיכרון</a:t>
            </a:r>
          </a:p>
          <a:p>
            <a:pPr lvl="1"/>
            <a:endParaRPr lang="he-IL" sz="3400" dirty="0"/>
          </a:p>
          <a:p>
            <a:pPr lvl="1"/>
            <a:r>
              <a:rPr lang="he-IL" sz="3400" dirty="0"/>
              <a:t>ומעבד</a:t>
            </a:r>
          </a:p>
        </p:txBody>
      </p:sp>
      <p:pic>
        <p:nvPicPr>
          <p:cNvPr id="5" name="תמונה 4" descr="https://upload.wikimedia.org/wikipedia/commons/thumb/6/6e/Von_Neumann_architecture_he.svg/497px-Von_Neumann_architecture_he.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104" y="1870280"/>
            <a:ext cx="3383966" cy="3748856"/>
          </a:xfrm>
          <a:prstGeom prst="rect">
            <a:avLst/>
          </a:prstGeom>
          <a:noFill/>
          <a:ln>
            <a:noFill/>
          </a:ln>
        </p:spPr>
      </p:pic>
      <p:sp>
        <p:nvSpPr>
          <p:cNvPr id="6" name="מלבן 5"/>
          <p:cNvSpPr/>
          <p:nvPr/>
        </p:nvSpPr>
        <p:spPr>
          <a:xfrm>
            <a:off x="610506" y="3092589"/>
            <a:ext cx="3154227" cy="1621410"/>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314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866968" y="604684"/>
            <a:ext cx="6288712" cy="796414"/>
          </a:xfrm>
        </p:spPr>
        <p:txBody>
          <a:bodyPr>
            <a:normAutofit/>
          </a:bodyPr>
          <a:lstStyle/>
          <a:p>
            <a:pPr algn="r"/>
            <a:r>
              <a:rPr lang="he-IL" dirty="0">
                <a:cs typeface="+mn-cs"/>
              </a:rPr>
              <a:t>ארכיטקטורת פון ניומן</a:t>
            </a:r>
            <a:endParaRPr lang="he-IL" dirty="0">
              <a:latin typeface="Arial" panose="020B0604020202020204" pitchFamily="34" charset="0"/>
              <a:cs typeface="+mn-cs"/>
            </a:endParaRPr>
          </a:p>
        </p:txBody>
      </p:sp>
      <p:sp>
        <p:nvSpPr>
          <p:cNvPr id="3" name="מציין מיקום תוכן 2"/>
          <p:cNvSpPr>
            <a:spLocks noGrp="1"/>
          </p:cNvSpPr>
          <p:nvPr>
            <p:ph idx="1"/>
          </p:nvPr>
        </p:nvSpPr>
        <p:spPr>
          <a:xfrm>
            <a:off x="4601496" y="2064773"/>
            <a:ext cx="6752303" cy="3952569"/>
          </a:xfrm>
        </p:spPr>
        <p:txBody>
          <a:bodyPr>
            <a:normAutofit fontScale="92500" lnSpcReduction="10000"/>
          </a:bodyPr>
          <a:lstStyle/>
          <a:p>
            <a:pPr marL="288000" indent="-288000">
              <a:buFont typeface="Wingdings" panose="05000000000000000000" pitchFamily="2" charset="2"/>
              <a:buChar char="§"/>
            </a:pPr>
            <a:r>
              <a:rPr lang="he-IL" sz="2800" b="1" dirty="0">
                <a:solidFill>
                  <a:schemeClr val="accent1"/>
                </a:solidFill>
              </a:rPr>
              <a:t>הזיכרון</a:t>
            </a:r>
            <a:r>
              <a:rPr lang="he-IL" sz="2800" dirty="0"/>
              <a:t> משמש הן לאחסון התוכנית שהמחשב מבצע והן לאחסון הנתונים שתוכנית זו קוראת או כותבת. </a:t>
            </a:r>
            <a:endParaRPr lang="en-US" sz="2800" dirty="0"/>
          </a:p>
          <a:p>
            <a:pPr marL="288000" indent="-288000">
              <a:buFont typeface="Wingdings" panose="05000000000000000000" pitchFamily="2" charset="2"/>
              <a:buChar char="§"/>
            </a:pPr>
            <a:r>
              <a:rPr lang="he-IL" sz="2800" b="1" dirty="0">
                <a:solidFill>
                  <a:schemeClr val="accent1"/>
                </a:solidFill>
              </a:rPr>
              <a:t>המעבד</a:t>
            </a:r>
            <a:r>
              <a:rPr lang="he-IL" sz="2800" dirty="0"/>
              <a:t> – יחידת העיבוד המרכזית – מכיל:</a:t>
            </a:r>
          </a:p>
          <a:p>
            <a:pPr marL="580608" lvl="1" indent="-288000">
              <a:buFont typeface="Wingdings" panose="05000000000000000000" pitchFamily="2" charset="2"/>
              <a:buChar char="§"/>
            </a:pPr>
            <a:r>
              <a:rPr lang="he-IL" sz="2600" b="1" dirty="0"/>
              <a:t>יחידת בקרה </a:t>
            </a:r>
            <a:r>
              <a:rPr lang="he-IL" sz="2600" dirty="0"/>
              <a:t>– אחראית על ביצוע התוכנית</a:t>
            </a:r>
          </a:p>
          <a:p>
            <a:pPr marL="580608" lvl="1" indent="-288000">
              <a:buFont typeface="Wingdings" panose="05000000000000000000" pitchFamily="2" charset="2"/>
              <a:buChar char="§"/>
            </a:pPr>
            <a:r>
              <a:rPr lang="he-IL" sz="2600" dirty="0"/>
              <a:t> </a:t>
            </a:r>
            <a:r>
              <a:rPr lang="he-IL" sz="2600" b="1" dirty="0"/>
              <a:t>יחידה אריתמטית לוגית </a:t>
            </a:r>
            <a:r>
              <a:rPr lang="he-IL" sz="2600" dirty="0"/>
              <a:t>– מבצעת את הפקודות בתכנית </a:t>
            </a:r>
          </a:p>
          <a:p>
            <a:pPr marL="288000" indent="-288000">
              <a:buFont typeface="Wingdings" panose="05000000000000000000" pitchFamily="2" charset="2"/>
              <a:buChar char="§"/>
            </a:pPr>
            <a:r>
              <a:rPr lang="he-IL" sz="2800" dirty="0"/>
              <a:t>גם בימינו מבוססים המחשבים על מודל זה, כאשר היחידה האריתמטית לוגית ויחידת הבקרה מאוחדות לכדי יחידת העיבוד המרכזית</a:t>
            </a:r>
            <a:endParaRPr lang="he-IL"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52000" indent="-288000">
              <a:buFont typeface="Arial" panose="020B0604020202020204" pitchFamily="34" charset="0"/>
              <a:buChar char="•"/>
            </a:pPr>
            <a:endParaRPr lang="he-IL"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he-IL" dirty="0"/>
          </a:p>
          <a:p>
            <a:endParaRPr lang="he-IL" dirty="0"/>
          </a:p>
          <a:p>
            <a:endParaRPr lang="he-IL" dirty="0"/>
          </a:p>
        </p:txBody>
      </p:sp>
      <p:pic>
        <p:nvPicPr>
          <p:cNvPr id="5" name="תמונה 4" descr="https://upload.wikimedia.org/wikipedia/commons/thumb/6/6e/Von_Neumann_architecture_he.svg/497px-Von_Neumann_architecture_he.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104" y="1870280"/>
            <a:ext cx="3383966" cy="3748856"/>
          </a:xfrm>
          <a:prstGeom prst="rect">
            <a:avLst/>
          </a:prstGeom>
          <a:noFill/>
          <a:ln>
            <a:noFill/>
          </a:ln>
        </p:spPr>
      </p:pic>
      <p:sp>
        <p:nvSpPr>
          <p:cNvPr id="6" name="מלבן 5"/>
          <p:cNvSpPr/>
          <p:nvPr/>
        </p:nvSpPr>
        <p:spPr>
          <a:xfrm>
            <a:off x="610506" y="3092589"/>
            <a:ext cx="3154227" cy="1621410"/>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367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29948" y="604684"/>
            <a:ext cx="3825732" cy="796414"/>
          </a:xfrm>
        </p:spPr>
        <p:txBody>
          <a:bodyPr/>
          <a:lstStyle/>
          <a:p>
            <a:pPr algn="r"/>
            <a:r>
              <a:rPr lang="he-IL" dirty="0">
                <a:latin typeface="Arial" panose="020B0604020202020204" pitchFamily="34" charset="0"/>
                <a:cs typeface="Arial" panose="020B0604020202020204" pitchFamily="34" charset="0"/>
              </a:rPr>
              <a:t>זיכרון המחשב</a:t>
            </a:r>
          </a:p>
        </p:txBody>
      </p:sp>
      <p:sp>
        <p:nvSpPr>
          <p:cNvPr id="3" name="מציין מיקום תוכן 2"/>
          <p:cNvSpPr>
            <a:spLocks noGrp="1"/>
          </p:cNvSpPr>
          <p:nvPr>
            <p:ph idx="1"/>
          </p:nvPr>
        </p:nvSpPr>
        <p:spPr>
          <a:xfrm>
            <a:off x="870155" y="1932039"/>
            <a:ext cx="10483645" cy="3495367"/>
          </a:xfrm>
        </p:spPr>
        <p:txBody>
          <a:bodyPr>
            <a:normAutofit lnSpcReduction="10000"/>
          </a:bodyPr>
          <a:lstStyle/>
          <a:p>
            <a:r>
              <a:rPr lang="he-IL" sz="2800" dirty="0"/>
              <a:t>במחשב </a:t>
            </a:r>
            <a:r>
              <a:rPr lang="he-IL" sz="2800" dirty="0">
                <a:solidFill>
                  <a:schemeClr val="accent1"/>
                </a:solidFill>
                <a:effectLst>
                  <a:outerShdw blurRad="38100" dist="38100" dir="2700000" algn="tl">
                    <a:srgbClr val="000000">
                      <a:alpha val="43137"/>
                    </a:srgbClr>
                  </a:outerShdw>
                </a:effectLst>
              </a:rPr>
              <a:t>יחידת זיכרון </a:t>
            </a:r>
            <a:r>
              <a:rPr lang="he-IL" sz="2800" dirty="0"/>
              <a:t>הבנויה כמערך.</a:t>
            </a:r>
            <a:endParaRPr lang="en-US" sz="2800" dirty="0"/>
          </a:p>
          <a:p>
            <a:r>
              <a:rPr lang="he-IL" sz="2800" dirty="0"/>
              <a:t>בכל תא ניתן לאחסן מספר.</a:t>
            </a:r>
            <a:endParaRPr lang="en-US" sz="2800" dirty="0"/>
          </a:p>
          <a:p>
            <a:r>
              <a:rPr lang="he-IL" sz="2800" dirty="0"/>
              <a:t>מספר זה יכול להיות נתון, הוראה או כתובת של תא בזיכרון.</a:t>
            </a:r>
            <a:endParaRPr lang="en-US" sz="2800" dirty="0"/>
          </a:p>
          <a:p>
            <a:r>
              <a:rPr lang="he-IL" sz="2800" dirty="0"/>
              <a:t>המחשב פונה אל לתא מסוים כדי לבצע אחת משתי הפעולות:</a:t>
            </a:r>
            <a:endParaRPr lang="en-US" sz="2800" dirty="0"/>
          </a:p>
          <a:p>
            <a:pPr marL="806958" lvl="1" indent="-514350">
              <a:buFont typeface="+mj-cs"/>
              <a:buAutoNum type="hebrew2Minus"/>
            </a:pPr>
            <a:r>
              <a:rPr lang="he-IL" sz="2600" dirty="0"/>
              <a:t>קריאה של נתון או הוראה</a:t>
            </a:r>
            <a:endParaRPr lang="en-US" sz="2600" dirty="0"/>
          </a:p>
          <a:p>
            <a:pPr marL="806958" lvl="1" indent="-514350">
              <a:buFont typeface="+mj-cs"/>
              <a:buAutoNum type="hebrew2Minus"/>
            </a:pPr>
            <a:r>
              <a:rPr lang="he-IL" sz="2600" dirty="0"/>
              <a:t>כתיבה של נתון. </a:t>
            </a:r>
            <a:endParaRPr lang="en-US" sz="2600" dirty="0"/>
          </a:p>
          <a:p>
            <a:r>
              <a:rPr lang="he-IL" sz="2800" dirty="0"/>
              <a:t>לשם כך יש לכל תא בזיכרון כתובת.</a:t>
            </a:r>
            <a:endParaRPr lang="en-US" sz="2800" dirty="0"/>
          </a:p>
          <a:p>
            <a:endParaRPr lang="he-IL" dirty="0"/>
          </a:p>
          <a:p>
            <a:endParaRPr lang="he-IL" dirty="0"/>
          </a:p>
        </p:txBody>
      </p:sp>
      <p:graphicFrame>
        <p:nvGraphicFramePr>
          <p:cNvPr id="4" name="טבלה 3"/>
          <p:cNvGraphicFramePr>
            <a:graphicFrameLocks noGrp="1"/>
          </p:cNvGraphicFramePr>
          <p:nvPr>
            <p:extLst/>
          </p:nvPr>
        </p:nvGraphicFramePr>
        <p:xfrm>
          <a:off x="1165132" y="5427406"/>
          <a:ext cx="10188668" cy="634182"/>
        </p:xfrm>
        <a:graphic>
          <a:graphicData uri="http://schemas.openxmlformats.org/drawingml/2006/table">
            <a:tbl>
              <a:tblPr rtl="1" firstRow="1" firstCol="1" bandRow="1">
                <a:tableStyleId>{C4B1156A-380E-4F78-BDF5-A606A8083BF9}</a:tableStyleId>
              </a:tblPr>
              <a:tblGrid>
                <a:gridCol w="508451">
                  <a:extLst>
                    <a:ext uri="{9D8B030D-6E8A-4147-A177-3AD203B41FA5}">
                      <a16:colId xmlns="" xmlns:a16="http://schemas.microsoft.com/office/drawing/2014/main" val="20000"/>
                    </a:ext>
                  </a:extLst>
                </a:gridCol>
                <a:gridCol w="508451">
                  <a:extLst>
                    <a:ext uri="{9D8B030D-6E8A-4147-A177-3AD203B41FA5}">
                      <a16:colId xmlns="" xmlns:a16="http://schemas.microsoft.com/office/drawing/2014/main" val="20001"/>
                    </a:ext>
                  </a:extLst>
                </a:gridCol>
                <a:gridCol w="508451">
                  <a:extLst>
                    <a:ext uri="{9D8B030D-6E8A-4147-A177-3AD203B41FA5}">
                      <a16:colId xmlns="" xmlns:a16="http://schemas.microsoft.com/office/drawing/2014/main" val="20002"/>
                    </a:ext>
                  </a:extLst>
                </a:gridCol>
                <a:gridCol w="508451">
                  <a:extLst>
                    <a:ext uri="{9D8B030D-6E8A-4147-A177-3AD203B41FA5}">
                      <a16:colId xmlns="" xmlns:a16="http://schemas.microsoft.com/office/drawing/2014/main" val="20003"/>
                    </a:ext>
                  </a:extLst>
                </a:gridCol>
                <a:gridCol w="509679">
                  <a:extLst>
                    <a:ext uri="{9D8B030D-6E8A-4147-A177-3AD203B41FA5}">
                      <a16:colId xmlns="" xmlns:a16="http://schemas.microsoft.com/office/drawing/2014/main" val="20004"/>
                    </a:ext>
                  </a:extLst>
                </a:gridCol>
                <a:gridCol w="509679">
                  <a:extLst>
                    <a:ext uri="{9D8B030D-6E8A-4147-A177-3AD203B41FA5}">
                      <a16:colId xmlns="" xmlns:a16="http://schemas.microsoft.com/office/drawing/2014/main" val="20005"/>
                    </a:ext>
                  </a:extLst>
                </a:gridCol>
                <a:gridCol w="509679">
                  <a:extLst>
                    <a:ext uri="{9D8B030D-6E8A-4147-A177-3AD203B41FA5}">
                      <a16:colId xmlns="" xmlns:a16="http://schemas.microsoft.com/office/drawing/2014/main" val="20006"/>
                    </a:ext>
                  </a:extLst>
                </a:gridCol>
                <a:gridCol w="509679">
                  <a:extLst>
                    <a:ext uri="{9D8B030D-6E8A-4147-A177-3AD203B41FA5}">
                      <a16:colId xmlns="" xmlns:a16="http://schemas.microsoft.com/office/drawing/2014/main" val="20007"/>
                    </a:ext>
                  </a:extLst>
                </a:gridCol>
                <a:gridCol w="509679">
                  <a:extLst>
                    <a:ext uri="{9D8B030D-6E8A-4147-A177-3AD203B41FA5}">
                      <a16:colId xmlns="" xmlns:a16="http://schemas.microsoft.com/office/drawing/2014/main" val="20008"/>
                    </a:ext>
                  </a:extLst>
                </a:gridCol>
                <a:gridCol w="509679">
                  <a:extLst>
                    <a:ext uri="{9D8B030D-6E8A-4147-A177-3AD203B41FA5}">
                      <a16:colId xmlns="" xmlns:a16="http://schemas.microsoft.com/office/drawing/2014/main" val="20009"/>
                    </a:ext>
                  </a:extLst>
                </a:gridCol>
                <a:gridCol w="509679">
                  <a:extLst>
                    <a:ext uri="{9D8B030D-6E8A-4147-A177-3AD203B41FA5}">
                      <a16:colId xmlns="" xmlns:a16="http://schemas.microsoft.com/office/drawing/2014/main" val="20010"/>
                    </a:ext>
                  </a:extLst>
                </a:gridCol>
                <a:gridCol w="509679">
                  <a:extLst>
                    <a:ext uri="{9D8B030D-6E8A-4147-A177-3AD203B41FA5}">
                      <a16:colId xmlns="" xmlns:a16="http://schemas.microsoft.com/office/drawing/2014/main" val="20011"/>
                    </a:ext>
                  </a:extLst>
                </a:gridCol>
                <a:gridCol w="509679">
                  <a:extLst>
                    <a:ext uri="{9D8B030D-6E8A-4147-A177-3AD203B41FA5}">
                      <a16:colId xmlns="" xmlns:a16="http://schemas.microsoft.com/office/drawing/2014/main" val="20012"/>
                    </a:ext>
                  </a:extLst>
                </a:gridCol>
                <a:gridCol w="509679">
                  <a:extLst>
                    <a:ext uri="{9D8B030D-6E8A-4147-A177-3AD203B41FA5}">
                      <a16:colId xmlns="" xmlns:a16="http://schemas.microsoft.com/office/drawing/2014/main" val="20013"/>
                    </a:ext>
                  </a:extLst>
                </a:gridCol>
                <a:gridCol w="509679">
                  <a:extLst>
                    <a:ext uri="{9D8B030D-6E8A-4147-A177-3AD203B41FA5}">
                      <a16:colId xmlns="" xmlns:a16="http://schemas.microsoft.com/office/drawing/2014/main" val="20014"/>
                    </a:ext>
                  </a:extLst>
                </a:gridCol>
                <a:gridCol w="509679">
                  <a:extLst>
                    <a:ext uri="{9D8B030D-6E8A-4147-A177-3AD203B41FA5}">
                      <a16:colId xmlns="" xmlns:a16="http://schemas.microsoft.com/office/drawing/2014/main" val="20015"/>
                    </a:ext>
                  </a:extLst>
                </a:gridCol>
                <a:gridCol w="509679">
                  <a:extLst>
                    <a:ext uri="{9D8B030D-6E8A-4147-A177-3AD203B41FA5}">
                      <a16:colId xmlns="" xmlns:a16="http://schemas.microsoft.com/office/drawing/2014/main" val="20016"/>
                    </a:ext>
                  </a:extLst>
                </a:gridCol>
                <a:gridCol w="509679">
                  <a:extLst>
                    <a:ext uri="{9D8B030D-6E8A-4147-A177-3AD203B41FA5}">
                      <a16:colId xmlns="" xmlns:a16="http://schemas.microsoft.com/office/drawing/2014/main" val="20017"/>
                    </a:ext>
                  </a:extLst>
                </a:gridCol>
                <a:gridCol w="509679">
                  <a:extLst>
                    <a:ext uri="{9D8B030D-6E8A-4147-A177-3AD203B41FA5}">
                      <a16:colId xmlns="" xmlns:a16="http://schemas.microsoft.com/office/drawing/2014/main" val="20018"/>
                    </a:ext>
                  </a:extLst>
                </a:gridCol>
                <a:gridCol w="509679">
                  <a:extLst>
                    <a:ext uri="{9D8B030D-6E8A-4147-A177-3AD203B41FA5}">
                      <a16:colId xmlns="" xmlns:a16="http://schemas.microsoft.com/office/drawing/2014/main" val="20019"/>
                    </a:ext>
                  </a:extLst>
                </a:gridCol>
              </a:tblGrid>
              <a:tr h="317091">
                <a:tc>
                  <a:txBody>
                    <a:bodyPr/>
                    <a:lstStyle/>
                    <a:p>
                      <a:pPr algn="ctr" rtl="1">
                        <a:lnSpc>
                          <a:spcPct val="120000"/>
                        </a:lnSpc>
                        <a:spcAft>
                          <a:spcPts val="0"/>
                        </a:spcAft>
                      </a:pPr>
                      <a:r>
                        <a:rPr lang="he-IL" sz="1400" dirty="0">
                          <a:effectLst/>
                        </a:rPr>
                        <a:t>99</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98</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97</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96</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6</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5</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4</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3</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2</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1</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0</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extLst>
                  <a:ext uri="{0D108BD9-81ED-4DB2-BD59-A6C34878D82A}">
                    <a16:rowId xmlns="" xmlns:a16="http://schemas.microsoft.com/office/drawing/2014/main" val="10000"/>
                  </a:ext>
                </a:extLst>
              </a:tr>
              <a:tr h="317091">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26444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604684"/>
            <a:ext cx="10058400" cy="796414"/>
          </a:xfrm>
        </p:spPr>
        <p:txBody>
          <a:bodyPr/>
          <a:lstStyle/>
          <a:p>
            <a:pPr algn="r"/>
            <a:r>
              <a:rPr lang="he-IL" dirty="0">
                <a:latin typeface="Arial" panose="020B0604020202020204" pitchFamily="34" charset="0"/>
                <a:cs typeface="Arial" panose="020B0604020202020204" pitchFamily="34" charset="0"/>
              </a:rPr>
              <a:t>זיכרון המחשב</a:t>
            </a:r>
          </a:p>
        </p:txBody>
      </p:sp>
      <p:sp>
        <p:nvSpPr>
          <p:cNvPr id="3" name="מציין מיקום תוכן 2"/>
          <p:cNvSpPr>
            <a:spLocks noGrp="1"/>
          </p:cNvSpPr>
          <p:nvPr>
            <p:ph idx="1"/>
          </p:nvPr>
        </p:nvSpPr>
        <p:spPr>
          <a:xfrm>
            <a:off x="840659" y="1840600"/>
            <a:ext cx="10513142" cy="2684206"/>
          </a:xfrm>
        </p:spPr>
        <p:txBody>
          <a:bodyPr>
            <a:normAutofit fontScale="92500" lnSpcReduction="20000"/>
          </a:bodyPr>
          <a:lstStyle/>
          <a:p>
            <a:r>
              <a:rPr lang="he-IL" sz="3500" dirty="0">
                <a:latin typeface="Arial Unicode MS" panose="020B0604020202020204" pitchFamily="34" charset="-128"/>
                <a:ea typeface="Arial Unicode MS" panose="020B0604020202020204" pitchFamily="34" charset="-128"/>
                <a:cs typeface="Arial Unicode MS" panose="020B0604020202020204" pitchFamily="34" charset="-128"/>
              </a:rPr>
              <a:t>אנו מפרידים את תאי הזיכרון </a:t>
            </a:r>
            <a:endParaRPr lang="en-US" sz="35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52000" lvl="0" indent="-252000">
              <a:buFont typeface="Wingdings" panose="05000000000000000000" pitchFamily="2" charset="2"/>
              <a:buChar char="§"/>
            </a:pPr>
            <a:r>
              <a:rPr lang="he-IL" sz="3000" dirty="0">
                <a:latin typeface="Arial Unicode MS" panose="020B0604020202020204" pitchFamily="34" charset="-128"/>
                <a:ea typeface="Arial Unicode MS" panose="020B0604020202020204" pitchFamily="34" charset="-128"/>
                <a:cs typeface="Arial Unicode MS" panose="020B0604020202020204" pitchFamily="34" charset="-128"/>
              </a:rPr>
              <a:t>תאים בהם מאוחסנות </a:t>
            </a:r>
            <a:r>
              <a:rPr lang="he-IL" sz="3000" b="1" dirty="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ההוראות</a:t>
            </a:r>
            <a:r>
              <a:rPr lang="he-IL" sz="3000" dirty="0">
                <a:solidFill>
                  <a:schemeClr val="bg2">
                    <a:lumMod val="5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he-IL" sz="3000" dirty="0">
                <a:latin typeface="Arial Unicode MS" panose="020B0604020202020204" pitchFamily="34" charset="-128"/>
                <a:ea typeface="Arial Unicode MS" panose="020B0604020202020204" pitchFamily="34" charset="-128"/>
                <a:cs typeface="Arial Unicode MS" panose="020B0604020202020204" pitchFamily="34" charset="-128"/>
              </a:rPr>
              <a:t>לביצוע.</a:t>
            </a:r>
          </a:p>
          <a:p>
            <a:pPr marL="252000" indent="-252000">
              <a:buFont typeface="Wingdings" panose="05000000000000000000" pitchFamily="2" charset="2"/>
              <a:buChar char="§"/>
            </a:pPr>
            <a:r>
              <a:rPr lang="he-IL" sz="3000" dirty="0">
                <a:latin typeface="Arial Unicode MS" panose="020B0604020202020204" pitchFamily="34" charset="-128"/>
                <a:ea typeface="Arial Unicode MS" panose="020B0604020202020204" pitchFamily="34" charset="-128"/>
                <a:cs typeface="Arial Unicode MS" panose="020B0604020202020204" pitchFamily="34" charset="-128"/>
              </a:rPr>
              <a:t>תאים בהם מאוחסנים </a:t>
            </a:r>
            <a:r>
              <a:rPr lang="he-IL" sz="3000" b="1" dirty="0">
                <a:solidFill>
                  <a:schemeClr val="accent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הנתונים</a:t>
            </a:r>
            <a:r>
              <a:rPr lang="he-IL" sz="30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lvl="0" indent="0">
              <a:buNone/>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5" name="טבלה 4"/>
          <p:cNvGraphicFramePr>
            <a:graphicFrameLocks noGrp="1"/>
          </p:cNvGraphicFramePr>
          <p:nvPr>
            <p:extLst/>
          </p:nvPr>
        </p:nvGraphicFramePr>
        <p:xfrm>
          <a:off x="1165133" y="5294670"/>
          <a:ext cx="10188668" cy="634182"/>
        </p:xfrm>
        <a:graphic>
          <a:graphicData uri="http://schemas.openxmlformats.org/drawingml/2006/table">
            <a:tbl>
              <a:tblPr rtl="1" firstRow="1" firstCol="1" bandRow="1">
                <a:tableStyleId>{C4B1156A-380E-4F78-BDF5-A606A8083BF9}</a:tableStyleId>
              </a:tblPr>
              <a:tblGrid>
                <a:gridCol w="508451">
                  <a:extLst>
                    <a:ext uri="{9D8B030D-6E8A-4147-A177-3AD203B41FA5}">
                      <a16:colId xmlns="" xmlns:a16="http://schemas.microsoft.com/office/drawing/2014/main" val="20000"/>
                    </a:ext>
                  </a:extLst>
                </a:gridCol>
                <a:gridCol w="508451">
                  <a:extLst>
                    <a:ext uri="{9D8B030D-6E8A-4147-A177-3AD203B41FA5}">
                      <a16:colId xmlns="" xmlns:a16="http://schemas.microsoft.com/office/drawing/2014/main" val="20001"/>
                    </a:ext>
                  </a:extLst>
                </a:gridCol>
                <a:gridCol w="508451">
                  <a:extLst>
                    <a:ext uri="{9D8B030D-6E8A-4147-A177-3AD203B41FA5}">
                      <a16:colId xmlns="" xmlns:a16="http://schemas.microsoft.com/office/drawing/2014/main" val="20002"/>
                    </a:ext>
                  </a:extLst>
                </a:gridCol>
                <a:gridCol w="508451">
                  <a:extLst>
                    <a:ext uri="{9D8B030D-6E8A-4147-A177-3AD203B41FA5}">
                      <a16:colId xmlns="" xmlns:a16="http://schemas.microsoft.com/office/drawing/2014/main" val="20003"/>
                    </a:ext>
                  </a:extLst>
                </a:gridCol>
                <a:gridCol w="509679">
                  <a:extLst>
                    <a:ext uri="{9D8B030D-6E8A-4147-A177-3AD203B41FA5}">
                      <a16:colId xmlns="" xmlns:a16="http://schemas.microsoft.com/office/drawing/2014/main" val="20004"/>
                    </a:ext>
                  </a:extLst>
                </a:gridCol>
                <a:gridCol w="509679">
                  <a:extLst>
                    <a:ext uri="{9D8B030D-6E8A-4147-A177-3AD203B41FA5}">
                      <a16:colId xmlns="" xmlns:a16="http://schemas.microsoft.com/office/drawing/2014/main" val="20005"/>
                    </a:ext>
                  </a:extLst>
                </a:gridCol>
                <a:gridCol w="509679">
                  <a:extLst>
                    <a:ext uri="{9D8B030D-6E8A-4147-A177-3AD203B41FA5}">
                      <a16:colId xmlns="" xmlns:a16="http://schemas.microsoft.com/office/drawing/2014/main" val="20006"/>
                    </a:ext>
                  </a:extLst>
                </a:gridCol>
                <a:gridCol w="509679">
                  <a:extLst>
                    <a:ext uri="{9D8B030D-6E8A-4147-A177-3AD203B41FA5}">
                      <a16:colId xmlns="" xmlns:a16="http://schemas.microsoft.com/office/drawing/2014/main" val="20007"/>
                    </a:ext>
                  </a:extLst>
                </a:gridCol>
                <a:gridCol w="509679">
                  <a:extLst>
                    <a:ext uri="{9D8B030D-6E8A-4147-A177-3AD203B41FA5}">
                      <a16:colId xmlns="" xmlns:a16="http://schemas.microsoft.com/office/drawing/2014/main" val="20008"/>
                    </a:ext>
                  </a:extLst>
                </a:gridCol>
                <a:gridCol w="509679">
                  <a:extLst>
                    <a:ext uri="{9D8B030D-6E8A-4147-A177-3AD203B41FA5}">
                      <a16:colId xmlns="" xmlns:a16="http://schemas.microsoft.com/office/drawing/2014/main" val="20009"/>
                    </a:ext>
                  </a:extLst>
                </a:gridCol>
                <a:gridCol w="509679">
                  <a:extLst>
                    <a:ext uri="{9D8B030D-6E8A-4147-A177-3AD203B41FA5}">
                      <a16:colId xmlns="" xmlns:a16="http://schemas.microsoft.com/office/drawing/2014/main" val="20010"/>
                    </a:ext>
                  </a:extLst>
                </a:gridCol>
                <a:gridCol w="509679">
                  <a:extLst>
                    <a:ext uri="{9D8B030D-6E8A-4147-A177-3AD203B41FA5}">
                      <a16:colId xmlns="" xmlns:a16="http://schemas.microsoft.com/office/drawing/2014/main" val="20011"/>
                    </a:ext>
                  </a:extLst>
                </a:gridCol>
                <a:gridCol w="509679">
                  <a:extLst>
                    <a:ext uri="{9D8B030D-6E8A-4147-A177-3AD203B41FA5}">
                      <a16:colId xmlns="" xmlns:a16="http://schemas.microsoft.com/office/drawing/2014/main" val="20012"/>
                    </a:ext>
                  </a:extLst>
                </a:gridCol>
                <a:gridCol w="509679">
                  <a:extLst>
                    <a:ext uri="{9D8B030D-6E8A-4147-A177-3AD203B41FA5}">
                      <a16:colId xmlns="" xmlns:a16="http://schemas.microsoft.com/office/drawing/2014/main" val="20013"/>
                    </a:ext>
                  </a:extLst>
                </a:gridCol>
                <a:gridCol w="509679">
                  <a:extLst>
                    <a:ext uri="{9D8B030D-6E8A-4147-A177-3AD203B41FA5}">
                      <a16:colId xmlns="" xmlns:a16="http://schemas.microsoft.com/office/drawing/2014/main" val="20014"/>
                    </a:ext>
                  </a:extLst>
                </a:gridCol>
                <a:gridCol w="509679">
                  <a:extLst>
                    <a:ext uri="{9D8B030D-6E8A-4147-A177-3AD203B41FA5}">
                      <a16:colId xmlns="" xmlns:a16="http://schemas.microsoft.com/office/drawing/2014/main" val="20015"/>
                    </a:ext>
                  </a:extLst>
                </a:gridCol>
                <a:gridCol w="509679">
                  <a:extLst>
                    <a:ext uri="{9D8B030D-6E8A-4147-A177-3AD203B41FA5}">
                      <a16:colId xmlns="" xmlns:a16="http://schemas.microsoft.com/office/drawing/2014/main" val="20016"/>
                    </a:ext>
                  </a:extLst>
                </a:gridCol>
                <a:gridCol w="509679">
                  <a:extLst>
                    <a:ext uri="{9D8B030D-6E8A-4147-A177-3AD203B41FA5}">
                      <a16:colId xmlns="" xmlns:a16="http://schemas.microsoft.com/office/drawing/2014/main" val="20017"/>
                    </a:ext>
                  </a:extLst>
                </a:gridCol>
                <a:gridCol w="509679">
                  <a:extLst>
                    <a:ext uri="{9D8B030D-6E8A-4147-A177-3AD203B41FA5}">
                      <a16:colId xmlns="" xmlns:a16="http://schemas.microsoft.com/office/drawing/2014/main" val="20018"/>
                    </a:ext>
                  </a:extLst>
                </a:gridCol>
                <a:gridCol w="509679">
                  <a:extLst>
                    <a:ext uri="{9D8B030D-6E8A-4147-A177-3AD203B41FA5}">
                      <a16:colId xmlns="" xmlns:a16="http://schemas.microsoft.com/office/drawing/2014/main" val="20019"/>
                    </a:ext>
                  </a:extLst>
                </a:gridCol>
              </a:tblGrid>
              <a:tr h="317091">
                <a:tc>
                  <a:txBody>
                    <a:bodyPr/>
                    <a:lstStyle/>
                    <a:p>
                      <a:pPr algn="ctr" rtl="1">
                        <a:lnSpc>
                          <a:spcPct val="120000"/>
                        </a:lnSpc>
                        <a:spcAft>
                          <a:spcPts val="0"/>
                        </a:spcAft>
                      </a:pPr>
                      <a:r>
                        <a:rPr lang="he-IL" sz="1400" dirty="0">
                          <a:effectLst/>
                        </a:rPr>
                        <a:t>99</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98</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97</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96</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6</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5</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4</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3</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2</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1</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tc>
                  <a:txBody>
                    <a:bodyPr/>
                    <a:lstStyle/>
                    <a:p>
                      <a:pPr algn="ctr" rtl="1">
                        <a:lnSpc>
                          <a:spcPct val="120000"/>
                        </a:lnSpc>
                        <a:spcAft>
                          <a:spcPts val="0"/>
                        </a:spcAft>
                      </a:pPr>
                      <a:r>
                        <a:rPr lang="he-IL" sz="1400" dirty="0">
                          <a:effectLst/>
                        </a:rPr>
                        <a:t>0</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tc>
                <a:extLst>
                  <a:ext uri="{0D108BD9-81ED-4DB2-BD59-A6C34878D82A}">
                    <a16:rowId xmlns="" xmlns:a16="http://schemas.microsoft.com/office/drawing/2014/main" val="10000"/>
                  </a:ext>
                </a:extLst>
              </a:tr>
              <a:tr h="317091">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a:effectLst/>
                        </a:rPr>
                        <a:t> </a:t>
                      </a:r>
                      <a:endParaRPr lang="en-US" sz="140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accent1">
                        <a:lumMod val="20000"/>
                        <a:lumOff val="8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tc>
                  <a:txBody>
                    <a:bodyPr/>
                    <a:lstStyle/>
                    <a:p>
                      <a:pPr algn="ctr" rtl="1">
                        <a:lnSpc>
                          <a:spcPct val="120000"/>
                        </a:lnSpc>
                        <a:spcAft>
                          <a:spcPts val="0"/>
                        </a:spcAft>
                      </a:pPr>
                      <a:r>
                        <a:rPr lang="he-IL" sz="1400" dirty="0">
                          <a:effectLst/>
                        </a:rPr>
                        <a:t> </a:t>
                      </a:r>
                      <a:endParaRPr lang="en-US" sz="1400" dirty="0">
                        <a:effectLst/>
                        <a:latin typeface="Arial" panose="020B0604020202020204" pitchFamily="34" charset="0"/>
                        <a:ea typeface="Calibri" panose="020F0502020204030204" pitchFamily="34" charset="0"/>
                        <a:cs typeface="David" panose="020E0502060401010101" pitchFamily="34" charset="-79"/>
                      </a:endParaRPr>
                    </a:p>
                  </a:txBody>
                  <a:tcPr marL="68580" marR="68580" marT="0" marB="0" anchor="ctr">
                    <a:solidFill>
                      <a:schemeClr val="bg2">
                        <a:lumMod val="90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57492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97280" y="604684"/>
            <a:ext cx="10058400" cy="796414"/>
          </a:xfrm>
        </p:spPr>
        <p:txBody>
          <a:bodyPr/>
          <a:lstStyle/>
          <a:p>
            <a:pPr algn="r"/>
            <a:r>
              <a:rPr lang="he-IL" dirty="0">
                <a:latin typeface="Arial" panose="020B0604020202020204" pitchFamily="34" charset="0"/>
                <a:cs typeface="Arial" panose="020B0604020202020204" pitchFamily="34" charset="0"/>
              </a:rPr>
              <a:t>מעבד המחשב</a:t>
            </a:r>
          </a:p>
        </p:txBody>
      </p:sp>
      <p:sp>
        <p:nvSpPr>
          <p:cNvPr id="3" name="מציין מיקום תוכן 2"/>
          <p:cNvSpPr>
            <a:spLocks noGrp="1"/>
          </p:cNvSpPr>
          <p:nvPr>
            <p:ph idx="1"/>
          </p:nvPr>
        </p:nvSpPr>
        <p:spPr>
          <a:xfrm>
            <a:off x="4085303" y="1932039"/>
            <a:ext cx="7268497" cy="4203290"/>
          </a:xfrm>
        </p:spPr>
        <p:txBody>
          <a:bodyPr>
            <a:normAutofit/>
          </a:bodyPr>
          <a:lstStyle/>
          <a:p>
            <a:r>
              <a:rPr lang="he-IL" sz="2800" dirty="0"/>
              <a:t>המעבד במחשב שלנו כולל שת יחידות עיקריות, </a:t>
            </a:r>
            <a:endParaRPr lang="en-US" sz="2800" dirty="0"/>
          </a:p>
          <a:p>
            <a:pPr lvl="0"/>
            <a:r>
              <a:rPr lang="he-IL" sz="2800" u="sng" dirty="0"/>
              <a:t>יחידת הבקרה</a:t>
            </a:r>
            <a:r>
              <a:rPr lang="he-IL" sz="2800" dirty="0"/>
              <a:t>, המטפלת בהבאת הוראה מהזיכרון. (כולל פענוח ההוראה) </a:t>
            </a:r>
            <a:endParaRPr lang="en-US" sz="2800" dirty="0"/>
          </a:p>
          <a:p>
            <a:pPr lvl="0"/>
            <a:r>
              <a:rPr lang="he-IL" sz="2800" u="sng" dirty="0"/>
              <a:t>ויחידה אריתמטית לוגית</a:t>
            </a:r>
            <a:r>
              <a:rPr lang="he-IL" sz="2800" dirty="0"/>
              <a:t>, מטפלת בביצוע (עיבוד) ההוראות.</a:t>
            </a:r>
            <a:endParaRPr lang="en-US" sz="2800" dirty="0"/>
          </a:p>
          <a:p>
            <a:r>
              <a:rPr lang="he-IL" sz="2800" dirty="0" err="1"/>
              <a:t>באסמבלי</a:t>
            </a:r>
            <a:r>
              <a:rPr lang="he-IL" sz="2800" dirty="0"/>
              <a:t> פעולה לביצוע נקראת "</a:t>
            </a:r>
            <a:r>
              <a:rPr lang="he-IL" sz="2800" b="1" dirty="0">
                <a:solidFill>
                  <a:schemeClr val="accent1">
                    <a:lumMod val="75000"/>
                  </a:schemeClr>
                </a:solidFill>
              </a:rPr>
              <a:t>אופרטור</a:t>
            </a:r>
            <a:r>
              <a:rPr lang="he-IL" sz="2800" dirty="0"/>
              <a:t>" – </a:t>
            </a:r>
            <a:r>
              <a:rPr lang="en-US" sz="2800" dirty="0"/>
              <a:t>Operator</a:t>
            </a:r>
            <a:r>
              <a:rPr lang="he-IL" sz="2800" dirty="0"/>
              <a:t>.</a:t>
            </a:r>
            <a:endParaRPr lang="en-US" sz="2800" dirty="0"/>
          </a:p>
          <a:p>
            <a:r>
              <a:rPr lang="he-IL" sz="2800" dirty="0" err="1"/>
              <a:t>באסמבלי</a:t>
            </a:r>
            <a:r>
              <a:rPr lang="he-IL" sz="2800" dirty="0"/>
              <a:t> הנתונים נקראים "</a:t>
            </a:r>
            <a:r>
              <a:rPr lang="he-IL" sz="2800" b="1" dirty="0">
                <a:solidFill>
                  <a:schemeClr val="accent1">
                    <a:lumMod val="75000"/>
                  </a:schemeClr>
                </a:solidFill>
              </a:rPr>
              <a:t>אופרנדים</a:t>
            </a:r>
            <a:r>
              <a:rPr lang="he-IL" sz="2800" dirty="0"/>
              <a:t>"  </a:t>
            </a:r>
            <a:r>
              <a:rPr lang="en-US" sz="2800" dirty="0"/>
              <a:t>(Operand)</a:t>
            </a:r>
            <a:r>
              <a:rPr lang="he-IL" sz="2800" dirty="0"/>
              <a:t>.</a:t>
            </a:r>
            <a:endParaRPr lang="en-US" sz="2800" dirty="0"/>
          </a:p>
          <a:p>
            <a:endParaRPr lang="he-IL"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he-IL" dirty="0"/>
          </a:p>
        </p:txBody>
      </p:sp>
      <p:pic>
        <p:nvPicPr>
          <p:cNvPr id="5" name="תמונה 4" descr="https://upload.wikimedia.org/wikipedia/commons/thumb/6/6e/Von_Neumann_architecture_he.svg/497px-Von_Neumann_architecture_he.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129" y="2402937"/>
            <a:ext cx="3307019" cy="3261493"/>
          </a:xfrm>
          <a:prstGeom prst="rect">
            <a:avLst/>
          </a:prstGeom>
          <a:noFill/>
          <a:ln>
            <a:noFill/>
          </a:ln>
        </p:spPr>
      </p:pic>
      <p:sp>
        <p:nvSpPr>
          <p:cNvPr id="6" name="מלבן 5"/>
          <p:cNvSpPr/>
          <p:nvPr/>
        </p:nvSpPr>
        <p:spPr>
          <a:xfrm>
            <a:off x="854679" y="3467765"/>
            <a:ext cx="2925469" cy="1358759"/>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917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170903" y="766656"/>
            <a:ext cx="8229600" cy="736626"/>
          </a:xfrm>
        </p:spPr>
        <p:txBody>
          <a:bodyPr/>
          <a:lstStyle/>
          <a:p>
            <a:pPr algn="r"/>
            <a:r>
              <a:rPr lang="he-IL" dirty="0">
                <a:cs typeface="+mn-cs"/>
              </a:rPr>
              <a:t>יחידת הבקרה</a:t>
            </a:r>
            <a:endParaRPr lang="en-US" dirty="0">
              <a:cs typeface="+mn-cs"/>
            </a:endParaRPr>
          </a:p>
        </p:txBody>
      </p:sp>
      <p:sp>
        <p:nvSpPr>
          <p:cNvPr id="3" name="מציין מיקום תוכן 2"/>
          <p:cNvSpPr>
            <a:spLocks noGrp="1"/>
          </p:cNvSpPr>
          <p:nvPr>
            <p:ph idx="1"/>
          </p:nvPr>
        </p:nvSpPr>
        <p:spPr>
          <a:xfrm>
            <a:off x="4513006" y="1991032"/>
            <a:ext cx="6887497" cy="3952568"/>
          </a:xfrm>
        </p:spPr>
        <p:txBody>
          <a:bodyPr>
            <a:normAutofit/>
          </a:bodyPr>
          <a:lstStyle/>
          <a:p>
            <a:pPr marL="288000" lvl="0" indent="-288000">
              <a:buFont typeface="Arial" panose="020B0604020202020204" pitchFamily="34" charset="0"/>
              <a:buChar char="•"/>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כדי לבצע את ההוראה יחידת הבקרה צריכה לדעת את הכתובת בזיכרון שבה מאוחסנת ההוראה. </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8000" lvl="0" indent="-288000">
              <a:buFont typeface="Arial" panose="020B0604020202020204" pitchFamily="34" charset="0"/>
              <a:buChar char="•"/>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לשם כך כוללת יחידת הבקרה כמה יחידות זיכרון קטנות שכל אחת מהן היא בגודל תא אחד היכול להכיל מספר. </a:t>
            </a:r>
          </a:p>
          <a:p>
            <a:pPr marL="288000" lvl="0" indent="-288000">
              <a:buFont typeface="Arial" panose="020B0604020202020204" pitchFamily="34" charset="0"/>
              <a:buChar char="•"/>
            </a:pP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כל יחידת זיכרון כזו נקראת </a:t>
            </a:r>
            <a:r>
              <a:rPr lang="he-IL" sz="3200" b="1" dirty="0">
                <a:latin typeface="Arial Unicode MS" panose="020B0604020202020204" pitchFamily="34" charset="-128"/>
                <a:ea typeface="Arial Unicode MS" panose="020B0604020202020204" pitchFamily="34" charset="-128"/>
                <a:cs typeface="Arial Unicode MS" panose="020B0604020202020204" pitchFamily="34" charset="-128"/>
              </a:rPr>
              <a:t>אוגר  </a:t>
            </a: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register</a:t>
            </a: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he-IL" sz="28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8000" indent="-288000">
              <a:buFont typeface="Arial" panose="020B0604020202020204" pitchFamily="34" charset="0"/>
              <a:buChar char="•"/>
            </a:pPr>
            <a:endParaRPr lang="en-US" dirty="0"/>
          </a:p>
        </p:txBody>
      </p:sp>
      <p:pic>
        <p:nvPicPr>
          <p:cNvPr id="3074" name="Picture 2" descr="http://www.animalhouse.co.il/photos/products/golden_ham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530" y="2101133"/>
            <a:ext cx="3384038" cy="338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376488"/>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1429</TotalTime>
  <Words>877</Words>
  <Application>Microsoft Office PowerPoint</Application>
  <PresentationFormat>מסך רחב</PresentationFormat>
  <Paragraphs>418</Paragraphs>
  <Slides>26</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26</vt:i4>
      </vt:variant>
    </vt:vector>
  </HeadingPairs>
  <TitlesOfParts>
    <vt:vector size="35" baseType="lpstr">
      <vt:lpstr>Arial Unicode MS</vt:lpstr>
      <vt:lpstr>Arial</vt:lpstr>
      <vt:lpstr>Calibri</vt:lpstr>
      <vt:lpstr>Calibri Light</vt:lpstr>
      <vt:lpstr>David</vt:lpstr>
      <vt:lpstr>Times New Roman</vt:lpstr>
      <vt:lpstr>Webdings</vt:lpstr>
      <vt:lpstr>Wingdings</vt:lpstr>
      <vt:lpstr>מבט לאחור</vt:lpstr>
      <vt:lpstr>מודל מופשט של פעולת המעבד</vt:lpstr>
      <vt:lpstr>המחשב</vt:lpstr>
      <vt:lpstr>ארכיטקטורת פון ניומן</vt:lpstr>
      <vt:lpstr>ארכיטקטורת פון ניומן</vt:lpstr>
      <vt:lpstr>ארכיטקטורת פון ניומן</vt:lpstr>
      <vt:lpstr>זיכרון המחשב</vt:lpstr>
      <vt:lpstr>זיכרון המחשב</vt:lpstr>
      <vt:lpstr>מעבד המחשב</vt:lpstr>
      <vt:lpstr>יחידת הבקרה</vt:lpstr>
      <vt:lpstr>יחידת הביצוע</vt:lpstr>
      <vt:lpstr>הבנת פעולת המחשב</vt:lpstr>
      <vt:lpstr>הבנת פעולת המעבד</vt:lpstr>
      <vt:lpstr>זיכרון המחשב</vt:lpstr>
      <vt:lpstr>יחידת הביצוע</vt:lpstr>
      <vt:lpstr>כתיבת תכנית המחברת שני מספרים</vt:lpstr>
      <vt:lpstr>הוראת העברה - mov </vt:lpstr>
      <vt:lpstr>הוראת העברה  - דוגמאות</vt:lpstr>
      <vt:lpstr>הוראת חיבור</vt:lpstr>
      <vt:lpstr>הוראת חיבור  - דוגמאות</vt:lpstr>
      <vt:lpstr>נסו בעצמכם</vt:lpstr>
      <vt:lpstr>תכנית לחיבור מספרים</vt:lpstr>
      <vt:lpstr>תכנית לחיבור שני מספרים</vt:lpstr>
      <vt:lpstr>מצגת של PowerPoint</vt:lpstr>
      <vt:lpstr>מעקב אחר ביצוע ההוראות</vt:lpstr>
      <vt:lpstr>מעקב אחר ביצוע ההוראות</vt:lpstr>
      <vt:lpstr>מעקב אחר ביצוע ההוראות</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אסמבלי שפת סף</dc:title>
  <dc:creator>amir appel</dc:creator>
  <cp:lastModifiedBy>amir appel</cp:lastModifiedBy>
  <cp:revision>89</cp:revision>
  <dcterms:created xsi:type="dcterms:W3CDTF">2016-07-05T08:00:04Z</dcterms:created>
  <dcterms:modified xsi:type="dcterms:W3CDTF">2018-09-10T10:03:52Z</dcterms:modified>
</cp:coreProperties>
</file>