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7"/>
  </p:notesMasterIdLst>
  <p:sldIdLst>
    <p:sldId id="256" r:id="rId2"/>
    <p:sldId id="284" r:id="rId3"/>
    <p:sldId id="272" r:id="rId4"/>
    <p:sldId id="273" r:id="rId5"/>
    <p:sldId id="274" r:id="rId6"/>
    <p:sldId id="276" r:id="rId7"/>
    <p:sldId id="275" r:id="rId8"/>
    <p:sldId id="285" r:id="rId9"/>
    <p:sldId id="293" r:id="rId10"/>
    <p:sldId id="295" r:id="rId11"/>
    <p:sldId id="277" r:id="rId12"/>
    <p:sldId id="278" r:id="rId13"/>
    <p:sldId id="279" r:id="rId14"/>
    <p:sldId id="280" r:id="rId15"/>
    <p:sldId id="281" r:id="rId16"/>
    <p:sldId id="292" r:id="rId17"/>
    <p:sldId id="287" r:id="rId18"/>
    <p:sldId id="288" r:id="rId19"/>
    <p:sldId id="282" r:id="rId20"/>
    <p:sldId id="289" r:id="rId21"/>
    <p:sldId id="290" r:id="rId22"/>
    <p:sldId id="283" r:id="rId23"/>
    <p:sldId id="286" r:id="rId24"/>
    <p:sldId id="294" r:id="rId25"/>
    <p:sldId id="291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B7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B7BAD-8BC6-4B91-B054-FAC0EEA87658}" type="doc">
      <dgm:prSet loTypeId="urn:microsoft.com/office/officeart/2005/8/layout/hProcess9" loCatId="process" qsTypeId="urn:microsoft.com/office/officeart/2005/8/quickstyle/simple5" qsCatId="simple" csTypeId="urn:microsoft.com/office/officeart/2005/8/colors/colorful4" csCatId="colorful" phldr="1"/>
      <dgm:spPr/>
    </dgm:pt>
    <dgm:pt modelId="{1F032AE1-2C0D-4EB9-B8C5-25E2F31D3C24}">
      <dgm:prSet phldrT="[Text]"/>
      <dgm:spPr/>
      <dgm:t>
        <a:bodyPr/>
        <a:lstStyle/>
        <a:p>
          <a:pPr rtl="1"/>
          <a:r>
            <a:rPr lang="he-IL" b="1" dirty="0"/>
            <a:t>16</a:t>
          </a:r>
        </a:p>
      </dgm:t>
    </dgm:pt>
    <dgm:pt modelId="{A4BA04F4-25B8-496F-97CE-D09669ACFA25}" type="parTrans" cxnId="{22C538D1-230E-4586-8E92-3E12907780EB}">
      <dgm:prSet/>
      <dgm:spPr/>
      <dgm:t>
        <a:bodyPr/>
        <a:lstStyle/>
        <a:p>
          <a:pPr rtl="1"/>
          <a:endParaRPr lang="he-IL"/>
        </a:p>
      </dgm:t>
    </dgm:pt>
    <dgm:pt modelId="{73A601C2-13DB-481A-A6A5-39A5FC946A5C}" type="sibTrans" cxnId="{22C538D1-230E-4586-8E92-3E12907780EB}">
      <dgm:prSet/>
      <dgm:spPr/>
      <dgm:t>
        <a:bodyPr/>
        <a:lstStyle/>
        <a:p>
          <a:pPr rtl="1"/>
          <a:endParaRPr lang="he-IL"/>
        </a:p>
      </dgm:t>
    </dgm:pt>
    <dgm:pt modelId="{6FDBF715-C7A4-4E3A-8FB4-9A7B92EDFDBE}">
      <dgm:prSet phldrT="[Text]"/>
      <dgm:spPr/>
      <dgm:t>
        <a:bodyPr/>
        <a:lstStyle/>
        <a:p>
          <a:pPr rtl="1"/>
          <a:r>
            <a:rPr lang="he-IL" b="1" dirty="0"/>
            <a:t>2</a:t>
          </a:r>
        </a:p>
      </dgm:t>
    </dgm:pt>
    <dgm:pt modelId="{E2C82374-750D-4721-A876-1010D20E207B}" type="parTrans" cxnId="{E5F76385-A5C6-41C8-90B7-005FC619F2C9}">
      <dgm:prSet/>
      <dgm:spPr/>
      <dgm:t>
        <a:bodyPr/>
        <a:lstStyle/>
        <a:p>
          <a:pPr rtl="1"/>
          <a:endParaRPr lang="he-IL"/>
        </a:p>
      </dgm:t>
    </dgm:pt>
    <dgm:pt modelId="{379FCC7A-4F05-4D88-9685-56589DDCAE59}" type="sibTrans" cxnId="{E5F76385-A5C6-41C8-90B7-005FC619F2C9}">
      <dgm:prSet/>
      <dgm:spPr/>
      <dgm:t>
        <a:bodyPr/>
        <a:lstStyle/>
        <a:p>
          <a:pPr rtl="1"/>
          <a:endParaRPr lang="he-IL"/>
        </a:p>
      </dgm:t>
    </dgm:pt>
    <dgm:pt modelId="{50F0B2B4-8BB2-4C84-A31D-27E659C5176B}">
      <dgm:prSet phldrT="[Text]" custT="1"/>
      <dgm:spPr/>
      <dgm:t>
        <a:bodyPr/>
        <a:lstStyle/>
        <a:p>
          <a:pPr rtl="1"/>
          <a:r>
            <a:rPr lang="he-IL" sz="2000" b="1" dirty="0"/>
            <a:t>1</a:t>
          </a:r>
        </a:p>
      </dgm:t>
    </dgm:pt>
    <dgm:pt modelId="{806E52E4-5825-4C6C-9192-F96AC58A77E7}" type="parTrans" cxnId="{B24791E7-AA53-4885-91F6-A40455E9214F}">
      <dgm:prSet/>
      <dgm:spPr/>
      <dgm:t>
        <a:bodyPr/>
        <a:lstStyle/>
        <a:p>
          <a:pPr rtl="1"/>
          <a:endParaRPr lang="he-IL"/>
        </a:p>
      </dgm:t>
    </dgm:pt>
    <dgm:pt modelId="{51CEFDCE-9237-407C-B91A-C2338F166A50}" type="sibTrans" cxnId="{B24791E7-AA53-4885-91F6-A40455E9214F}">
      <dgm:prSet/>
      <dgm:spPr/>
      <dgm:t>
        <a:bodyPr/>
        <a:lstStyle/>
        <a:p>
          <a:pPr rtl="1"/>
          <a:endParaRPr lang="he-IL"/>
        </a:p>
      </dgm:t>
    </dgm:pt>
    <dgm:pt modelId="{CE0F9A4B-6C83-4B43-AE75-FFC77E0A59E3}">
      <dgm:prSet phldrT="[Text]"/>
      <dgm:spPr/>
      <dgm:t>
        <a:bodyPr/>
        <a:lstStyle/>
        <a:p>
          <a:pPr rtl="1"/>
          <a:r>
            <a:rPr lang="he-IL" b="1" dirty="0"/>
            <a:t>4</a:t>
          </a:r>
        </a:p>
      </dgm:t>
    </dgm:pt>
    <dgm:pt modelId="{5A28FF3D-D8F1-48EA-9F23-ED4DA665E94B}" type="parTrans" cxnId="{0D2043CA-CDFD-4A20-AC4E-10B613376F1B}">
      <dgm:prSet/>
      <dgm:spPr/>
      <dgm:t>
        <a:bodyPr/>
        <a:lstStyle/>
        <a:p>
          <a:pPr rtl="1"/>
          <a:endParaRPr lang="he-IL"/>
        </a:p>
      </dgm:t>
    </dgm:pt>
    <dgm:pt modelId="{DEF79FCF-539F-4114-9FD8-5D5488E3BA70}" type="sibTrans" cxnId="{0D2043CA-CDFD-4A20-AC4E-10B613376F1B}">
      <dgm:prSet/>
      <dgm:spPr/>
      <dgm:t>
        <a:bodyPr/>
        <a:lstStyle/>
        <a:p>
          <a:pPr rtl="1"/>
          <a:endParaRPr lang="he-IL"/>
        </a:p>
      </dgm:t>
    </dgm:pt>
    <dgm:pt modelId="{B199D57D-A3AC-4021-9166-2E5A9E82120D}">
      <dgm:prSet phldrT="[Text]"/>
      <dgm:spPr/>
      <dgm:t>
        <a:bodyPr/>
        <a:lstStyle/>
        <a:p>
          <a:pPr rtl="1"/>
          <a:r>
            <a:rPr lang="he-IL" b="1" dirty="0"/>
            <a:t>8</a:t>
          </a:r>
        </a:p>
      </dgm:t>
    </dgm:pt>
    <dgm:pt modelId="{758CAF82-7DBE-4318-82D3-739DEB5AD59C}" type="parTrans" cxnId="{B7A87894-0FF0-4210-9312-CB44FEEA8373}">
      <dgm:prSet/>
      <dgm:spPr/>
      <dgm:t>
        <a:bodyPr/>
        <a:lstStyle/>
        <a:p>
          <a:pPr rtl="1"/>
          <a:endParaRPr lang="he-IL"/>
        </a:p>
      </dgm:t>
    </dgm:pt>
    <dgm:pt modelId="{36EBB194-C214-45B9-A3D9-667BB96A1C2E}" type="sibTrans" cxnId="{B7A87894-0FF0-4210-9312-CB44FEEA8373}">
      <dgm:prSet/>
      <dgm:spPr/>
      <dgm:t>
        <a:bodyPr/>
        <a:lstStyle/>
        <a:p>
          <a:pPr rtl="1"/>
          <a:endParaRPr lang="he-IL"/>
        </a:p>
      </dgm:t>
    </dgm:pt>
    <dgm:pt modelId="{B8AB8D3A-073D-4BFF-924F-A237412FBD74}" type="pres">
      <dgm:prSet presAssocID="{94BB7BAD-8BC6-4B91-B054-FAC0EEA87658}" presName="CompostProcess" presStyleCnt="0">
        <dgm:presLayoutVars>
          <dgm:dir/>
          <dgm:resizeHandles val="exact"/>
        </dgm:presLayoutVars>
      </dgm:prSet>
      <dgm:spPr/>
    </dgm:pt>
    <dgm:pt modelId="{1E0AEEC4-8B1C-4277-9AD1-52755A4B4A04}" type="pres">
      <dgm:prSet presAssocID="{94BB7BAD-8BC6-4B91-B054-FAC0EEA87658}" presName="arrow" presStyleLbl="bgShp" presStyleIdx="0" presStyleCnt="1" custAng="10800000"/>
      <dgm:spPr/>
    </dgm:pt>
    <dgm:pt modelId="{14659523-59FF-478A-9BD2-DFC20F1A06D3}" type="pres">
      <dgm:prSet presAssocID="{94BB7BAD-8BC6-4B91-B054-FAC0EEA87658}" presName="linearProcess" presStyleCnt="0"/>
      <dgm:spPr/>
    </dgm:pt>
    <dgm:pt modelId="{BBFFFDCB-6C3B-4564-A12F-7F4D6DFDA228}" type="pres">
      <dgm:prSet presAssocID="{1F032AE1-2C0D-4EB9-B8C5-25E2F31D3C2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7930ED9-F508-4CCC-818B-A53028FEA8EA}" type="pres">
      <dgm:prSet presAssocID="{73A601C2-13DB-481A-A6A5-39A5FC946A5C}" presName="sibTrans" presStyleCnt="0"/>
      <dgm:spPr/>
    </dgm:pt>
    <dgm:pt modelId="{F7261B34-622B-4776-AE91-E4BFBD0B908B}" type="pres">
      <dgm:prSet presAssocID="{B199D57D-A3AC-4021-9166-2E5A9E82120D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591EE23-A046-46D9-90EF-E69822FEA831}" type="pres">
      <dgm:prSet presAssocID="{36EBB194-C214-45B9-A3D9-667BB96A1C2E}" presName="sibTrans" presStyleCnt="0"/>
      <dgm:spPr/>
    </dgm:pt>
    <dgm:pt modelId="{EFAADE85-4917-48D8-8B29-5F7A3DE485B9}" type="pres">
      <dgm:prSet presAssocID="{CE0F9A4B-6C83-4B43-AE75-FFC77E0A59E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49BD198-FB35-4D56-A06E-5F4038EA1B60}" type="pres">
      <dgm:prSet presAssocID="{DEF79FCF-539F-4114-9FD8-5D5488E3BA70}" presName="sibTrans" presStyleCnt="0"/>
      <dgm:spPr/>
    </dgm:pt>
    <dgm:pt modelId="{5080A2E3-2E49-48B1-A216-3D6750C98992}" type="pres">
      <dgm:prSet presAssocID="{6FDBF715-C7A4-4E3A-8FB4-9A7B92EDFDBE}" presName="textNode" presStyleLbl="node1" presStyleIdx="3" presStyleCnt="5" custAng="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C40ABB8-9F39-442A-9F19-7EEB4D8944B3}" type="pres">
      <dgm:prSet presAssocID="{379FCC7A-4F05-4D88-9685-56589DDCAE59}" presName="sibTrans" presStyleCnt="0"/>
      <dgm:spPr/>
    </dgm:pt>
    <dgm:pt modelId="{AE286F6F-34A3-4B6D-8D6D-C59F5C7F64A3}" type="pres">
      <dgm:prSet presAssocID="{50F0B2B4-8BB2-4C84-A31D-27E659C5176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B24791E7-AA53-4885-91F6-A40455E9214F}" srcId="{94BB7BAD-8BC6-4B91-B054-FAC0EEA87658}" destId="{50F0B2B4-8BB2-4C84-A31D-27E659C5176B}" srcOrd="4" destOrd="0" parTransId="{806E52E4-5825-4C6C-9192-F96AC58A77E7}" sibTransId="{51CEFDCE-9237-407C-B91A-C2338F166A50}"/>
    <dgm:cxn modelId="{0D2043CA-CDFD-4A20-AC4E-10B613376F1B}" srcId="{94BB7BAD-8BC6-4B91-B054-FAC0EEA87658}" destId="{CE0F9A4B-6C83-4B43-AE75-FFC77E0A59E3}" srcOrd="2" destOrd="0" parTransId="{5A28FF3D-D8F1-48EA-9F23-ED4DA665E94B}" sibTransId="{DEF79FCF-539F-4114-9FD8-5D5488E3BA70}"/>
    <dgm:cxn modelId="{77AD1D9C-0DB7-4EC6-8394-34355E16E43A}" type="presOf" srcId="{B199D57D-A3AC-4021-9166-2E5A9E82120D}" destId="{F7261B34-622B-4776-AE91-E4BFBD0B908B}" srcOrd="0" destOrd="0" presId="urn:microsoft.com/office/officeart/2005/8/layout/hProcess9"/>
    <dgm:cxn modelId="{22C538D1-230E-4586-8E92-3E12907780EB}" srcId="{94BB7BAD-8BC6-4B91-B054-FAC0EEA87658}" destId="{1F032AE1-2C0D-4EB9-B8C5-25E2F31D3C24}" srcOrd="0" destOrd="0" parTransId="{A4BA04F4-25B8-496F-97CE-D09669ACFA25}" sibTransId="{73A601C2-13DB-481A-A6A5-39A5FC946A5C}"/>
    <dgm:cxn modelId="{7AC65140-0375-418B-80CD-6EA18C3E35F4}" type="presOf" srcId="{50F0B2B4-8BB2-4C84-A31D-27E659C5176B}" destId="{AE286F6F-34A3-4B6D-8D6D-C59F5C7F64A3}" srcOrd="0" destOrd="0" presId="urn:microsoft.com/office/officeart/2005/8/layout/hProcess9"/>
    <dgm:cxn modelId="{B7A87894-0FF0-4210-9312-CB44FEEA8373}" srcId="{94BB7BAD-8BC6-4B91-B054-FAC0EEA87658}" destId="{B199D57D-A3AC-4021-9166-2E5A9E82120D}" srcOrd="1" destOrd="0" parTransId="{758CAF82-7DBE-4318-82D3-739DEB5AD59C}" sibTransId="{36EBB194-C214-45B9-A3D9-667BB96A1C2E}"/>
    <dgm:cxn modelId="{D91F9656-8083-454B-B069-E92D6137F6C3}" type="presOf" srcId="{6FDBF715-C7A4-4E3A-8FB4-9A7B92EDFDBE}" destId="{5080A2E3-2E49-48B1-A216-3D6750C98992}" srcOrd="0" destOrd="0" presId="urn:microsoft.com/office/officeart/2005/8/layout/hProcess9"/>
    <dgm:cxn modelId="{ABC748B5-B292-4BF7-9E32-03A497355322}" type="presOf" srcId="{CE0F9A4B-6C83-4B43-AE75-FFC77E0A59E3}" destId="{EFAADE85-4917-48D8-8B29-5F7A3DE485B9}" srcOrd="0" destOrd="0" presId="urn:microsoft.com/office/officeart/2005/8/layout/hProcess9"/>
    <dgm:cxn modelId="{42E00894-0788-49E3-BED7-8A57E7F08B71}" type="presOf" srcId="{1F032AE1-2C0D-4EB9-B8C5-25E2F31D3C24}" destId="{BBFFFDCB-6C3B-4564-A12F-7F4D6DFDA228}" srcOrd="0" destOrd="0" presId="urn:microsoft.com/office/officeart/2005/8/layout/hProcess9"/>
    <dgm:cxn modelId="{D58A71A2-885D-42D8-9FB3-F29DEFC32502}" type="presOf" srcId="{94BB7BAD-8BC6-4B91-B054-FAC0EEA87658}" destId="{B8AB8D3A-073D-4BFF-924F-A237412FBD74}" srcOrd="0" destOrd="0" presId="urn:microsoft.com/office/officeart/2005/8/layout/hProcess9"/>
    <dgm:cxn modelId="{E5F76385-A5C6-41C8-90B7-005FC619F2C9}" srcId="{94BB7BAD-8BC6-4B91-B054-FAC0EEA87658}" destId="{6FDBF715-C7A4-4E3A-8FB4-9A7B92EDFDBE}" srcOrd="3" destOrd="0" parTransId="{E2C82374-750D-4721-A876-1010D20E207B}" sibTransId="{379FCC7A-4F05-4D88-9685-56589DDCAE59}"/>
    <dgm:cxn modelId="{482E714D-B802-45E3-94E2-84D48E7886E0}" type="presParOf" srcId="{B8AB8D3A-073D-4BFF-924F-A237412FBD74}" destId="{1E0AEEC4-8B1C-4277-9AD1-52755A4B4A04}" srcOrd="0" destOrd="0" presId="urn:microsoft.com/office/officeart/2005/8/layout/hProcess9"/>
    <dgm:cxn modelId="{5ABA7E52-A40B-49EF-A62B-2B584514FAD9}" type="presParOf" srcId="{B8AB8D3A-073D-4BFF-924F-A237412FBD74}" destId="{14659523-59FF-478A-9BD2-DFC20F1A06D3}" srcOrd="1" destOrd="0" presId="urn:microsoft.com/office/officeart/2005/8/layout/hProcess9"/>
    <dgm:cxn modelId="{4EC18DEC-AD6C-4525-A9AB-6347964BAC47}" type="presParOf" srcId="{14659523-59FF-478A-9BD2-DFC20F1A06D3}" destId="{BBFFFDCB-6C3B-4564-A12F-7F4D6DFDA228}" srcOrd="0" destOrd="0" presId="urn:microsoft.com/office/officeart/2005/8/layout/hProcess9"/>
    <dgm:cxn modelId="{EB724740-0C34-433E-A342-D73458EEA916}" type="presParOf" srcId="{14659523-59FF-478A-9BD2-DFC20F1A06D3}" destId="{67930ED9-F508-4CCC-818B-A53028FEA8EA}" srcOrd="1" destOrd="0" presId="urn:microsoft.com/office/officeart/2005/8/layout/hProcess9"/>
    <dgm:cxn modelId="{10C72ED1-5C21-4EA2-BCA8-D7348FBA6B9C}" type="presParOf" srcId="{14659523-59FF-478A-9BD2-DFC20F1A06D3}" destId="{F7261B34-622B-4776-AE91-E4BFBD0B908B}" srcOrd="2" destOrd="0" presId="urn:microsoft.com/office/officeart/2005/8/layout/hProcess9"/>
    <dgm:cxn modelId="{113703E0-5588-4B89-9EDE-350013BC51A5}" type="presParOf" srcId="{14659523-59FF-478A-9BD2-DFC20F1A06D3}" destId="{B591EE23-A046-46D9-90EF-E69822FEA831}" srcOrd="3" destOrd="0" presId="urn:microsoft.com/office/officeart/2005/8/layout/hProcess9"/>
    <dgm:cxn modelId="{4EF47784-ED93-43F3-9C2F-FB4ED79A568C}" type="presParOf" srcId="{14659523-59FF-478A-9BD2-DFC20F1A06D3}" destId="{EFAADE85-4917-48D8-8B29-5F7A3DE485B9}" srcOrd="4" destOrd="0" presId="urn:microsoft.com/office/officeart/2005/8/layout/hProcess9"/>
    <dgm:cxn modelId="{F94F53E2-7CE4-4A2E-8C3A-FF3A776560C1}" type="presParOf" srcId="{14659523-59FF-478A-9BD2-DFC20F1A06D3}" destId="{F49BD198-FB35-4D56-A06E-5F4038EA1B60}" srcOrd="5" destOrd="0" presId="urn:microsoft.com/office/officeart/2005/8/layout/hProcess9"/>
    <dgm:cxn modelId="{745FB57A-E4D2-4997-BB3D-BC65BABECA6A}" type="presParOf" srcId="{14659523-59FF-478A-9BD2-DFC20F1A06D3}" destId="{5080A2E3-2E49-48B1-A216-3D6750C98992}" srcOrd="6" destOrd="0" presId="urn:microsoft.com/office/officeart/2005/8/layout/hProcess9"/>
    <dgm:cxn modelId="{5A075062-2999-406F-9753-5EED49056C89}" type="presParOf" srcId="{14659523-59FF-478A-9BD2-DFC20F1A06D3}" destId="{FC40ABB8-9F39-442A-9F19-7EEB4D8944B3}" srcOrd="7" destOrd="0" presId="urn:microsoft.com/office/officeart/2005/8/layout/hProcess9"/>
    <dgm:cxn modelId="{3969E490-D008-4B33-BED5-3380B74707D4}" type="presParOf" srcId="{14659523-59FF-478A-9BD2-DFC20F1A06D3}" destId="{AE286F6F-34A3-4B6D-8D6D-C59F5C7F64A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B7BAD-8BC6-4B91-B054-FAC0EEA87658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 phldr="1"/>
      <dgm:spPr/>
    </dgm:pt>
    <dgm:pt modelId="{1F032AE1-2C0D-4EB9-B8C5-25E2F31D3C24}">
      <dgm:prSet phldrT="[Text]"/>
      <dgm:spPr/>
      <dgm:t>
        <a:bodyPr/>
        <a:lstStyle/>
        <a:p>
          <a:pPr rtl="1"/>
          <a:r>
            <a:rPr lang="he-IL" b="1" baseline="30000" dirty="0"/>
            <a:t>4</a:t>
          </a:r>
          <a:r>
            <a:rPr lang="he-IL" b="1" dirty="0"/>
            <a:t>בסיס</a:t>
          </a:r>
        </a:p>
      </dgm:t>
    </dgm:pt>
    <dgm:pt modelId="{A4BA04F4-25B8-496F-97CE-D09669ACFA25}" type="parTrans" cxnId="{22C538D1-230E-4586-8E92-3E12907780EB}">
      <dgm:prSet/>
      <dgm:spPr/>
      <dgm:t>
        <a:bodyPr/>
        <a:lstStyle/>
        <a:p>
          <a:pPr rtl="1"/>
          <a:endParaRPr lang="he-IL"/>
        </a:p>
      </dgm:t>
    </dgm:pt>
    <dgm:pt modelId="{73A601C2-13DB-481A-A6A5-39A5FC946A5C}" type="sibTrans" cxnId="{22C538D1-230E-4586-8E92-3E12907780EB}">
      <dgm:prSet/>
      <dgm:spPr/>
      <dgm:t>
        <a:bodyPr/>
        <a:lstStyle/>
        <a:p>
          <a:pPr rtl="1"/>
          <a:endParaRPr lang="he-IL"/>
        </a:p>
      </dgm:t>
    </dgm:pt>
    <dgm:pt modelId="{6FDBF715-C7A4-4E3A-8FB4-9A7B92EDFDBE}">
      <dgm:prSet phldrT="[Text]"/>
      <dgm:spPr/>
      <dgm:t>
        <a:bodyPr/>
        <a:lstStyle/>
        <a:p>
          <a:pPr rtl="1"/>
          <a:r>
            <a:rPr lang="he-IL" b="1" baseline="30000" dirty="0"/>
            <a:t>1</a:t>
          </a:r>
          <a:r>
            <a:rPr lang="he-IL" b="1" dirty="0"/>
            <a:t>בסיס</a:t>
          </a:r>
        </a:p>
      </dgm:t>
    </dgm:pt>
    <dgm:pt modelId="{E2C82374-750D-4721-A876-1010D20E207B}" type="parTrans" cxnId="{E5F76385-A5C6-41C8-90B7-005FC619F2C9}">
      <dgm:prSet/>
      <dgm:spPr/>
      <dgm:t>
        <a:bodyPr/>
        <a:lstStyle/>
        <a:p>
          <a:pPr rtl="1"/>
          <a:endParaRPr lang="he-IL"/>
        </a:p>
      </dgm:t>
    </dgm:pt>
    <dgm:pt modelId="{379FCC7A-4F05-4D88-9685-56589DDCAE59}" type="sibTrans" cxnId="{E5F76385-A5C6-41C8-90B7-005FC619F2C9}">
      <dgm:prSet/>
      <dgm:spPr/>
      <dgm:t>
        <a:bodyPr/>
        <a:lstStyle/>
        <a:p>
          <a:pPr rtl="1"/>
          <a:endParaRPr lang="he-IL"/>
        </a:p>
      </dgm:t>
    </dgm:pt>
    <dgm:pt modelId="{50F0B2B4-8BB2-4C84-A31D-27E659C5176B}">
      <dgm:prSet phldrT="[Text]" custT="1"/>
      <dgm:spPr/>
      <dgm:t>
        <a:bodyPr/>
        <a:lstStyle/>
        <a:p>
          <a:pPr rtl="1"/>
          <a:r>
            <a:rPr lang="he-IL" sz="2000" b="1" baseline="30000" dirty="0"/>
            <a:t>0</a:t>
          </a:r>
          <a:r>
            <a:rPr lang="he-IL" sz="2000" b="1" dirty="0"/>
            <a:t>בסיס</a:t>
          </a:r>
        </a:p>
      </dgm:t>
    </dgm:pt>
    <dgm:pt modelId="{806E52E4-5825-4C6C-9192-F96AC58A77E7}" type="parTrans" cxnId="{B24791E7-AA53-4885-91F6-A40455E9214F}">
      <dgm:prSet/>
      <dgm:spPr/>
      <dgm:t>
        <a:bodyPr/>
        <a:lstStyle/>
        <a:p>
          <a:pPr rtl="1"/>
          <a:endParaRPr lang="he-IL"/>
        </a:p>
      </dgm:t>
    </dgm:pt>
    <dgm:pt modelId="{51CEFDCE-9237-407C-B91A-C2338F166A50}" type="sibTrans" cxnId="{B24791E7-AA53-4885-91F6-A40455E9214F}">
      <dgm:prSet/>
      <dgm:spPr/>
      <dgm:t>
        <a:bodyPr/>
        <a:lstStyle/>
        <a:p>
          <a:pPr rtl="1"/>
          <a:endParaRPr lang="he-IL"/>
        </a:p>
      </dgm:t>
    </dgm:pt>
    <dgm:pt modelId="{CE0F9A4B-6C83-4B43-AE75-FFC77E0A59E3}">
      <dgm:prSet phldrT="[Text]"/>
      <dgm:spPr/>
      <dgm:t>
        <a:bodyPr/>
        <a:lstStyle/>
        <a:p>
          <a:pPr rtl="1"/>
          <a:r>
            <a:rPr lang="he-IL" b="1" baseline="30000" dirty="0"/>
            <a:t>2</a:t>
          </a:r>
          <a:r>
            <a:rPr lang="he-IL" b="1" dirty="0"/>
            <a:t>בסיס</a:t>
          </a:r>
        </a:p>
      </dgm:t>
    </dgm:pt>
    <dgm:pt modelId="{5A28FF3D-D8F1-48EA-9F23-ED4DA665E94B}" type="parTrans" cxnId="{0D2043CA-CDFD-4A20-AC4E-10B613376F1B}">
      <dgm:prSet/>
      <dgm:spPr/>
      <dgm:t>
        <a:bodyPr/>
        <a:lstStyle/>
        <a:p>
          <a:pPr rtl="1"/>
          <a:endParaRPr lang="he-IL"/>
        </a:p>
      </dgm:t>
    </dgm:pt>
    <dgm:pt modelId="{DEF79FCF-539F-4114-9FD8-5D5488E3BA70}" type="sibTrans" cxnId="{0D2043CA-CDFD-4A20-AC4E-10B613376F1B}">
      <dgm:prSet/>
      <dgm:spPr/>
      <dgm:t>
        <a:bodyPr/>
        <a:lstStyle/>
        <a:p>
          <a:pPr rtl="1"/>
          <a:endParaRPr lang="he-IL"/>
        </a:p>
      </dgm:t>
    </dgm:pt>
    <dgm:pt modelId="{B199D57D-A3AC-4021-9166-2E5A9E82120D}">
      <dgm:prSet phldrT="[Text]"/>
      <dgm:spPr/>
      <dgm:t>
        <a:bodyPr/>
        <a:lstStyle/>
        <a:p>
          <a:pPr rtl="1"/>
          <a:r>
            <a:rPr lang="he-IL" b="1" baseline="30000" dirty="0"/>
            <a:t>3</a:t>
          </a:r>
          <a:r>
            <a:rPr lang="he-IL" b="1" dirty="0"/>
            <a:t>בסיס</a:t>
          </a:r>
        </a:p>
      </dgm:t>
    </dgm:pt>
    <dgm:pt modelId="{758CAF82-7DBE-4318-82D3-739DEB5AD59C}" type="parTrans" cxnId="{B7A87894-0FF0-4210-9312-CB44FEEA8373}">
      <dgm:prSet/>
      <dgm:spPr/>
      <dgm:t>
        <a:bodyPr/>
        <a:lstStyle/>
        <a:p>
          <a:pPr rtl="1"/>
          <a:endParaRPr lang="he-IL"/>
        </a:p>
      </dgm:t>
    </dgm:pt>
    <dgm:pt modelId="{36EBB194-C214-45B9-A3D9-667BB96A1C2E}" type="sibTrans" cxnId="{B7A87894-0FF0-4210-9312-CB44FEEA8373}">
      <dgm:prSet/>
      <dgm:spPr/>
      <dgm:t>
        <a:bodyPr/>
        <a:lstStyle/>
        <a:p>
          <a:pPr rtl="1"/>
          <a:endParaRPr lang="he-IL"/>
        </a:p>
      </dgm:t>
    </dgm:pt>
    <dgm:pt modelId="{B8AB8D3A-073D-4BFF-924F-A237412FBD74}" type="pres">
      <dgm:prSet presAssocID="{94BB7BAD-8BC6-4B91-B054-FAC0EEA87658}" presName="CompostProcess" presStyleCnt="0">
        <dgm:presLayoutVars>
          <dgm:dir/>
          <dgm:resizeHandles val="exact"/>
        </dgm:presLayoutVars>
      </dgm:prSet>
      <dgm:spPr/>
    </dgm:pt>
    <dgm:pt modelId="{1E0AEEC4-8B1C-4277-9AD1-52755A4B4A04}" type="pres">
      <dgm:prSet presAssocID="{94BB7BAD-8BC6-4B91-B054-FAC0EEA87658}" presName="arrow" presStyleLbl="bgShp" presStyleIdx="0" presStyleCnt="1" custAng="10800000"/>
      <dgm:spPr/>
    </dgm:pt>
    <dgm:pt modelId="{14659523-59FF-478A-9BD2-DFC20F1A06D3}" type="pres">
      <dgm:prSet presAssocID="{94BB7BAD-8BC6-4B91-B054-FAC0EEA87658}" presName="linearProcess" presStyleCnt="0"/>
      <dgm:spPr/>
    </dgm:pt>
    <dgm:pt modelId="{BBFFFDCB-6C3B-4564-A12F-7F4D6DFDA228}" type="pres">
      <dgm:prSet presAssocID="{1F032AE1-2C0D-4EB9-B8C5-25E2F31D3C2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7930ED9-F508-4CCC-818B-A53028FEA8EA}" type="pres">
      <dgm:prSet presAssocID="{73A601C2-13DB-481A-A6A5-39A5FC946A5C}" presName="sibTrans" presStyleCnt="0"/>
      <dgm:spPr/>
    </dgm:pt>
    <dgm:pt modelId="{F7261B34-622B-4776-AE91-E4BFBD0B908B}" type="pres">
      <dgm:prSet presAssocID="{B199D57D-A3AC-4021-9166-2E5A9E82120D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591EE23-A046-46D9-90EF-E69822FEA831}" type="pres">
      <dgm:prSet presAssocID="{36EBB194-C214-45B9-A3D9-667BB96A1C2E}" presName="sibTrans" presStyleCnt="0"/>
      <dgm:spPr/>
    </dgm:pt>
    <dgm:pt modelId="{EFAADE85-4917-48D8-8B29-5F7A3DE485B9}" type="pres">
      <dgm:prSet presAssocID="{CE0F9A4B-6C83-4B43-AE75-FFC77E0A59E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49BD198-FB35-4D56-A06E-5F4038EA1B60}" type="pres">
      <dgm:prSet presAssocID="{DEF79FCF-539F-4114-9FD8-5D5488E3BA70}" presName="sibTrans" presStyleCnt="0"/>
      <dgm:spPr/>
    </dgm:pt>
    <dgm:pt modelId="{5080A2E3-2E49-48B1-A216-3D6750C98992}" type="pres">
      <dgm:prSet presAssocID="{6FDBF715-C7A4-4E3A-8FB4-9A7B92EDFDBE}" presName="textNode" presStyleLbl="node1" presStyleIdx="3" presStyleCnt="5" custAng="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C40ABB8-9F39-442A-9F19-7EEB4D8944B3}" type="pres">
      <dgm:prSet presAssocID="{379FCC7A-4F05-4D88-9685-56589DDCAE59}" presName="sibTrans" presStyleCnt="0"/>
      <dgm:spPr/>
    </dgm:pt>
    <dgm:pt modelId="{AE286F6F-34A3-4B6D-8D6D-C59F5C7F64A3}" type="pres">
      <dgm:prSet presAssocID="{50F0B2B4-8BB2-4C84-A31D-27E659C5176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86E9806-0AF0-4513-92D1-986B476C1A2D}" type="presOf" srcId="{CE0F9A4B-6C83-4B43-AE75-FFC77E0A59E3}" destId="{EFAADE85-4917-48D8-8B29-5F7A3DE485B9}" srcOrd="0" destOrd="0" presId="urn:microsoft.com/office/officeart/2005/8/layout/hProcess9"/>
    <dgm:cxn modelId="{B24791E7-AA53-4885-91F6-A40455E9214F}" srcId="{94BB7BAD-8BC6-4B91-B054-FAC0EEA87658}" destId="{50F0B2B4-8BB2-4C84-A31D-27E659C5176B}" srcOrd="4" destOrd="0" parTransId="{806E52E4-5825-4C6C-9192-F96AC58A77E7}" sibTransId="{51CEFDCE-9237-407C-B91A-C2338F166A50}"/>
    <dgm:cxn modelId="{0D2043CA-CDFD-4A20-AC4E-10B613376F1B}" srcId="{94BB7BAD-8BC6-4B91-B054-FAC0EEA87658}" destId="{CE0F9A4B-6C83-4B43-AE75-FFC77E0A59E3}" srcOrd="2" destOrd="0" parTransId="{5A28FF3D-D8F1-48EA-9F23-ED4DA665E94B}" sibTransId="{DEF79FCF-539F-4114-9FD8-5D5488E3BA70}"/>
    <dgm:cxn modelId="{22C538D1-230E-4586-8E92-3E12907780EB}" srcId="{94BB7BAD-8BC6-4B91-B054-FAC0EEA87658}" destId="{1F032AE1-2C0D-4EB9-B8C5-25E2F31D3C24}" srcOrd="0" destOrd="0" parTransId="{A4BA04F4-25B8-496F-97CE-D09669ACFA25}" sibTransId="{73A601C2-13DB-481A-A6A5-39A5FC946A5C}"/>
    <dgm:cxn modelId="{5F6B3ED3-6560-47B9-A57F-1A8DDAE9C316}" type="presOf" srcId="{B199D57D-A3AC-4021-9166-2E5A9E82120D}" destId="{F7261B34-622B-4776-AE91-E4BFBD0B908B}" srcOrd="0" destOrd="0" presId="urn:microsoft.com/office/officeart/2005/8/layout/hProcess9"/>
    <dgm:cxn modelId="{5A3F79A7-4A34-4CD5-9E32-E86428D75570}" type="presOf" srcId="{94BB7BAD-8BC6-4B91-B054-FAC0EEA87658}" destId="{B8AB8D3A-073D-4BFF-924F-A237412FBD74}" srcOrd="0" destOrd="0" presId="urn:microsoft.com/office/officeart/2005/8/layout/hProcess9"/>
    <dgm:cxn modelId="{50A6C428-D635-4CF9-A9FB-8F9911D3D5C6}" type="presOf" srcId="{1F032AE1-2C0D-4EB9-B8C5-25E2F31D3C24}" destId="{BBFFFDCB-6C3B-4564-A12F-7F4D6DFDA228}" srcOrd="0" destOrd="0" presId="urn:microsoft.com/office/officeart/2005/8/layout/hProcess9"/>
    <dgm:cxn modelId="{B7A87894-0FF0-4210-9312-CB44FEEA8373}" srcId="{94BB7BAD-8BC6-4B91-B054-FAC0EEA87658}" destId="{B199D57D-A3AC-4021-9166-2E5A9E82120D}" srcOrd="1" destOrd="0" parTransId="{758CAF82-7DBE-4318-82D3-739DEB5AD59C}" sibTransId="{36EBB194-C214-45B9-A3D9-667BB96A1C2E}"/>
    <dgm:cxn modelId="{25E6104E-A6BF-4A70-B46B-522CC7885901}" type="presOf" srcId="{50F0B2B4-8BB2-4C84-A31D-27E659C5176B}" destId="{AE286F6F-34A3-4B6D-8D6D-C59F5C7F64A3}" srcOrd="0" destOrd="0" presId="urn:microsoft.com/office/officeart/2005/8/layout/hProcess9"/>
    <dgm:cxn modelId="{E5F76385-A5C6-41C8-90B7-005FC619F2C9}" srcId="{94BB7BAD-8BC6-4B91-B054-FAC0EEA87658}" destId="{6FDBF715-C7A4-4E3A-8FB4-9A7B92EDFDBE}" srcOrd="3" destOrd="0" parTransId="{E2C82374-750D-4721-A876-1010D20E207B}" sibTransId="{379FCC7A-4F05-4D88-9685-56589DDCAE59}"/>
    <dgm:cxn modelId="{5EAC1189-DE29-45EA-886C-08BB0B0A0FA5}" type="presOf" srcId="{6FDBF715-C7A4-4E3A-8FB4-9A7B92EDFDBE}" destId="{5080A2E3-2E49-48B1-A216-3D6750C98992}" srcOrd="0" destOrd="0" presId="urn:microsoft.com/office/officeart/2005/8/layout/hProcess9"/>
    <dgm:cxn modelId="{0E19A5C5-3BEE-4591-99EF-91688BC1315F}" type="presParOf" srcId="{B8AB8D3A-073D-4BFF-924F-A237412FBD74}" destId="{1E0AEEC4-8B1C-4277-9AD1-52755A4B4A04}" srcOrd="0" destOrd="0" presId="urn:microsoft.com/office/officeart/2005/8/layout/hProcess9"/>
    <dgm:cxn modelId="{AD4F2978-06BA-4B10-9433-538B0BB1ACA3}" type="presParOf" srcId="{B8AB8D3A-073D-4BFF-924F-A237412FBD74}" destId="{14659523-59FF-478A-9BD2-DFC20F1A06D3}" srcOrd="1" destOrd="0" presId="urn:microsoft.com/office/officeart/2005/8/layout/hProcess9"/>
    <dgm:cxn modelId="{22B85B09-A103-4B20-8B26-B3658D34BB17}" type="presParOf" srcId="{14659523-59FF-478A-9BD2-DFC20F1A06D3}" destId="{BBFFFDCB-6C3B-4564-A12F-7F4D6DFDA228}" srcOrd="0" destOrd="0" presId="urn:microsoft.com/office/officeart/2005/8/layout/hProcess9"/>
    <dgm:cxn modelId="{438DECC4-1FDA-44B7-87D2-80A4D048CF3C}" type="presParOf" srcId="{14659523-59FF-478A-9BD2-DFC20F1A06D3}" destId="{67930ED9-F508-4CCC-818B-A53028FEA8EA}" srcOrd="1" destOrd="0" presId="urn:microsoft.com/office/officeart/2005/8/layout/hProcess9"/>
    <dgm:cxn modelId="{DB08F6A9-9856-448A-A265-2AFEAC7A3C3B}" type="presParOf" srcId="{14659523-59FF-478A-9BD2-DFC20F1A06D3}" destId="{F7261B34-622B-4776-AE91-E4BFBD0B908B}" srcOrd="2" destOrd="0" presId="urn:microsoft.com/office/officeart/2005/8/layout/hProcess9"/>
    <dgm:cxn modelId="{F85CEFF6-9EF7-42A6-938A-63E6D80CED62}" type="presParOf" srcId="{14659523-59FF-478A-9BD2-DFC20F1A06D3}" destId="{B591EE23-A046-46D9-90EF-E69822FEA831}" srcOrd="3" destOrd="0" presId="urn:microsoft.com/office/officeart/2005/8/layout/hProcess9"/>
    <dgm:cxn modelId="{506CB16E-8E8A-4F8C-B539-194637C02EEB}" type="presParOf" srcId="{14659523-59FF-478A-9BD2-DFC20F1A06D3}" destId="{EFAADE85-4917-48D8-8B29-5F7A3DE485B9}" srcOrd="4" destOrd="0" presId="urn:microsoft.com/office/officeart/2005/8/layout/hProcess9"/>
    <dgm:cxn modelId="{E7FD48EC-2C74-42C7-B801-D7133C152A19}" type="presParOf" srcId="{14659523-59FF-478A-9BD2-DFC20F1A06D3}" destId="{F49BD198-FB35-4D56-A06E-5F4038EA1B60}" srcOrd="5" destOrd="0" presId="urn:microsoft.com/office/officeart/2005/8/layout/hProcess9"/>
    <dgm:cxn modelId="{E3DA6829-9FEB-4B90-8995-2BD73E5E0BE2}" type="presParOf" srcId="{14659523-59FF-478A-9BD2-DFC20F1A06D3}" destId="{5080A2E3-2E49-48B1-A216-3D6750C98992}" srcOrd="6" destOrd="0" presId="urn:microsoft.com/office/officeart/2005/8/layout/hProcess9"/>
    <dgm:cxn modelId="{ACFD74DB-3105-407C-BB41-E75E8B1A7292}" type="presParOf" srcId="{14659523-59FF-478A-9BD2-DFC20F1A06D3}" destId="{FC40ABB8-9F39-442A-9F19-7EEB4D8944B3}" srcOrd="7" destOrd="0" presId="urn:microsoft.com/office/officeart/2005/8/layout/hProcess9"/>
    <dgm:cxn modelId="{072A6090-FFEA-4136-A926-5A71AF030761}" type="presParOf" srcId="{14659523-59FF-478A-9BD2-DFC20F1A06D3}" destId="{AE286F6F-34A3-4B6D-8D6D-C59F5C7F64A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EEC4-8B1C-4277-9AD1-52755A4B4A04}">
      <dsp:nvSpPr>
        <dsp:cNvPr id="0" name=""/>
        <dsp:cNvSpPr/>
      </dsp:nvSpPr>
      <dsp:spPr>
        <a:xfrm rot="10800000">
          <a:off x="368882" y="0"/>
          <a:ext cx="4180666" cy="130288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FFFDCB-6C3B-4564-A12F-7F4D6DFDA228}">
      <dsp:nvSpPr>
        <dsp:cNvPr id="0" name=""/>
        <dsp:cNvSpPr/>
      </dsp:nvSpPr>
      <dsp:spPr>
        <a:xfrm>
          <a:off x="1440" y="390866"/>
          <a:ext cx="867449" cy="5211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dirty="0"/>
            <a:t>16</a:t>
          </a:r>
        </a:p>
      </dsp:txBody>
      <dsp:txXfrm>
        <a:off x="26881" y="416307"/>
        <a:ext cx="816567" cy="470273"/>
      </dsp:txXfrm>
    </dsp:sp>
    <dsp:sp modelId="{F7261B34-622B-4776-AE91-E4BFBD0B908B}">
      <dsp:nvSpPr>
        <dsp:cNvPr id="0" name=""/>
        <dsp:cNvSpPr/>
      </dsp:nvSpPr>
      <dsp:spPr>
        <a:xfrm>
          <a:off x="1013465" y="390866"/>
          <a:ext cx="867449" cy="521155"/>
        </a:xfrm>
        <a:prstGeom prst="roundRect">
          <a:avLst/>
        </a:prstGeom>
        <a:gradFill rotWithShape="0">
          <a:gsLst>
            <a:gs pos="0">
              <a:schemeClr val="accent4">
                <a:hueOff val="209979"/>
                <a:satOff val="-5609"/>
                <a:lumOff val="-1324"/>
                <a:alphaOff val="0"/>
                <a:shade val="85000"/>
                <a:satMod val="130000"/>
              </a:schemeClr>
            </a:gs>
            <a:gs pos="34000">
              <a:schemeClr val="accent4">
                <a:hueOff val="209979"/>
                <a:satOff val="-5609"/>
                <a:lumOff val="-1324"/>
                <a:alphaOff val="0"/>
                <a:shade val="87000"/>
                <a:satMod val="125000"/>
              </a:schemeClr>
            </a:gs>
            <a:gs pos="70000">
              <a:schemeClr val="accent4">
                <a:hueOff val="209979"/>
                <a:satOff val="-5609"/>
                <a:lumOff val="-132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9979"/>
                <a:satOff val="-5609"/>
                <a:lumOff val="-132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dirty="0"/>
            <a:t>8</a:t>
          </a:r>
        </a:p>
      </dsp:txBody>
      <dsp:txXfrm>
        <a:off x="1038906" y="416307"/>
        <a:ext cx="816567" cy="470273"/>
      </dsp:txXfrm>
    </dsp:sp>
    <dsp:sp modelId="{EFAADE85-4917-48D8-8B29-5F7A3DE485B9}">
      <dsp:nvSpPr>
        <dsp:cNvPr id="0" name=""/>
        <dsp:cNvSpPr/>
      </dsp:nvSpPr>
      <dsp:spPr>
        <a:xfrm>
          <a:off x="2025490" y="390866"/>
          <a:ext cx="867449" cy="521155"/>
        </a:xfrm>
        <a:prstGeom prst="roundRect">
          <a:avLst/>
        </a:prstGeom>
        <a:gradFill rotWithShape="0">
          <a:gsLst>
            <a:gs pos="0">
              <a:schemeClr val="accent4">
                <a:hueOff val="419958"/>
                <a:satOff val="-11217"/>
                <a:lumOff val="-2647"/>
                <a:alphaOff val="0"/>
                <a:shade val="85000"/>
                <a:satMod val="130000"/>
              </a:schemeClr>
            </a:gs>
            <a:gs pos="34000">
              <a:schemeClr val="accent4">
                <a:hueOff val="419958"/>
                <a:satOff val="-11217"/>
                <a:lumOff val="-2647"/>
                <a:alphaOff val="0"/>
                <a:shade val="87000"/>
                <a:satMod val="125000"/>
              </a:schemeClr>
            </a:gs>
            <a:gs pos="70000">
              <a:schemeClr val="accent4">
                <a:hueOff val="419958"/>
                <a:satOff val="-11217"/>
                <a:lumOff val="-26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419958"/>
                <a:satOff val="-11217"/>
                <a:lumOff val="-26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dirty="0"/>
            <a:t>4</a:t>
          </a:r>
        </a:p>
      </dsp:txBody>
      <dsp:txXfrm>
        <a:off x="2050931" y="416307"/>
        <a:ext cx="816567" cy="470273"/>
      </dsp:txXfrm>
    </dsp:sp>
    <dsp:sp modelId="{5080A2E3-2E49-48B1-A216-3D6750C98992}">
      <dsp:nvSpPr>
        <dsp:cNvPr id="0" name=""/>
        <dsp:cNvSpPr/>
      </dsp:nvSpPr>
      <dsp:spPr>
        <a:xfrm>
          <a:off x="3037515" y="390866"/>
          <a:ext cx="867449" cy="521155"/>
        </a:xfrm>
        <a:prstGeom prst="roundRect">
          <a:avLst/>
        </a:prstGeom>
        <a:gradFill rotWithShape="0">
          <a:gsLst>
            <a:gs pos="0">
              <a:schemeClr val="accent4">
                <a:hueOff val="629938"/>
                <a:satOff val="-16826"/>
                <a:lumOff val="-3971"/>
                <a:alphaOff val="0"/>
                <a:shade val="85000"/>
                <a:satMod val="130000"/>
              </a:schemeClr>
            </a:gs>
            <a:gs pos="34000">
              <a:schemeClr val="accent4">
                <a:hueOff val="629938"/>
                <a:satOff val="-16826"/>
                <a:lumOff val="-3971"/>
                <a:alphaOff val="0"/>
                <a:shade val="87000"/>
                <a:satMod val="125000"/>
              </a:schemeClr>
            </a:gs>
            <a:gs pos="70000">
              <a:schemeClr val="accent4">
                <a:hueOff val="629938"/>
                <a:satOff val="-16826"/>
                <a:lumOff val="-39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629938"/>
                <a:satOff val="-16826"/>
                <a:lumOff val="-39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dirty="0"/>
            <a:t>2</a:t>
          </a:r>
        </a:p>
      </dsp:txBody>
      <dsp:txXfrm>
        <a:off x="3062956" y="416307"/>
        <a:ext cx="816567" cy="470273"/>
      </dsp:txXfrm>
    </dsp:sp>
    <dsp:sp modelId="{AE286F6F-34A3-4B6D-8D6D-C59F5C7F64A3}">
      <dsp:nvSpPr>
        <dsp:cNvPr id="0" name=""/>
        <dsp:cNvSpPr/>
      </dsp:nvSpPr>
      <dsp:spPr>
        <a:xfrm>
          <a:off x="4049540" y="390866"/>
          <a:ext cx="867449" cy="521155"/>
        </a:xfrm>
        <a:prstGeom prst="roundRect">
          <a:avLst/>
        </a:prstGeom>
        <a:gradFill rotWithShape="0">
          <a:gsLst>
            <a:gs pos="0">
              <a:schemeClr val="accent4">
                <a:hueOff val="839917"/>
                <a:satOff val="-22434"/>
                <a:lumOff val="-5294"/>
                <a:alphaOff val="0"/>
                <a:shade val="85000"/>
                <a:satMod val="130000"/>
              </a:schemeClr>
            </a:gs>
            <a:gs pos="34000">
              <a:schemeClr val="accent4">
                <a:hueOff val="839917"/>
                <a:satOff val="-22434"/>
                <a:lumOff val="-5294"/>
                <a:alphaOff val="0"/>
                <a:shade val="87000"/>
                <a:satMod val="125000"/>
              </a:schemeClr>
            </a:gs>
            <a:gs pos="70000">
              <a:schemeClr val="accent4">
                <a:hueOff val="839917"/>
                <a:satOff val="-22434"/>
                <a:lumOff val="-5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839917"/>
                <a:satOff val="-22434"/>
                <a:lumOff val="-5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/>
            <a:t>1</a:t>
          </a:r>
        </a:p>
      </dsp:txBody>
      <dsp:txXfrm>
        <a:off x="4074981" y="416307"/>
        <a:ext cx="816567" cy="470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EEC4-8B1C-4277-9AD1-52755A4B4A04}">
      <dsp:nvSpPr>
        <dsp:cNvPr id="0" name=""/>
        <dsp:cNvSpPr/>
      </dsp:nvSpPr>
      <dsp:spPr>
        <a:xfrm rot="10800000">
          <a:off x="365519" y="0"/>
          <a:ext cx="4142554" cy="138016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FFFDCB-6C3B-4564-A12F-7F4D6DFDA228}">
      <dsp:nvSpPr>
        <dsp:cNvPr id="0" name=""/>
        <dsp:cNvSpPr/>
      </dsp:nvSpPr>
      <dsp:spPr>
        <a:xfrm>
          <a:off x="1543" y="414048"/>
          <a:ext cx="906994" cy="5520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baseline="30000" dirty="0"/>
            <a:t>4</a:t>
          </a:r>
          <a:r>
            <a:rPr lang="he-IL" sz="2200" b="1" kern="1200" dirty="0"/>
            <a:t>בסיס</a:t>
          </a:r>
        </a:p>
      </dsp:txBody>
      <dsp:txXfrm>
        <a:off x="28493" y="440998"/>
        <a:ext cx="853094" cy="498164"/>
      </dsp:txXfrm>
    </dsp:sp>
    <dsp:sp modelId="{F7261B34-622B-4776-AE91-E4BFBD0B908B}">
      <dsp:nvSpPr>
        <dsp:cNvPr id="0" name=""/>
        <dsp:cNvSpPr/>
      </dsp:nvSpPr>
      <dsp:spPr>
        <a:xfrm>
          <a:off x="992421" y="414048"/>
          <a:ext cx="906994" cy="552064"/>
        </a:xfrm>
        <a:prstGeom prst="roundRect">
          <a:avLst/>
        </a:prstGeom>
        <a:gradFill rotWithShape="0">
          <a:gsLst>
            <a:gs pos="0">
              <a:schemeClr val="accent3">
                <a:hueOff val="263219"/>
                <a:satOff val="3845"/>
                <a:lumOff val="-245"/>
                <a:alphaOff val="0"/>
                <a:shade val="85000"/>
                <a:satMod val="130000"/>
              </a:schemeClr>
            </a:gs>
            <a:gs pos="34000">
              <a:schemeClr val="accent3">
                <a:hueOff val="263219"/>
                <a:satOff val="3845"/>
                <a:lumOff val="-245"/>
                <a:alphaOff val="0"/>
                <a:shade val="87000"/>
                <a:satMod val="125000"/>
              </a:schemeClr>
            </a:gs>
            <a:gs pos="70000">
              <a:schemeClr val="accent3">
                <a:hueOff val="263219"/>
                <a:satOff val="3845"/>
                <a:lumOff val="-2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63219"/>
                <a:satOff val="3845"/>
                <a:lumOff val="-2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baseline="30000" dirty="0"/>
            <a:t>3</a:t>
          </a:r>
          <a:r>
            <a:rPr lang="he-IL" sz="2200" b="1" kern="1200" dirty="0"/>
            <a:t>בסיס</a:t>
          </a:r>
        </a:p>
      </dsp:txBody>
      <dsp:txXfrm>
        <a:off x="1019371" y="440998"/>
        <a:ext cx="853094" cy="498164"/>
      </dsp:txXfrm>
    </dsp:sp>
    <dsp:sp modelId="{EFAADE85-4917-48D8-8B29-5F7A3DE485B9}">
      <dsp:nvSpPr>
        <dsp:cNvPr id="0" name=""/>
        <dsp:cNvSpPr/>
      </dsp:nvSpPr>
      <dsp:spPr>
        <a:xfrm>
          <a:off x="1983299" y="414048"/>
          <a:ext cx="906994" cy="552064"/>
        </a:xfrm>
        <a:prstGeom prst="roundRect">
          <a:avLst/>
        </a:prstGeom>
        <a:gradFill rotWithShape="0">
          <a:gsLst>
            <a:gs pos="0">
              <a:schemeClr val="accent3">
                <a:hueOff val="526439"/>
                <a:satOff val="7689"/>
                <a:lumOff val="-490"/>
                <a:alphaOff val="0"/>
                <a:shade val="85000"/>
                <a:satMod val="130000"/>
              </a:schemeClr>
            </a:gs>
            <a:gs pos="34000">
              <a:schemeClr val="accent3">
                <a:hueOff val="526439"/>
                <a:satOff val="7689"/>
                <a:lumOff val="-490"/>
                <a:alphaOff val="0"/>
                <a:shade val="87000"/>
                <a:satMod val="125000"/>
              </a:schemeClr>
            </a:gs>
            <a:gs pos="70000">
              <a:schemeClr val="accent3">
                <a:hueOff val="526439"/>
                <a:satOff val="7689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26439"/>
                <a:satOff val="7689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baseline="30000" dirty="0"/>
            <a:t>2</a:t>
          </a:r>
          <a:r>
            <a:rPr lang="he-IL" sz="2200" b="1" kern="1200" dirty="0"/>
            <a:t>בסיס</a:t>
          </a:r>
        </a:p>
      </dsp:txBody>
      <dsp:txXfrm>
        <a:off x="2010249" y="440998"/>
        <a:ext cx="853094" cy="498164"/>
      </dsp:txXfrm>
    </dsp:sp>
    <dsp:sp modelId="{5080A2E3-2E49-48B1-A216-3D6750C98992}">
      <dsp:nvSpPr>
        <dsp:cNvPr id="0" name=""/>
        <dsp:cNvSpPr/>
      </dsp:nvSpPr>
      <dsp:spPr>
        <a:xfrm>
          <a:off x="2974178" y="414048"/>
          <a:ext cx="906994" cy="552064"/>
        </a:xfrm>
        <a:prstGeom prst="roundRect">
          <a:avLst/>
        </a:prstGeom>
        <a:gradFill rotWithShape="0">
          <a:gsLst>
            <a:gs pos="0">
              <a:schemeClr val="accent3">
                <a:hueOff val="789658"/>
                <a:satOff val="11534"/>
                <a:lumOff val="-735"/>
                <a:alphaOff val="0"/>
                <a:shade val="85000"/>
                <a:satMod val="130000"/>
              </a:schemeClr>
            </a:gs>
            <a:gs pos="34000">
              <a:schemeClr val="accent3">
                <a:hueOff val="789658"/>
                <a:satOff val="11534"/>
                <a:lumOff val="-735"/>
                <a:alphaOff val="0"/>
                <a:shade val="87000"/>
                <a:satMod val="125000"/>
              </a:schemeClr>
            </a:gs>
            <a:gs pos="70000">
              <a:schemeClr val="accent3">
                <a:hueOff val="789658"/>
                <a:satOff val="11534"/>
                <a:lumOff val="-73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789658"/>
                <a:satOff val="11534"/>
                <a:lumOff val="-73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b="1" kern="1200" baseline="30000" dirty="0"/>
            <a:t>1</a:t>
          </a:r>
          <a:r>
            <a:rPr lang="he-IL" sz="2200" b="1" kern="1200" dirty="0"/>
            <a:t>בסיס</a:t>
          </a:r>
        </a:p>
      </dsp:txBody>
      <dsp:txXfrm>
        <a:off x="3001128" y="440998"/>
        <a:ext cx="853094" cy="498164"/>
      </dsp:txXfrm>
    </dsp:sp>
    <dsp:sp modelId="{AE286F6F-34A3-4B6D-8D6D-C59F5C7F64A3}">
      <dsp:nvSpPr>
        <dsp:cNvPr id="0" name=""/>
        <dsp:cNvSpPr/>
      </dsp:nvSpPr>
      <dsp:spPr>
        <a:xfrm>
          <a:off x="3965056" y="414048"/>
          <a:ext cx="906994" cy="552064"/>
        </a:xfrm>
        <a:prstGeom prst="roundRect">
          <a:avLst/>
        </a:prstGeom>
        <a:gradFill rotWithShape="0">
          <a:gsLst>
            <a:gs pos="0">
              <a:schemeClr val="accent3">
                <a:hueOff val="1052877"/>
                <a:satOff val="15378"/>
                <a:lumOff val="-980"/>
                <a:alphaOff val="0"/>
                <a:shade val="85000"/>
                <a:satMod val="130000"/>
              </a:schemeClr>
            </a:gs>
            <a:gs pos="34000">
              <a:schemeClr val="accent3">
                <a:hueOff val="1052877"/>
                <a:satOff val="15378"/>
                <a:lumOff val="-980"/>
                <a:alphaOff val="0"/>
                <a:shade val="87000"/>
                <a:satMod val="125000"/>
              </a:schemeClr>
            </a:gs>
            <a:gs pos="70000">
              <a:schemeClr val="accent3">
                <a:hueOff val="1052877"/>
                <a:satOff val="15378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052877"/>
                <a:satOff val="15378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baseline="30000" dirty="0"/>
            <a:t>0</a:t>
          </a:r>
          <a:r>
            <a:rPr lang="he-IL" sz="2000" b="1" kern="1200" dirty="0"/>
            <a:t>בסיס</a:t>
          </a:r>
        </a:p>
      </dsp:txBody>
      <dsp:txXfrm>
        <a:off x="3992006" y="440998"/>
        <a:ext cx="853094" cy="498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AA8CAB-0EB5-4B55-8B9C-DAEF8345DB2D}" type="slidenum">
              <a:rPr lang="he-IL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BACKUP\PROGRAMS\internet\&#1492;&#1499;&#1512;&#1514;%20&#1492;&#1502;&#1495;&#1513;&#1489;\u1999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inionstage.com/%D7%A2%D7%9E%D7%9C%D7%99%D7%94%D7%90%D7%A4%D7%9C/%D7%91%D7%A1%D7%99%D7%A1-%D7%91%D7%99%D7%A0%D7%90%D7%A8%D7%9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nsience.com.au/pearl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563032" y="1548580"/>
            <a:ext cx="4592648" cy="2344993"/>
          </a:xfrm>
        </p:spPr>
        <p:txBody>
          <a:bodyPr/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ייצוג מידע במחשב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faculty.cua.edu/tran/gsa-tag/images/j0289553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4" y="1548580"/>
            <a:ext cx="3275997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3597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המרה מבסיס כלשהו לבסיס 10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3600" dirty="0"/>
              <a:t>מספר בבסיס כלשהו שווה ל:</a:t>
            </a:r>
          </a:p>
          <a:p>
            <a:pPr rtl="0"/>
            <a:r>
              <a:rPr lang="he-IL" sz="3600" dirty="0"/>
              <a:t>סכום ספרותיו כל אחת מוכפל בבסיס בחזקת המיקום</a:t>
            </a:r>
          </a:p>
          <a:p>
            <a:pPr algn="l" rtl="0"/>
            <a:endParaRPr lang="he-IL" sz="3200" dirty="0">
              <a:solidFill>
                <a:srgbClr val="FF0000"/>
              </a:solidFill>
            </a:endParaRPr>
          </a:p>
          <a:p>
            <a:pPr rtl="0"/>
            <a:r>
              <a:rPr lang="he-IL" sz="3200" dirty="0">
                <a:solidFill>
                  <a:schemeClr val="tx2"/>
                </a:solidFill>
              </a:rPr>
              <a:t>דוגמא:</a:t>
            </a:r>
          </a:p>
          <a:p>
            <a:pPr algn="l" rtl="0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73B70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baseline="-25000" dirty="0"/>
              <a:t>7</a:t>
            </a:r>
            <a:r>
              <a:rPr lang="en-US" sz="3200" dirty="0"/>
              <a:t>  =  </a:t>
            </a:r>
            <a:endParaRPr lang="he-IL" sz="3200" dirty="0"/>
          </a:p>
          <a:p>
            <a:pPr marL="384048" lvl="2" indent="0" algn="l" rtl="0">
              <a:buNone/>
            </a:pPr>
            <a:r>
              <a:rPr lang="he-IL" sz="2600" dirty="0">
                <a:solidFill>
                  <a:srgbClr val="00B0F0"/>
                </a:solidFill>
              </a:rPr>
              <a:t>	    </a:t>
            </a:r>
            <a:r>
              <a:rPr lang="en-US" sz="2600" dirty="0">
                <a:solidFill>
                  <a:srgbClr val="00B0F0"/>
                </a:solidFill>
              </a:rPr>
              <a:t>2*7</a:t>
            </a:r>
            <a:r>
              <a:rPr lang="en-US" sz="2600" baseline="30000" dirty="0">
                <a:solidFill>
                  <a:srgbClr val="00B0F0"/>
                </a:solidFill>
              </a:rPr>
              <a:t>0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973B70"/>
                </a:solidFill>
              </a:rPr>
              <a:t>3*7</a:t>
            </a:r>
            <a:r>
              <a:rPr lang="en-US" sz="2600" baseline="30000" dirty="0">
                <a:solidFill>
                  <a:srgbClr val="7030A0"/>
                </a:solidFill>
              </a:rPr>
              <a:t>1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FF0000"/>
                </a:solidFill>
              </a:rPr>
              <a:t>1*7</a:t>
            </a:r>
            <a:r>
              <a:rPr lang="en-US" sz="2600" baseline="30000" dirty="0">
                <a:solidFill>
                  <a:srgbClr val="FF0000"/>
                </a:solidFill>
              </a:rPr>
              <a:t>2</a:t>
            </a:r>
            <a:r>
              <a:rPr lang="he-IL" sz="2600" baseline="30000" dirty="0">
                <a:solidFill>
                  <a:srgbClr val="FF0000"/>
                </a:solidFill>
              </a:rPr>
              <a:t> </a:t>
            </a:r>
            <a:r>
              <a:rPr lang="he-IL" sz="2800" dirty="0"/>
              <a:t>=</a:t>
            </a:r>
            <a:r>
              <a:rPr lang="he-IL" sz="2600" baseline="30000" dirty="0">
                <a:solidFill>
                  <a:srgbClr val="FF0000"/>
                </a:solidFill>
              </a:rPr>
              <a:t> </a:t>
            </a:r>
            <a:endParaRPr lang="en-US" sz="2600" dirty="0">
              <a:solidFill>
                <a:srgbClr val="FF0000"/>
              </a:solidFill>
            </a:endParaRPr>
          </a:p>
          <a:p>
            <a:pPr marL="201168" lvl="1" indent="0" algn="l" rtl="0">
              <a:buNone/>
            </a:pPr>
            <a:r>
              <a:rPr lang="he-IL" sz="2800" dirty="0">
                <a:solidFill>
                  <a:srgbClr val="FF0000"/>
                </a:solidFill>
              </a:rPr>
              <a:t>          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2*1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7030A0"/>
                </a:solidFill>
              </a:rPr>
              <a:t>3*7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1*49</a:t>
            </a:r>
            <a:r>
              <a:rPr lang="he-IL" sz="2800" dirty="0"/>
              <a:t> = </a:t>
            </a:r>
            <a:r>
              <a:rPr lang="en-US" sz="2800" dirty="0"/>
              <a:t>72</a:t>
            </a:r>
            <a:r>
              <a:rPr lang="en-US" sz="2800" baseline="-25000" dirty="0"/>
              <a:t>10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3597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23014" y="1845734"/>
            <a:ext cx="6632666" cy="3787623"/>
          </a:xfrm>
        </p:spPr>
        <p:txBody>
          <a:bodyPr>
            <a:normAutofit/>
          </a:bodyPr>
          <a:lstStyle/>
          <a:p>
            <a:r>
              <a:rPr lang="he-IL" sz="2800" dirty="0"/>
              <a:t>המחשב האלקטרוני הוא פשוט מערכת למיתוג של זרמי חשמל חלשים</a:t>
            </a:r>
          </a:p>
          <a:p>
            <a:r>
              <a:rPr lang="he-IL" sz="2800" dirty="0"/>
              <a:t>הלוגיקה של עולם המחשבים היא קיומו של זרם חשמלי והיעדרו של זרם – שתי אפשרויות בלבד. </a:t>
            </a:r>
          </a:p>
          <a:p>
            <a:endParaRPr lang="he-IL" sz="2800" dirty="0"/>
          </a:p>
          <a:p>
            <a:r>
              <a:rPr lang="he-IL" sz="2800" dirty="0"/>
              <a:t>לכן נהוג להציג את האפשרויות האלה בעזרת הספרות 1 ו 0. </a:t>
            </a:r>
          </a:p>
        </p:txBody>
      </p:sp>
      <p:pic>
        <p:nvPicPr>
          <p:cNvPr id="4" name="Picture 2" descr="http://sfile.f-static.com/image/users/165192/ftp/my_files/%D7%9E%D7%97%D7%A9%D7%91.jpg?sopC=13661884277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75" y="319261"/>
            <a:ext cx="2041338" cy="1280940"/>
          </a:xfrm>
          <a:prstGeom prst="rect">
            <a:avLst/>
          </a:prstGeom>
          <a:noFill/>
        </p:spPr>
      </p:pic>
      <p:pic>
        <p:nvPicPr>
          <p:cNvPr id="5" name="Picture 4" descr="D:\BACKUP\PROGRAMS\internet\הכרת המחשב\u1999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87109" y="2432957"/>
            <a:ext cx="3208112" cy="1904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19675" y="4337564"/>
            <a:ext cx="1231793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he-IL" sz="2800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Off</a:t>
            </a:r>
            <a:endParaRPr lang="ru-RU" altLang="he-IL" sz="280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4" y="4337564"/>
            <a:ext cx="1343907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he-IL" sz="2800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On</a:t>
            </a:r>
            <a:endParaRPr lang="ru-RU" altLang="he-IL" sz="280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79" y="413603"/>
            <a:ext cx="10058400" cy="1199297"/>
          </a:xfrm>
        </p:spPr>
        <p:txBody>
          <a:bodyPr>
            <a:noAutofit/>
          </a:bodyPr>
          <a:lstStyle/>
          <a:p>
            <a:pPr algn="r"/>
            <a:r>
              <a:rPr lang="he-IL" dirty="0">
                <a:cs typeface="+mn-cs"/>
              </a:rPr>
              <a:t>השיטה הבינארית</a:t>
            </a:r>
            <a:r>
              <a:rPr lang="en-US" dirty="0">
                <a:cs typeface="+mn-cs"/>
              </a:rPr>
              <a:t>     </a:t>
            </a:r>
            <a:r>
              <a:rPr lang="he-IL" dirty="0">
                <a:cs typeface="+mn-cs"/>
              </a:rPr>
              <a:t> - ספירה בבסיס 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79714" y="1845733"/>
            <a:ext cx="10175965" cy="4473423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</a:pP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השיטה העשרונית:</a:t>
            </a:r>
          </a:p>
          <a:p>
            <a:pPr lvl="2" eaLnBrk="1" hangingPunct="1">
              <a:lnSpc>
                <a:spcPct val="103000"/>
              </a:lnSpc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בסיס הספירה: 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 = 10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(10 ספרות)</a:t>
            </a:r>
          </a:p>
          <a:p>
            <a:pPr lvl="2" eaLnBrk="1" hangingPunct="1">
              <a:lnSpc>
                <a:spcPct val="103000"/>
              </a:lnSpc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הספרות:   0,1,2,3,4,5,6,7,8,9</a:t>
            </a:r>
          </a:p>
          <a:p>
            <a:pPr lvl="2" eaLnBrk="1" hangingPunct="1">
              <a:lnSpc>
                <a:spcPct val="103000"/>
              </a:lnSpc>
              <a:buFontTx/>
              <a:buNone/>
            </a:pPr>
            <a:endParaRPr lang="he-I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00" lvl="1" indent="-468000" eaLnBrk="1" hangingPunct="1">
              <a:lnSpc>
                <a:spcPct val="103000"/>
              </a:lnSpc>
            </a:pP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השיטה בינארית: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פותחה במקור על ידי גוטפריד וילהלם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לייבניץ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במאה ה-17. 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משמשת כיום בעיקר בתחום מדעי המחשב, משום שבמחשב יש שני מצבים (יש זרם אין זרם) ובשני ספרות אלו ניתן להציג שני מצבים.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בסיס הספירה: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= 2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(2 ספרות)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הספרות:  0,1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e/e5/Programmierer_binary.gif/250px-Programmierer_bina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2" y="1845733"/>
            <a:ext cx="23812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3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611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השיטה הבינארית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00100" y="1845734"/>
            <a:ext cx="10355580" cy="37386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בבסיס 2 יש שתי ספרות:  0,  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כיצד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נספור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 rtl="0">
              <a:buNone/>
            </a:pPr>
            <a:r>
              <a:rPr lang="en-US" sz="3000" dirty="0"/>
              <a:t>0, 1, </a:t>
            </a:r>
            <a:r>
              <a:rPr lang="en-US" sz="3000" dirty="0">
                <a:solidFill>
                  <a:srgbClr val="9966FF"/>
                </a:solidFill>
              </a:rPr>
              <a:t>10</a:t>
            </a:r>
            <a:r>
              <a:rPr lang="en-US" sz="3000" dirty="0"/>
              <a:t>, 11, </a:t>
            </a:r>
            <a:r>
              <a:rPr lang="en-US" sz="3000" dirty="0">
                <a:solidFill>
                  <a:srgbClr val="9966FF"/>
                </a:solidFill>
              </a:rPr>
              <a:t>100</a:t>
            </a:r>
            <a:r>
              <a:rPr lang="en-US" sz="3000" dirty="0"/>
              <a:t>, 101, 110, 111, </a:t>
            </a:r>
            <a:r>
              <a:rPr lang="en-US" sz="3000" dirty="0">
                <a:solidFill>
                  <a:srgbClr val="9966FF"/>
                </a:solidFill>
              </a:rPr>
              <a:t>1000</a:t>
            </a:r>
            <a:r>
              <a:rPr lang="en-US" sz="3000" dirty="0"/>
              <a:t>, 1001, …</a:t>
            </a:r>
          </a:p>
          <a:p>
            <a:pPr algn="l" rtl="0">
              <a:buNone/>
            </a:pPr>
            <a:endParaRPr lang="en-US" sz="3000" dirty="0"/>
          </a:p>
          <a:p>
            <a:pPr algn="l" rtl="0">
              <a:buNone/>
            </a:pPr>
            <a:r>
              <a:rPr lang="en-US" sz="3000" dirty="0"/>
              <a:t>1</a:t>
            </a:r>
            <a:r>
              <a:rPr lang="en-US" sz="3000" baseline="-25000" dirty="0"/>
              <a:t>2</a:t>
            </a:r>
            <a:r>
              <a:rPr lang="en-US" sz="3000" dirty="0"/>
              <a:t> = 2</a:t>
            </a:r>
            <a:r>
              <a:rPr lang="en-US" sz="3000" baseline="30000" dirty="0"/>
              <a:t>0</a:t>
            </a:r>
          </a:p>
          <a:p>
            <a:pPr algn="l" rtl="0">
              <a:buNone/>
            </a:pPr>
            <a:r>
              <a:rPr lang="en-US" sz="3000" dirty="0"/>
              <a:t>10</a:t>
            </a:r>
            <a:r>
              <a:rPr lang="en-US" sz="3000" baseline="-25000" dirty="0"/>
              <a:t>2 = </a:t>
            </a:r>
            <a:r>
              <a:rPr lang="en-US" sz="3000" dirty="0"/>
              <a:t>2</a:t>
            </a:r>
            <a:r>
              <a:rPr lang="en-US" sz="3000" baseline="30000" dirty="0"/>
              <a:t>1</a:t>
            </a:r>
            <a:endParaRPr lang="en-US" sz="3000" dirty="0"/>
          </a:p>
          <a:p>
            <a:pPr algn="l" rtl="0">
              <a:buNone/>
            </a:pPr>
            <a:r>
              <a:rPr lang="en-US" sz="3000" dirty="0"/>
              <a:t>100</a:t>
            </a:r>
            <a:r>
              <a:rPr lang="en-US" sz="3000" baseline="-25000" dirty="0"/>
              <a:t>2 = </a:t>
            </a:r>
            <a:r>
              <a:rPr lang="en-US" sz="3000" dirty="0"/>
              <a:t>2</a:t>
            </a:r>
            <a:r>
              <a:rPr lang="en-US" sz="3000" baseline="30000" dirty="0"/>
              <a:t>2</a:t>
            </a:r>
          </a:p>
          <a:p>
            <a:pPr algn="l" rtl="0">
              <a:buNone/>
            </a:pPr>
            <a:r>
              <a:rPr lang="en-US" sz="3000" dirty="0"/>
              <a:t>1000</a:t>
            </a:r>
            <a:r>
              <a:rPr lang="en-US" sz="3000" baseline="-25000" dirty="0"/>
              <a:t>2</a:t>
            </a:r>
            <a:r>
              <a:rPr lang="en-US" sz="3000" dirty="0"/>
              <a:t> =</a:t>
            </a:r>
            <a:r>
              <a:rPr lang="en-US" sz="3000" baseline="-25000" dirty="0"/>
              <a:t> </a:t>
            </a:r>
            <a:r>
              <a:rPr lang="en-US" sz="3000" dirty="0"/>
              <a:t>2</a:t>
            </a:r>
            <a:r>
              <a:rPr lang="en-US" sz="3000" baseline="30000" dirty="0"/>
              <a:t>3</a:t>
            </a:r>
            <a:r>
              <a:rPr lang="en-US" sz="3000" baseline="-25000" dirty="0"/>
              <a:t> </a:t>
            </a:r>
            <a:r>
              <a:rPr lang="en-US" sz="3000" dirty="0"/>
              <a:t> </a:t>
            </a:r>
            <a:endParaRPr lang="en-US" sz="3000" baseline="-25000" dirty="0"/>
          </a:p>
          <a:p>
            <a:pPr algn="l" rtl="0">
              <a:buNone/>
            </a:pPr>
            <a:endParaRPr lang="en-US" sz="3000" baseline="-25000" dirty="0"/>
          </a:p>
          <a:p>
            <a:pPr algn="l" rtl="0">
              <a:buNone/>
            </a:pPr>
            <a:endParaRPr lang="en-US" sz="2800" dirty="0"/>
          </a:p>
          <a:p>
            <a:pPr algn="l" rtl="0">
              <a:buNone/>
            </a:pPr>
            <a:endParaRPr lang="en-US" sz="2800" dirty="0"/>
          </a:p>
        </p:txBody>
      </p:sp>
      <p:sp>
        <p:nvSpPr>
          <p:cNvPr id="5" name="מלבן 4"/>
          <p:cNvSpPr/>
          <p:nvPr/>
        </p:nvSpPr>
        <p:spPr>
          <a:xfrm>
            <a:off x="3163586" y="4984206"/>
            <a:ext cx="79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1*2</a:t>
            </a:r>
            <a:r>
              <a:rPr lang="en-US" sz="3600" baseline="30000" dirty="0">
                <a:solidFill>
                  <a:srgbClr val="00B0F0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/>
              <a:t>+</a:t>
            </a:r>
            <a:r>
              <a:rPr lang="en-US" sz="3600" baseline="30000" dirty="0">
                <a:solidFill>
                  <a:srgbClr val="00B0F0"/>
                </a:solidFill>
              </a:rPr>
              <a:t> </a:t>
            </a:r>
            <a:r>
              <a:rPr lang="en-US" sz="3600" dirty="0">
                <a:solidFill>
                  <a:srgbClr val="9900CC"/>
                </a:solidFill>
              </a:rPr>
              <a:t>0*2</a:t>
            </a:r>
            <a:r>
              <a:rPr lang="en-US" sz="3600" baseline="30000" dirty="0">
                <a:solidFill>
                  <a:srgbClr val="9900CC"/>
                </a:solidFill>
              </a:rPr>
              <a:t>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1*2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 </a:t>
            </a:r>
          </a:p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9900CC"/>
                </a:solidFill>
              </a:rPr>
              <a:t>0*2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1*4 </a:t>
            </a:r>
            <a:r>
              <a:rPr lang="en-US" sz="3600" dirty="0"/>
              <a:t> =  1+4 = 5</a:t>
            </a:r>
            <a:r>
              <a:rPr lang="en-US" sz="3600" baseline="-25000" dirty="0"/>
              <a:t>10</a:t>
            </a:r>
          </a:p>
        </p:txBody>
      </p:sp>
      <p:pic>
        <p:nvPicPr>
          <p:cNvPr id="2052" name="Picture 4" descr="http://i.ytimg.com/vi/wG2srle881k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1277" r="9232" b="5779"/>
          <a:stretch/>
        </p:blipFill>
        <p:spPr bwMode="auto">
          <a:xfrm>
            <a:off x="7994148" y="2927215"/>
            <a:ext cx="3860395" cy="2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1058331" y="2658535"/>
            <a:ext cx="254002" cy="412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732788" y="2650065"/>
            <a:ext cx="270084" cy="412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1380066" y="2658535"/>
            <a:ext cx="474134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לבן 9"/>
          <p:cNvSpPr/>
          <p:nvPr/>
        </p:nvSpPr>
        <p:spPr>
          <a:xfrm>
            <a:off x="1905002" y="2666998"/>
            <a:ext cx="533396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2540003" y="2671232"/>
            <a:ext cx="677332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3217335" y="2688165"/>
            <a:ext cx="677329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4021671" y="2692399"/>
            <a:ext cx="634996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4732871" y="2683927"/>
            <a:ext cx="634996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5418670" y="2692391"/>
            <a:ext cx="820746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6282273" y="2683926"/>
            <a:ext cx="888478" cy="4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3586" y="4267200"/>
            <a:ext cx="168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he-IL" sz="3600" baseline="-25000" dirty="0"/>
              <a:t> </a:t>
            </a:r>
            <a:r>
              <a:rPr lang="en-US" sz="3600" dirty="0">
                <a:solidFill>
                  <a:srgbClr val="00B050"/>
                </a:solidFill>
              </a:rPr>
              <a:t>=</a:t>
            </a:r>
            <a:r>
              <a:rPr lang="en-US" sz="3600" baseline="-25000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05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D8DFFF-B40A-4E05-85BA-BA21DDF0EDD6}" type="slidenum">
              <a:rPr lang="he-IL"/>
              <a:pPr eaLnBrk="1" hangingPunct="1"/>
              <a:t>14</a:t>
            </a:fld>
            <a:endParaRPr 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59400" y="2995613"/>
            <a:ext cx="1219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4342"/>
              </p:ext>
            </p:extLst>
          </p:nvPr>
        </p:nvGraphicFramePr>
        <p:xfrm>
          <a:off x="2420257" y="525286"/>
          <a:ext cx="9035143" cy="58827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394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40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742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בסיס 10: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45714" marB="45714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בסיס 2: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45714" marB="4571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49"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ספרות</a:t>
                      </a:r>
                    </a:p>
                  </a:txBody>
                  <a:tcPr marL="121920" marR="121920" marT="45714" marB="45714"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ספרות</a:t>
                      </a:r>
                    </a:p>
                  </a:txBody>
                  <a:tcPr marL="121920" marR="121920" marT="45714" marB="4571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849"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הספרות: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0,1,2,3,4,5,6,7,8,9</a:t>
                      </a: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45714" marB="45714"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הספרות: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45714" marB="4571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568"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ערכי מיקומי הספרות במספר:</a:t>
                      </a:r>
                    </a:p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המיקום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הימני במספר: 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he-IL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* 10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he-IL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</a:t>
                      </a:r>
                    </a:p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en-US" sz="2400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kern="12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he-IL" sz="2400" kern="12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10</a:t>
                      </a:r>
                    </a:p>
                    <a:p>
                      <a:pPr marL="0" indent="0" rtl="1">
                        <a:lnSpc>
                          <a:spcPct val="150000"/>
                        </a:lnSpc>
                        <a:buNone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he-IL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100</a:t>
                      </a: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he-IL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1,000</a:t>
                      </a:r>
                      <a:endParaRPr lang="en-US" sz="2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he-IL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10,000</a:t>
                      </a:r>
                      <a:endParaRPr lang="en-US" sz="2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45714" marB="45714"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ערכי מיקומי הספרות במספר:</a:t>
                      </a:r>
                    </a:p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המיקום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הימני במספר: 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*</a:t>
                      </a:r>
                      <a:endParaRPr lang="he-IL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4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8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he-IL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16</a:t>
                      </a:r>
                      <a:endParaRPr lang="he-IL" sz="24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45714" marB="4571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10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1772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ייצוג על פי מיקום ובסיס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>
                <a:latin typeface="Arial Rounded MT Bold" pitchFamily="34" charset="0"/>
                <a:cs typeface="+mj-cs"/>
              </a:rPr>
              <a:t>1001</a:t>
            </a:r>
            <a:r>
              <a:rPr lang="en-US" sz="2400" baseline="-25000" dirty="0">
                <a:latin typeface="Arial Rounded MT Bold" pitchFamily="34" charset="0"/>
                <a:cs typeface="+mj-cs"/>
              </a:rPr>
              <a:t>10</a:t>
            </a:r>
            <a:r>
              <a:rPr lang="en-US" sz="2400" dirty="0">
                <a:latin typeface="Arial Rounded MT Bold" pitchFamily="34" charset="0"/>
                <a:cs typeface="+mj-cs"/>
              </a:rPr>
              <a:t> = </a:t>
            </a:r>
            <a:r>
              <a:rPr lang="en-US" sz="2400" dirty="0">
                <a:latin typeface="Arial Rounded MT Bold" pitchFamily="34" charset="0"/>
              </a:rPr>
              <a:t>1*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10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>
                <a:latin typeface="Arial Rounded MT Bold" pitchFamily="34" charset="0"/>
              </a:rPr>
              <a:t>+ </a:t>
            </a:r>
            <a:r>
              <a:rPr lang="en-US" sz="2400" dirty="0">
                <a:latin typeface="Arial Rounded MT Bold" pitchFamily="34" charset="0"/>
                <a:cs typeface="+mj-cs"/>
              </a:rPr>
              <a:t>0*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10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</a:t>
            </a:r>
            <a:r>
              <a:rPr lang="en-US" sz="2400" dirty="0">
                <a:latin typeface="Arial Rounded MT Bold" pitchFamily="34" charset="0"/>
                <a:cs typeface="+mj-cs"/>
              </a:rPr>
              <a:t> + 0*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cs typeface="+mj-cs"/>
              </a:rPr>
              <a:t>10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cs typeface="+mj-cs"/>
              </a:rPr>
              <a:t>2</a:t>
            </a:r>
            <a:r>
              <a:rPr lang="en-US" sz="2400" dirty="0">
                <a:latin typeface="Arial Rounded MT Bold" pitchFamily="34" charset="0"/>
                <a:cs typeface="+mj-cs"/>
              </a:rPr>
              <a:t> + 1*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10</a:t>
            </a:r>
            <a:r>
              <a:rPr lang="en-US" sz="2400" baseline="300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3</a:t>
            </a:r>
            <a:r>
              <a:rPr lang="en-US" sz="2400" dirty="0">
                <a:latin typeface="Arial Rounded MT Bold" pitchFamily="34" charset="0"/>
                <a:cs typeface="+mj-cs"/>
              </a:rPr>
              <a:t> =</a:t>
            </a:r>
          </a:p>
          <a:p>
            <a:pPr algn="l" rtl="0">
              <a:buNone/>
            </a:pPr>
            <a:r>
              <a:rPr lang="en-US" sz="2400" dirty="0">
                <a:latin typeface="Arial Rounded MT Bold" pitchFamily="34" charset="0"/>
                <a:cs typeface="+mj-cs"/>
              </a:rPr>
              <a:t>			 1*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</a:t>
            </a:r>
            <a:r>
              <a:rPr lang="en-US" sz="2400" dirty="0">
                <a:latin typeface="Arial Rounded MT Bold" pitchFamily="34" charset="0"/>
                <a:cs typeface="+mj-cs"/>
              </a:rPr>
              <a:t> + 0*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10</a:t>
            </a:r>
            <a:r>
              <a:rPr lang="en-US" sz="2400" dirty="0">
                <a:latin typeface="Arial Rounded MT Bold" pitchFamily="34" charset="0"/>
                <a:cs typeface="+mj-cs"/>
              </a:rPr>
              <a:t> + 0*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cs typeface="+mj-cs"/>
              </a:rPr>
              <a:t>100</a:t>
            </a:r>
            <a:r>
              <a:rPr lang="en-US" sz="2400" dirty="0">
                <a:latin typeface="Arial Rounded MT Bold" pitchFamily="34" charset="0"/>
                <a:cs typeface="+mj-cs"/>
              </a:rPr>
              <a:t> + 1*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1,000</a:t>
            </a:r>
            <a:r>
              <a:rPr lang="en-US" sz="2400" dirty="0">
                <a:latin typeface="Arial Rounded MT Bold" pitchFamily="34" charset="0"/>
                <a:cs typeface="+mj-cs"/>
              </a:rPr>
              <a:t> = 1,001</a:t>
            </a:r>
            <a:r>
              <a:rPr lang="en-US" sz="2400" baseline="-25000" dirty="0">
                <a:latin typeface="Arial Rounded MT Bold" pitchFamily="34" charset="0"/>
                <a:cs typeface="+mj-cs"/>
              </a:rPr>
              <a:t>10</a:t>
            </a:r>
          </a:p>
          <a:p>
            <a:pPr algn="l" rtl="0">
              <a:buNone/>
            </a:pPr>
            <a:endParaRPr lang="en-US" sz="2400" dirty="0">
              <a:latin typeface="Arial Rounded MT Bold" pitchFamily="34" charset="0"/>
              <a:cs typeface="+mj-cs"/>
            </a:endParaRPr>
          </a:p>
          <a:p>
            <a:pPr algn="l" rtl="0">
              <a:buNone/>
            </a:pPr>
            <a:endParaRPr lang="en-US" sz="2400" dirty="0">
              <a:latin typeface="Arial Rounded MT Bold" pitchFamily="34" charset="0"/>
              <a:cs typeface="+mj-cs"/>
            </a:endParaRPr>
          </a:p>
          <a:p>
            <a:pPr algn="l" rtl="0">
              <a:buNone/>
            </a:pPr>
            <a:r>
              <a:rPr lang="en-US" sz="2400" dirty="0">
                <a:latin typeface="Arial Rounded MT Bold" pitchFamily="34" charset="0"/>
                <a:cs typeface="+mj-cs"/>
              </a:rPr>
              <a:t>1001</a:t>
            </a:r>
            <a:r>
              <a:rPr lang="en-US" sz="2400" baseline="-25000" dirty="0">
                <a:latin typeface="Arial Rounded MT Bold" pitchFamily="34" charset="0"/>
                <a:cs typeface="+mj-cs"/>
              </a:rPr>
              <a:t>2</a:t>
            </a:r>
            <a:r>
              <a:rPr lang="en-US" sz="2400" dirty="0">
                <a:latin typeface="Arial Rounded MT Bold" pitchFamily="34" charset="0"/>
                <a:cs typeface="+mj-cs"/>
              </a:rPr>
              <a:t> = </a:t>
            </a:r>
            <a:r>
              <a:rPr lang="en-US" sz="2400" dirty="0">
                <a:latin typeface="Arial Rounded MT Bold" pitchFamily="34" charset="0"/>
              </a:rPr>
              <a:t>1*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2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0</a:t>
            </a:r>
            <a:r>
              <a:rPr lang="en-US" sz="2400" baseline="30000" dirty="0">
                <a:latin typeface="Arial Rounded MT Bold" pitchFamily="34" charset="0"/>
              </a:rPr>
              <a:t> + </a:t>
            </a:r>
            <a:r>
              <a:rPr lang="en-US" sz="2400" dirty="0">
                <a:latin typeface="Arial Rounded MT Bold" pitchFamily="34" charset="0"/>
                <a:cs typeface="+mj-cs"/>
              </a:rPr>
              <a:t>0*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2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</a:t>
            </a:r>
            <a:r>
              <a:rPr lang="en-US" sz="2400" dirty="0">
                <a:latin typeface="Arial Rounded MT Bold" pitchFamily="34" charset="0"/>
                <a:cs typeface="+mj-cs"/>
              </a:rPr>
              <a:t> + </a:t>
            </a:r>
            <a:r>
              <a:rPr lang="en-US" sz="2400" dirty="0">
                <a:latin typeface="Arial Rounded MT Bold" pitchFamily="34" charset="0"/>
              </a:rPr>
              <a:t>0*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2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2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  <a:cs typeface="+mj-cs"/>
              </a:rPr>
              <a:t> </a:t>
            </a:r>
            <a:r>
              <a:rPr lang="en-US" sz="2400" dirty="0">
                <a:latin typeface="Arial Rounded MT Bold" pitchFamily="34" charset="0"/>
                <a:cs typeface="+mj-cs"/>
              </a:rPr>
              <a:t>+ 1*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2</a:t>
            </a:r>
            <a:r>
              <a:rPr lang="en-US" sz="2400" baseline="300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3</a:t>
            </a:r>
            <a:r>
              <a:rPr lang="en-US" sz="2400" dirty="0">
                <a:latin typeface="Arial Rounded MT Bold" pitchFamily="34" charset="0"/>
                <a:cs typeface="+mj-cs"/>
              </a:rPr>
              <a:t> = </a:t>
            </a:r>
          </a:p>
          <a:p>
            <a:pPr algn="l" rtl="0">
              <a:buNone/>
            </a:pPr>
            <a:r>
              <a:rPr lang="en-US" sz="2400" dirty="0">
                <a:latin typeface="Arial Rounded MT Bold" pitchFamily="34" charset="0"/>
                <a:cs typeface="+mj-cs"/>
              </a:rPr>
              <a:t>			1*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1</a:t>
            </a:r>
            <a:r>
              <a:rPr lang="en-US" sz="2400" dirty="0">
                <a:latin typeface="Arial Rounded MT Bold" pitchFamily="34" charset="0"/>
                <a:cs typeface="+mj-cs"/>
              </a:rPr>
              <a:t> + 0*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2</a:t>
            </a:r>
            <a:r>
              <a:rPr lang="en-US" sz="2400" dirty="0">
                <a:latin typeface="Arial Rounded MT Bold" pitchFamily="34" charset="0"/>
                <a:cs typeface="+mj-cs"/>
              </a:rPr>
              <a:t> + 0*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cs typeface="+mj-cs"/>
              </a:rPr>
              <a:t>4</a:t>
            </a:r>
            <a:r>
              <a:rPr lang="en-US" sz="2400" dirty="0">
                <a:latin typeface="Arial Rounded MT Bold" pitchFamily="34" charset="0"/>
                <a:cs typeface="+mj-cs"/>
              </a:rPr>
              <a:t>+ 1*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8</a:t>
            </a:r>
            <a:r>
              <a:rPr lang="en-US" sz="2400" dirty="0">
                <a:latin typeface="Arial Rounded MT Bold" pitchFamily="34" charset="0"/>
                <a:cs typeface="+mj-cs"/>
              </a:rPr>
              <a:t> = 9</a:t>
            </a:r>
            <a:r>
              <a:rPr lang="en-US" sz="2400" baseline="-25000" dirty="0">
                <a:latin typeface="Arial Rounded MT Bold" pitchFamily="34" charset="0"/>
                <a:cs typeface="+mj-cs"/>
              </a:rPr>
              <a:t>10</a:t>
            </a:r>
          </a:p>
          <a:p>
            <a:pPr algn="l" rtl="0">
              <a:buNone/>
            </a:pPr>
            <a:endParaRPr lang="en-US" sz="2400" baseline="-25000" dirty="0">
              <a:latin typeface="Arial Rounded MT Bold" pitchFamily="34" charset="0"/>
              <a:cs typeface="+mj-cs"/>
            </a:endParaRPr>
          </a:p>
        </p:txBody>
      </p:sp>
      <p:pic>
        <p:nvPicPr>
          <p:cNvPr id="5122" name="Picture 2" descr="http://www.webleads.co.il/images/conversion_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129" y="4783205"/>
            <a:ext cx="1583499" cy="1514221"/>
          </a:xfrm>
          <a:prstGeom prst="rect">
            <a:avLst/>
          </a:prstGeom>
          <a:noFill/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311377"/>
              </p:ext>
            </p:extLst>
          </p:nvPr>
        </p:nvGraphicFramePr>
        <p:xfrm>
          <a:off x="6239192" y="4833563"/>
          <a:ext cx="4918431" cy="1302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238300"/>
              </p:ext>
            </p:extLst>
          </p:nvPr>
        </p:nvGraphicFramePr>
        <p:xfrm>
          <a:off x="6283058" y="2649568"/>
          <a:ext cx="4873594" cy="138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459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6963" y="-306062"/>
            <a:ext cx="10044853" cy="1322064"/>
          </a:xfrm>
        </p:spPr>
        <p:txBody>
          <a:bodyPr/>
          <a:lstStyle/>
          <a:p>
            <a:pPr algn="r"/>
            <a:r>
              <a:rPr lang="he-IL" dirty="0"/>
              <a:t>ולהמחשה...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75082"/>
              </p:ext>
            </p:extLst>
          </p:nvPr>
        </p:nvGraphicFramePr>
        <p:xfrm>
          <a:off x="1176868" y="1769530"/>
          <a:ext cx="10049934" cy="42333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4989">
                  <a:extLst>
                    <a:ext uri="{9D8B030D-6E8A-4147-A177-3AD203B41FA5}">
                      <a16:colId xmlns="" xmlns:a16="http://schemas.microsoft.com/office/drawing/2014/main" val="3233334007"/>
                    </a:ext>
                  </a:extLst>
                </a:gridCol>
                <a:gridCol w="1674989">
                  <a:extLst>
                    <a:ext uri="{9D8B030D-6E8A-4147-A177-3AD203B41FA5}">
                      <a16:colId xmlns="" xmlns:a16="http://schemas.microsoft.com/office/drawing/2014/main" val="536006519"/>
                    </a:ext>
                  </a:extLst>
                </a:gridCol>
                <a:gridCol w="1674989">
                  <a:extLst>
                    <a:ext uri="{9D8B030D-6E8A-4147-A177-3AD203B41FA5}">
                      <a16:colId xmlns="" xmlns:a16="http://schemas.microsoft.com/office/drawing/2014/main" val="1716283358"/>
                    </a:ext>
                  </a:extLst>
                </a:gridCol>
                <a:gridCol w="1674989">
                  <a:extLst>
                    <a:ext uri="{9D8B030D-6E8A-4147-A177-3AD203B41FA5}">
                      <a16:colId xmlns="" xmlns:a16="http://schemas.microsoft.com/office/drawing/2014/main" val="2602196570"/>
                    </a:ext>
                  </a:extLst>
                </a:gridCol>
                <a:gridCol w="1674989">
                  <a:extLst>
                    <a:ext uri="{9D8B030D-6E8A-4147-A177-3AD203B41FA5}">
                      <a16:colId xmlns="" xmlns:a16="http://schemas.microsoft.com/office/drawing/2014/main" val="2736526643"/>
                    </a:ext>
                  </a:extLst>
                </a:gridCol>
                <a:gridCol w="1674989">
                  <a:extLst>
                    <a:ext uri="{9D8B030D-6E8A-4147-A177-3AD203B41FA5}">
                      <a16:colId xmlns="" xmlns:a16="http://schemas.microsoft.com/office/drawing/2014/main" val="1509213456"/>
                    </a:ext>
                  </a:extLst>
                </a:gridCol>
              </a:tblGrid>
              <a:tr h="846668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עשרוני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871262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 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5 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705028663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15 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438422102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22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473962617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30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324140272"/>
                  </a:ext>
                </a:extLst>
              </a:tr>
            </a:tbl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066804"/>
            <a:ext cx="8563504" cy="1504462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9922933" y="2751667"/>
            <a:ext cx="973667" cy="550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9990667" y="3611033"/>
            <a:ext cx="973667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9922932" y="4466170"/>
            <a:ext cx="973667" cy="550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9931309" y="5313101"/>
            <a:ext cx="973667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אז איך ממירים מבסיס 10 לבסיס אחר?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3629" y="1894788"/>
            <a:ext cx="9972548" cy="4282175"/>
          </a:xfrm>
        </p:spPr>
        <p:txBody>
          <a:bodyPr>
            <a:normAutofit fontScale="92500" lnSpcReduction="20000"/>
          </a:bodyPr>
          <a:lstStyle/>
          <a:p>
            <a:pPr marL="109728" indent="0" rtl="0">
              <a:buNone/>
            </a:pPr>
            <a:r>
              <a:rPr lang="he-IL" sz="2800" dirty="0"/>
              <a:t> נסתכל על:</a:t>
            </a:r>
            <a:endParaRPr lang="en-US" sz="2800" dirty="0"/>
          </a:p>
          <a:p>
            <a:pPr marL="109728" indent="0" algn="ctr" rtl="0">
              <a:buNone/>
            </a:pPr>
            <a:r>
              <a:rPr lang="en-US" sz="3500" dirty="0"/>
              <a:t>375</a:t>
            </a:r>
            <a:r>
              <a:rPr lang="en-US" sz="3500" baseline="-25000" dirty="0"/>
              <a:t>10</a:t>
            </a:r>
            <a:r>
              <a:rPr lang="en-US" sz="3500" dirty="0"/>
              <a:t> = 5*10</a:t>
            </a:r>
            <a:r>
              <a:rPr lang="en-US" sz="3500" baseline="30000" dirty="0"/>
              <a:t>0</a:t>
            </a:r>
            <a:r>
              <a:rPr lang="en-US" sz="3500" dirty="0"/>
              <a:t>+7*10</a:t>
            </a:r>
            <a:r>
              <a:rPr lang="en-US" sz="3500" baseline="30000" dirty="0"/>
              <a:t>1</a:t>
            </a:r>
            <a:r>
              <a:rPr lang="en-US" sz="3500" dirty="0"/>
              <a:t>+3*10</a:t>
            </a:r>
            <a:r>
              <a:rPr lang="en-US" sz="3500" baseline="30000" dirty="0"/>
              <a:t>2</a:t>
            </a:r>
            <a:endParaRPr lang="en-US" sz="3500" dirty="0"/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he-IL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he-IL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אם ניקח את השאריות מהסוף להתחלה – מהאחרונה לראשונה – נקבל את המספר</a:t>
            </a:r>
          </a:p>
          <a:p>
            <a:pPr lvl="1"/>
            <a:endParaRPr lang="he-IL" sz="3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8" y="467592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97362"/>
              </p:ext>
            </p:extLst>
          </p:nvPr>
        </p:nvGraphicFramePr>
        <p:xfrm>
          <a:off x="2064657" y="2859145"/>
          <a:ext cx="7200000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000">
                  <a:extLst>
                    <a:ext uri="{9D8B030D-6E8A-4147-A177-3AD203B41FA5}">
                      <a16:colId xmlns="" xmlns:a16="http://schemas.microsoft.com/office/drawing/2014/main" val="3453682100"/>
                    </a:ext>
                  </a:extLst>
                </a:gridCol>
                <a:gridCol w="2400000">
                  <a:extLst>
                    <a:ext uri="{9D8B030D-6E8A-4147-A177-3AD203B41FA5}">
                      <a16:colId xmlns="" xmlns:a16="http://schemas.microsoft.com/office/drawing/2014/main" val="783757454"/>
                    </a:ext>
                  </a:extLst>
                </a:gridCol>
                <a:gridCol w="2400000">
                  <a:extLst>
                    <a:ext uri="{9D8B030D-6E8A-4147-A177-3AD203B41FA5}">
                      <a16:colId xmlns="" xmlns:a16="http://schemas.microsoft.com/office/drawing/2014/main" val="670279710"/>
                    </a:ext>
                  </a:extLst>
                </a:gridCol>
              </a:tblGrid>
              <a:tr h="359484">
                <a:tc>
                  <a:txBody>
                    <a:bodyPr/>
                    <a:lstStyle/>
                    <a:p>
                      <a:r>
                        <a:rPr lang="he-IL" sz="2000" dirty="0"/>
                        <a:t>פעולה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תוצאה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שארית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1164434"/>
                  </a:ext>
                </a:extLst>
              </a:tr>
              <a:tr h="359484">
                <a:tc>
                  <a:txBody>
                    <a:bodyPr/>
                    <a:lstStyle/>
                    <a:p>
                      <a:r>
                        <a:rPr lang="en-US" sz="2800" dirty="0"/>
                        <a:t>375:10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37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5136313"/>
                  </a:ext>
                </a:extLst>
              </a:tr>
              <a:tr h="359484">
                <a:tc>
                  <a:txBody>
                    <a:bodyPr/>
                    <a:lstStyle/>
                    <a:p>
                      <a:r>
                        <a:rPr lang="en-US" sz="2800" dirty="0"/>
                        <a:t>37:10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/>
                        <a:t>7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715622"/>
                  </a:ext>
                </a:extLst>
              </a:tr>
              <a:tr h="359484">
                <a:tc>
                  <a:txBody>
                    <a:bodyPr/>
                    <a:lstStyle/>
                    <a:p>
                      <a:r>
                        <a:rPr lang="en-US" sz="2800" dirty="0"/>
                        <a:t>3:10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906583"/>
                  </a:ext>
                </a:extLst>
              </a:tr>
            </a:tbl>
          </a:graphicData>
        </a:graphic>
      </p:graphicFrame>
      <p:sp>
        <p:nvSpPr>
          <p:cNvPr id="5" name="חץ למעלה 4"/>
          <p:cNvSpPr/>
          <p:nvPr/>
        </p:nvSpPr>
        <p:spPr>
          <a:xfrm>
            <a:off x="9628472" y="3245015"/>
            <a:ext cx="263951" cy="156485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74900" y="436988"/>
            <a:ext cx="878078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אז איך ממירים מבסיס 10 לבסיס 4?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6571" y="2035277"/>
            <a:ext cx="10829109" cy="4141686"/>
          </a:xfrm>
        </p:spPr>
        <p:txBody>
          <a:bodyPr>
            <a:normAutofit fontScale="92500" lnSpcReduction="20000"/>
          </a:bodyPr>
          <a:lstStyle/>
          <a:p>
            <a:pPr marL="109728" indent="0" rtl="0">
              <a:buNone/>
            </a:pPr>
            <a:r>
              <a:rPr lang="he-IL" sz="3000" b="1" dirty="0">
                <a:solidFill>
                  <a:schemeClr val="accent1">
                    <a:lumMod val="75000"/>
                  </a:schemeClr>
                </a:solidFill>
              </a:rPr>
              <a:t>ובבסיס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he-IL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he-IL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אם ניקח את השאריות מהסוף להתחלה – מהאחרונה לראשונה – נקבל את המספר</a:t>
            </a:r>
          </a:p>
          <a:p>
            <a:pPr marL="201168" lvl="1" indent="0" algn="ctr">
              <a:buNone/>
            </a:pPr>
            <a:r>
              <a:rPr lang="he-IL" sz="2800" dirty="0">
                <a:solidFill>
                  <a:schemeClr val="tx1"/>
                </a:solidFill>
              </a:rPr>
              <a:t>כלומר</a:t>
            </a:r>
            <a:r>
              <a:rPr lang="he-IL" sz="3800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375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sz="3800" dirty="0">
                <a:solidFill>
                  <a:schemeClr val="tx1"/>
                </a:solidFill>
              </a:rPr>
              <a:t> = 3313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he-IL" sz="3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9" y="511276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62352"/>
              </p:ext>
            </p:extLst>
          </p:nvPr>
        </p:nvGraphicFramePr>
        <p:xfrm>
          <a:off x="2526480" y="2350706"/>
          <a:ext cx="720000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946">
                  <a:extLst>
                    <a:ext uri="{9D8B030D-6E8A-4147-A177-3AD203B41FA5}">
                      <a16:colId xmlns="" xmlns:a16="http://schemas.microsoft.com/office/drawing/2014/main" val="3453682100"/>
                    </a:ext>
                  </a:extLst>
                </a:gridCol>
                <a:gridCol w="2432946">
                  <a:extLst>
                    <a:ext uri="{9D8B030D-6E8A-4147-A177-3AD203B41FA5}">
                      <a16:colId xmlns="" xmlns:a16="http://schemas.microsoft.com/office/drawing/2014/main" val="783757454"/>
                    </a:ext>
                  </a:extLst>
                </a:gridCol>
                <a:gridCol w="2334108">
                  <a:extLst>
                    <a:ext uri="{9D8B030D-6E8A-4147-A177-3AD203B41FA5}">
                      <a16:colId xmlns="" xmlns:a16="http://schemas.microsoft.com/office/drawing/2014/main" val="670279710"/>
                    </a:ext>
                  </a:extLst>
                </a:gridCol>
              </a:tblGrid>
              <a:tr h="313926">
                <a:tc>
                  <a:txBody>
                    <a:bodyPr/>
                    <a:lstStyle/>
                    <a:p>
                      <a:r>
                        <a:rPr lang="he-IL" dirty="0"/>
                        <a:t>פעולה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תוצאה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שארית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1164434"/>
                  </a:ext>
                </a:extLst>
              </a:tr>
              <a:tr h="446067">
                <a:tc>
                  <a:txBody>
                    <a:bodyPr/>
                    <a:lstStyle/>
                    <a:p>
                      <a:r>
                        <a:rPr lang="en-US" sz="2800" dirty="0"/>
                        <a:t>375:4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513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93:4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/>
                        <a:t>1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7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90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7344198"/>
                  </a:ext>
                </a:extLst>
              </a:tr>
            </a:tbl>
          </a:graphicData>
        </a:graphic>
      </p:graphicFrame>
      <p:sp>
        <p:nvSpPr>
          <p:cNvPr id="5" name="חץ למעלה 4"/>
          <p:cNvSpPr/>
          <p:nvPr/>
        </p:nvSpPr>
        <p:spPr>
          <a:xfrm>
            <a:off x="10444901" y="3002867"/>
            <a:ext cx="263951" cy="156485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335"/>
            <a:ext cx="10058400" cy="1184228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המרה מבסיס 10 לבסיס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01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he-IL" sz="9600" dirty="0">
                <a:latin typeface="Arial" pitchFamily="34" charset="0"/>
                <a:cs typeface="Arial" pitchFamily="34" charset="0"/>
              </a:rPr>
              <a:t>לכל מספר (כמות) אפשרות אחת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>
                <a:latin typeface="Arial" pitchFamily="34" charset="0"/>
                <a:cs typeface="Arial" pitchFamily="34" charset="0"/>
              </a:rPr>
            </a:br>
            <a:r>
              <a:rPr lang="he-IL" sz="9600" dirty="0">
                <a:latin typeface="Arial" pitchFamily="34" charset="0"/>
                <a:cs typeface="Arial" pitchFamily="34" charset="0"/>
              </a:rPr>
              <a:t>לייצוג באותו בסיס.</a:t>
            </a:r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he-IL" sz="9400" dirty="0">
                <a:latin typeface="Arial" pitchFamily="34" charset="0"/>
                <a:cs typeface="Arial" pitchFamily="34" charset="0"/>
              </a:rPr>
              <a:t>מהי תוצאת החילוק?</a:t>
            </a:r>
            <a:endParaRPr lang="en-US" sz="9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he-IL" sz="9400" dirty="0">
                <a:latin typeface="Arial" pitchFamily="34" charset="0"/>
                <a:cs typeface="Arial" pitchFamily="34" charset="0"/>
              </a:rPr>
              <a:t>מהי שארית החלוקה? 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he-IL" sz="59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endParaRPr lang="he-IL" sz="5900" dirty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endParaRPr lang="en-US" sz="3500" dirty="0">
              <a:cs typeface="+mj-cs"/>
              <a:sym typeface="Wingdings"/>
            </a:endParaRPr>
          </a:p>
          <a:p>
            <a:pPr algn="r">
              <a:buNone/>
            </a:pPr>
            <a:endParaRPr lang="en-US" sz="3500" dirty="0">
              <a:cs typeface="+mj-cs"/>
              <a:sym typeface="Wingdings"/>
            </a:endParaRPr>
          </a:p>
          <a:p>
            <a:pPr algn="l" rtl="0">
              <a:buNone/>
            </a:pPr>
            <a:r>
              <a:rPr lang="en-US" sz="128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11011 </a:t>
            </a:r>
            <a:r>
              <a:rPr lang="en-US" sz="12800" b="1" baseline="-250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  </a:t>
            </a:r>
            <a:r>
              <a:rPr lang="en-US" sz="12800" b="1" dirty="0">
                <a:sym typeface="Wingdings"/>
              </a:rPr>
              <a:t>= 1 * 2</a:t>
            </a:r>
            <a:r>
              <a:rPr lang="en-US" sz="12800" b="1" baseline="30000" dirty="0">
                <a:sym typeface="Wingdings"/>
              </a:rPr>
              <a:t>4</a:t>
            </a:r>
            <a:r>
              <a:rPr lang="en-US" sz="12800" b="1" dirty="0">
                <a:sym typeface="Wingdings"/>
              </a:rPr>
              <a:t> + 1 * 2</a:t>
            </a:r>
            <a:r>
              <a:rPr lang="en-US" sz="12800" b="1" baseline="30000" dirty="0">
                <a:sym typeface="Wingdings"/>
              </a:rPr>
              <a:t>3</a:t>
            </a:r>
            <a:r>
              <a:rPr lang="en-US" sz="12800" b="1" dirty="0">
                <a:sym typeface="Wingdings"/>
              </a:rPr>
              <a:t> + 0 * 2</a:t>
            </a:r>
            <a:r>
              <a:rPr lang="en-US" sz="12800" b="1" baseline="30000" dirty="0">
                <a:sym typeface="Wingdings"/>
              </a:rPr>
              <a:t>2</a:t>
            </a:r>
            <a:r>
              <a:rPr lang="en-US" sz="12800" b="1" dirty="0">
                <a:sym typeface="Wingdings"/>
              </a:rPr>
              <a:t> + 1 * 2</a:t>
            </a:r>
            <a:r>
              <a:rPr lang="en-US" sz="12800" b="1" baseline="30000" dirty="0">
                <a:sym typeface="Wingdings"/>
              </a:rPr>
              <a:t>1</a:t>
            </a:r>
            <a:r>
              <a:rPr lang="en-US" sz="12800" b="1" dirty="0">
                <a:sym typeface="Wingdings"/>
              </a:rPr>
              <a:t> + 1 * 2</a:t>
            </a:r>
            <a:r>
              <a:rPr lang="en-US" sz="12800" b="1" baseline="30000" dirty="0">
                <a:sym typeface="Wingdings"/>
              </a:rPr>
              <a:t>0</a:t>
            </a:r>
            <a:r>
              <a:rPr lang="en-US" sz="12800" b="1" dirty="0">
                <a:sym typeface="Wingdings"/>
              </a:rPr>
              <a:t> = </a:t>
            </a:r>
          </a:p>
          <a:p>
            <a:pPr algn="l" rtl="0">
              <a:buNone/>
            </a:pPr>
            <a:r>
              <a:rPr lang="en-US" sz="128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					16 + 8 + 0 + 2 + 1 = 27</a:t>
            </a:r>
            <a:endParaRPr lang="en-US" sz="128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://www.webleads.co.il/images/conversion_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3595" y="4208848"/>
            <a:ext cx="1344149" cy="1285343"/>
          </a:xfrm>
          <a:prstGeom prst="rect">
            <a:avLst/>
          </a:prstGeom>
          <a:noFill/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12977"/>
              </p:ext>
            </p:extLst>
          </p:nvPr>
        </p:nvGraphicFramePr>
        <p:xfrm>
          <a:off x="447261" y="2092251"/>
          <a:ext cx="5679219" cy="2501342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912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3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13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189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cs typeface="+mn-cs"/>
                        </a:rPr>
                        <a:t>שארית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cs typeface="+mn-cs"/>
                        </a:rPr>
                        <a:t>תוצאה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פעולה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89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:2</a:t>
                      </a:r>
                      <a:r>
                        <a:rPr lang="he-IL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9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6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:2</a:t>
                      </a:r>
                      <a:r>
                        <a:rPr lang="he-IL" b="1" dirty="0"/>
                        <a:t>13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89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:2</a:t>
                      </a:r>
                      <a:r>
                        <a:rPr lang="he-I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89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:2</a:t>
                      </a:r>
                      <a:r>
                        <a:rPr lang="he-I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89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חץ למטה 5"/>
          <p:cNvSpPr/>
          <p:nvPr/>
        </p:nvSpPr>
        <p:spPr>
          <a:xfrm flipV="1">
            <a:off x="6284272" y="3001911"/>
            <a:ext cx="288032" cy="15121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873769" y="4582069"/>
            <a:ext cx="26486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המספר השמאלי ביותר</a:t>
            </a:r>
            <a:endParaRPr lang="he-IL" dirty="0"/>
          </a:p>
        </p:txBody>
      </p:sp>
      <p:cxnSp>
        <p:nvCxnSpPr>
          <p:cNvPr id="7" name="מחבר מרפקי 6"/>
          <p:cNvCxnSpPr/>
          <p:nvPr/>
        </p:nvCxnSpPr>
        <p:spPr>
          <a:xfrm rot="10800000">
            <a:off x="5297215" y="4593594"/>
            <a:ext cx="987059" cy="216367"/>
          </a:xfrm>
          <a:prstGeom prst="bentConnector3">
            <a:avLst>
              <a:gd name="adj1" fmla="val 98982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5014691" y="4208848"/>
            <a:ext cx="387626" cy="422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אליפסה 15"/>
          <p:cNvSpPr/>
          <p:nvPr/>
        </p:nvSpPr>
        <p:spPr>
          <a:xfrm>
            <a:off x="2722178" y="4951402"/>
            <a:ext cx="1037467" cy="6821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אליפסה 16"/>
          <p:cNvSpPr/>
          <p:nvPr/>
        </p:nvSpPr>
        <p:spPr>
          <a:xfrm>
            <a:off x="4700865" y="5642970"/>
            <a:ext cx="596349" cy="4286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02317 -0.01482 C -0.02825 -0.01783 -0.03125 -0.02292 -0.03138 -0.02848 C -0.03151 -0.03473 -0.0289 -0.04005 -0.02578 -0.04375 L -0.00182 -0.0632 " pathEditMode="relative" rAng="16020000" ptsTypes="AAA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30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2917 0.03842 C 0.03529 0.04699 0.0444 0.05185 0.05404 0.05185 C 0.06485 0.05185 0.07357 0.04699 0.07969 0.03842 L 0.10899 4.07407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25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01536 0.04537 C 0.01849 0.05578 0.0233 0.06134 0.02838 0.06134 C 0.03411 0.06134 0.0388 0.05578 0.04192 0.04537 L 0.05742 2.22222E-6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4838 L 0.01732 -0.06388 C 0.02201 -0.06736 0.02461 -0.07222 0.02461 -0.07731 C 0.02461 -0.08333 0.02201 -0.08796 0.01732 -0.0912 L -0.00312 -0.10717 " pathEditMode="relative" rAng="16200000" ptsTypes="A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294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-7.40741E-7 L 0.07018 0.03681 C 0.07291 0.04537 0.07695 0.05 0.08112 0.05 C 0.08593 0.05 0.08984 0.04537 0.09244 0.03681 L 0.10546 -7.40741E-7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2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98 -3.7037E-7 L 0.13763 0.02894 C 0.14348 0.03542 0.15247 0.03935 0.16197 0.03935 C 0.17265 0.03935 0.18125 0.03542 0.18723 0.02894 L 0.21601 -3.7037E-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8449 L 0.01602 -0.10138 C 0.02032 -0.10486 0.02474 -0.11088 0.025 -0.11689 C 0.02513 -0.1243 0.0211 -0.13055 0.01706 -0.13819 L -0.00208 -0.15717 " pathEditMode="relative" rAng="16380000" ptsTypes="AAA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34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01 7.40741E-7 L 0.24466 0.0368 C 0.25065 0.04514 0.25963 0.04977 0.26914 0.04977 C 0.27982 0.04977 0.28841 0.04514 0.2944 0.0368 L 0.32318 7.40741E-7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24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3 0.00139 L 0.12148 0.02592 C 0.12395 0.03148 0.1276 0.03449 0.13151 0.03449 C 0.13593 0.03449 0.13945 0.03148 0.14192 0.02592 L 0.1539 0.00139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14097 L 0.02279 -0.16111 C 0.02878 -0.16527 0.03217 -0.17152 0.03217 -0.17824 C 0.03217 -0.18564 0.02878 -0.19166 0.02279 -0.19583 L -0.00416 -0.21643 " pathEditMode="relative" rAng="16200000" ptsTypes="AAA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37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18 -3.7037E-7 L 0.35208 0.03634 C 0.3582 0.04444 0.36719 0.04907 0.37682 0.04907 C 0.38763 0.04907 0.39622 0.04444 0.40234 0.03634 L 0.43138 -3.7037E-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45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43 2.22222E-6 L 0.16588 0.03449 C 0.16888 0.04282 0.17343 0.04722 0.17812 0.04722 C 0.18359 0.04722 0.18789 0.04282 0.19101 0.03449 L 0.2056 2.22222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3" animBg="1"/>
      <p:bldP spid="17" grpId="4" animBg="1"/>
      <p:bldP spid="17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שיטות ספירה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23419" y="2035277"/>
            <a:ext cx="8132262" cy="4141686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he-IL" sz="3200" dirty="0">
                <a:solidFill>
                  <a:schemeClr val="tx1"/>
                </a:solidFill>
              </a:rPr>
              <a:t>ספירה בבסיסים שונים</a:t>
            </a:r>
          </a:p>
          <a:p>
            <a:pPr marL="457200" lvl="1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he-IL" sz="3200" dirty="0">
                <a:solidFill>
                  <a:schemeClr val="tx1"/>
                </a:solidFill>
              </a:rPr>
              <a:t>המרה מבסיס כלשהו לבסיס עשרוני</a:t>
            </a:r>
            <a:endParaRPr lang="he-IL" sz="2800" dirty="0">
              <a:solidFill>
                <a:schemeClr val="tx1"/>
              </a:solidFill>
            </a:endParaRPr>
          </a:p>
          <a:p>
            <a:pPr marL="457200" lvl="1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he-IL" sz="3200" dirty="0">
                <a:solidFill>
                  <a:schemeClr val="tx1"/>
                </a:solidFill>
              </a:rPr>
              <a:t>המרה מבסיס עשרוני לבסיס כלשהן</a:t>
            </a:r>
          </a:p>
          <a:p>
            <a:pPr marL="0" lvl="1" indent="0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  <p:pic>
        <p:nvPicPr>
          <p:cNvPr id="2054" name="Picture 6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4" y="2362200"/>
            <a:ext cx="3803685" cy="34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1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מעבר מבסיס 10 לבסיס כלשהו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6429" y="2481943"/>
            <a:ext cx="10466613" cy="3695020"/>
          </a:xfrm>
        </p:spPr>
        <p:txBody>
          <a:bodyPr>
            <a:normAutofit/>
          </a:bodyPr>
          <a:lstStyle/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נחלק את המספר בבסיס 10 בבסיס אליו נרצה לעבור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נשמור את התוצאה בעמודת תוצאה – </a:t>
            </a:r>
            <a:r>
              <a:rPr lang="he-IL" sz="3200" b="1" dirty="0">
                <a:solidFill>
                  <a:schemeClr val="accent1">
                    <a:lumMod val="75000"/>
                  </a:schemeClr>
                </a:solidFill>
              </a:rPr>
              <a:t>שלמים בלבד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נשמור את השארית בעמודת </a:t>
            </a:r>
            <a:r>
              <a:rPr lang="he-IL" sz="3200" b="1" dirty="0">
                <a:solidFill>
                  <a:schemeClr val="accent1">
                    <a:lumMod val="75000"/>
                  </a:schemeClr>
                </a:solidFill>
              </a:rPr>
              <a:t>שארית 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את התוצאה שוב נחלק בבסיס, ואת השארית בעמוד שארית.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נמשיך כך עד שהתוצאה תהיה 0 </a:t>
            </a:r>
          </a:p>
          <a:p>
            <a:pPr marL="109728" indent="0">
              <a:buNone/>
            </a:pPr>
            <a:endParaRPr lang="en-US" sz="3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" y="703262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מעבר מבסיס 10 לבסיס כלשהו - 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24350" y="1885950"/>
            <a:ext cx="8132262" cy="4291013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העבר את המספרים הבאים מבסיס 10 לבסיס 8: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9" y="1194330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98373"/>
              </p:ext>
            </p:extLst>
          </p:nvPr>
        </p:nvGraphicFramePr>
        <p:xfrm>
          <a:off x="4372456" y="2545189"/>
          <a:ext cx="3718984" cy="37211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859492">
                  <a:extLst>
                    <a:ext uri="{9D8B030D-6E8A-4147-A177-3AD203B41FA5}">
                      <a16:colId xmlns="" xmlns:a16="http://schemas.microsoft.com/office/drawing/2014/main" val="1972793067"/>
                    </a:ext>
                  </a:extLst>
                </a:gridCol>
                <a:gridCol w="1859492">
                  <a:extLst>
                    <a:ext uri="{9D8B030D-6E8A-4147-A177-3AD203B41FA5}">
                      <a16:colId xmlns="" xmlns:a16="http://schemas.microsoft.com/office/drawing/2014/main" val="1904102561"/>
                    </a:ext>
                  </a:extLst>
                </a:gridCol>
              </a:tblGrid>
              <a:tr h="3272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10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8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730688308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89804851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14976292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900866984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82794640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79062749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98926167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401679077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4234634878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650923557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6608189" y="2988297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6609760" y="3357514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6620756" y="3736158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6622329" y="4095946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6614471" y="4455738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6616041" y="4806102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/>
          <p:cNvSpPr/>
          <p:nvPr/>
        </p:nvSpPr>
        <p:spPr>
          <a:xfrm>
            <a:off x="6636471" y="5165886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20"/>
          <p:cNvSpPr/>
          <p:nvPr/>
        </p:nvSpPr>
        <p:spPr>
          <a:xfrm>
            <a:off x="6638040" y="5525681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6649040" y="5876044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סימון הבסיסים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077081"/>
          </a:xfrm>
        </p:spPr>
        <p:txBody>
          <a:bodyPr/>
          <a:lstStyle/>
          <a:p>
            <a:r>
              <a:rPr lang="he-IL" sz="2800" dirty="0"/>
              <a:t>כדי שנדע על איזה בסיס מדובר יש לסמן את בסיס הספירה של  המספרים. </a:t>
            </a:r>
          </a:p>
          <a:p>
            <a:endParaRPr lang="he-IL" sz="2800" dirty="0"/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823190"/>
            <a:ext cx="5299529" cy="2383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מעתה נקפיד לציין את הבסיס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673929" y="2035277"/>
            <a:ext cx="7679870" cy="38103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/>
              <a:t>לדוגמא:						729</a:t>
            </a:r>
            <a:r>
              <a:rPr lang="he-IL" dirty="0"/>
              <a:t>10</a:t>
            </a:r>
            <a:endParaRPr lang="he-IL" sz="4000" dirty="0"/>
          </a:p>
          <a:p>
            <a:endParaRPr lang="he-IL" sz="4000" dirty="0">
              <a:solidFill>
                <a:schemeClr val="accent1"/>
              </a:solidFill>
            </a:endParaRPr>
          </a:p>
          <a:p>
            <a:r>
              <a:rPr lang="he-IL" sz="4000" dirty="0">
                <a:solidFill>
                  <a:schemeClr val="tx1"/>
                </a:solidFill>
              </a:rPr>
              <a:t>כך נימנע מטעות </a:t>
            </a:r>
            <a:r>
              <a:rPr lang="he-IL" sz="4000" dirty="0">
                <a:solidFill>
                  <a:schemeClr val="accent1"/>
                </a:solidFill>
              </a:rPr>
              <a:t>				</a:t>
            </a:r>
          </a:p>
          <a:p>
            <a:pPr marL="109728" indent="0" algn="l" rtl="0">
              <a:buNone/>
            </a:pPr>
            <a:r>
              <a:rPr lang="en-US" sz="4000" dirty="0"/>
              <a:t>10</a:t>
            </a:r>
            <a:r>
              <a:rPr lang="en-US" sz="2400" dirty="0"/>
              <a:t>10</a:t>
            </a:r>
            <a:r>
              <a:rPr lang="en-US" sz="4000" dirty="0"/>
              <a:t> </a:t>
            </a:r>
            <a:r>
              <a:rPr lang="he-IL" sz="4000" dirty="0"/>
              <a:t>	</a:t>
            </a:r>
            <a:r>
              <a:rPr lang="en-US" sz="4000" dirty="0"/>
              <a:t>10</a:t>
            </a:r>
            <a:r>
              <a:rPr lang="en-US" sz="2400" dirty="0"/>
              <a:t>2</a:t>
            </a:r>
          </a:p>
          <a:p>
            <a:pPr marL="109728" indent="0" algn="l" rtl="0">
              <a:buNone/>
            </a:pPr>
            <a:r>
              <a:rPr lang="en-US" sz="4000" dirty="0"/>
              <a:t>47</a:t>
            </a:r>
            <a:r>
              <a:rPr lang="en-US" sz="2400" dirty="0"/>
              <a:t>10</a:t>
            </a:r>
            <a:r>
              <a:rPr lang="en-US" sz="4000" dirty="0"/>
              <a:t> </a:t>
            </a:r>
            <a:r>
              <a:rPr lang="he-IL" sz="4000" dirty="0"/>
              <a:t>	</a:t>
            </a:r>
            <a:r>
              <a:rPr lang="en-US" sz="4000" dirty="0"/>
              <a:t> 47</a:t>
            </a:r>
            <a:r>
              <a:rPr lang="en-US" sz="2400" dirty="0"/>
              <a:t>8</a:t>
            </a:r>
          </a:p>
          <a:p>
            <a:endParaRPr lang="he-IL" sz="4000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08" y="344487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לא שווה 2"/>
          <p:cNvSpPr/>
          <p:nvPr/>
        </p:nvSpPr>
        <p:spPr>
          <a:xfrm>
            <a:off x="4750208" y="5089157"/>
            <a:ext cx="681128" cy="3429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לא שווה 6"/>
          <p:cNvSpPr/>
          <p:nvPr/>
        </p:nvSpPr>
        <p:spPr>
          <a:xfrm>
            <a:off x="4750208" y="4390571"/>
            <a:ext cx="681128" cy="3429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תמונה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7" y="308590"/>
            <a:ext cx="3344092" cy="140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3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46800" y="286604"/>
            <a:ext cx="5008880" cy="1229554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תרגילים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/>
          <a:lstStyle/>
          <a:p>
            <a:r>
              <a:rPr lang="he-IL" dirty="0"/>
              <a:t>המר לבסיס 10</a:t>
            </a:r>
          </a:p>
          <a:p>
            <a:endParaRPr lang="en-US" b="1" dirty="0"/>
          </a:p>
          <a:p>
            <a:pPr algn="l" rtl="0"/>
            <a:r>
              <a:rPr lang="en-US" dirty="0"/>
              <a:t>1110</a:t>
            </a:r>
            <a:r>
              <a:rPr lang="en-US" baseline="-25000" dirty="0"/>
              <a:t>2</a:t>
            </a:r>
            <a:r>
              <a:rPr lang="en-US" dirty="0"/>
              <a:t> =</a:t>
            </a:r>
          </a:p>
          <a:p>
            <a:pPr algn="l" rtl="0"/>
            <a:r>
              <a:rPr lang="en-US" dirty="0"/>
              <a:t>1011</a:t>
            </a:r>
            <a:r>
              <a:rPr lang="en-US" baseline="-25000" dirty="0"/>
              <a:t>2</a:t>
            </a:r>
            <a:r>
              <a:rPr lang="en-US" dirty="0"/>
              <a:t> =</a:t>
            </a:r>
          </a:p>
          <a:p>
            <a:pPr algn="l" rtl="0"/>
            <a:r>
              <a:rPr lang="en-US" dirty="0"/>
              <a:t>11011</a:t>
            </a:r>
            <a:r>
              <a:rPr lang="en-US" baseline="-25000" dirty="0"/>
              <a:t>2</a:t>
            </a:r>
            <a:r>
              <a:rPr lang="en-US" dirty="0"/>
              <a:t> =</a:t>
            </a:r>
          </a:p>
          <a:p>
            <a:r>
              <a:rPr lang="he-IL" dirty="0"/>
              <a:t>המר לבסיס 2</a:t>
            </a:r>
          </a:p>
          <a:p>
            <a:pPr lvl="0" algn="l" rtl="0" fontAlgn="base"/>
            <a:r>
              <a:rPr lang="en-US" altLang="en-US" dirty="0"/>
              <a:t>31</a:t>
            </a:r>
            <a:r>
              <a:rPr lang="en-US" altLang="en-US" baseline="-25000" dirty="0"/>
              <a:t>10</a:t>
            </a:r>
            <a:r>
              <a:rPr lang="en-US" altLang="en-US" dirty="0"/>
              <a:t> =</a:t>
            </a:r>
          </a:p>
          <a:p>
            <a:pPr lvl="0" algn="l" rtl="0" fontAlgn="base"/>
            <a:r>
              <a:rPr lang="en-US" altLang="en-US" dirty="0"/>
              <a:t>25</a:t>
            </a:r>
            <a:r>
              <a:rPr lang="en-US" altLang="en-US" baseline="-25000" dirty="0"/>
              <a:t>10</a:t>
            </a:r>
            <a:r>
              <a:rPr lang="en-US" altLang="en-US" dirty="0"/>
              <a:t> =</a:t>
            </a:r>
          </a:p>
          <a:p>
            <a:pPr lvl="0" algn="l" rtl="0" fontAlgn="base"/>
            <a:r>
              <a:rPr lang="en-US" altLang="en-US" dirty="0"/>
              <a:t>18</a:t>
            </a:r>
            <a:r>
              <a:rPr lang="en-US" altLang="en-US" baseline="-25000" dirty="0"/>
              <a:t>10</a:t>
            </a:r>
            <a:r>
              <a:rPr lang="en-US" altLang="en-US" dirty="0"/>
              <a:t> 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6859" y="2728139"/>
            <a:ext cx="4204252" cy="13866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r>
              <a:rPr lang="en-US" dirty="0"/>
              <a:t>0*1 + 1*2 + 1*4 + 1*8 = 14</a:t>
            </a:r>
            <a:r>
              <a:rPr lang="en-US" baseline="-25000" dirty="0"/>
              <a:t>10</a:t>
            </a:r>
            <a:endParaRPr lang="he-IL" baseline="-25000" dirty="0"/>
          </a:p>
          <a:p>
            <a:pPr algn="l"/>
            <a:r>
              <a:rPr lang="en-US" dirty="0"/>
              <a:t>1*1 + 1*2 + 0*4 + 1*8 = 11</a:t>
            </a:r>
            <a:r>
              <a:rPr lang="en-US" baseline="-25000" dirty="0"/>
              <a:t>10</a:t>
            </a:r>
            <a:endParaRPr lang="he-IL" baseline="-25000" dirty="0"/>
          </a:p>
          <a:p>
            <a:pPr algn="l"/>
            <a:r>
              <a:rPr lang="en-US" dirty="0"/>
              <a:t>1*1 + 1*2 + 0*4 + 1*8 + 1*16 = 27</a:t>
            </a:r>
            <a:r>
              <a:rPr lang="en-US" baseline="-25000" dirty="0"/>
              <a:t>10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86300" y="3546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3930" y="4549628"/>
            <a:ext cx="1819173" cy="1338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r>
              <a:rPr lang="en-US" altLang="en-US" dirty="0"/>
              <a:t>11111</a:t>
            </a:r>
            <a:r>
              <a:rPr lang="en-US" altLang="en-US" baseline="-25000" dirty="0"/>
              <a:t>2</a:t>
            </a:r>
            <a:endParaRPr lang="he-IL" altLang="en-US" baseline="-25000" dirty="0"/>
          </a:p>
          <a:p>
            <a:pPr algn="l"/>
            <a:r>
              <a:rPr lang="en-US" altLang="en-US" dirty="0"/>
              <a:t>11001</a:t>
            </a:r>
            <a:r>
              <a:rPr lang="en-US" altLang="en-US" baseline="-25000" dirty="0"/>
              <a:t>2</a:t>
            </a:r>
          </a:p>
          <a:p>
            <a:pPr marL="201168" lvl="1" indent="0" algn="l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altLang="en-US" sz="2000" dirty="0"/>
              <a:t>10010</a:t>
            </a:r>
            <a:r>
              <a:rPr lang="en-US" alt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7645400" y="5295900"/>
            <a:ext cx="40157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hlinkClick r:id="rId2"/>
              </a:rPr>
              <a:t>תרגול עצמי </a:t>
            </a:r>
            <a:r>
              <a:rPr lang="en-US" sz="2400" b="1" dirty="0" smtClean="0">
                <a:hlinkClick r:id="rId2"/>
              </a:rPr>
              <a:t>Opinion stage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3047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7751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משחק הפנינים – נצחו את חואן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קישור למשחק</a:t>
            </a:r>
          </a:p>
          <a:p>
            <a:pPr algn="l" rtl="0"/>
            <a:r>
              <a:rPr lang="en-US" sz="2800" dirty="0">
                <a:hlinkClick r:id="rId2"/>
              </a:rPr>
              <a:t>http://www.transience.com.au/pearl3.html</a:t>
            </a:r>
            <a:endParaRPr lang="he-IL" sz="2800" dirty="0"/>
          </a:p>
          <a:p>
            <a:pPr marL="0" indent="0" algn="r">
              <a:buNone/>
            </a:pPr>
            <a:r>
              <a:rPr lang="he-IL" sz="2800" dirty="0"/>
              <a:t>או חפשו  - </a:t>
            </a:r>
            <a:r>
              <a:rPr lang="en-US" sz="3200" dirty="0"/>
              <a:t>pearls before swine 3</a:t>
            </a:r>
            <a:endParaRPr lang="he-IL" sz="3200" dirty="0"/>
          </a:p>
          <a:p>
            <a:pPr marL="0" indent="0" algn="r">
              <a:buNone/>
            </a:pPr>
            <a:endParaRPr lang="he-IL" sz="3200" dirty="0"/>
          </a:p>
          <a:p>
            <a:pPr marL="0" indent="0" algn="r">
              <a:buNone/>
            </a:pPr>
            <a:r>
              <a:rPr lang="he-IL" sz="2800" dirty="0"/>
              <a:t>בכל תור מותר להסיר כמה פנינים שתרצה רק משורה אחת בלבד.</a:t>
            </a:r>
          </a:p>
          <a:p>
            <a:pPr marL="0" indent="0" algn="r">
              <a:buNone/>
            </a:pPr>
            <a:r>
              <a:rPr lang="he-IL" sz="2800" dirty="0"/>
              <a:t>מי שנשארה לו הפנינה האחרונה מפסיד.</a:t>
            </a:r>
          </a:p>
          <a:p>
            <a:pPr marL="0" indent="0" algn="r">
              <a:buNone/>
            </a:pPr>
            <a:endParaRPr lang="he-IL" sz="2800" dirty="0"/>
          </a:p>
          <a:p>
            <a:pPr marL="0" indent="0" algn="r">
              <a:buNone/>
            </a:pPr>
            <a:endParaRPr lang="he-IL" sz="3200" dirty="0"/>
          </a:p>
          <a:p>
            <a:pPr marL="0" indent="0" algn="r">
              <a:buNone/>
            </a:pPr>
            <a:endParaRPr lang="he-IL" sz="3200" dirty="0"/>
          </a:p>
          <a:p>
            <a:pPr marL="0" indent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94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44696" y="622168"/>
            <a:ext cx="3810983" cy="79185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בסיס ספירה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41938" y="1845734"/>
            <a:ext cx="9713742" cy="4097866"/>
          </a:xfrm>
        </p:spPr>
        <p:txBody>
          <a:bodyPr>
            <a:normAutofit/>
          </a:bodyPr>
          <a:lstStyle/>
          <a:p>
            <a:r>
              <a:rPr lang="he-IL" sz="2800" dirty="0"/>
              <a:t>בסיסים הינם שיטות שונות לייצוג מספרים </a:t>
            </a:r>
            <a:endParaRPr lang="en-US" sz="2800" dirty="0"/>
          </a:p>
          <a:p>
            <a:r>
              <a:rPr lang="he-IL" sz="2800" dirty="0"/>
              <a:t>בחיי היום יום -הבסיס הנפוץ ביותר הוא בסיס עשרוני (בסיס 10)</a:t>
            </a:r>
            <a:endParaRPr lang="en-US" sz="2800" dirty="0"/>
          </a:p>
          <a:p>
            <a:r>
              <a:rPr lang="he-IL" sz="2800" dirty="0"/>
              <a:t>במחשבים הבסיס הנפוץ ביותר הוא בסיס בינארי (בסיס 2).</a:t>
            </a:r>
            <a:endParaRPr lang="en-US" sz="2800" dirty="0"/>
          </a:p>
          <a:p>
            <a:r>
              <a:rPr lang="he-IL" sz="2800" dirty="0"/>
              <a:t>אנחנו נדבר על 2 סוגי בסיס עיקריים: </a:t>
            </a:r>
            <a:endParaRPr lang="en-US" sz="2800" dirty="0"/>
          </a:p>
          <a:p>
            <a:r>
              <a:rPr lang="he-IL" sz="2800" dirty="0"/>
              <a:t>בסיס 2 – בינארי</a:t>
            </a:r>
            <a:endParaRPr lang="en-US" sz="2800" dirty="0"/>
          </a:p>
          <a:p>
            <a:r>
              <a:rPr lang="he-IL" sz="2800" dirty="0"/>
              <a:t>בסיס 16 - </a:t>
            </a:r>
            <a:r>
              <a:rPr lang="he-IL" sz="2800" dirty="0" err="1"/>
              <a:t>הקסדימלי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2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8283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בסיס עשרוני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17029" y="1845734"/>
            <a:ext cx="5538650" cy="4048880"/>
          </a:xfrm>
        </p:spPr>
        <p:txBody>
          <a:bodyPr>
            <a:normAutofit/>
          </a:bodyPr>
          <a:lstStyle/>
          <a:p>
            <a:r>
              <a:rPr lang="he-IL" sz="2800" b="1" dirty="0"/>
              <a:t>בראשית היו לנו רק עשר האצבעות...</a:t>
            </a:r>
            <a:endParaRPr lang="en-US" sz="2800" b="1" dirty="0"/>
          </a:p>
          <a:p>
            <a:pPr>
              <a:spcBef>
                <a:spcPct val="50000"/>
              </a:spcBef>
            </a:pPr>
            <a:r>
              <a:rPr lang="he-IL" sz="2800" b="1" dirty="0"/>
              <a:t>ולכן עד עצם היום הזה אנו משתמשים במונח "דיגיטלי"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he-IL" sz="2800" b="1" dirty="0"/>
              <a:t> </a:t>
            </a:r>
            <a:r>
              <a:rPr lang="en-US" sz="2800" b="1" dirty="0"/>
              <a:t> </a:t>
            </a:r>
            <a:r>
              <a:rPr lang="en-US" sz="2800" b="1" dirty="0" err="1"/>
              <a:t>digitus</a:t>
            </a:r>
            <a:r>
              <a:rPr lang="en-US" sz="2800" b="1" dirty="0"/>
              <a:t> </a:t>
            </a:r>
            <a:r>
              <a:rPr lang="he-IL" sz="2800" b="1" dirty="0"/>
              <a:t> בלטינית פרושו "אצבע"</a:t>
            </a:r>
          </a:p>
          <a:p>
            <a:pPr>
              <a:spcBef>
                <a:spcPct val="50000"/>
              </a:spcBef>
            </a:pPr>
            <a:r>
              <a:rPr lang="he-IL" sz="2800" b="1" dirty="0"/>
              <a:t>רוב העמים אימצו שיטה מספרית בת </a:t>
            </a:r>
            <a:r>
              <a:rPr lang="he-IL" sz="2800" b="1" u="sng" dirty="0"/>
              <a:t>עשר</a:t>
            </a:r>
            <a:r>
              <a:rPr lang="he-IL" sz="2800" b="1" dirty="0"/>
              <a:t> ספרות</a:t>
            </a:r>
            <a:endParaRPr lang="en-US" sz="2800" dirty="0"/>
          </a:p>
          <a:p>
            <a:endParaRPr lang="he-IL" sz="2800" dirty="0"/>
          </a:p>
        </p:txBody>
      </p:sp>
      <p:pic>
        <p:nvPicPr>
          <p:cNvPr id="5" name="Picture 4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9" y="2239790"/>
            <a:ext cx="3440841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9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611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השיטה העשרונית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5123" y="1899138"/>
            <a:ext cx="10761785" cy="4251310"/>
          </a:xfrm>
        </p:spPr>
        <p:txBody>
          <a:bodyPr>
            <a:normAutofit fontScale="85000" lnSpcReduction="10000"/>
          </a:bodyPr>
          <a:lstStyle/>
          <a:p>
            <a:r>
              <a:rPr lang="he-IL" sz="3100" dirty="0"/>
              <a:t>מורכבת מ 10 ספרות    </a:t>
            </a:r>
            <a:r>
              <a:rPr lang="he-IL" sz="3100" dirty="0">
                <a:sym typeface="Wingdings" panose="05000000000000000000" pitchFamily="2" charset="2"/>
              </a:rPr>
              <a:t>    9, 8, 7, 6, 5, 4, 3, 2, 1, 0</a:t>
            </a:r>
          </a:p>
          <a:p>
            <a:r>
              <a:rPr lang="he-IL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שיטה מבוססת-מיקום </a:t>
            </a:r>
            <a:r>
              <a:rPr lang="he-IL" sz="31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  </a:t>
            </a:r>
            <a:r>
              <a:rPr lang="he-IL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מיקום הספרה קובע את ערכה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US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he-IL" sz="31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he-IL" sz="3100" dirty="0">
                <a:latin typeface="Arial" panose="020B0604020202020204" pitchFamily="34" charset="0"/>
              </a:rPr>
              <a:t>בכל פעם שסיימנו סידרה של מספרים אנו מוסיפים ספרה בצדו השמאלי של המספר. </a:t>
            </a:r>
          </a:p>
          <a:p>
            <a:r>
              <a:rPr lang="he-IL" sz="3100" dirty="0">
                <a:latin typeface="Arial" panose="020B0604020202020204" pitchFamily="34" charset="0"/>
              </a:rPr>
              <a:t>כל תוספת של סיפרה בצדו השמאלי של המספר מעלה את ערכו של המספר </a:t>
            </a:r>
            <a:r>
              <a:rPr lang="he-IL" sz="3100" b="1" dirty="0">
                <a:latin typeface="Arial" panose="020B0604020202020204" pitchFamily="34" charset="0"/>
              </a:rPr>
              <a:t>בחזקה</a:t>
            </a:r>
            <a:r>
              <a:rPr lang="he-IL" sz="3100" dirty="0"/>
              <a:t>.</a:t>
            </a:r>
          </a:p>
          <a:p>
            <a:pPr algn="l" rtl="0">
              <a:buNone/>
            </a:pPr>
            <a:r>
              <a:rPr lang="en-US" sz="3100" dirty="0"/>
              <a:t>1</a:t>
            </a:r>
            <a:r>
              <a:rPr lang="en-US" sz="3100" baseline="-25000" dirty="0"/>
              <a:t>10</a:t>
            </a:r>
            <a:r>
              <a:rPr lang="en-US" sz="3100" dirty="0"/>
              <a:t> = 10</a:t>
            </a:r>
            <a:r>
              <a:rPr lang="en-US" sz="3100" baseline="30000" dirty="0"/>
              <a:t>0</a:t>
            </a:r>
          </a:p>
          <a:p>
            <a:pPr algn="l" rtl="0">
              <a:buNone/>
            </a:pPr>
            <a:r>
              <a:rPr lang="en-US" sz="3100" dirty="0"/>
              <a:t>10</a:t>
            </a:r>
            <a:r>
              <a:rPr lang="en-US" sz="3100" baseline="-25000" dirty="0"/>
              <a:t>10</a:t>
            </a:r>
            <a:r>
              <a:rPr lang="en-US" sz="3100" dirty="0"/>
              <a:t> = 10</a:t>
            </a:r>
            <a:r>
              <a:rPr lang="en-US" sz="3100" baseline="30000" dirty="0"/>
              <a:t>1</a:t>
            </a:r>
          </a:p>
          <a:p>
            <a:pPr algn="l" rtl="0">
              <a:buNone/>
            </a:pPr>
            <a:r>
              <a:rPr lang="en-US" sz="3100" dirty="0"/>
              <a:t>100</a:t>
            </a:r>
            <a:r>
              <a:rPr lang="en-US" sz="3100" baseline="-25000" dirty="0"/>
              <a:t>10</a:t>
            </a:r>
            <a:r>
              <a:rPr lang="en-US" sz="3100" dirty="0"/>
              <a:t> = 10</a:t>
            </a:r>
            <a:r>
              <a:rPr lang="en-US" sz="3100" baseline="30000" dirty="0"/>
              <a:t>2</a:t>
            </a:r>
          </a:p>
          <a:p>
            <a:pPr algn="l" rtl="0">
              <a:buNone/>
            </a:pPr>
            <a:r>
              <a:rPr lang="en-US" sz="3100" dirty="0"/>
              <a:t>1000</a:t>
            </a:r>
            <a:r>
              <a:rPr lang="en-US" sz="3100" baseline="-25000" dirty="0"/>
              <a:t>10</a:t>
            </a:r>
            <a:r>
              <a:rPr lang="en-US" sz="3100" dirty="0"/>
              <a:t> = 10</a:t>
            </a:r>
            <a:r>
              <a:rPr lang="en-US" sz="3100" baseline="30000" dirty="0"/>
              <a:t>3</a:t>
            </a:r>
            <a:endParaRPr lang="he-IL" sz="3100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050963" y="5073230"/>
            <a:ext cx="559869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2*1</a:t>
            </a:r>
            <a:r>
              <a:rPr lang="en-US" sz="3200" baseline="30000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9900CC"/>
                </a:solidFill>
              </a:rPr>
              <a:t>3*10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1*100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2*10</a:t>
            </a:r>
            <a:r>
              <a:rPr lang="en-US" sz="3200" baseline="30000" dirty="0">
                <a:solidFill>
                  <a:srgbClr val="00B0F0"/>
                </a:solidFill>
              </a:rPr>
              <a:t>0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9900CC"/>
                </a:solidFill>
              </a:rPr>
              <a:t>3*10</a:t>
            </a:r>
            <a:r>
              <a:rPr lang="en-US" sz="3200" baseline="30000" dirty="0">
                <a:solidFill>
                  <a:srgbClr val="9900CC"/>
                </a:solidFill>
              </a:rPr>
              <a:t>1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1*10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endParaRPr lang="he-IL" sz="3200" baseline="30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1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6640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בסיסי ספירה שונים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22814" y="1845733"/>
            <a:ext cx="8232865" cy="4130523"/>
          </a:xfrm>
        </p:spPr>
        <p:txBody>
          <a:bodyPr>
            <a:normAutofit/>
          </a:bodyPr>
          <a:lstStyle/>
          <a:p>
            <a:r>
              <a:rPr lang="he-IL" sz="2800" dirty="0"/>
              <a:t>בסיס ספירה הוא כל הספרות המרכיבות את רצף המספרים. </a:t>
            </a:r>
          </a:p>
          <a:p>
            <a:r>
              <a:rPr lang="he-IL" sz="2800" dirty="0">
                <a:latin typeface="Arial" panose="020B0604020202020204" pitchFamily="34" charset="0"/>
              </a:rPr>
              <a:t>העיקרון בכל שיטת ספירה הוא שערכה של ספרה נקבע על פי המיקום שלה ברצף הספרות המרכיבות את המספר.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לו הייתי חייזר בסיס הספירה שלי היה </a:t>
            </a:r>
            <a:r>
              <a:rPr lang="he-IL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5" name="AutoShape 4" descr="data:image/jpeg;base64,/9j/4AAQSkZJRgABAQAAAQABAAD/2wCEAAkGBxESEhUSEBIVFhUXFhcaGBgXGBgbGhYXGBkYFhUWGhYeHighGhomGxcXITEhJiorLi4uGCAzODMtNygtLisBCgoKDg0OGhAQGy0lICUtLS01LS0tLS0rLS0tLS0tLS0vLy0tLS0tLy0tLS0tLS0tLS0tLS0tLS0tLS0tLS0tLf/AABEIAJwBQwMBEQACEQEDEQH/xAAcAAEAAgMBAQEAAAAAAAAAAAAABQYDBAcCAQj/xABBEAABAwIDBQUFBQYFBQEAAAABAAIDBBEFEiEGMUFRYQcTInGBFDJCUqEVI5GSsVNicsHR8CQzNILSCENjk/EX/8QAGgEBAAIDAQAAAAAAAAAAAAAAAAMEAQIFBv/EADIRAQACAQMCBAMHBAMBAAAAAAABAgMEETESIQUTQVEiMqEUQmFxgZGxI1LR8BXB4TP/2gAMAwEAAhEDEQA/AO4oCAgICAgICAgICAgICAgIIeuxWcOc2npHy5TYuc9sbSbXs0uuXedrdUG5hda6aPO6KSJ1yCyTLmBBtvaSCORB1QbiAgICCMxHFzG7u4oJZngAlsYaA0Hdd73NbfoCT0Qe8HxF07XF8EsD2uyuZIG8gQWuaS17SDvB6Gx0QSCAgICAgICAgICAgICAgICAgICAgICAgICAgICAgICAg+OcBqdAgrddt9hUJLZK2HMCQQ12cgjeCG3sg3cG2ooas2paqKU2vla8ZrdW7x+CCYQEBAQQeL7YYfSnLUVcLHfKXAu1/cFz9EGLDdt8MqHBkNZC5x0DS7K4+TXWJQWAFB9QEBAQEBAQEBAQEBAQEBAQEBAQEBAQEBAQEBAQEBBq4piEdPE+eZwbHG0ucTwA/n0QcbxnFpq4matf3cG9lPmysazgZv2jyNSDoOS4uq117W8vD+8cqmTNMztVGsx+jHhjeCB+zY9wHq1pCp/YtRbvNZ/VF5V59GJ7aKsPgkb3rdWvjOWVhHEHRy2pbU6ad5idvozE5Ma27KdozqUupcYkJytvDUBriZmj4HNaCe8H1+p7mn1Nc1OqFumSLRusEnahRWvHDVyfw07x9X5QtranDXm0fuzOSscy8R9qNL8dNWsHMw3H4McSsRqsNp2i8HmV91X2o27lxF3s2FyPjpwB31QAWvcT/wBqO4u023nf/OPVaqMFfx9GuTJFIVuCegpTkjsX8cgMkhPNxaCb+a5E49VqZ6tp/iFaYyZO7LNjdK4ZZg5rT+2ie1p9XNstfsWpx/FEftJ5N47pvAtpJcPyyMkdLRG3eR3L+6ZxlhdqbDeWbrDS1le0mttNvLzc+/8AlLiyzxZ2SGVr2h7CHNcAWkaggi4IPEWXWWXtAQEBAQEBAQEBAQEBAQEBAQEBAQEBAQEBAQEBAQc07VsR7yamoQfDZ1RMObIyBG09C83/ANiq6zJNMU7co8ttqqhs3RxTwHFK6P2jNOIaKkvZjpS7I0vG4kk7zcAAnXS22mwVxV2jn3MdIrCw7T4Jj9PTyVMFfCwRsLzTwQtjY1rRdwY4g3sL77XsrCRznAdq46+VlNi7GuMjg2Orja2OeB7jZji9oAe29tCFjaJJ7pmmp3SPkpas3no57d43QuynwvHK40IXD1dPs1uqnFu2ynlr0T29U6uUrhWd9hB0+FmSopcLp3ujbKXPlkHv9227na/M4gi/lwXZ0VPPvObJ+i1hr1zNpXbCcGknjfHg0sVDSxPdCJGRh81Q6PwyPMh1Dc27ibX3WXYWnNNqNo8ZwurfS1FZ7QBlNpQ2SORjhcXY4G3kg3HVMDYqfEaRndQVEvcVNNe7I5rXzxjg0i5t6Kpq9PXLT8Y4RZaRarqHZJiJ7maicSTSyZWXvfuJBniB8rub5NCl0+TzMcWbUt1V3X5TNxAQEBAQEBAQEBAQEBAQEBAQEBAQEBAQEBAQEHiWRrWlziA0AkkmwAGpJPAIODz7QDEsSqamNv3DI2wMcRq8BznF3rcnyyrleKX6a1j1VtRO0Qg8ReWYe7DZHd2+Gf2ikkvlbKDfNHn+GUZiRu19Fd02euakTHKbHeLQr2LdoWJ1MHs09U50ZFnCzQXjfZzgLkKxs3QGFFomjLw4tD2khou4gG9gOZTeI7ycOs4PFI6SernbklqZM5Z8jfgb52XnvENRGS8VrxCjnv1TtCVXOQiyIyrfLTVVPiELDIYCRJGPefE7R2XmRckDyXT8N1NaTNLeqxgvFZ2lSqnaapoJ5vs2teIJXl4tb4iTZ7HDwyC9j5Lvcrir19dLPI6WZ7nyPN3OcbknzWRdNloHT00NOIyIWVBqJZD8bw3IyNnMAXueqo6zVVxVmI+ZDlyRWJj1XLZjaRuH4sfaAGw1cbGd5wa9l8tzwFzY+YWnht4nDtHoxgmOnZ3NdBOICAgICAgICAgICAgICAgICAgICAgICAgICDHPM1jS97g1rQS5xNgANSSeAQcT202vlxdzqShc6OiabSzbjPb4Gj5P146aGpqtXXBH4+yLJlij5QUUcMYjiblaPrzJPErzmXLbJbqtKja02neXjE6ATs7tznNad+XLr01B+izhyzit1RBWdp3QcewlGN4kd5u/oArk+J5p9v2S/aLtyj2Uo4nB7IyHDUHO/T6qK+vz3jaZ+kNbZbW7Sm1TRteodKHMyNaWk+MlxBaOBaLaqSsU2nqmd/RmNnp5kztyhuSxzEk5r/CAN1uqxHT0zvvv9DtszLRhEYjs1SzvMksZLjvIc4fQGytYtZmxxtWfpCSuW1eJa7djKEf9k/nf/wAlJ/yOo/u+kf4Z8+/umaWlbGMrS62nvOc61twFzp6KrkyTkne38Qjmd+WDF8MjqYzHKLg7jxaeBHVbYM9sNuqrNbTWd4Smwe3MlC5lBir7xnw09Ud1twjkPC3Andx01XpNPqaZ671/Zfx3i8OwtcDqFYbvqAgICAgICAgICAgICAgICAgICAgICAgICDjvbRiss9VT4VG4sjc3vZyPjbc5W+QyONuZbyUOfL5WObNL26Y3adLTMjYI42hrWiwA/vevLXva9uq3LnzO87y1cXnka1vdMe52ZpOUDRjSC/eQCSNAON1NpqUtb45iIZrETPdFRbaU2cslEkJBt94z9bXI9VPbw7Lt1U2mPwlJOC3Md01S4lBL/lysd5OBP4KpfDkp81ZhHNLRzDaUTUQEBAQEGtVV8MeskrGfxOAUlMV7/LEyzFZniELVbaUjTlYXyuva0bf0Jtf0urlPDs0xvbaI/GUsYLevZvYLWzOa0TwyNNj4zls7kXNBuwkcCFFqcWOLTOO0THt/vLS9YjiW3iVBHPG6KUXafxB4OHIhQ4c1sV4tVitprO8LD2I45K5s+HVDszqVwyOPGI6Bt+hGnQgcF6rHfrpFo9XQrO8bupLdsICAgICAgICAgICAgICAgICAgICAgIK/im22G05LZqyFrm725wXflFygr57ZMG/bv/8AVJ/xQc32+2io5MTp8Qpqlssb4+7kbqHxZbjMWnc0hwPoVX1WLzMU1jlpkr1V2TrHhwBaQQdQRqCOYK8tMTE7S5z0sCMxvA4aptpG2d8Lx7zfXiOis6fVZMM7149m9Mk0nsodRBLR5qWoax0MjgRJkBNxuyye8zhcdF6LBqa5671n9HS0+THefibwOkQYXsyDxGOWQd9rcF17hptpcXSaY7c1j9oX58PpbvHH5PXtlUActTIDfS+VwDeDdRcu6qKdJgnmsI58Lr+DJ9pVgLrVLiLeG7I730962lt+5a/YdP8A2/WUc+F/k+HEq2w/xJvfWzGWy8LaXv56J9hwf2/UjwuN+75JW1JzXqZdfcNo25f4wBr6LaNJgj7sfVvXwuIjvs+xy2kzuD5W5bd3LNIWl1rZzlsd+uXcpYxY4+WsfRJHh1IjlGURllD6KjYwteQZZCxtxbQ2kNy1vQb7LOXNTDTquq6q2Kny+i7bP7OQ0o8IzScXka+Q5Bef1WsvnnbiPZysmWbplU0bHU1DI2l8jg1rRck8At6Um9orDMRv2RnZdtPRUs1ZX1dSyPvjkZEA50mUHNnLQDYbh+K9Vhp0Y619odGkbViHQY+2PBiQPaHC/ExSAepyqVssmE7W4fVOy09XDI618oeM1v4Tqgm0BAQEBAQEBAQEBAQEBAQEBAQEBByDt22onjdBh9M8sM4zSOabEtLsjGAjUAkOJtv0WLW6azb2Ymdo3VbDdkKSJoDoxI7i5+tz0G4Becza/Ne3wztH4KNs1pntKQbgtKN1PF+Rv9FBOoyz96f3a+Zb3YajZyjeLOgZ5tGU/iLLeusz14tLMZbx6oxuFVdGf8G4Sw3v3Mh1b/A7+/VWJz4dRH9btb3hv10v83LZZtTG3SoilgI352Et/OFHOhtPfHMW/KWvlT92d05BM17Q5hu0i4PMKnas1naUe2zFXUUczDHK0OaeB/UHgeq2x5bY7dVZ7lbTWd4UbEMKkojqS+Anwv4x9H9Oq9BptXXPG09pdrR62OLN/CcFnqGiRmRkZ91z7kutxDRuHmVZmYh18fVeN4iNvd7q9n6qPXu2yjnGbH8jv5FY3gmMlfTf8mtHhlU4gNppfN2VgHmSf5LPb3Oq88Vn+G2NmavLmcadnO7nm3m61k6oY6cvO1f3lEUeHzVTjGyzYwbSStOZptwjPxXUGo1NMEd+fZy9Zrvu+v4LxheGRU7BHC2w4ni483HiV5/Nnvlt1WlxLWm07yy1lZHEwvlcGtFrk9dAtMeO2S3TWN5YiszO0IeXabNpTU80zuBylrOhzHgrddFt3y2iI/PeUnlbfNOzW+wZ6pwfXvswe7DGSGjq53E/3dSfaseCNsEd/eW3mVr8iVh2fpGCzaeP1bc/iVWtq81ubSjnJafVkfgtKd9PF+Rv9FrGpzRxaf3Y67e6KxjZGnewuhYIpGi7XMuBcai4/mNVa0/iGWtoi87wkpmtE93QewzauaspZIalxfLTua3O7Vzo3A5cx4uBa4X4gDivQwvR3dMQEBAQEBAQEBAQEBAQEBAQEBAQcX/6gcHex9LiUYJ7oiN+7Szi+M+pLh+C1tXqrNfdi0bxs16GqbLG2Rhu1wBH9F5PJjnHaaz6ObMTE7SzqNhoHFGio9mcLOLA9h4P1IcB1FlYjBM4vMj32b9E9PU31A0UnEqk4hVimjP3ERvIRucRv9L+EepXYxUjS4Zy2+aVmseXXeeVlx+qdDTulY5rSyx8W5wHweZ3Bc/TUjLl6bRvv7fyhxx1W2luUs2djX2IzNBsd4uL2KhyV6bTX2azG07MjmggggEHeDuK1iZid4YQcmzmQl1JPJTk8GnMw/7Du9F0cXiWSva8b/yuYddlxcS+E4uzQSU0g5ua5p9bK1HiOGeYldr4xk9f4eu9xdxtmpWDmA93rYpPiOGOIltPjN/SPo8jZ58hvW1Mk/7nuR776tG9V8nidp7Y42+sqObX5cnaZTcMTWNDWNDWjcALAei5trTad5UplH7RYi6nhL2gXJa0E+63MbZndAp9LhjLfaW+OvVOzNW0IngdDI6+dli4c7XDgPOxWMeXysvXWOPSSLdNt4QGxuKvBdRVGkkWjb/E0cOtha3TyVzXaesx5+PieUuasTHXC2Llq7RpcTbJNJCwX7sDM7hmPwDmbb1YtgmuOLzPPp/22mu0by3lXatDHcRbTwPldwFmjm46NCn02GcuSKw3pXqnZY/+n3AHw0klXICHVLwWj/xsuGu9XF3pbmvVx2dGHVUBAQEBAQEBAQEBAQEBAQEBAQEGni+Gx1MMkEzc0cjS1w6Hj5g6+iD88U1PLhNa/D6o/duOaGQ7iD7pv13EcCFzfEdL5leuvMK+fHvG8LUvPqas7cUzwyOqi9+B+b/ad/pe3oSul4fkiZnFbi38psNvuz6tbGNro3U3+Gd99JZgb8TCd+n0BUuHw+1c09cfDHq2phmLfFxCV2XwYUkADrZz4pD15X5AfzVTV55z5O3HojyXm1kfTk4hPnP+lhd4R+1kHxH90f3xVi22kx9MfPP0hvO2ONvWVqXMQCwCyNT7Nj1y52dGPe0DyaDYfgpfOt67T+cRLO7z9lxm2bO+3zve4abjlJt9E8+8cbR+URB1S3VCwIMVTA2RjmPF2uFiOhW9LzS0Wj0Zidp3V3B6t1LMKKcksOsDzxHyHrw/+hdDPjrnx+dj59YTXiLx1Q8ba4W7w1kGksVibfE0cetv0TQ54n+jfiTDf7s8Sy1e2EDaYStcO8e05WDUh9tb8gDxWKeH5PO6Zjtvz+DEYbdW3o2NjKF0dOHP9+UmRx4+Ldf0/VR6/JFsnTHEdmMtt7bR6J0lUkSsYThb8cxBsDLikgOaV44jcbH5nWyjkLlej0Ol8mm88yvYcfTG8v0ZTQNjY1jGhrWgNa0aANAsABysryZkQEBAQEBAQEBAQEBAQEBAQEBAQEFP7S9io8UpSwWbUR3dC88HcWOPyOsAeWh4IOS7L4rIc1JVNLKmE5XNdvcBpfzHHnv4rz/iGk8u3XXifopZsfTO8cJusyd2/vbZMpzX3Zba/RUce/XHTzuhjffsouwOCNdI6pIJY1xEV+J+b0H18l2PEdTatIx+s8rWbJMR0pfaSsdUStoIHWLtZnfKzfl87fqOqraXHGLHOovH5I8cdNeuVjo6VkTGxxizWiwH98VQyZLZLTayGZ3ndmUbAgICAgICAgjNocIbUxFl7PHijd8rhu15HirOl1E4b7+k8w3pfpndrbMYq6djo5xaeM5ZGnjwzW68eql1eDyrRenyzw2yU6Z3jhTsR2fjhr443nLBI8OaTutfWP8AGw8iF1MWqnJpptHzRCxW8zj39XTV56Z37ypK1j1VNUzMw6hGaaQ2eR8DeNzwFtSeXmuv4dpN/wCrfj0/ys4Mf3pdw2K2Whw2lZTw6nfI+1jI873H9AOAAXaW08gICAgICAgICAgICAgICAgICAgICAg5p2t7EOnb9oUQy1cAubD/ADmN3jq4DdzGi1vSt46bcMTETG0uRY5tGKunhhhNpJnhsjflsRp5EkHyBXMwaP7PktktxEdlauLomZlZcRqmUFIMo91oawfM/wDu5K5+Kk6rPvP5/oirE5LqzhGA+0U7aqnmcKoOc5zidC+/ukcOGvVdDNqvKyTiyV+D/pNfJ0z0zHZb8DxB0zCJWFkrDlkaeDrXuOYI1XL1OGMdt6zvE8K967T2SKrNBAQEBAQEBBD7Q4hKwNhpml08l8umjGj3nk7ha6uaXDSd8mSfhhJjrE97cKxXUH2b3NT3pfKXESAn/MB1dby5noujjyxq4tj6dq+n4J628zeNuyd2po21dHnjNyG95GfS5H4X9QqWkvODP0W9eyLHM0ttLQZtbajjLfHUv8DWgXJeDlzFo9LDiSrP/HTbUTv8vP8A438je/4Ov9lmw4w+Eyz+KrmGaVx1LL692D04nifILsRG0bQtxGy9rIICAgICAgICAgICAgICAgICAgICAgICD869q+zbcMxKGtjafZ5n5iANGSA/eNHDUHMB/FyUeak3x2rHrDW0bxMI/bmCSZkM8De9jbdxA1uDaxtxFtOi5Hh9q47Wx37SrYZiszEq7sljgp6gjdDIbEH4PlN+l7eSva3Tedj7cwly4+qv4up3Xm5jaVEWAQEBAQEBAQYm1TCHEPbZl85vo2wub8rBb+XbeI25Z2lyXaLFH1lQXNDiPdjaBc5fIcTvXp9Nhrp8e0/qv0pFKrrhkhosO/xOjgH5Wm1/FfK23PW/RcnLEZ9V/T/dWt8eT4Ux2C7E94/7SqG+FhIgBG9/xSeTdw63PBd5dd7QEBAQEBAQEBAQEBAQEBAQEBAQEBAQEBAQRm0mCQ1tPJTTtux4t1a74Xt5OB1QfmOSqq8HqZKScZmsdq3gWnUPjPC415KpqdHTPG/EosmKLpiWgocSaXwkMltqQAHA/vs+IdfqubXLqNHbpv3r/vEoItfFzwiKbF6zDpO5qG94w+7cndzY8/oforVtPg1deunaf95STSmSN6rlTY7C52R5MUlh93KMjtdRa+hHUE3XLy6LNj9N494V7YrVSaqoxYBAQEGniGKwQC80rW9L+L0aNVNj0+TJ8sbtq0tbiFYxDa5sgdkL2RD3iwXkcOXyxA8yb8gF08Ph81ne3ef2iP8AP8LFcExyjMPp6mvsyMez0reAvY87nfI88SdFPlvi03xW+K/+/s2ma4+e8pmatosNaWQszzW1A1dp87/hHT6KpXFqNZO952r/ALwjit8k90Ns5h1VjlcyJxIYNXlvuwxA+IgfMdwvvJHBdfBgphrtRZpSKxtD9T4fRRwRshhaGxsaGtaNwAFgFM3bCAgICAgICAgICAgICAgICAgICAgICAgIIjF9qKGlv7TVQxkfC57c35PeP4IKXinbThzCW0rJ6l/Du2Frb+brH8AVi1orz2Y3j1c925q63GS17qKOn7sHKXOPeOB+AnlfXcPNVL6/BWdupHOakIbCcH72nc6drqaaAkCbVlwBfxfNbdflZVs+o6ckRSeutvTlHe+09u8NOj2lbKzuMQb3kRJAlAIII0zbtfMa68VJfRTSfMwdp9vRmcUx8VF82ax6CBrKPGGR1NE6wp6l7Q/uwfdY88BycN3lusafUxljae1o5hJjydXb1XeXssw9wDqWWopwRcdzMS033EB+YW8lLfDjv81YltNazzCPm7MKsH7rFDbgJYGO/EghV7eH6efu/VpOGns0puzzGB7lbTO84iP6rT/jcHtP7seRRg//ADnGnHWupmjm2Mn6ELaPDtPHp9ZPIp7NuPsgnf8A6nFZnA7xGwM8wNT+ilrpcNeKw3jHSPRtydmWBYfG6orMz2s1L55CR0GVtg4nlY3Vjhu5/tDisdW0PdG2kwyN14YGNDHTu4Pe1u8ngPPqVRzai3V5WKN7fSP/AFFfJ36a8q1X7RzTd2yMGlpXOyB4bYWGjvENNAdzVrj0NccTe3xWa1xRWN57y39oMHMUcdNRROd3ur5bXLgNwc/gOPJQ6bU9drZMtuPT2/RpjybzM2nhP7E43V4Kx7PYGVDHkOdJE494eTTobga2FhvKt49dhydonb80tc1JX7C+2fC5DlnMtO7iJWEi/m2/1srUTE8JV0wrH6Sp/wBNUwy9GPaSPNoNws7CSQEBAQEBAQEBAQEBAQEBAQEBAQEHiYuDTlALrGwJsCeAJsbDqg5ltNjm0DGlxGH0UfzyzBxB6FwsT0yoOO4vjmK1kjmGtlqG8cjnMiPPw+FtutlpfJSkb2libRHLZ2dwejhzGtkpnPuMre8ByjjfWx+q5mq1GbJ/8Ytt+Ste95+Xdc21FNDEJGujZEdQ5uUNPlbeuVNMuS/TO8yr7WmdvVsU1DiNSL0dE7KbWlqD3TCDucGHxuHoF0MPhdp75J2/JPXTz95JUvZBPUODsUrS5oN+5pxlZ+Zw/lfquph0+PD8sfr6rFMda8Ltimx2Gmi9klhjZTRgluuXujxkEh1DuJcTrxup927iOz+FAOqadr/aKHMRHI4FufmWjl+8NLi4XH8RyUretqT8f+8queYid45ZML2tqsHe6Cnq2TRNN+4ma892DrYPHu6HnbW9rq7p9RfJSLTT9UtLzMd4dBwjtigIb7dTS04dukZ97CeXiaL/AEViuSlp237+3q3i0S6FhWKwVMYlppWSsPxMIIvyPI9Fu2ae0W1NFQtzVc7I7i4adXu/hYPEfwQc7x/tmc1uajo3ZNQJak5Gk8MsYu53PeFHGWk26YneWvVCmCslxafva6qEvd6inYxzI2E/unf56nrZUNbq8mOu0V239eyDLktEcbM1HgcVXibY8Tl7qnAHcMFw2Y6fd95oGOPHidw4FSeHzj8v4efX3bYOnbty7dimydDUUoo5YGdw0DI1oy92RucwjVp68bm97lX07nc/ZNWUxP2bXB0etoqhunQZm/qA1Vs+lxZvmjv7o7Yq25R9ZHW0ovX0b42jfLGe9iA5kt8TB5jTmuXm8LvHfHO/8/4V7aeY4a9XJSvj7yUxOi+Z2Ut5byqNK5q36a7xP4IYi0TtCj7QYLTSOa6gkgGniaJbEu4Ftzp5aLsaXU5Kxtmi37LWO9o+dl2f2lxankEX2g+C9gO/cXx9B4g5rRpvXRretuE8TEuzbM4zjzw0yRUFVEbDvYZ8otxdcBwPOwAWzLoqAgICAgICAgICAgICAgICAgIIXaw1/cWw0Q98XAZpiQGN4uAA8R6H67kHL5Oxmtq5DLieJZ3H5WlxHQZrBo6AILBh3YrhrABK6ea2vifZp/2tCxtAr/a3R4ZhtL7NSUkIqanwt8OZzY7+JwJNw4nQW43WRk7LOyx7e7q8UBLmaw07tRHxD3j5r6hvDjroMbRvvA7Msgg4rjuC4/iVW9lTTNbThxEbXSgQNAdpI9rDmmNtbG3otMlZtG0Ts1tEysUHZJAWH2iqqHykaOjd3bGHgGRjSwPNaV0+OsbREEUrEbbKji/Zxi8c2aBkM7gCBPmYwyRnQsmido4kcR+Kxjw+XPwz29v8MVp08JvCuyOQQtIq30z3tBlhaGyxNfxy5uC2yYMeSYmY7wzNYnvK29n+wseFNmyTPldM5pcXANAy3tZo0G8qSI2jZsjdrezFlbWe2tqnwyFrWkZGSN8IsCA7dosWpW0bW4YmN1b2i7K6mNrZ6WU1lUHjKZyxjYm2Pjaz3S4Oy2v+BWtMVKRtWNiIiOGDZnstrXk+1uFNG43l7t4knnO83kGjG9Bqo/s8Wt1Xnf8AiGvRvO9u6bxrslbkd7FO43GsNSTJG8/xe8x3UXWb6ekzvEbT7x2JpEvHZtBjlNUmmqoD7FZ1nPlbIYiBdoY++Z7SdLEaA8LazRHbu2h1NZZeXsBBBAIIsQdxB3ghBwftT7K5IWvqcNDjCTmlp23OQj42N+JvTePLdjaN9xP9m+F4Ti9C101HCZ4gI5coyG4Hgf4TezmjfzDuSyNzE+xHD5G2hlnh13B+dv5SP5psIej7JMSoZO8wvEg3jle1zQ7o5ozNd6hB1XZ11WadntzY2z28YiJLOhF9199kEkgICAgICAgICAgICAgICAgICAgIK03YumNe/EZS6WYhojDyCyANFvu223k3Nze1zZBZUBAQEBAQEBAQEBAQEBAQEFawvYumpq6Stpy6MysLZIm2Eb3Eg58vB3lzPNBZUBAQEBAQEBAQEBAQEBAQEBAQEBAQEBAQEBAQEBAQEBAQEBAQEBAQEBAQEBAQEBAQEBAQEB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6" name="Picture 2" descr="http://www.triviakids.com/wp-content/uploads/2015/04/monsters_vs_aliens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0"/>
          <a:stretch/>
        </p:blipFill>
        <p:spPr bwMode="auto">
          <a:xfrm>
            <a:off x="220980" y="4114800"/>
            <a:ext cx="5102134" cy="209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6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6640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בסיסי ספירה 7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22815" y="2090662"/>
            <a:ext cx="8232865" cy="2579310"/>
          </a:xfrm>
        </p:spPr>
        <p:txBody>
          <a:bodyPr>
            <a:norm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המספרים בבסיס הספירה:    6, 5, 4, 3, 2, 1, 0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המספר 7  היה מיוצג 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   10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1, 2, 3, 4, 5, 6,  </a:t>
            </a:r>
            <a:r>
              <a:rPr 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he-IL" sz="2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 rtl="0"/>
            <a:endParaRPr lang="he-IL" sz="2800" baseline="-25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5" name="AutoShape 4" descr="data:image/jpeg;base64,/9j/4AAQSkZJRgABAQAAAQABAAD/2wCEAAkGBxESEhUSEBIVFhUXFhcaGBgXGBgbGhYXGBkYFhUWGhYeHighGhomGxcXITEhJiorLi4uGCAzODMtNygtLisBCgoKDg0OGhAQGy0lICUtLS01LS0tLS0rLS0tLS0tLS0vLy0tLS0tLy0tLS0tLS0tLS0tLS0tLS0tLS0tLS0tLf/AABEIAJwBQwMBEQACEQEDEQH/xAAcAAEAAgMBAQEAAAAAAAAAAAAABQYDBAcCAQj/xABBEAABAwIDBQUFBQYFBQEAAAABAAIDBBEFEiEGMUFRYQcTInGBFDJCUqEVI5GSsVNicsHR8CQzNILSCENjk/EX/8QAGgEBAAIDAQAAAAAAAAAAAAAAAAMEAQIFBv/EADIRAQACAQMCBAMHBAMBAAAAAAABAgMEETESIQUTQVEiMqEUQmFxgZGxI1LR8BXB4TP/2gAMAwEAAhEDEQA/AO4oCAgICAgICAgICAgICAgIIeuxWcOc2npHy5TYuc9sbSbXs0uuXedrdUG5hda6aPO6KSJ1yCyTLmBBtvaSCORB1QbiAgICCMxHFzG7u4oJZngAlsYaA0Hdd73NbfoCT0Qe8HxF07XF8EsD2uyuZIG8gQWuaS17SDvB6Gx0QSCAgICAgICAgICAgICAgICAgICAgICAgICAgICAgICAg+OcBqdAgrddt9hUJLZK2HMCQQ12cgjeCG3sg3cG2ooas2paqKU2vla8ZrdW7x+CCYQEBAQQeL7YYfSnLUVcLHfKXAu1/cFz9EGLDdt8MqHBkNZC5x0DS7K4+TXWJQWAFB9QEBAQEBAQEBAQEBAQEBAQEBAQEBAQEBAQEBAQEBBq4piEdPE+eZwbHG0ucTwA/n0QcbxnFpq4matf3cG9lPmysazgZv2jyNSDoOS4uq117W8vD+8cqmTNMztVGsx+jHhjeCB+zY9wHq1pCp/YtRbvNZ/VF5V59GJ7aKsPgkb3rdWvjOWVhHEHRy2pbU6ad5idvozE5Ma27KdozqUupcYkJytvDUBriZmj4HNaCe8H1+p7mn1Nc1OqFumSLRusEnahRWvHDVyfw07x9X5QtranDXm0fuzOSscy8R9qNL8dNWsHMw3H4McSsRqsNp2i8HmV91X2o27lxF3s2FyPjpwB31QAWvcT/wBqO4u023nf/OPVaqMFfx9GuTJFIVuCegpTkjsX8cgMkhPNxaCb+a5E49VqZ6tp/iFaYyZO7LNjdK4ZZg5rT+2ie1p9XNstfsWpx/FEftJ5N47pvAtpJcPyyMkdLRG3eR3L+6ZxlhdqbDeWbrDS1le0mttNvLzc+/8AlLiyzxZ2SGVr2h7CHNcAWkaggi4IPEWXWWXtAQEBAQEBAQEBAQEBAQEBAQEBAQEBAQEBAQEBAQc07VsR7yamoQfDZ1RMObIyBG09C83/ANiq6zJNMU7co8ttqqhs3RxTwHFK6P2jNOIaKkvZjpS7I0vG4kk7zcAAnXS22mwVxV2jn3MdIrCw7T4Jj9PTyVMFfCwRsLzTwQtjY1rRdwY4g3sL77XsrCRznAdq46+VlNi7GuMjg2Orja2OeB7jZji9oAe29tCFjaJJ7pmmp3SPkpas3no57d43QuynwvHK40IXD1dPs1uqnFu2ynlr0T29U6uUrhWd9hB0+FmSopcLp3ujbKXPlkHv9227na/M4gi/lwXZ0VPPvObJ+i1hr1zNpXbCcGknjfHg0sVDSxPdCJGRh81Q6PwyPMh1Dc27ibX3WXYWnNNqNo8ZwurfS1FZ7QBlNpQ2SORjhcXY4G3kg3HVMDYqfEaRndQVEvcVNNe7I5rXzxjg0i5t6Kpq9PXLT8Y4RZaRarqHZJiJ7maicSTSyZWXvfuJBniB8rub5NCl0+TzMcWbUt1V3X5TNxAQEBAQEBAQEBAQEBAQEBAQEBAQEBAQEBAQEHiWRrWlziA0AkkmwAGpJPAIODz7QDEsSqamNv3DI2wMcRq8BznF3rcnyyrleKX6a1j1VtRO0Qg8ReWYe7DZHd2+Gf2ikkvlbKDfNHn+GUZiRu19Fd02euakTHKbHeLQr2LdoWJ1MHs09U50ZFnCzQXjfZzgLkKxs3QGFFomjLw4tD2khou4gG9gOZTeI7ycOs4PFI6SernbklqZM5Z8jfgb52XnvENRGS8VrxCjnv1TtCVXOQiyIyrfLTVVPiELDIYCRJGPefE7R2XmRckDyXT8N1NaTNLeqxgvFZ2lSqnaapoJ5vs2teIJXl4tb4iTZ7HDwyC9j5Lvcrir19dLPI6WZ7nyPN3OcbknzWRdNloHT00NOIyIWVBqJZD8bw3IyNnMAXueqo6zVVxVmI+ZDlyRWJj1XLZjaRuH4sfaAGw1cbGd5wa9l8tzwFzY+YWnht4nDtHoxgmOnZ3NdBOICAgICAgICAgICAgICAgICAgICAgICAgICDHPM1jS97g1rQS5xNgANSSeAQcT202vlxdzqShc6OiabSzbjPb4Gj5P146aGpqtXXBH4+yLJlij5QUUcMYjiblaPrzJPErzmXLbJbqtKja02neXjE6ATs7tznNad+XLr01B+izhyzit1RBWdp3QcewlGN4kd5u/oArk+J5p9v2S/aLtyj2Uo4nB7IyHDUHO/T6qK+vz3jaZ+kNbZbW7Sm1TRteodKHMyNaWk+MlxBaOBaLaqSsU2nqmd/RmNnp5kztyhuSxzEk5r/CAN1uqxHT0zvvv9DtszLRhEYjs1SzvMksZLjvIc4fQGytYtZmxxtWfpCSuW1eJa7djKEf9k/nf/wAlJ/yOo/u+kf4Z8+/umaWlbGMrS62nvOc61twFzp6KrkyTkne38Qjmd+WDF8MjqYzHKLg7jxaeBHVbYM9sNuqrNbTWd4Smwe3MlC5lBir7xnw09Ud1twjkPC3Andx01XpNPqaZ671/Zfx3i8OwtcDqFYbvqAgICAgICAgICAgICAgICAgICAgICAgICDjvbRiss9VT4VG4sjc3vZyPjbc5W+QyONuZbyUOfL5WObNL26Y3adLTMjYI42hrWiwA/vevLXva9uq3LnzO87y1cXnka1vdMe52ZpOUDRjSC/eQCSNAON1NpqUtb45iIZrETPdFRbaU2cslEkJBt94z9bXI9VPbw7Lt1U2mPwlJOC3Md01S4lBL/lysd5OBP4KpfDkp81ZhHNLRzDaUTUQEBAQEGtVV8MeskrGfxOAUlMV7/LEyzFZniELVbaUjTlYXyuva0bf0Jtf0urlPDs0xvbaI/GUsYLevZvYLWzOa0TwyNNj4zls7kXNBuwkcCFFqcWOLTOO0THt/vLS9YjiW3iVBHPG6KUXafxB4OHIhQ4c1sV4tVitprO8LD2I45K5s+HVDszqVwyOPGI6Bt+hGnQgcF6rHfrpFo9XQrO8bupLdsICAgICAgICAgICAgICAgICAgICAgIK/im22G05LZqyFrm725wXflFygr57ZMG/bv/8AVJ/xQc32+2io5MTp8Qpqlssb4+7kbqHxZbjMWnc0hwPoVX1WLzMU1jlpkr1V2TrHhwBaQQdQRqCOYK8tMTE7S5z0sCMxvA4aptpG2d8Lx7zfXiOis6fVZMM7149m9Mk0nsodRBLR5qWoax0MjgRJkBNxuyye8zhcdF6LBqa5671n9HS0+THefibwOkQYXsyDxGOWQd9rcF17hptpcXSaY7c1j9oX58PpbvHH5PXtlUActTIDfS+VwDeDdRcu6qKdJgnmsI58Lr+DJ9pVgLrVLiLeG7I730962lt+5a/YdP8A2/WUc+F/k+HEq2w/xJvfWzGWy8LaXv56J9hwf2/UjwuN+75JW1JzXqZdfcNo25f4wBr6LaNJgj7sfVvXwuIjvs+xy2kzuD5W5bd3LNIWl1rZzlsd+uXcpYxY4+WsfRJHh1IjlGURllD6KjYwteQZZCxtxbQ2kNy1vQb7LOXNTDTquq6q2Kny+i7bP7OQ0o8IzScXka+Q5Bef1WsvnnbiPZysmWbplU0bHU1DI2l8jg1rRck8At6Um9orDMRv2RnZdtPRUs1ZX1dSyPvjkZEA50mUHNnLQDYbh+K9Vhp0Y619odGkbViHQY+2PBiQPaHC/ExSAepyqVssmE7W4fVOy09XDI618oeM1v4Tqgm0BAQEBAQEBAQEBAQEBAQEBAQEBByDt22onjdBh9M8sM4zSOabEtLsjGAjUAkOJtv0WLW6azb2Ymdo3VbDdkKSJoDoxI7i5+tz0G4Becza/Ne3wztH4KNs1pntKQbgtKN1PF+Rv9FBOoyz96f3a+Zb3YajZyjeLOgZ5tGU/iLLeusz14tLMZbx6oxuFVdGf8G4Sw3v3Mh1b/A7+/VWJz4dRH9btb3hv10v83LZZtTG3SoilgI352Et/OFHOhtPfHMW/KWvlT92d05BM17Q5hu0i4PMKnas1naUe2zFXUUczDHK0OaeB/UHgeq2x5bY7dVZ7lbTWd4UbEMKkojqS+Anwv4x9H9Oq9BptXXPG09pdrR62OLN/CcFnqGiRmRkZ91z7kutxDRuHmVZmYh18fVeN4iNvd7q9n6qPXu2yjnGbH8jv5FY3gmMlfTf8mtHhlU4gNppfN2VgHmSf5LPb3Oq88Vn+G2NmavLmcadnO7nm3m61k6oY6cvO1f3lEUeHzVTjGyzYwbSStOZptwjPxXUGo1NMEd+fZy9Zrvu+v4LxheGRU7BHC2w4ni483HiV5/Nnvlt1WlxLWm07yy1lZHEwvlcGtFrk9dAtMeO2S3TWN5YiszO0IeXabNpTU80zuBylrOhzHgrddFt3y2iI/PeUnlbfNOzW+wZ6pwfXvswe7DGSGjq53E/3dSfaseCNsEd/eW3mVr8iVh2fpGCzaeP1bc/iVWtq81ubSjnJafVkfgtKd9PF+Rv9FrGpzRxaf3Y67e6KxjZGnewuhYIpGi7XMuBcai4/mNVa0/iGWtoi87wkpmtE93QewzauaspZIalxfLTua3O7Vzo3A5cx4uBa4X4gDivQwvR3dMQEBAQEBAQEBAQEBAQEBAQEBAQcX/6gcHex9LiUYJ7oiN+7Szi+M+pLh+C1tXqrNfdi0bxs16GqbLG2Rhu1wBH9F5PJjnHaaz6ObMTE7SzqNhoHFGio9mcLOLA9h4P1IcB1FlYjBM4vMj32b9E9PU31A0UnEqk4hVimjP3ERvIRucRv9L+EepXYxUjS4Zy2+aVmseXXeeVlx+qdDTulY5rSyx8W5wHweZ3Bc/TUjLl6bRvv7fyhxx1W2luUs2djX2IzNBsd4uL2KhyV6bTX2azG07MjmggggEHeDuK1iZid4YQcmzmQl1JPJTk8GnMw/7Du9F0cXiWSva8b/yuYddlxcS+E4uzQSU0g5ua5p9bK1HiOGeYldr4xk9f4eu9xdxtmpWDmA93rYpPiOGOIltPjN/SPo8jZ58hvW1Mk/7nuR776tG9V8nidp7Y42+sqObX5cnaZTcMTWNDWNDWjcALAei5trTad5UplH7RYi6nhL2gXJa0E+63MbZndAp9LhjLfaW+OvVOzNW0IngdDI6+dli4c7XDgPOxWMeXysvXWOPSSLdNt4QGxuKvBdRVGkkWjb/E0cOtha3TyVzXaesx5+PieUuasTHXC2Llq7RpcTbJNJCwX7sDM7hmPwDmbb1YtgmuOLzPPp/22mu0by3lXatDHcRbTwPldwFmjm46NCn02GcuSKw3pXqnZY/+n3AHw0klXICHVLwWj/xsuGu9XF3pbmvVx2dGHVUBAQEBAQEBAQEBAQEBAQEBAQEGni+Gx1MMkEzc0cjS1w6Hj5g6+iD88U1PLhNa/D6o/duOaGQ7iD7pv13EcCFzfEdL5leuvMK+fHvG8LUvPqas7cUzwyOqi9+B+b/ad/pe3oSul4fkiZnFbi38psNvuz6tbGNro3U3+Gd99JZgb8TCd+n0BUuHw+1c09cfDHq2phmLfFxCV2XwYUkADrZz4pD15X5AfzVTV55z5O3HojyXm1kfTk4hPnP+lhd4R+1kHxH90f3xVi22kx9MfPP0hvO2ONvWVqXMQCwCyNT7Nj1y52dGPe0DyaDYfgpfOt67T+cRLO7z9lxm2bO+3zve4abjlJt9E8+8cbR+URB1S3VCwIMVTA2RjmPF2uFiOhW9LzS0Wj0Zidp3V3B6t1LMKKcksOsDzxHyHrw/+hdDPjrnx+dj59YTXiLx1Q8ba4W7w1kGksVibfE0cetv0TQ54n+jfiTDf7s8Sy1e2EDaYStcO8e05WDUh9tb8gDxWKeH5PO6Zjtvz+DEYbdW3o2NjKF0dOHP9+UmRx4+Ldf0/VR6/JFsnTHEdmMtt7bR6J0lUkSsYThb8cxBsDLikgOaV44jcbH5nWyjkLlej0Ol8mm88yvYcfTG8v0ZTQNjY1jGhrWgNa0aANAsABysryZkQEBAQEBAQEBAQEBAQEBAQEBAQEFP7S9io8UpSwWbUR3dC88HcWOPyOsAeWh4IOS7L4rIc1JVNLKmE5XNdvcBpfzHHnv4rz/iGk8u3XXifopZsfTO8cJusyd2/vbZMpzX3Zba/RUce/XHTzuhjffsouwOCNdI6pIJY1xEV+J+b0H18l2PEdTatIx+s8rWbJMR0pfaSsdUStoIHWLtZnfKzfl87fqOqraXHGLHOovH5I8cdNeuVjo6VkTGxxizWiwH98VQyZLZLTayGZ3ndmUbAgICAgICAgjNocIbUxFl7PHijd8rhu15HirOl1E4b7+k8w3pfpndrbMYq6djo5xaeM5ZGnjwzW68eql1eDyrRenyzw2yU6Z3jhTsR2fjhr443nLBI8OaTutfWP8AGw8iF1MWqnJpptHzRCxW8zj39XTV56Z37ypK1j1VNUzMw6hGaaQ2eR8DeNzwFtSeXmuv4dpN/wCrfj0/ys4Mf3pdw2K2Whw2lZTw6nfI+1jI873H9AOAAXaW08gICAgICAgICAgICAgICAgICAgICAg5p2t7EOnb9oUQy1cAubD/ADmN3jq4DdzGi1vSt46bcMTETG0uRY5tGKunhhhNpJnhsjflsRp5EkHyBXMwaP7PktktxEdlauLomZlZcRqmUFIMo91oawfM/wDu5K5+Kk6rPvP5/oirE5LqzhGA+0U7aqnmcKoOc5zidC+/ukcOGvVdDNqvKyTiyV+D/pNfJ0z0zHZb8DxB0zCJWFkrDlkaeDrXuOYI1XL1OGMdt6zvE8K967T2SKrNBAQEBAQEBBD7Q4hKwNhpml08l8umjGj3nk7ha6uaXDSd8mSfhhJjrE97cKxXUH2b3NT3pfKXESAn/MB1dby5noujjyxq4tj6dq+n4J628zeNuyd2po21dHnjNyG95GfS5H4X9QqWkvODP0W9eyLHM0ttLQZtbajjLfHUv8DWgXJeDlzFo9LDiSrP/HTbUTv8vP8A438je/4Ov9lmw4w+Eyz+KrmGaVx1LL692D04nifILsRG0bQtxGy9rIICAgICAgICAgICAgICAgICAgICAgICD869q+zbcMxKGtjafZ5n5iANGSA/eNHDUHMB/FyUeak3x2rHrDW0bxMI/bmCSZkM8De9jbdxA1uDaxtxFtOi5Hh9q47Wx37SrYZiszEq7sljgp6gjdDIbEH4PlN+l7eSva3Tedj7cwly4+qv4up3Xm5jaVEWAQEBAQEBAQYm1TCHEPbZl85vo2wub8rBb+XbeI25Z2lyXaLFH1lQXNDiPdjaBc5fIcTvXp9Nhrp8e0/qv0pFKrrhkhosO/xOjgH5Wm1/FfK23PW/RcnLEZ9V/T/dWt8eT4Ux2C7E94/7SqG+FhIgBG9/xSeTdw63PBd5dd7QEBAQEBAQEBAQEBAQEBAQEBAQEBAQEBAQRm0mCQ1tPJTTtux4t1a74Xt5OB1QfmOSqq8HqZKScZmsdq3gWnUPjPC415KpqdHTPG/EosmKLpiWgocSaXwkMltqQAHA/vs+IdfqubXLqNHbpv3r/vEoItfFzwiKbF6zDpO5qG94w+7cndzY8/oforVtPg1deunaf95STSmSN6rlTY7C52R5MUlh93KMjtdRa+hHUE3XLy6LNj9N494V7YrVSaqoxYBAQEGniGKwQC80rW9L+L0aNVNj0+TJ8sbtq0tbiFYxDa5sgdkL2RD3iwXkcOXyxA8yb8gF08Ph81ne3ef2iP8AP8LFcExyjMPp6mvsyMez0reAvY87nfI88SdFPlvi03xW+K/+/s2ma4+e8pmatosNaWQszzW1A1dp87/hHT6KpXFqNZO952r/ALwjit8k90Ns5h1VjlcyJxIYNXlvuwxA+IgfMdwvvJHBdfBgphrtRZpSKxtD9T4fRRwRshhaGxsaGtaNwAFgFM3bCAgICAgICAgICAgICAgICAgICAgICAgIIjF9qKGlv7TVQxkfC57c35PeP4IKXinbThzCW0rJ6l/Du2Frb+brH8AVi1orz2Y3j1c925q63GS17qKOn7sHKXOPeOB+AnlfXcPNVL6/BWdupHOakIbCcH72nc6drqaaAkCbVlwBfxfNbdflZVs+o6ckRSeutvTlHe+09u8NOj2lbKzuMQb3kRJAlAIII0zbtfMa68VJfRTSfMwdp9vRmcUx8VF82ax6CBrKPGGR1NE6wp6l7Q/uwfdY88BycN3lusafUxljae1o5hJjydXb1XeXssw9wDqWWopwRcdzMS033EB+YW8lLfDjv81YltNazzCPm7MKsH7rFDbgJYGO/EghV7eH6efu/VpOGns0puzzGB7lbTO84iP6rT/jcHtP7seRRg//ADnGnHWupmjm2Mn6ELaPDtPHp9ZPIp7NuPsgnf8A6nFZnA7xGwM8wNT+ilrpcNeKw3jHSPRtydmWBYfG6orMz2s1L55CR0GVtg4nlY3Vjhu5/tDisdW0PdG2kwyN14YGNDHTu4Pe1u8ngPPqVRzai3V5WKN7fSP/AFFfJ36a8q1X7RzTd2yMGlpXOyB4bYWGjvENNAdzVrj0NccTe3xWa1xRWN57y39oMHMUcdNRROd3ur5bXLgNwc/gOPJQ6bU9drZMtuPT2/RpjybzM2nhP7E43V4Kx7PYGVDHkOdJE494eTTobga2FhvKt49dhydonb80tc1JX7C+2fC5DlnMtO7iJWEi/m2/1srUTE8JV0wrH6Sp/wBNUwy9GPaSPNoNws7CSQEBAQEBAQEBAQEBAQEBAQEBAQEHiYuDTlALrGwJsCeAJsbDqg5ltNjm0DGlxGH0UfzyzBxB6FwsT0yoOO4vjmK1kjmGtlqG8cjnMiPPw+FtutlpfJSkb2libRHLZ2dwejhzGtkpnPuMre8ByjjfWx+q5mq1GbJ/8Ytt+Ste95+Xdc21FNDEJGujZEdQ5uUNPlbeuVNMuS/TO8yr7WmdvVsU1DiNSL0dE7KbWlqD3TCDucGHxuHoF0MPhdp75J2/JPXTz95JUvZBPUODsUrS5oN+5pxlZ+Zw/lfquph0+PD8sfr6rFMda8Ltimx2Gmi9klhjZTRgluuXujxkEh1DuJcTrxup927iOz+FAOqadr/aKHMRHI4FufmWjl+8NLi4XH8RyUretqT8f+8queYid45ZML2tqsHe6Cnq2TRNN+4ma892DrYPHu6HnbW9rq7p9RfJSLTT9UtLzMd4dBwjtigIb7dTS04dukZ97CeXiaL/AEViuSlp237+3q3i0S6FhWKwVMYlppWSsPxMIIvyPI9Fu2ae0W1NFQtzVc7I7i4adXu/hYPEfwQc7x/tmc1uajo3ZNQJak5Gk8MsYu53PeFHGWk26YneWvVCmCslxafva6qEvd6inYxzI2E/unf56nrZUNbq8mOu0V239eyDLktEcbM1HgcVXibY8Tl7qnAHcMFw2Y6fd95oGOPHidw4FSeHzj8v4efX3bYOnbty7dimydDUUoo5YGdw0DI1oy92RucwjVp68bm97lX07nc/ZNWUxP2bXB0etoqhunQZm/qA1Vs+lxZvmjv7o7Yq25R9ZHW0ovX0b42jfLGe9iA5kt8TB5jTmuXm8LvHfHO/8/4V7aeY4a9XJSvj7yUxOi+Z2Ut5byqNK5q36a7xP4IYi0TtCj7QYLTSOa6gkgGniaJbEu4Ftzp5aLsaXU5Kxtmi37LWO9o+dl2f2lxankEX2g+C9gO/cXx9B4g5rRpvXRretuE8TEuzbM4zjzw0yRUFVEbDvYZ8otxdcBwPOwAWzLoqAgICAgICAgICAgICAgICAgIIXaw1/cWw0Q98XAZpiQGN4uAA8R6H67kHL5Oxmtq5DLieJZ3H5WlxHQZrBo6AILBh3YrhrABK6ea2vifZp/2tCxtAr/a3R4ZhtL7NSUkIqanwt8OZzY7+JwJNw4nQW43WRk7LOyx7e7q8UBLmaw07tRHxD3j5r6hvDjroMbRvvA7Msgg4rjuC4/iVW9lTTNbThxEbXSgQNAdpI9rDmmNtbG3otMlZtG0Ts1tEysUHZJAWH2iqqHykaOjd3bGHgGRjSwPNaV0+OsbREEUrEbbKji/Zxi8c2aBkM7gCBPmYwyRnQsmido4kcR+Kxjw+XPwz29v8MVp08JvCuyOQQtIq30z3tBlhaGyxNfxy5uC2yYMeSYmY7wzNYnvK29n+wseFNmyTPldM5pcXANAy3tZo0G8qSI2jZsjdrezFlbWe2tqnwyFrWkZGSN8IsCA7dosWpW0bW4YmN1b2i7K6mNrZ6WU1lUHjKZyxjYm2Pjaz3S4Oy2v+BWtMVKRtWNiIiOGDZnstrXk+1uFNG43l7t4knnO83kGjG9Bqo/s8Wt1Xnf8AiGvRvO9u6bxrslbkd7FO43GsNSTJG8/xe8x3UXWb6ekzvEbT7x2JpEvHZtBjlNUmmqoD7FZ1nPlbIYiBdoY++Z7SdLEaA8LazRHbu2h1NZZeXsBBBAIIsQdxB3ghBwftT7K5IWvqcNDjCTmlp23OQj42N+JvTePLdjaN9xP9m+F4Ti9C101HCZ4gI5coyG4Hgf4TezmjfzDuSyNzE+xHD5G2hlnh13B+dv5SP5psIej7JMSoZO8wvEg3jle1zQ7o5ozNd6hB1XZ11WadntzY2z28YiJLOhF9199kEkgICAgICAgICAgICAgICAgICAgIK03YumNe/EZS6WYhojDyCyANFvu223k3Nze1zZBZUBAQEBAQEBAQEBAQEBAQEFawvYumpq6Stpy6MysLZIm2Eb3Eg58vB3lzPNBZUBAQEBAQEBAQEBAQEBAQEBAQEBAQEBAQEBAQEBAQEBAQEBAQEBAQEBAQEBAQEBAQEBAQEB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2" descr="http://www.triviakids.com/wp-content/uploads/2015/04/monsters_vs_aliens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0"/>
          <a:stretch/>
        </p:blipFill>
        <p:spPr bwMode="auto">
          <a:xfrm>
            <a:off x="139338" y="4325814"/>
            <a:ext cx="4775563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ננסה למנות על בסיס 7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3102427" y="2104255"/>
          <a:ext cx="6836228" cy="4078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604">
                  <a:extLst>
                    <a:ext uri="{9D8B030D-6E8A-4147-A177-3AD203B41FA5}">
                      <a16:colId xmlns="" xmlns:a16="http://schemas.microsoft.com/office/drawing/2014/main" val="1121250789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3694833309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251675830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1175740474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3386414534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4157839520"/>
                    </a:ext>
                  </a:extLst>
                </a:gridCol>
                <a:gridCol w="976604">
                  <a:extLst>
                    <a:ext uri="{9D8B030D-6E8A-4147-A177-3AD203B41FA5}">
                      <a16:colId xmlns="" xmlns:a16="http://schemas.microsoft.com/office/drawing/2014/main" val="1111593183"/>
                    </a:ext>
                  </a:extLst>
                </a:gridCol>
              </a:tblGrid>
              <a:tr h="582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553416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072809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089330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057755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9324336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520429"/>
                  </a:ext>
                </a:extLst>
              </a:tr>
              <a:tr h="582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21749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02428" y="21227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428" y="21227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4108" y="214303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468" y="213287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5308" y="213287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8367" y="210425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5548" y="21227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8148" y="27196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648" y="26942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16648" y="27196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6448" y="27323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7848" y="27196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2969" y="2719614"/>
            <a:ext cx="72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28248" y="27323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8" y="33165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49848" y="332921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1248" y="3316514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   25         26   	   23          24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19780" y="3308047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2428" y="39404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54928" y="39150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0928" y="39404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0728" y="39531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52128" y="39404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77249" y="3940418"/>
            <a:ext cx="72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82528" y="3953118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29700" y="44874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2200" y="44620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98200" y="44874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38000" y="45001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79400" y="44874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521" y="4487451"/>
            <a:ext cx="72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09800" y="4500151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9700" y="50938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82200" y="50684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98200" y="50938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38000" y="51065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079400" y="50938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04521" y="5093844"/>
            <a:ext cx="72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09800" y="5106544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9702" y="5671359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82202" y="5645959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98202" y="5671359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38002" y="5684059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79402" y="5671359"/>
            <a:ext cx="7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04523" y="5671359"/>
            <a:ext cx="72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09802" y="5645559"/>
            <a:ext cx="103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100</a:t>
            </a:r>
          </a:p>
        </p:txBody>
      </p:sp>
      <p:graphicFrame>
        <p:nvGraphicFramePr>
          <p:cNvPr id="2056" name="אובייקט 2055"/>
          <p:cNvGraphicFramePr>
            <a:graphicFrameLocks noChangeAspect="1"/>
          </p:cNvGraphicFramePr>
          <p:nvPr>
            <p:extLst/>
          </p:nvPr>
        </p:nvGraphicFramePr>
        <p:xfrm>
          <a:off x="3101653" y="2094269"/>
          <a:ext cx="6845703" cy="40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Worksheet" r:id="rId3" imgW="4273420" imgH="1295539" progId="Excel.Sheet.12">
                  <p:embed/>
                </p:oleObj>
              </mc:Choice>
              <mc:Fallback>
                <p:oleObj name="Worksheet" r:id="rId3" imgW="4273420" imgH="12955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653" y="2094269"/>
                        <a:ext cx="6845703" cy="4072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 descr="http://www.clipartkid.com/images/37/number-7-cardboard-cutouts-and-standups-4D74jW-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7" y="801094"/>
            <a:ext cx="2206625" cy="31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611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בסיס 7  - דוגמא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he-IL" sz="3200" dirty="0"/>
              <a:t> </a:t>
            </a:r>
            <a:endParaRPr lang="en-US" sz="3200" dirty="0"/>
          </a:p>
          <a:p>
            <a:pPr algn="l" rtl="0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973B70"/>
                </a:solidFill>
              </a:rPr>
              <a:t>0</a:t>
            </a:r>
            <a:r>
              <a:rPr lang="en-US" sz="3200" dirty="0">
                <a:solidFill>
                  <a:srgbClr val="00B0F0"/>
                </a:solidFill>
              </a:rPr>
              <a:t>4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4 * 7</a:t>
            </a:r>
            <a:r>
              <a:rPr lang="en-US" sz="3200" baseline="30000" dirty="0">
                <a:solidFill>
                  <a:srgbClr val="00B0F0"/>
                </a:solidFill>
              </a:rPr>
              <a:t>0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973B70"/>
                </a:solidFill>
              </a:rPr>
              <a:t>0 * </a:t>
            </a:r>
            <a:r>
              <a:rPr lang="en-US" sz="3200" dirty="0"/>
              <a:t>7</a:t>
            </a:r>
            <a:r>
              <a:rPr lang="en-US" sz="3200" baseline="30000" dirty="0">
                <a:solidFill>
                  <a:srgbClr val="7030A0"/>
                </a:solidFill>
              </a:rPr>
              <a:t>1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* 7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r>
              <a:rPr lang="en-US" sz="3200" baseline="30000" dirty="0"/>
              <a:t> </a:t>
            </a:r>
            <a:r>
              <a:rPr lang="en-US" sz="3200" dirty="0"/>
              <a:t>=</a:t>
            </a:r>
          </a:p>
          <a:p>
            <a:pPr marL="201168" lvl="1" indent="0" algn="l" rtl="0">
              <a:buNone/>
            </a:pPr>
            <a:r>
              <a:rPr lang="he-IL" sz="2800" dirty="0">
                <a:solidFill>
                  <a:srgbClr val="00B0F0"/>
                </a:solidFill>
              </a:rPr>
              <a:t>	</a:t>
            </a:r>
            <a:r>
              <a:rPr lang="en-US" sz="2800" dirty="0">
                <a:solidFill>
                  <a:srgbClr val="00B0F0"/>
                </a:solidFill>
              </a:rPr>
              <a:t>4*1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FF0000"/>
                </a:solidFill>
              </a:rPr>
              <a:t>2*49</a:t>
            </a:r>
            <a:r>
              <a:rPr lang="en-US" sz="2800" dirty="0"/>
              <a:t> = 102</a:t>
            </a:r>
            <a:r>
              <a:rPr lang="en-US" sz="2800" baseline="-25000" dirty="0"/>
              <a:t>10</a:t>
            </a:r>
            <a:r>
              <a:rPr lang="en-US" sz="2800" dirty="0"/>
              <a:t> </a:t>
            </a:r>
            <a:endParaRPr lang="he-IL" sz="2800" dirty="0"/>
          </a:p>
          <a:p>
            <a:pPr marL="201168" lvl="1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73B70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baseline="-25000" dirty="0"/>
              <a:t>7</a:t>
            </a:r>
            <a:r>
              <a:rPr lang="en-US" sz="3200" dirty="0"/>
              <a:t>  =  </a:t>
            </a:r>
            <a:endParaRPr lang="he-IL" sz="3200" dirty="0"/>
          </a:p>
          <a:p>
            <a:pPr marL="384048" lvl="2" indent="0" algn="l" rtl="0">
              <a:buNone/>
            </a:pPr>
            <a:r>
              <a:rPr lang="he-IL" sz="2600" dirty="0">
                <a:solidFill>
                  <a:srgbClr val="00B0F0"/>
                </a:solidFill>
              </a:rPr>
              <a:t>	    </a:t>
            </a:r>
            <a:r>
              <a:rPr lang="en-US" sz="2600" dirty="0">
                <a:solidFill>
                  <a:srgbClr val="00B0F0"/>
                </a:solidFill>
              </a:rPr>
              <a:t>2*7</a:t>
            </a:r>
            <a:r>
              <a:rPr lang="en-US" sz="2600" baseline="30000" dirty="0">
                <a:solidFill>
                  <a:srgbClr val="00B0F0"/>
                </a:solidFill>
              </a:rPr>
              <a:t>0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973B70"/>
                </a:solidFill>
              </a:rPr>
              <a:t>3*7</a:t>
            </a:r>
            <a:r>
              <a:rPr lang="en-US" sz="2600" baseline="30000" dirty="0">
                <a:solidFill>
                  <a:srgbClr val="7030A0"/>
                </a:solidFill>
              </a:rPr>
              <a:t>1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FF0000"/>
                </a:solidFill>
              </a:rPr>
              <a:t>1*7</a:t>
            </a:r>
            <a:r>
              <a:rPr lang="en-US" sz="2600" baseline="30000" dirty="0">
                <a:solidFill>
                  <a:srgbClr val="FF0000"/>
                </a:solidFill>
              </a:rPr>
              <a:t>2</a:t>
            </a:r>
            <a:r>
              <a:rPr lang="he-IL" sz="2600" baseline="30000" dirty="0">
                <a:solidFill>
                  <a:srgbClr val="FF0000"/>
                </a:solidFill>
              </a:rPr>
              <a:t> </a:t>
            </a:r>
            <a:r>
              <a:rPr lang="he-IL" sz="2800" dirty="0"/>
              <a:t>=</a:t>
            </a:r>
            <a:r>
              <a:rPr lang="he-IL" sz="2600" baseline="30000" dirty="0">
                <a:solidFill>
                  <a:srgbClr val="FF0000"/>
                </a:solidFill>
              </a:rPr>
              <a:t> </a:t>
            </a:r>
            <a:endParaRPr lang="en-US" sz="2600" dirty="0">
              <a:solidFill>
                <a:srgbClr val="FF0000"/>
              </a:solidFill>
            </a:endParaRPr>
          </a:p>
          <a:p>
            <a:pPr marL="201168" lvl="1" indent="0" algn="l" rtl="0">
              <a:buNone/>
            </a:pPr>
            <a:r>
              <a:rPr lang="he-IL" sz="2800" dirty="0">
                <a:solidFill>
                  <a:srgbClr val="FF0000"/>
                </a:solidFill>
              </a:rPr>
              <a:t>          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2*1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7030A0"/>
                </a:solidFill>
              </a:rPr>
              <a:t>3*7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1*49</a:t>
            </a:r>
            <a:r>
              <a:rPr lang="he-IL" sz="2800" dirty="0"/>
              <a:t> = </a:t>
            </a:r>
            <a:r>
              <a:rPr lang="en-US" sz="2800" dirty="0"/>
              <a:t>72</a:t>
            </a:r>
            <a:r>
              <a:rPr lang="en-US" sz="2800" baseline="-25000" dirty="0"/>
              <a:t>10</a:t>
            </a:r>
            <a:endParaRPr lang="en-US" sz="2800" dirty="0"/>
          </a:p>
          <a:p>
            <a:pPr marL="0" indent="0" algn="l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211505" y="2121030"/>
            <a:ext cx="4138369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/>
              <a:t>1</a:t>
            </a:r>
            <a:r>
              <a:rPr lang="en-US" sz="3600" baseline="-25000" dirty="0"/>
              <a:t>7</a:t>
            </a:r>
            <a:r>
              <a:rPr lang="en-US" sz="3600" dirty="0"/>
              <a:t> = 7</a:t>
            </a:r>
            <a:r>
              <a:rPr lang="en-US" sz="3600" baseline="30000" dirty="0"/>
              <a:t>0</a:t>
            </a:r>
            <a:r>
              <a:rPr lang="en-US" sz="3600" dirty="0"/>
              <a:t>		[1]</a:t>
            </a:r>
          </a:p>
          <a:p>
            <a:pPr algn="l" rtl="0"/>
            <a:r>
              <a:rPr lang="en-US" sz="3600" dirty="0"/>
              <a:t>10</a:t>
            </a:r>
            <a:r>
              <a:rPr lang="en-US" sz="3600" baseline="-25000" dirty="0"/>
              <a:t>7</a:t>
            </a:r>
            <a:r>
              <a:rPr lang="en-US" sz="3600" dirty="0"/>
              <a:t> = 7</a:t>
            </a:r>
            <a:r>
              <a:rPr lang="en-US" sz="3600" baseline="30000" dirty="0"/>
              <a:t>1		</a:t>
            </a:r>
            <a:r>
              <a:rPr lang="en-US" sz="3600" dirty="0"/>
              <a:t>[7]</a:t>
            </a:r>
          </a:p>
          <a:p>
            <a:pPr algn="l" rtl="0"/>
            <a:r>
              <a:rPr lang="en-US" sz="3600" dirty="0"/>
              <a:t>100</a:t>
            </a:r>
            <a:r>
              <a:rPr lang="en-US" sz="3600" baseline="-25000" dirty="0"/>
              <a:t>7</a:t>
            </a:r>
            <a:r>
              <a:rPr lang="en-US" sz="3600" dirty="0"/>
              <a:t> = 7</a:t>
            </a:r>
            <a:r>
              <a:rPr lang="en-US" sz="3600" baseline="30000" dirty="0"/>
              <a:t>2</a:t>
            </a:r>
            <a:r>
              <a:rPr lang="en-US" sz="3600" dirty="0"/>
              <a:t>		[49]</a:t>
            </a:r>
          </a:p>
          <a:p>
            <a:pPr algn="l" rtl="0"/>
            <a:r>
              <a:rPr lang="en-US" sz="3600" dirty="0"/>
              <a:t>1000</a:t>
            </a:r>
            <a:r>
              <a:rPr lang="en-US" sz="3600" baseline="-25000" dirty="0"/>
              <a:t>7</a:t>
            </a:r>
            <a:r>
              <a:rPr lang="en-US" sz="3600" dirty="0"/>
              <a:t> = 7</a:t>
            </a:r>
            <a:r>
              <a:rPr lang="en-US" sz="3600" baseline="30000" dirty="0"/>
              <a:t>3 </a:t>
            </a:r>
            <a:r>
              <a:rPr lang="en-US" sz="3600" dirty="0"/>
              <a:t>	[343]</a:t>
            </a:r>
          </a:p>
        </p:txBody>
      </p:sp>
    </p:spTree>
    <p:extLst>
      <p:ext uri="{BB962C8B-B14F-4D97-AF65-F5344CB8AC3E}">
        <p14:creationId xmlns:p14="http://schemas.microsoft.com/office/powerpoint/2010/main" val="14390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מבט לאחור">
  <a:themeElements>
    <a:clrScheme name="כתום צהוב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2063</TotalTime>
  <Words>917</Words>
  <Application>Microsoft Office PowerPoint</Application>
  <PresentationFormat>מסך רחב</PresentationFormat>
  <Paragraphs>336</Paragraphs>
  <Slides>25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5" baseType="lpstr">
      <vt:lpstr>Arial Unicode MS</vt:lpstr>
      <vt:lpstr>Arial</vt:lpstr>
      <vt:lpstr>Arial Rounded MT Bold</vt:lpstr>
      <vt:lpstr>Calibri</vt:lpstr>
      <vt:lpstr>Calibri Light</vt:lpstr>
      <vt:lpstr>David</vt:lpstr>
      <vt:lpstr>Times New Roman</vt:lpstr>
      <vt:lpstr>Wingdings</vt:lpstr>
      <vt:lpstr>מבט לאחור</vt:lpstr>
      <vt:lpstr>Worksheet</vt:lpstr>
      <vt:lpstr>ייצוג מידע במחשב</vt:lpstr>
      <vt:lpstr>שיטות ספירה</vt:lpstr>
      <vt:lpstr>בסיס ספירה</vt:lpstr>
      <vt:lpstr>בסיס עשרוני</vt:lpstr>
      <vt:lpstr>השיטה העשרונית</vt:lpstr>
      <vt:lpstr>בסיסי ספירה שונים</vt:lpstr>
      <vt:lpstr>בסיסי ספירה 7</vt:lpstr>
      <vt:lpstr>ננסה למנות על בסיס 7</vt:lpstr>
      <vt:lpstr>בסיס 7  - דוגמא</vt:lpstr>
      <vt:lpstr>המרה מבסיס כלשהו לבסיס 10</vt:lpstr>
      <vt:lpstr>המחשב</vt:lpstr>
      <vt:lpstr>השיטה הבינארית      - ספירה בבסיס 2</vt:lpstr>
      <vt:lpstr>השיטה הבינארית </vt:lpstr>
      <vt:lpstr>מצגת של PowerPoint</vt:lpstr>
      <vt:lpstr>ייצוג על פי מיקום ובסיס</vt:lpstr>
      <vt:lpstr>ולהמחשה...</vt:lpstr>
      <vt:lpstr>אז איך ממירים מבסיס 10 לבסיס אחר?</vt:lpstr>
      <vt:lpstr>אז איך ממירים מבסיס 10 לבסיס 4?</vt:lpstr>
      <vt:lpstr>המרה מבסיס 10 לבסיס 2</vt:lpstr>
      <vt:lpstr>מעבר מבסיס 10 לבסיס כלשהו</vt:lpstr>
      <vt:lpstr>מעבר מבסיס 10 לבסיס כלשהו - תרגיל</vt:lpstr>
      <vt:lpstr>סימון הבסיסים</vt:lpstr>
      <vt:lpstr>מעתה נקפיד לציין את הבסיס</vt:lpstr>
      <vt:lpstr>תרגילים</vt:lpstr>
      <vt:lpstr>משחק הפנינים – נצחו את חואן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116</cp:revision>
  <dcterms:created xsi:type="dcterms:W3CDTF">2016-07-05T08:00:04Z</dcterms:created>
  <dcterms:modified xsi:type="dcterms:W3CDTF">2018-07-06T18:41:55Z</dcterms:modified>
</cp:coreProperties>
</file>