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5"/>
  </p:notesMasterIdLst>
  <p:sldIdLst>
    <p:sldId id="256" r:id="rId2"/>
    <p:sldId id="375" r:id="rId3"/>
    <p:sldId id="349" r:id="rId4"/>
    <p:sldId id="350" r:id="rId5"/>
    <p:sldId id="355" r:id="rId6"/>
    <p:sldId id="364" r:id="rId7"/>
    <p:sldId id="374" r:id="rId8"/>
    <p:sldId id="376" r:id="rId9"/>
    <p:sldId id="351" r:id="rId10"/>
    <p:sldId id="352" r:id="rId11"/>
    <p:sldId id="369" r:id="rId12"/>
    <p:sldId id="357" r:id="rId13"/>
    <p:sldId id="333" r:id="rId14"/>
    <p:sldId id="370" r:id="rId15"/>
    <p:sldId id="334" r:id="rId16"/>
    <p:sldId id="358" r:id="rId17"/>
    <p:sldId id="373" r:id="rId18"/>
    <p:sldId id="371" r:id="rId19"/>
    <p:sldId id="359" r:id="rId20"/>
    <p:sldId id="360" r:id="rId21"/>
    <p:sldId id="377" r:id="rId22"/>
    <p:sldId id="378" r:id="rId23"/>
    <p:sldId id="372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990000"/>
    <a:srgbClr val="9966FF"/>
    <a:srgbClr val="EA8B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3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כ"ד/תשרי/תשע"ט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563032" y="1548580"/>
            <a:ext cx="4592648" cy="2344993"/>
          </a:xfrm>
        </p:spPr>
        <p:txBody>
          <a:bodyPr/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המעבד והזיכרון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http://img4.ad.co.il/SecondHandImages/1162323-300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16312" r="8553" b="15995"/>
          <a:stretch/>
        </p:blipFill>
        <p:spPr bwMode="auto">
          <a:xfrm>
            <a:off x="553755" y="595788"/>
            <a:ext cx="4475445" cy="367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04684"/>
            <a:ext cx="10058400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40659" y="1840600"/>
            <a:ext cx="10513142" cy="2684206"/>
          </a:xfrm>
        </p:spPr>
        <p:txBody>
          <a:bodyPr>
            <a:normAutofit lnSpcReduction="10000"/>
          </a:bodyPr>
          <a:lstStyle/>
          <a:p>
            <a:r>
              <a:rPr lang="he-IL" sz="2800" dirty="0"/>
              <a:t>אפשר לחשוב על הזיכרון בתור מערך של בתים – טבלה של בתים.</a:t>
            </a:r>
            <a:endParaRPr lang="en-US" sz="2800" dirty="0"/>
          </a:p>
          <a:p>
            <a:pPr lvl="2"/>
            <a:r>
              <a:rPr lang="he-IL" sz="2800" dirty="0"/>
              <a:t>כתובתו של הבית הראשון היא </a:t>
            </a:r>
            <a:r>
              <a:rPr lang="he-IL" sz="2800" b="1" dirty="0"/>
              <a:t>0</a:t>
            </a:r>
            <a:r>
              <a:rPr lang="he-IL" sz="2800" dirty="0"/>
              <a:t> </a:t>
            </a:r>
          </a:p>
          <a:p>
            <a:pPr lvl="2"/>
            <a:r>
              <a:rPr lang="he-IL" sz="2800" dirty="0"/>
              <a:t>כתובתו של הבית האחרון היא</a:t>
            </a:r>
            <a:endParaRPr lang="en-US" sz="2800" dirty="0"/>
          </a:p>
          <a:p>
            <a:pPr marL="384048" lvl="2" indent="0" algn="ctr">
              <a:buNone/>
            </a:pPr>
            <a:r>
              <a:rPr lang="en-US" sz="2800" dirty="0"/>
              <a:t>	</a:t>
            </a:r>
            <a:r>
              <a:rPr lang="he-IL" sz="2800" dirty="0"/>
              <a:t>  </a:t>
            </a:r>
            <a:r>
              <a:rPr lang="en-US" sz="2800" b="1" dirty="0"/>
              <a:t>(2</a:t>
            </a:r>
            <a:r>
              <a:rPr lang="en-US" sz="2800" b="1" baseline="30000" dirty="0"/>
              <a:t>n</a:t>
            </a:r>
            <a:r>
              <a:rPr lang="en-US" sz="2800" b="1" dirty="0"/>
              <a:t> – 1)</a:t>
            </a:r>
            <a:r>
              <a:rPr lang="he-IL" sz="2800" b="1" dirty="0"/>
              <a:t>   </a:t>
            </a:r>
            <a:r>
              <a:rPr lang="he-IL" sz="2800" dirty="0"/>
              <a:t>- כאשר </a:t>
            </a:r>
            <a:r>
              <a:rPr lang="en-US" sz="2800" b="1" i="1" dirty="0"/>
              <a:t>n</a:t>
            </a:r>
            <a:r>
              <a:rPr lang="he-IL" sz="2800" dirty="0"/>
              <a:t> הוא רוחב פס המענים</a:t>
            </a:r>
            <a:endParaRPr lang="en-US" sz="2800" dirty="0"/>
          </a:p>
          <a:p>
            <a:r>
              <a:rPr lang="he-IL" sz="2800" dirty="0"/>
              <a:t>לכן, עבור מעבד בעל 20 ביטים בפס המענים,</a:t>
            </a:r>
          </a:p>
          <a:p>
            <a:pPr marL="201168" lvl="1" indent="0" algn="ctr">
              <a:buNone/>
            </a:pPr>
            <a:r>
              <a:rPr lang="he-IL" sz="2600" dirty="0"/>
              <a:t>הזיכרון הוא מערך בגודל </a:t>
            </a:r>
            <a:r>
              <a:rPr lang="he-IL" sz="2600" b="1" dirty="0"/>
              <a:t>1,048,575 </a:t>
            </a:r>
            <a:r>
              <a:rPr lang="he-IL" sz="2600" dirty="0"/>
              <a:t>בתים  </a:t>
            </a:r>
            <a:r>
              <a:rPr lang="en-US" sz="2600" dirty="0">
                <a:sym typeface="Wingdings" panose="05000000000000000000" pitchFamily="2" charset="2"/>
              </a:rPr>
              <a:t></a:t>
            </a:r>
            <a:r>
              <a:rPr lang="he-IL" sz="2600" dirty="0"/>
              <a:t>  </a:t>
            </a:r>
            <a:r>
              <a:rPr lang="en-US" sz="2600" dirty="0"/>
              <a:t>(2</a:t>
            </a:r>
            <a:r>
              <a:rPr lang="en-US" sz="2600" baseline="30000" dirty="0"/>
              <a:t>20</a:t>
            </a:r>
            <a:r>
              <a:rPr lang="en-US" sz="2600" dirty="0"/>
              <a:t> – 1)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13686"/>
              </p:ext>
            </p:extLst>
          </p:nvPr>
        </p:nvGraphicFramePr>
        <p:xfrm>
          <a:off x="1165132" y="5427406"/>
          <a:ext cx="10188668" cy="656499"/>
        </p:xfrm>
        <a:graphic>
          <a:graphicData uri="http://schemas.openxmlformats.org/drawingml/2006/table">
            <a:tbl>
              <a:tblPr rtl="1" firstRow="1" firstCol="1" bandRow="1">
                <a:tableStyleId>{C4B1156A-380E-4F78-BDF5-A606A8083BF9}</a:tableStyleId>
              </a:tblPr>
              <a:tblGrid>
                <a:gridCol w="508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FF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6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6379" y="646808"/>
            <a:ext cx="8229600" cy="773723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המעבד -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703385" y="1845734"/>
            <a:ext cx="10744199" cy="4396804"/>
          </a:xfrm>
        </p:spPr>
        <p:txBody>
          <a:bodyPr>
            <a:no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לצורך ביצוע פקודה המעבד מבצע את הפעולות הבאות: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he-IL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הכתובת בה נמצאת הפקודה הבאה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segment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רגיסטר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Pointer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קריאת הפקודה הבאה לביצוע מהזיכרון  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פיענוח הפקודה: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בשלב זה המעבד מפענח מהי הפקודה שצריכה להתבצע, איזו יחידת ביצוע להפעיל ואילו משתנים מעורבים.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ביצוע חישוב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בשלב זה קוראים ערכים מהזיכרון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רגיסטרים או 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segment</a:t>
            </a:r>
            <a:r>
              <a:rPr lang="he-IL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he-IL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ובהתאם לסוג הפעולה מופעלת יחידת החישוב המתאימה של המעבד לביצוע הפעולות האריתמטיות והלוגיות הרלוונטיות.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he-IL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כתיבה חזרה לזיכרון: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הערך המחושב נכתב לזיכרון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</a:t>
            </a:r>
            <a:r>
              <a:rPr lang="he-IL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he-IL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רגיסטרים או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segment</a:t>
            </a:r>
            <a:r>
              <a:rPr lang="he-IL" b="1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8" b="15740"/>
          <a:stretch/>
        </p:blipFill>
        <p:spPr>
          <a:xfrm>
            <a:off x="276258" y="646808"/>
            <a:ext cx="2143125" cy="14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17984" y="828554"/>
            <a:ext cx="8229600" cy="773723"/>
          </a:xfrm>
        </p:spPr>
        <p:txBody>
          <a:bodyPr>
            <a:noAutofit/>
          </a:bodyPr>
          <a:lstStyle/>
          <a:p>
            <a:pPr algn="r" rtl="1"/>
            <a:r>
              <a:rPr lang="he-IL" sz="4200" b="1" dirty="0">
                <a:cs typeface="+mn-cs"/>
              </a:rPr>
              <a:t>המעבד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703385" y="1845734"/>
            <a:ext cx="10744199" cy="4396804"/>
          </a:xfrm>
        </p:spPr>
        <p:txBody>
          <a:bodyPr>
            <a:noAutofit/>
          </a:bodyPr>
          <a:lstStyle/>
          <a:p>
            <a:r>
              <a:rPr lang="he-IL" sz="2800" b="1" u="sng" dirty="0"/>
              <a:t>לשם כך המעבד בנוי מהיחידות הבאות: </a:t>
            </a:r>
            <a:endParaRPr lang="en-US" sz="2800" b="1" u="sng" dirty="0"/>
          </a:p>
          <a:p>
            <a:r>
              <a:rPr lang="he-I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אוגרים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או "רגיסטרים"):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כל אוגר הוא יחידה אחת של זיכרון פנימי מהיר ביותר הנמצא בתוך יחידת העיבוד המרכזית.</a:t>
            </a:r>
          </a:p>
          <a:p>
            <a:endParaRPr lang="he-IL" sz="1600" b="1" dirty="0"/>
          </a:p>
          <a:p>
            <a:pPr marL="0" indent="0">
              <a:buNone/>
            </a:pP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יחידת בקרה: </a:t>
            </a:r>
            <a:r>
              <a:rPr lang="he-IL" sz="2800" dirty="0"/>
              <a:t>יחידה האחראית על שלבי הקריאה והפיענוח של פקודות.</a:t>
            </a:r>
            <a:endParaRPr lang="en-US" sz="2800" dirty="0"/>
          </a:p>
          <a:p>
            <a:r>
              <a:rPr lang="he-IL" sz="1600" dirty="0"/>
              <a:t> </a:t>
            </a:r>
            <a:endParaRPr lang="en-US" sz="2800" dirty="0"/>
          </a:p>
          <a:p>
            <a:r>
              <a:rPr lang="he-IL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יחידה אריתמטית-לוגית</a:t>
            </a:r>
            <a:r>
              <a:rPr 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2800" dirty="0"/>
              <a:t>(</a:t>
            </a:r>
            <a:r>
              <a:rPr lang="en-US" sz="2800" dirty="0"/>
              <a:t>ALU</a:t>
            </a:r>
            <a:r>
              <a:rPr lang="he-IL" sz="2800" dirty="0"/>
              <a:t>): יחידה זו מבצעת פעולות במספרים שלמים (חיבור, חיסור, השוואה) ופעולות לוגיות שונות. היחידה נחשבת ללב המעבד.</a:t>
            </a:r>
            <a:endParaRPr lang="en-US" sz="28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7" b="15195"/>
          <a:stretch/>
        </p:blipFill>
        <p:spPr>
          <a:xfrm>
            <a:off x="298938" y="384313"/>
            <a:ext cx="2143125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http://kef-hayot.co.il/wp-content/uploads/2011/08/%D7%90%D7%95%D7%92%D7%A8-%D7%A1%D7%99%D7%91%D7%99%D7%A8%D7%9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10" y="170439"/>
            <a:ext cx="2078547" cy="218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07303" y="930338"/>
            <a:ext cx="8229600" cy="685800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אוגרים </a:t>
            </a:r>
            <a:r>
              <a:rPr lang="en-US" sz="4400" b="1" dirty="0">
                <a:cs typeface="+mn-cs"/>
              </a:rPr>
              <a:t>Registers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35200" y="2042484"/>
            <a:ext cx="8901703" cy="3760439"/>
          </a:xfrm>
        </p:spPr>
        <p:txBody>
          <a:bodyPr>
            <a:normAutofit fontScale="92500" lnSpcReduction="20000"/>
          </a:bodyPr>
          <a:lstStyle/>
          <a:p>
            <a:r>
              <a:rPr lang="he-IL" sz="2800" b="1" dirty="0">
                <a:solidFill>
                  <a:schemeClr val="accent4">
                    <a:lumMod val="75000"/>
                  </a:schemeClr>
                </a:solidFill>
              </a:rPr>
              <a:t>רגיסטרים  או אוגרים, הם סוג מאוד מיוחד של זיכרון.  </a:t>
            </a:r>
          </a:p>
          <a:p>
            <a:pPr>
              <a:lnSpc>
                <a:spcPct val="120000"/>
              </a:lnSpc>
            </a:pPr>
            <a:r>
              <a:rPr lang="he-IL" sz="2800" dirty="0"/>
              <a:t>תאי זיכרון מיוחדים הנמצאים במעבד, בעזרתם הוא מבצע את החישובים ואת ניהול הרצת התוכנית. </a:t>
            </a:r>
            <a:endParaRPr lang="en-US" sz="2800" dirty="0"/>
          </a:p>
          <a:p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e-IL" sz="2800" dirty="0"/>
              <a:t>הם </a:t>
            </a:r>
            <a:r>
              <a:rPr lang="he-IL" sz="3000" b="1" dirty="0"/>
              <a:t>מהירים</a:t>
            </a:r>
            <a:r>
              <a:rPr lang="he-IL" sz="2800" dirty="0"/>
              <a:t> מאוד לגישה.</a:t>
            </a:r>
          </a:p>
          <a:p>
            <a:r>
              <a:rPr lang="he-IL" sz="2800" dirty="0"/>
              <a:t>יש כמות מצומצמת של רגיסטרים ולחלקם תפקידים מיוחדים.</a:t>
            </a:r>
            <a:endParaRPr lang="en-US" sz="2800" dirty="0"/>
          </a:p>
          <a:p>
            <a:r>
              <a:rPr lang="he-IL" sz="2800" dirty="0"/>
              <a:t>רגיסטרים – אוגרים, הם מקום מצוין לשמור יידע באופן זמני.</a:t>
            </a:r>
            <a:endParaRPr lang="en-US" sz="2800" dirty="0"/>
          </a:p>
          <a:p>
            <a:r>
              <a:rPr lang="he-IL" sz="2800" dirty="0"/>
              <a:t>במעבד </a:t>
            </a:r>
            <a:r>
              <a:rPr lang="en-US" sz="2800" dirty="0"/>
              <a:t>80x86</a:t>
            </a:r>
            <a:r>
              <a:rPr lang="he-IL" sz="2800" dirty="0"/>
              <a:t> של אינטל יש 8 רגיסטרים של  </a:t>
            </a:r>
            <a:r>
              <a:rPr lang="en-US" sz="2800" dirty="0"/>
              <a:t>16bit</a:t>
            </a:r>
            <a:r>
              <a:rPr lang="he-IL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79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53 -0.08101 L -0.11653 -0.08101 C -0.11966 -0.08356 -0.12278 -0.08657 -0.12591 -0.08842 C -0.12864 -0.09027 -0.13164 -0.09027 -0.13424 -0.09212 C -0.13685 -0.09398 -0.13906 -0.09768 -0.14153 -0.09953 C -0.14765 -0.10393 -0.15443 -0.10555 -0.16028 -0.11064 C -0.17357 -0.12245 -0.16693 -0.11921 -0.18008 -0.12175 C -0.18294 -0.12361 -0.18568 -0.12546 -0.18841 -0.12731 C -0.19088 -0.12916 -0.19323 -0.13171 -0.1957 -0.13287 C -0.19818 -0.13425 -0.20065 -0.13425 -0.20299 -0.13472 C -0.20755 -0.13425 -0.2125 -0.13634 -0.21653 -0.13287 C -0.21862 -0.13125 -0.21771 -0.12546 -0.21862 -0.12175 C -0.2194 -0.11944 -0.21979 -0.11643 -0.2207 -0.11435 C -0.22565 -0.10416 -0.2237 -0.11296 -0.22799 -0.10509 C -0.2293 -0.103 -0.22982 -0.09976 -0.23112 -0.09768 C -0.23242 -0.09606 -0.23398 -0.0956 -0.23528 -0.09398 C -0.23984 -0.08912 -0.24232 -0.0824 -0.24778 -0.07916 C -0.24883 -0.0787 -0.24987 -0.07777 -0.25091 -0.07731 L -0.25924 -0.07361 C -0.26732 -0.07546 -0.27539 -0.07638 -0.2832 -0.07916 C -0.28581 -0.08009 -0.28815 -0.08263 -0.29049 -0.08472 C -0.30364 -0.09629 -0.29219 -0.08819 -0.30716 -0.10324 C -0.3095 -0.10555 -0.31211 -0.10694 -0.31445 -0.10879 C -0.33385 -0.14328 -0.30937 -0.10092 -0.33008 -0.13287 C -0.33646 -0.14282 -0.35377 -0.17824 -0.35508 -0.18101 C -0.35898 -0.18865 -0.36653 -0.20578 -0.3707 -0.21064 C -0.37278 -0.21319 -0.37461 -0.21712 -0.37695 -0.21805 L -0.38112 -0.2199 C -0.38216 -0.21805 -0.38346 -0.21666 -0.38424 -0.21435 C -0.38489 -0.21273 -0.38489 -0.21064 -0.38528 -0.20879 C -0.38633 -0.20462 -0.38724 -0.2 -0.38841 -0.19583 C -0.3914 -0.18587 -0.39466 -0.17615 -0.39778 -0.1662 C -0.39922 -0.16203 -0.40052 -0.1574 -0.40195 -0.15324 C -0.40403 -0.14768 -0.40638 -0.14259 -0.4082 -0.13657 C -0.40989 -0.13125 -0.41094 -0.12546 -0.41237 -0.1199 C -0.41719 -0.10324 -0.41601 -0.11018 -0.42174 -0.09398 C -0.42331 -0.08981 -0.42461 -0.08541 -0.42591 -0.08101 C -0.42669 -0.0787 -0.42708 -0.07592 -0.42799 -0.07361 C -0.4293 -0.07083 -0.43099 -0.06898 -0.43216 -0.0662 C -0.43646 -0.05763 -0.43216 -0.06388 -0.43633 -0.05324 C -0.43854 -0.04814 -0.44232 -0.04467 -0.44466 -0.04027 C -0.45169 -0.028 -0.44153 -0.04097 -0.44987 -0.03101 C -0.45091 -0.03287 -0.45234 -0.03425 -0.45299 -0.03657 C -0.45417 -0.04004 -0.45508 -0.04768 -0.45508 -0.04768 C -0.45625 -0.06296 -0.45638 -0.07824 -0.46028 -0.09212 C -0.46198 -0.09814 -0.46419 -0.1037 -0.46653 -0.10879 C -0.47226 -0.12106 -0.47656 -0.13657 -0.48424 -0.14398 C -0.49362 -0.153 -0.49883 -0.15925 -0.50924 -0.16435 C -0.51471 -0.16712 -0.52044 -0.16805 -0.52591 -0.1699 C -0.54987 -0.17847 -0.53138 -0.17361 -0.55716 -0.17916 L -0.61445 -0.17731 C -0.61836 -0.17731 -0.62226 -0.17685 -0.62591 -0.17546 C -0.62786 -0.175 -0.62956 -0.17337 -0.63112 -0.17175 C -0.63906 -0.16481 -0.63372 -0.16851 -0.63945 -0.1625 C -0.64088 -0.16134 -0.64232 -0.16018 -0.64362 -0.15879 C -0.64466 -0.15648 -0.64609 -0.15416 -0.64674 -0.15138 C -0.64883 -0.14421 -0.65195 -0.12916 -0.65195 -0.12916 C -0.65234 -0.12615 -0.65299 -0.12314 -0.65299 -0.1199 C -0.65299 -0.09861 -0.65351 -0.08171 -0.64987 -0.0625 C -0.64948 -0.05995 -0.64857 -0.05763 -0.64778 -0.05509 C -0.64674 -0.0456 -0.64661 -0.04328 -0.64466 -0.03287 C -0.64414 -0.02986 -0.64349 -0.02662 -0.64258 -0.02361 C -0.64206 -0.02175 -0.64127 -0.0199 -0.64049 -0.01805 C -0.63984 -0.01134 -0.63919 -0.00462 -0.63841 0.00232 C -0.63815 0.00463 -0.63763 0.00718 -0.63737 0.00973 C -0.63659 0.0213 -0.6362 0.03311 -0.63528 0.04491 C -0.63463 0.05417 -0.63542 0.05209 -0.6332 0.05602 L -0.6332 0.05602 L -0.58008 0.11899 C -0.5832 0.12014 -0.58646 0.12084 -0.58945 0.12269 C -0.59075 0.12338 -0.59153 0.12547 -0.59258 0.12639 C -0.60026 0.13218 -0.59336 0.12338 -0.60091 0.13195 C -0.6082 0.13982 -0.60273 0.13403 -0.60716 0.14306 C -0.6095 0.14746 -0.61237 0.15116 -0.61445 0.15602 C -0.62982 0.19075 -0.61536 0.15649 -0.62591 0.18565 C -0.6276 0.19005 -0.62969 0.19399 -0.63112 0.19862 C -0.63281 0.20325 -0.63385 0.20857 -0.63528 0.21343 C -0.63737 0.21968 -0.63971 0.22547 -0.64153 0.23195 C -0.64388 0.23982 -0.64583 0.24792 -0.64778 0.25602 C -0.65143 0.27014 -0.6582 0.29862 -0.6582 0.29862 C -0.65833 0.29931 -0.66107 0.32338 -0.66237 0.32639 C -0.66341 0.32825 -0.66523 0.32755 -0.66653 0.32825 C -0.66758 0.32755 -0.66875 0.32732 -0.66966 0.32639 C -0.67383 0.322 -0.68034 0.31413 -0.68424 0.30788 C -0.68581 0.30556 -0.68698 0.30278 -0.68841 0.30047 C -0.69049 0.29723 -0.69284 0.29468 -0.69466 0.29121 C -0.69557 0.28959 -0.69596 0.28727 -0.69674 0.28565 C -0.70573 0.26713 -0.69609 0.29121 -0.70508 0.26713 C -0.70768 0.24399 -0.70664 0.25788 -0.70508 0.21343 C -0.70508 0.20996 -0.70351 0.18496 -0.70299 0.1801 C -0.70286 0.17801 -0.70234 0.17639 -0.70195 0.17454 C -0.7013 0.17014 -0.70065 0.16575 -0.69987 0.16158 C -0.69961 0.15533 -0.6987 0.14908 -0.69883 0.14306 C -0.69896 0.14028 -0.69948 0.13565 -0.70091 0.13565 C -0.71042 0.13565 -0.71966 0.14051 -0.72903 0.14306 C -0.73138 0.14838 -0.73242 0.15047 -0.73424 0.15602 C -0.73542 0.15903 -0.73633 0.16227 -0.73737 0.16528 C -0.7388 0.16899 -0.74036 0.17246 -0.74153 0.17639 C -0.74466 0.18588 -0.74648 0.19422 -0.74883 0.20417 C -0.74922 0.20834 -0.74948 0.21274 -0.74987 0.21713 C -0.75052 0.22269 -0.75169 0.22871 -0.75299 0.2338 C -0.75364 0.23565 -0.75443 0.2375 -0.75508 0.23936 C -0.75547 0.24167 -0.75586 0.24422 -0.75612 0.24676 C -0.75716 0.2544 -0.75755 0.25903 -0.7582 0.26713 C -0.75755 0.27894 -0.75794 0.29098 -0.75612 0.30232 C -0.75573 0.30487 -0.75351 0.3051 -0.75195 0.30602 C -0.75039 0.30695 -0.74857 0.30695 -0.74674 0.30788 C -0.74466 0.3088 -0.74258 0.31042 -0.74049 0.31158 L -0.73737 0.31343 C -0.73633 0.31413 -0.73528 0.31459 -0.73424 0.31528 C -0.73086 0.31783 -0.72747 0.32061 -0.72383 0.32269 C -0.72278 0.32338 -0.72187 0.32408 -0.7207 0.32454 C -0.71875 0.32524 -0.71653 0.32547 -0.71445 0.32639 C -0.71172 0.32732 -0.70612 0.3301 -0.70612 0.3301 C -0.70456 0.33195 -0.70208 0.33565 -0.69987 0.33565 C -0.69818 0.33565 -0.69648 0.3345 -0.69466 0.3338 C -0.69193 0.32755 -0.68958 0.32084 -0.68633 0.31528 C -0.68463 0.31227 -0.68281 0.30926 -0.68112 0.30602 C -0.67591 0.29491 -0.67552 0.29028 -0.6707 0.27825 C -0.66953 0.275 -0.66784 0.27223 -0.66653 0.26899 C -0.66094 0.25371 -0.6638 0.2588 -0.65924 0.24306 C -0.65846 0.23982 -0.65716 0.23704 -0.65612 0.2338 C -0.65403 0.22639 -0.65182 0.21899 -0.64987 0.21158 C -0.64713 0.20047 -0.64778 0.1963 -0.6457 0.1838 C -0.64193 0.16019 -0.6401 0.16875 -0.63633 0.13565 C -0.63568 0.1294 -0.63489 0.12338 -0.63424 0.11713 C -0.63307 0.10232 -0.63255 0.07547 -0.63216 0.06343 C -0.63307 0.04468 -0.62747 0.00325 -0.63841 -0.0162 C -0.64075 -0.02037 -0.64297 -0.02453 -0.6457 -0.02731 C -0.64792 -0.02962 -0.65065 -0.03009 -0.65299 -0.03101 C -0.6582 -0.0331 -0.66341 -0.03472 -0.66862 -0.03657 C -0.67982 -0.03611 -0.69101 -0.0368 -0.70195 -0.03472 C -0.7043 -0.03449 -0.70599 -0.03055 -0.7082 -0.02916 C -0.71068 -0.028 -0.71315 -0.028 -0.71549 -0.02731 C -0.71653 -0.025 -0.71758 -0.02222 -0.71862 -0.0199 C -0.71966 -0.01805 -0.72096 -0.01666 -0.72174 -0.01435 C -0.72265 -0.01226 -0.72318 -0.00949 -0.72383 -0.00694 C -0.72448 -0.00509 -0.72526 -0.00347 -0.72591 -0.00138 C -0.72812 0.00463 -0.72995 0.01112 -0.73216 0.01713 C -0.73607 0.02686 -0.74088 0.03565 -0.74362 0.04676 C -0.74505 0.05232 -0.74622 0.05811 -0.74778 0.06343 C -0.75208 0.07709 -0.75729 0.09028 -0.76133 0.10417 C -0.76315 0.10996 -0.76406 0.11644 -0.76549 0.12269 C -0.77305 0.15394 -0.76901 0.13149 -0.77383 0.16343 C -0.77422 0.17454 -0.77422 0.18565 -0.77487 0.19676 C -0.77734 0.23473 -0.78151 0.18056 -0.77591 0.25417 C -0.77565 0.2588 -0.77357 0.2625 -0.77278 0.26713 C -0.77109 0.27755 -0.76992 0.28797 -0.76862 0.29862 C -0.7681 0.30348 -0.76875 0.3088 -0.76758 0.31343 C -0.76302 0.33311 -0.75325 0.35649 -0.7457 0.37269 C -0.74075 0.38357 -0.73515 0.39329 -0.73008 0.40417 L -0.71653 0.4338 C -0.71523 0.43681 -0.71419 0.44051 -0.71237 0.44306 C -0.67982 0.4882 -0.71758 0.43704 -0.69778 0.46158 C -0.69596 0.46389 -0.69466 0.46713 -0.69258 0.46899 C -0.68555 0.47524 -0.68255 0.47593 -0.67591 0.47825 L -0.65716 0.47454 C -0.65364 0.47362 -0.64778 0.47084 -0.64466 0.46899 C -0.64297 0.46783 -0.64114 0.46667 -0.63945 0.46528 C -0.63542 0.46158 -0.63021 0.45093 -0.62799 0.44676 C -0.62721 0.44514 -0.62682 0.44283 -0.62591 0.44121 C -0.62174 0.43195 -0.62265 0.43866 -0.61862 0.42454 C -0.61732 0.41991 -0.61667 0.41459 -0.61549 0.40973 C -0.61354 0.40163 -0.61107 0.39399 -0.60924 0.38565 C -0.60456 0.3632 -0.59557 0.29885 -0.59466 0.2875 C -0.59362 0.27385 -0.59284 0.26019 -0.59153 0.24676 C -0.59036 0.2338 -0.58867 0.22084 -0.58737 0.20788 C -0.5862 0.19561 -0.58528 0.18311 -0.58424 0.17084 C -0.58463 0.13982 -0.58346 0.1088 -0.58528 0.07825 C -0.58776 0.03843 -0.58984 0.04468 -0.59778 0.02269 C -0.6013 0.01297 -0.60273 0.00394 -0.6082 -0.00324 C -0.61276 -0.00925 -0.61823 -0.01226 -0.62278 -0.01805 C -0.62526 -0.02129 -0.62747 -0.02523 -0.63008 -0.02731 C -0.63073 -0.028 -0.64362 -0.03101 -0.64362 -0.03101 C -0.65651 -0.02986 -0.66953 -0.03125 -0.68216 -0.02731 C -0.68763 -0.02569 -0.68737 -0.01689 -0.68841 -0.01064 C -0.68906 -0.00763 -0.68997 -0.00462 -0.69049 -0.00138 C -0.69336 0.01366 -0.69206 0.01019 -0.69466 0.02639 C -0.70143 0.0669 -0.69466 0.02061 -0.69987 0.05788 C -0.70377 0.12014 -0.69987 0.04885 -0.69883 0.20417 C -0.69883 0.21968 -0.69935 0.23496 -0.69987 0.25047 C -0.70013 0.25417 -0.70065 0.25788 -0.70091 0.26158 C -0.7013 0.26575 -0.7013 0.27038 -0.70195 0.27454 C -0.7026 0.27801 -0.7043 0.28056 -0.70508 0.2838 C -0.70599 0.28681 -0.70638 0.29005 -0.70716 0.29306 C -0.70846 0.29815 -0.70963 0.30325 -0.71133 0.30788 L -0.71549 0.31899 C -0.71588 0.32153 -0.71588 0.32408 -0.71653 0.32639 C -0.71784 0.3301 -0.72083 0.33334 -0.72278 0.33565 C -0.7263 0.33496 -0.72995 0.33565 -0.7332 0.3338 C -0.73463 0.33311 -0.73515 0.3294 -0.73633 0.32825 C -0.73763 0.32686 -0.73919 0.32709 -0.74049 0.32639 C -0.74713 0.3301 -0.7543 0.33125 -0.76028 0.3375 C -0.77331 0.3507 -0.78958 0.36459 -0.80091 0.3838 C -0.80403 0.38889 -0.80885 0.40463 -0.81028 0.41158 C -0.81133 0.41644 -0.81159 0.42153 -0.81237 0.42639 C -0.81328 0.43149 -0.81445 0.43635 -0.81549 0.44121 C -0.81523 0.45788 -0.81562 0.47454 -0.81445 0.49121 C -0.81445 0.49144 -0.81015 0.50417 -0.80924 0.50602 C -0.80807 0.50857 -0.80325 0.5125 -0.80508 0.51343 C -0.81055 0.51575 -0.81627 0.51227 -0.82174 0.51158 C -0.82838 0.50764 -0.82799 0.51181 -0.82799 0.50602 L -0.76653 0.22454 L -0.76653 0.22454 C -0.78216 0.22663 -0.77565 0.22639 -0.78633 0.22639 L -0.78424 0.22639 L -0.72278 0.20602 " pathEditMode="relative" ptsTypes="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he-IL" sz="4400" b="1" dirty="0">
                <a:cs typeface="+mn-cs"/>
              </a:rPr>
              <a:t>קבוצת אוגרי הנתונים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52326" y="1845734"/>
            <a:ext cx="7703353" cy="4023360"/>
          </a:xfrm>
        </p:spPr>
        <p:txBody>
          <a:bodyPr/>
          <a:lstStyle/>
          <a:p>
            <a:r>
              <a:rPr lang="he-IL" sz="3200" dirty="0"/>
              <a:t>תפקיד: אוגרי הנתונים משתתפים בביצוע הוראות מסוגים שונים (הוראות אריתמטיות, לוגיות, הזזה,...)</a:t>
            </a:r>
          </a:p>
          <a:p>
            <a:r>
              <a:rPr lang="he-IL" sz="3200" dirty="0"/>
              <a:t>תכולה: ניתן לאחסן בהם נתונים או כתובות</a:t>
            </a:r>
          </a:p>
          <a:p>
            <a:r>
              <a:rPr lang="he-IL" sz="3200" dirty="0"/>
              <a:t>מספר האוגרים: ישנם ארבעה סוגים של אוגרי נתונים:</a:t>
            </a:r>
          </a:p>
          <a:p>
            <a:r>
              <a:rPr lang="en-US" sz="3200" dirty="0"/>
              <a:t>AX, BX, CX </a:t>
            </a:r>
            <a:r>
              <a:rPr lang="he-IL" sz="3200" dirty="0"/>
              <a:t>ו-</a:t>
            </a:r>
            <a:r>
              <a:rPr lang="en-US" sz="3200" dirty="0"/>
              <a:t>DX. </a:t>
            </a:r>
          </a:p>
          <a:p>
            <a:endParaRPr lang="he-IL" dirty="0"/>
          </a:p>
        </p:txBody>
      </p:sp>
      <p:pic>
        <p:nvPicPr>
          <p:cNvPr id="1026" name="Picture 2" descr="Image result for ‫אוגר‬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8" r="17390"/>
          <a:stretch/>
        </p:blipFill>
        <p:spPr bwMode="auto">
          <a:xfrm>
            <a:off x="709127" y="2721217"/>
            <a:ext cx="2463282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19909" y="334108"/>
            <a:ext cx="10192574" cy="808892"/>
          </a:xfrm>
        </p:spPr>
        <p:txBody>
          <a:bodyPr>
            <a:noAutofit/>
          </a:bodyPr>
          <a:lstStyle/>
          <a:p>
            <a:pPr algn="r" rtl="1"/>
            <a:r>
              <a:rPr lang="he-IL" sz="4400" b="1" dirty="0">
                <a:cs typeface="+mn-cs"/>
              </a:rPr>
              <a:t>רגיסטרים כלליים  </a:t>
            </a:r>
            <a:r>
              <a:rPr lang="en-US" sz="4400" b="1" dirty="0">
                <a:cs typeface="+mn-cs"/>
              </a:rPr>
              <a:t>General Purpose registers</a:t>
            </a:r>
          </a:p>
        </p:txBody>
      </p:sp>
      <p:graphicFrame>
        <p:nvGraphicFramePr>
          <p:cNvPr id="8" name="מציין מיקום תוכן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826864"/>
              </p:ext>
            </p:extLst>
          </p:nvPr>
        </p:nvGraphicFramePr>
        <p:xfrm>
          <a:off x="896814" y="1219200"/>
          <a:ext cx="10315669" cy="532748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54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05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87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הרגיסטר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שם לועזי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שם עברי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dirty="0">
                          <a:effectLst/>
                        </a:rPr>
                        <a:t>תיאור ושימוש עיקרי</a:t>
                      </a:r>
                      <a:endParaRPr lang="en-US" sz="1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80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Accumulator register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צובר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משמש לרוב הפעולות האריתמטיות והלוגיות. למרות שניתן לבצע פעולות חישוב גם בעזרת רגיסטרים אחרים, השימוש ב-</a:t>
                      </a:r>
                      <a:r>
                        <a:rPr lang="en-US" sz="2200" dirty="0">
                          <a:effectLst/>
                        </a:rPr>
                        <a:t>AX</a:t>
                      </a:r>
                      <a:r>
                        <a:rPr lang="he-IL" sz="2200" dirty="0">
                          <a:effectLst/>
                        </a:rPr>
                        <a:t> הוא בדרך כלל יעיל יותר.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60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Base address register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בסיס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בעל חשיבות מיוחדת בגישה לזיכרון. בדרך כלל משמש לשמירת כתובות בזיכרון.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7741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Count register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מונה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מונה דברים. בדרך כלל נשתמש בו לספירת כמות הפעמים שהרצנו לולאה, לכמות התווים בקובץ או במחרוזת.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1012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DX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Data register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>
                          <a:effectLst/>
                        </a:rPr>
                        <a:t>מידע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9356" marR="39356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200" dirty="0">
                          <a:effectLst/>
                        </a:rPr>
                        <a:t>משמש לשתי פעולות מיוחדות: ראשית, ישנן פעולות אריתמטיות שדורשות מיקום נוסף לשמירת התוצאה. שנית, כשפונים להתקני </a:t>
                      </a:r>
                      <a:r>
                        <a:rPr lang="en-US" sz="2200" dirty="0">
                          <a:effectLst/>
                        </a:rPr>
                        <a:t>I/O</a:t>
                      </a:r>
                      <a:r>
                        <a:rPr lang="he-IL" sz="2200" dirty="0">
                          <a:effectLst/>
                        </a:rPr>
                        <a:t>, רגיסטר </a:t>
                      </a:r>
                      <a:r>
                        <a:rPr lang="en-US" sz="2200" dirty="0">
                          <a:effectLst/>
                        </a:rPr>
                        <a:t>DX</a:t>
                      </a:r>
                      <a:r>
                        <a:rPr lang="he-IL" sz="2200" dirty="0">
                          <a:effectLst/>
                        </a:rPr>
                        <a:t> שומר את הכתובת אליה צריך לפנות.</a:t>
                      </a:r>
                      <a:endParaRPr lang="en-US" sz="2200" dirty="0">
                        <a:effectLst/>
                      </a:endParaRPr>
                    </a:p>
                  </a:txBody>
                  <a:tcPr marL="39356" marR="3935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1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60" y="4676172"/>
            <a:ext cx="1659763" cy="1659763"/>
          </a:xfrm>
          <a:prstGeom prst="rect">
            <a:avLst/>
          </a:prstGeom>
        </p:spPr>
      </p:pic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097280" y="808892"/>
            <a:ext cx="10058400" cy="66821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סביבת העבודה והתכנית הראשונה שלי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>
          <a:xfrm>
            <a:off x="1470581" y="1845735"/>
            <a:ext cx="9685099" cy="45719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he-IL" sz="2600" dirty="0"/>
              <a:t>כתיבת תכנית </a:t>
            </a:r>
            <a:r>
              <a:rPr lang="he-IL" sz="2600" dirty="0" err="1"/>
              <a:t>באסמבלי</a:t>
            </a:r>
            <a:r>
              <a:rPr lang="he-IL" sz="2600" dirty="0"/>
              <a:t> מתחלקת ל 3 חלקים</a:t>
            </a:r>
            <a:endParaRPr lang="en-US" sz="2600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41540"/>
              </p:ext>
            </p:extLst>
          </p:nvPr>
        </p:nvGraphicFramePr>
        <p:xfrm>
          <a:off x="533398" y="2302934"/>
          <a:ext cx="11235268" cy="2479146"/>
        </p:xfrm>
        <a:graphic>
          <a:graphicData uri="http://schemas.openxmlformats.org/drawingml/2006/table">
            <a:tbl>
              <a:tblPr firstRow="1" lastCol="1">
                <a:tableStyleId>{93296810-A885-4BE3-A3E7-6D5BEEA58F35}</a:tableStyleId>
              </a:tblPr>
              <a:tblGrid>
                <a:gridCol w="2808817">
                  <a:extLst>
                    <a:ext uri="{9D8B030D-6E8A-4147-A177-3AD203B41FA5}">
                      <a16:colId xmlns:a16="http://schemas.microsoft.com/office/drawing/2014/main" xmlns="" val="53888230"/>
                    </a:ext>
                  </a:extLst>
                </a:gridCol>
                <a:gridCol w="4150785">
                  <a:extLst>
                    <a:ext uri="{9D8B030D-6E8A-4147-A177-3AD203B41FA5}">
                      <a16:colId xmlns:a16="http://schemas.microsoft.com/office/drawing/2014/main" xmlns="" val="186226003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xmlns="" val="3546199551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xmlns="" val="649768854"/>
                    </a:ext>
                  </a:extLst>
                </a:gridCol>
              </a:tblGrid>
              <a:tr h="370893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הרצה בדיקה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תרגום לשפת מכונה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כתיבה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שלב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6795241"/>
                  </a:ext>
                </a:extLst>
              </a:tr>
              <a:tr h="173612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הרצת התוכנית מתוך כלי שיכול לעקוב אחרי הביצוע</a:t>
                      </a:r>
                      <a:r>
                        <a:rPr lang="he-IL" baseline="0" dirty="0"/>
                        <a:t> - </a:t>
                      </a:r>
                      <a:r>
                        <a:rPr lang="en-US" baseline="0" dirty="0"/>
                        <a:t>debugger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הרצת</a:t>
                      </a:r>
                      <a:r>
                        <a:rPr lang="he-IL" baseline="0" dirty="0"/>
                        <a:t> מהדר (</a:t>
                      </a:r>
                      <a:r>
                        <a:rPr lang="en-US" baseline="0" dirty="0"/>
                        <a:t>compiler</a:t>
                      </a:r>
                      <a:r>
                        <a:rPr lang="he-IL" baseline="0" dirty="0"/>
                        <a:t>) של </a:t>
                      </a:r>
                      <a:r>
                        <a:rPr lang="he-IL" baseline="0" dirty="0" err="1"/>
                        <a:t>אסמבלי</a:t>
                      </a:r>
                      <a:r>
                        <a:rPr lang="he-IL" baseline="0" dirty="0"/>
                        <a:t> – </a:t>
                      </a:r>
                      <a:r>
                        <a:rPr lang="he-IL" b="1" baseline="0" dirty="0"/>
                        <a:t>אסמבלר</a:t>
                      </a:r>
                      <a:r>
                        <a:rPr lang="he-IL" baseline="0" dirty="0"/>
                        <a:t> - המתרגם קוד </a:t>
                      </a:r>
                      <a:r>
                        <a:rPr lang="he-IL" baseline="0" dirty="0" err="1"/>
                        <a:t>אסמבלי</a:t>
                      </a:r>
                      <a:r>
                        <a:rPr lang="he-IL" baseline="0" dirty="0"/>
                        <a:t> לקוד מכונה</a:t>
                      </a:r>
                    </a:p>
                    <a:p>
                      <a:pPr algn="r" rtl="1"/>
                      <a:r>
                        <a:rPr lang="he-IL" baseline="0" dirty="0"/>
                        <a:t>תתבצע ב 2 פקודות</a:t>
                      </a:r>
                    </a:p>
                    <a:p>
                      <a:pPr algn="r" rtl="1"/>
                      <a:r>
                        <a:rPr lang="en-US" baseline="0" dirty="0"/>
                        <a:t>1. </a:t>
                      </a:r>
                      <a:r>
                        <a:rPr lang="en-US" baseline="0" dirty="0" err="1"/>
                        <a:t>Tasm</a:t>
                      </a:r>
                      <a:r>
                        <a:rPr lang="en-US" baseline="0" dirty="0"/>
                        <a:t> &lt;</a:t>
                      </a:r>
                      <a:r>
                        <a:rPr lang="he-IL" baseline="0" dirty="0"/>
                        <a:t>שם קובץ</a:t>
                      </a:r>
                      <a:r>
                        <a:rPr lang="en-US" baseline="0" dirty="0"/>
                        <a:t>&gt;</a:t>
                      </a:r>
                    </a:p>
                    <a:p>
                      <a:pPr algn="r" rtl="1"/>
                      <a:r>
                        <a:rPr lang="en-US" baseline="0" dirty="0"/>
                        <a:t>2. </a:t>
                      </a:r>
                      <a:r>
                        <a:rPr lang="en-US" baseline="0" dirty="0" err="1"/>
                        <a:t>Tlink</a:t>
                      </a:r>
                      <a:r>
                        <a:rPr lang="en-US" baseline="0" dirty="0"/>
                        <a:t> &lt;</a:t>
                      </a:r>
                      <a:r>
                        <a:rPr lang="he-IL" baseline="0" dirty="0"/>
                        <a:t>שם קובץ</a:t>
                      </a:r>
                      <a:r>
                        <a:rPr lang="en-US" baseline="0" dirty="0"/>
                        <a:t>&gt;</a:t>
                      </a:r>
                      <a:r>
                        <a:rPr lang="he-IL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כתיבת קוד התוכנית בשפת </a:t>
                      </a:r>
                      <a:r>
                        <a:rPr lang="he-IL" dirty="0" err="1"/>
                        <a:t>אסמבלי</a:t>
                      </a:r>
                      <a:r>
                        <a:rPr lang="en-US" baseline="0" dirty="0"/>
                        <a:t> </a:t>
                      </a:r>
                      <a:r>
                        <a:rPr lang="he-IL" baseline="0" dirty="0"/>
                        <a:t> ושמירתה בקובץ עם הסיומת </a:t>
                      </a:r>
                      <a:r>
                        <a:rPr lang="en-US" baseline="0" dirty="0" err="1"/>
                        <a:t>asm</a:t>
                      </a:r>
                      <a:endParaRPr lang="en-US" baseline="0" dirty="0"/>
                    </a:p>
                    <a:p>
                      <a:pPr algn="r" rtl="1"/>
                      <a:endParaRPr lang="en-US" baseline="0" dirty="0"/>
                    </a:p>
                    <a:p>
                      <a:pPr algn="r" rtl="1"/>
                      <a:r>
                        <a:rPr lang="he-IL" baseline="0" dirty="0"/>
                        <a:t>לדוגמא:</a:t>
                      </a:r>
                    </a:p>
                    <a:p>
                      <a:pPr algn="r" rtl="1"/>
                      <a:r>
                        <a:rPr lang="en-US" baseline="0" dirty="0"/>
                        <a:t>MyFirst.asm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64422569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DosBox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td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DosBox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Notepad++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כלי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5037617"/>
                  </a:ext>
                </a:extLst>
              </a:tr>
            </a:tbl>
          </a:graphicData>
        </a:graphic>
      </p:graphicFrame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75" y="4848465"/>
            <a:ext cx="1567457" cy="156745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xmlns="" id="{EFBBBCB0-B4AE-4382-9444-956BFE50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1" y="4782080"/>
            <a:ext cx="2613892" cy="16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45828" y="286603"/>
            <a:ext cx="3709851" cy="1450757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base.asm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63921" b="20140"/>
          <a:stretch/>
        </p:blipFill>
        <p:spPr>
          <a:xfrm>
            <a:off x="1674798" y="286603"/>
            <a:ext cx="5611528" cy="6087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2FDC5D-3E6C-4157-A180-F6572B57497C}"/>
              </a:ext>
            </a:extLst>
          </p:cNvPr>
          <p:cNvSpPr txBox="1"/>
          <p:nvPr/>
        </p:nvSpPr>
        <p:spPr>
          <a:xfrm>
            <a:off x="6951681" y="2499590"/>
            <a:ext cx="4796973" cy="9194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sz="2400" dirty="0"/>
              <a:t>הקובץ </a:t>
            </a:r>
            <a:r>
              <a:rPr lang="en-US" sz="2400" dirty="0"/>
              <a:t> base.asm</a:t>
            </a:r>
            <a:r>
              <a:rPr lang="he-IL" sz="2400" dirty="0"/>
              <a:t>יושב בתיקייה: </a:t>
            </a:r>
            <a:r>
              <a:rPr lang="en-US" sz="2400" dirty="0"/>
              <a:t>C:\Heights\PortableApps\TASM\BIN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887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097280" y="808892"/>
            <a:ext cx="10058400" cy="66821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סביבת העבודה והתכנית הראשונה שלי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600" b="1" dirty="0">
                <a:latin typeface="Bookman Old Style" panose="02050604050505020204" pitchFamily="18" charset="0"/>
              </a:rPr>
              <a:t>תחת  </a:t>
            </a:r>
            <a:r>
              <a:rPr lang="en-US" sz="2600" b="1" dirty="0">
                <a:latin typeface="Bookman Old Style" panose="02050604050505020204" pitchFamily="18" charset="0"/>
              </a:rPr>
              <a:t>DATASEG</a:t>
            </a:r>
            <a:r>
              <a:rPr lang="he-IL" sz="2600" b="1" dirty="0">
                <a:latin typeface="Bookman Old Style" panose="02050604050505020204" pitchFamily="18" charset="0"/>
              </a:rPr>
              <a:t> נגדיר משתנה שהוא מחרוזת</a:t>
            </a:r>
            <a:endParaRPr lang="en-US" sz="2600" b="1" dirty="0">
              <a:latin typeface="Bookman Old Style" panose="02050604050505020204" pitchFamily="18" charset="0"/>
            </a:endParaRPr>
          </a:p>
          <a:p>
            <a:pPr algn="l" rtl="0"/>
            <a:r>
              <a:rPr lang="en-US" sz="3000" dirty="0" err="1"/>
              <a:t>msg</a:t>
            </a:r>
            <a:r>
              <a:rPr lang="en-US" sz="3000" dirty="0"/>
              <a:t>  </a:t>
            </a:r>
            <a:r>
              <a:rPr lang="en-US" sz="3000" dirty="0" err="1">
                <a:solidFill>
                  <a:srgbClr val="00B0F0"/>
                </a:solidFill>
              </a:rPr>
              <a:t>db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'Hello	!$'</a:t>
            </a:r>
          </a:p>
          <a:p>
            <a:r>
              <a:rPr lang="he-IL" sz="3000" dirty="0"/>
              <a:t> </a:t>
            </a:r>
            <a:endParaRPr lang="en-US" sz="3000" dirty="0"/>
          </a:p>
          <a:p>
            <a:r>
              <a:rPr lang="he-IL" sz="2600" b="1" dirty="0">
                <a:latin typeface="Bookman Old Style" panose="02050604050505020204" pitchFamily="18" charset="0"/>
              </a:rPr>
              <a:t>תחת ה – </a:t>
            </a:r>
            <a:r>
              <a:rPr lang="en-US" sz="2600" b="1" dirty="0">
                <a:latin typeface="Bookman Old Style" panose="02050604050505020204" pitchFamily="18" charset="0"/>
              </a:rPr>
              <a:t>CODESEG </a:t>
            </a:r>
            <a:r>
              <a:rPr lang="he-IL" sz="2600" b="1" dirty="0">
                <a:latin typeface="Bookman Old Style" panose="02050604050505020204" pitchFamily="18" charset="0"/>
              </a:rPr>
              <a:t> נקליד את ההוראות להדפסת המחזורת.</a:t>
            </a:r>
            <a:endParaRPr lang="en-US" sz="2600" b="1" dirty="0">
              <a:latin typeface="Bookman Old Style" panose="02050604050505020204" pitchFamily="18" charset="0"/>
            </a:endParaRPr>
          </a:p>
          <a:p>
            <a:pPr algn="l" rtl="0"/>
            <a:r>
              <a:rPr lang="en-US" sz="3000" dirty="0" err="1">
                <a:solidFill>
                  <a:srgbClr val="002060"/>
                </a:solidFill>
              </a:rPr>
              <a:t>mov</a:t>
            </a:r>
            <a:r>
              <a:rPr lang="en-US" sz="3000" dirty="0"/>
              <a:t>  </a:t>
            </a:r>
            <a:r>
              <a:rPr lang="en-US" sz="3000" dirty="0">
                <a:solidFill>
                  <a:srgbClr val="9966FF"/>
                </a:solidFill>
              </a:rPr>
              <a:t>dx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B0F0"/>
                </a:solidFill>
              </a:rPr>
              <a:t>offset</a:t>
            </a:r>
            <a:r>
              <a:rPr lang="en-US" sz="3000" dirty="0"/>
              <a:t> </a:t>
            </a:r>
            <a:r>
              <a:rPr lang="en-US" sz="3000" dirty="0" err="1"/>
              <a:t>msg</a:t>
            </a:r>
            <a:r>
              <a:rPr lang="en-US" sz="3000" dirty="0"/>
              <a:t>    </a:t>
            </a:r>
          </a:p>
          <a:p>
            <a:pPr algn="l" rtl="0"/>
            <a:r>
              <a:rPr lang="en-US" sz="3000" dirty="0" err="1">
                <a:solidFill>
                  <a:srgbClr val="002060"/>
                </a:solidFill>
              </a:rPr>
              <a:t>mov</a:t>
            </a:r>
            <a:r>
              <a:rPr lang="en-US" sz="3000" dirty="0"/>
              <a:t>  </a:t>
            </a:r>
            <a:r>
              <a:rPr lang="en-US" sz="3000" dirty="0">
                <a:solidFill>
                  <a:srgbClr val="9966FF"/>
                </a:solidFill>
              </a:rPr>
              <a:t>ah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EA8B00"/>
                </a:solidFill>
              </a:rPr>
              <a:t>9</a:t>
            </a:r>
            <a:r>
              <a:rPr lang="en-US" sz="3000" dirty="0"/>
              <a:t>        		</a:t>
            </a:r>
          </a:p>
          <a:p>
            <a:pPr algn="l" rtl="0"/>
            <a:r>
              <a:rPr lang="en-US" sz="3000" dirty="0" err="1">
                <a:solidFill>
                  <a:srgbClr val="002060"/>
                </a:solidFill>
              </a:rPr>
              <a:t>int</a:t>
            </a:r>
            <a:r>
              <a:rPr lang="en-US" sz="3000" dirty="0"/>
              <a:t>  </a:t>
            </a:r>
            <a:r>
              <a:rPr lang="en-US" sz="3000" dirty="0">
                <a:solidFill>
                  <a:srgbClr val="EA8B00"/>
                </a:solidFill>
              </a:rPr>
              <a:t>21h</a:t>
            </a:r>
            <a:r>
              <a:rPr lang="en-US" sz="3000" dirty="0"/>
              <a:t>         </a:t>
            </a:r>
          </a:p>
          <a:p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800" dirty="0"/>
              <a:t>התחל</a:t>
            </a:r>
            <a:endParaRPr lang="en-US" sz="2800" dirty="0"/>
          </a:p>
          <a:p>
            <a:r>
              <a:rPr lang="en-US" sz="2800" dirty="0" err="1"/>
              <a:t>gvahim</a:t>
            </a:r>
            <a:endParaRPr lang="en-US" sz="2800" dirty="0"/>
          </a:p>
          <a:p>
            <a:r>
              <a:rPr lang="en-US" sz="2800" dirty="0" err="1"/>
              <a:t>Notped</a:t>
            </a:r>
            <a:r>
              <a:rPr lang="en-US" sz="2800" dirty="0"/>
              <a:t>++</a:t>
            </a:r>
          </a:p>
          <a:p>
            <a:r>
              <a:rPr lang="he-IL" sz="2800" dirty="0"/>
              <a:t>העלו את הקובץ 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he-IL" sz="2800" dirty="0"/>
              <a:t>   </a:t>
            </a:r>
            <a:r>
              <a:rPr lang="en-US" sz="2800" dirty="0"/>
              <a:t>base.asm</a:t>
            </a:r>
          </a:p>
          <a:p>
            <a:endParaRPr lang="he-IL" sz="2800" dirty="0"/>
          </a:p>
        </p:txBody>
      </p:sp>
      <p:pic>
        <p:nvPicPr>
          <p:cNvPr id="1026" name="Picture 2" descr="https://encrypted-tbn2.gstatic.com/images?q=tbn:ANd9GcS3Db0h8GZBFCb49phPR_o8VaZfqfdWZRXG4yq2YKSm8UmpCLE2FTCRJ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422148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34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3815" y="563969"/>
            <a:ext cx="6805246" cy="58631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 </a:t>
            </a:r>
            <a:r>
              <a:rPr lang="he-IL" sz="1100" dirty="0"/>
              <a:t> </a:t>
            </a:r>
            <a:r>
              <a:rPr lang="he-IL" sz="2800" dirty="0"/>
              <a:t>כדי שתוכלו להריץ את התוכנית עליכם לשמור גם אותה ב-  </a:t>
            </a:r>
            <a:endParaRPr lang="en-US" sz="2800" dirty="0"/>
          </a:p>
          <a:p>
            <a:r>
              <a:rPr lang="en-US" sz="2800" dirty="0"/>
              <a:t>C:\Heights\PortableApps\TASM\BIN</a:t>
            </a:r>
            <a:endParaRPr lang="he-IL" sz="2800" dirty="0"/>
          </a:p>
          <a:p>
            <a:endParaRPr lang="he-IL" sz="2800" dirty="0"/>
          </a:p>
          <a:p>
            <a:r>
              <a:rPr lang="he-IL" sz="2800" dirty="0"/>
              <a:t>שם חוקי להרצה הוא שם בעל 8 אותות וסימנים לועזיים המתחיל באות.</a:t>
            </a:r>
            <a:endParaRPr lang="en-US" sz="2800" dirty="0"/>
          </a:p>
          <a:p>
            <a:r>
              <a:rPr lang="he-IL" sz="2800" dirty="0"/>
              <a:t> </a:t>
            </a:r>
            <a:endParaRPr lang="en-US" sz="1100" dirty="0"/>
          </a:p>
          <a:p>
            <a:r>
              <a:rPr lang="he-IL" sz="2800" dirty="0"/>
              <a:t>שמרו את הקובץ תחת השם:  </a:t>
            </a:r>
            <a:r>
              <a:rPr lang="en-US" sz="2800" dirty="0"/>
              <a:t>hello</a:t>
            </a:r>
          </a:p>
          <a:p>
            <a:r>
              <a:rPr lang="en-US" sz="1100" dirty="0"/>
              <a:t> </a:t>
            </a:r>
          </a:p>
          <a:p>
            <a:r>
              <a:rPr lang="he-IL" sz="2800" dirty="0"/>
              <a:t>בחרו בסיומת  -   </a:t>
            </a:r>
            <a:r>
              <a:rPr lang="en-US" sz="2800" dirty="0"/>
              <a:t>.</a:t>
            </a:r>
            <a:r>
              <a:rPr lang="en-US" sz="2800" dirty="0" err="1"/>
              <a:t>asm</a:t>
            </a:r>
            <a:endParaRPr lang="en-US" sz="2800" dirty="0"/>
          </a:p>
          <a:p>
            <a:endParaRPr lang="he-IL" sz="2800" dirty="0"/>
          </a:p>
          <a:p>
            <a:r>
              <a:rPr lang="he-IL" sz="2800" dirty="0"/>
              <a:t>כשתסיימו לעבוד תשמרו את הקובץ ל – </a:t>
            </a:r>
            <a:r>
              <a:rPr lang="en-US" sz="2800" dirty="0"/>
              <a:t>disk on key</a:t>
            </a:r>
            <a:r>
              <a:rPr lang="he-IL" sz="2800" dirty="0"/>
              <a:t> האישי שלכם.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תמונה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13" b="37222"/>
          <a:stretch/>
        </p:blipFill>
        <p:spPr bwMode="auto">
          <a:xfrm>
            <a:off x="473283" y="406613"/>
            <a:ext cx="3843883" cy="627900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24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6686" y="286603"/>
            <a:ext cx="2838993" cy="12373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45943" y="1845734"/>
            <a:ext cx="4609737" cy="4023360"/>
          </a:xfrm>
        </p:spPr>
        <p:txBody>
          <a:bodyPr/>
          <a:lstStyle/>
          <a:p>
            <a:r>
              <a:rPr lang="he-IL" dirty="0"/>
              <a:t>עבודת המחשב מבוססת על 2 רכיבים מרכזיים:</a:t>
            </a:r>
            <a:endParaRPr lang="en-US" dirty="0"/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he-IL" dirty="0"/>
              <a:t>המעבד</a:t>
            </a:r>
            <a:endParaRPr lang="en-US" dirty="0"/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he-IL" dirty="0"/>
              <a:t>הזיכרון</a:t>
            </a:r>
            <a:endParaRPr lang="en-US" dirty="0"/>
          </a:p>
          <a:p>
            <a:r>
              <a:rPr lang="he-IL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המעבד מחולק ל 2 יחידות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ALU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Arithmetic Logic Unit </a:t>
            </a:r>
            <a:r>
              <a:rPr lang="he-IL" dirty="0"/>
              <a:t>,  היחידה המבצעת את הפקודות בתוכנית</a:t>
            </a:r>
            <a:endParaRPr lang="en-US" dirty="0"/>
          </a:p>
          <a:p>
            <a:pPr lvl="0"/>
            <a:r>
              <a:rPr lang="he-IL" b="1" dirty="0"/>
              <a:t>יחידת בקרה </a:t>
            </a:r>
            <a:r>
              <a:rPr lang="he-IL" dirty="0"/>
              <a:t>– אחראית על ניהול הרצת התוכנית. מביאה את הפקודות אחת אחת ומעבירה ל </a:t>
            </a:r>
            <a:r>
              <a:rPr lang="en-US" dirty="0"/>
              <a:t>ALU</a:t>
            </a:r>
            <a:r>
              <a:rPr lang="he-IL" dirty="0"/>
              <a:t> לביצוע</a:t>
            </a:r>
            <a:endParaRPr lang="en-US" dirty="0"/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4949" t="22160" r="20284" b="40467"/>
          <a:stretch/>
        </p:blipFill>
        <p:spPr>
          <a:xfrm>
            <a:off x="356084" y="905301"/>
            <a:ext cx="6134705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נריץ את התכנית: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86600" y="1845733"/>
            <a:ext cx="4069079" cy="4344051"/>
          </a:xfrm>
        </p:spPr>
        <p:txBody>
          <a:bodyPr>
            <a:normAutofit/>
          </a:bodyPr>
          <a:lstStyle/>
          <a:p>
            <a:r>
              <a:rPr lang="he-IL" sz="2800" dirty="0"/>
              <a:t>נעלה מתוך גבהים את  </a:t>
            </a:r>
            <a:r>
              <a:rPr lang="en-US" sz="2800" dirty="0" err="1"/>
              <a:t>DOSBox</a:t>
            </a:r>
            <a:r>
              <a:rPr lang="he-IL" sz="2800" dirty="0"/>
              <a:t> </a:t>
            </a:r>
            <a:endParaRPr lang="en-US" sz="2800" dirty="0"/>
          </a:p>
          <a:p>
            <a:pPr algn="l" rtl="0"/>
            <a:r>
              <a:rPr lang="en-US" sz="2800" dirty="0"/>
              <a:t>c:</a:t>
            </a:r>
          </a:p>
          <a:p>
            <a:pPr algn="l" rtl="0"/>
            <a:r>
              <a:rPr lang="en-US" sz="2800" dirty="0"/>
              <a:t>cd  \</a:t>
            </a:r>
            <a:r>
              <a:rPr lang="en-US" sz="2800" dirty="0" err="1"/>
              <a:t>tasm</a:t>
            </a:r>
            <a:r>
              <a:rPr lang="en-US" sz="2800" dirty="0"/>
              <a:t>\bin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dirty="0" err="1"/>
              <a:t>Tasm</a:t>
            </a:r>
            <a:r>
              <a:rPr lang="en-US" sz="2800" dirty="0"/>
              <a:t> /</a:t>
            </a:r>
            <a:r>
              <a:rPr lang="en-US" sz="2800" dirty="0" err="1"/>
              <a:t>zi</a:t>
            </a:r>
            <a:r>
              <a:rPr lang="en-US" sz="2800" dirty="0"/>
              <a:t> hello</a:t>
            </a:r>
          </a:p>
          <a:p>
            <a:pPr algn="l" rtl="0"/>
            <a:r>
              <a:rPr lang="en-US" sz="2800" dirty="0" err="1"/>
              <a:t>tlink</a:t>
            </a:r>
            <a:r>
              <a:rPr lang="en-US" sz="2800" dirty="0"/>
              <a:t> /v hello</a:t>
            </a:r>
          </a:p>
          <a:p>
            <a:pPr algn="l" rtl="0"/>
            <a:r>
              <a:rPr lang="en-US" sz="2800" dirty="0"/>
              <a:t>td hello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2050" name="Picture 2" descr="https://encrypted-tbn2.gstatic.com/images?q=tbn:ANd9GcS3Db0h8GZBFCb49phPR_o8VaZfqfdWZRXG4yq2YKSm8UmpCLE2FTCRJ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48" y="4500267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7061B20B-6B61-4C68-8454-D652BF82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" y="2041237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195036D-EB25-46BC-A8FB-1C68AC45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665" y="286603"/>
            <a:ext cx="10058400" cy="1450757"/>
          </a:xfrm>
        </p:spPr>
        <p:txBody>
          <a:bodyPr/>
          <a:lstStyle/>
          <a:p>
            <a:pPr algn="r"/>
            <a:r>
              <a:rPr lang="he-IL" dirty="0"/>
              <a:t>נשים לב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4D994952-2238-4C8A-AB7E-20274DCE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146" y="1976550"/>
            <a:ext cx="10058400" cy="4023360"/>
          </a:xfrm>
        </p:spPr>
        <p:txBody>
          <a:bodyPr/>
          <a:lstStyle/>
          <a:p>
            <a:r>
              <a:rPr lang="he-IL" dirty="0"/>
              <a:t>1 – הקוד שלנו</a:t>
            </a:r>
          </a:p>
          <a:p>
            <a:r>
              <a:rPr lang="he-IL" dirty="0"/>
              <a:t>2 – המשתנים שלנו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BD41ECFB-C8D5-4BED-B21C-0BE1D5A8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8" y="603288"/>
            <a:ext cx="9042278" cy="5651424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xmlns="" id="{F5B37A13-2ABF-4D5F-AE53-4632C8A23748}"/>
              </a:ext>
            </a:extLst>
          </p:cNvPr>
          <p:cNvSpPr/>
          <p:nvPr/>
        </p:nvSpPr>
        <p:spPr>
          <a:xfrm>
            <a:off x="535709" y="2900218"/>
            <a:ext cx="3195782" cy="19396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xmlns="" id="{0EBE1750-AA6C-44C5-AEA8-31EEAA5095F8}"/>
              </a:ext>
            </a:extLst>
          </p:cNvPr>
          <p:cNvSpPr/>
          <p:nvPr/>
        </p:nvSpPr>
        <p:spPr>
          <a:xfrm>
            <a:off x="535709" y="2079551"/>
            <a:ext cx="3195782" cy="4756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xmlns="" id="{5D04CC78-E45B-4045-BD7D-F83D703F0A11}"/>
              </a:ext>
            </a:extLst>
          </p:cNvPr>
          <p:cNvSpPr/>
          <p:nvPr/>
        </p:nvSpPr>
        <p:spPr>
          <a:xfrm>
            <a:off x="304799" y="5458898"/>
            <a:ext cx="5504873" cy="47567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C8268D03-60EA-46A0-ABA4-7AF23280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F759988-EC5F-448B-B797-12B8D6FB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0526C73C-0150-4EEC-90E3-E111E9BE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38" y="578598"/>
            <a:ext cx="8464794" cy="5290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BDF8C5-689C-4B93-91C6-8C19ED1AA78B}"/>
              </a:ext>
            </a:extLst>
          </p:cNvPr>
          <p:cNvSpPr txBox="1"/>
          <p:nvPr/>
        </p:nvSpPr>
        <p:spPr>
          <a:xfrm>
            <a:off x="599768" y="3077497"/>
            <a:ext cx="2536722" cy="180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997434-FBAE-4736-8673-4FBA19F9AA11}"/>
              </a:ext>
            </a:extLst>
          </p:cNvPr>
          <p:cNvSpPr txBox="1"/>
          <p:nvPr/>
        </p:nvSpPr>
        <p:spPr>
          <a:xfrm>
            <a:off x="1036320" y="342575"/>
            <a:ext cx="2222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FF0000"/>
                </a:solidFill>
              </a:rPr>
              <a:t>V</a:t>
            </a:r>
            <a:r>
              <a:rPr lang="en-US" sz="4000" b="1" dirty="0"/>
              <a:t>iew</a:t>
            </a:r>
          </a:p>
          <a:p>
            <a:pPr marL="742950" lvl="1" indent="-285750" algn="l" rtl="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FF0000"/>
                </a:solidFill>
              </a:rPr>
              <a:t>C</a:t>
            </a:r>
            <a:r>
              <a:rPr lang="en-US" sz="4000" b="1" dirty="0"/>
              <a:t>PU	</a:t>
            </a:r>
          </a:p>
        </p:txBody>
      </p:sp>
    </p:spTree>
    <p:extLst>
      <p:ext uri="{BB962C8B-B14F-4D97-AF65-F5344CB8AC3E}">
        <p14:creationId xmlns:p14="http://schemas.microsoft.com/office/powerpoint/2010/main" val="202325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נשים לב: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86600" y="1845733"/>
            <a:ext cx="4524829" cy="4344051"/>
          </a:xfrm>
        </p:spPr>
        <p:txBody>
          <a:bodyPr>
            <a:normAutofit/>
          </a:bodyPr>
          <a:lstStyle/>
          <a:p>
            <a:pPr algn="r"/>
            <a:r>
              <a:rPr lang="he-IL" sz="2800" dirty="0"/>
              <a:t>1. הקוד שלנו – </a:t>
            </a:r>
            <a:r>
              <a:rPr lang="en-US" sz="2800" dirty="0"/>
              <a:t>Code Segment</a:t>
            </a:r>
            <a:endParaRPr lang="he-IL" sz="2800" dirty="0"/>
          </a:p>
          <a:p>
            <a:pPr algn="r"/>
            <a:r>
              <a:rPr lang="he-IL" sz="2800" dirty="0"/>
              <a:t>2. המחרוזת – </a:t>
            </a:r>
            <a:r>
              <a:rPr lang="en-US" sz="2800" dirty="0"/>
              <a:t>Data Segment</a:t>
            </a:r>
          </a:p>
          <a:p>
            <a:pPr algn="r"/>
            <a:r>
              <a:rPr lang="en-US" sz="2800" dirty="0"/>
              <a:t>3</a:t>
            </a:r>
            <a:r>
              <a:rPr lang="he-IL" sz="2800" dirty="0"/>
              <a:t>. הרגיסטרים</a:t>
            </a:r>
            <a:endParaRPr lang="en-US" sz="2800" dirty="0"/>
          </a:p>
          <a:p>
            <a:pPr algn="r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2050" name="Picture 2" descr="https://encrypted-tbn2.gstatic.com/images?q=tbn:ANd9GcS3Db0h8GZBFCb49phPR_o8VaZfqfdWZRXG4yq2YKSm8UmpCLE2FTCRJ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91" y="4338993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xmlns="" id="{C67C5C82-A4D1-479F-86B3-44760278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" y="1749737"/>
            <a:ext cx="7104075" cy="4440047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xmlns="" id="{DB20E284-DB88-4155-87BD-6AE47EF31A1F}"/>
              </a:ext>
            </a:extLst>
          </p:cNvPr>
          <p:cNvSpPr/>
          <p:nvPr/>
        </p:nvSpPr>
        <p:spPr>
          <a:xfrm>
            <a:off x="1358083" y="2053476"/>
            <a:ext cx="3550674" cy="22855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xmlns="" id="{9950C2BE-C5AF-4C84-BAF3-AADCA045F75C}"/>
              </a:ext>
            </a:extLst>
          </p:cNvPr>
          <p:cNvSpPr/>
          <p:nvPr/>
        </p:nvSpPr>
        <p:spPr>
          <a:xfrm>
            <a:off x="1345791" y="4489677"/>
            <a:ext cx="3732571" cy="46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xmlns="" id="{1741C2E5-F2C0-4866-8A20-0002C230888C}"/>
              </a:ext>
            </a:extLst>
          </p:cNvPr>
          <p:cNvSpPr/>
          <p:nvPr/>
        </p:nvSpPr>
        <p:spPr>
          <a:xfrm>
            <a:off x="5758223" y="2067704"/>
            <a:ext cx="1183966" cy="243194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66968" y="604684"/>
            <a:ext cx="6288712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ארכיטקטורת פון ניומן</a:t>
            </a:r>
            <a:endParaRPr lang="he-IL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9086" y="2081399"/>
            <a:ext cx="6844714" cy="395256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he-IL" sz="3600" dirty="0"/>
              <a:t>במודל זה למחשב 2 חלקים עיקריים :</a:t>
            </a:r>
          </a:p>
          <a:p>
            <a:pPr marL="0" lvl="1" indent="0">
              <a:lnSpc>
                <a:spcPct val="140000"/>
              </a:lnSpc>
              <a:buNone/>
            </a:pPr>
            <a:r>
              <a:rPr lang="he-IL" sz="31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זיכרון ומעבד</a:t>
            </a:r>
          </a:p>
          <a:p>
            <a:pPr marL="0" lvl="1" indent="0">
              <a:lnSpc>
                <a:spcPct val="140000"/>
              </a:lnSpc>
              <a:buNone/>
            </a:pPr>
            <a:endParaRPr lang="he-IL" sz="3000" dirty="0"/>
          </a:p>
          <a:p>
            <a:pPr marL="0" lvl="1" indent="0">
              <a:lnSpc>
                <a:spcPct val="140000"/>
              </a:lnSpc>
              <a:buNone/>
            </a:pPr>
            <a:r>
              <a:rPr lang="he-IL" sz="3100" dirty="0"/>
              <a:t>כדי לבצע חישובים מהירים במעבד יש </a:t>
            </a:r>
            <a:r>
              <a:rPr lang="he-IL" sz="31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רגיסטרים</a:t>
            </a:r>
            <a:r>
              <a:rPr lang="he-IL" sz="3100" dirty="0"/>
              <a:t>, אוגרים.</a:t>
            </a:r>
          </a:p>
          <a:p>
            <a:pPr marL="0" lvl="1" indent="0">
              <a:lnSpc>
                <a:spcPct val="140000"/>
              </a:lnSpc>
              <a:buNone/>
            </a:pPr>
            <a:r>
              <a:rPr lang="he-IL" sz="3100" dirty="0"/>
              <a:t>הרגיסטרים הם תאי זיכרון מיוחדים הנמצאים בתוך היחידה האריתמטית לוגית. </a:t>
            </a:r>
          </a:p>
          <a:p>
            <a:pPr marL="0" lvl="1" indent="0">
              <a:lnSpc>
                <a:spcPct val="140000"/>
              </a:lnSpc>
              <a:buNone/>
            </a:pPr>
            <a:r>
              <a:rPr lang="he-IL" sz="3100" dirty="0"/>
              <a:t>פעולת המעבד מהירה יותר כאשר הוא מבצע פעולה עם הרגיסטרים מאשר עם זיכרון המחשב.</a:t>
            </a:r>
            <a:endParaRPr lang="en-US" sz="3100" dirty="0"/>
          </a:p>
          <a:p>
            <a:pPr lvl="1"/>
            <a:endParaRPr lang="he-IL" sz="3400" dirty="0"/>
          </a:p>
        </p:txBody>
      </p:sp>
      <p:pic>
        <p:nvPicPr>
          <p:cNvPr id="5" name="תמונה 4" descr="https://upload.wikimedia.org/wikipedia/commons/thumb/6/6e/Von_Neumann_architecture_he.svg/497px-Von_Neumann_architecture_he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3" y="2285112"/>
            <a:ext cx="3383966" cy="37488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מלבן 5"/>
          <p:cNvSpPr/>
          <p:nvPr/>
        </p:nvSpPr>
        <p:spPr>
          <a:xfrm>
            <a:off x="542023" y="3348835"/>
            <a:ext cx="3154227" cy="162141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3" y="207862"/>
            <a:ext cx="2938881" cy="18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1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66968" y="604684"/>
            <a:ext cx="6288712" cy="796414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ארכיטקטורת פון ניומן</a:t>
            </a:r>
            <a:endParaRPr lang="he-IL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01496" y="2064773"/>
            <a:ext cx="6752303" cy="3952569"/>
          </a:xfrm>
        </p:spPr>
        <p:txBody>
          <a:bodyPr>
            <a:normAutofit fontScale="92500"/>
          </a:bodyPr>
          <a:lstStyle/>
          <a:p>
            <a:pPr marL="288000" indent="-288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he-IL" sz="2400" b="1" dirty="0">
                <a:solidFill>
                  <a:schemeClr val="accent1"/>
                </a:solidFill>
              </a:rPr>
              <a:t>הזיכרון</a:t>
            </a:r>
            <a:r>
              <a:rPr lang="he-IL" sz="2400" dirty="0"/>
              <a:t> משמש הן לאחסון התוכנית שהמחשב מבצע והן לאחסון הנתונים שתוכנית זו קוראת או כותבת. </a:t>
            </a:r>
            <a:endParaRPr lang="en-US" sz="2400" dirty="0"/>
          </a:p>
          <a:p>
            <a:pPr marL="288000" indent="-288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he-IL" sz="2400" b="1" dirty="0">
                <a:solidFill>
                  <a:schemeClr val="accent1"/>
                </a:solidFill>
              </a:rPr>
              <a:t>המעבד</a:t>
            </a:r>
            <a:r>
              <a:rPr lang="he-IL" sz="2400" dirty="0"/>
              <a:t> – יחידת העיבוד המרכזית – מכיל:</a:t>
            </a:r>
          </a:p>
          <a:p>
            <a:pPr marL="580608" lvl="1" indent="-288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he-IL" sz="2400" b="1" dirty="0"/>
              <a:t>יחידת בקרה </a:t>
            </a:r>
            <a:r>
              <a:rPr lang="he-IL" sz="2400" dirty="0"/>
              <a:t>– אחראית על ביצוע התוכנית</a:t>
            </a:r>
          </a:p>
          <a:p>
            <a:pPr marL="580608" lvl="1" indent="-288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he-IL" sz="2400" dirty="0"/>
              <a:t> </a:t>
            </a:r>
            <a:r>
              <a:rPr lang="he-IL" sz="2400" b="1" dirty="0"/>
              <a:t>יחידה אריתמטית לוגית </a:t>
            </a:r>
            <a:r>
              <a:rPr lang="he-IL" sz="2400" dirty="0"/>
              <a:t>– מבצעת את הפקודות בתכנית </a:t>
            </a:r>
          </a:p>
          <a:p>
            <a:pPr marL="288000" indent="-2880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he-IL" sz="2400" dirty="0"/>
              <a:t>גם בימינו מבוססים המחשבים על מודל זה, כאשר היחידה האריתמטית לוגית ויחידת הבקרה מאוחדות לכדי יחידת העיבוד המרכזית</a:t>
            </a:r>
            <a:endParaRPr lang="he-IL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52000" indent="-288000">
              <a:buFont typeface="Arial" panose="020B0604020202020204" pitchFamily="34" charset="0"/>
              <a:buChar char="•"/>
            </a:pPr>
            <a:endParaRPr lang="he-IL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 descr="https://upload.wikimedia.org/wikipedia/commons/thumb/6/6e/Von_Neumann_architecture_he.svg/497px-Von_Neumann_architecture_he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0" y="2166629"/>
            <a:ext cx="3383966" cy="37488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מלבן 5"/>
          <p:cNvSpPr/>
          <p:nvPr/>
        </p:nvSpPr>
        <p:spPr>
          <a:xfrm>
            <a:off x="1045859" y="3382874"/>
            <a:ext cx="3154227" cy="1621410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‫פון נוימן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0" y="203182"/>
            <a:ext cx="1376781" cy="17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703385"/>
            <a:ext cx="10058400" cy="82647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המעבד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6538" y="1845734"/>
            <a:ext cx="7199142" cy="4023360"/>
          </a:xfrm>
        </p:spPr>
        <p:txBody>
          <a:bodyPr>
            <a:normAutofit/>
          </a:bodyPr>
          <a:lstStyle/>
          <a:p>
            <a:r>
              <a:rPr lang="he-IL" sz="2800" dirty="0"/>
              <a:t>בהתאם לארכיטקטורת פון נוימן הפקודות אותן מקבל המעבד מאפשרות לו: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 marL="324000" lvl="0" indent="-3240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קריאת מידע </a:t>
            </a:r>
            <a:r>
              <a:rPr lang="he-IL" sz="2800" dirty="0"/>
              <a:t>מהזיכרון או מהתקנים שונים, </a:t>
            </a:r>
            <a:endParaRPr lang="en-US" sz="2800" dirty="0"/>
          </a:p>
          <a:p>
            <a:pPr marL="324000" lvl="0" indent="-3240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ביצוע פעולות </a:t>
            </a:r>
            <a:r>
              <a:rPr lang="he-IL" sz="2800" dirty="0"/>
              <a:t>חשבוניות ולוגיות על מידע זה </a:t>
            </a:r>
            <a:endParaRPr lang="en-US" sz="2800" dirty="0"/>
          </a:p>
          <a:p>
            <a:pPr marL="324000" lvl="0" indent="-3240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וכתיבת תוצאות </a:t>
            </a:r>
            <a:r>
              <a:rPr lang="he-IL" sz="2800" dirty="0"/>
              <a:t>החישוב בחזרה לזיכרון או לחלופין שליחתו להתקנים חיצוניים.</a:t>
            </a:r>
            <a:endParaRPr lang="en-US" sz="2800" dirty="0"/>
          </a:p>
          <a:p>
            <a:endParaRPr lang="he-IL" sz="2800" dirty="0"/>
          </a:p>
        </p:txBody>
      </p:sp>
      <p:pic>
        <p:nvPicPr>
          <p:cNvPr id="2050" name="Picture 2" descr="https://upload.wikimedia.org/wikipedia/commons/thumb/0/02/80486dx2-large.jpg/300px-80486dx2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1" y="2091713"/>
            <a:ext cx="289285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295" y="4325501"/>
            <a:ext cx="288998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מעבד 80486 של אינטל בתוך המארז שלו - ממדי פיסת הסיליקון שבמרכז הם </a:t>
            </a:r>
            <a:r>
              <a:rPr lang="en-US" dirty="0"/>
              <a:t>12 x 6.75</a:t>
            </a:r>
            <a:r>
              <a:rPr lang="he-IL" dirty="0"/>
              <a:t> מילימטר</a:t>
            </a:r>
          </a:p>
        </p:txBody>
      </p:sp>
    </p:spTree>
    <p:extLst>
      <p:ext uri="{BB962C8B-B14F-4D97-AF65-F5344CB8AC3E}">
        <p14:creationId xmlns:p14="http://schemas.microsoft.com/office/powerpoint/2010/main" val="332884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4975" y="914316"/>
            <a:ext cx="6527696" cy="798467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Clock Cycle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4400" b="1" dirty="0">
                <a:cs typeface="+mn-cs"/>
              </a:rPr>
              <a:t>– שליחת הוראה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3828850"/>
            <a:ext cx="2067119" cy="1811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הוראה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כתובת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מידע</a:t>
            </a:r>
            <a:endParaRPr lang="en-US" sz="3600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08" y="1984161"/>
            <a:ext cx="5287008" cy="390020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194775" y="5174735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pic>
        <p:nvPicPr>
          <p:cNvPr id="8198" name="Picture 6" descr="http://sfile.f-static.com/image/users/16584/ftp/my_files/clock00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7" y="3224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 12"/>
          <p:cNvSpPr/>
          <p:nvPr/>
        </p:nvSpPr>
        <p:spPr>
          <a:xfrm>
            <a:off x="2067118" y="4537853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2067118" y="3830017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7706" y="1990456"/>
            <a:ext cx="430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בכל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he-IL" sz="2800" dirty="0"/>
              <a:t> של השעון נשלחת הוראה על 3 הפסים: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מאיזו יחידה לקרוא</a:t>
            </a:r>
            <a:r>
              <a:rPr lang="en-US" sz="2800" dirty="0"/>
              <a:t>/</a:t>
            </a:r>
            <a:r>
              <a:rPr lang="he-IL" sz="2800" dirty="0"/>
              <a:t>לכתוב -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he-IL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בקרה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לאיזו כתובת -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he-IL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מענים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איזה ערך - </a:t>
            </a:r>
            <a:r>
              <a:rPr lang="en-US" sz="2800" dirty="0"/>
              <a:t>   </a:t>
            </a:r>
            <a:r>
              <a:rPr lang="he-IL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מידע</a:t>
            </a:r>
          </a:p>
          <a:p>
            <a:endParaRPr lang="he-IL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3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2942 0.0016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2942 0.0016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32943 0.0016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27984" y="662524"/>
            <a:ext cx="6527696" cy="798467"/>
          </a:xfrm>
        </p:spPr>
        <p:txBody>
          <a:bodyPr anchor="t">
            <a:normAutofit/>
          </a:bodyPr>
          <a:lstStyle/>
          <a:p>
            <a:pPr algn="r"/>
            <a:r>
              <a:rPr lang="he-IL" sz="4000" b="1" dirty="0">
                <a:cs typeface="+mn-cs"/>
              </a:rPr>
              <a:t>אפיקי תקשורת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buses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3828850"/>
            <a:ext cx="2067119" cy="1811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הוראה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כתובת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מידע</a:t>
            </a:r>
            <a:endParaRPr lang="en-US" sz="3600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08" y="1984161"/>
            <a:ext cx="5287008" cy="390020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194775" y="5174735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13" name="מלבן 12"/>
          <p:cNvSpPr/>
          <p:nvPr/>
        </p:nvSpPr>
        <p:spPr>
          <a:xfrm>
            <a:off x="2067118" y="4537853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2067118" y="3830017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65142" y="1990456"/>
            <a:ext cx="4045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יחידות המחשב מחוברות בעזרת אפיקים – ערוצי תקשורת (</a:t>
            </a:r>
            <a:r>
              <a:rPr lang="en-US" sz="2800" dirty="0"/>
              <a:t>buses</a:t>
            </a:r>
            <a:r>
              <a:rPr lang="he-IL" sz="2800" dirty="0"/>
              <a:t>). </a:t>
            </a:r>
          </a:p>
          <a:p>
            <a:endParaRPr lang="he-IL" sz="2800" dirty="0"/>
          </a:p>
          <a:p>
            <a:r>
              <a:rPr lang="he-IL" sz="2800" dirty="0"/>
              <a:t>ישנם שלושה פסים עיקריים ולכל אחד תפקיד ייחודי, </a:t>
            </a:r>
          </a:p>
          <a:p>
            <a:r>
              <a:rPr lang="he-IL" sz="2800" dirty="0"/>
              <a:t>פס הנתונים </a:t>
            </a:r>
            <a:r>
              <a:rPr lang="en-US" sz="2800" dirty="0"/>
              <a:t>(Data Bus)</a:t>
            </a:r>
            <a:r>
              <a:rPr lang="he-IL" sz="2800" dirty="0"/>
              <a:t>,  </a:t>
            </a:r>
          </a:p>
          <a:p>
            <a:r>
              <a:rPr lang="he-IL" sz="2800" dirty="0"/>
              <a:t>פס המענים </a:t>
            </a:r>
            <a:r>
              <a:rPr lang="en-US" sz="2800" dirty="0"/>
              <a:t>(Address Bus)</a:t>
            </a:r>
            <a:r>
              <a:rPr lang="he-IL" sz="2800" dirty="0"/>
              <a:t>,  ופס הבקרה  </a:t>
            </a:r>
            <a:r>
              <a:rPr lang="en-US" sz="2800" dirty="0"/>
              <a:t>(control bus)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1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2942 0.0016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2942 0.0016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32943 0.0016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27984" y="662524"/>
            <a:ext cx="6527696" cy="798467"/>
          </a:xfrm>
        </p:spPr>
        <p:txBody>
          <a:bodyPr anchor="t">
            <a:normAutofit/>
          </a:bodyPr>
          <a:lstStyle/>
          <a:p>
            <a:pPr algn="r"/>
            <a:r>
              <a:rPr lang="en-US" sz="4400" b="1" dirty="0">
                <a:cs typeface="+mn-cs"/>
              </a:rPr>
              <a:t>Clock Cycle</a:t>
            </a:r>
            <a:r>
              <a:rPr lang="he-IL" sz="4400" b="1" dirty="0">
                <a:cs typeface="+mn-cs"/>
              </a:rPr>
              <a:t> – שליחת הוראה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3200" y="3828850"/>
            <a:ext cx="1863919" cy="1811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הוראה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כתובת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3600" dirty="0"/>
              <a:t>מידע</a:t>
            </a:r>
            <a:endParaRPr lang="en-US" sz="3600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08" y="1984161"/>
            <a:ext cx="5287008" cy="390020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194775" y="5174735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pic>
        <p:nvPicPr>
          <p:cNvPr id="8198" name="Picture 6" descr="http://sfile.f-static.com/image/users/16584/ftp/my_files/clock00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9" y="20830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מלבן 12"/>
          <p:cNvSpPr/>
          <p:nvPr/>
        </p:nvSpPr>
        <p:spPr>
          <a:xfrm>
            <a:off x="2067118" y="4537853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2067118" y="3830017"/>
            <a:ext cx="1331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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7706" y="1990456"/>
            <a:ext cx="4302494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בכל </a:t>
            </a:r>
            <a:r>
              <a:rPr lang="en-US" sz="2800" dirty="0"/>
              <a:t>cycle</a:t>
            </a:r>
            <a:r>
              <a:rPr lang="he-IL" sz="2800" dirty="0"/>
              <a:t> של השעון נשלחת הוראה על 3 הפסים:</a:t>
            </a:r>
          </a:p>
          <a:p>
            <a:endParaRPr lang="he-IL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בפס הבקרה </a:t>
            </a:r>
            <a:r>
              <a:rPr lang="he-IL" sz="2600" dirty="0">
                <a:sym typeface="Wingdings" panose="05000000000000000000" pitchFamily="2" charset="2"/>
              </a:rPr>
              <a:t> הפקודה לביצוע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he-IL" sz="2600" dirty="0">
                <a:sym typeface="Wingdings" panose="05000000000000000000" pitchFamily="2" charset="2"/>
              </a:rPr>
              <a:t> (האם לקרא או לכתוב).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בפס המענים </a:t>
            </a:r>
            <a:r>
              <a:rPr lang="he-IL" sz="2600" dirty="0">
                <a:sym typeface="Wingdings" panose="05000000000000000000" pitchFamily="2" charset="2"/>
              </a:rPr>
              <a:t> הכתובת לשמירת תוצאת הפעולה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br>
              <a:rPr lang="en-US" sz="2600" dirty="0">
                <a:sym typeface="Wingdings" panose="05000000000000000000" pitchFamily="2" charset="2"/>
              </a:rPr>
            </a:br>
            <a:endParaRPr lang="he-IL" sz="2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בפס המידע </a:t>
            </a:r>
            <a:r>
              <a:rPr lang="he-IL" sz="2600" dirty="0">
                <a:sym typeface="Wingdings" panose="05000000000000000000" pitchFamily="2" charset="2"/>
              </a:rPr>
              <a:t>  הנתונים, ערכים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252991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2942 0.0016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2942 0.00162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32943 0.0016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9948" y="604684"/>
            <a:ext cx="3825732" cy="796414"/>
          </a:xfrm>
        </p:spPr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0155" y="1932039"/>
            <a:ext cx="10483645" cy="3495367"/>
          </a:xfrm>
        </p:spPr>
        <p:txBody>
          <a:bodyPr>
            <a:normAutofit lnSpcReduction="10000"/>
          </a:bodyPr>
          <a:lstStyle/>
          <a:p>
            <a:r>
              <a:rPr lang="he-IL" sz="2800" dirty="0"/>
              <a:t>במחשב </a:t>
            </a:r>
            <a:r>
              <a:rPr lang="he-IL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יחידת הזיכרון </a:t>
            </a:r>
            <a:r>
              <a:rPr lang="he-IL" sz="2800" dirty="0"/>
              <a:t>הבנויה כמערך.</a:t>
            </a:r>
            <a:endParaRPr lang="en-US" sz="2800" dirty="0"/>
          </a:p>
          <a:p>
            <a:r>
              <a:rPr lang="he-IL" sz="2800" dirty="0"/>
              <a:t>בכל תא ניתן לאחסן מספר.</a:t>
            </a:r>
            <a:endParaRPr lang="en-US" sz="2800" dirty="0"/>
          </a:p>
          <a:p>
            <a:r>
              <a:rPr lang="he-IL" sz="2800" dirty="0"/>
              <a:t>מספר זה יכול להיות </a:t>
            </a:r>
            <a:r>
              <a:rPr lang="he-IL" sz="2800" b="1" dirty="0">
                <a:solidFill>
                  <a:schemeClr val="accent6">
                    <a:lumMod val="75000"/>
                  </a:schemeClr>
                </a:solidFill>
              </a:rPr>
              <a:t>נתון</a:t>
            </a:r>
            <a:r>
              <a:rPr lang="he-IL" sz="2800" dirty="0"/>
              <a:t>, </a:t>
            </a:r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הוראה</a:t>
            </a:r>
            <a:r>
              <a:rPr lang="he-IL" sz="2800" dirty="0"/>
              <a:t> או </a:t>
            </a:r>
            <a:r>
              <a:rPr lang="he-IL" sz="2800" b="1" dirty="0">
                <a:solidFill>
                  <a:schemeClr val="accent4">
                    <a:lumMod val="75000"/>
                  </a:schemeClr>
                </a:solidFill>
              </a:rPr>
              <a:t>כתובת של תא בזיכרון</a:t>
            </a:r>
            <a:r>
              <a:rPr lang="he-IL" sz="2800" dirty="0"/>
              <a:t>.</a:t>
            </a:r>
            <a:endParaRPr lang="en-US" sz="2800" dirty="0"/>
          </a:p>
          <a:p>
            <a:r>
              <a:rPr lang="he-IL" sz="2800" dirty="0"/>
              <a:t>המחשב פונה אל לתא מסוים כדי לבצע אחת משתי הפעולות:</a:t>
            </a:r>
            <a:endParaRPr lang="en-US" sz="2800" dirty="0"/>
          </a:p>
          <a:p>
            <a:pPr marL="806958" lvl="1" indent="-514350">
              <a:buFont typeface="+mj-cs"/>
              <a:buAutoNum type="hebrew2Minus"/>
            </a:pPr>
            <a:r>
              <a:rPr lang="he-IL" sz="2600" dirty="0"/>
              <a:t>קריאה של נתון או הוראה</a:t>
            </a:r>
            <a:endParaRPr lang="en-US" sz="2600" dirty="0"/>
          </a:p>
          <a:p>
            <a:pPr marL="806958" lvl="1" indent="-514350">
              <a:buFont typeface="+mj-cs"/>
              <a:buAutoNum type="hebrew2Minus"/>
            </a:pPr>
            <a:r>
              <a:rPr lang="he-IL" sz="2600" dirty="0"/>
              <a:t>כתיבה של נתון. </a:t>
            </a:r>
            <a:endParaRPr lang="en-US" sz="2600" dirty="0"/>
          </a:p>
          <a:p>
            <a:r>
              <a:rPr lang="he-IL" sz="2800" dirty="0"/>
              <a:t>לשם כך יש לכל תא בזיכרון כתובת.</a:t>
            </a:r>
            <a:endParaRPr lang="en-US" sz="2800" dirty="0"/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32940"/>
              </p:ext>
            </p:extLst>
          </p:nvPr>
        </p:nvGraphicFramePr>
        <p:xfrm>
          <a:off x="1165132" y="5427406"/>
          <a:ext cx="10188668" cy="656499"/>
        </p:xfrm>
        <a:graphic>
          <a:graphicData uri="http://schemas.openxmlformats.org/drawingml/2006/table">
            <a:tbl>
              <a:tblPr rtl="1" firstRow="1" firstCol="1" bandRow="1">
                <a:tableStyleId>{C4B1156A-380E-4F78-BDF5-A606A8083BF9}</a:tableStyleId>
              </a:tblPr>
              <a:tblGrid>
                <a:gridCol w="508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4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0967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FF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cs typeface="+mn-cs"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מבט לאחור">
  <a:themeElements>
    <a:clrScheme name="אדו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4547</TotalTime>
  <Words>864</Words>
  <Application>Microsoft Office PowerPoint</Application>
  <PresentationFormat>מסך רחב</PresentationFormat>
  <Paragraphs>271</Paragraphs>
  <Slides>23</Slides>
  <Notes>0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2" baseType="lpstr">
      <vt:lpstr>Arial Unicode MS</vt:lpstr>
      <vt:lpstr>Arial</vt:lpstr>
      <vt:lpstr>Bookman Old Style</vt:lpstr>
      <vt:lpstr>Calibri</vt:lpstr>
      <vt:lpstr>Calibri Light</vt:lpstr>
      <vt:lpstr>David</vt:lpstr>
      <vt:lpstr>Times New Roman</vt:lpstr>
      <vt:lpstr>Wingdings</vt:lpstr>
      <vt:lpstr>מבט לאחור</vt:lpstr>
      <vt:lpstr>המעבד והזיכרון</vt:lpstr>
      <vt:lpstr>המחשב</vt:lpstr>
      <vt:lpstr>ארכיטקטורת פון ניומן</vt:lpstr>
      <vt:lpstr>ארכיטקטורת פון ניומן</vt:lpstr>
      <vt:lpstr>המעבד</vt:lpstr>
      <vt:lpstr>Clock Cycle – שליחת הוראה</vt:lpstr>
      <vt:lpstr>אפיקי תקשורת buses</vt:lpstr>
      <vt:lpstr>Clock Cycle – שליחת הוראה</vt:lpstr>
      <vt:lpstr>זיכרון המחשב</vt:lpstr>
      <vt:lpstr>זיכרון המחשב</vt:lpstr>
      <vt:lpstr>המעבד - Central Processing Unit</vt:lpstr>
      <vt:lpstr>המעבד Central Processing Unit</vt:lpstr>
      <vt:lpstr>אוגרים Registers</vt:lpstr>
      <vt:lpstr>קבוצת אוגרי הנתונים</vt:lpstr>
      <vt:lpstr>רגיסטרים כלליים  General Purpose registers</vt:lpstr>
      <vt:lpstr>סביבת העבודה והתכנית הראשונה שלי</vt:lpstr>
      <vt:lpstr>base.asm</vt:lpstr>
      <vt:lpstr>סביבת העבודה והתכנית הראשונה שלי</vt:lpstr>
      <vt:lpstr>מצגת של PowerPoint</vt:lpstr>
      <vt:lpstr>נריץ את התכנית:</vt:lpstr>
      <vt:lpstr>נשים לב</vt:lpstr>
      <vt:lpstr>מצגת של PowerPoint</vt:lpstr>
      <vt:lpstr>נשים לב: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224</cp:revision>
  <dcterms:created xsi:type="dcterms:W3CDTF">2016-07-05T08:00:04Z</dcterms:created>
  <dcterms:modified xsi:type="dcterms:W3CDTF">2018-10-03T12:33:35Z</dcterms:modified>
</cp:coreProperties>
</file>