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5"/>
  </p:notesMasterIdLst>
  <p:sldIdLst>
    <p:sldId id="256" r:id="rId2"/>
    <p:sldId id="307" r:id="rId3"/>
    <p:sldId id="308" r:id="rId4"/>
    <p:sldId id="349" r:id="rId5"/>
    <p:sldId id="367" r:id="rId6"/>
    <p:sldId id="364" r:id="rId7"/>
    <p:sldId id="365" r:id="rId8"/>
    <p:sldId id="368" r:id="rId9"/>
    <p:sldId id="369" r:id="rId10"/>
    <p:sldId id="371" r:id="rId11"/>
    <p:sldId id="372" r:id="rId12"/>
    <p:sldId id="373" r:id="rId13"/>
    <p:sldId id="374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5" qsCatId="3D" csTypeId="urn:microsoft.com/office/officeart/2005/8/colors/accent3_4" csCatId="accent3" phldr="1"/>
      <dgm:spPr/>
    </dgm:pt>
    <dgm:pt modelId="{0BC9D3D1-0E31-4362-A7B2-91807D985CA9}">
      <dgm:prSet phldrT="[טקסט]"/>
      <dgm:spPr/>
      <dgm:t>
        <a:bodyPr/>
        <a:lstStyle/>
        <a:p>
          <a:pPr rtl="1"/>
          <a:r>
            <a:rPr lang="he-IL" dirty="0"/>
            <a:t>מקור</a:t>
          </a:r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/>
      <dgm:spPr/>
      <dgm:t>
        <a:bodyPr/>
        <a:lstStyle/>
        <a:p>
          <a:pPr rtl="1"/>
          <a:r>
            <a:rPr lang="he-IL" dirty="0"/>
            <a:t>יעד</a:t>
          </a:r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02F0E2F-A37C-418A-B28F-F5A63036137F}" type="presOf" srcId="{0BC9D3D1-0E31-4362-A7B2-91807D985CA9}" destId="{1F37DB66-417E-4004-B5FA-846EBCA9FCB9}" srcOrd="0" destOrd="0" presId="urn:microsoft.com/office/officeart/2005/8/layout/process1"/>
    <dgm:cxn modelId="{8A1C5D56-96CA-4992-A2BC-30DA8B141467}" type="presOf" srcId="{7BE6422C-6E7A-4F3F-8C34-B90721DC49FA}" destId="{78549FD2-BC65-4073-BAB1-584C3953548A}" srcOrd="0" destOrd="0" presId="urn:microsoft.com/office/officeart/2005/8/layout/process1"/>
    <dgm:cxn modelId="{1B8ED818-B098-4262-8737-5DDEB51F5327}" type="presOf" srcId="{056A57BD-8000-460E-8CFF-32BA9FD20B45}" destId="{B25C2C2F-9C51-49BB-9C2F-FF5A138F8D14}" srcOrd="1" destOrd="0" presId="urn:microsoft.com/office/officeart/2005/8/layout/process1"/>
    <dgm:cxn modelId="{9625E4A9-39B4-4B6D-8132-73696114531E}" type="presOf" srcId="{A4490716-0B12-4C1A-A9C0-A287E3E32EAF}" destId="{D3263846-E032-4950-931D-5DCE4710E968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BFA17E12-BA9D-486B-83EE-AB6312E38FB5}" type="presOf" srcId="{056A57BD-8000-460E-8CFF-32BA9FD20B45}" destId="{75A16FCD-99EA-45C5-B569-7C14B2B39E85}" srcOrd="0" destOrd="0" presId="urn:microsoft.com/office/officeart/2005/8/layout/process1"/>
    <dgm:cxn modelId="{A06C1819-D687-40C6-9E1D-729BF3C15511}" type="presParOf" srcId="{78549FD2-BC65-4073-BAB1-584C3953548A}" destId="{1F37DB66-417E-4004-B5FA-846EBCA9FCB9}" srcOrd="0" destOrd="0" presId="urn:microsoft.com/office/officeart/2005/8/layout/process1"/>
    <dgm:cxn modelId="{81215F20-6874-422B-8777-5440D1C34F7D}" type="presParOf" srcId="{78549FD2-BC65-4073-BAB1-584C3953548A}" destId="{75A16FCD-99EA-45C5-B569-7C14B2B39E85}" srcOrd="1" destOrd="0" presId="urn:microsoft.com/office/officeart/2005/8/layout/process1"/>
    <dgm:cxn modelId="{F04918BE-9807-48D2-A36F-EB02C1148285}" type="presParOf" srcId="{75A16FCD-99EA-45C5-B569-7C14B2B39E85}" destId="{B25C2C2F-9C51-49BB-9C2F-FF5A138F8D14}" srcOrd="0" destOrd="0" presId="urn:microsoft.com/office/officeart/2005/8/layout/process1"/>
    <dgm:cxn modelId="{A169189D-2A6E-4EF9-A62C-ED1308853EC4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6422C-6E7A-4F3F-8C34-B90721DC49FA}" type="doc">
      <dgm:prSet loTypeId="urn:microsoft.com/office/officeart/2005/8/layout/process1" loCatId="process" qsTypeId="urn:microsoft.com/office/officeart/2005/8/quickstyle/3d5" qsCatId="3D" csTypeId="urn:microsoft.com/office/officeart/2005/8/colors/accent3_4" csCatId="accent3" phldr="1"/>
      <dgm:spPr/>
    </dgm:pt>
    <dgm:pt modelId="{0BC9D3D1-0E31-4362-A7B2-91807D985CA9}">
      <dgm:prSet phldrT="[טקסט]"/>
      <dgm:spPr/>
      <dgm:t>
        <a:bodyPr/>
        <a:lstStyle/>
        <a:p>
          <a:pPr rtl="1"/>
          <a:r>
            <a:rPr lang="he-IL" dirty="0"/>
            <a:t>מקור</a:t>
          </a:r>
        </a:p>
      </dgm:t>
    </dgm:pt>
    <dgm:pt modelId="{F20FEFB7-F81A-48D8-B4A4-CC679D5FE0AF}" type="par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056A57BD-8000-460E-8CFF-32BA9FD20B45}" type="sibTrans" cxnId="{FE9A8106-A107-4293-ADC7-E969CB0150C8}">
      <dgm:prSet/>
      <dgm:spPr/>
      <dgm:t>
        <a:bodyPr/>
        <a:lstStyle/>
        <a:p>
          <a:pPr rtl="1"/>
          <a:endParaRPr lang="he-IL"/>
        </a:p>
      </dgm:t>
    </dgm:pt>
    <dgm:pt modelId="{A4490716-0B12-4C1A-A9C0-A287E3E32EAF}">
      <dgm:prSet phldrT="[טקסט]"/>
      <dgm:spPr/>
      <dgm:t>
        <a:bodyPr/>
        <a:lstStyle/>
        <a:p>
          <a:pPr rtl="1"/>
          <a:r>
            <a:rPr lang="he-IL" dirty="0"/>
            <a:t>יעד</a:t>
          </a:r>
        </a:p>
      </dgm:t>
    </dgm:pt>
    <dgm:pt modelId="{D8090E33-0722-4DD8-B434-43587DC1AE5F}" type="par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81256819-5339-4533-A30D-571D04F8A394}" type="sibTrans" cxnId="{8C74A0D9-FEFE-4D46-A972-0ED3E23444B1}">
      <dgm:prSet/>
      <dgm:spPr/>
      <dgm:t>
        <a:bodyPr/>
        <a:lstStyle/>
        <a:p>
          <a:pPr rtl="1"/>
          <a:endParaRPr lang="he-IL"/>
        </a:p>
      </dgm:t>
    </dgm:pt>
    <dgm:pt modelId="{78549FD2-BC65-4073-BAB1-584C3953548A}" type="pres">
      <dgm:prSet presAssocID="{7BE6422C-6E7A-4F3F-8C34-B90721DC49FA}" presName="Name0" presStyleCnt="0">
        <dgm:presLayoutVars>
          <dgm:dir val="rev"/>
          <dgm:resizeHandles val="exact"/>
        </dgm:presLayoutVars>
      </dgm:prSet>
      <dgm:spPr/>
    </dgm:pt>
    <dgm:pt modelId="{1F37DB66-417E-4004-B5FA-846EBCA9FCB9}" type="pres">
      <dgm:prSet presAssocID="{0BC9D3D1-0E31-4362-A7B2-91807D985C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A16FCD-99EA-45C5-B569-7C14B2B39E85}" type="pres">
      <dgm:prSet presAssocID="{056A57BD-8000-460E-8CFF-32BA9FD20B45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B25C2C2F-9C51-49BB-9C2F-FF5A138F8D14}" type="pres">
      <dgm:prSet presAssocID="{056A57BD-8000-460E-8CFF-32BA9FD20B45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3263846-E032-4950-931D-5DCE4710E968}" type="pres">
      <dgm:prSet presAssocID="{A4490716-0B12-4C1A-A9C0-A287E3E32EA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B0AD42D-3020-446A-AD26-343EE7BD5DC2}" type="presOf" srcId="{0BC9D3D1-0E31-4362-A7B2-91807D985CA9}" destId="{1F37DB66-417E-4004-B5FA-846EBCA9FCB9}" srcOrd="0" destOrd="0" presId="urn:microsoft.com/office/officeart/2005/8/layout/process1"/>
    <dgm:cxn modelId="{085FC755-BC39-47DB-89AF-87DED2A48399}" type="presOf" srcId="{056A57BD-8000-460E-8CFF-32BA9FD20B45}" destId="{75A16FCD-99EA-45C5-B569-7C14B2B39E85}" srcOrd="0" destOrd="0" presId="urn:microsoft.com/office/officeart/2005/8/layout/process1"/>
    <dgm:cxn modelId="{8C74A0D9-FEFE-4D46-A972-0ED3E23444B1}" srcId="{7BE6422C-6E7A-4F3F-8C34-B90721DC49FA}" destId="{A4490716-0B12-4C1A-A9C0-A287E3E32EAF}" srcOrd="1" destOrd="0" parTransId="{D8090E33-0722-4DD8-B434-43587DC1AE5F}" sibTransId="{81256819-5339-4533-A30D-571D04F8A394}"/>
    <dgm:cxn modelId="{D4184706-2690-4787-BDC4-26390325D496}" type="presOf" srcId="{7BE6422C-6E7A-4F3F-8C34-B90721DC49FA}" destId="{78549FD2-BC65-4073-BAB1-584C3953548A}" srcOrd="0" destOrd="0" presId="urn:microsoft.com/office/officeart/2005/8/layout/process1"/>
    <dgm:cxn modelId="{FE9A8106-A107-4293-ADC7-E969CB0150C8}" srcId="{7BE6422C-6E7A-4F3F-8C34-B90721DC49FA}" destId="{0BC9D3D1-0E31-4362-A7B2-91807D985CA9}" srcOrd="0" destOrd="0" parTransId="{F20FEFB7-F81A-48D8-B4A4-CC679D5FE0AF}" sibTransId="{056A57BD-8000-460E-8CFF-32BA9FD20B45}"/>
    <dgm:cxn modelId="{BB2A9092-B9F8-45D8-B463-829B5218E1B1}" type="presOf" srcId="{056A57BD-8000-460E-8CFF-32BA9FD20B45}" destId="{B25C2C2F-9C51-49BB-9C2F-FF5A138F8D14}" srcOrd="1" destOrd="0" presId="urn:microsoft.com/office/officeart/2005/8/layout/process1"/>
    <dgm:cxn modelId="{F24CCF17-E600-47FC-82BD-FD5595CB2511}" type="presOf" srcId="{A4490716-0B12-4C1A-A9C0-A287E3E32EAF}" destId="{D3263846-E032-4950-931D-5DCE4710E968}" srcOrd="0" destOrd="0" presId="urn:microsoft.com/office/officeart/2005/8/layout/process1"/>
    <dgm:cxn modelId="{4630D900-84EB-4B39-A197-ED70480EF0FC}" type="presParOf" srcId="{78549FD2-BC65-4073-BAB1-584C3953548A}" destId="{1F37DB66-417E-4004-B5FA-846EBCA9FCB9}" srcOrd="0" destOrd="0" presId="urn:microsoft.com/office/officeart/2005/8/layout/process1"/>
    <dgm:cxn modelId="{71BB3FB1-DA6C-458B-B6A6-434F12736E7A}" type="presParOf" srcId="{78549FD2-BC65-4073-BAB1-584C3953548A}" destId="{75A16FCD-99EA-45C5-B569-7C14B2B39E85}" srcOrd="1" destOrd="0" presId="urn:microsoft.com/office/officeart/2005/8/layout/process1"/>
    <dgm:cxn modelId="{90149725-0768-4953-BA0B-225FD9736C01}" type="presParOf" srcId="{75A16FCD-99EA-45C5-B569-7C14B2B39E85}" destId="{B25C2C2F-9C51-49BB-9C2F-FF5A138F8D14}" srcOrd="0" destOrd="0" presId="urn:microsoft.com/office/officeart/2005/8/layout/process1"/>
    <dgm:cxn modelId="{2C934566-EA46-4962-8280-B670F80B14F5}" type="presParOf" srcId="{78549FD2-BC65-4073-BAB1-584C3953548A}" destId="{D3263846-E032-4950-931D-5DCE4710E9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כ"ג/אלול/תשע"ט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128181" y="1548580"/>
            <a:ext cx="6027499" cy="2344993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רגיסטרים וזיכרון - דגשים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1028" name="Picture 4" descr="http://images.pcworld.com/news/graphics/146957-8086-chip_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7" b="11387"/>
          <a:stretch/>
        </p:blipFill>
        <p:spPr bwMode="auto">
          <a:xfrm>
            <a:off x="525472" y="1435353"/>
            <a:ext cx="3740799" cy="16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>
            <a:spLocks noGrp="1"/>
          </p:cNvSpPr>
          <p:nvPr>
            <p:ph idx="1"/>
          </p:nvPr>
        </p:nvSpPr>
        <p:spPr>
          <a:xfrm>
            <a:off x="3030394" y="1884223"/>
            <a:ext cx="8229600" cy="1647520"/>
          </a:xfrm>
        </p:spPr>
        <p:txBody>
          <a:bodyPr/>
          <a:lstStyle/>
          <a:p>
            <a:pPr algn="r" rtl="1"/>
            <a:r>
              <a:rPr lang="he-IL" sz="2800" dirty="0"/>
              <a:t>הרגיסטרים </a:t>
            </a:r>
            <a:r>
              <a:rPr lang="en-US" sz="2800" dirty="0"/>
              <a:t>AX, BX, CX, DX</a:t>
            </a:r>
            <a:r>
              <a:rPr lang="he-IL" sz="2800" dirty="0"/>
              <a:t> הם בגודל 16 ביט</a:t>
            </a:r>
          </a:p>
          <a:p>
            <a:pPr algn="r" rtl="1"/>
            <a:r>
              <a:rPr lang="he-IL" sz="2800" dirty="0"/>
              <a:t>כדי לאפשר גמישות לטיפול בבתים בודדים, יש חלוקה משנית לרגיסטרים בגודל 8 ביט</a:t>
            </a:r>
          </a:p>
          <a:p>
            <a:pPr algn="r" rtl="1"/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30394" y="840400"/>
            <a:ext cx="8229600" cy="720969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חלוקה לרגיסטרים בני 8 ביט</a:t>
            </a:r>
            <a:endParaRPr lang="en-US" sz="4400" b="1" dirty="0">
              <a:cs typeface="+mn-cs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/>
          </p:nvPr>
        </p:nvGraphicFramePr>
        <p:xfrm>
          <a:off x="1049194" y="3531742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AX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BX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CX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DX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60055" y="853765"/>
            <a:ext cx="8229600" cy="685800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דוגמה- רגיסטרים</a:t>
            </a:r>
            <a:endParaRPr lang="en-US" sz="4400" b="1" dirty="0">
              <a:cs typeface="+mn-cs"/>
            </a:endParaRPr>
          </a:p>
        </p:txBody>
      </p:sp>
      <p:pic>
        <p:nvPicPr>
          <p:cNvPr id="8" name="תמונה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23" y="3305908"/>
            <a:ext cx="7286640" cy="29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60055" y="1989731"/>
            <a:ext cx="8229600" cy="2037147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sz="3600" dirty="0"/>
              <a:t>נניח שנעתיק לתוך </a:t>
            </a:r>
            <a:r>
              <a:rPr lang="en-US" sz="3600" dirty="0"/>
              <a:t>AX</a:t>
            </a:r>
            <a:r>
              <a:rPr lang="he-IL" sz="3600" dirty="0"/>
              <a:t> את הערך </a:t>
            </a:r>
            <a:r>
              <a:rPr lang="en-US" sz="3600" dirty="0"/>
              <a:t>0FF00h</a:t>
            </a:r>
            <a:r>
              <a:rPr lang="he-IL" sz="3600" dirty="0"/>
              <a:t>:</a:t>
            </a:r>
          </a:p>
          <a:p>
            <a:pPr lvl="3"/>
            <a:r>
              <a:rPr lang="en-US" sz="3600" dirty="0"/>
              <a:t>AH</a:t>
            </a:r>
            <a:r>
              <a:rPr lang="he-IL" sz="3600" dirty="0"/>
              <a:t> יקבל את הערך </a:t>
            </a:r>
            <a:endParaRPr lang="en-US" sz="3600" dirty="0"/>
          </a:p>
          <a:p>
            <a:pPr marL="566928" lvl="3" indent="0">
              <a:buNone/>
            </a:pPr>
            <a:r>
              <a:rPr lang="en-US" sz="3600" dirty="0"/>
              <a:t>	0FFh</a:t>
            </a:r>
            <a:endParaRPr lang="he-IL" sz="3600" dirty="0"/>
          </a:p>
          <a:p>
            <a:pPr lvl="3"/>
            <a:r>
              <a:rPr lang="en-US" sz="3600" dirty="0"/>
              <a:t>AL</a:t>
            </a:r>
            <a:r>
              <a:rPr lang="he-IL" sz="3600" dirty="0"/>
              <a:t> יקבל את הערך</a:t>
            </a:r>
            <a:endParaRPr lang="en-US" sz="3600" dirty="0"/>
          </a:p>
          <a:p>
            <a:pPr marL="566928" lvl="3" indent="0">
              <a:buNone/>
            </a:pPr>
            <a:r>
              <a:rPr lang="he-IL" sz="3600" dirty="0"/>
              <a:t>	</a:t>
            </a:r>
            <a:r>
              <a:rPr lang="en-US" sz="3600" dirty="0"/>
              <a:t> 00h</a:t>
            </a:r>
            <a:r>
              <a:rPr lang="he-IL" sz="3600" dirty="0"/>
              <a:t> </a:t>
            </a:r>
          </a:p>
          <a:p>
            <a:pPr algn="r" rtl="1"/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621323" y="4206240"/>
            <a:ext cx="7506677" cy="104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6742" y="286603"/>
            <a:ext cx="3288937" cy="122288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28082" y="2061028"/>
            <a:ext cx="7327598" cy="40917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קיצור של </a:t>
            </a:r>
            <a:r>
              <a:rPr lang="en-US" sz="2400" dirty="0" smtClean="0"/>
              <a:t>move</a:t>
            </a:r>
            <a:r>
              <a:rPr lang="he-IL" sz="2400" dirty="0" smtClean="0"/>
              <a:t>, פקודה המשימה ערכים לרגיסטרים או זיכרונות במחשב. פקודה ה"מעתיקה" ערכים. </a:t>
            </a:r>
          </a:p>
          <a:p>
            <a:pPr marL="0" indent="0">
              <a:buNone/>
            </a:pPr>
            <a:r>
              <a:rPr lang="he-IL" sz="2400" b="1" dirty="0" smtClean="0">
                <a:solidFill>
                  <a:schemeClr val="accent4">
                    <a:lumMod val="75000"/>
                  </a:schemeClr>
                </a:solidFill>
              </a:rPr>
              <a:t> ניתן להשים:</a:t>
            </a:r>
          </a:p>
          <a:p>
            <a:pPr marL="652608" lvl="1" indent="-36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400" dirty="0" smtClean="0">
                <a:solidFill>
                  <a:srgbClr val="FF6600"/>
                </a:solidFill>
              </a:rPr>
              <a:t>קבוע</a:t>
            </a:r>
            <a:r>
              <a:rPr lang="he-IL" sz="2400" dirty="0" smtClean="0"/>
              <a:t>  לרגיסטר, </a:t>
            </a:r>
          </a:p>
          <a:p>
            <a:pPr marL="652608" lvl="1" indent="-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400" dirty="0"/>
              <a:t>קבוע  [לתאי זיכרון]</a:t>
            </a:r>
          </a:p>
          <a:p>
            <a:r>
              <a:rPr lang="he-IL" sz="2400" b="1" dirty="0" smtClean="0">
                <a:solidFill>
                  <a:schemeClr val="accent4">
                    <a:lumMod val="75000"/>
                  </a:schemeClr>
                </a:solidFill>
              </a:rPr>
              <a:t>ניתן להעתיק מידע:</a:t>
            </a:r>
          </a:p>
          <a:p>
            <a:pPr marL="652608" lvl="1" indent="-36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400" dirty="0"/>
              <a:t>מרגיסטר [לתאי זיכרון</a:t>
            </a:r>
            <a:r>
              <a:rPr lang="he-IL" sz="2400" dirty="0" smtClean="0"/>
              <a:t>]</a:t>
            </a:r>
            <a:r>
              <a:rPr lang="he-IL" sz="2200" dirty="0" smtClean="0"/>
              <a:t> </a:t>
            </a:r>
          </a:p>
          <a:p>
            <a:pPr marL="652608" lvl="1" indent="-36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400" dirty="0" smtClean="0"/>
              <a:t>[</a:t>
            </a:r>
            <a:r>
              <a:rPr lang="he-IL" sz="2400" dirty="0"/>
              <a:t>מתאי</a:t>
            </a:r>
            <a:r>
              <a:rPr lang="he-IL" sz="2400" dirty="0" smtClean="0"/>
              <a:t> זיכרון]  לרגיסטר</a:t>
            </a:r>
          </a:p>
          <a:p>
            <a:pPr marL="652608" lvl="1" indent="-36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400" dirty="0" smtClean="0"/>
              <a:t>מרגיסטר  לרגיסטר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2" y="286603"/>
            <a:ext cx="2190750" cy="2085975"/>
          </a:xfrm>
          <a:prstGeom prst="rect">
            <a:avLst/>
          </a:prstGeom>
        </p:spPr>
      </p:pic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385077981"/>
              </p:ext>
            </p:extLst>
          </p:nvPr>
        </p:nvGraphicFramePr>
        <p:xfrm>
          <a:off x="116112" y="3052330"/>
          <a:ext cx="3494089" cy="182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80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6742" y="865632"/>
            <a:ext cx="3288937" cy="69262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0208" y="1952662"/>
            <a:ext cx="7205471" cy="4200165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/>
              <a:t>קיצור של </a:t>
            </a:r>
            <a:r>
              <a:rPr lang="en-US" sz="2600" dirty="0"/>
              <a:t>move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/>
              <a:t>הפקודה מקבלת שני אופרנדים (</a:t>
            </a:r>
            <a:r>
              <a:rPr lang="en-US" sz="2600" dirty="0"/>
              <a:t>operands</a:t>
            </a:r>
            <a:r>
              <a:rPr lang="he-IL" sz="2600" dirty="0"/>
              <a:t>)   </a:t>
            </a:r>
            <a:r>
              <a:rPr lang="he-IL" sz="2600" dirty="0">
                <a:solidFill>
                  <a:schemeClr val="accent1">
                    <a:lumMod val="75000"/>
                  </a:schemeClr>
                </a:solidFill>
              </a:rPr>
              <a:t>מקור </a:t>
            </a:r>
            <a:r>
              <a:rPr lang="he-IL" sz="2600" b="1" dirty="0" smtClean="0">
                <a:solidFill>
                  <a:schemeClr val="bg2">
                    <a:lumMod val="75000"/>
                  </a:schemeClr>
                </a:solidFill>
              </a:rPr>
              <a:t>ויעד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26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/>
              <a:t> </a:t>
            </a:r>
            <a:endParaRPr lang="en-US" sz="2600" dirty="0"/>
          </a:p>
          <a:p>
            <a:pPr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mov</a:t>
            </a:r>
            <a:r>
              <a:rPr lang="en-US" sz="2600" dirty="0"/>
              <a:t>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</a:rPr>
              <a:t>destination</a:t>
            </a:r>
            <a:r>
              <a:rPr lang="en-US" sz="2600" b="1" dirty="0"/>
              <a:t>, 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</a:p>
          <a:p>
            <a:pPr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he-IL" sz="2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he-IL" sz="2600" dirty="0">
                <a:solidFill>
                  <a:schemeClr val="accent1">
                    <a:lumMod val="75000"/>
                  </a:schemeClr>
                </a:solidFill>
              </a:rPr>
              <a:t>מקור</a:t>
            </a:r>
            <a:r>
              <a:rPr lang="he-IL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sz="26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he-IL" sz="2600" b="1" dirty="0">
                <a:solidFill>
                  <a:schemeClr val="bg2">
                    <a:lumMod val="75000"/>
                  </a:schemeClr>
                </a:solidFill>
              </a:rPr>
              <a:t>יעד</a:t>
            </a:r>
            <a:endParaRPr lang="en-US" sz="26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he-IL" sz="2600" dirty="0"/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 smtClean="0"/>
              <a:t>יוצרת </a:t>
            </a:r>
            <a:r>
              <a:rPr lang="he-IL" sz="2600" dirty="0"/>
              <a:t>העתק של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he-IL" sz="2600" dirty="0">
                <a:solidFill>
                  <a:schemeClr val="accent5">
                    <a:lumMod val="75000"/>
                  </a:schemeClr>
                </a:solidFill>
              </a:rPr>
              <a:t> (מקור) </a:t>
            </a:r>
            <a:r>
              <a:rPr lang="he-IL" sz="2600" dirty="0" smtClean="0"/>
              <a:t>בתוך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</a:rPr>
              <a:t>destination</a:t>
            </a:r>
            <a:r>
              <a:rPr lang="he-IL" sz="2600" dirty="0">
                <a:solidFill>
                  <a:schemeClr val="accent3">
                    <a:lumMod val="75000"/>
                  </a:schemeClr>
                </a:solidFill>
              </a:rPr>
              <a:t> (יעד)</a:t>
            </a:r>
            <a:endParaRPr lang="en-US" sz="2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/>
              <a:t>איננה משנה את הערך של  </a:t>
            </a:r>
            <a:r>
              <a:rPr lang="en-US" sz="2600" dirty="0"/>
              <a:t>source</a:t>
            </a:r>
            <a:r>
              <a:rPr lang="he-IL" sz="2600" dirty="0"/>
              <a:t> (מקור)</a:t>
            </a:r>
            <a:endParaRPr lang="en-US" sz="2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2" y="286603"/>
            <a:ext cx="2190750" cy="2085975"/>
          </a:xfrm>
          <a:prstGeom prst="rect">
            <a:avLst/>
          </a:prstGeom>
        </p:spPr>
      </p:pic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61692799"/>
              </p:ext>
            </p:extLst>
          </p:nvPr>
        </p:nvGraphicFramePr>
        <p:xfrm>
          <a:off x="116112" y="3052330"/>
          <a:ext cx="3494089" cy="182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חץ פניית פרסה 5"/>
          <p:cNvSpPr/>
          <p:nvPr/>
        </p:nvSpPr>
        <p:spPr>
          <a:xfrm flipH="1">
            <a:off x="5390865" y="3421205"/>
            <a:ext cx="1460311" cy="45037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87461" y="727205"/>
            <a:ext cx="6025021" cy="708855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המספרים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15819" y="1867030"/>
            <a:ext cx="7379012" cy="2683891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המספרים </a:t>
            </a:r>
            <a:r>
              <a:rPr lang="he-IL" sz="2800" dirty="0" err="1"/>
              <a:t>בדיבאגר</a:t>
            </a:r>
            <a:r>
              <a:rPr lang="he-IL" sz="2800" dirty="0"/>
              <a:t> מופיעים בבסיס 16</a:t>
            </a:r>
          </a:p>
          <a:p>
            <a:pPr algn="r" rtl="1"/>
            <a:r>
              <a:rPr lang="he-IL" sz="2800" dirty="0"/>
              <a:t>כל בית (8 ביטים) מחולק ל 2 </a:t>
            </a:r>
            <a:r>
              <a:rPr lang="en-US" sz="2800" dirty="0"/>
              <a:t>nibbles</a:t>
            </a:r>
            <a:r>
              <a:rPr lang="he-IL" sz="2800" dirty="0"/>
              <a:t> ( 2 רביעיות)</a:t>
            </a:r>
          </a:p>
          <a:p>
            <a:pPr algn="r" rtl="1"/>
            <a:r>
              <a:rPr lang="he-IL" sz="2800" dirty="0"/>
              <a:t>בכל רביעיית ביטים   </a:t>
            </a:r>
            <a:r>
              <a:rPr lang="he-IL" sz="2800" dirty="0">
                <a:sym typeface="Wingdings" panose="05000000000000000000" pitchFamily="2" charset="2"/>
              </a:rPr>
              <a:t> 16 מספרים</a:t>
            </a:r>
            <a:endParaRPr lang="he-IL" sz="2800" dirty="0"/>
          </a:p>
          <a:p>
            <a:pPr algn="r" rtl="1"/>
            <a:r>
              <a:rPr lang="he-IL" sz="2800" dirty="0"/>
              <a:t>לכל </a:t>
            </a:r>
            <a:r>
              <a:rPr lang="en-US" sz="2800" dirty="0"/>
              <a:t>Nibble</a:t>
            </a:r>
            <a:r>
              <a:rPr lang="he-IL" sz="2800" dirty="0"/>
              <a:t> (4 ביטים)  מתאימה ספרה בבסיס 16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78" y="4453979"/>
            <a:ext cx="7279761" cy="56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89" y="5182703"/>
            <a:ext cx="6895141" cy="50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27732"/>
              </p:ext>
            </p:extLst>
          </p:nvPr>
        </p:nvGraphicFramePr>
        <p:xfrm>
          <a:off x="967153" y="150107"/>
          <a:ext cx="2662710" cy="628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1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862">
                <a:tc>
                  <a:txBody>
                    <a:bodyPr/>
                    <a:lstStyle/>
                    <a:p>
                      <a:pPr algn="ctr"/>
                      <a:r>
                        <a:rPr lang="he-IL" sz="1800" b="1" dirty="0"/>
                        <a:t>הקסדצימלי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800" b="1" dirty="0"/>
                        <a:t>בינארי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870639"/>
            <a:ext cx="8229600" cy="748777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בית </a:t>
            </a:r>
            <a:r>
              <a:rPr lang="en-US" sz="4400" b="1" dirty="0">
                <a:cs typeface="+mn-cs"/>
              </a:rPr>
              <a:t>Byte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19535" y="1939534"/>
            <a:ext cx="9292947" cy="2773143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8 ביטים</a:t>
            </a:r>
          </a:p>
          <a:p>
            <a:pPr algn="r" rtl="1"/>
            <a:r>
              <a:rPr lang="he-IL" sz="2800" dirty="0"/>
              <a:t>היחידה הקטנה ביותר שיש לה כתובת בזיכרון</a:t>
            </a:r>
          </a:p>
          <a:p>
            <a:pPr algn="r" rtl="1"/>
            <a:r>
              <a:rPr lang="he-IL" sz="2800" dirty="0"/>
              <a:t>סידור הביטים:</a:t>
            </a:r>
          </a:p>
          <a:p>
            <a:pPr marL="384048" lvl="2" indent="0">
              <a:buNone/>
            </a:pPr>
            <a:r>
              <a:rPr lang="he-IL" sz="2800" dirty="0"/>
              <a:t>ביט מספר 1 הוא ה-</a:t>
            </a:r>
            <a:r>
              <a:rPr lang="en-US" sz="2800" dirty="0"/>
              <a:t>Low Order Bit</a:t>
            </a:r>
            <a:endParaRPr lang="he-IL" sz="2800" dirty="0"/>
          </a:p>
          <a:p>
            <a:pPr marL="384048" lvl="2" indent="0">
              <a:buNone/>
            </a:pPr>
            <a:r>
              <a:rPr lang="he-IL" sz="2800" dirty="0"/>
              <a:t>ביט מספר 8 הוא ה- </a:t>
            </a:r>
            <a:r>
              <a:rPr lang="en-US" sz="2800" dirty="0"/>
              <a:t>High Order Bit</a:t>
            </a:r>
          </a:p>
        </p:txBody>
      </p:sp>
      <p:pic>
        <p:nvPicPr>
          <p:cNvPr id="5" name="תמונה 4" descr="https://upload.wikimedia.org/wikipedia/commons/thumb/a/a2/Least_significant_bit.svg/280px-Least_significant_bit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8" y="3952944"/>
            <a:ext cx="4117730" cy="7597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24018" y="5081954"/>
            <a:ext cx="618391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/>
              <a:t>128 + 16 +  4 + 1 = </a:t>
            </a:r>
            <a:r>
              <a:rPr lang="en-US" sz="3200" b="1" dirty="0" smtClean="0"/>
              <a:t>149</a:t>
            </a:r>
          </a:p>
          <a:p>
            <a:pPr algn="l" rtl="0"/>
            <a:r>
              <a:rPr lang="en-US" sz="3200" b="1" dirty="0" smtClean="0"/>
              <a:t>9</a:t>
            </a:r>
            <a:r>
              <a:rPr lang="en-US" sz="3200" b="1" baseline="-25000" dirty="0" smtClean="0"/>
              <a:t>16</a:t>
            </a:r>
            <a:r>
              <a:rPr lang="en-US" sz="3200" b="1" dirty="0" smtClean="0"/>
              <a:t>   5</a:t>
            </a:r>
            <a:r>
              <a:rPr lang="en-US" sz="3200" b="1" baseline="-25000" dirty="0" smtClean="0"/>
              <a:t>16</a:t>
            </a:r>
            <a:r>
              <a:rPr lang="en-US" sz="3200" b="1" dirty="0" smtClean="0"/>
              <a:t> =  95</a:t>
            </a:r>
            <a:r>
              <a:rPr lang="en-US" sz="3200" b="1" baseline="-25000" dirty="0" smtClean="0"/>
              <a:t>16</a:t>
            </a:r>
            <a:r>
              <a:rPr lang="en-US" sz="3200" b="1" dirty="0" smtClean="0"/>
              <a:t> </a:t>
            </a:r>
            <a:r>
              <a:rPr lang="en-US" sz="3200" b="1" dirty="0" smtClean="0">
                <a:sym typeface="Wingdings" panose="05000000000000000000" pitchFamily="2" charset="2"/>
              </a:rPr>
              <a:t> 144 + 5 = 149</a:t>
            </a:r>
            <a:r>
              <a:rPr lang="en-US" sz="3200" b="1" baseline="-25000" dirty="0" smtClean="0">
                <a:sym typeface="Wingdings" panose="05000000000000000000" pitchFamily="2" charset="2"/>
              </a:rPr>
              <a:t>1</a:t>
            </a:r>
            <a:r>
              <a:rPr lang="en-US" sz="3200" b="1" baseline="-25000" dirty="0">
                <a:sym typeface="Wingdings" panose="05000000000000000000" pitchFamily="2" charset="2"/>
              </a:rPr>
              <a:t>0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6741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27076" y="668215"/>
            <a:ext cx="5528603" cy="87571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זיכרון 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73397" cy="4291297"/>
          </a:xfrm>
        </p:spPr>
        <p:txBody>
          <a:bodyPr>
            <a:normAutofit fontScale="92500" lnSpcReduction="10000"/>
          </a:bodyPr>
          <a:lstStyle/>
          <a:p>
            <a:r>
              <a:rPr lang="he-IL" sz="3000" dirty="0"/>
              <a:t>זיכרון המחשב הוא המערך של תאים אשר לכל תא יש מספר המסמל את </a:t>
            </a:r>
            <a:r>
              <a:rPr lang="he-IL" sz="3000" dirty="0" smtClean="0"/>
              <a:t>מיקומו (כתובתו במקטע הנתונים) </a:t>
            </a:r>
            <a:endParaRPr lang="he-IL" sz="3000" dirty="0"/>
          </a:p>
          <a:p>
            <a:r>
              <a:rPr lang="he-IL" sz="3000" dirty="0"/>
              <a:t>הכתובת הראשונה בזיכרון היא 0000</a:t>
            </a:r>
            <a:r>
              <a:rPr lang="en-US" sz="3000" dirty="0"/>
              <a:t> </a:t>
            </a:r>
            <a:r>
              <a:rPr lang="he-IL" sz="3000" dirty="0"/>
              <a:t> והאחרונה </a:t>
            </a:r>
            <a:r>
              <a:rPr lang="en-US" sz="3500" b="1" dirty="0" err="1"/>
              <a:t>FFFFh</a:t>
            </a:r>
            <a:r>
              <a:rPr lang="he-IL" sz="3500" b="1" dirty="0"/>
              <a:t> </a:t>
            </a:r>
            <a:r>
              <a:rPr lang="he-IL" sz="3000" dirty="0"/>
              <a:t> </a:t>
            </a:r>
            <a:r>
              <a:rPr lang="he-IL" sz="1900" dirty="0" smtClean="0"/>
              <a:t>(65,535</a:t>
            </a:r>
            <a:r>
              <a:rPr lang="en-US" sz="1900" dirty="0" smtClean="0"/>
              <a:t> </a:t>
            </a:r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he-IL" sz="1900" dirty="0" smtClean="0"/>
              <a:t>תאי זיכרון)</a:t>
            </a:r>
            <a:endParaRPr lang="he-IL" sz="3000" dirty="0"/>
          </a:p>
          <a:p>
            <a:r>
              <a:rPr lang="he-IL" sz="3000" dirty="0" smtClean="0"/>
              <a:t>לכל בית אחד בזיכרון </a:t>
            </a:r>
            <a:r>
              <a:rPr lang="he-IL" sz="2200" dirty="0" smtClean="0"/>
              <a:t>(8 ביטים) </a:t>
            </a:r>
            <a:r>
              <a:rPr lang="he-IL" sz="3000" dirty="0" smtClean="0">
                <a:sym typeface="Wingdings" panose="05000000000000000000" pitchFamily="2" charset="2"/>
              </a:rPr>
              <a:t></a:t>
            </a:r>
            <a:r>
              <a:rPr lang="he-IL" sz="3000" dirty="0" smtClean="0"/>
              <a:t> כתובת משלו.</a:t>
            </a:r>
            <a:endParaRPr lang="en-US" sz="3000" dirty="0"/>
          </a:p>
          <a:p>
            <a:r>
              <a:rPr lang="he-IL" sz="3000" dirty="0"/>
              <a:t>כיצד ייכתב מידע בזיכרון שהוא בגודל של מילה </a:t>
            </a:r>
            <a:r>
              <a:rPr lang="en-US" sz="3000" dirty="0"/>
              <a:t>word</a:t>
            </a:r>
            <a:r>
              <a:rPr lang="he-IL" sz="3000" dirty="0"/>
              <a:t>  =  2 בתים </a:t>
            </a:r>
            <a:r>
              <a:rPr lang="en-US" sz="3000" dirty="0"/>
              <a:t>(2 byte)</a:t>
            </a:r>
            <a:r>
              <a:rPr lang="he-IL" sz="3000" dirty="0"/>
              <a:t>.</a:t>
            </a:r>
            <a:endParaRPr lang="en-US" sz="3000" dirty="0"/>
          </a:p>
          <a:p>
            <a:r>
              <a:rPr lang="he-IL" sz="3000" dirty="0"/>
              <a:t> </a:t>
            </a:r>
            <a:endParaRPr lang="en-US" sz="3000" dirty="0"/>
          </a:p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Low order byte</a:t>
            </a:r>
            <a:r>
              <a:rPr lang="he-IL" sz="3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he-IL" sz="3000" dirty="0"/>
              <a:t>ייכתב בכתובת </a:t>
            </a:r>
            <a:r>
              <a:rPr lang="he-IL" sz="3000" b="1" dirty="0"/>
              <a:t>הנמוכה</a:t>
            </a:r>
            <a:r>
              <a:rPr lang="he-IL" sz="3000" dirty="0"/>
              <a:t> יותר</a:t>
            </a:r>
            <a:endParaRPr lang="en-US" sz="3000" dirty="0"/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High order byte</a:t>
            </a:r>
            <a:r>
              <a:rPr lang="he-IL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sz="3000" dirty="0"/>
              <a:t>ייכתב בכתובת </a:t>
            </a:r>
            <a:r>
              <a:rPr lang="he-IL" sz="3000" b="1" dirty="0"/>
              <a:t>הגבוהה</a:t>
            </a:r>
            <a:r>
              <a:rPr lang="he-IL" sz="3000" dirty="0"/>
              <a:t> יותר.</a:t>
            </a:r>
          </a:p>
          <a:p>
            <a:endParaRPr lang="he-IL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38022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8694549" y="566307"/>
            <a:ext cx="3048001" cy="5493529"/>
          </a:xfrm>
        </p:spPr>
        <p:txBody>
          <a:bodyPr>
            <a:normAutofit fontScale="90000"/>
          </a:bodyPr>
          <a:lstStyle/>
          <a:p>
            <a:pPr algn="r">
              <a:lnSpc>
                <a:spcPct val="110000"/>
              </a:lnSpc>
            </a:pPr>
            <a:r>
              <a:rPr lang="he-IL" sz="4400" b="1" dirty="0">
                <a:cs typeface="+mn-cs"/>
              </a:rPr>
              <a:t>דוגמא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4000" dirty="0"/>
              <a:t/>
            </a:r>
            <a:br>
              <a:rPr lang="he-IL" sz="4000" dirty="0"/>
            </a:br>
            <a:r>
              <a:rPr lang="en-US" dirty="0" err="1">
                <a:solidFill>
                  <a:srgbClr val="002060"/>
                </a:solidFill>
              </a:rPr>
              <a:t>mov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[0</a:t>
            </a:r>
            <a:r>
              <a:rPr lang="en-US"/>
              <a:t>], </a:t>
            </a:r>
            <a:r>
              <a:rPr lang="en-US" smtClean="0"/>
              <a:t>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he-IL" sz="3600" dirty="0" smtClean="0">
                <a:cs typeface="+mn-cs"/>
              </a:rPr>
              <a:t>השם (שמור) </a:t>
            </a:r>
            <a:br>
              <a:rPr lang="he-IL" sz="3600" dirty="0" smtClean="0">
                <a:cs typeface="+mn-cs"/>
              </a:rPr>
            </a:br>
            <a:r>
              <a:rPr lang="he-IL" sz="3600" dirty="0" smtClean="0">
                <a:cs typeface="+mn-cs"/>
              </a:rPr>
              <a:t>בתאי זיכרון</a:t>
            </a:r>
            <a:br>
              <a:rPr lang="he-IL" sz="3600" dirty="0" smtClean="0">
                <a:cs typeface="+mn-cs"/>
              </a:rPr>
            </a:br>
            <a:r>
              <a:rPr lang="he-IL" sz="3600" dirty="0" smtClean="0">
                <a:cs typeface="+mn-cs"/>
              </a:rPr>
              <a:t>[00] וב- [01] את הערך של </a:t>
            </a:r>
            <a:br>
              <a:rPr lang="he-IL" sz="3600" dirty="0" smtClean="0">
                <a:cs typeface="+mn-cs"/>
              </a:rPr>
            </a:br>
            <a:r>
              <a:rPr lang="he-IL" sz="3600" dirty="0" smtClean="0">
                <a:cs typeface="+mn-cs"/>
              </a:rPr>
              <a:t>רגיסטר </a:t>
            </a:r>
            <a:r>
              <a:rPr lang="en-US" sz="4000" dirty="0" smtClean="0">
                <a:cs typeface="+mn-cs"/>
              </a:rPr>
              <a:t>ax</a:t>
            </a:r>
            <a:endParaRPr lang="en-US" sz="4000" dirty="0">
              <a:cs typeface="+mn-cs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-94269" y="160255"/>
            <a:ext cx="8455843" cy="6113037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1018094" y="4553147"/>
            <a:ext cx="669303" cy="38649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6675747" y="867266"/>
            <a:ext cx="941111" cy="4147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88258" y="286603"/>
            <a:ext cx="4367422" cy="145075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מסעות </a:t>
            </a:r>
            <a:r>
              <a:rPr lang="he-IL" sz="4400" b="1" dirty="0" err="1">
                <a:cs typeface="+mn-cs"/>
              </a:rPr>
              <a:t>גוליבר</a:t>
            </a:r>
            <a:endParaRPr lang="en-US" sz="4400" b="1" dirty="0">
              <a:cs typeface="+mn-cs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2000" y="142670"/>
            <a:ext cx="4594217" cy="5680302"/>
          </a:xfrm>
        </p:spPr>
      </p:pic>
      <p:pic>
        <p:nvPicPr>
          <p:cNvPr id="8" name="Picture 2" descr="תוצאת תמונה עבור ‪big endian‬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7727" r="12445" b="11133"/>
          <a:stretch/>
        </p:blipFill>
        <p:spPr bwMode="auto">
          <a:xfrm>
            <a:off x="6183824" y="2867186"/>
            <a:ext cx="5036949" cy="19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10006" y="668215"/>
            <a:ext cx="6645673" cy="875714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Little Endian </a:t>
            </a:r>
            <a:r>
              <a:rPr lang="en-US" sz="4400" b="1" dirty="0">
                <a:cs typeface="+mn-cs"/>
              </a:rPr>
              <a:t>– Big Endian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73397" cy="429129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Low order byte</a:t>
            </a:r>
            <a:r>
              <a:rPr lang="he-IL" sz="3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he-IL" sz="3000" dirty="0"/>
              <a:t>ייכתב בכתובת </a:t>
            </a:r>
            <a:r>
              <a:rPr lang="he-IL" sz="3000" b="1" dirty="0"/>
              <a:t>הנמוכה</a:t>
            </a:r>
            <a:r>
              <a:rPr lang="he-IL" sz="3000" dirty="0"/>
              <a:t> יותר</a:t>
            </a:r>
            <a:endParaRPr lang="en-US" sz="3000" dirty="0"/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High order byte</a:t>
            </a:r>
            <a:r>
              <a:rPr lang="he-IL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sz="3000" dirty="0"/>
              <a:t>ייכתב בכתובת </a:t>
            </a:r>
            <a:r>
              <a:rPr lang="he-IL" sz="3000" b="1" dirty="0"/>
              <a:t>הגבוהה</a:t>
            </a:r>
            <a:r>
              <a:rPr lang="he-IL" sz="3000" dirty="0"/>
              <a:t> יותר.</a:t>
            </a:r>
          </a:p>
          <a:p>
            <a:r>
              <a:rPr lang="he-IL" sz="2800" dirty="0"/>
              <a:t>אם </a:t>
            </a:r>
            <a:r>
              <a:rPr lang="he-IL" sz="2800" dirty="0" smtClean="0"/>
              <a:t>נסתכל </a:t>
            </a:r>
            <a:r>
              <a:rPr lang="he-IL" sz="2800" dirty="0"/>
              <a:t>בזיכרון </a:t>
            </a:r>
            <a:r>
              <a:rPr lang="he-IL" sz="2800" dirty="0" smtClean="0"/>
              <a:t>משמאל </a:t>
            </a:r>
            <a:r>
              <a:rPr lang="he-IL" sz="2800" dirty="0"/>
              <a:t>לימין בעצם המספר יראה הפוך </a:t>
            </a:r>
          </a:p>
          <a:p>
            <a:r>
              <a:rPr lang="he-IL" sz="2800" dirty="0"/>
              <a:t>לדוגמא</a:t>
            </a:r>
            <a:r>
              <a:rPr lang="en-US" sz="2800" dirty="0"/>
              <a:t>: </a:t>
            </a:r>
            <a:r>
              <a:rPr lang="he-IL" sz="2800" dirty="0"/>
              <a:t>				</a:t>
            </a:r>
            <a:r>
              <a:rPr lang="en-US" sz="2800" b="1" dirty="0"/>
              <a:t>7BA0h</a:t>
            </a:r>
          </a:p>
          <a:p>
            <a:endParaRPr lang="he-IL" sz="2800" dirty="0"/>
          </a:p>
        </p:txBody>
      </p:sp>
      <p:pic>
        <p:nvPicPr>
          <p:cNvPr id="9218" name="Picture 2" descr="תוצאת תמונה עבור ‪big endian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5" y="370856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2351232" y="4966635"/>
          <a:ext cx="8255808" cy="95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8">
                  <a:extLst>
                    <a:ext uri="{9D8B030D-6E8A-4147-A177-3AD203B41FA5}">
                      <a16:colId xmlns:a16="http://schemas.microsoft.com/office/drawing/2014/main" xmlns="" val="858980876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771669961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4233385907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4118644043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4230505221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1062113793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2165084218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842981504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872786095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3963641467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2917918203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745576606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846594666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3694862687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2672066233"/>
                    </a:ext>
                  </a:extLst>
                </a:gridCol>
                <a:gridCol w="515988">
                  <a:extLst>
                    <a:ext uri="{9D8B030D-6E8A-4147-A177-3AD203B41FA5}">
                      <a16:colId xmlns:a16="http://schemas.microsoft.com/office/drawing/2014/main" xmlns="" val="428000103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1294774"/>
                  </a:ext>
                </a:extLst>
              </a:tr>
              <a:tr h="5851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e-IL" sz="3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1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1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1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1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1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1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95159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2349630" y="5369292"/>
          <a:ext cx="8255808" cy="58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952">
                  <a:extLst>
                    <a:ext uri="{9D8B030D-6E8A-4147-A177-3AD203B41FA5}">
                      <a16:colId xmlns:a16="http://schemas.microsoft.com/office/drawing/2014/main" xmlns="" val="858980876"/>
                    </a:ext>
                  </a:extLst>
                </a:gridCol>
                <a:gridCol w="2063952">
                  <a:extLst>
                    <a:ext uri="{9D8B030D-6E8A-4147-A177-3AD203B41FA5}">
                      <a16:colId xmlns:a16="http://schemas.microsoft.com/office/drawing/2014/main" xmlns="" val="4230505221"/>
                    </a:ext>
                  </a:extLst>
                </a:gridCol>
                <a:gridCol w="2063952">
                  <a:extLst>
                    <a:ext uri="{9D8B030D-6E8A-4147-A177-3AD203B41FA5}">
                      <a16:colId xmlns:a16="http://schemas.microsoft.com/office/drawing/2014/main" xmlns="" val="872786095"/>
                    </a:ext>
                  </a:extLst>
                </a:gridCol>
                <a:gridCol w="2063952">
                  <a:extLst>
                    <a:ext uri="{9D8B030D-6E8A-4147-A177-3AD203B41FA5}">
                      <a16:colId xmlns:a16="http://schemas.microsoft.com/office/drawing/2014/main" xmlns="" val="846594666"/>
                    </a:ext>
                  </a:extLst>
                </a:gridCol>
              </a:tblGrid>
              <a:tr h="585198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95159"/>
                  </a:ext>
                </a:extLst>
              </a:tr>
            </a:tbl>
          </a:graphicData>
        </a:graphic>
      </p:graphicFrame>
      <p:sp>
        <p:nvSpPr>
          <p:cNvPr id="7" name="אליפסה 6"/>
          <p:cNvSpPr/>
          <p:nvPr/>
        </p:nvSpPr>
        <p:spPr>
          <a:xfrm>
            <a:off x="5933440" y="3592897"/>
            <a:ext cx="486613" cy="4481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6389573" y="3617498"/>
            <a:ext cx="490889" cy="4235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מחבר חץ ישר 14"/>
          <p:cNvCxnSpPr/>
          <p:nvPr/>
        </p:nvCxnSpPr>
        <p:spPr>
          <a:xfrm>
            <a:off x="6176746" y="4000372"/>
            <a:ext cx="2265680" cy="886590"/>
          </a:xfrm>
          <a:prstGeom prst="straightConnector1">
            <a:avLst/>
          </a:prstGeom>
          <a:ln w="889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11" idx="3"/>
          </p:cNvCxnSpPr>
          <p:nvPr/>
        </p:nvCxnSpPr>
        <p:spPr>
          <a:xfrm flipH="1">
            <a:off x="4371476" y="3978988"/>
            <a:ext cx="2089986" cy="907974"/>
          </a:xfrm>
          <a:prstGeom prst="straightConnector1">
            <a:avLst/>
          </a:prstGeom>
          <a:ln w="889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http://kef-hayot.co.il/wp-content/uploads/2011/08/%D7%90%D7%95%D7%92%D7%A8-%D7%A1%D7%99%D7%91%D7%99%D7%A8%D7%9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1543" y="113061"/>
            <a:ext cx="2711722" cy="289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38427" y="734873"/>
            <a:ext cx="4193662" cy="685800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אוגרים </a:t>
            </a:r>
            <a:r>
              <a:rPr lang="en-US" sz="4400" b="1" dirty="0">
                <a:cs typeface="+mn-cs"/>
              </a:rPr>
              <a:t>Registers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24187" y="2104478"/>
            <a:ext cx="7707902" cy="3760439"/>
          </a:xfrm>
        </p:spPr>
        <p:txBody>
          <a:bodyPr>
            <a:normAutofit fontScale="92500"/>
          </a:bodyPr>
          <a:lstStyle/>
          <a:p>
            <a:r>
              <a:rPr lang="he-IL" sz="2800" b="1" dirty="0">
                <a:solidFill>
                  <a:schemeClr val="accent4">
                    <a:lumMod val="75000"/>
                  </a:schemeClr>
                </a:solidFill>
              </a:rPr>
              <a:t>רגיסטרים  או במינוח העברי אוגרים, הם סוג מאוד מיוחד של זיכרון.  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e-IL" sz="2800" dirty="0"/>
              <a:t>הם נמצאים בתוך המעבד.</a:t>
            </a:r>
          </a:p>
          <a:p>
            <a:r>
              <a:rPr lang="he-IL" sz="2800" dirty="0"/>
              <a:t>הם </a:t>
            </a:r>
            <a:r>
              <a:rPr lang="he-IL" sz="3000" b="1" dirty="0"/>
              <a:t>מהירים</a:t>
            </a:r>
            <a:r>
              <a:rPr lang="he-IL" sz="2800" dirty="0"/>
              <a:t> מאוד לגישה.</a:t>
            </a:r>
          </a:p>
          <a:p>
            <a:r>
              <a:rPr lang="he-IL" sz="2800" dirty="0"/>
              <a:t>יש כמות מצומצמת של רגיסטרים ולחלקם תפקידים מיוחדים.</a:t>
            </a:r>
            <a:endParaRPr lang="en-US" sz="2800" dirty="0"/>
          </a:p>
          <a:p>
            <a:r>
              <a:rPr lang="he-IL" sz="2800" dirty="0"/>
              <a:t>רגיסטרים – אוגרים, הם מקום מצוין לשמור יידע באופן זמני.</a:t>
            </a:r>
            <a:endParaRPr lang="en-US" sz="2800" dirty="0"/>
          </a:p>
          <a:p>
            <a:r>
              <a:rPr lang="he-IL" sz="2800" dirty="0"/>
              <a:t>במעבד </a:t>
            </a:r>
            <a:r>
              <a:rPr lang="en-US" sz="2800" dirty="0"/>
              <a:t>80x86</a:t>
            </a:r>
            <a:r>
              <a:rPr lang="he-IL" sz="2800" dirty="0"/>
              <a:t> של אינטל יש 8 רגיסטרים של  </a:t>
            </a:r>
            <a:r>
              <a:rPr lang="en-US" sz="2800" dirty="0"/>
              <a:t>16bit</a:t>
            </a:r>
            <a:r>
              <a:rPr lang="he-IL" sz="2800" dirty="0"/>
              <a:t>. </a:t>
            </a:r>
            <a:endParaRPr lang="en-US" sz="2800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75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53 -0.08101 L -0.11653 -0.08101 C -0.11966 -0.08356 -0.12278 -0.08657 -0.12591 -0.08842 C -0.12864 -0.09027 -0.13164 -0.09027 -0.13424 -0.09212 C -0.13685 -0.09398 -0.13906 -0.09768 -0.14153 -0.09953 C -0.14765 -0.10393 -0.15443 -0.10555 -0.16028 -0.11064 C -0.17357 -0.12245 -0.16693 -0.11921 -0.18008 -0.12175 C -0.18294 -0.12361 -0.18568 -0.12546 -0.18841 -0.12731 C -0.19088 -0.12916 -0.19323 -0.13171 -0.1957 -0.13287 C -0.19818 -0.13425 -0.20065 -0.13425 -0.20299 -0.13472 C -0.20755 -0.13425 -0.2125 -0.13634 -0.21653 -0.13287 C -0.21862 -0.13125 -0.21771 -0.12546 -0.21862 -0.12175 C -0.2194 -0.11944 -0.21979 -0.11643 -0.2207 -0.11435 C -0.22565 -0.10416 -0.2237 -0.11296 -0.22799 -0.10509 C -0.2293 -0.103 -0.22982 -0.09976 -0.23112 -0.09768 C -0.23242 -0.09606 -0.23398 -0.0956 -0.23528 -0.09398 C -0.23984 -0.08912 -0.24232 -0.0824 -0.24778 -0.07916 C -0.24883 -0.0787 -0.24987 -0.07777 -0.25091 -0.07731 L -0.25924 -0.07361 C -0.26732 -0.07546 -0.27539 -0.07638 -0.2832 -0.07916 C -0.28581 -0.08009 -0.28815 -0.08263 -0.29049 -0.08472 C -0.30364 -0.09629 -0.29219 -0.08819 -0.30716 -0.10324 C -0.3095 -0.10555 -0.31211 -0.10694 -0.31445 -0.10879 C -0.33385 -0.14328 -0.30937 -0.10092 -0.33008 -0.13287 C -0.33646 -0.14282 -0.35377 -0.17824 -0.35508 -0.18101 C -0.35898 -0.18865 -0.36653 -0.20578 -0.3707 -0.21064 C -0.37278 -0.21319 -0.37461 -0.21712 -0.37695 -0.21805 L -0.38112 -0.2199 C -0.38216 -0.21805 -0.38346 -0.21666 -0.38424 -0.21435 C -0.38489 -0.21273 -0.38489 -0.21064 -0.38528 -0.20879 C -0.38633 -0.20462 -0.38724 -0.2 -0.38841 -0.19583 C -0.3914 -0.18587 -0.39466 -0.17615 -0.39778 -0.1662 C -0.39922 -0.16203 -0.40052 -0.1574 -0.40195 -0.15324 C -0.40403 -0.14768 -0.40638 -0.14259 -0.4082 -0.13657 C -0.40989 -0.13125 -0.41094 -0.12546 -0.41237 -0.1199 C -0.41719 -0.10324 -0.41601 -0.11018 -0.42174 -0.09398 C -0.42331 -0.08981 -0.42461 -0.08541 -0.42591 -0.08101 C -0.42669 -0.0787 -0.42708 -0.07592 -0.42799 -0.07361 C -0.4293 -0.07083 -0.43099 -0.06898 -0.43216 -0.0662 C -0.43646 -0.05763 -0.43216 -0.06388 -0.43633 -0.05324 C -0.43854 -0.04814 -0.44232 -0.04467 -0.44466 -0.04027 C -0.45169 -0.028 -0.44153 -0.04097 -0.44987 -0.03101 C -0.45091 -0.03287 -0.45234 -0.03425 -0.45299 -0.03657 C -0.45417 -0.04004 -0.45508 -0.04768 -0.45508 -0.04768 C -0.45625 -0.06296 -0.45638 -0.07824 -0.46028 -0.09212 C -0.46198 -0.09814 -0.46419 -0.1037 -0.46653 -0.10879 C -0.47226 -0.12106 -0.47656 -0.13657 -0.48424 -0.14398 C -0.49362 -0.153 -0.49883 -0.15925 -0.50924 -0.16435 C -0.51471 -0.16712 -0.52044 -0.16805 -0.52591 -0.1699 C -0.54987 -0.17847 -0.53138 -0.17361 -0.55716 -0.17916 L -0.61445 -0.17731 C -0.61836 -0.17731 -0.62226 -0.17685 -0.62591 -0.17546 C -0.62786 -0.175 -0.62956 -0.17337 -0.63112 -0.17175 C -0.63906 -0.16481 -0.63372 -0.16851 -0.63945 -0.1625 C -0.64088 -0.16134 -0.64232 -0.16018 -0.64362 -0.15879 C -0.64466 -0.15648 -0.64609 -0.15416 -0.64674 -0.15138 C -0.64883 -0.14421 -0.65195 -0.12916 -0.65195 -0.12916 C -0.65234 -0.12615 -0.65299 -0.12314 -0.65299 -0.1199 C -0.65299 -0.09861 -0.65351 -0.08171 -0.64987 -0.0625 C -0.64948 -0.05995 -0.64857 -0.05763 -0.64778 -0.05509 C -0.64674 -0.0456 -0.64661 -0.04328 -0.64466 -0.03287 C -0.64414 -0.02986 -0.64349 -0.02662 -0.64258 -0.02361 C -0.64206 -0.02175 -0.64127 -0.0199 -0.64049 -0.01805 C -0.63984 -0.01134 -0.63919 -0.00462 -0.63841 0.00232 C -0.63815 0.00463 -0.63763 0.00718 -0.63737 0.00973 C -0.63659 0.0213 -0.6362 0.03311 -0.63528 0.04491 C -0.63463 0.05417 -0.63542 0.05209 -0.6332 0.05602 L -0.6332 0.05602 L -0.58008 0.11899 C -0.5832 0.12014 -0.58646 0.12084 -0.58945 0.12269 C -0.59075 0.12338 -0.59153 0.12547 -0.59258 0.12639 C -0.60026 0.13218 -0.59336 0.12338 -0.60091 0.13195 C -0.6082 0.13982 -0.60273 0.13403 -0.60716 0.14306 C -0.6095 0.14746 -0.61237 0.15116 -0.61445 0.15602 C -0.62982 0.19075 -0.61536 0.15649 -0.62591 0.18565 C -0.6276 0.19005 -0.62969 0.19399 -0.63112 0.19862 C -0.63281 0.20325 -0.63385 0.20857 -0.63528 0.21343 C -0.63737 0.21968 -0.63971 0.22547 -0.64153 0.23195 C -0.64388 0.23982 -0.64583 0.24792 -0.64778 0.25602 C -0.65143 0.27014 -0.6582 0.29862 -0.6582 0.29862 C -0.65833 0.29931 -0.66107 0.32338 -0.66237 0.32639 C -0.66341 0.32825 -0.66523 0.32755 -0.66653 0.32825 C -0.66758 0.32755 -0.66875 0.32732 -0.66966 0.32639 C -0.67383 0.322 -0.68034 0.31413 -0.68424 0.30788 C -0.68581 0.30556 -0.68698 0.30278 -0.68841 0.30047 C -0.69049 0.29723 -0.69284 0.29468 -0.69466 0.29121 C -0.69557 0.28959 -0.69596 0.28727 -0.69674 0.28565 C -0.70573 0.26713 -0.69609 0.29121 -0.70508 0.26713 C -0.70768 0.24399 -0.70664 0.25788 -0.70508 0.21343 C -0.70508 0.20996 -0.70351 0.18496 -0.70299 0.1801 C -0.70286 0.17801 -0.70234 0.17639 -0.70195 0.17454 C -0.7013 0.17014 -0.70065 0.16575 -0.69987 0.16158 C -0.69961 0.15533 -0.6987 0.14908 -0.69883 0.14306 C -0.69896 0.14028 -0.69948 0.13565 -0.70091 0.13565 C -0.71042 0.13565 -0.71966 0.14051 -0.72903 0.14306 C -0.73138 0.14838 -0.73242 0.15047 -0.73424 0.15602 C -0.73542 0.15903 -0.73633 0.16227 -0.73737 0.16528 C -0.7388 0.16899 -0.74036 0.17246 -0.74153 0.17639 C -0.74466 0.18588 -0.74648 0.19422 -0.74883 0.20417 C -0.74922 0.20834 -0.74948 0.21274 -0.74987 0.21713 C -0.75052 0.22269 -0.75169 0.22871 -0.75299 0.2338 C -0.75364 0.23565 -0.75443 0.2375 -0.75508 0.23936 C -0.75547 0.24167 -0.75586 0.24422 -0.75612 0.24676 C -0.75716 0.2544 -0.75755 0.25903 -0.7582 0.26713 C -0.75755 0.27894 -0.75794 0.29098 -0.75612 0.30232 C -0.75573 0.30487 -0.75351 0.3051 -0.75195 0.30602 C -0.75039 0.30695 -0.74857 0.30695 -0.74674 0.30788 C -0.74466 0.3088 -0.74258 0.31042 -0.74049 0.31158 L -0.73737 0.31343 C -0.73633 0.31413 -0.73528 0.31459 -0.73424 0.31528 C -0.73086 0.31783 -0.72747 0.32061 -0.72383 0.32269 C -0.72278 0.32338 -0.72187 0.32408 -0.7207 0.32454 C -0.71875 0.32524 -0.71653 0.32547 -0.71445 0.32639 C -0.71172 0.32732 -0.70612 0.3301 -0.70612 0.3301 C -0.70456 0.33195 -0.70208 0.33565 -0.69987 0.33565 C -0.69818 0.33565 -0.69648 0.3345 -0.69466 0.3338 C -0.69193 0.32755 -0.68958 0.32084 -0.68633 0.31528 C -0.68463 0.31227 -0.68281 0.30926 -0.68112 0.30602 C -0.67591 0.29491 -0.67552 0.29028 -0.6707 0.27825 C -0.66953 0.275 -0.66784 0.27223 -0.66653 0.26899 C -0.66094 0.25371 -0.6638 0.2588 -0.65924 0.24306 C -0.65846 0.23982 -0.65716 0.23704 -0.65612 0.2338 C -0.65403 0.22639 -0.65182 0.21899 -0.64987 0.21158 C -0.64713 0.20047 -0.64778 0.1963 -0.6457 0.1838 C -0.64193 0.16019 -0.6401 0.16875 -0.63633 0.13565 C -0.63568 0.1294 -0.63489 0.12338 -0.63424 0.11713 C -0.63307 0.10232 -0.63255 0.07547 -0.63216 0.06343 C -0.63307 0.04468 -0.62747 0.00325 -0.63841 -0.0162 C -0.64075 -0.02037 -0.64297 -0.02453 -0.6457 -0.02731 C -0.64792 -0.02962 -0.65065 -0.03009 -0.65299 -0.03101 C -0.6582 -0.0331 -0.66341 -0.03472 -0.66862 -0.03657 C -0.67982 -0.03611 -0.69101 -0.0368 -0.70195 -0.03472 C -0.7043 -0.03449 -0.70599 -0.03055 -0.7082 -0.02916 C -0.71068 -0.028 -0.71315 -0.028 -0.71549 -0.02731 C -0.71653 -0.025 -0.71758 -0.02222 -0.71862 -0.0199 C -0.71966 -0.01805 -0.72096 -0.01666 -0.72174 -0.01435 C -0.72265 -0.01226 -0.72318 -0.00949 -0.72383 -0.00694 C -0.72448 -0.00509 -0.72526 -0.00347 -0.72591 -0.00138 C -0.72812 0.00463 -0.72995 0.01112 -0.73216 0.01713 C -0.73607 0.02686 -0.74088 0.03565 -0.74362 0.04676 C -0.74505 0.05232 -0.74622 0.05811 -0.74778 0.06343 C -0.75208 0.07709 -0.75729 0.09028 -0.76133 0.10417 C -0.76315 0.10996 -0.76406 0.11644 -0.76549 0.12269 C -0.77305 0.15394 -0.76901 0.13149 -0.77383 0.16343 C -0.77422 0.17454 -0.77422 0.18565 -0.77487 0.19676 C -0.77734 0.23473 -0.78151 0.18056 -0.77591 0.25417 C -0.77565 0.2588 -0.77357 0.2625 -0.77278 0.26713 C -0.77109 0.27755 -0.76992 0.28797 -0.76862 0.29862 C -0.7681 0.30348 -0.76875 0.3088 -0.76758 0.31343 C -0.76302 0.33311 -0.75325 0.35649 -0.7457 0.37269 C -0.74075 0.38357 -0.73515 0.39329 -0.73008 0.40417 L -0.71653 0.4338 C -0.71523 0.43681 -0.71419 0.44051 -0.71237 0.44306 C -0.67982 0.4882 -0.71758 0.43704 -0.69778 0.46158 C -0.69596 0.46389 -0.69466 0.46713 -0.69258 0.46899 C -0.68555 0.47524 -0.68255 0.47593 -0.67591 0.47825 L -0.65716 0.47454 C -0.65364 0.47362 -0.64778 0.47084 -0.64466 0.46899 C -0.64297 0.46783 -0.64114 0.46667 -0.63945 0.46528 C -0.63542 0.46158 -0.63021 0.45093 -0.62799 0.44676 C -0.62721 0.44514 -0.62682 0.44283 -0.62591 0.44121 C -0.62174 0.43195 -0.62265 0.43866 -0.61862 0.42454 C -0.61732 0.41991 -0.61667 0.41459 -0.61549 0.40973 C -0.61354 0.40163 -0.61107 0.39399 -0.60924 0.38565 C -0.60456 0.3632 -0.59557 0.29885 -0.59466 0.2875 C -0.59362 0.27385 -0.59284 0.26019 -0.59153 0.24676 C -0.59036 0.2338 -0.58867 0.22084 -0.58737 0.20788 C -0.5862 0.19561 -0.58528 0.18311 -0.58424 0.17084 C -0.58463 0.13982 -0.58346 0.1088 -0.58528 0.07825 C -0.58776 0.03843 -0.58984 0.04468 -0.59778 0.02269 C -0.6013 0.01297 -0.60273 0.00394 -0.6082 -0.00324 C -0.61276 -0.00925 -0.61823 -0.01226 -0.62278 -0.01805 C -0.62526 -0.02129 -0.62747 -0.02523 -0.63008 -0.02731 C -0.63073 -0.028 -0.64362 -0.03101 -0.64362 -0.03101 C -0.65651 -0.02986 -0.66953 -0.03125 -0.68216 -0.02731 C -0.68763 -0.02569 -0.68737 -0.01689 -0.68841 -0.01064 C -0.68906 -0.00763 -0.68997 -0.00462 -0.69049 -0.00138 C -0.69336 0.01366 -0.69206 0.01019 -0.69466 0.02639 C -0.70143 0.0669 -0.69466 0.02061 -0.69987 0.05788 C -0.70377 0.12014 -0.69987 0.04885 -0.69883 0.20417 C -0.69883 0.21968 -0.69935 0.23496 -0.69987 0.25047 C -0.70013 0.25417 -0.70065 0.25788 -0.70091 0.26158 C -0.7013 0.26575 -0.7013 0.27038 -0.70195 0.27454 C -0.7026 0.27801 -0.7043 0.28056 -0.70508 0.2838 C -0.70599 0.28681 -0.70638 0.29005 -0.70716 0.29306 C -0.70846 0.29815 -0.70963 0.30325 -0.71133 0.30788 L -0.71549 0.31899 C -0.71588 0.32153 -0.71588 0.32408 -0.71653 0.32639 C -0.71784 0.3301 -0.72083 0.33334 -0.72278 0.33565 C -0.7263 0.33496 -0.72995 0.33565 -0.7332 0.3338 C -0.73463 0.33311 -0.73515 0.3294 -0.73633 0.32825 C -0.73763 0.32686 -0.73919 0.32709 -0.74049 0.32639 C -0.74713 0.3301 -0.7543 0.33125 -0.76028 0.3375 C -0.77331 0.3507 -0.78958 0.36459 -0.80091 0.3838 C -0.80403 0.38889 -0.80885 0.40463 -0.81028 0.41158 C -0.81133 0.41644 -0.81159 0.42153 -0.81237 0.42639 C -0.81328 0.43149 -0.81445 0.43635 -0.81549 0.44121 C -0.81523 0.45788 -0.81562 0.47454 -0.81445 0.49121 C -0.81445 0.49144 -0.81015 0.50417 -0.80924 0.50602 C -0.80807 0.50857 -0.80325 0.5125 -0.80508 0.51343 C -0.81055 0.51575 -0.81627 0.51227 -0.82174 0.51158 C -0.82838 0.50764 -0.82799 0.51181 -0.82799 0.50602 L -0.76653 0.22454 L -0.76653 0.22454 C -0.78216 0.22663 -0.77565 0.22639 -0.78633 0.22639 L -0.78424 0.22639 L -0.72278 0.20602 " pathEditMode="relative" ptsTypes="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19909" y="334108"/>
            <a:ext cx="10192574" cy="808892"/>
          </a:xfrm>
        </p:spPr>
        <p:txBody>
          <a:bodyPr>
            <a:noAutofit/>
          </a:bodyPr>
          <a:lstStyle/>
          <a:p>
            <a:pPr algn="r" rtl="1"/>
            <a:r>
              <a:rPr lang="he-IL" sz="4400" b="1" dirty="0">
                <a:cs typeface="+mn-cs"/>
              </a:rPr>
              <a:t>רגיסטרים כלליים  </a:t>
            </a:r>
            <a:r>
              <a:rPr lang="en-US" sz="4400" b="1" dirty="0">
                <a:cs typeface="+mn-cs"/>
              </a:rPr>
              <a:t>General Purpose registers</a:t>
            </a:r>
          </a:p>
        </p:txBody>
      </p:sp>
      <p:graphicFrame>
        <p:nvGraphicFramePr>
          <p:cNvPr id="8" name="מציין מיקום תוכן 7"/>
          <p:cNvGraphicFramePr>
            <a:graphicFrameLocks noGrp="1"/>
          </p:cNvGraphicFramePr>
          <p:nvPr>
            <p:ph idx="1"/>
            <p:extLst/>
          </p:nvPr>
        </p:nvGraphicFramePr>
        <p:xfrm>
          <a:off x="896814" y="1219200"/>
          <a:ext cx="10315669" cy="538539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54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205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487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הרגיסטר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שם לועזי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שם עברי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תיאור ושימוש עיקרי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09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Accumulator register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צובר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משמש לרוב הפעולות האריתמטיות והלוגיות. למרות שניתן לבצע פעולות חישוב גם בעזרת רגיסטרים אחרים, השימוש ב-</a:t>
                      </a:r>
                      <a:r>
                        <a:rPr lang="en-US" sz="2200" dirty="0">
                          <a:effectLst/>
                        </a:rPr>
                        <a:t>AX</a:t>
                      </a:r>
                      <a:r>
                        <a:rPr lang="he-IL" sz="2200" dirty="0">
                          <a:effectLst/>
                        </a:rPr>
                        <a:t> הוא בדרך כלל יעיל יותר.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60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Base address register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בסיס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בעל חשיבות מיוחדת בגישה לזיכרון. בדרך כלל משמש לשמירת כתובות בזיכרון.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741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Count register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מונה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מונה דברים. בדרך כלל נשתמש בו לספירת כמות הפעמים שהרצנו לולאה, לכמות התווים בקובץ או במחרוזת.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1012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Data register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>
                          <a:effectLst/>
                        </a:rPr>
                        <a:t>מידע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משמש לשתי פעולות מיוחדות: ראשית, ישנן פעולות אריתמטיות שדורשות מיקום נוסף לשמירת התוצאה. שנית, כשפונים להתקני </a:t>
                      </a:r>
                      <a:r>
                        <a:rPr lang="en-US" sz="2200" dirty="0">
                          <a:effectLst/>
                        </a:rPr>
                        <a:t>I/O</a:t>
                      </a:r>
                      <a:r>
                        <a:rPr lang="he-IL" sz="2200" dirty="0">
                          <a:effectLst/>
                        </a:rPr>
                        <a:t>, רגיסטר </a:t>
                      </a:r>
                      <a:r>
                        <a:rPr lang="en-US" sz="2200" dirty="0">
                          <a:effectLst/>
                        </a:rPr>
                        <a:t>DX</a:t>
                      </a:r>
                      <a:r>
                        <a:rPr lang="he-IL" sz="2200" dirty="0">
                          <a:effectLst/>
                        </a:rPr>
                        <a:t> שומר את הכתובת אליה צריך לפנות.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67471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אדו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3670</TotalTime>
  <Words>550</Words>
  <Application>Microsoft Office PowerPoint</Application>
  <PresentationFormat>מסך רחב</PresentationFormat>
  <Paragraphs>160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Times New Roman</vt:lpstr>
      <vt:lpstr>Wingdings</vt:lpstr>
      <vt:lpstr>מבט לאחור</vt:lpstr>
      <vt:lpstr>רגיסטרים וזיכרון - דגשים</vt:lpstr>
      <vt:lpstr>המספרים</vt:lpstr>
      <vt:lpstr>בית Byte</vt:lpstr>
      <vt:lpstr>זיכרון המחשב</vt:lpstr>
      <vt:lpstr>דוגמא  mov [0], AX  השם (שמור)  בתאי זיכרון [00] וב- [01] את הערך של  רגיסטר ax</vt:lpstr>
      <vt:lpstr>מסעות גוליבר</vt:lpstr>
      <vt:lpstr>Little Endian – Big Endian</vt:lpstr>
      <vt:lpstr>אוגרים Registers</vt:lpstr>
      <vt:lpstr>רגיסטרים כלליים  General Purpose registers</vt:lpstr>
      <vt:lpstr>חלוקה לרגיסטרים בני 8 ביט</vt:lpstr>
      <vt:lpstr>דוגמה- רגיסטרים</vt:lpstr>
      <vt:lpstr>פקודת mov</vt:lpstr>
      <vt:lpstr>פקודת 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Amalia</cp:lastModifiedBy>
  <cp:revision>198</cp:revision>
  <dcterms:created xsi:type="dcterms:W3CDTF">2016-07-05T08:00:04Z</dcterms:created>
  <dcterms:modified xsi:type="dcterms:W3CDTF">2019-09-23T11:20:32Z</dcterms:modified>
</cp:coreProperties>
</file>