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94" r:id="rId3"/>
    <p:sldId id="295" r:id="rId4"/>
    <p:sldId id="296" r:id="rId5"/>
    <p:sldId id="281" r:id="rId6"/>
    <p:sldId id="282" r:id="rId7"/>
    <p:sldId id="283" r:id="rId8"/>
    <p:sldId id="284" r:id="rId9"/>
    <p:sldId id="285" r:id="rId10"/>
    <p:sldId id="288" r:id="rId11"/>
    <p:sldId id="286" r:id="rId12"/>
    <p:sldId id="287" r:id="rId13"/>
    <p:sldId id="289" r:id="rId14"/>
    <p:sldId id="291" r:id="rId15"/>
    <p:sldId id="292" r:id="rId16"/>
    <p:sldId id="276" r:id="rId17"/>
    <p:sldId id="293" r:id="rId18"/>
    <p:sldId id="297" r:id="rId19"/>
    <p:sldId id="278" r:id="rId2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6600"/>
    <a:srgbClr val="CC0000"/>
    <a:srgbClr val="6600CC"/>
    <a:srgbClr val="006666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סגנון בהיר 3 - הדגשה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72AB1-53CF-49F6-92F2-8B1F4145C47F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0BDD4477-7EA6-4E22-B01B-489386AC1B83}">
      <dgm:prSet phldrT="[טקסט]"/>
      <dgm:spPr/>
      <dgm:t>
        <a:bodyPr/>
        <a:lstStyle/>
        <a:p>
          <a:pPr rtl="1"/>
          <a:r>
            <a:rPr lang="en-US" dirty="0"/>
            <a:t>Dos</a:t>
          </a:r>
          <a:endParaRPr lang="he-IL" dirty="0"/>
        </a:p>
      </dgm:t>
    </dgm:pt>
    <dgm:pt modelId="{CA3AF4FF-26D3-4653-BE4B-E9338BD1FEA8}" type="parTrans" cxnId="{4FBC7B03-4CB3-4425-ADD7-8C54444EB1FB}">
      <dgm:prSet/>
      <dgm:spPr/>
      <dgm:t>
        <a:bodyPr/>
        <a:lstStyle/>
        <a:p>
          <a:pPr rtl="1"/>
          <a:endParaRPr lang="he-IL"/>
        </a:p>
      </dgm:t>
    </dgm:pt>
    <dgm:pt modelId="{8FE26E2F-FF91-40A4-8156-365DFAE69037}" type="sibTrans" cxnId="{4FBC7B03-4CB3-4425-ADD7-8C54444EB1FB}">
      <dgm:prSet/>
      <dgm:spPr/>
      <dgm:t>
        <a:bodyPr/>
        <a:lstStyle/>
        <a:p>
          <a:pPr rtl="1"/>
          <a:endParaRPr lang="he-IL"/>
        </a:p>
      </dgm:t>
    </dgm:pt>
    <dgm:pt modelId="{24C79E4C-2A32-4D3D-8543-FBCC0B086FC9}">
      <dgm:prSet phldrT="[טקסט]"/>
      <dgm:spPr/>
      <dgm:t>
        <a:bodyPr/>
        <a:lstStyle/>
        <a:p>
          <a:pPr rtl="1"/>
          <a:r>
            <a:rPr lang="en-US" dirty="0"/>
            <a:t>Bios</a:t>
          </a:r>
          <a:endParaRPr lang="he-IL" dirty="0"/>
        </a:p>
      </dgm:t>
    </dgm:pt>
    <dgm:pt modelId="{E95BD3C8-F1EF-4BC0-8821-AE470445A6AB}" type="parTrans" cxnId="{4E8910E4-BC60-4B8D-8819-066538A3B493}">
      <dgm:prSet/>
      <dgm:spPr/>
      <dgm:t>
        <a:bodyPr/>
        <a:lstStyle/>
        <a:p>
          <a:pPr rtl="1"/>
          <a:endParaRPr lang="he-IL"/>
        </a:p>
      </dgm:t>
    </dgm:pt>
    <dgm:pt modelId="{937CEEF6-D340-417D-8301-D4FB34E3BE77}" type="sibTrans" cxnId="{4E8910E4-BC60-4B8D-8819-066538A3B493}">
      <dgm:prSet/>
      <dgm:spPr/>
      <dgm:t>
        <a:bodyPr/>
        <a:lstStyle/>
        <a:p>
          <a:pPr rtl="1"/>
          <a:endParaRPr lang="he-IL"/>
        </a:p>
      </dgm:t>
    </dgm:pt>
    <dgm:pt modelId="{36EB83AE-B798-43C3-BECE-058C5EB27709}">
      <dgm:prSet phldrT="[טקסט]"/>
      <dgm:spPr/>
      <dgm:t>
        <a:bodyPr/>
        <a:lstStyle/>
        <a:p>
          <a:pPr rtl="1"/>
          <a:r>
            <a:rPr lang="en-US" dirty="0"/>
            <a:t>X8086</a:t>
          </a:r>
          <a:endParaRPr lang="he-IL" dirty="0"/>
        </a:p>
      </dgm:t>
    </dgm:pt>
    <dgm:pt modelId="{411DF9D2-0004-49A8-A369-7A55D7FA9946}" type="parTrans" cxnId="{768893DB-8A27-4E1C-A108-EF3E2F7F09E4}">
      <dgm:prSet/>
      <dgm:spPr/>
      <dgm:t>
        <a:bodyPr/>
        <a:lstStyle/>
        <a:p>
          <a:pPr rtl="1"/>
          <a:endParaRPr lang="he-IL"/>
        </a:p>
      </dgm:t>
    </dgm:pt>
    <dgm:pt modelId="{BB130568-2F9C-42E4-BD23-E424E60DC9E9}" type="sibTrans" cxnId="{768893DB-8A27-4E1C-A108-EF3E2F7F09E4}">
      <dgm:prSet/>
      <dgm:spPr/>
      <dgm:t>
        <a:bodyPr/>
        <a:lstStyle/>
        <a:p>
          <a:pPr rtl="1"/>
          <a:endParaRPr lang="he-IL"/>
        </a:p>
      </dgm:t>
    </dgm:pt>
    <dgm:pt modelId="{075DEFA4-1FFF-4B2E-AC5D-E72072030B9D}" type="pres">
      <dgm:prSet presAssocID="{62272AB1-53CF-49F6-92F2-8B1F4145C47F}" presName="Name0" presStyleCnt="0">
        <dgm:presLayoutVars>
          <dgm:dir/>
          <dgm:animLvl val="lvl"/>
          <dgm:resizeHandles val="exact"/>
        </dgm:presLayoutVars>
      </dgm:prSet>
      <dgm:spPr/>
    </dgm:pt>
    <dgm:pt modelId="{05B0DA2B-42A4-4F0C-BBCD-3B5C4443B1E5}" type="pres">
      <dgm:prSet presAssocID="{0BDD4477-7EA6-4E22-B01B-489386AC1B83}" presName="Name8" presStyleCnt="0"/>
      <dgm:spPr/>
    </dgm:pt>
    <dgm:pt modelId="{DA35DE7A-8A7B-4A94-9DFC-42626F4F80F8}" type="pres">
      <dgm:prSet presAssocID="{0BDD4477-7EA6-4E22-B01B-489386AC1B83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8B55869-76F5-4C95-991B-B19978F76AFE}" type="pres">
      <dgm:prSet presAssocID="{0BDD4477-7EA6-4E22-B01B-489386AC1B8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0134D86-415F-4959-B9CA-E257E460E4BD}" type="pres">
      <dgm:prSet presAssocID="{24C79E4C-2A32-4D3D-8543-FBCC0B086FC9}" presName="Name8" presStyleCnt="0"/>
      <dgm:spPr/>
    </dgm:pt>
    <dgm:pt modelId="{BFCE9B57-99B0-4C8A-8628-22AF7B2C2DAA}" type="pres">
      <dgm:prSet presAssocID="{24C79E4C-2A32-4D3D-8543-FBCC0B086FC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50F1BEE-8EE3-4083-9D0E-4FE79A9E38F0}" type="pres">
      <dgm:prSet presAssocID="{24C79E4C-2A32-4D3D-8543-FBCC0B086FC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6A85D0D-B7A9-42A6-B78B-D60080C74B08}" type="pres">
      <dgm:prSet presAssocID="{36EB83AE-B798-43C3-BECE-058C5EB27709}" presName="Name8" presStyleCnt="0"/>
      <dgm:spPr/>
    </dgm:pt>
    <dgm:pt modelId="{C0527784-B93D-4241-8DAC-EF56E5C4BE6C}" type="pres">
      <dgm:prSet presAssocID="{36EB83AE-B798-43C3-BECE-058C5EB2770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43976B9-977E-4AE2-8FC6-46FDC3C99930}" type="pres">
      <dgm:prSet presAssocID="{36EB83AE-B798-43C3-BECE-058C5EB2770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52398EE-C994-4F2B-97B0-E16557526BD9}" type="presOf" srcId="{0BDD4477-7EA6-4E22-B01B-489386AC1B83}" destId="{A8B55869-76F5-4C95-991B-B19978F76AFE}" srcOrd="1" destOrd="0" presId="urn:microsoft.com/office/officeart/2005/8/layout/pyramid3"/>
    <dgm:cxn modelId="{4FBC7B03-4CB3-4425-ADD7-8C54444EB1FB}" srcId="{62272AB1-53CF-49F6-92F2-8B1F4145C47F}" destId="{0BDD4477-7EA6-4E22-B01B-489386AC1B83}" srcOrd="0" destOrd="0" parTransId="{CA3AF4FF-26D3-4653-BE4B-E9338BD1FEA8}" sibTransId="{8FE26E2F-FF91-40A4-8156-365DFAE69037}"/>
    <dgm:cxn modelId="{C1B869AC-39A6-4B48-91F1-8DCF9CEC3AEB}" type="presOf" srcId="{24C79E4C-2A32-4D3D-8543-FBCC0B086FC9}" destId="{BFCE9B57-99B0-4C8A-8628-22AF7B2C2DAA}" srcOrd="0" destOrd="0" presId="urn:microsoft.com/office/officeart/2005/8/layout/pyramid3"/>
    <dgm:cxn modelId="{3D995193-71EE-450F-AB3E-D7B04C643829}" type="presOf" srcId="{36EB83AE-B798-43C3-BECE-058C5EB27709}" destId="{C0527784-B93D-4241-8DAC-EF56E5C4BE6C}" srcOrd="0" destOrd="0" presId="urn:microsoft.com/office/officeart/2005/8/layout/pyramid3"/>
    <dgm:cxn modelId="{7EA054D9-2AF2-4AB2-8185-9B28FEC9D9F2}" type="presOf" srcId="{62272AB1-53CF-49F6-92F2-8B1F4145C47F}" destId="{075DEFA4-1FFF-4B2E-AC5D-E72072030B9D}" srcOrd="0" destOrd="0" presId="urn:microsoft.com/office/officeart/2005/8/layout/pyramid3"/>
    <dgm:cxn modelId="{7CDD741D-7544-4E4D-AA12-076D9DF14318}" type="presOf" srcId="{0BDD4477-7EA6-4E22-B01B-489386AC1B83}" destId="{DA35DE7A-8A7B-4A94-9DFC-42626F4F80F8}" srcOrd="0" destOrd="0" presId="urn:microsoft.com/office/officeart/2005/8/layout/pyramid3"/>
    <dgm:cxn modelId="{EE46DBA0-7728-4799-A1E7-017A0D6CCB9B}" type="presOf" srcId="{24C79E4C-2A32-4D3D-8543-FBCC0B086FC9}" destId="{750F1BEE-8EE3-4083-9D0E-4FE79A9E38F0}" srcOrd="1" destOrd="0" presId="urn:microsoft.com/office/officeart/2005/8/layout/pyramid3"/>
    <dgm:cxn modelId="{4E8910E4-BC60-4B8D-8819-066538A3B493}" srcId="{62272AB1-53CF-49F6-92F2-8B1F4145C47F}" destId="{24C79E4C-2A32-4D3D-8543-FBCC0B086FC9}" srcOrd="1" destOrd="0" parTransId="{E95BD3C8-F1EF-4BC0-8821-AE470445A6AB}" sibTransId="{937CEEF6-D340-417D-8301-D4FB34E3BE77}"/>
    <dgm:cxn modelId="{F6E1E96F-D4D8-41D1-A023-B4D9BA8CF2C5}" type="presOf" srcId="{36EB83AE-B798-43C3-BECE-058C5EB27709}" destId="{143976B9-977E-4AE2-8FC6-46FDC3C99930}" srcOrd="1" destOrd="0" presId="urn:microsoft.com/office/officeart/2005/8/layout/pyramid3"/>
    <dgm:cxn modelId="{768893DB-8A27-4E1C-A108-EF3E2F7F09E4}" srcId="{62272AB1-53CF-49F6-92F2-8B1F4145C47F}" destId="{36EB83AE-B798-43C3-BECE-058C5EB27709}" srcOrd="2" destOrd="0" parTransId="{411DF9D2-0004-49A8-A369-7A55D7FA9946}" sibTransId="{BB130568-2F9C-42E4-BD23-E424E60DC9E9}"/>
    <dgm:cxn modelId="{E7784BD9-CEF6-45AB-BF1D-48CDE9815AAF}" type="presParOf" srcId="{075DEFA4-1FFF-4B2E-AC5D-E72072030B9D}" destId="{05B0DA2B-42A4-4F0C-BBCD-3B5C4443B1E5}" srcOrd="0" destOrd="0" presId="urn:microsoft.com/office/officeart/2005/8/layout/pyramid3"/>
    <dgm:cxn modelId="{9F3089A4-767C-4038-AF6B-F5C39AE65A78}" type="presParOf" srcId="{05B0DA2B-42A4-4F0C-BBCD-3B5C4443B1E5}" destId="{DA35DE7A-8A7B-4A94-9DFC-42626F4F80F8}" srcOrd="0" destOrd="0" presId="urn:microsoft.com/office/officeart/2005/8/layout/pyramid3"/>
    <dgm:cxn modelId="{0EB3B1F9-994F-48D7-9D32-12C0B449F421}" type="presParOf" srcId="{05B0DA2B-42A4-4F0C-BBCD-3B5C4443B1E5}" destId="{A8B55869-76F5-4C95-991B-B19978F76AFE}" srcOrd="1" destOrd="0" presId="urn:microsoft.com/office/officeart/2005/8/layout/pyramid3"/>
    <dgm:cxn modelId="{F62E841A-5354-44AB-8F8C-275307863C84}" type="presParOf" srcId="{075DEFA4-1FFF-4B2E-AC5D-E72072030B9D}" destId="{40134D86-415F-4959-B9CA-E257E460E4BD}" srcOrd="1" destOrd="0" presId="urn:microsoft.com/office/officeart/2005/8/layout/pyramid3"/>
    <dgm:cxn modelId="{63C3C0D8-0FB2-4A62-A912-1AD1F77D3C31}" type="presParOf" srcId="{40134D86-415F-4959-B9CA-E257E460E4BD}" destId="{BFCE9B57-99B0-4C8A-8628-22AF7B2C2DAA}" srcOrd="0" destOrd="0" presId="urn:microsoft.com/office/officeart/2005/8/layout/pyramid3"/>
    <dgm:cxn modelId="{D1F9A339-B287-4924-BAD6-55D371C73046}" type="presParOf" srcId="{40134D86-415F-4959-B9CA-E257E460E4BD}" destId="{750F1BEE-8EE3-4083-9D0E-4FE79A9E38F0}" srcOrd="1" destOrd="0" presId="urn:microsoft.com/office/officeart/2005/8/layout/pyramid3"/>
    <dgm:cxn modelId="{1754C917-0C1B-46B9-821D-2DF92E869951}" type="presParOf" srcId="{075DEFA4-1FFF-4B2E-AC5D-E72072030B9D}" destId="{46A85D0D-B7A9-42A6-B78B-D60080C74B08}" srcOrd="2" destOrd="0" presId="urn:microsoft.com/office/officeart/2005/8/layout/pyramid3"/>
    <dgm:cxn modelId="{A1A408BE-4518-468D-9266-440675226D35}" type="presParOf" srcId="{46A85D0D-B7A9-42A6-B78B-D60080C74B08}" destId="{C0527784-B93D-4241-8DAC-EF56E5C4BE6C}" srcOrd="0" destOrd="0" presId="urn:microsoft.com/office/officeart/2005/8/layout/pyramid3"/>
    <dgm:cxn modelId="{6A98F45E-BC93-410C-AECF-BAEDB6B5CEEB}" type="presParOf" srcId="{46A85D0D-B7A9-42A6-B78B-D60080C74B08}" destId="{143976B9-977E-4AE2-8FC6-46FDC3C9993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AF2A18-046B-4129-AAA4-FFDD872C4659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B3BBDF7-F382-4BE9-88EA-29ABB7564097}">
      <dgm:prSet phldrT="[טקסט]"/>
      <dgm:spPr/>
      <dgm:t>
        <a:bodyPr/>
        <a:lstStyle/>
        <a:p>
          <a:pPr rtl="1"/>
          <a:r>
            <a:rPr lang="en-US" dirty="0"/>
            <a:t>Interrupt</a:t>
          </a:r>
          <a:endParaRPr lang="he-IL" dirty="0"/>
        </a:p>
      </dgm:t>
    </dgm:pt>
    <dgm:pt modelId="{C7F30A22-5DFF-4506-A028-FC1FFBBA1B4F}" type="parTrans" cxnId="{360865F5-7CCE-4516-AB09-04C1CF7B6709}">
      <dgm:prSet/>
      <dgm:spPr/>
      <dgm:t>
        <a:bodyPr/>
        <a:lstStyle/>
        <a:p>
          <a:pPr rtl="1"/>
          <a:endParaRPr lang="he-IL"/>
        </a:p>
      </dgm:t>
    </dgm:pt>
    <dgm:pt modelId="{B1D73D8F-8722-409F-8104-7DFD8449C05D}" type="sibTrans" cxnId="{360865F5-7CCE-4516-AB09-04C1CF7B6709}">
      <dgm:prSet/>
      <dgm:spPr/>
      <dgm:t>
        <a:bodyPr/>
        <a:lstStyle/>
        <a:p>
          <a:pPr rtl="1"/>
          <a:endParaRPr lang="he-IL"/>
        </a:p>
      </dgm:t>
    </dgm:pt>
    <dgm:pt modelId="{6DD04AE1-2C34-4B3B-A8B4-67938541680A}">
      <dgm:prSet phldrT="[טקסט]"/>
      <dgm:spPr/>
      <dgm:t>
        <a:bodyPr/>
        <a:lstStyle/>
        <a:p>
          <a:pPr rtl="1"/>
          <a:r>
            <a:rPr lang="he-IL" dirty="0"/>
            <a:t>טבלת פסיקות</a:t>
          </a:r>
        </a:p>
      </dgm:t>
    </dgm:pt>
    <dgm:pt modelId="{09CBA60A-939D-4C78-AFBC-1167328E311D}" type="parTrans" cxnId="{0AB6CE85-A8F0-486E-9525-61087D60C047}">
      <dgm:prSet/>
      <dgm:spPr/>
      <dgm:t>
        <a:bodyPr/>
        <a:lstStyle/>
        <a:p>
          <a:pPr rtl="1"/>
          <a:endParaRPr lang="he-IL"/>
        </a:p>
      </dgm:t>
    </dgm:pt>
    <dgm:pt modelId="{73645092-2FC0-474B-8BB3-7D712C8894B4}" type="sibTrans" cxnId="{0AB6CE85-A8F0-486E-9525-61087D60C047}">
      <dgm:prSet/>
      <dgm:spPr/>
      <dgm:t>
        <a:bodyPr/>
        <a:lstStyle/>
        <a:p>
          <a:pPr rtl="1"/>
          <a:endParaRPr lang="he-IL"/>
        </a:p>
      </dgm:t>
    </dgm:pt>
    <dgm:pt modelId="{FB372D91-47B3-4FDD-A373-9C594C062C93}">
      <dgm:prSet phldrT="[טקסט]"/>
      <dgm:spPr/>
      <dgm:t>
        <a:bodyPr/>
        <a:lstStyle/>
        <a:p>
          <a:pPr rtl="1"/>
          <a:r>
            <a:rPr lang="he-IL" dirty="0"/>
            <a:t>ביצוע </a:t>
          </a:r>
          <a:r>
            <a:rPr lang="en-US" dirty="0"/>
            <a:t>ISR</a:t>
          </a:r>
          <a:endParaRPr lang="he-IL" dirty="0"/>
        </a:p>
      </dgm:t>
    </dgm:pt>
    <dgm:pt modelId="{577491E0-00EE-49C3-8658-C56EAE019115}" type="parTrans" cxnId="{38B3B234-AC87-4BFD-9C79-4BD2DAE7D446}">
      <dgm:prSet/>
      <dgm:spPr/>
      <dgm:t>
        <a:bodyPr/>
        <a:lstStyle/>
        <a:p>
          <a:pPr rtl="1"/>
          <a:endParaRPr lang="he-IL"/>
        </a:p>
      </dgm:t>
    </dgm:pt>
    <dgm:pt modelId="{41CC08B7-46D1-4E10-96E8-413A9DBA3F3E}" type="sibTrans" cxnId="{38B3B234-AC87-4BFD-9C79-4BD2DAE7D446}">
      <dgm:prSet/>
      <dgm:spPr/>
      <dgm:t>
        <a:bodyPr/>
        <a:lstStyle/>
        <a:p>
          <a:pPr rtl="1"/>
          <a:endParaRPr lang="he-IL"/>
        </a:p>
      </dgm:t>
    </dgm:pt>
    <dgm:pt modelId="{F90E07F6-9D59-4A0F-9A1E-77F02063F124}" type="pres">
      <dgm:prSet presAssocID="{04AF2A18-046B-4129-AAA4-FFDD872C46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FD020F18-CA9C-4766-B0C3-6D1796A18753}" type="pres">
      <dgm:prSet presAssocID="{7B3BBDF7-F382-4BE9-88EA-29ABB7564097}" presName="composite" presStyleCnt="0"/>
      <dgm:spPr/>
    </dgm:pt>
    <dgm:pt modelId="{116623EC-E5AB-4BFE-91DC-1EBCC9C32AA8}" type="pres">
      <dgm:prSet presAssocID="{7B3BBDF7-F382-4BE9-88EA-29ABB7564097}" presName="imagSh" presStyleLbl="bgImgPlace1" presStyleIdx="0" presStyleCnt="3" custScaleX="111280" custScaleY="90086" custLinFactNeighborX="2558" custLinFactNeighborY="-159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D4932D46-DC5F-42DA-8FFF-51E858192DB6}" type="pres">
      <dgm:prSet presAssocID="{7B3BBDF7-F382-4BE9-88EA-29ABB7564097}" presName="txNode" presStyleLbl="node1" presStyleIdx="0" presStyleCnt="3" custLinFactNeighborX="-2783" custLinFactNeighborY="160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9E34C7D-14FA-45A6-BD14-5FB9804AAB3D}" type="pres">
      <dgm:prSet presAssocID="{B1D73D8F-8722-409F-8104-7DFD8449C05D}" presName="sibTrans" presStyleLbl="sibTrans2D1" presStyleIdx="0" presStyleCnt="2" custScaleX="271173" custLinFactX="3607" custLinFactY="100000" custLinFactNeighborX="100000" custLinFactNeighborY="189251"/>
      <dgm:spPr/>
      <dgm:t>
        <a:bodyPr/>
        <a:lstStyle/>
        <a:p>
          <a:pPr rtl="1"/>
          <a:endParaRPr lang="he-IL"/>
        </a:p>
      </dgm:t>
    </dgm:pt>
    <dgm:pt modelId="{FD9EE2E4-57EC-4CB3-9014-546FFD592A47}" type="pres">
      <dgm:prSet presAssocID="{B1D73D8F-8722-409F-8104-7DFD8449C05D}" presName="connTx" presStyleLbl="sibTrans2D1" presStyleIdx="0" presStyleCnt="2"/>
      <dgm:spPr/>
      <dgm:t>
        <a:bodyPr/>
        <a:lstStyle/>
        <a:p>
          <a:pPr rtl="1"/>
          <a:endParaRPr lang="he-IL"/>
        </a:p>
      </dgm:t>
    </dgm:pt>
    <dgm:pt modelId="{EE62B29F-1481-4B55-A78D-8BBE3EBA6D58}" type="pres">
      <dgm:prSet presAssocID="{6DD04AE1-2C34-4B3B-A8B4-67938541680A}" presName="composite" presStyleCnt="0"/>
      <dgm:spPr/>
    </dgm:pt>
    <dgm:pt modelId="{D6696F4A-F6BA-4F6E-9449-6CE2D2952D42}" type="pres">
      <dgm:prSet presAssocID="{6DD04AE1-2C34-4B3B-A8B4-67938541680A}" presName="imagSh" presStyleLbl="bgImgPlace1" presStyleIdx="1" presStyleCnt="3" custScaleX="111966" custLinFactNeighborX="-8191" custLinFactNeighborY="-1575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pPr rtl="1"/>
          <a:endParaRPr lang="he-IL"/>
        </a:p>
      </dgm:t>
    </dgm:pt>
    <dgm:pt modelId="{F3EC2FBA-ADB4-4CA4-93AB-2798AB452A1F}" type="pres">
      <dgm:prSet presAssocID="{6DD04AE1-2C34-4B3B-A8B4-67938541680A}" presName="txNode" presStyleLbl="node1" presStyleIdx="1" presStyleCnt="3" custLinFactNeighborX="-822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5B474E8-1168-4B6A-8C9D-FDF039E51665}" type="pres">
      <dgm:prSet presAssocID="{73645092-2FC0-474B-8BB3-7D712C8894B4}" presName="sibTrans" presStyleLbl="sibTrans2D1" presStyleIdx="1" presStyleCnt="2" custScaleX="243815" custLinFactY="100000" custLinFactNeighborX="64638" custLinFactNeighborY="180154"/>
      <dgm:spPr/>
      <dgm:t>
        <a:bodyPr/>
        <a:lstStyle/>
        <a:p>
          <a:pPr rtl="1"/>
          <a:endParaRPr lang="he-IL"/>
        </a:p>
      </dgm:t>
    </dgm:pt>
    <dgm:pt modelId="{19336429-0C60-4740-9BE2-7B250BA4BDE5}" type="pres">
      <dgm:prSet presAssocID="{73645092-2FC0-474B-8BB3-7D712C8894B4}" presName="connTx" presStyleLbl="sibTrans2D1" presStyleIdx="1" presStyleCnt="2"/>
      <dgm:spPr/>
      <dgm:t>
        <a:bodyPr/>
        <a:lstStyle/>
        <a:p>
          <a:pPr rtl="1"/>
          <a:endParaRPr lang="he-IL"/>
        </a:p>
      </dgm:t>
    </dgm:pt>
    <dgm:pt modelId="{097CD2A1-C59E-4BAF-926D-2D5A1F993BC2}" type="pres">
      <dgm:prSet presAssocID="{FB372D91-47B3-4FDD-A373-9C594C062C93}" presName="composite" presStyleCnt="0"/>
      <dgm:spPr/>
    </dgm:pt>
    <dgm:pt modelId="{C1968945-8820-4152-AA2C-E750351F54CF}" type="pres">
      <dgm:prSet presAssocID="{FB372D91-47B3-4FDD-A373-9C594C062C93}" presName="imagSh" presStyleLbl="bgImgPlace1" presStyleIdx="2" presStyleCnt="3" custLinFactNeighborX="-5237" custLinFactNeighborY="-157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61DC790-7D6C-4802-8DE6-A5B4C96DFFAC}" type="pres">
      <dgm:prSet presAssocID="{FB372D91-47B3-4FDD-A373-9C594C062C93}" presName="txNode" presStyleLbl="node1" presStyleIdx="2" presStyleCnt="3" custLinFactNeighborX="-3449" custLinFactNeighborY="1317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5AED63A-DBBE-4D5F-BEBB-07B7D2735B9A}" type="presOf" srcId="{B1D73D8F-8722-409F-8104-7DFD8449C05D}" destId="{FD9EE2E4-57EC-4CB3-9014-546FFD592A47}" srcOrd="1" destOrd="0" presId="urn:microsoft.com/office/officeart/2005/8/layout/hProcess10"/>
    <dgm:cxn modelId="{892F5402-B5E1-4707-A04B-73FA6F72FD02}" type="presOf" srcId="{7B3BBDF7-F382-4BE9-88EA-29ABB7564097}" destId="{D4932D46-DC5F-42DA-8FFF-51E858192DB6}" srcOrd="0" destOrd="0" presId="urn:microsoft.com/office/officeart/2005/8/layout/hProcess10"/>
    <dgm:cxn modelId="{38B3B234-AC87-4BFD-9C79-4BD2DAE7D446}" srcId="{04AF2A18-046B-4129-AAA4-FFDD872C4659}" destId="{FB372D91-47B3-4FDD-A373-9C594C062C93}" srcOrd="2" destOrd="0" parTransId="{577491E0-00EE-49C3-8658-C56EAE019115}" sibTransId="{41CC08B7-46D1-4E10-96E8-413A9DBA3F3E}"/>
    <dgm:cxn modelId="{8BAB6803-E4B6-4530-AE0F-16AD093C6462}" type="presOf" srcId="{6DD04AE1-2C34-4B3B-A8B4-67938541680A}" destId="{F3EC2FBA-ADB4-4CA4-93AB-2798AB452A1F}" srcOrd="0" destOrd="0" presId="urn:microsoft.com/office/officeart/2005/8/layout/hProcess10"/>
    <dgm:cxn modelId="{F9751F95-9398-4A3B-8446-5E760EC0815A}" type="presOf" srcId="{FB372D91-47B3-4FDD-A373-9C594C062C93}" destId="{861DC790-7D6C-4802-8DE6-A5B4C96DFFAC}" srcOrd="0" destOrd="0" presId="urn:microsoft.com/office/officeart/2005/8/layout/hProcess10"/>
    <dgm:cxn modelId="{0AB6CE85-A8F0-486E-9525-61087D60C047}" srcId="{04AF2A18-046B-4129-AAA4-FFDD872C4659}" destId="{6DD04AE1-2C34-4B3B-A8B4-67938541680A}" srcOrd="1" destOrd="0" parTransId="{09CBA60A-939D-4C78-AFBC-1167328E311D}" sibTransId="{73645092-2FC0-474B-8BB3-7D712C8894B4}"/>
    <dgm:cxn modelId="{360865F5-7CCE-4516-AB09-04C1CF7B6709}" srcId="{04AF2A18-046B-4129-AAA4-FFDD872C4659}" destId="{7B3BBDF7-F382-4BE9-88EA-29ABB7564097}" srcOrd="0" destOrd="0" parTransId="{C7F30A22-5DFF-4506-A028-FC1FFBBA1B4F}" sibTransId="{B1D73D8F-8722-409F-8104-7DFD8449C05D}"/>
    <dgm:cxn modelId="{8E2805F2-101C-46A0-A557-69140BA0F6E1}" type="presOf" srcId="{73645092-2FC0-474B-8BB3-7D712C8894B4}" destId="{15B474E8-1168-4B6A-8C9D-FDF039E51665}" srcOrd="0" destOrd="0" presId="urn:microsoft.com/office/officeart/2005/8/layout/hProcess10"/>
    <dgm:cxn modelId="{03BBEBFF-93C6-48DB-9626-1DE574A2D503}" type="presOf" srcId="{B1D73D8F-8722-409F-8104-7DFD8449C05D}" destId="{09E34C7D-14FA-45A6-BD14-5FB9804AAB3D}" srcOrd="0" destOrd="0" presId="urn:microsoft.com/office/officeart/2005/8/layout/hProcess10"/>
    <dgm:cxn modelId="{FF148040-0727-487A-AF14-B76FC1AC2535}" type="presOf" srcId="{04AF2A18-046B-4129-AAA4-FFDD872C4659}" destId="{F90E07F6-9D59-4A0F-9A1E-77F02063F124}" srcOrd="0" destOrd="0" presId="urn:microsoft.com/office/officeart/2005/8/layout/hProcess10"/>
    <dgm:cxn modelId="{DB972087-2D05-4E2E-BA86-F18BEFFFC1C0}" type="presOf" srcId="{73645092-2FC0-474B-8BB3-7D712C8894B4}" destId="{19336429-0C60-4740-9BE2-7B250BA4BDE5}" srcOrd="1" destOrd="0" presId="urn:microsoft.com/office/officeart/2005/8/layout/hProcess10"/>
    <dgm:cxn modelId="{FDBA280C-F30E-42DB-9EFC-EA08710574E5}" type="presParOf" srcId="{F90E07F6-9D59-4A0F-9A1E-77F02063F124}" destId="{FD020F18-CA9C-4766-B0C3-6D1796A18753}" srcOrd="0" destOrd="0" presId="urn:microsoft.com/office/officeart/2005/8/layout/hProcess10"/>
    <dgm:cxn modelId="{CE8511D4-8062-4EFE-B2C6-CA2C7784A861}" type="presParOf" srcId="{FD020F18-CA9C-4766-B0C3-6D1796A18753}" destId="{116623EC-E5AB-4BFE-91DC-1EBCC9C32AA8}" srcOrd="0" destOrd="0" presId="urn:microsoft.com/office/officeart/2005/8/layout/hProcess10"/>
    <dgm:cxn modelId="{9AC7A338-5DBA-4140-A234-1A49B7BC5963}" type="presParOf" srcId="{FD020F18-CA9C-4766-B0C3-6D1796A18753}" destId="{D4932D46-DC5F-42DA-8FFF-51E858192DB6}" srcOrd="1" destOrd="0" presId="urn:microsoft.com/office/officeart/2005/8/layout/hProcess10"/>
    <dgm:cxn modelId="{E5080F7B-DD80-4120-9651-BF04A242D4DF}" type="presParOf" srcId="{F90E07F6-9D59-4A0F-9A1E-77F02063F124}" destId="{09E34C7D-14FA-45A6-BD14-5FB9804AAB3D}" srcOrd="1" destOrd="0" presId="urn:microsoft.com/office/officeart/2005/8/layout/hProcess10"/>
    <dgm:cxn modelId="{95007A82-05F5-4F48-B685-6028B0FC2AFB}" type="presParOf" srcId="{09E34C7D-14FA-45A6-BD14-5FB9804AAB3D}" destId="{FD9EE2E4-57EC-4CB3-9014-546FFD592A47}" srcOrd="0" destOrd="0" presId="urn:microsoft.com/office/officeart/2005/8/layout/hProcess10"/>
    <dgm:cxn modelId="{E7DAC67A-8C56-481E-90CC-36A31837F0D8}" type="presParOf" srcId="{F90E07F6-9D59-4A0F-9A1E-77F02063F124}" destId="{EE62B29F-1481-4B55-A78D-8BBE3EBA6D58}" srcOrd="2" destOrd="0" presId="urn:microsoft.com/office/officeart/2005/8/layout/hProcess10"/>
    <dgm:cxn modelId="{E6A85A6B-160E-4E1C-AAE2-1DFC82FCD1C8}" type="presParOf" srcId="{EE62B29F-1481-4B55-A78D-8BBE3EBA6D58}" destId="{D6696F4A-F6BA-4F6E-9449-6CE2D2952D42}" srcOrd="0" destOrd="0" presId="urn:microsoft.com/office/officeart/2005/8/layout/hProcess10"/>
    <dgm:cxn modelId="{B94BF0C9-FC9E-4F62-B865-49321F3AFBFF}" type="presParOf" srcId="{EE62B29F-1481-4B55-A78D-8BBE3EBA6D58}" destId="{F3EC2FBA-ADB4-4CA4-93AB-2798AB452A1F}" srcOrd="1" destOrd="0" presId="urn:microsoft.com/office/officeart/2005/8/layout/hProcess10"/>
    <dgm:cxn modelId="{D30C7E1B-F9C7-4EDA-B05C-D8B253C308F8}" type="presParOf" srcId="{F90E07F6-9D59-4A0F-9A1E-77F02063F124}" destId="{15B474E8-1168-4B6A-8C9D-FDF039E51665}" srcOrd="3" destOrd="0" presId="urn:microsoft.com/office/officeart/2005/8/layout/hProcess10"/>
    <dgm:cxn modelId="{4FBA354E-CB78-4CC7-8CA3-AE68A11DEE56}" type="presParOf" srcId="{15B474E8-1168-4B6A-8C9D-FDF039E51665}" destId="{19336429-0C60-4740-9BE2-7B250BA4BDE5}" srcOrd="0" destOrd="0" presId="urn:microsoft.com/office/officeart/2005/8/layout/hProcess10"/>
    <dgm:cxn modelId="{20D2792F-CB85-4FAC-B616-D598978DF997}" type="presParOf" srcId="{F90E07F6-9D59-4A0F-9A1E-77F02063F124}" destId="{097CD2A1-C59E-4BAF-926D-2D5A1F993BC2}" srcOrd="4" destOrd="0" presId="urn:microsoft.com/office/officeart/2005/8/layout/hProcess10"/>
    <dgm:cxn modelId="{CC4B8B1F-DC59-4405-A577-AED16EDA52D4}" type="presParOf" srcId="{097CD2A1-C59E-4BAF-926D-2D5A1F993BC2}" destId="{C1968945-8820-4152-AA2C-E750351F54CF}" srcOrd="0" destOrd="0" presId="urn:microsoft.com/office/officeart/2005/8/layout/hProcess10"/>
    <dgm:cxn modelId="{3A083D9D-77C2-4236-BCBB-D5496D198FDF}" type="presParOf" srcId="{097CD2A1-C59E-4BAF-926D-2D5A1F993BC2}" destId="{861DC790-7D6C-4802-8DE6-A5B4C96DFFA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623EC-E5AB-4BFE-91DC-1EBCC9C32AA8}">
      <dsp:nvSpPr>
        <dsp:cNvPr id="0" name=""/>
        <dsp:cNvSpPr/>
      </dsp:nvSpPr>
      <dsp:spPr>
        <a:xfrm>
          <a:off x="62178" y="167518"/>
          <a:ext cx="2424893" cy="19630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32D46-DC5F-42DA-8FFF-51E858192DB6}">
      <dsp:nvSpPr>
        <dsp:cNvPr id="0" name=""/>
        <dsp:cNvSpPr/>
      </dsp:nvSpPr>
      <dsp:spPr>
        <a:xfrm>
          <a:off x="423430" y="1749626"/>
          <a:ext cx="2179092" cy="217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Interrupt</a:t>
          </a:r>
          <a:endParaRPr lang="he-IL" sz="3700" kern="1200" dirty="0"/>
        </a:p>
      </dsp:txBody>
      <dsp:txXfrm>
        <a:off x="487253" y="1813449"/>
        <a:ext cx="2051446" cy="2051446"/>
      </dsp:txXfrm>
    </dsp:sp>
    <dsp:sp modelId="{09E34C7D-14FA-45A6-BD14-5FB9804AAB3D}">
      <dsp:nvSpPr>
        <dsp:cNvPr id="0" name=""/>
        <dsp:cNvSpPr/>
      </dsp:nvSpPr>
      <dsp:spPr>
        <a:xfrm rot="61202">
          <a:off x="2834917" y="2431237"/>
          <a:ext cx="799396" cy="52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300" kern="1200"/>
        </a:p>
      </dsp:txBody>
      <dsp:txXfrm>
        <a:off x="2834929" y="2534560"/>
        <a:ext cx="642315" cy="314163"/>
      </dsp:txXfrm>
    </dsp:sp>
    <dsp:sp modelId="{D6696F4A-F6BA-4F6E-9449-6CE2D2952D42}">
      <dsp:nvSpPr>
        <dsp:cNvPr id="0" name=""/>
        <dsp:cNvSpPr/>
      </dsp:nvSpPr>
      <dsp:spPr>
        <a:xfrm>
          <a:off x="3329201" y="117802"/>
          <a:ext cx="2439842" cy="21790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C2FBA-ADB4-4CA4-93AB-2798AB452A1F}">
      <dsp:nvSpPr>
        <dsp:cNvPr id="0" name=""/>
        <dsp:cNvSpPr/>
      </dsp:nvSpPr>
      <dsp:spPr>
        <a:xfrm>
          <a:off x="3813637" y="1768639"/>
          <a:ext cx="2179092" cy="217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700" kern="1200" dirty="0"/>
            <a:t>טבלת פסיקות</a:t>
          </a:r>
        </a:p>
      </dsp:txBody>
      <dsp:txXfrm>
        <a:off x="3877460" y="1832462"/>
        <a:ext cx="2051446" cy="2051446"/>
      </dsp:txXfrm>
    </dsp:sp>
    <dsp:sp modelId="{15B474E8-1168-4B6A-8C9D-FDF039E51665}">
      <dsp:nvSpPr>
        <dsp:cNvPr id="0" name=""/>
        <dsp:cNvSpPr/>
      </dsp:nvSpPr>
      <dsp:spPr>
        <a:xfrm>
          <a:off x="6136850" y="2412447"/>
          <a:ext cx="967066" cy="5236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300" kern="1200"/>
        </a:p>
      </dsp:txBody>
      <dsp:txXfrm>
        <a:off x="6136850" y="2517168"/>
        <a:ext cx="809985" cy="314163"/>
      </dsp:txXfrm>
    </dsp:sp>
    <dsp:sp modelId="{C1968945-8820-4152-AA2C-E750351F54CF}">
      <dsp:nvSpPr>
        <dsp:cNvPr id="0" name=""/>
        <dsp:cNvSpPr/>
      </dsp:nvSpPr>
      <dsp:spPr>
        <a:xfrm>
          <a:off x="6902300" y="117802"/>
          <a:ext cx="2179092" cy="21790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DC790-7D6C-4802-8DE6-A5B4C96DFFAC}">
      <dsp:nvSpPr>
        <dsp:cNvPr id="0" name=""/>
        <dsp:cNvSpPr/>
      </dsp:nvSpPr>
      <dsp:spPr>
        <a:xfrm>
          <a:off x="7295998" y="1797338"/>
          <a:ext cx="2179092" cy="217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700" kern="1200" dirty="0"/>
            <a:t>ביצוע </a:t>
          </a:r>
          <a:r>
            <a:rPr lang="en-US" sz="3700" kern="1200" dirty="0"/>
            <a:t>ISR</a:t>
          </a:r>
          <a:endParaRPr lang="he-IL" sz="3700" kern="1200" dirty="0"/>
        </a:p>
      </dsp:txBody>
      <dsp:txXfrm>
        <a:off x="7359821" y="1861161"/>
        <a:ext cx="2051446" cy="2051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ט"ז/חשון/תשע"ט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1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ט"ז/חשון/תשע"ט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9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ט"ז/חשון/תשע"ט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0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ט"ז/חשון/תשע"ט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216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ט"ז/חשון/תשע"ט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1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ט"ז/חשון/תשע"ט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55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ט"ז/חשון/תשע"ט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39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ט"ז/חשון/תשע"ט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64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ט"ז/חשון/תשע"ט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63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53D5B-56F8-4829-8154-9DF8E62537CA}" type="datetimeFigureOut">
              <a:rPr lang="he-IL" smtClean="0"/>
              <a:t>ט"ז/חשון/תשע"ט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75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3D5B-56F8-4829-8154-9DF8E62537CA}" type="datetimeFigureOut">
              <a:rPr lang="he-IL" smtClean="0"/>
              <a:t>ט"ז/חשון/תשע"ט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044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53D5B-56F8-4829-8154-9DF8E62537CA}" type="datetimeFigureOut">
              <a:rPr lang="he-IL" smtClean="0"/>
              <a:t>ט"ז/חשון/תשע"ט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EEDB1E-3947-47AB-8A08-82026D77E3BA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412344" y="2191657"/>
            <a:ext cx="6743336" cy="1625600"/>
          </a:xfrm>
        </p:spPr>
        <p:txBody>
          <a:bodyPr>
            <a:normAutofit/>
          </a:bodyPr>
          <a:lstStyle/>
          <a:p>
            <a:pPr algn="r"/>
            <a:r>
              <a:rPr lang="he-IL" sz="54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פקודות קלט ופלט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b="1" dirty="0">
                <a:latin typeface="Arial" panose="020B0604020202020204" pitchFamily="34" charset="0"/>
              </a:rPr>
              <a:t>עמליה אפל ואילת משיח</a:t>
            </a:r>
          </a:p>
          <a:p>
            <a:endParaRPr lang="he-IL" dirty="0"/>
          </a:p>
        </p:txBody>
      </p:sp>
      <p:pic>
        <p:nvPicPr>
          <p:cNvPr id="5" name="Picture 2" descr="Image result for interru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1" y="439702"/>
            <a:ext cx="40481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8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1701" y="403762"/>
            <a:ext cx="6112098" cy="8454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קוד טיפול בפסיקה -  </a:t>
            </a:r>
            <a:r>
              <a:rPr lang="en-US" sz="4400" b="1" dirty="0">
                <a:cs typeface="+mn-cs"/>
              </a:rPr>
              <a:t>ISR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1736" y="1825625"/>
            <a:ext cx="8422064" cy="4351338"/>
          </a:xfrm>
        </p:spPr>
        <p:txBody>
          <a:bodyPr vert="horz" lIns="0" tIns="45720" rIns="0" bIns="45720" rtlCol="0">
            <a:noAutofit/>
          </a:bodyPr>
          <a:lstStyle/>
          <a:p>
            <a:pPr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לכל פסיקה משויך קטע קוד מיוחד שירוץ כאשר הפסיקה תופעל.</a:t>
            </a:r>
            <a:r>
              <a:rPr lang="en-US" sz="2400" dirty="0"/>
              <a:t/>
            </a:r>
            <a:br>
              <a:rPr lang="en-US" sz="2400" dirty="0"/>
            </a:br>
            <a:endParaRPr lang="en-US" sz="1200" dirty="0"/>
          </a:p>
          <a:p>
            <a:pPr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קטע הקוד הנ"ל נקרא </a:t>
            </a:r>
            <a:r>
              <a:rPr lang="en-US" sz="2400" dirty="0"/>
              <a:t>ISR</a:t>
            </a:r>
            <a:br>
              <a:rPr lang="en-US" sz="2400" dirty="0"/>
            </a:br>
            <a:r>
              <a:rPr lang="he-IL" sz="2400" dirty="0"/>
              <a:t>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Service Routine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600" dirty="0"/>
              <a:t> </a:t>
            </a:r>
            <a:r>
              <a:rPr lang="he-IL" sz="1200" dirty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e-IL" sz="2400" dirty="0"/>
              <a:t>כשהמעבד מבצע פסיקה:  </a:t>
            </a:r>
          </a:p>
          <a:p>
            <a:pPr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הוא מפסיק את ביצוע התוכנית, </a:t>
            </a:r>
          </a:p>
          <a:p>
            <a:pPr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פונה ל-</a:t>
            </a:r>
            <a:r>
              <a:rPr lang="en-US" sz="2400" dirty="0"/>
              <a:t>ISR</a:t>
            </a:r>
            <a:r>
              <a:rPr lang="he-IL" sz="2400" dirty="0"/>
              <a:t> שנמצא בזיכרון המחשב </a:t>
            </a:r>
          </a:p>
          <a:p>
            <a:pPr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ולאחר מכן חוזר להמשך התוכנית שהופסקה.</a:t>
            </a:r>
            <a:endParaRPr lang="en-US" sz="2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0" y="2101336"/>
            <a:ext cx="2036844" cy="35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50590" y="753035"/>
            <a:ext cx="8205089" cy="847165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המעבד – 3 שכבות</a:t>
            </a: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/>
          </p:nvPr>
        </p:nvGraphicFramePr>
        <p:xfrm>
          <a:off x="2797175" y="1846263"/>
          <a:ext cx="8358188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תמונה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262840"/>
            <a:ext cx="1470581" cy="146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4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50" b="6260"/>
          <a:stretch/>
        </p:blipFill>
        <p:spPr>
          <a:xfrm>
            <a:off x="222609" y="84841"/>
            <a:ext cx="2105811" cy="2432115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24628" y="611633"/>
            <a:ext cx="3831052" cy="847165"/>
          </a:xfrm>
        </p:spPr>
        <p:txBody>
          <a:bodyPr>
            <a:normAutofit/>
          </a:bodyPr>
          <a:lstStyle/>
          <a:p>
            <a:pPr algn="r" rtl="1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3 סוגי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Traps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02177" y="1845734"/>
            <a:ext cx="9053503" cy="4272678"/>
          </a:xfrm>
        </p:spPr>
        <p:txBody>
          <a:bodyPr>
            <a:noAutofit/>
          </a:bodyPr>
          <a:lstStyle/>
          <a:p>
            <a:pPr marL="457200" indent="-4572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3600" b="1" dirty="0">
                <a:latin typeface="Arial" panose="020B0604020202020204" pitchFamily="34" charset="0"/>
                <a:cs typeface="Arial" panose="020B0604020202020204" pitchFamily="34" charset="0"/>
              </a:rPr>
              <a:t>בסיסי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הגיע עם המעבד</a:t>
            </a:r>
          </a:p>
          <a:p>
            <a:pPr marL="457200" indent="-4572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Bios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asic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nput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utput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ספרייה שהוצאה ע"י אינטל ומכילה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Traps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ל טיפול ביחידות הקלט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פלט 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input/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outout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Disk Operating System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ספרייה שפותחה ע"י חברת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ועוטפת את ספריית ה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Bios</a:t>
            </a:r>
          </a:p>
        </p:txBody>
      </p:sp>
    </p:spTree>
    <p:extLst>
      <p:ext uri="{BB962C8B-B14F-4D97-AF65-F5344CB8AC3E}">
        <p14:creationId xmlns:p14="http://schemas.microsoft.com/office/powerpoint/2010/main" val="344137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פקודת הפסיקה -</a:t>
            </a:r>
            <a:r>
              <a:rPr lang="en-US" sz="8000" b="1" dirty="0" err="1"/>
              <a:t>int</a:t>
            </a:r>
            <a:r>
              <a:rPr lang="en-US" sz="8000" b="1" dirty="0"/>
              <a:t> operand </a:t>
            </a:r>
            <a:endParaRPr lang="en-US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96964" y="1855161"/>
            <a:ext cx="7017313" cy="4023360"/>
          </a:xfrm>
        </p:spPr>
        <p:txBody>
          <a:bodyPr>
            <a:normAutofit/>
          </a:bodyPr>
          <a:lstStyle/>
          <a:p>
            <a:pPr algn="r" rtl="1"/>
            <a:endParaRPr lang="he-IL" sz="3200" dirty="0"/>
          </a:p>
          <a:p>
            <a:pPr algn="r" rtl="1"/>
            <a:endParaRPr lang="he-IL" sz="3200" dirty="0"/>
          </a:p>
        </p:txBody>
      </p:sp>
      <p:graphicFrame>
        <p:nvGraphicFramePr>
          <p:cNvPr id="6" name="דיאגרמה 5"/>
          <p:cNvGraphicFramePr/>
          <p:nvPr>
            <p:extLst/>
          </p:nvPr>
        </p:nvGraphicFramePr>
        <p:xfrm>
          <a:off x="603315" y="1737360"/>
          <a:ext cx="9556685" cy="4408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74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022" y="3636487"/>
            <a:ext cx="3379372" cy="241383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68924" y="696036"/>
            <a:ext cx="10546826" cy="813677"/>
          </a:xfrm>
        </p:spPr>
        <p:txBody>
          <a:bodyPr>
            <a:normAutofit/>
          </a:bodyPr>
          <a:lstStyle/>
          <a:p>
            <a:pPr algn="ctr" rtl="1"/>
            <a:r>
              <a:rPr lang="he-IL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ואיך נעביר ונקבל נתונים בין הקוד שלנו ל </a:t>
            </a:r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ISR</a:t>
            </a:r>
            <a:r>
              <a:rPr lang="he-IL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/>
            <a:r>
              <a:rPr lang="he-IL" sz="16600" b="1" dirty="0"/>
              <a:t>רגיסטרים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77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85622" y="365125"/>
            <a:ext cx="8868177" cy="1325563"/>
          </a:xfrm>
        </p:spPr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פסיקת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6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 21h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5" y="4230805"/>
            <a:ext cx="1919687" cy="191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885361" y="1845734"/>
            <a:ext cx="9351389" cy="4149713"/>
          </a:xfrm>
        </p:spPr>
        <p:txBody>
          <a:bodyPr>
            <a:normAutofit/>
          </a:bodyPr>
          <a:lstStyle/>
          <a:p>
            <a:pPr algn="r" rtl="1"/>
            <a:r>
              <a:rPr lang="he-IL" sz="3600" dirty="0"/>
              <a:t>את הפעולה שנרצה לבצע נשים ברגיסטר 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</a:t>
            </a:r>
          </a:p>
          <a:p>
            <a:pPr algn="r" rtl="1"/>
            <a:r>
              <a:rPr lang="he-IL" sz="3600" dirty="0"/>
              <a:t>לדוגמא:</a:t>
            </a:r>
            <a:endParaRPr lang="en-US" sz="3600" dirty="0"/>
          </a:p>
          <a:p>
            <a:pPr algn="r" rtl="1"/>
            <a:endParaRPr lang="he-IL" sz="3600" dirty="0"/>
          </a:p>
          <a:p>
            <a:pPr algn="r" rtl="1"/>
            <a:endParaRPr lang="en-US" sz="3600" dirty="0"/>
          </a:p>
          <a:p>
            <a:pPr algn="r" rtl="1"/>
            <a:r>
              <a:rPr lang="he-IL" sz="3600" dirty="0"/>
              <a:t>פסיקה זו קורא תו מהמקלדת לתוך רגיסטר  </a:t>
            </a:r>
            <a:r>
              <a:rPr lang="en-US" sz="3600" dirty="0"/>
              <a:t>al</a:t>
            </a:r>
          </a:p>
          <a:p>
            <a:pPr algn="r" rtl="1"/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52883" y="2910629"/>
            <a:ext cx="275164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rtl="0"/>
            <a:r>
              <a:rPr lang="en-US" sz="3600" dirty="0" err="1">
                <a:solidFill>
                  <a:srgbClr val="002060"/>
                </a:solidFill>
              </a:rPr>
              <a:t>mov</a:t>
            </a:r>
            <a:r>
              <a:rPr lang="en-US" sz="3600" dirty="0">
                <a:solidFill>
                  <a:prstClr val="black"/>
                </a:solidFill>
              </a:rPr>
              <a:t> ah, </a:t>
            </a:r>
            <a:r>
              <a:rPr lang="en-US" sz="3600" dirty="0">
                <a:solidFill>
                  <a:srgbClr val="FF6600"/>
                </a:solidFill>
              </a:rPr>
              <a:t>1h</a:t>
            </a:r>
            <a:endParaRPr lang="en-US" sz="3600" dirty="0">
              <a:solidFill>
                <a:prstClr val="black"/>
              </a:solidFill>
            </a:endParaRPr>
          </a:p>
          <a:p>
            <a:pPr algn="l" rtl="0"/>
            <a:r>
              <a:rPr lang="en-US" sz="3600" dirty="0" err="1">
                <a:solidFill>
                  <a:srgbClr val="002060"/>
                </a:solidFill>
              </a:rPr>
              <a:t>int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>
                <a:solidFill>
                  <a:srgbClr val="FF6600"/>
                </a:solidFill>
              </a:rPr>
              <a:t>21h</a:t>
            </a:r>
            <a:r>
              <a:rPr lang="he-IL" sz="3600" dirty="0">
                <a:solidFill>
                  <a:srgbClr val="FF6600"/>
                </a:solidFill>
              </a:rPr>
              <a:t> 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56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0446" y="798465"/>
            <a:ext cx="6137855" cy="665185"/>
          </a:xfrm>
        </p:spPr>
        <p:txBody>
          <a:bodyPr>
            <a:noAutofit/>
          </a:bodyPr>
          <a:lstStyle/>
          <a:p>
            <a:pPr algn="r" rtl="1"/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קליטת תוים מהמקלדת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1052" y="1856095"/>
            <a:ext cx="5057360" cy="4261369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sz="2300" dirty="0"/>
              <a:t>בתוך המקלדת יש רכיב ששולח קוד עם כל לחיצה או שחרור של מקש</a:t>
            </a:r>
          </a:p>
          <a:p>
            <a:pPr algn="r" rtl="1"/>
            <a:r>
              <a:rPr lang="he-IL" sz="2300" dirty="0"/>
              <a:t>טבלת הקודים של מקשי המקלדת נקראת </a:t>
            </a:r>
            <a:r>
              <a:rPr lang="en-US" sz="2300" b="1" dirty="0">
                <a:solidFill>
                  <a:srgbClr val="FF0000"/>
                </a:solidFill>
              </a:rPr>
              <a:t>scan codes</a:t>
            </a:r>
            <a:r>
              <a:rPr lang="he-IL" sz="2300" b="1" dirty="0">
                <a:solidFill>
                  <a:srgbClr val="FF0000"/>
                </a:solidFill>
              </a:rPr>
              <a:t> </a:t>
            </a:r>
            <a:r>
              <a:rPr lang="he-IL" sz="2300" dirty="0"/>
              <a:t>ולכל מקש שני קודים - לחיצה ושחרור, 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he-IL" sz="2300" dirty="0"/>
              <a:t>(ההפרש בין הקודים הוא </a:t>
            </a:r>
            <a:r>
              <a:rPr lang="en-US" sz="2300" dirty="0"/>
              <a:t>80h</a:t>
            </a:r>
            <a:r>
              <a:rPr lang="he-IL" sz="2300" dirty="0"/>
              <a:t> = </a:t>
            </a:r>
            <a:r>
              <a:rPr lang="en-US" sz="2300" dirty="0"/>
              <a:t>128d</a:t>
            </a:r>
            <a:r>
              <a:rPr lang="he-IL" sz="2300" dirty="0"/>
              <a:t>)</a:t>
            </a:r>
          </a:p>
          <a:p>
            <a:pPr algn="r" rtl="1"/>
            <a:r>
              <a:rPr lang="he-IL" sz="2300" dirty="0"/>
              <a:t>הקוד מגיע למעבד.</a:t>
            </a:r>
          </a:p>
          <a:p>
            <a:pPr algn="r" rtl="1"/>
            <a:r>
              <a:rPr lang="he-IL" sz="2300" dirty="0"/>
              <a:t>קריאת הערך מהמעבד מתבצעת באמצעות אחת מ 3 הדרכים הברות:  </a:t>
            </a:r>
          </a:p>
          <a:p>
            <a:pPr lvl="1" algn="r" rtl="1"/>
            <a:r>
              <a:rPr lang="he-IL" sz="2300" dirty="0"/>
              <a:t>פסיקה מס' </a:t>
            </a:r>
            <a:r>
              <a:rPr lang="en-US" sz="2300" dirty="0"/>
              <a:t>9h</a:t>
            </a:r>
            <a:r>
              <a:rPr lang="he-IL" sz="2300" dirty="0"/>
              <a:t>, עבודה ישירה מול מעבד</a:t>
            </a:r>
          </a:p>
          <a:p>
            <a:pPr lvl="1" algn="r" rtl="1"/>
            <a:r>
              <a:rPr lang="he-IL" sz="2300" dirty="0"/>
              <a:t>שימוש בפסיקת </a:t>
            </a:r>
            <a:r>
              <a:rPr lang="en-US" sz="2300" dirty="0"/>
              <a:t>BIOS</a:t>
            </a:r>
            <a:r>
              <a:rPr lang="he-IL" sz="2300" dirty="0"/>
              <a:t> מס' </a:t>
            </a:r>
            <a:r>
              <a:rPr lang="en-US" sz="2300" dirty="0"/>
              <a:t>16h</a:t>
            </a:r>
            <a:r>
              <a:rPr lang="he-IL" sz="2300" dirty="0"/>
              <a:t> </a:t>
            </a:r>
          </a:p>
          <a:p>
            <a:pPr lvl="1" algn="r" rtl="1"/>
            <a:r>
              <a:rPr lang="he-IL" sz="2300" dirty="0"/>
              <a:t>שימוש בפסיקת </a:t>
            </a:r>
            <a:r>
              <a:rPr lang="en-US" sz="2300" dirty="0">
                <a:solidFill>
                  <a:srgbClr val="FF0000"/>
                </a:solidFill>
              </a:rPr>
              <a:t>Dos</a:t>
            </a:r>
            <a:r>
              <a:rPr lang="he-IL" sz="2300" dirty="0">
                <a:solidFill>
                  <a:srgbClr val="FF0000"/>
                </a:solidFill>
              </a:rPr>
              <a:t> </a:t>
            </a:r>
            <a:r>
              <a:rPr lang="he-IL" sz="2300" dirty="0"/>
              <a:t>מס' </a:t>
            </a:r>
            <a:r>
              <a:rPr lang="en-US" sz="2300" dirty="0">
                <a:solidFill>
                  <a:srgbClr val="FF0000"/>
                </a:solidFill>
              </a:rPr>
              <a:t>21h</a:t>
            </a:r>
            <a:r>
              <a:rPr lang="he-IL" sz="2300" dirty="0">
                <a:solidFill>
                  <a:srgbClr val="FF0000"/>
                </a:solidFill>
              </a:rPr>
              <a:t> </a:t>
            </a:r>
            <a:endParaRPr lang="en-US" sz="2300" dirty="0">
              <a:solidFill>
                <a:srgbClr val="FF0000"/>
              </a:solidFill>
            </a:endParaRPr>
          </a:p>
          <a:p>
            <a:pPr marL="0" indent="0" algn="r" rtl="1">
              <a:buNone/>
            </a:pPr>
            <a:endParaRPr lang="en-US" sz="1800" dirty="0"/>
          </a:p>
          <a:p>
            <a:pPr algn="r" rtl="1"/>
            <a:endParaRPr lang="he-IL" sz="1800" i="1" dirty="0">
              <a:solidFill>
                <a:srgbClr val="0070C0"/>
              </a:solidFill>
            </a:endParaRPr>
          </a:p>
          <a:p>
            <a:pPr algn="r" rtl="1"/>
            <a:endParaRPr lang="he-IL" sz="1800" i="1" dirty="0">
              <a:solidFill>
                <a:srgbClr val="0070C0"/>
              </a:solidFill>
            </a:endParaRPr>
          </a:p>
          <a:p>
            <a:pPr algn="r" rtl="1"/>
            <a:endParaRPr lang="en-US" sz="1800" i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2" y="1584101"/>
            <a:ext cx="6536839" cy="40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8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5037" y="571188"/>
            <a:ext cx="6137855" cy="665185"/>
          </a:xfrm>
        </p:spPr>
        <p:txBody>
          <a:bodyPr>
            <a:noAutofit/>
          </a:bodyPr>
          <a:lstStyle/>
          <a:p>
            <a:pPr algn="r" rtl="1"/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הדפסת תווים למסך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812" y="1937981"/>
            <a:ext cx="5125600" cy="4179483"/>
          </a:xfrm>
        </p:spPr>
        <p:txBody>
          <a:bodyPr>
            <a:normAutofit/>
          </a:bodyPr>
          <a:lstStyle/>
          <a:p>
            <a:pPr algn="r" rt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הדפסת תווים ומחרוזות למסך המחשב דורשת עבודה עם קודי </a:t>
            </a:r>
            <a:r>
              <a:rPr lang="en-US" sz="2400" dirty="0"/>
              <a:t>ASCII</a:t>
            </a:r>
            <a:r>
              <a:rPr lang="he-IL" sz="2400" dirty="0"/>
              <a:t>. </a:t>
            </a:r>
          </a:p>
          <a:p>
            <a:pPr algn="r" rt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לכל תו יש קוד </a:t>
            </a:r>
            <a:r>
              <a:rPr lang="en-US" sz="2400" dirty="0"/>
              <a:t>ASCII</a:t>
            </a:r>
            <a:r>
              <a:rPr lang="he-IL" sz="2400" dirty="0"/>
              <a:t> שונה.</a:t>
            </a:r>
            <a:r>
              <a:rPr lang="en-US" sz="2400" dirty="0"/>
              <a:t/>
            </a:r>
            <a:br>
              <a:rPr lang="en-US" sz="2400" dirty="0"/>
            </a:br>
            <a:endParaRPr lang="he-IL" sz="2400" dirty="0"/>
          </a:p>
          <a:p>
            <a:pPr algn="r" rt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בכדי להדפיס תווים כלשהם למסך המחשב יש </a:t>
            </a:r>
            <a:r>
              <a:rPr lang="he-IL" sz="2400" dirty="0" smtClean="0"/>
              <a:t>להשתמש </a:t>
            </a:r>
            <a:r>
              <a:rPr lang="he-IL" sz="2400" dirty="0"/>
              <a:t>בקוד ה </a:t>
            </a:r>
            <a:r>
              <a:rPr lang="en-US" sz="2400" dirty="0"/>
              <a:t>ASCII</a:t>
            </a:r>
            <a:r>
              <a:rPr lang="he-IL" sz="2400" dirty="0"/>
              <a:t> שלו.</a:t>
            </a:r>
          </a:p>
          <a:p>
            <a:pPr algn="r" rt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he-IL" sz="2400" dirty="0"/>
          </a:p>
          <a:p>
            <a:pPr algn="r" rt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אין קשר לוגי בין תו לקוד ה- </a:t>
            </a:r>
            <a:r>
              <a:rPr lang="en-US" sz="2400" dirty="0"/>
              <a:t>ASCII</a:t>
            </a:r>
            <a:r>
              <a:rPr lang="he-IL" sz="2400" dirty="0"/>
              <a:t> שלו,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e-IL" sz="2400" dirty="0"/>
              <a:t>צריך פשוט לעבוד עם טבלת הקודים</a:t>
            </a:r>
          </a:p>
          <a:p>
            <a:pPr algn="r" rt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he-IL" sz="2400" dirty="0"/>
          </a:p>
          <a:p>
            <a:pPr algn="r" rtl="1"/>
            <a:endParaRPr lang="en-US" sz="1800" i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47" y="1236373"/>
            <a:ext cx="6072187" cy="41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8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5037" y="571188"/>
            <a:ext cx="6137855" cy="665185"/>
          </a:xfrm>
        </p:spPr>
        <p:txBody>
          <a:bodyPr>
            <a:noAutofit/>
          </a:bodyPr>
          <a:lstStyle/>
          <a:p>
            <a:pPr algn="r" rtl="1"/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הדפסת תווים למסך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812" y="1937981"/>
            <a:ext cx="5125600" cy="4179483"/>
          </a:xfrm>
        </p:spPr>
        <p:txBody>
          <a:bodyPr>
            <a:normAutofit/>
          </a:bodyPr>
          <a:lstStyle/>
          <a:p>
            <a:pPr algn="r" rt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800" dirty="0"/>
              <a:t>כדי לקבל את קוד ה </a:t>
            </a:r>
            <a:r>
              <a:rPr lang="en-US" sz="2800" dirty="0"/>
              <a:t>ASCII</a:t>
            </a:r>
            <a:r>
              <a:rPr lang="he-IL" sz="2800" dirty="0"/>
              <a:t> של תו נכתוב אותו בין גרשיים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he-IL" sz="2800" dirty="0"/>
              <a:t>(</a:t>
            </a:r>
            <a:r>
              <a:rPr lang="en-US" sz="2800" dirty="0"/>
              <a:t>‘a’, ‘b’, ‘c’….</a:t>
            </a:r>
            <a:r>
              <a:rPr lang="he-IL" sz="2800" dirty="0"/>
              <a:t>)</a:t>
            </a:r>
          </a:p>
          <a:p>
            <a:pPr algn="r" rt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he-IL" sz="2800" i="1" dirty="0">
              <a:solidFill>
                <a:srgbClr val="0070C0"/>
              </a:solidFill>
            </a:endParaRPr>
          </a:p>
          <a:p>
            <a:pPr algn="r" rt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800" dirty="0"/>
              <a:t>קיימים גם תווים שלא נמצאים במקלדת עבורם נשתמש במספר שהוא קוד ה-</a:t>
            </a:r>
            <a:r>
              <a:rPr lang="en-US" sz="2800" dirty="0"/>
              <a:t>ASCII</a:t>
            </a:r>
            <a:r>
              <a:rPr lang="he-IL" sz="2800" dirty="0"/>
              <a:t> שלהם.</a:t>
            </a:r>
          </a:p>
          <a:p>
            <a:pPr algn="r" rtl="1"/>
            <a:endParaRPr lang="he-IL" i="1" dirty="0">
              <a:solidFill>
                <a:srgbClr val="0070C0"/>
              </a:solidFill>
            </a:endParaRPr>
          </a:p>
          <a:p>
            <a:pPr algn="r" rtl="1"/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47" y="1236373"/>
            <a:ext cx="6072187" cy="41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5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95470" y="599156"/>
            <a:ext cx="8868177" cy="982350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פסיקות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לתחילת משחק</a:t>
            </a: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247948"/>
              </p:ext>
            </p:extLst>
          </p:nvPr>
        </p:nvGraphicFramePr>
        <p:xfrm>
          <a:off x="3780430" y="2756078"/>
          <a:ext cx="7334037" cy="2184412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3822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16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69705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הוראות להדפסת מחרוזת</a:t>
                      </a:r>
                      <a:r>
                        <a:rPr lang="he-IL" sz="2400" u="sng" dirty="0">
                          <a:effectLst/>
                        </a:rPr>
                        <a:t> </a:t>
                      </a:r>
                      <a:r>
                        <a:rPr lang="en-US" sz="2400" u="sng" dirty="0">
                          <a:effectLst/>
                        </a:rPr>
                        <a:t/>
                      </a:r>
                      <a:br>
                        <a:rPr lang="en-US" sz="2400" u="sng" dirty="0">
                          <a:effectLst/>
                        </a:rPr>
                      </a:br>
                      <a:r>
                        <a:rPr lang="he-IL" sz="2400" dirty="0">
                          <a:effectLst/>
                        </a:rPr>
                        <a:t>(שם משתנה המחרוזת </a:t>
                      </a:r>
                      <a:r>
                        <a:rPr lang="en-US" sz="2400" dirty="0" err="1">
                          <a:effectLst/>
                        </a:rPr>
                        <a:t>msg</a:t>
                      </a:r>
                      <a:r>
                        <a:rPr lang="he-IL" sz="240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 dx,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offset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msg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 ah,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</a:rPr>
                        <a:t>9h</a:t>
                      </a:r>
                      <a:endParaRPr lang="en-US" sz="2000" dirty="0">
                        <a:solidFill>
                          <a:srgbClr val="FF6600"/>
                        </a:solidFill>
                        <a:effectLst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</a:rPr>
                        <a:t>21h</a:t>
                      </a:r>
                      <a:endParaRPr lang="en-US" sz="2000" b="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540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פקודה לקליטת תו מהמקלדת</a:t>
                      </a:r>
                    </a:p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התוצאה יושבת ב 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400" dirty="0">
                          <a:solidFill>
                            <a:srgbClr val="417A8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ah</a:t>
                      </a:r>
                      <a:r>
                        <a:rPr lang="en-US" sz="2400" dirty="0">
                          <a:solidFill>
                            <a:srgbClr val="417A8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0h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400" dirty="0">
                          <a:solidFill>
                            <a:srgbClr val="417A8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16h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0" y="2920419"/>
            <a:ext cx="19812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5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9A1922E4-22F0-4E49-AF3B-98B9F072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bird game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xmlns="" id="{DCABEE28-0E1C-43EF-A6A0-52F9DAA5F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xmlns="" id="{94FE4D3F-7388-44B4-9C9E-446529DBD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8" r="14680"/>
          <a:stretch/>
        </p:blipFill>
        <p:spPr>
          <a:xfrm>
            <a:off x="7182429" y="366376"/>
            <a:ext cx="4215244" cy="3208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xmlns="" id="{F0063A7D-E4F0-428F-9972-1325918BDD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13514" t="15798" r="8910"/>
          <a:stretch/>
        </p:blipFill>
        <p:spPr>
          <a:xfrm>
            <a:off x="951345" y="2062788"/>
            <a:ext cx="5182859" cy="3515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030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1DF0DCC1-6AFB-4EFD-A068-0592386B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err="1">
                <a:cs typeface="+mn-cs"/>
              </a:rPr>
              <a:t>תוכנית</a:t>
            </a:r>
            <a:r>
              <a:rPr lang="he-IL" sz="4400" b="1" dirty="0">
                <a:cs typeface="+mn-cs"/>
              </a:rPr>
              <a:t> עבודה</a:t>
            </a:r>
            <a:endParaRPr lang="en-US" sz="4400" b="1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F5518599-3BFD-4E98-8E47-9E9AA63D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קפיצה של הדמות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תנועה של הדמות ללא מקשים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פסילה ב"נגיעה בשפיץ"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שינוי כיוון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שינוי המסגרת בצורה אקראית עם שינוי הכיוון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מדידת זמן</a:t>
            </a: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מסך פתיחה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מסך משחק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דמות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תנועת הדמות בעזרת מקשים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יציאה בלחיצה על </a:t>
            </a:r>
            <a:r>
              <a:rPr lang="en-US" sz="3200" dirty="0"/>
              <a:t>‘q’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3200" dirty="0"/>
              <a:t>מספר תורות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xmlns="" id="{D668A707-19A1-4D39-AF3E-1BA571DEE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8" r="14680"/>
          <a:stretch/>
        </p:blipFill>
        <p:spPr>
          <a:xfrm>
            <a:off x="184726" y="4682838"/>
            <a:ext cx="2669925" cy="203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92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D943CAE-BE7F-4CF9-A15F-D80F5DE7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קלט פלט</a:t>
            </a:r>
            <a:endParaRPr lang="en-US" sz="4400" b="1" dirty="0"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xmlns="" id="{7C7298E7-655C-4C16-B417-248AD48E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98" y="2503056"/>
            <a:ext cx="4493834" cy="33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79976" y="860612"/>
            <a:ext cx="3275704" cy="76648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פסיקה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35810" y="1921148"/>
            <a:ext cx="8619870" cy="4023360"/>
          </a:xfrm>
        </p:spPr>
        <p:txBody>
          <a:bodyPr>
            <a:normAutofit/>
          </a:bodyPr>
          <a:lstStyle/>
          <a:p>
            <a:pPr algn="r" rtl="1"/>
            <a:r>
              <a:rPr lang="he-IL" sz="5400" dirty="0"/>
              <a:t>קטע קוד המתבצע באופן מידי </a:t>
            </a:r>
            <a:r>
              <a:rPr lang="he-IL" sz="5400" dirty="0">
                <a:solidFill>
                  <a:srgbClr val="FF0000"/>
                </a:solidFill>
              </a:rPr>
              <a:t>תוך כדי עצירה זמנית </a:t>
            </a:r>
            <a:r>
              <a:rPr lang="he-IL" sz="5400" dirty="0"/>
              <a:t>של התוכנית המקורית.</a:t>
            </a:r>
          </a:p>
          <a:p>
            <a:pPr algn="r" rtl="1"/>
            <a:r>
              <a:rPr lang="he-IL" sz="5400" dirty="0"/>
              <a:t>נועד לאפשר טיפול </a:t>
            </a:r>
            <a:r>
              <a:rPr lang="he-IL" sz="5400" dirty="0" err="1"/>
              <a:t>מיידי</a:t>
            </a:r>
            <a:r>
              <a:rPr lang="he-IL" sz="5400" dirty="0"/>
              <a:t> בהתקני קלט או בחריגות תוכנה.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2" y="2245037"/>
            <a:ext cx="2163964" cy="27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3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41"/>
            <a:ext cx="2064470" cy="206447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77353" y="860612"/>
            <a:ext cx="6178327" cy="76648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שלשה סוגי פסיקות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q"/>
            </a:pPr>
            <a:endParaRPr lang="he-IL" sz="4800" b="1" dirty="0"/>
          </a:p>
          <a:p>
            <a:pPr algn="r" rtl="1">
              <a:buBlip>
                <a:blip r:embed="rId3"/>
              </a:buBlip>
            </a:pPr>
            <a:r>
              <a:rPr lang="he-IL" sz="4800" b="1" dirty="0"/>
              <a:t>פסיקות תוכנה, שנקראות </a:t>
            </a:r>
            <a:r>
              <a:rPr lang="en-US" sz="4800" b="1" dirty="0"/>
              <a:t>Traps</a:t>
            </a:r>
            <a:endParaRPr lang="en-US" sz="4800" dirty="0"/>
          </a:p>
          <a:p>
            <a:pPr algn="r" rtl="1">
              <a:buBlip>
                <a:blip r:embed="rId3"/>
              </a:buBlip>
            </a:pPr>
            <a:r>
              <a:rPr lang="he-IL" sz="4800" b="1" dirty="0"/>
              <a:t>פסיקות חריגה, שנקראות </a:t>
            </a:r>
            <a:r>
              <a:rPr lang="en-US" sz="4800" b="1" dirty="0"/>
              <a:t>Exceptions</a:t>
            </a:r>
            <a:r>
              <a:rPr lang="he-IL" sz="4800" dirty="0"/>
              <a:t> </a:t>
            </a:r>
          </a:p>
          <a:p>
            <a:pPr algn="r" rtl="1">
              <a:buBlip>
                <a:blip r:embed="rId3"/>
              </a:buBlip>
            </a:pPr>
            <a:r>
              <a:rPr lang="he-IL" sz="4800" b="1" dirty="0"/>
              <a:t>פסיקות חומרה, שנקראות </a:t>
            </a:r>
            <a:r>
              <a:rPr lang="en-US" sz="4800" b="1" dirty="0"/>
              <a:t>Interrupts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7456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840"/>
            <a:ext cx="2771481" cy="2771481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06973" y="860612"/>
            <a:ext cx="8248708" cy="766482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b="1" dirty="0"/>
              <a:t>פסיקות חריגה, שנקראות </a:t>
            </a:r>
            <a:r>
              <a:rPr lang="en-US" sz="4400" b="1" dirty="0"/>
              <a:t>Exceptions</a:t>
            </a:r>
            <a:endParaRPr lang="he-IL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01799" y="1845734"/>
            <a:ext cx="8553882" cy="4023360"/>
          </a:xfrm>
        </p:spPr>
        <p:txBody>
          <a:bodyPr>
            <a:normAutofit/>
          </a:bodyPr>
          <a:lstStyle/>
          <a:p>
            <a:pPr algn="r" rtl="1"/>
            <a:endParaRPr lang="he-IL" sz="4400" b="1" dirty="0"/>
          </a:p>
          <a:p>
            <a:pPr algn="r" rtl="1"/>
            <a:r>
              <a:rPr lang="he-IL" sz="4400" dirty="0"/>
              <a:t>פסיקות אלו הן </a:t>
            </a:r>
            <a:r>
              <a:rPr lang="he-IL" sz="4800" dirty="0"/>
              <a:t>כמו</a:t>
            </a:r>
            <a:r>
              <a:rPr lang="he-IL" sz="4400" dirty="0"/>
              <a:t> פסיקות תוכנה, אבל מתרחשות באופן אוטומטי כתגובה לאירוע חריג. לדוגמה, חילוק באפס יפעיל פסיקת חריגה.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260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80"/>
            <a:ext cx="1951630" cy="195163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374796" y="860612"/>
            <a:ext cx="7780885" cy="766482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b="1" dirty="0"/>
              <a:t>פסיקות חומרה, שנקראות </a:t>
            </a:r>
            <a:r>
              <a:rPr lang="en-US" sz="4400" b="1" dirty="0"/>
              <a:t>Interrupts</a:t>
            </a:r>
            <a:endParaRPr lang="he-IL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47666" y="1845734"/>
            <a:ext cx="8508014" cy="4023360"/>
          </a:xfrm>
        </p:spPr>
        <p:txBody>
          <a:bodyPr>
            <a:normAutofit lnSpcReduction="10000"/>
          </a:bodyPr>
          <a:lstStyle/>
          <a:p>
            <a:pPr marL="360000" indent="-36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פסיקות אלו הן תוצאה פעולה של רכיבי חומרה (חיצוניים למעבד) לדוגמה מקלדת או עכבר. </a:t>
            </a: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36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פסיקות אלו מודיעות למעבד שיש אירוע חיצוני שדורש טיפול. </a:t>
            </a: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3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המעבד עוצר את ביצוע הקוד שרץ, משרת את רכיב החומרה וחוזר לתוכנית למקום שעצר בה.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0" y="3384645"/>
            <a:ext cx="1356248" cy="23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13648"/>
            <a:ext cx="1978925" cy="1978925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575713" y="860612"/>
            <a:ext cx="7579967" cy="76648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/>
              <a:t>פסיקות תוכנה, שנקראות </a:t>
            </a:r>
            <a:r>
              <a:rPr lang="en-US" sz="4400" b="1" dirty="0"/>
              <a:t>Traps</a:t>
            </a:r>
            <a:endParaRPr lang="he-IL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01798" y="1992573"/>
            <a:ext cx="8553882" cy="1337481"/>
          </a:xfrm>
        </p:spPr>
        <p:txBody>
          <a:bodyPr>
            <a:normAutofit/>
          </a:bodyPr>
          <a:lstStyle/>
          <a:p>
            <a:pPr algn="r" rtl="1"/>
            <a:r>
              <a:rPr lang="he-IL" sz="3600" dirty="0"/>
              <a:t>פסיקות אלו הן חלק מקוד התוכנית, כלומר הן יזומות </a:t>
            </a:r>
            <a:r>
              <a:rPr lang="he-IL" sz="3600" dirty="0" err="1"/>
              <a:t>על־ידי</a:t>
            </a:r>
            <a:r>
              <a:rPr lang="he-IL" sz="3600" dirty="0"/>
              <a:t> המתכנת</a:t>
            </a:r>
            <a:r>
              <a:rPr lang="he-IL" sz="4400" dirty="0"/>
              <a:t>.</a:t>
            </a:r>
            <a:endParaRPr lang="en-US" sz="44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71" y="3330054"/>
            <a:ext cx="3205174" cy="22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43467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כחול חם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התאמה אישית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3687</TotalTime>
  <Words>413</Words>
  <Application>Microsoft Office PowerPoint</Application>
  <PresentationFormat>מסך רחב</PresentationFormat>
  <Paragraphs>92</Paragraphs>
  <Slides>19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7" baseType="lpstr">
      <vt:lpstr>Arial</vt:lpstr>
      <vt:lpstr>Calibri</vt:lpstr>
      <vt:lpstr>David</vt:lpstr>
      <vt:lpstr>Segoe UI</vt:lpstr>
      <vt:lpstr>Tahoma</vt:lpstr>
      <vt:lpstr>Times New Roman</vt:lpstr>
      <vt:lpstr>Wingdings</vt:lpstr>
      <vt:lpstr>מבט לאחור</vt:lpstr>
      <vt:lpstr>פקודות קלט ופלט</vt:lpstr>
      <vt:lpstr>The bird game</vt:lpstr>
      <vt:lpstr>תוכנית עבודה</vt:lpstr>
      <vt:lpstr>קלט פלט</vt:lpstr>
      <vt:lpstr>פסיקה</vt:lpstr>
      <vt:lpstr>שלשה סוגי פסיקות</vt:lpstr>
      <vt:lpstr>פסיקות חריגה, שנקראות Exceptions</vt:lpstr>
      <vt:lpstr>פסיקות חומרה, שנקראות Interrupts</vt:lpstr>
      <vt:lpstr>פסיקות תוכנה, שנקראות Traps</vt:lpstr>
      <vt:lpstr>קוד טיפול בפסיקה -  ISR</vt:lpstr>
      <vt:lpstr>המעבד – 3 שכבות</vt:lpstr>
      <vt:lpstr>3 סוגי Traps</vt:lpstr>
      <vt:lpstr>פקודת הפסיקה -int operand </vt:lpstr>
      <vt:lpstr>ואיך נעביר ונקבל נתונים בין הקוד שלנו ל ISR?</vt:lpstr>
      <vt:lpstr>פסיקת  Dos- int 21h</vt:lpstr>
      <vt:lpstr>קליטת תוים מהמקלדת</vt:lpstr>
      <vt:lpstr>הדפסת תווים למסך</vt:lpstr>
      <vt:lpstr>הדפסת תווים למסך</vt:lpstr>
      <vt:lpstr>פסיקות  לתחילת משחק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משתנים ופקודת mov</dc:title>
  <dc:creator>amir appel</dc:creator>
  <cp:lastModifiedBy>amir appel</cp:lastModifiedBy>
  <cp:revision>149</cp:revision>
  <dcterms:created xsi:type="dcterms:W3CDTF">2016-08-09T07:31:42Z</dcterms:created>
  <dcterms:modified xsi:type="dcterms:W3CDTF">2018-10-25T03:40:24Z</dcterms:modified>
</cp:coreProperties>
</file>