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81" r:id="rId3"/>
    <p:sldId id="282" r:id="rId4"/>
    <p:sldId id="284" r:id="rId5"/>
    <p:sldId id="285" r:id="rId6"/>
    <p:sldId id="287" r:id="rId7"/>
    <p:sldId id="289" r:id="rId8"/>
    <p:sldId id="288" r:id="rId9"/>
    <p:sldId id="291" r:id="rId10"/>
    <p:sldId id="290" r:id="rId11"/>
    <p:sldId id="293" r:id="rId12"/>
    <p:sldId id="278" r:id="rId13"/>
    <p:sldId id="286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6600"/>
    <a:srgbClr val="009999"/>
    <a:srgbClr val="CC0000"/>
    <a:srgbClr val="6600CC"/>
    <a:srgbClr val="0066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י"ט/חשון/תשע"ט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412344" y="2191657"/>
            <a:ext cx="6743336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</a:t>
            </a: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ASCII</a:t>
            </a:r>
            <a:endParaRPr lang="he-IL" sz="5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9242"/>
          </a:xfrm>
        </p:spPr>
        <p:txBody>
          <a:bodyPr/>
          <a:lstStyle/>
          <a:p>
            <a:pPr algn="r"/>
            <a:r>
              <a:rPr lang="he-IL" b="1" dirty="0" smtClean="0"/>
              <a:t>ציור השחקן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לציור השחק נבחר באחד מתווי </a:t>
            </a:r>
            <a:r>
              <a:rPr lang="he-IL" dirty="0" err="1" smtClean="0"/>
              <a:t>האסקי</a:t>
            </a:r>
            <a:r>
              <a:rPr lang="he-IL" dirty="0" smtClean="0"/>
              <a:t>, ונצייר את הדמות השחקן שלנו במקום בו ממוקם הסמן.</a:t>
            </a:r>
          </a:p>
          <a:p>
            <a:pPr marL="0" indent="0">
              <a:buNone/>
            </a:pPr>
            <a:r>
              <a:rPr lang="he-IL" dirty="0" smtClean="0"/>
              <a:t>רגיסטר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e-IL" dirty="0" smtClean="0"/>
              <a:t>משפיע על התו המצויר, בחרנו בדמות של סמיילי   </a:t>
            </a:r>
            <a:r>
              <a:rPr lang="he-IL" dirty="0" smtClean="0">
                <a:sym typeface="Wingdings" panose="05000000000000000000" pitchFamily="2" charset="2"/>
              </a:rPr>
              <a:t>  </a:t>
            </a:r>
            <a:r>
              <a:rPr lang="en-US" dirty="0" err="1" smtClean="0"/>
              <a:t>ascii</a:t>
            </a:r>
            <a:r>
              <a:rPr lang="he-IL" dirty="0" smtClean="0"/>
              <a:t> = 2</a:t>
            </a:r>
          </a:p>
          <a:p>
            <a:pPr marL="0" indent="0">
              <a:buNone/>
            </a:pPr>
            <a:r>
              <a:rPr lang="he-IL" dirty="0" smtClean="0"/>
              <a:t>רגיסטר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bl</a:t>
            </a:r>
            <a:r>
              <a:rPr lang="he-IL" dirty="0" smtClean="0"/>
              <a:t>  משפיע על צבע הדמות   </a:t>
            </a:r>
            <a:r>
              <a:rPr lang="he-IL" dirty="0" smtClean="0">
                <a:sym typeface="Wingdings" panose="05000000000000000000" pitchFamily="2" charset="2"/>
              </a:rPr>
              <a:t> 14  = </a:t>
            </a:r>
            <a:r>
              <a:rPr lang="en-US" dirty="0" smtClean="0">
                <a:sym typeface="Wingdings" panose="05000000000000000000" pitchFamily="2" charset="2"/>
              </a:rPr>
              <a:t>0Eh</a:t>
            </a:r>
            <a:r>
              <a:rPr lang="he-IL" dirty="0" smtClean="0">
                <a:sym typeface="Wingdings" panose="05000000000000000000" pitchFamily="2" charset="2"/>
              </a:rPr>
              <a:t>    (צבע צהוב)</a:t>
            </a:r>
            <a:endParaRPr lang="he-IL" dirty="0" smtClean="0"/>
          </a:p>
          <a:p>
            <a:pPr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ah,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al, </a:t>
            </a: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	</a:t>
            </a:r>
            <a:r>
              <a:rPr 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al = character to display </a:t>
            </a: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bx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00Eh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b="1" dirty="0" err="1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bh</a:t>
            </a:r>
            <a:r>
              <a:rPr 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Background   </a:t>
            </a:r>
            <a:r>
              <a:rPr lang="en-US" sz="2400" b="1" dirty="0" err="1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</a:t>
            </a:r>
            <a:r>
              <a:rPr 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Foreground </a:t>
            </a: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cx,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; cx = number of times to write character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 rtl="0">
              <a:spcBef>
                <a:spcPts val="600"/>
              </a:spcBef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10h</a:t>
            </a:r>
            <a:endParaRPr lang="he-IL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3462"/>
            <a:ext cx="1427328" cy="142732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48289" t="26091" r="45462" b="65520"/>
          <a:stretch/>
        </p:blipFill>
        <p:spPr>
          <a:xfrm>
            <a:off x="10282224" y="3343702"/>
            <a:ext cx="873456" cy="7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9242"/>
          </a:xfrm>
        </p:spPr>
        <p:txBody>
          <a:bodyPr/>
          <a:lstStyle/>
          <a:p>
            <a:pPr algn="r"/>
            <a:r>
              <a:rPr lang="he-IL" b="1" dirty="0" smtClean="0"/>
              <a:t>ציור השחקן - צבעים</a:t>
            </a:r>
            <a:endParaRPr lang="he-IL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72" y="2470083"/>
            <a:ext cx="1427328" cy="1427328"/>
          </a:xfrm>
          <a:prstGeom prst="rect">
            <a:avLst/>
          </a:prstGeom>
        </p:spPr>
      </p:pic>
      <p:pic>
        <p:nvPicPr>
          <p:cNvPr id="7" name="תמונה 6"/>
          <p:cNvPicPr/>
          <p:nvPr/>
        </p:nvPicPr>
        <p:blipFill rotWithShape="1">
          <a:blip r:embed="rId3"/>
          <a:srcRect l="18264" t="39258" r="55760" b="2006"/>
          <a:stretch/>
        </p:blipFill>
        <p:spPr>
          <a:xfrm>
            <a:off x="676061" y="286604"/>
            <a:ext cx="4305372" cy="633256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0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2395470" y="421067"/>
            <a:ext cx="8867775" cy="982662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פסיקות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לתחילת המשחק</a:t>
            </a: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81413432"/>
              </p:ext>
            </p:extLst>
          </p:nvPr>
        </p:nvGraphicFramePr>
        <p:xfrm>
          <a:off x="3833674" y="1664079"/>
          <a:ext cx="7334037" cy="4423688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822353"/>
                <a:gridCol w="3511684"/>
              </a:tblGrid>
              <a:tr h="1069705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הוראות להדפסת מחרוזת</a:t>
                      </a:r>
                      <a:r>
                        <a:rPr lang="he-IL" sz="2400" u="sng" dirty="0">
                          <a:effectLst/>
                        </a:rPr>
                        <a:t> </a:t>
                      </a:r>
                      <a:r>
                        <a:rPr lang="en-US" sz="2400" u="sng" dirty="0">
                          <a:effectLst/>
                        </a:rPr>
                        <a:t/>
                      </a:r>
                      <a:br>
                        <a:rPr lang="en-US" sz="2400" u="sng" dirty="0">
                          <a:effectLst/>
                        </a:rPr>
                      </a:br>
                      <a:r>
                        <a:rPr lang="he-IL" sz="2400" dirty="0">
                          <a:effectLst/>
                        </a:rPr>
                        <a:t>(שם משתנה המחרוזת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r>
                        <a:rPr lang="he-IL" sz="240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dx,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offset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9h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</a:tr>
              <a:tr h="9225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פקודה לקליטת תו מהמקלדת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225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כניסה למוד </a:t>
                      </a:r>
                      <a:r>
                        <a:rPr lang="he-IL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גרפי  24*40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ax, </a:t>
                      </a:r>
                      <a:r>
                        <a:rPr lang="en-US" sz="20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225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חזרה</a:t>
                      </a:r>
                      <a:r>
                        <a:rPr lang="he-IL" sz="24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למוד טקסט   </a:t>
                      </a:r>
                      <a:r>
                        <a:rPr lang="en-US" sz="24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25*80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ax, </a:t>
                      </a:r>
                      <a:r>
                        <a:rPr lang="en-US" sz="2400" dirty="0" smtClean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  <a:endParaRPr lang="en-US" sz="2000" dirty="0" smtClean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10h</a:t>
                      </a:r>
                      <a:endParaRPr lang="en-US" sz="2000" dirty="0" smtClean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2920419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2395470" y="408983"/>
            <a:ext cx="8869362" cy="77628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פסיקות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 smtClean="0">
                <a:latin typeface="Segoe UI" panose="020B0502040204020203" pitchFamily="34" charset="0"/>
                <a:cs typeface="Segoe UI" panose="020B0502040204020203" pitchFamily="34" charset="0"/>
              </a:rPr>
              <a:t>ליצירת לוח המחשק והשחקן</a:t>
            </a: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7061294"/>
              </p:ext>
            </p:extLst>
          </p:nvPr>
        </p:nvGraphicFramePr>
        <p:xfrm>
          <a:off x="3414972" y="1473247"/>
          <a:ext cx="7849860" cy="4828032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2388542"/>
                <a:gridCol w="5461318"/>
              </a:tblGrid>
              <a:tr h="1319999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מיקום הסמן על המסך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dh,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row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dl,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	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column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page number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10h</a:t>
                      </a:r>
                      <a:endParaRPr lang="en-US" sz="22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19999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ציור תו על המסך במיקום הסמן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2200" dirty="0" smtClean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= character to display 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00Eh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2200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Background   </a:t>
                      </a:r>
                      <a:r>
                        <a:rPr lang="en-US" sz="2200" dirty="0" err="1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Foreground 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cx,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200" dirty="0" smtClean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2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 = number of times to write character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10h</a:t>
                      </a:r>
                      <a:endParaRPr lang="en-US" sz="22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2920419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פסיקה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35810" y="1921148"/>
            <a:ext cx="861987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5400" dirty="0"/>
              <a:t>קטע קוד המתבצע באופן מידי </a:t>
            </a:r>
            <a:r>
              <a:rPr lang="he-IL" sz="5400" dirty="0">
                <a:solidFill>
                  <a:srgbClr val="FF0000"/>
                </a:solidFill>
              </a:rPr>
              <a:t>תוך כדי עצירה זמנית </a:t>
            </a:r>
            <a:r>
              <a:rPr lang="he-IL" sz="5400" dirty="0"/>
              <a:t>של התוכנית </a:t>
            </a:r>
            <a:r>
              <a:rPr lang="he-IL" sz="5400" dirty="0" smtClean="0"/>
              <a:t>המקורית.</a:t>
            </a:r>
            <a:endParaRPr lang="he-IL" sz="5400" dirty="0"/>
          </a:p>
          <a:p>
            <a:pPr algn="r" rtl="1"/>
            <a:r>
              <a:rPr lang="he-IL" sz="5400" dirty="0"/>
              <a:t>נועד לאפשר טיפול </a:t>
            </a:r>
            <a:r>
              <a:rPr lang="he-IL" sz="5400" dirty="0" err="1"/>
              <a:t>מיידי</a:t>
            </a:r>
            <a:r>
              <a:rPr lang="he-IL" sz="5400" dirty="0"/>
              <a:t> בהתקני קלט או בחריגות </a:t>
            </a:r>
            <a:r>
              <a:rPr lang="he-IL" sz="5400" dirty="0" smtClean="0"/>
              <a:t>תוכנה.</a:t>
            </a:r>
            <a:endParaRPr lang="he-IL" sz="5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2" y="2245037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2064470" cy="206447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שלשה סוגי פסיקות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endParaRPr lang="he-IL" sz="4800" b="1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תוכנה, שנקראות </a:t>
            </a:r>
            <a:r>
              <a:rPr lang="en-US" sz="4800" b="1" dirty="0"/>
              <a:t>Traps</a:t>
            </a:r>
            <a:endParaRPr lang="en-US" sz="4800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חריגה, שנקראות </a:t>
            </a:r>
            <a:r>
              <a:rPr lang="en-US" sz="4800" b="1" dirty="0"/>
              <a:t>Exceptions</a:t>
            </a:r>
            <a:r>
              <a:rPr lang="he-IL" sz="4800" dirty="0"/>
              <a:t> </a:t>
            </a:r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חומרה, שנקראות </a:t>
            </a:r>
            <a:r>
              <a:rPr lang="en-US" sz="4800" b="1" dirty="0"/>
              <a:t>Interrupts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456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0"/>
            <a:ext cx="1951630" cy="195163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74796" y="860612"/>
            <a:ext cx="7780885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/>
              <a:t>פסיקות חומרה, שנקראות </a:t>
            </a:r>
            <a:r>
              <a:rPr lang="en-US" sz="4400" b="1" dirty="0"/>
              <a:t>Interrupts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47666" y="1845734"/>
            <a:ext cx="8508014" cy="4023360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פסיקות אלו הן תוצאה פעולה של רכיבי חומרה (חיצוניים </a:t>
            </a:r>
            <a:r>
              <a:rPr lang="he-IL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למעבד) לדוגמה </a:t>
            </a:r>
            <a:r>
              <a:rPr lang="he-IL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מקלדת או עכבר. </a:t>
            </a:r>
            <a:endParaRPr lang="he-IL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פסיקות </a:t>
            </a:r>
            <a:r>
              <a:rPr lang="he-IL" sz="3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אלו מודיעות למעבד שיש אירוע חיצוני שדורש טיפול. </a:t>
            </a:r>
            <a:endParaRPr lang="he-IL" sz="3600" dirty="0" smtClean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המעבד </a:t>
            </a:r>
            <a:r>
              <a:rPr lang="he-IL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עוצר את ביצוע הקוד שרץ, משרת את רכיב החומרה וחוזר לתוכנית למקום שעצר בה.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0" y="3384645"/>
            <a:ext cx="1356248" cy="23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3648"/>
            <a:ext cx="1978925" cy="197892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75713" y="860612"/>
            <a:ext cx="7579967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/>
              <a:t>פסיקות תוכנה, שנקראות </a:t>
            </a:r>
            <a:r>
              <a:rPr lang="en-US" sz="4400" b="1" dirty="0"/>
              <a:t>Traps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8" y="1992573"/>
            <a:ext cx="8553882" cy="1337481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 smtClean="0"/>
              <a:t>פסיקות אלו הן חלק מקוד התוכנית, כלומר הן יזומות </a:t>
            </a:r>
            <a:r>
              <a:rPr lang="he-IL" sz="3600" dirty="0" err="1" smtClean="0"/>
              <a:t>על־ידי</a:t>
            </a:r>
            <a:r>
              <a:rPr lang="he-IL" sz="3600" dirty="0" smtClean="0"/>
              <a:t> המתכנת</a:t>
            </a:r>
            <a:r>
              <a:rPr lang="he-IL" sz="4400" dirty="0" smtClean="0"/>
              <a:t>.</a:t>
            </a:r>
            <a:endParaRPr lang="en-US" sz="4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1" y="3330054"/>
            <a:ext cx="3205174" cy="2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736978"/>
            <a:ext cx="10058400" cy="832515"/>
          </a:xfrm>
        </p:spPr>
        <p:txBody>
          <a:bodyPr/>
          <a:lstStyle/>
          <a:p>
            <a:pPr algn="r"/>
            <a:r>
              <a:rPr lang="he-IL" b="1" dirty="0" smtClean="0"/>
              <a:t>תצוגת המסך </a:t>
            </a:r>
            <a:r>
              <a:rPr lang="he-IL" b="1" dirty="0" err="1" smtClean="0"/>
              <a:t>באסמבלי</a:t>
            </a:r>
            <a:r>
              <a:rPr lang="he-IL" b="1" dirty="0" smtClean="0"/>
              <a:t> 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1112" y="1845734"/>
            <a:ext cx="7284567" cy="4023360"/>
          </a:xfrm>
        </p:spPr>
        <p:txBody>
          <a:bodyPr>
            <a:normAutofit fontScale="92500" lnSpcReduction="20000"/>
          </a:bodyPr>
          <a:lstStyle/>
          <a:p>
            <a:r>
              <a:rPr lang="he-IL" sz="2800" dirty="0" smtClean="0"/>
              <a:t>מוד גרפי מנקה את המסך מכל טקסט שיש בו ומאפשר תצוגה של מידע בצורה אחרת.</a:t>
            </a:r>
          </a:p>
          <a:p>
            <a:r>
              <a:rPr lang="he-IL" sz="2800" dirty="0" smtClean="0"/>
              <a:t>הפסיקה 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ax, </a:t>
            </a:r>
            <a:r>
              <a:rPr lang="en-US" sz="31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13h</a:t>
            </a:r>
            <a:endParaRPr lang="en-US" sz="26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10h</a:t>
            </a:r>
            <a:endParaRPr lang="en-US" sz="2600" dirty="0">
              <a:solidFill>
                <a:srgbClr val="FF66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/>
              <a:t>משנה את התצוגה של המסך למצב גרפי של</a:t>
            </a:r>
          </a:p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/>
              <a:t>40 תווים לרוחב המסך  </a:t>
            </a:r>
            <a:r>
              <a:rPr lang="he-IL" dirty="0" smtClean="0">
                <a:sym typeface="Wingdings" panose="05000000000000000000" pitchFamily="2" charset="2"/>
              </a:rPr>
              <a:t>  ציר </a:t>
            </a:r>
            <a:r>
              <a:rPr lang="en-US" dirty="0" smtClean="0">
                <a:sym typeface="Wingdings" panose="05000000000000000000" pitchFamily="2" charset="2"/>
              </a:rPr>
              <a:t>x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ym typeface="Wingdings" panose="05000000000000000000" pitchFamily="2" charset="2"/>
              </a:rPr>
              <a:t>25 שורות טקסט לגובה המסך     ציר </a:t>
            </a:r>
            <a:r>
              <a:rPr lang="en-US" dirty="0" smtClean="0">
                <a:sym typeface="Wingdings" panose="05000000000000000000" pitchFamily="2" charset="2"/>
              </a:rPr>
              <a:t>y</a:t>
            </a:r>
            <a:r>
              <a:rPr lang="he-IL" dirty="0" smtClean="0">
                <a:sym typeface="Wingdings" panose="05000000000000000000" pitchFamily="2" charset="2"/>
              </a:rPr>
              <a:t>.</a:t>
            </a:r>
          </a:p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ym typeface="Wingdings" panose="05000000000000000000" pitchFamily="2" charset="2"/>
              </a:rPr>
              <a:t>המיקום של הנקודות על המסך מתחיל בפינה השמאלית העליונה </a:t>
            </a:r>
            <a:r>
              <a:rPr lang="en-US" dirty="0" smtClean="0">
                <a:sym typeface="Wingdings" panose="05000000000000000000" pitchFamily="2" charset="2"/>
              </a:rPr>
              <a:t>x=0, y=0</a:t>
            </a:r>
            <a:r>
              <a:rPr lang="he-IL" dirty="0" smtClean="0">
                <a:sym typeface="Wingdings" panose="05000000000000000000" pitchFamily="2" charset="2"/>
              </a:rPr>
              <a:t>.</a:t>
            </a:r>
          </a:p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ym typeface="Wingdings" panose="05000000000000000000" pitchFamily="2" charset="2"/>
              </a:rPr>
              <a:t>כל תוזזה לימין תגדיל את הערך של הנקודה על ציר ה - </a:t>
            </a:r>
            <a:r>
              <a:rPr lang="en-US" dirty="0" smtClean="0">
                <a:sym typeface="Wingdings" panose="05000000000000000000" pitchFamily="2" charset="2"/>
              </a:rPr>
              <a:t>x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sym typeface="Wingdings" panose="05000000000000000000" pitchFamily="2" charset="2"/>
              </a:rPr>
              <a:t>כל תזוזה למטה תגדיל את הערך של הנקודה על ציר ה – </a:t>
            </a:r>
            <a:r>
              <a:rPr lang="en-US" dirty="0" smtClean="0">
                <a:sym typeface="Wingdings" panose="05000000000000000000" pitchFamily="2" charset="2"/>
              </a:rPr>
              <a:t>y</a:t>
            </a:r>
            <a:r>
              <a:rPr lang="he-IL" dirty="0" smtClean="0">
                <a:sym typeface="Wingdings" panose="05000000000000000000" pitchFamily="2" charset="2"/>
              </a:rPr>
              <a:t>.</a:t>
            </a:r>
          </a:p>
          <a:p>
            <a:pPr algn="r"/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94570"/>
              </p:ext>
            </p:extLst>
          </p:nvPr>
        </p:nvGraphicFramePr>
        <p:xfrm>
          <a:off x="727140" y="2425636"/>
          <a:ext cx="1872000" cy="1872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74400"/>
                <a:gridCol w="374400"/>
                <a:gridCol w="374400"/>
                <a:gridCol w="374400"/>
                <a:gridCol w="374400"/>
              </a:tblGrid>
              <a:tr h="3744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251" y="2019869"/>
            <a:ext cx="7970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0, 0</a:t>
            </a:r>
            <a:endParaRPr lang="he-I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0937" y="4409555"/>
            <a:ext cx="9553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40, 25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69253" y="2019869"/>
            <a:ext cx="7970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40, 0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0247" y="4334071"/>
            <a:ext cx="9553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0, 25</a:t>
            </a:r>
            <a:endParaRPr lang="he-IL" b="1" dirty="0"/>
          </a:p>
        </p:txBody>
      </p:sp>
      <p:sp>
        <p:nvSpPr>
          <p:cNvPr id="9" name="חץ ימינה 8"/>
          <p:cNvSpPr/>
          <p:nvPr/>
        </p:nvSpPr>
        <p:spPr>
          <a:xfrm>
            <a:off x="924461" y="5231678"/>
            <a:ext cx="1440000" cy="2880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302443" y="5191012"/>
            <a:ext cx="8215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bg2">
                    <a:lumMod val="25000"/>
                  </a:schemeClr>
                </a:solidFill>
              </a:rPr>
              <a:t>ציר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endParaRPr lang="he-IL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חץ ימינה 10"/>
          <p:cNvSpPr/>
          <p:nvPr/>
        </p:nvSpPr>
        <p:spPr>
          <a:xfrm rot="5400000">
            <a:off x="993993" y="5206221"/>
            <a:ext cx="1440000" cy="2880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1303196" y="5969436"/>
            <a:ext cx="8215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bg2">
                    <a:lumMod val="25000"/>
                  </a:schemeClr>
                </a:solidFill>
              </a:rPr>
              <a:t>ציר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y</a:t>
            </a:r>
            <a:endParaRPr lang="he-IL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63570" y="668740"/>
            <a:ext cx="5792110" cy="887106"/>
          </a:xfrm>
        </p:spPr>
        <p:txBody>
          <a:bodyPr/>
          <a:lstStyle/>
          <a:p>
            <a:pPr algn="r"/>
            <a:r>
              <a:rPr lang="he-IL" b="1" dirty="0" smtClean="0"/>
              <a:t>מיקום הסמן על המסך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הפסיקה הממקמת את הסמן במקום בו נרצה לצייר את השחקן שלנו: 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set </a:t>
            </a:r>
            <a:r>
              <a:rPr lang="en-US" sz="2400" dirty="0" err="1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cursore</a:t>
            </a: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location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dh,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 row 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dl,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	</a:t>
            </a: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column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number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ah,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10h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400800" y="1845735"/>
            <a:ext cx="4754880" cy="4023360"/>
          </a:xfrm>
        </p:spPr>
        <p:txBody>
          <a:bodyPr>
            <a:normAutofit/>
          </a:bodyPr>
          <a:lstStyle/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כדי לצייר את השחקן תחילה עלינו למקם אותו על פני המסך על ציר ה –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ועל ציר ה –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he-IL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רגיסטר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dl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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מציין את מיקום הסמן על ציר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he-IL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באיזו עמודה למקם את הסמן </a:t>
            </a: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בשורה.</a:t>
            </a:r>
          </a:p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רגיסטר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dh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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מציין את מיקום הסמן על ציר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איזו שורה למקם את הסמן</a:t>
            </a:r>
            <a:r>
              <a:rPr lang="he-IL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3462"/>
            <a:ext cx="1427328" cy="14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0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5594"/>
          </a:xfrm>
        </p:spPr>
        <p:txBody>
          <a:bodyPr/>
          <a:lstStyle/>
          <a:p>
            <a:pPr algn="r"/>
            <a:r>
              <a:rPr lang="he-IL" b="1" dirty="0" smtClean="0"/>
              <a:t>תווי </a:t>
            </a:r>
            <a:r>
              <a:rPr lang="en-US" b="1" dirty="0" smtClean="0"/>
              <a:t>ASCII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קוד </a:t>
            </a:r>
            <a:r>
              <a:rPr lang="en-US" sz="2400" dirty="0" smtClean="0"/>
              <a:t>ASCII</a:t>
            </a:r>
            <a:r>
              <a:rPr lang="he-IL" sz="2400" dirty="0" smtClean="0"/>
              <a:t>  - </a:t>
            </a:r>
            <a:r>
              <a:rPr lang="en-US" sz="2400" dirty="0" smtClean="0"/>
              <a:t>(Am</a:t>
            </a:r>
            <a:r>
              <a:rPr lang="it-IT" sz="2400" dirty="0" err="1" smtClean="0"/>
              <a:t>rican</a:t>
            </a:r>
            <a:r>
              <a:rPr lang="it-IT" sz="2400" dirty="0" smtClean="0"/>
              <a:t> </a:t>
            </a:r>
            <a:r>
              <a:rPr lang="it-IT" sz="2400" dirty="0"/>
              <a:t>Standard Code for Information </a:t>
            </a:r>
            <a:r>
              <a:rPr lang="it-IT" sz="2400" dirty="0" err="1"/>
              <a:t>Interchange</a:t>
            </a:r>
            <a:r>
              <a:rPr lang="it-IT" sz="2400" dirty="0"/>
              <a:t>) </a:t>
            </a:r>
            <a:r>
              <a:rPr lang="he-IL" sz="2400" dirty="0" smtClean="0"/>
              <a:t>  </a:t>
            </a:r>
          </a:p>
          <a:p>
            <a:r>
              <a:rPr lang="he-IL" sz="2400" dirty="0" smtClean="0"/>
              <a:t>הוא קוד </a:t>
            </a:r>
            <a:r>
              <a:rPr lang="he-IL" sz="2400" dirty="0"/>
              <a:t>לייצוגם של תווים (ספרות, אותיות האלפבית, סימני פיסוק ועוד) בזיכרון מחשב ובקובצי מחשב</a:t>
            </a:r>
            <a:r>
              <a:rPr lang="he-IL" sz="2400" dirty="0" smtClean="0"/>
              <a:t>.</a:t>
            </a:r>
          </a:p>
          <a:p>
            <a:r>
              <a:rPr lang="he-IL" sz="2400" dirty="0"/>
              <a:t>הקוד </a:t>
            </a:r>
            <a:r>
              <a:rPr lang="he-IL" sz="2400" dirty="0" smtClean="0"/>
              <a:t>מכיל </a:t>
            </a:r>
            <a:r>
              <a:rPr lang="he-IL" sz="2400" dirty="0"/>
              <a:t>128 תווים, </a:t>
            </a:r>
            <a:r>
              <a:rPr lang="he-IL" sz="2400" dirty="0" smtClean="0"/>
              <a:t>בהם:</a:t>
            </a:r>
          </a:p>
          <a:p>
            <a:pPr marL="384048" lvl="2" indent="0">
              <a:buNone/>
            </a:pPr>
            <a:r>
              <a:rPr lang="he-IL" sz="2400" dirty="0" smtClean="0"/>
              <a:t>33 </a:t>
            </a:r>
            <a:r>
              <a:rPr lang="he-IL" sz="2400" dirty="0"/>
              <a:t>תווי בקרה </a:t>
            </a:r>
            <a:r>
              <a:rPr lang="he-IL" sz="2400" dirty="0" smtClean="0"/>
              <a:t>(</a:t>
            </a:r>
            <a:r>
              <a:rPr lang="he-IL" sz="2400" dirty="0"/>
              <a:t>ירידת שורה, למשל</a:t>
            </a:r>
            <a:r>
              <a:rPr lang="he-IL" sz="2400" dirty="0" smtClean="0"/>
              <a:t>)</a:t>
            </a:r>
          </a:p>
          <a:p>
            <a:pPr marL="384048" lvl="2" indent="0">
              <a:buNone/>
            </a:pPr>
            <a:r>
              <a:rPr lang="he-IL" sz="2400" dirty="0" smtClean="0"/>
              <a:t>52  אותיות</a:t>
            </a:r>
          </a:p>
          <a:p>
            <a:pPr marL="384048" lvl="2" indent="0">
              <a:buNone/>
            </a:pPr>
            <a:r>
              <a:rPr lang="he-IL" sz="2400" dirty="0" smtClean="0"/>
              <a:t>10 </a:t>
            </a:r>
            <a:r>
              <a:rPr lang="he-IL" sz="2400" dirty="0"/>
              <a:t>ספרות וסימנים מיוחדים כגון סימני פיסוק וסימן הרווח</a:t>
            </a:r>
            <a:r>
              <a:rPr lang="he-IL" sz="2400" dirty="0" smtClean="0"/>
              <a:t>.</a:t>
            </a:r>
          </a:p>
          <a:p>
            <a:r>
              <a:rPr lang="he-IL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לכל תו ייצוג מספרי.</a:t>
            </a:r>
            <a:endParaRPr lang="he-IL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3462"/>
            <a:ext cx="1427328" cy="14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9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5594"/>
          </a:xfrm>
        </p:spPr>
        <p:txBody>
          <a:bodyPr/>
          <a:lstStyle/>
          <a:p>
            <a:pPr algn="r"/>
            <a:r>
              <a:rPr lang="he-IL" b="1" dirty="0" smtClean="0"/>
              <a:t>תווי </a:t>
            </a:r>
            <a:r>
              <a:rPr lang="en-US" b="1" dirty="0" smtClean="0"/>
              <a:t>ASCII</a:t>
            </a:r>
            <a:endParaRPr lang="he-IL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93" y="2170501"/>
            <a:ext cx="1427328" cy="1427328"/>
          </a:xfrm>
          <a:prstGeom prst="rect">
            <a:avLst/>
          </a:prstGeom>
        </p:spPr>
      </p:pic>
      <p:pic>
        <p:nvPicPr>
          <p:cNvPr id="6" name="תמונה 5" descr="Image result for ascii tab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2" y="512929"/>
            <a:ext cx="7833048" cy="532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30441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4519</TotalTime>
  <Words>520</Words>
  <Application>Microsoft Office PowerPoint</Application>
  <PresentationFormat>מסך רחב</PresentationFormat>
  <Paragraphs>94</Paragraphs>
  <Slides>13</Slides>
  <Notes>0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Arial</vt:lpstr>
      <vt:lpstr>Calibri</vt:lpstr>
      <vt:lpstr>David</vt:lpstr>
      <vt:lpstr>Segoe UI</vt:lpstr>
      <vt:lpstr>Tahoma</vt:lpstr>
      <vt:lpstr>Times New Roman</vt:lpstr>
      <vt:lpstr>Wingdings</vt:lpstr>
      <vt:lpstr>מבט לאחור</vt:lpstr>
      <vt:lpstr>טבלת ASCII</vt:lpstr>
      <vt:lpstr>פסיקה</vt:lpstr>
      <vt:lpstr>שלשה סוגי פסיקות</vt:lpstr>
      <vt:lpstr>פסיקות חומרה, שנקראות Interrupts</vt:lpstr>
      <vt:lpstr>פסיקות תוכנה, שנקראות Traps</vt:lpstr>
      <vt:lpstr>תצוגת המסך באסמבלי </vt:lpstr>
      <vt:lpstr>מיקום הסמן על המסך</vt:lpstr>
      <vt:lpstr>תווי ASCII</vt:lpstr>
      <vt:lpstr>תווי ASCII</vt:lpstr>
      <vt:lpstr>ציור השחקן</vt:lpstr>
      <vt:lpstr>ציור השחקן - צבעים</vt:lpstr>
      <vt:lpstr>פסיקות  לתחילת המשחק</vt:lpstr>
      <vt:lpstr>פסיקות  ליצירת לוח המחשק והשחקן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159</cp:revision>
  <dcterms:created xsi:type="dcterms:W3CDTF">2016-08-09T07:31:42Z</dcterms:created>
  <dcterms:modified xsi:type="dcterms:W3CDTF">2018-10-28T03:31:52Z</dcterms:modified>
</cp:coreProperties>
</file>