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80" r:id="rId3"/>
    <p:sldId id="281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5" r:id="rId12"/>
    <p:sldId id="264" r:id="rId13"/>
    <p:sldId id="266" r:id="rId14"/>
    <p:sldId id="283" r:id="rId15"/>
    <p:sldId id="282" r:id="rId16"/>
    <p:sldId id="269" r:id="rId17"/>
    <p:sldId id="279" r:id="rId18"/>
    <p:sldId id="268" r:id="rId19"/>
    <p:sldId id="270" r:id="rId20"/>
    <p:sldId id="271" r:id="rId21"/>
    <p:sldId id="284" r:id="rId22"/>
    <p:sldId id="272" r:id="rId23"/>
    <p:sldId id="273" r:id="rId24"/>
    <p:sldId id="274" r:id="rId25"/>
    <p:sldId id="277" r:id="rId26"/>
    <p:sldId id="287" r:id="rId27"/>
    <p:sldId id="286" r:id="rId28"/>
    <p:sldId id="278" r:id="rId29"/>
    <p:sldId id="275" r:id="rId30"/>
    <p:sldId id="276" r:id="rId31"/>
    <p:sldId id="285" r:id="rId3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6600"/>
    <a:srgbClr val="CC0000"/>
    <a:srgbClr val="6600CC"/>
    <a:srgbClr val="006666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3A819-5E71-4A6B-B851-472837AD3170}" type="doc">
      <dgm:prSet loTypeId="urn:microsoft.com/office/officeart/2005/8/layout/process2" loCatId="process" qsTypeId="urn:microsoft.com/office/officeart/2005/8/quickstyle/3d1" qsCatId="3D" csTypeId="urn:microsoft.com/office/officeart/2005/8/colors/colorful1" csCatId="colorful" phldr="1"/>
      <dgm:spPr/>
    </dgm:pt>
    <dgm:pt modelId="{A0DBFC36-7A95-44EB-8D0C-E3A7AA3963B2}">
      <dgm:prSet phldrT="[טקסט]"/>
      <dgm:spPr/>
      <dgm:t>
        <a:bodyPr/>
        <a:lstStyle/>
        <a:p>
          <a:pPr rtl="1"/>
          <a:r>
            <a:rPr lang="he-IL" dirty="0"/>
            <a:t>[שם משתנה]</a:t>
          </a:r>
        </a:p>
      </dgm:t>
    </dgm:pt>
    <dgm:pt modelId="{D77E3342-B16B-4844-BCBA-C60BB6EF9201}" type="parTrans" cxnId="{CF1FB384-F524-4DCB-A73A-F807637C4E2B}">
      <dgm:prSet/>
      <dgm:spPr/>
      <dgm:t>
        <a:bodyPr/>
        <a:lstStyle/>
        <a:p>
          <a:pPr rtl="1"/>
          <a:endParaRPr lang="he-IL"/>
        </a:p>
      </dgm:t>
    </dgm:pt>
    <dgm:pt modelId="{66D59BF3-6EC0-4CE1-BA03-00A0528ECF8D}" type="sibTrans" cxnId="{CF1FB384-F524-4DCB-A73A-F807637C4E2B}">
      <dgm:prSet/>
      <dgm:spPr/>
      <dgm:t>
        <a:bodyPr/>
        <a:lstStyle/>
        <a:p>
          <a:pPr rtl="1"/>
          <a:endParaRPr lang="he-IL"/>
        </a:p>
      </dgm:t>
    </dgm:pt>
    <dgm:pt modelId="{AD86035B-7352-4AFF-9EBB-8FCCD5981B6F}">
      <dgm:prSet phldrT="[טקסט]"/>
      <dgm:spPr/>
      <dgm:t>
        <a:bodyPr/>
        <a:lstStyle/>
        <a:p>
          <a:pPr rtl="1"/>
          <a:r>
            <a:rPr lang="he-IL" dirty="0"/>
            <a:t>כתובת בסגמנט הנתונים</a:t>
          </a:r>
        </a:p>
      </dgm:t>
    </dgm:pt>
    <dgm:pt modelId="{DA439C93-B1BF-46EE-B54C-854F2570B943}" type="parTrans" cxnId="{06B11738-46D1-4FDF-9145-CF922605C9AE}">
      <dgm:prSet/>
      <dgm:spPr/>
      <dgm:t>
        <a:bodyPr/>
        <a:lstStyle/>
        <a:p>
          <a:pPr rtl="1"/>
          <a:endParaRPr lang="he-IL"/>
        </a:p>
      </dgm:t>
    </dgm:pt>
    <dgm:pt modelId="{89BDCE4A-D43F-461D-B0C1-D5B899D7B8E2}" type="sibTrans" cxnId="{06B11738-46D1-4FDF-9145-CF922605C9AE}">
      <dgm:prSet/>
      <dgm:spPr/>
      <dgm:t>
        <a:bodyPr/>
        <a:lstStyle/>
        <a:p>
          <a:pPr rtl="1"/>
          <a:endParaRPr lang="he-IL"/>
        </a:p>
      </dgm:t>
    </dgm:pt>
    <dgm:pt modelId="{76D87634-6003-4501-AD95-CDF980738993}" type="pres">
      <dgm:prSet presAssocID="{03E3A819-5E71-4A6B-B851-472837AD3170}" presName="linearFlow" presStyleCnt="0">
        <dgm:presLayoutVars>
          <dgm:resizeHandles val="exact"/>
        </dgm:presLayoutVars>
      </dgm:prSet>
      <dgm:spPr/>
    </dgm:pt>
    <dgm:pt modelId="{2534640C-4230-46DC-B5AD-5AB05EE80CF4}" type="pres">
      <dgm:prSet presAssocID="{A0DBFC36-7A95-44EB-8D0C-E3A7AA3963B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ADB4947-3E0C-49E4-B71E-408A0035E258}" type="pres">
      <dgm:prSet presAssocID="{66D59BF3-6EC0-4CE1-BA03-00A0528ECF8D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5450E09D-BBAF-4B07-BE0D-B3C624226D77}" type="pres">
      <dgm:prSet presAssocID="{66D59BF3-6EC0-4CE1-BA03-00A0528ECF8D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477B60CC-CAC4-4F0D-8903-C26A84C882DA}" type="pres">
      <dgm:prSet presAssocID="{AD86035B-7352-4AFF-9EBB-8FCCD5981B6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F1FB384-F524-4DCB-A73A-F807637C4E2B}" srcId="{03E3A819-5E71-4A6B-B851-472837AD3170}" destId="{A0DBFC36-7A95-44EB-8D0C-E3A7AA3963B2}" srcOrd="0" destOrd="0" parTransId="{D77E3342-B16B-4844-BCBA-C60BB6EF9201}" sibTransId="{66D59BF3-6EC0-4CE1-BA03-00A0528ECF8D}"/>
    <dgm:cxn modelId="{8CC6FA25-C66B-4790-9F27-ECD1C72A34AC}" type="presOf" srcId="{A0DBFC36-7A95-44EB-8D0C-E3A7AA3963B2}" destId="{2534640C-4230-46DC-B5AD-5AB05EE80CF4}" srcOrd="0" destOrd="0" presId="urn:microsoft.com/office/officeart/2005/8/layout/process2"/>
    <dgm:cxn modelId="{1345492B-66F4-4BC4-8D40-3253A1AFEB41}" type="presOf" srcId="{AD86035B-7352-4AFF-9EBB-8FCCD5981B6F}" destId="{477B60CC-CAC4-4F0D-8903-C26A84C882DA}" srcOrd="0" destOrd="0" presId="urn:microsoft.com/office/officeart/2005/8/layout/process2"/>
    <dgm:cxn modelId="{C4AD2C71-25F3-42E8-AAF3-E797EBBF9878}" type="presOf" srcId="{66D59BF3-6EC0-4CE1-BA03-00A0528ECF8D}" destId="{FADB4947-3E0C-49E4-B71E-408A0035E258}" srcOrd="0" destOrd="0" presId="urn:microsoft.com/office/officeart/2005/8/layout/process2"/>
    <dgm:cxn modelId="{06B11738-46D1-4FDF-9145-CF922605C9AE}" srcId="{03E3A819-5E71-4A6B-B851-472837AD3170}" destId="{AD86035B-7352-4AFF-9EBB-8FCCD5981B6F}" srcOrd="1" destOrd="0" parTransId="{DA439C93-B1BF-46EE-B54C-854F2570B943}" sibTransId="{89BDCE4A-D43F-461D-B0C1-D5B899D7B8E2}"/>
    <dgm:cxn modelId="{1FDD1E03-1C65-4F46-A36C-BAF80A3AAB7B}" type="presOf" srcId="{66D59BF3-6EC0-4CE1-BA03-00A0528ECF8D}" destId="{5450E09D-BBAF-4B07-BE0D-B3C624226D77}" srcOrd="1" destOrd="0" presId="urn:microsoft.com/office/officeart/2005/8/layout/process2"/>
    <dgm:cxn modelId="{8376D5F9-6856-44B5-AF90-86D9FE877443}" type="presOf" srcId="{03E3A819-5E71-4A6B-B851-472837AD3170}" destId="{76D87634-6003-4501-AD95-CDF980738993}" srcOrd="0" destOrd="0" presId="urn:microsoft.com/office/officeart/2005/8/layout/process2"/>
    <dgm:cxn modelId="{E6F53D11-A516-48B7-A571-F3729344CBD6}" type="presParOf" srcId="{76D87634-6003-4501-AD95-CDF980738993}" destId="{2534640C-4230-46DC-B5AD-5AB05EE80CF4}" srcOrd="0" destOrd="0" presId="urn:microsoft.com/office/officeart/2005/8/layout/process2"/>
    <dgm:cxn modelId="{21AC48F9-2C92-4592-85D7-8F86D95572D3}" type="presParOf" srcId="{76D87634-6003-4501-AD95-CDF980738993}" destId="{FADB4947-3E0C-49E4-B71E-408A0035E258}" srcOrd="1" destOrd="0" presId="urn:microsoft.com/office/officeart/2005/8/layout/process2"/>
    <dgm:cxn modelId="{42358E3B-C929-4A62-9722-BF5849128FCD}" type="presParOf" srcId="{FADB4947-3E0C-49E4-B71E-408A0035E258}" destId="{5450E09D-BBAF-4B07-BE0D-B3C624226D77}" srcOrd="0" destOrd="0" presId="urn:microsoft.com/office/officeart/2005/8/layout/process2"/>
    <dgm:cxn modelId="{007B3BFC-4D39-4CFB-AD1C-A8533DD745F1}" type="presParOf" srcId="{76D87634-6003-4501-AD95-CDF980738993}" destId="{477B60CC-CAC4-4F0D-8903-C26A84C882D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5" qsCatId="3D" csTypeId="urn:microsoft.com/office/officeart/2005/8/colors/accent3_4" csCatId="accent3" phldr="1"/>
      <dgm:spPr/>
    </dgm:pt>
    <dgm:pt modelId="{0BC9D3D1-0E31-4362-A7B2-91807D985CA9}">
      <dgm:prSet phldrT="[טקסט]"/>
      <dgm:spPr/>
      <dgm:t>
        <a:bodyPr/>
        <a:lstStyle/>
        <a:p>
          <a:pPr rtl="1"/>
          <a:r>
            <a:rPr lang="he-IL"/>
            <a:t>מקור</a:t>
          </a:r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/>
      <dgm:spPr/>
      <dgm:t>
        <a:bodyPr/>
        <a:lstStyle/>
        <a:p>
          <a:pPr rtl="1"/>
          <a:r>
            <a:rPr lang="he-IL" dirty="0"/>
            <a:t>יעד</a:t>
          </a:r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FB1F587-920F-4D3B-905D-F0CD904FA06B}" type="presOf" srcId="{056A57BD-8000-460E-8CFF-32BA9FD20B45}" destId="{75A16FCD-99EA-45C5-B569-7C14B2B39E85}" srcOrd="0" destOrd="0" presId="urn:microsoft.com/office/officeart/2005/8/layout/process1"/>
    <dgm:cxn modelId="{81C51CEA-A337-43DF-9A19-DE2214FAEF07}" type="presOf" srcId="{0BC9D3D1-0E31-4362-A7B2-91807D985CA9}" destId="{1F37DB66-417E-4004-B5FA-846EBCA9FCB9}" srcOrd="0" destOrd="0" presId="urn:microsoft.com/office/officeart/2005/8/layout/process1"/>
    <dgm:cxn modelId="{93FA66CF-9191-4691-9782-E5A34B5D7F27}" type="presOf" srcId="{7BE6422C-6E7A-4F3F-8C34-B90721DC49FA}" destId="{78549FD2-BC65-4073-BAB1-584C3953548A}" srcOrd="0" destOrd="0" presId="urn:microsoft.com/office/officeart/2005/8/layout/process1"/>
    <dgm:cxn modelId="{BBC7BBEE-462C-4BB5-BCDC-E19544786B44}" type="presOf" srcId="{056A57BD-8000-460E-8CFF-32BA9FD20B45}" destId="{B25C2C2F-9C51-49BB-9C2F-FF5A138F8D14}" srcOrd="1" destOrd="0" presId="urn:microsoft.com/office/officeart/2005/8/layout/process1"/>
    <dgm:cxn modelId="{D0D77202-9134-4C35-8300-8F5F704E9588}" type="presOf" srcId="{A4490716-0B12-4C1A-A9C0-A287E3E32EAF}" destId="{D3263846-E032-4950-931D-5DCE4710E968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9ADED36C-5949-48DD-B42E-6F9A93D4870A}" type="presParOf" srcId="{78549FD2-BC65-4073-BAB1-584C3953548A}" destId="{1F37DB66-417E-4004-B5FA-846EBCA9FCB9}" srcOrd="0" destOrd="0" presId="urn:microsoft.com/office/officeart/2005/8/layout/process1"/>
    <dgm:cxn modelId="{D681BCED-0BFE-43B0-8132-E8CD924CD4F5}" type="presParOf" srcId="{78549FD2-BC65-4073-BAB1-584C3953548A}" destId="{75A16FCD-99EA-45C5-B569-7C14B2B39E85}" srcOrd="1" destOrd="0" presId="urn:microsoft.com/office/officeart/2005/8/layout/process1"/>
    <dgm:cxn modelId="{1FF47D93-58F4-4921-854D-C01DD27186AC}" type="presParOf" srcId="{75A16FCD-99EA-45C5-B569-7C14B2B39E85}" destId="{B25C2C2F-9C51-49BB-9C2F-FF5A138F8D14}" srcOrd="0" destOrd="0" presId="urn:microsoft.com/office/officeart/2005/8/layout/process1"/>
    <dgm:cxn modelId="{E77EA786-0CFA-4C74-86DE-960ACC7B2215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2" qsCatId="3D" csTypeId="urn:microsoft.com/office/officeart/2005/8/colors/accent3_4" csCatId="accent3" phldr="1"/>
      <dgm:spPr/>
    </dgm:pt>
    <dgm:pt modelId="{0BC9D3D1-0E31-4362-A7B2-91807D985CA9}">
      <dgm:prSet phldrT="[טקסט]" custT="1"/>
      <dgm:spPr/>
      <dgm:t>
        <a:bodyPr/>
        <a:lstStyle/>
        <a:p>
          <a:pPr rtl="1"/>
          <a:r>
            <a:rPr lang="en-US" sz="2500" dirty="0"/>
            <a:t>[</a:t>
          </a:r>
          <a:r>
            <a:rPr lang="en-US" sz="2800" b="1" dirty="0"/>
            <a:t>memory</a:t>
          </a:r>
          <a:r>
            <a:rPr lang="en-US" sz="2500" dirty="0"/>
            <a:t>]</a:t>
          </a:r>
          <a:endParaRPr lang="he-IL" sz="2500" dirty="0"/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 custT="1"/>
      <dgm:spPr/>
      <dgm:t>
        <a:bodyPr/>
        <a:lstStyle/>
        <a:p>
          <a:pPr rtl="1"/>
          <a:r>
            <a:rPr lang="en-US" sz="2800" b="1" dirty="0"/>
            <a:t>register</a:t>
          </a:r>
          <a:endParaRPr lang="he-IL" sz="3400" b="1" dirty="0"/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BC37CEB-D02B-4BB6-9CD5-0D4F568CF6F8}" type="presOf" srcId="{0BC9D3D1-0E31-4362-A7B2-91807D985CA9}" destId="{1F37DB66-417E-4004-B5FA-846EBCA9FCB9}" srcOrd="0" destOrd="0" presId="urn:microsoft.com/office/officeart/2005/8/layout/process1"/>
    <dgm:cxn modelId="{3D5C2149-4CAD-4255-A277-CC24139369EB}" type="presOf" srcId="{056A57BD-8000-460E-8CFF-32BA9FD20B45}" destId="{B25C2C2F-9C51-49BB-9C2F-FF5A138F8D14}" srcOrd="1" destOrd="0" presId="urn:microsoft.com/office/officeart/2005/8/layout/process1"/>
    <dgm:cxn modelId="{0B47E8D9-E2D5-448A-B510-500E8914F438}" type="presOf" srcId="{056A57BD-8000-460E-8CFF-32BA9FD20B45}" destId="{75A16FCD-99EA-45C5-B569-7C14B2B39E85}" srcOrd="0" destOrd="0" presId="urn:microsoft.com/office/officeart/2005/8/layout/process1"/>
    <dgm:cxn modelId="{527D69EE-5941-45A4-A5E1-6765052AA9D2}" type="presOf" srcId="{A4490716-0B12-4C1A-A9C0-A287E3E32EAF}" destId="{D3263846-E032-4950-931D-5DCE4710E968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43750522-F65B-4F7B-8375-25498ECF7E8B}" type="presOf" srcId="{7BE6422C-6E7A-4F3F-8C34-B90721DC49FA}" destId="{78549FD2-BC65-4073-BAB1-584C3953548A}" srcOrd="0" destOrd="0" presId="urn:microsoft.com/office/officeart/2005/8/layout/process1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819DDB4A-EDCE-46E4-99E4-5DCA3A362622}" type="presParOf" srcId="{78549FD2-BC65-4073-BAB1-584C3953548A}" destId="{1F37DB66-417E-4004-B5FA-846EBCA9FCB9}" srcOrd="0" destOrd="0" presId="urn:microsoft.com/office/officeart/2005/8/layout/process1"/>
    <dgm:cxn modelId="{E3B2857B-0A92-46F5-9789-54506854C944}" type="presParOf" srcId="{78549FD2-BC65-4073-BAB1-584C3953548A}" destId="{75A16FCD-99EA-45C5-B569-7C14B2B39E85}" srcOrd="1" destOrd="0" presId="urn:microsoft.com/office/officeart/2005/8/layout/process1"/>
    <dgm:cxn modelId="{EFEC5264-C537-42A9-B796-6B103D228DD2}" type="presParOf" srcId="{75A16FCD-99EA-45C5-B569-7C14B2B39E85}" destId="{B25C2C2F-9C51-49BB-9C2F-FF5A138F8D14}" srcOrd="0" destOrd="0" presId="urn:microsoft.com/office/officeart/2005/8/layout/process1"/>
    <dgm:cxn modelId="{49FAFE34-7732-4BAE-8E9B-F72B52EF6E5D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2" qsCatId="3D" csTypeId="urn:microsoft.com/office/officeart/2005/8/colors/accent3_4" csCatId="accent3" phldr="1"/>
      <dgm:spPr/>
    </dgm:pt>
    <dgm:pt modelId="{0BC9D3D1-0E31-4362-A7B2-91807D985CA9}">
      <dgm:prSet phldrT="[טקסט]" custT="1"/>
      <dgm:spPr/>
      <dgm:t>
        <a:bodyPr/>
        <a:lstStyle/>
        <a:p>
          <a:pPr rtl="1"/>
          <a:r>
            <a:rPr lang="en-US" sz="2800" b="1" dirty="0"/>
            <a:t>register</a:t>
          </a:r>
          <a:endParaRPr lang="he-IL" sz="2500" b="1" dirty="0"/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 custT="1"/>
      <dgm:spPr/>
      <dgm:t>
        <a:bodyPr/>
        <a:lstStyle/>
        <a:p>
          <a:pPr rtl="1"/>
          <a:r>
            <a:rPr lang="en-US" sz="2800" b="1" dirty="0"/>
            <a:t>[memory]</a:t>
          </a:r>
          <a:endParaRPr lang="he-IL" sz="2800" b="1" dirty="0"/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46BC82A-1741-4FC7-A8F5-37FCC873B705}" type="presOf" srcId="{7BE6422C-6E7A-4F3F-8C34-B90721DC49FA}" destId="{78549FD2-BC65-4073-BAB1-584C3953548A}" srcOrd="0" destOrd="0" presId="urn:microsoft.com/office/officeart/2005/8/layout/process1"/>
    <dgm:cxn modelId="{62351BE3-F98C-4D32-A576-D0C4436FAF2F}" type="presOf" srcId="{056A57BD-8000-460E-8CFF-32BA9FD20B45}" destId="{B25C2C2F-9C51-49BB-9C2F-FF5A138F8D14}" srcOrd="1" destOrd="0" presId="urn:microsoft.com/office/officeart/2005/8/layout/process1"/>
    <dgm:cxn modelId="{A84BC5B0-56C4-42D0-9044-7B015E5837EA}" type="presOf" srcId="{A4490716-0B12-4C1A-A9C0-A287E3E32EAF}" destId="{D3263846-E032-4950-931D-5DCE4710E968}" srcOrd="0" destOrd="0" presId="urn:microsoft.com/office/officeart/2005/8/layout/process1"/>
    <dgm:cxn modelId="{B6082FC4-F431-485A-8804-92921F010B6F}" type="presOf" srcId="{056A57BD-8000-460E-8CFF-32BA9FD20B45}" destId="{75A16FCD-99EA-45C5-B569-7C14B2B39E85}" srcOrd="0" destOrd="0" presId="urn:microsoft.com/office/officeart/2005/8/layout/process1"/>
    <dgm:cxn modelId="{95B2221B-F201-4A96-9FC7-2D8F3FFB26E3}" type="presOf" srcId="{0BC9D3D1-0E31-4362-A7B2-91807D985CA9}" destId="{1F37DB66-417E-4004-B5FA-846EBCA9FCB9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D3F69EE8-5AAB-4B37-904F-C2D617EDC91D}" type="presParOf" srcId="{78549FD2-BC65-4073-BAB1-584C3953548A}" destId="{1F37DB66-417E-4004-B5FA-846EBCA9FCB9}" srcOrd="0" destOrd="0" presId="urn:microsoft.com/office/officeart/2005/8/layout/process1"/>
    <dgm:cxn modelId="{E63A9FEB-2235-48AC-A2B3-60D984DC6FA4}" type="presParOf" srcId="{78549FD2-BC65-4073-BAB1-584C3953548A}" destId="{75A16FCD-99EA-45C5-B569-7C14B2B39E85}" srcOrd="1" destOrd="0" presId="urn:microsoft.com/office/officeart/2005/8/layout/process1"/>
    <dgm:cxn modelId="{D382EEFC-45FC-4DAD-AAD3-C610F756FDEA}" type="presParOf" srcId="{75A16FCD-99EA-45C5-B569-7C14B2B39E85}" destId="{B25C2C2F-9C51-49BB-9C2F-FF5A138F8D14}" srcOrd="0" destOrd="0" presId="urn:microsoft.com/office/officeart/2005/8/layout/process1"/>
    <dgm:cxn modelId="{BDD51266-ACE9-49DE-B72C-BEC4E971015A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2" qsCatId="3D" csTypeId="urn:microsoft.com/office/officeart/2005/8/colors/accent3_4" csCatId="accent3" phldr="1"/>
      <dgm:spPr/>
    </dgm:pt>
    <dgm:pt modelId="{0BC9D3D1-0E31-4362-A7B2-91807D985CA9}">
      <dgm:prSet phldrT="[טקסט]" custT="1"/>
      <dgm:spPr/>
      <dgm:t>
        <a:bodyPr/>
        <a:lstStyle/>
        <a:p>
          <a:pPr rtl="1"/>
          <a:r>
            <a:rPr lang="en-US" sz="2800" b="1" dirty="0"/>
            <a:t>register</a:t>
          </a:r>
          <a:endParaRPr lang="he-IL" sz="2500" b="1" dirty="0"/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 custT="1"/>
      <dgm:spPr/>
      <dgm:t>
        <a:bodyPr/>
        <a:lstStyle/>
        <a:p>
          <a:pPr rtl="1"/>
          <a:r>
            <a:rPr lang="en-US" sz="2800" b="1" dirty="0"/>
            <a:t>[memory]</a:t>
          </a:r>
          <a:endParaRPr lang="he-IL" sz="2800" b="1" dirty="0"/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5C286EF-31D2-4E31-9031-C96C0F816D47}" type="presOf" srcId="{056A57BD-8000-460E-8CFF-32BA9FD20B45}" destId="{B25C2C2F-9C51-49BB-9C2F-FF5A138F8D14}" srcOrd="1" destOrd="0" presId="urn:microsoft.com/office/officeart/2005/8/layout/process1"/>
    <dgm:cxn modelId="{9450FE63-BC4E-4CF1-9CD5-70F7618E0C2D}" type="presOf" srcId="{7BE6422C-6E7A-4F3F-8C34-B90721DC49FA}" destId="{78549FD2-BC65-4073-BAB1-584C3953548A}" srcOrd="0" destOrd="0" presId="urn:microsoft.com/office/officeart/2005/8/layout/process1"/>
    <dgm:cxn modelId="{CB4CA233-45A5-4CF6-A7BD-9E3F20ADA0C5}" type="presOf" srcId="{0BC9D3D1-0E31-4362-A7B2-91807D985CA9}" destId="{1F37DB66-417E-4004-B5FA-846EBCA9FCB9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30A97B5D-3E5A-4B0A-A5D4-7F152D2B1D7D}" type="presOf" srcId="{056A57BD-8000-460E-8CFF-32BA9FD20B45}" destId="{75A16FCD-99EA-45C5-B569-7C14B2B39E85}" srcOrd="0" destOrd="0" presId="urn:microsoft.com/office/officeart/2005/8/layout/process1"/>
    <dgm:cxn modelId="{59B4D0A6-D15E-4294-BA6B-995E941B72CF}" type="presOf" srcId="{A4490716-0B12-4C1A-A9C0-A287E3E32EAF}" destId="{D3263846-E032-4950-931D-5DCE4710E968}" srcOrd="0" destOrd="0" presId="urn:microsoft.com/office/officeart/2005/8/layout/process1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5C5EF045-EA4A-48CF-B35C-6C466DFB91D0}" type="presParOf" srcId="{78549FD2-BC65-4073-BAB1-584C3953548A}" destId="{1F37DB66-417E-4004-B5FA-846EBCA9FCB9}" srcOrd="0" destOrd="0" presId="urn:microsoft.com/office/officeart/2005/8/layout/process1"/>
    <dgm:cxn modelId="{B494EA5F-E3E6-41FC-AA35-67DBB25D162B}" type="presParOf" srcId="{78549FD2-BC65-4073-BAB1-584C3953548A}" destId="{75A16FCD-99EA-45C5-B569-7C14B2B39E85}" srcOrd="1" destOrd="0" presId="urn:microsoft.com/office/officeart/2005/8/layout/process1"/>
    <dgm:cxn modelId="{DD7D1890-6493-4C15-AF27-B2306D8E5534}" type="presParOf" srcId="{75A16FCD-99EA-45C5-B569-7C14B2B39E85}" destId="{B25C2C2F-9C51-49BB-9C2F-FF5A138F8D14}" srcOrd="0" destOrd="0" presId="urn:microsoft.com/office/officeart/2005/8/layout/process1"/>
    <dgm:cxn modelId="{B823F7D1-553C-47D5-8C46-6A5629B57075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4640C-4230-46DC-B5AD-5AB05EE80CF4}">
      <dsp:nvSpPr>
        <dsp:cNvPr id="0" name=""/>
        <dsp:cNvSpPr/>
      </dsp:nvSpPr>
      <dsp:spPr>
        <a:xfrm>
          <a:off x="0" y="441"/>
          <a:ext cx="2264229" cy="1445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800" kern="1200" dirty="0"/>
            <a:t>[שם משתנה]</a:t>
          </a:r>
        </a:p>
      </dsp:txBody>
      <dsp:txXfrm>
        <a:off x="42338" y="42779"/>
        <a:ext cx="2179553" cy="1360835"/>
      </dsp:txXfrm>
    </dsp:sp>
    <dsp:sp modelId="{FADB4947-3E0C-49E4-B71E-408A0035E258}">
      <dsp:nvSpPr>
        <dsp:cNvPr id="0" name=""/>
        <dsp:cNvSpPr/>
      </dsp:nvSpPr>
      <dsp:spPr>
        <a:xfrm rot="5400000">
          <a:off x="861081" y="1482090"/>
          <a:ext cx="542066" cy="650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300" kern="1200"/>
        </a:p>
      </dsp:txBody>
      <dsp:txXfrm rot="-5400000">
        <a:off x="936971" y="1536296"/>
        <a:ext cx="390287" cy="379446"/>
      </dsp:txXfrm>
    </dsp:sp>
    <dsp:sp modelId="{477B60CC-CAC4-4F0D-8903-C26A84C882DA}">
      <dsp:nvSpPr>
        <dsp:cNvPr id="0" name=""/>
        <dsp:cNvSpPr/>
      </dsp:nvSpPr>
      <dsp:spPr>
        <a:xfrm>
          <a:off x="0" y="2168707"/>
          <a:ext cx="2264229" cy="1445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800" kern="1200" dirty="0"/>
            <a:t>כתובת בסגמנט הנתונים</a:t>
          </a:r>
        </a:p>
      </dsp:txBody>
      <dsp:txXfrm>
        <a:off x="42338" y="2211045"/>
        <a:ext cx="2179553" cy="1360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ו'/כסלו/תשע"ט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3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3.xml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412344" y="2191657"/>
            <a:ext cx="6743336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משתנים ופקודת </a:t>
            </a:r>
            <a:r>
              <a:rPr lang="en-US" sz="60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endParaRPr lang="he-IL" sz="54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  <p:pic>
        <p:nvPicPr>
          <p:cNvPr id="1026" name="Picture 2" descr="https://openresty.org/download/image/value-contai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9" y="1949223"/>
            <a:ext cx="2877911" cy="281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07314" y="281272"/>
            <a:ext cx="5248365" cy="1228214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כיצד נשמרים המשתנים </a:t>
            </a:r>
            <a:br>
              <a:rPr lang="he-IL" sz="4400" b="1" dirty="0"/>
            </a:br>
            <a:r>
              <a:rPr lang="he-IL" sz="4400" b="1" dirty="0"/>
              <a:t>בזיכרון המחשב?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47" y="65219"/>
            <a:ext cx="1452336" cy="1444267"/>
          </a:xfrm>
          <a:prstGeom prst="rect">
            <a:avLst/>
          </a:prstGeom>
        </p:spPr>
      </p:pic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39676"/>
              </p:ext>
            </p:extLst>
          </p:nvPr>
        </p:nvGraphicFramePr>
        <p:xfrm>
          <a:off x="632823" y="1890640"/>
          <a:ext cx="4397467" cy="4306958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65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1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5958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מיקום בזיכרון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הצהרת משתנה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00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var1 </a:t>
                      </a:r>
                      <a:r>
                        <a:rPr lang="en-US" sz="2400" dirty="0" err="1">
                          <a:solidFill>
                            <a:srgbClr val="00B0F0"/>
                          </a:solidFill>
                          <a:effectLst/>
                        </a:rPr>
                        <a:t>db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10h	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01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var2 </a:t>
                      </a:r>
                      <a:r>
                        <a:rPr lang="en-US" sz="2400" dirty="0" err="1">
                          <a:solidFill>
                            <a:srgbClr val="00B0F0"/>
                          </a:solidFill>
                          <a:effectLst/>
                        </a:rPr>
                        <a:t>db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00h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02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var3 </a:t>
                      </a:r>
                      <a:r>
                        <a:rPr lang="en-US" sz="2400" dirty="0" err="1">
                          <a:solidFill>
                            <a:srgbClr val="00B0F0"/>
                          </a:solidFill>
                          <a:effectLst/>
                        </a:rPr>
                        <a:t>dw</a:t>
                      </a:r>
                      <a:r>
                        <a:rPr lang="en-US" sz="2400" dirty="0">
                          <a:effectLst/>
                        </a:rPr>
                        <a:t> 1234h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04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var4 </a:t>
                      </a:r>
                      <a:r>
                        <a:rPr lang="en-US" sz="2400" dirty="0" err="1">
                          <a:solidFill>
                            <a:srgbClr val="00B0F0"/>
                          </a:solidFill>
                          <a:effectLst/>
                        </a:rPr>
                        <a:t>dw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51ABh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06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var5 </a:t>
                      </a:r>
                      <a:r>
                        <a:rPr lang="en-US" sz="2400" dirty="0" err="1">
                          <a:solidFill>
                            <a:srgbClr val="00B0F0"/>
                          </a:solidFill>
                          <a:effectLst/>
                        </a:rPr>
                        <a:t>db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?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07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char1 </a:t>
                      </a:r>
                      <a:r>
                        <a:rPr lang="en-US" sz="2400" dirty="0" err="1">
                          <a:solidFill>
                            <a:srgbClr val="00B0F0"/>
                          </a:solidFill>
                          <a:effectLst/>
                        </a:rPr>
                        <a:t>db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'e'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08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char2 </a:t>
                      </a:r>
                      <a:r>
                        <a:rPr lang="en-US" sz="2400" dirty="0" err="1">
                          <a:solidFill>
                            <a:srgbClr val="00B0F0"/>
                          </a:solidFill>
                          <a:effectLst/>
                        </a:rPr>
                        <a:t>db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'H'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63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ds: 09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var6 </a:t>
                      </a:r>
                      <a:r>
                        <a:rPr lang="en-US" sz="2200" dirty="0" err="1">
                          <a:solidFill>
                            <a:srgbClr val="00B0F0"/>
                          </a:solidFill>
                          <a:effectLst/>
                        </a:rPr>
                        <a:t>dd</a:t>
                      </a:r>
                      <a:r>
                        <a:rPr lang="en-US" sz="22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2200" dirty="0">
                          <a:effectLst/>
                        </a:rPr>
                        <a:t>12345678h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6" name="תמונה 5"/>
          <p:cNvPicPr/>
          <p:nvPr/>
        </p:nvPicPr>
        <p:blipFill rotWithShape="1">
          <a:blip r:embed="rId3"/>
          <a:srcRect l="3255" t="71477" r="44858" b="7727"/>
          <a:stretch/>
        </p:blipFill>
        <p:spPr bwMode="auto">
          <a:xfrm>
            <a:off x="5482046" y="3907094"/>
            <a:ext cx="6465840" cy="2155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מלבן 6"/>
          <p:cNvSpPr/>
          <p:nvPr/>
        </p:nvSpPr>
        <p:spPr>
          <a:xfrm>
            <a:off x="6715760" y="404368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7223760" y="408432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6776720" y="4460240"/>
            <a:ext cx="447040" cy="4267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7162800" y="4480560"/>
            <a:ext cx="1889760" cy="4267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10017760" y="409448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9530080" y="409448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/>
          <p:cNvSpPr/>
          <p:nvPr/>
        </p:nvSpPr>
        <p:spPr>
          <a:xfrm>
            <a:off x="8615679" y="4094480"/>
            <a:ext cx="888637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 flipV="1">
            <a:off x="7731760" y="4084320"/>
            <a:ext cx="81280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אליפסה 15"/>
          <p:cNvSpPr/>
          <p:nvPr/>
        </p:nvSpPr>
        <p:spPr>
          <a:xfrm>
            <a:off x="11541760" y="4043680"/>
            <a:ext cx="294640" cy="447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אליפסה 16"/>
          <p:cNvSpPr/>
          <p:nvPr/>
        </p:nvSpPr>
        <p:spPr>
          <a:xfrm>
            <a:off x="10464800" y="4450080"/>
            <a:ext cx="294640" cy="447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: ימינה 4"/>
          <p:cNvSpPr/>
          <p:nvPr/>
        </p:nvSpPr>
        <p:spPr>
          <a:xfrm>
            <a:off x="245652" y="2753360"/>
            <a:ext cx="33346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;</a:t>
            </a:r>
            <a:endParaRPr lang="en-US" dirty="0"/>
          </a:p>
        </p:txBody>
      </p:sp>
      <p:sp>
        <p:nvSpPr>
          <p:cNvPr id="25" name="חץ: ימינה 24"/>
          <p:cNvSpPr/>
          <p:nvPr/>
        </p:nvSpPr>
        <p:spPr>
          <a:xfrm>
            <a:off x="235493" y="3251200"/>
            <a:ext cx="37410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חץ: ימינה 25"/>
          <p:cNvSpPr/>
          <p:nvPr/>
        </p:nvSpPr>
        <p:spPr>
          <a:xfrm>
            <a:off x="225333" y="3647440"/>
            <a:ext cx="37410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חץ: ימינה 26"/>
          <p:cNvSpPr/>
          <p:nvPr/>
        </p:nvSpPr>
        <p:spPr>
          <a:xfrm>
            <a:off x="245653" y="4145280"/>
            <a:ext cx="37410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חץ: ימינה 27"/>
          <p:cNvSpPr/>
          <p:nvPr/>
        </p:nvSpPr>
        <p:spPr>
          <a:xfrm>
            <a:off x="205013" y="4622800"/>
            <a:ext cx="37410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חץ: ימינה 28"/>
          <p:cNvSpPr/>
          <p:nvPr/>
        </p:nvSpPr>
        <p:spPr>
          <a:xfrm>
            <a:off x="215173" y="4978400"/>
            <a:ext cx="37410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חץ: ימינה 29"/>
          <p:cNvSpPr/>
          <p:nvPr/>
        </p:nvSpPr>
        <p:spPr>
          <a:xfrm>
            <a:off x="205013" y="5435600"/>
            <a:ext cx="37410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חץ: ימינה 30"/>
          <p:cNvSpPr/>
          <p:nvPr/>
        </p:nvSpPr>
        <p:spPr>
          <a:xfrm>
            <a:off x="215173" y="5862320"/>
            <a:ext cx="374107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482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גישה ל </a:t>
            </a:r>
            <a:r>
              <a:rPr lang="en-US" sz="4400" b="1" dirty="0"/>
              <a:t> </a:t>
            </a:r>
            <a:r>
              <a:rPr lang="en-US" sz="5400" b="1" dirty="0"/>
              <a:t>]</a:t>
            </a:r>
            <a:r>
              <a:rPr lang="he-IL" sz="4400" b="1" dirty="0"/>
              <a:t>זיכרון המחשב</a:t>
            </a:r>
            <a:r>
              <a:rPr lang="en-US" sz="5400" b="1" dirty="0"/>
              <a:t>[ 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23544" y="2148114"/>
            <a:ext cx="6032136" cy="3483429"/>
          </a:xfrm>
        </p:spPr>
        <p:txBody>
          <a:bodyPr/>
          <a:lstStyle/>
          <a:p>
            <a:r>
              <a:rPr lang="he-IL" sz="2400" dirty="0"/>
              <a:t>ניתן לגשת לזיכרון המחשב ע"י פניה לכתובת של הזיכרון ב – </a:t>
            </a:r>
            <a:r>
              <a:rPr lang="en-US" sz="2400" dirty="0"/>
              <a:t>data segment</a:t>
            </a:r>
            <a:r>
              <a:rPr lang="he-IL" sz="2400" dirty="0"/>
              <a:t> </a:t>
            </a:r>
          </a:p>
          <a:p>
            <a:r>
              <a:rPr lang="he-IL" sz="2400" dirty="0"/>
              <a:t>או פניה לשם המשתנה.</a:t>
            </a:r>
          </a:p>
          <a:p>
            <a:r>
              <a:rPr lang="he-IL" sz="2400" dirty="0"/>
              <a:t>פניה למשתנה מתבצעת בסוגריים מרובעים </a:t>
            </a:r>
            <a:r>
              <a:rPr lang="he-IL" sz="2800" b="1" dirty="0"/>
              <a:t>[  ]</a:t>
            </a:r>
            <a:r>
              <a:rPr lang="he-IL" sz="2400" dirty="0"/>
              <a:t>.</a:t>
            </a:r>
          </a:p>
          <a:p>
            <a:endParaRPr lang="he-IL" dirty="0"/>
          </a:p>
          <a:p>
            <a:r>
              <a:rPr lang="he-IL" sz="2400" dirty="0">
                <a:solidFill>
                  <a:schemeClr val="accent5">
                    <a:lumMod val="75000"/>
                  </a:schemeClr>
                </a:solidFill>
              </a:rPr>
              <a:t>הסוגריים המרובעים [ ] אומרים לאסמבלר להתייחס לערך שנמצא בתוך הסוגריים.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5934" t="17064" r="70015" b="57953"/>
          <a:stretch/>
        </p:blipFill>
        <p:spPr>
          <a:xfrm>
            <a:off x="566056" y="1845734"/>
            <a:ext cx="3856215" cy="434161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38" y="151857"/>
            <a:ext cx="1548650" cy="1434319"/>
          </a:xfrm>
          <a:prstGeom prst="rect">
            <a:avLst/>
          </a:prstGeom>
        </p:spPr>
      </p:pic>
      <p:sp>
        <p:nvSpPr>
          <p:cNvPr id="8" name="סוגר מרובע כפול 7"/>
          <p:cNvSpPr/>
          <p:nvPr/>
        </p:nvSpPr>
        <p:spPr>
          <a:xfrm>
            <a:off x="1455678" y="104209"/>
            <a:ext cx="2151122" cy="1434319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482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גישה לזיכרון המחשב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5934" t="17064" r="70015" b="57953"/>
          <a:stretch/>
        </p:blipFill>
        <p:spPr>
          <a:xfrm>
            <a:off x="304799" y="624114"/>
            <a:ext cx="3530655" cy="3975073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l="14709" t="58357" r="19793" b="7346"/>
          <a:stretch/>
        </p:blipFill>
        <p:spPr>
          <a:xfrm>
            <a:off x="3979180" y="1915885"/>
            <a:ext cx="8421826" cy="4371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11760" y="4582160"/>
            <a:ext cx="42230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200" dirty="0"/>
              <a:t>העבר ל </a:t>
            </a:r>
            <a:r>
              <a:rPr lang="en-US" sz="2200" dirty="0"/>
              <a:t>al</a:t>
            </a:r>
            <a:r>
              <a:rPr lang="he-IL" sz="2200" dirty="0"/>
              <a:t> את הערך שיושב בכתובת 0 ב </a:t>
            </a:r>
            <a:r>
              <a:rPr lang="en-US" sz="2200" dirty="0"/>
              <a:t> data segment</a:t>
            </a:r>
            <a:r>
              <a:rPr lang="he-IL" sz="2200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200" dirty="0"/>
              <a:t>העבר ל </a:t>
            </a:r>
            <a:r>
              <a:rPr lang="en-US" sz="2200" dirty="0"/>
              <a:t>ah</a:t>
            </a:r>
            <a:r>
              <a:rPr lang="he-IL" sz="2200" dirty="0"/>
              <a:t> את הערך שיושב בכתובת השמורה ב </a:t>
            </a:r>
            <a:r>
              <a:rPr lang="en-US" sz="2200" dirty="0"/>
              <a:t>num2</a:t>
            </a:r>
            <a:r>
              <a:rPr lang="he-IL" sz="2200" dirty="0"/>
              <a:t> (22)</a:t>
            </a:r>
            <a:endParaRPr lang="en-US" sz="2200" dirty="0"/>
          </a:p>
        </p:txBody>
      </p:sp>
      <p:sp>
        <p:nvSpPr>
          <p:cNvPr id="5" name="מלבן 4"/>
          <p:cNvSpPr/>
          <p:nvPr/>
        </p:nvSpPr>
        <p:spPr>
          <a:xfrm>
            <a:off x="944880" y="3525520"/>
            <a:ext cx="2590800" cy="41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944880" y="3921760"/>
            <a:ext cx="2590800" cy="41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חץ: למטה 7"/>
          <p:cNvSpPr/>
          <p:nvPr/>
        </p:nvSpPr>
        <p:spPr>
          <a:xfrm>
            <a:off x="11958320" y="751840"/>
            <a:ext cx="101600" cy="1249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חץ: למטה 8"/>
          <p:cNvSpPr/>
          <p:nvPr/>
        </p:nvSpPr>
        <p:spPr>
          <a:xfrm>
            <a:off x="11663680" y="762000"/>
            <a:ext cx="101600" cy="1249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38629"/>
            <a:ext cx="10058400" cy="89988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משתנים </a:t>
            </a:r>
            <a:r>
              <a:rPr lang="en-US" sz="4400" b="1" dirty="0"/>
              <a:t>signed &amp; unsigned</a:t>
            </a:r>
            <a:r>
              <a:rPr lang="he-IL" sz="4400" b="1" dirty="0"/>
              <a:t>. 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71770" y="1845734"/>
            <a:ext cx="4783909" cy="4023360"/>
          </a:xfrm>
        </p:spPr>
        <p:txBody>
          <a:bodyPr anchor="ctr"/>
          <a:lstStyle/>
          <a:p>
            <a:r>
              <a:rPr lang="he-IL" sz="6000" dirty="0"/>
              <a:t>כיצד יראה הזיכרון לאחר ביצוע 2 פקודות ה </a:t>
            </a:r>
            <a:r>
              <a:rPr lang="en-US" sz="6000" dirty="0" err="1"/>
              <a:t>mov</a:t>
            </a:r>
            <a:r>
              <a:rPr lang="he-IL" sz="6000" dirty="0"/>
              <a:t>?</a:t>
            </a:r>
            <a:endParaRPr lang="en-US" sz="6000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5934" t="17220" r="68333" b="58573"/>
          <a:stretch/>
        </p:blipFill>
        <p:spPr>
          <a:xfrm>
            <a:off x="1248228" y="1845734"/>
            <a:ext cx="4211236" cy="429381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2050" name="Picture 2" descr="תוצאת תמונה עבור ‪plus minu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37795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8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38629"/>
            <a:ext cx="10058400" cy="89988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משתנים </a:t>
            </a:r>
            <a:r>
              <a:rPr lang="en-US" sz="4400" b="1" dirty="0"/>
              <a:t>signed &amp; unsigned</a:t>
            </a:r>
            <a:r>
              <a:rPr lang="he-IL" sz="4400" b="1" dirty="0"/>
              <a:t>. 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60" y="2080380"/>
            <a:ext cx="5019040" cy="4073675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400" b="1" dirty="0"/>
              <a:t>136</a:t>
            </a:r>
          </a:p>
          <a:p>
            <a:pPr algn="l" rtl="0"/>
            <a:r>
              <a:rPr lang="en-US" sz="2400" dirty="0"/>
              <a:t>136 = 128+8</a:t>
            </a:r>
          </a:p>
          <a:p>
            <a:pPr algn="l" rtl="0"/>
            <a:r>
              <a:rPr lang="en-US" sz="2400" dirty="0"/>
              <a:t>136d = 1000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r>
              <a:rPr lang="en-US" sz="2400" dirty="0"/>
              <a:t>b  </a:t>
            </a:r>
            <a:r>
              <a:rPr lang="en-US" sz="2400" dirty="0">
                <a:sym typeface="Wingdings" panose="05000000000000000000" pitchFamily="2" charset="2"/>
              </a:rPr>
              <a:t>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88h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 </a:t>
            </a:r>
            <a:r>
              <a:rPr lang="en-US" sz="2400" b="1" dirty="0"/>
              <a:t>120</a:t>
            </a:r>
          </a:p>
          <a:p>
            <a:pPr algn="l" rtl="0"/>
            <a:r>
              <a:rPr lang="en-US" sz="2400" dirty="0"/>
              <a:t>120 = 64+32+16+8</a:t>
            </a:r>
          </a:p>
          <a:p>
            <a:pPr algn="l" rtl="0"/>
            <a:r>
              <a:rPr lang="en-US" sz="2400" dirty="0"/>
              <a:t>120d = 0111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r>
              <a:rPr lang="en-US" sz="2400" dirty="0"/>
              <a:t>b </a:t>
            </a:r>
          </a:p>
          <a:p>
            <a:pPr algn="l" rtl="0"/>
            <a:r>
              <a:rPr lang="en-US" sz="2400" dirty="0"/>
              <a:t>-120d = 1000 0111+1 = 1000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r>
              <a:rPr lang="en-US" sz="2400" dirty="0"/>
              <a:t>b</a:t>
            </a:r>
          </a:p>
          <a:p>
            <a:pPr algn="l" rtl="0"/>
            <a:r>
              <a:rPr lang="en-US" sz="2400" dirty="0"/>
              <a:t>1000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r>
              <a:rPr lang="en-US" sz="2400" dirty="0"/>
              <a:t>b </a:t>
            </a:r>
            <a:r>
              <a:rPr lang="en-US" sz="2400" dirty="0">
                <a:sym typeface="Wingdings" panose="05000000000000000000" pitchFamily="2" charset="2"/>
              </a:rPr>
              <a:t>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88h</a:t>
            </a:r>
          </a:p>
          <a:p>
            <a:pPr algn="l" rtl="0"/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14559" t="52677" r="35495" b="14131"/>
          <a:stretch/>
        </p:blipFill>
        <p:spPr>
          <a:xfrm>
            <a:off x="5525590" y="2019905"/>
            <a:ext cx="6276389" cy="4134151"/>
          </a:xfrm>
          <a:prstGeom prst="rect">
            <a:avLst/>
          </a:prstGeom>
        </p:spPr>
      </p:pic>
      <p:pic>
        <p:nvPicPr>
          <p:cNvPr id="6" name="Picture 2" descr="תוצאת תמונה עבור ‪plus minu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68275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2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38629"/>
            <a:ext cx="10058400" cy="89988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משתנים </a:t>
            </a:r>
            <a:r>
              <a:rPr lang="en-US" sz="4400" b="1" dirty="0"/>
              <a:t>signed &amp; unsigned</a:t>
            </a:r>
            <a:r>
              <a:rPr lang="he-IL" sz="4400" b="1" dirty="0"/>
              <a:t>. 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71770" y="1845734"/>
            <a:ext cx="4783909" cy="4023360"/>
          </a:xfrm>
        </p:spPr>
        <p:txBody>
          <a:bodyPr/>
          <a:lstStyle/>
          <a:p>
            <a:r>
              <a:rPr lang="he-IL" sz="2400" dirty="0"/>
              <a:t>הצהרת המשתנה אינה קובעת אם המשתנה הוא </a:t>
            </a:r>
            <a:r>
              <a:rPr lang="en-US" sz="2400" dirty="0"/>
              <a:t>signed</a:t>
            </a:r>
            <a:r>
              <a:rPr lang="he-IL" sz="2400" dirty="0"/>
              <a:t>  או  </a:t>
            </a:r>
            <a:r>
              <a:rPr lang="en-US" sz="2400" dirty="0"/>
              <a:t>unsigned</a:t>
            </a:r>
            <a:r>
              <a:rPr lang="he-IL" sz="2400" dirty="0"/>
              <a:t>. </a:t>
            </a:r>
          </a:p>
          <a:p>
            <a:endParaRPr lang="en-US" sz="2400" dirty="0"/>
          </a:p>
          <a:p>
            <a:r>
              <a:rPr lang="he-IL" sz="2400" dirty="0"/>
              <a:t>ההגדרה קובעת רק את כמות הבתים שניתנו למשתנה.</a:t>
            </a:r>
          </a:p>
          <a:p>
            <a:endParaRPr lang="en-US" sz="2400" dirty="0"/>
          </a:p>
          <a:p>
            <a:r>
              <a:rPr lang="he-IL" sz="2400" dirty="0"/>
              <a:t>ערך המשתנה נקבע ע"י השמה של הערך למשתנה.</a:t>
            </a:r>
            <a:endParaRPr lang="en-US" sz="2400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5934" t="17220" r="68333" b="58573"/>
          <a:stretch/>
        </p:blipFill>
        <p:spPr>
          <a:xfrm>
            <a:off x="1248228" y="1845734"/>
            <a:ext cx="4211236" cy="429381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2050" name="Picture 2" descr="תוצאת תמונה עבור ‪plus minu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37795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0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38629"/>
            <a:ext cx="10058400" cy="89988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משתנים </a:t>
            </a:r>
            <a:r>
              <a:rPr lang="en-US" sz="4400" b="1" dirty="0"/>
              <a:t>signed &amp; unsigned</a:t>
            </a:r>
            <a:r>
              <a:rPr lang="he-IL" sz="4400" b="1" dirty="0"/>
              <a:t>. </a:t>
            </a:r>
            <a:endParaRPr lang="he-IL" sz="4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5934" t="17064" r="72255" b="59815"/>
          <a:stretch/>
        </p:blipFill>
        <p:spPr>
          <a:xfrm>
            <a:off x="507999" y="1886857"/>
            <a:ext cx="3650880" cy="4194627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l="38320" t="34094" r="14158" b="32105"/>
          <a:stretch/>
        </p:blipFill>
        <p:spPr>
          <a:xfrm>
            <a:off x="4978400" y="1988457"/>
            <a:ext cx="6691086" cy="4717143"/>
          </a:xfrm>
          <a:prstGeom prst="rect">
            <a:avLst/>
          </a:prstGeom>
        </p:spPr>
      </p:pic>
      <p:pic>
        <p:nvPicPr>
          <p:cNvPr id="5" name="Picture 2" descr="תוצאת תמונה עבור ‪plus minus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37795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0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385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משתנים </a:t>
            </a:r>
            <a:r>
              <a:rPr lang="en-US" sz="4400" b="1" dirty="0"/>
              <a:t>signed &amp; unsigned</a:t>
            </a:r>
            <a:r>
              <a:rPr lang="he-IL" sz="4400" b="1" dirty="0"/>
              <a:t>. 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489371" y="1845734"/>
            <a:ext cx="3666308" cy="4453466"/>
          </a:xfrm>
        </p:spPr>
        <p:txBody>
          <a:bodyPr>
            <a:normAutofit fontScale="92500" lnSpcReduction="20000"/>
          </a:bodyPr>
          <a:lstStyle/>
          <a:p>
            <a:r>
              <a:rPr lang="he-IL" sz="2600" dirty="0">
                <a:solidFill>
                  <a:srgbClr val="FF0000"/>
                </a:solidFill>
              </a:rPr>
              <a:t>ומה קורה בהגדרה של מילה?</a:t>
            </a:r>
          </a:p>
          <a:p>
            <a:endParaRPr lang="he-IL" sz="800" dirty="0"/>
          </a:p>
          <a:p>
            <a:pPr algn="l" rtl="0"/>
            <a:r>
              <a:rPr lang="en-US" sz="2400" dirty="0"/>
              <a:t>DATASEG</a:t>
            </a:r>
          </a:p>
          <a:p>
            <a:pPr marL="384048" lvl="2" indent="0" algn="l" rtl="0">
              <a:buNone/>
            </a:pPr>
            <a:r>
              <a:rPr lang="en-US" sz="2400" dirty="0"/>
              <a:t>var1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?</a:t>
            </a:r>
          </a:p>
          <a:p>
            <a:pPr marL="384048" lvl="2" indent="0" algn="l" rtl="0">
              <a:buNone/>
            </a:pPr>
            <a:r>
              <a:rPr lang="en-US" sz="2400" dirty="0"/>
              <a:t>var2 </a:t>
            </a:r>
            <a:r>
              <a:rPr lang="en-US" sz="2400" dirty="0" err="1">
                <a:solidFill>
                  <a:srgbClr val="00B0F0"/>
                </a:solidFill>
              </a:rPr>
              <a:t>dw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?</a:t>
            </a:r>
          </a:p>
          <a:p>
            <a:pPr marL="384048" lvl="2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	</a:t>
            </a:r>
            <a:r>
              <a:rPr lang="en-US" sz="2400" b="1" dirty="0" err="1"/>
              <a:t>mov</a:t>
            </a:r>
            <a:r>
              <a:rPr lang="en-US" sz="2400" b="1" dirty="0"/>
              <a:t> [var1], </a:t>
            </a:r>
            <a:r>
              <a:rPr lang="en-US" sz="2400" b="1" dirty="0">
                <a:solidFill>
                  <a:srgbClr val="FF6600"/>
                </a:solidFill>
              </a:rPr>
              <a:t>-5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/>
              <a:t>mov</a:t>
            </a:r>
            <a:r>
              <a:rPr lang="en-US" sz="2400" b="1" dirty="0"/>
              <a:t> [var2], </a:t>
            </a:r>
            <a:r>
              <a:rPr lang="en-US" sz="2400" b="1" dirty="0">
                <a:solidFill>
                  <a:srgbClr val="FF6600"/>
                </a:solidFill>
              </a:rPr>
              <a:t>-5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/>
          <a:srcRect l="37273" t="33819" r="12341" b="35554"/>
          <a:stretch/>
        </p:blipFill>
        <p:spPr>
          <a:xfrm>
            <a:off x="1097280" y="1845734"/>
            <a:ext cx="6178295" cy="4339771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5" name="Picture 2" descr="תוצאת תמונה עבור ‪plus minu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37795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2346960" y="5557520"/>
            <a:ext cx="294640" cy="37592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2661920" y="5567680"/>
            <a:ext cx="711200" cy="36576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45942" y="551542"/>
            <a:ext cx="4609737" cy="9289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מחרוזת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60249"/>
            <a:ext cx="10058400" cy="2654844"/>
          </a:xfrm>
        </p:spPr>
        <p:txBody>
          <a:bodyPr>
            <a:noAutofit/>
          </a:bodyPr>
          <a:lstStyle/>
          <a:p>
            <a:r>
              <a:rPr lang="he-IL" dirty="0"/>
              <a:t>ניתן להגדיר משתנה בגודל בית ולשים בו </a:t>
            </a:r>
            <a:r>
              <a:rPr lang="he-IL" dirty="0">
                <a:solidFill>
                  <a:srgbClr val="FF0000"/>
                </a:solidFill>
              </a:rPr>
              <a:t>אוסף של תווים</a:t>
            </a:r>
            <a:r>
              <a:rPr lang="he-IL" dirty="0"/>
              <a:t>. </a:t>
            </a:r>
            <a:endParaRPr lang="en-US" dirty="0"/>
          </a:p>
          <a:p>
            <a:pPr algn="l" rtl="0"/>
            <a:r>
              <a:rPr lang="en-US" dirty="0"/>
              <a:t>DATASEG</a:t>
            </a:r>
          </a:p>
          <a:p>
            <a:pPr algn="l" rtl="0"/>
            <a:r>
              <a:rPr lang="en-US" dirty="0"/>
              <a:t>	string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'Hello world$'</a:t>
            </a:r>
          </a:p>
          <a:p>
            <a:r>
              <a:rPr lang="he-IL" dirty="0"/>
              <a:t> האסמבלר יודע להתייחס להגדרה זו כאל מחרוזת של 11 תווי  </a:t>
            </a:r>
            <a:r>
              <a:rPr lang="en-US" dirty="0"/>
              <a:t> </a:t>
            </a:r>
            <a:r>
              <a:rPr lang="en-US" dirty="0" err="1"/>
              <a:t>ascii</a:t>
            </a:r>
            <a:r>
              <a:rPr lang="en-US" dirty="0"/>
              <a:t> </a:t>
            </a:r>
            <a:r>
              <a:rPr lang="he-IL" dirty="0"/>
              <a:t>שכל אחד מהם הוא בגודל בית.</a:t>
            </a:r>
            <a:endParaRPr lang="en-US" dirty="0"/>
          </a:p>
          <a:p>
            <a:r>
              <a:rPr lang="he-IL" dirty="0"/>
              <a:t> למעשה האסמבלר מתייחס להגדרה זו כאילו הגדרנו 11 תווים ושמרנו אותם בזיכרון בזה אח זה.  </a:t>
            </a:r>
          </a:p>
          <a:p>
            <a:r>
              <a:rPr lang="he-IL" dirty="0"/>
              <a:t>סימן ה –$ בסוף מסמן לאסמבלר שזה סוף המחרוזת.</a:t>
            </a:r>
          </a:p>
        </p:txBody>
      </p:sp>
      <p:pic>
        <p:nvPicPr>
          <p:cNvPr id="3074" name="Picture 2" descr="http://www.katiepaterson.org/fossil/Katie_Paterson_Fossil-Necklace_IG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7"/>
          <a:stretch/>
        </p:blipFill>
        <p:spPr bwMode="auto">
          <a:xfrm rot="16200000">
            <a:off x="1785829" y="-564139"/>
            <a:ext cx="1538684" cy="29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3"/>
          <a:srcRect l="1000" t="72768" r="41214" b="14657"/>
          <a:stretch/>
        </p:blipFill>
        <p:spPr>
          <a:xfrm>
            <a:off x="876082" y="4697731"/>
            <a:ext cx="10279597" cy="1487836"/>
          </a:xfrm>
          <a:prstGeom prst="rect">
            <a:avLst/>
          </a:prstGeom>
        </p:spPr>
      </p:pic>
      <p:grpSp>
        <p:nvGrpSpPr>
          <p:cNvPr id="8" name="קבוצה 7"/>
          <p:cNvGrpSpPr/>
          <p:nvPr/>
        </p:nvGrpSpPr>
        <p:grpSpPr>
          <a:xfrm>
            <a:off x="3012330" y="4697731"/>
            <a:ext cx="7247548" cy="1021144"/>
            <a:chOff x="3802743" y="4603448"/>
            <a:chExt cx="5675086" cy="809171"/>
          </a:xfrm>
        </p:grpSpPr>
        <p:sp>
          <p:nvSpPr>
            <p:cNvPr id="5" name="מלבן 4"/>
            <p:cNvSpPr/>
            <p:nvPr/>
          </p:nvSpPr>
          <p:spPr>
            <a:xfrm>
              <a:off x="3817257" y="4603448"/>
              <a:ext cx="4136572" cy="37495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3802743" y="5037667"/>
              <a:ext cx="2104571" cy="37495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8011886" y="4603448"/>
              <a:ext cx="1465943" cy="374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/>
            <p:cNvSpPr/>
            <p:nvPr/>
          </p:nvSpPr>
          <p:spPr>
            <a:xfrm>
              <a:off x="8011886" y="5037667"/>
              <a:ext cx="754744" cy="374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6573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6742" y="286603"/>
            <a:ext cx="3288937" cy="122288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פקודת </a:t>
            </a:r>
            <a:r>
              <a:rPr lang="en-US" sz="4400" b="1" dirty="0" err="1"/>
              <a:t>mov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55136" y="2061028"/>
            <a:ext cx="7400543" cy="3808065"/>
          </a:xfrm>
        </p:spPr>
        <p:txBody>
          <a:bodyPr/>
          <a:lstStyle/>
          <a:p>
            <a:r>
              <a:rPr lang="he-IL" dirty="0"/>
              <a:t>קיצור של </a:t>
            </a:r>
            <a:r>
              <a:rPr lang="en-US" dirty="0"/>
              <a:t>move</a:t>
            </a:r>
          </a:p>
          <a:p>
            <a:r>
              <a:rPr lang="he-IL" dirty="0"/>
              <a:t>הפקודה מקבלת שני אופרנדים (</a:t>
            </a:r>
            <a:r>
              <a:rPr lang="en-US" dirty="0"/>
              <a:t>operands</a:t>
            </a:r>
            <a:r>
              <a:rPr lang="he-IL" dirty="0"/>
              <a:t>)  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מקור</a:t>
            </a:r>
            <a:r>
              <a:rPr lang="he-IL" dirty="0"/>
              <a:t> </a:t>
            </a:r>
            <a:r>
              <a:rPr lang="he-IL" dirty="0">
                <a:solidFill>
                  <a:schemeClr val="bg2">
                    <a:lumMod val="50000"/>
                  </a:schemeClr>
                </a:solidFill>
              </a:rPr>
              <a:t>ויעד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l" rtl="0"/>
            <a:r>
              <a:rPr lang="he-IL" dirty="0"/>
              <a:t> </a:t>
            </a:r>
            <a:r>
              <a:rPr lang="en-US" dirty="0" err="1"/>
              <a:t>mov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destination</a:t>
            </a:r>
            <a:r>
              <a:rPr lang="en-US" sz="2400" b="1" dirty="0"/>
              <a:t>, 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source</a:t>
            </a:r>
          </a:p>
          <a:p>
            <a:pPr algn="l" rtl="0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מקור </a:t>
            </a:r>
            <a:r>
              <a:rPr lang="he-IL" sz="28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he-IL" dirty="0">
                <a:solidFill>
                  <a:schemeClr val="accent3">
                    <a:lumMod val="75000"/>
                  </a:schemeClr>
                </a:solidFill>
              </a:rPr>
              <a:t>יעד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l" rtl="0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e-IL" sz="2400" b="1" dirty="0"/>
              <a:t>יוצרת העתק של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source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 (מקור) </a:t>
            </a:r>
            <a:r>
              <a:rPr lang="he-IL" sz="2400" b="1" dirty="0"/>
              <a:t>בתוך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destination</a:t>
            </a:r>
            <a:r>
              <a:rPr lang="he-IL" sz="2400" b="1" dirty="0">
                <a:solidFill>
                  <a:schemeClr val="accent3">
                    <a:lumMod val="75000"/>
                  </a:schemeClr>
                </a:solidFill>
              </a:rPr>
              <a:t> (יעד)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e-IL" b="1" dirty="0"/>
              <a:t>איננה משנה את הערך של  </a:t>
            </a:r>
            <a:r>
              <a:rPr lang="en-US" b="1" dirty="0"/>
              <a:t>source</a:t>
            </a:r>
            <a:r>
              <a:rPr lang="he-IL" b="1" dirty="0"/>
              <a:t> (מקור)</a:t>
            </a:r>
            <a:endParaRPr lang="en-US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6" y="466498"/>
            <a:ext cx="2190750" cy="2085975"/>
          </a:xfrm>
          <a:prstGeom prst="rect">
            <a:avLst/>
          </a:prstGeom>
        </p:spPr>
      </p:pic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370842666"/>
              </p:ext>
            </p:extLst>
          </p:nvPr>
        </p:nvGraphicFramePr>
        <p:xfrm>
          <a:off x="116112" y="3052330"/>
          <a:ext cx="3494089" cy="182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28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18755" y="604684"/>
            <a:ext cx="6036925" cy="796414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7323" y="1932039"/>
            <a:ext cx="10916478" cy="3495367"/>
          </a:xfrm>
        </p:spPr>
        <p:txBody>
          <a:bodyPr>
            <a:normAutofit/>
          </a:bodyPr>
          <a:lstStyle/>
          <a:p>
            <a:r>
              <a:rPr lang="he-IL" sz="2800" dirty="0"/>
              <a:t>במחשב </a:t>
            </a:r>
            <a:r>
              <a:rPr lang="he-IL" sz="2800" b="1" dirty="0"/>
              <a:t>שלנו</a:t>
            </a:r>
            <a:r>
              <a:rPr lang="he-IL" sz="2800" dirty="0"/>
              <a:t> יחידת הזיכרון בנויה כמערך המכיל תאי זיכרון המאחסנים את הפקודות לביצוע ואת הנתונים.</a:t>
            </a:r>
            <a:endParaRPr lang="en-US" sz="2800" dirty="0"/>
          </a:p>
          <a:p>
            <a:r>
              <a:rPr lang="he-IL" sz="2800" dirty="0"/>
              <a:t>בכל תא ניתן לאחסן מספר בינארי בן 8 ספרות.</a:t>
            </a:r>
            <a:endParaRPr lang="en-US" sz="2800" dirty="0"/>
          </a:p>
          <a:p>
            <a:r>
              <a:rPr lang="he-IL" sz="2800" dirty="0"/>
              <a:t>מספר זה יכול להיות נתון, הוראה או כתובת של תא בזיכרון.</a:t>
            </a:r>
            <a:endParaRPr lang="en-US" sz="2800" dirty="0"/>
          </a:p>
          <a:p>
            <a:r>
              <a:rPr lang="he-IL" sz="2800" dirty="0"/>
              <a:t>המחשב פונה אל לתא מסוים כדי לבצע אחת משתי הפעולות:</a:t>
            </a:r>
            <a:endParaRPr lang="en-US" sz="2800" dirty="0"/>
          </a:p>
          <a:p>
            <a:pPr marL="806958" lvl="1" indent="-514350">
              <a:buFont typeface="+mj-cs"/>
              <a:buAutoNum type="hebrew2Minus"/>
            </a:pPr>
            <a:r>
              <a:rPr lang="he-IL" sz="2600" dirty="0"/>
              <a:t>קריאה של נתון או הוראה</a:t>
            </a:r>
            <a:endParaRPr lang="en-US" sz="2600" dirty="0"/>
          </a:p>
          <a:p>
            <a:pPr marL="806958" lvl="1" indent="-514350">
              <a:buFont typeface="+mj-cs"/>
              <a:buAutoNum type="hebrew2Minus"/>
            </a:pPr>
            <a:r>
              <a:rPr lang="he-IL" sz="2600" dirty="0"/>
              <a:t>כתיבה של נתון. </a:t>
            </a:r>
            <a:endParaRPr lang="en-US" sz="2600" dirty="0"/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96414"/>
              </p:ext>
            </p:extLst>
          </p:nvPr>
        </p:nvGraphicFramePr>
        <p:xfrm>
          <a:off x="1165132" y="5427406"/>
          <a:ext cx="10188668" cy="634182"/>
        </p:xfrm>
        <a:graphic>
          <a:graphicData uri="http://schemas.openxmlformats.org/drawingml/2006/table">
            <a:tbl>
              <a:tblPr rtl="1" firstRow="1" firstCol="1" bandRow="1">
                <a:tableStyleId>{C4B1156A-380E-4F78-BDF5-A606A8083BF9}</a:tableStyleId>
              </a:tblPr>
              <a:tblGrid>
                <a:gridCol w="508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1048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1047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1046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1045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5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6742" y="286603"/>
            <a:ext cx="3288937" cy="122288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פקודת </a:t>
            </a:r>
            <a:r>
              <a:rPr lang="en-US" sz="4400" b="1" dirty="0" err="1"/>
              <a:t>mov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2061028"/>
            <a:ext cx="10058400" cy="4256645"/>
          </a:xfrm>
        </p:spPr>
        <p:txBody>
          <a:bodyPr/>
          <a:lstStyle/>
          <a:p>
            <a:pPr algn="l" rtl="0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register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register</a:t>
            </a:r>
            <a:endParaRPr lang="en-US" b="1" dirty="0">
              <a:solidFill>
                <a:srgbClr val="7030A0"/>
              </a:solidFill>
            </a:endParaRPr>
          </a:p>
          <a:p>
            <a:pPr algn="l" rtl="0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register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constant</a:t>
            </a:r>
            <a:endParaRPr lang="en-US" b="1" dirty="0">
              <a:solidFill>
                <a:srgbClr val="FF6600"/>
              </a:solidFill>
            </a:endParaRPr>
          </a:p>
          <a:p>
            <a:pPr algn="l" rtl="0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register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memory</a:t>
            </a:r>
            <a:endParaRPr lang="en-US" b="1" dirty="0">
              <a:solidFill>
                <a:srgbClr val="002060"/>
              </a:solidFill>
            </a:endParaRPr>
          </a:p>
          <a:p>
            <a:pPr algn="l" rtl="0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memory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register</a:t>
            </a:r>
            <a:endParaRPr lang="en-US" b="1" dirty="0">
              <a:solidFill>
                <a:srgbClr val="7030A0"/>
              </a:solidFill>
            </a:endParaRPr>
          </a:p>
          <a:p>
            <a:pPr algn="l" rtl="0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memory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constant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e-IL" sz="2800" b="1">
                <a:solidFill>
                  <a:srgbClr val="FF0000"/>
                </a:solidFill>
              </a:rPr>
              <a:t>2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he-IL" sz="2800" b="1" dirty="0">
                <a:solidFill>
                  <a:srgbClr val="FF0000"/>
                </a:solidFill>
              </a:rPr>
              <a:t> האופרנדים באותו גודל</a:t>
            </a:r>
            <a:endParaRPr lang="en-US" sz="28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sz="2800" b="1" dirty="0">
                <a:solidFill>
                  <a:srgbClr val="FF0000"/>
                </a:solidFill>
              </a:rPr>
              <a:t>לא ניתן להעביר נתונים מזיכרון לזיכרון.</a:t>
            </a:r>
            <a:endParaRPr lang="en-US" sz="28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l" rtl="0"/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18409"/>
              </p:ext>
            </p:extLst>
          </p:nvPr>
        </p:nvGraphicFramePr>
        <p:xfrm>
          <a:off x="5203596" y="1841458"/>
          <a:ext cx="5908512" cy="2325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128">
                  <a:extLst>
                    <a:ext uri="{9D8B030D-6E8A-4147-A177-3AD203B41FA5}">
                      <a16:colId xmlns:a16="http://schemas.microsoft.com/office/drawing/2014/main" xmlns="" val="752630610"/>
                    </a:ext>
                  </a:extLst>
                </a:gridCol>
                <a:gridCol w="1477128">
                  <a:extLst>
                    <a:ext uri="{9D8B030D-6E8A-4147-A177-3AD203B41FA5}">
                      <a16:colId xmlns:a16="http://schemas.microsoft.com/office/drawing/2014/main" xmlns="" val="1230133087"/>
                    </a:ext>
                  </a:extLst>
                </a:gridCol>
                <a:gridCol w="1477128">
                  <a:extLst>
                    <a:ext uri="{9D8B030D-6E8A-4147-A177-3AD203B41FA5}">
                      <a16:colId xmlns:a16="http://schemas.microsoft.com/office/drawing/2014/main" xmlns="" val="188094826"/>
                    </a:ext>
                  </a:extLst>
                </a:gridCol>
                <a:gridCol w="1477128">
                  <a:extLst>
                    <a:ext uri="{9D8B030D-6E8A-4147-A177-3AD203B41FA5}">
                      <a16:colId xmlns:a16="http://schemas.microsoft.com/office/drawing/2014/main" xmlns="" val="2314843404"/>
                    </a:ext>
                  </a:extLst>
                </a:gridCol>
              </a:tblGrid>
              <a:tr h="775064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מקור 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he-IL" dirty="0"/>
                        <a:t>               יעד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058103"/>
                  </a:ext>
                </a:extLst>
              </a:tr>
              <a:tr h="7750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445750"/>
                  </a:ext>
                </a:extLst>
              </a:tr>
              <a:tr h="7750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091021"/>
                  </a:ext>
                </a:extLst>
              </a:tr>
            </a:tbl>
          </a:graphicData>
        </a:graphic>
      </p:graphicFrame>
      <p:sp>
        <p:nvSpPr>
          <p:cNvPr id="7" name="סימן חיבור 6">
            <a:hlinkClick r:id="rId3" action="ppaction://hlinksldjump"/>
          </p:cNvPr>
          <p:cNvSpPr/>
          <p:nvPr/>
        </p:nvSpPr>
        <p:spPr>
          <a:xfrm>
            <a:off x="7211505" y="2818615"/>
            <a:ext cx="584462" cy="4336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סימן חיבור 7">
            <a:hlinkClick r:id="rId4" action="ppaction://hlinksldjump"/>
          </p:cNvPr>
          <p:cNvSpPr/>
          <p:nvPr/>
        </p:nvSpPr>
        <p:spPr>
          <a:xfrm>
            <a:off x="7231927" y="3536625"/>
            <a:ext cx="584462" cy="4336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סימן חיבור 8">
            <a:hlinkClick r:id="rId5" action="ppaction://hlinksldjump"/>
          </p:cNvPr>
          <p:cNvSpPr/>
          <p:nvPr/>
        </p:nvSpPr>
        <p:spPr>
          <a:xfrm>
            <a:off x="10023835" y="2802904"/>
            <a:ext cx="584462" cy="4336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סימן חיבור 9">
            <a:hlinkClick r:id="rId6" action="ppaction://hlinksldjump"/>
          </p:cNvPr>
          <p:cNvSpPr/>
          <p:nvPr/>
        </p:nvSpPr>
        <p:spPr>
          <a:xfrm>
            <a:off x="8564255" y="2851605"/>
            <a:ext cx="584462" cy="4336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סימן חיבור 10">
            <a:hlinkClick r:id="rId7" action="ppaction://hlinksldjump"/>
          </p:cNvPr>
          <p:cNvSpPr/>
          <p:nvPr/>
        </p:nvSpPr>
        <p:spPr>
          <a:xfrm>
            <a:off x="8588878" y="3566474"/>
            <a:ext cx="584462" cy="4336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מחבר ישר 13"/>
          <p:cNvCxnSpPr/>
          <p:nvPr/>
        </p:nvCxnSpPr>
        <p:spPr>
          <a:xfrm>
            <a:off x="5194171" y="1888501"/>
            <a:ext cx="1451728" cy="707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סימן חיסור 14"/>
          <p:cNvSpPr/>
          <p:nvPr/>
        </p:nvSpPr>
        <p:spPr>
          <a:xfrm>
            <a:off x="10097199" y="3599540"/>
            <a:ext cx="476057" cy="37857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העתקה מרגיסטר לרגיסטר-</a:t>
            </a:r>
            <a:br>
              <a:rPr lang="he-IL" sz="4400" b="1" dirty="0"/>
            </a:br>
            <a:r>
              <a:rPr lang="en-US" sz="4000" dirty="0"/>
              <a:t>Register, Register</a:t>
            </a:r>
            <a:r>
              <a:rPr lang="he-IL" sz="4000" dirty="0"/>
              <a:t> </a:t>
            </a:r>
            <a:r>
              <a:rPr lang="en-US" sz="4000" dirty="0" err="1"/>
              <a:t>mov</a:t>
            </a:r>
            <a:endParaRPr lang="he-IL" sz="4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pic>
        <p:nvPicPr>
          <p:cNvPr id="8" name="תמונה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24" y="4319465"/>
            <a:ext cx="2133277" cy="841508"/>
          </a:xfrm>
          <a:prstGeom prst="rect">
            <a:avLst/>
          </a:prstGeom>
        </p:spPr>
      </p:pic>
      <p:sp>
        <p:nvSpPr>
          <p:cNvPr id="7" name="מציין מיקום תוכן 6"/>
          <p:cNvSpPr>
            <a:spLocks noGrp="1"/>
          </p:cNvSpPr>
          <p:nvPr>
            <p:ph sz="half" idx="2"/>
          </p:nvPr>
        </p:nvSpPr>
        <p:spPr>
          <a:xfrm>
            <a:off x="2962657" y="1867300"/>
            <a:ext cx="8193024" cy="3293674"/>
          </a:xfrm>
        </p:spPr>
        <p:txBody>
          <a:bodyPr>
            <a:noAutofit/>
          </a:bodyPr>
          <a:lstStyle/>
          <a:p>
            <a:pPr marL="475488" lvl="2" indent="0" rtl="0">
              <a:buNone/>
            </a:pPr>
            <a:r>
              <a:rPr lang="he-IL" sz="3200" b="1" dirty="0">
                <a:solidFill>
                  <a:schemeClr val="tx1"/>
                </a:solidFill>
              </a:rPr>
              <a:t>דוגמאות</a:t>
            </a:r>
            <a:endParaRPr lang="en-US" sz="3200" b="1" dirty="0">
              <a:solidFill>
                <a:schemeClr val="tx1"/>
              </a:solidFill>
            </a:endParaRPr>
          </a:p>
          <a:p>
            <a:pPr marL="475488" lvl="2" indent="0" algn="l" rtl="0">
              <a:buNone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/>
              <a:t>	ax, cx </a:t>
            </a:r>
          </a:p>
          <a:p>
            <a:pPr marL="475488" lvl="2" indent="0" algn="l" rtl="0">
              <a:buNone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/>
              <a:t>	ax, </a:t>
            </a:r>
            <a:r>
              <a:rPr lang="en-US" sz="2800" dirty="0" err="1"/>
              <a:t>bx</a:t>
            </a:r>
            <a:r>
              <a:rPr lang="en-US" sz="2800" dirty="0"/>
              <a:t> </a:t>
            </a:r>
          </a:p>
          <a:p>
            <a:pPr marL="475488" lvl="2" indent="0" algn="l" rtl="0">
              <a:buNone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	</a:t>
            </a:r>
            <a:r>
              <a:rPr lang="en-US" sz="2800" dirty="0"/>
              <a:t>cx, </a:t>
            </a:r>
            <a:r>
              <a:rPr lang="en-US" sz="2800" dirty="0" err="1"/>
              <a:t>bx</a:t>
            </a:r>
            <a:r>
              <a:rPr lang="en-US" sz="2800" dirty="0"/>
              <a:t> </a:t>
            </a:r>
          </a:p>
          <a:p>
            <a:pPr marL="475488" lvl="2" indent="0" algn="l" rtl="0">
              <a:buNone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	</a:t>
            </a:r>
            <a:r>
              <a:rPr lang="en-US" sz="2800" dirty="0"/>
              <a:t>cl, ah</a:t>
            </a:r>
          </a:p>
          <a:p>
            <a:r>
              <a:rPr lang="he-IL" sz="2800" b="1" dirty="0"/>
              <a:t>גודל הרגיסטרים והמשתנים חייב להיות דומה זהה. אחרת נקבל הודעת שגיאה.</a:t>
            </a:r>
            <a:endParaRPr lang="en-US" sz="2800" b="1" dirty="0"/>
          </a:p>
          <a:p>
            <a:endParaRPr lang="he-IL" sz="2400" dirty="0"/>
          </a:p>
          <a:p>
            <a:endParaRPr lang="en-US" sz="2400" dirty="0"/>
          </a:p>
        </p:txBody>
      </p:sp>
      <p:pic>
        <p:nvPicPr>
          <p:cNvPr id="9" name="תמונה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7328" y="5425440"/>
            <a:ext cx="7388352" cy="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76978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העתקת קבוע לרגיסטר – 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000" dirty="0" err="1"/>
              <a:t>mov</a:t>
            </a:r>
            <a:r>
              <a:rPr lang="en-US" sz="4000" dirty="0"/>
              <a:t> Register Constant</a:t>
            </a:r>
            <a:endParaRPr lang="he-IL" sz="44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937828" y="1845735"/>
            <a:ext cx="4217851" cy="1855408"/>
          </a:xfrm>
        </p:spPr>
        <p:txBody>
          <a:bodyPr>
            <a:noAutofit/>
          </a:bodyPr>
          <a:lstStyle/>
          <a:p>
            <a:r>
              <a:rPr lang="he-IL" sz="2200" b="1" dirty="0"/>
              <a:t>העתקת קבוע לרגיסטר</a:t>
            </a:r>
            <a:endParaRPr lang="en-US" sz="2200" b="1" dirty="0"/>
          </a:p>
          <a:p>
            <a:pPr algn="l" rtl="0"/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/>
              <a:t>	ax, </a:t>
            </a:r>
            <a:r>
              <a:rPr lang="en-US" sz="2200" dirty="0">
                <a:solidFill>
                  <a:srgbClr val="FF6600"/>
                </a:solidFill>
              </a:rPr>
              <a:t>22</a:t>
            </a:r>
            <a:r>
              <a:rPr lang="en-US" sz="2200" dirty="0"/>
              <a:t> </a:t>
            </a:r>
          </a:p>
          <a:p>
            <a:pPr algn="l" rtl="0"/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/>
              <a:t>	</a:t>
            </a:r>
            <a:r>
              <a:rPr lang="en-US" sz="2200" dirty="0" err="1"/>
              <a:t>bx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6600"/>
                </a:solidFill>
              </a:rPr>
              <a:t>16h </a:t>
            </a:r>
          </a:p>
          <a:p>
            <a:pPr algn="l" rtl="0"/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mov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/>
              <a:t>	cx, </a:t>
            </a:r>
            <a:r>
              <a:rPr lang="en-US" sz="2200" dirty="0">
                <a:solidFill>
                  <a:srgbClr val="FF6600"/>
                </a:solidFill>
              </a:rPr>
              <a:t>00010110b </a:t>
            </a:r>
          </a:p>
          <a:p>
            <a:r>
              <a:rPr lang="he-IL" sz="2200" dirty="0"/>
              <a:t> </a:t>
            </a:r>
            <a:endParaRPr lang="en-US" sz="22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17999" t="49962" r="15328" b="34498"/>
          <a:stretch/>
        </p:blipFill>
        <p:spPr>
          <a:xfrm>
            <a:off x="3004456" y="3998202"/>
            <a:ext cx="8766629" cy="202522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pic>
        <p:nvPicPr>
          <p:cNvPr id="8" name="תמונה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12" y="4912380"/>
            <a:ext cx="2133277" cy="8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63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218688" y="286604"/>
            <a:ext cx="7936992" cy="1324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העתקה של תא בזיכרון לרגיסטר.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dirty="0" err="1"/>
              <a:t>mov</a:t>
            </a:r>
            <a:r>
              <a:rPr lang="en-US" sz="4400" b="1" dirty="0"/>
              <a:t> </a:t>
            </a:r>
            <a:r>
              <a:rPr lang="en-US" sz="4400" dirty="0"/>
              <a:t>register</a:t>
            </a:r>
            <a:r>
              <a:rPr lang="en-US" sz="4400" b="1" dirty="0"/>
              <a:t>, </a:t>
            </a:r>
            <a:r>
              <a:rPr lang="en-US" sz="4400" dirty="0"/>
              <a:t>memory</a:t>
            </a:r>
            <a:endParaRPr lang="he-IL" sz="4400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mov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3200" dirty="0">
                <a:latin typeface="Berlin Sans FB Demi" panose="020E0802020502020306" pitchFamily="34" charset="0"/>
              </a:rPr>
              <a:t>register, </a:t>
            </a:r>
            <a:r>
              <a:rPr lang="en-US" sz="3200" dirty="0">
                <a:solidFill>
                  <a:srgbClr val="006666"/>
                </a:solidFill>
                <a:latin typeface="Berlin Sans FB Demi" panose="020E0802020502020306" pitchFamily="34" charset="0"/>
              </a:rPr>
              <a:t>[memory]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/>
              <a:t> </a:t>
            </a:r>
            <a:endParaRPr lang="en-US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/>
              <a:t>mov</a:t>
            </a:r>
            <a:r>
              <a:rPr lang="en-US" sz="2800" dirty="0"/>
              <a:t> ax,  </a:t>
            </a:r>
            <a:r>
              <a:rPr lang="en-US" sz="2800" dirty="0">
                <a:solidFill>
                  <a:srgbClr val="FF0000"/>
                </a:solidFill>
              </a:rPr>
              <a:t>[0]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solidFill>
                  <a:srgbClr val="FF0000"/>
                </a:solidFill>
              </a:rPr>
              <a:t>[0] </a:t>
            </a:r>
            <a:r>
              <a:rPr lang="he-IL" sz="2800" dirty="0"/>
              <a:t>כתובת ישירה בסגמנט הנתונים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/>
              <a:t>העתקת הערך בכתובת 00</a:t>
            </a:r>
            <a:r>
              <a:rPr lang="en-US" sz="2800" dirty="0"/>
              <a:t> </a:t>
            </a:r>
            <a:r>
              <a:rPr lang="he-IL" sz="2800" dirty="0"/>
              <a:t>בסגמנט הנתונים </a:t>
            </a:r>
            <a:r>
              <a:rPr lang="en-US" sz="2800" dirty="0"/>
              <a:t>ds</a:t>
            </a:r>
            <a:r>
              <a:rPr lang="he-IL" sz="2800" dirty="0"/>
              <a:t> לרגיסטר </a:t>
            </a:r>
            <a:r>
              <a:rPr lang="en-US" sz="2800" dirty="0"/>
              <a:t>ax</a:t>
            </a:r>
            <a:r>
              <a:rPr lang="he-IL" sz="2800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/>
              <a:t>mov</a:t>
            </a:r>
            <a:r>
              <a:rPr lang="en-US" sz="2800" dirty="0"/>
              <a:t> cx,  </a:t>
            </a:r>
            <a:r>
              <a:rPr lang="en-US" sz="2800" dirty="0">
                <a:solidFill>
                  <a:srgbClr val="6600CC"/>
                </a:solidFill>
              </a:rPr>
              <a:t>[var2]</a:t>
            </a:r>
            <a:r>
              <a:rPr lang="en-US" sz="2800" dirty="0"/>
              <a:t>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/>
              <a:t>העתקת </a:t>
            </a:r>
            <a:r>
              <a:rPr lang="he-IL" sz="2800" dirty="0">
                <a:solidFill>
                  <a:srgbClr val="6600CC"/>
                </a:solidFill>
              </a:rPr>
              <a:t>ערך המשתנה בשם </a:t>
            </a:r>
            <a:r>
              <a:rPr lang="en-US" sz="2800" dirty="0">
                <a:solidFill>
                  <a:srgbClr val="6600CC"/>
                </a:solidFill>
              </a:rPr>
              <a:t>  var2</a:t>
            </a:r>
            <a:r>
              <a:rPr lang="he-IL" sz="2800" dirty="0"/>
              <a:t> לרגיסטר </a:t>
            </a:r>
            <a:r>
              <a:rPr lang="en-US" sz="2800" dirty="0"/>
              <a:t>cx</a:t>
            </a:r>
            <a:r>
              <a:rPr lang="he-IL" sz="2800" dirty="0"/>
              <a:t>.</a:t>
            </a:r>
            <a:endParaRPr lang="en-US" sz="2800" dirty="0"/>
          </a:p>
          <a:p>
            <a:pPr algn="l" rtl="0"/>
            <a:endParaRPr lang="he-IL" sz="2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778904327"/>
              </p:ext>
            </p:extLst>
          </p:nvPr>
        </p:nvGraphicFramePr>
        <p:xfrm>
          <a:off x="6574971" y="1994097"/>
          <a:ext cx="4580709" cy="8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05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798286"/>
            <a:ext cx="10058400" cy="812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העתקה של תא בזיכרון לרגיסטר.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dirty="0" err="1"/>
              <a:t>mov</a:t>
            </a:r>
            <a:r>
              <a:rPr lang="en-US" sz="4400" b="1" dirty="0"/>
              <a:t> </a:t>
            </a:r>
            <a:r>
              <a:rPr lang="en-US" sz="4400" dirty="0"/>
              <a:t>Register</a:t>
            </a:r>
            <a:r>
              <a:rPr lang="en-US" sz="4400" b="1" dirty="0"/>
              <a:t>, </a:t>
            </a:r>
            <a:r>
              <a:rPr lang="en-US" sz="4400" dirty="0"/>
              <a:t>Memory</a:t>
            </a:r>
            <a:endParaRPr lang="he-IL" sz="4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l="5251" t="29673" r="8189" b="37391"/>
          <a:stretch/>
        </p:blipFill>
        <p:spPr>
          <a:xfrm>
            <a:off x="1757933" y="1881808"/>
            <a:ext cx="9397747" cy="4182069"/>
          </a:xfrm>
          <a:prstGeom prst="rect">
            <a:avLst/>
          </a:prstGeom>
        </p:spPr>
      </p:pic>
      <p:pic>
        <p:nvPicPr>
          <p:cNvPr id="6" name="תמונה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31" y="5335891"/>
            <a:ext cx="2133277" cy="84150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9923230" y="2504661"/>
            <a:ext cx="903798" cy="6493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985606" y="5455697"/>
            <a:ext cx="1099930" cy="2600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03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798286"/>
            <a:ext cx="10058400" cy="812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העתקה של רגיסטר לתא בזיכרון.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dirty="0" err="1"/>
              <a:t>mov</a:t>
            </a:r>
            <a:r>
              <a:rPr lang="en-US" sz="4400" b="1" dirty="0"/>
              <a:t> </a:t>
            </a:r>
            <a:r>
              <a:rPr lang="en-US" sz="4400" dirty="0"/>
              <a:t>Memory</a:t>
            </a:r>
            <a:r>
              <a:rPr lang="en-US" sz="4400" b="1" dirty="0"/>
              <a:t>, </a:t>
            </a:r>
            <a:r>
              <a:rPr lang="en-US" sz="4400" dirty="0"/>
              <a:t>Register</a:t>
            </a:r>
            <a:endParaRPr lang="he-IL" sz="4400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097280" y="2849217"/>
            <a:ext cx="10058400" cy="3319353"/>
          </a:xfrm>
        </p:spPr>
        <p:txBody>
          <a:bodyPr/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mov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 </a:t>
            </a:r>
            <a:r>
              <a:rPr lang="en-US" sz="3200" dirty="0">
                <a:solidFill>
                  <a:srgbClr val="006666"/>
                </a:solidFill>
                <a:latin typeface="Berlin Sans FB Demi" panose="020E0802020502020306" pitchFamily="34" charset="0"/>
              </a:rPr>
              <a:t>[memory]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,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 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register</a:t>
            </a:r>
            <a:r>
              <a:rPr lang="he-IL" sz="2800" dirty="0"/>
              <a:t> </a:t>
            </a:r>
            <a:endParaRPr lang="en-US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[0]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ax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ax</a:t>
            </a:r>
            <a:r>
              <a:rPr lang="he-IL" sz="2400" dirty="0"/>
              <a:t>  יועתק לתא </a:t>
            </a:r>
            <a:r>
              <a:rPr lang="he-IL" sz="2400" dirty="0">
                <a:solidFill>
                  <a:srgbClr val="FF0000"/>
                </a:solidFill>
              </a:rPr>
              <a:t>הזיכרון 0</a:t>
            </a:r>
            <a:endParaRPr lang="en-US" sz="2400" dirty="0">
              <a:solidFill>
                <a:srgbClr val="FF0000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00CC"/>
                </a:solidFill>
              </a:rPr>
              <a:t>[var2]</a:t>
            </a:r>
            <a:r>
              <a:rPr lang="en-US" sz="2400" dirty="0"/>
              <a:t>, cx,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cx</a:t>
            </a:r>
            <a:r>
              <a:rPr lang="he-IL" sz="2400" dirty="0"/>
              <a:t> יועתק למשתנה בשם  </a:t>
            </a:r>
            <a:r>
              <a:rPr lang="he-IL" sz="2400" dirty="0">
                <a:solidFill>
                  <a:srgbClr val="6600CC"/>
                </a:solidFill>
              </a:rPr>
              <a:t>2</a:t>
            </a:r>
            <a:r>
              <a:rPr lang="en-US" sz="2400" dirty="0" err="1">
                <a:solidFill>
                  <a:srgbClr val="6600CC"/>
                </a:solidFill>
              </a:rPr>
              <a:t>var</a:t>
            </a:r>
            <a:endParaRPr lang="en-US" sz="2400" dirty="0">
              <a:solidFill>
                <a:srgbClr val="6600CC"/>
              </a:solidFill>
            </a:endParaRP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algn="l" rtl="0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2131655355"/>
              </p:ext>
            </p:extLst>
          </p:nvPr>
        </p:nvGraphicFramePr>
        <p:xfrm>
          <a:off x="6574971" y="2122768"/>
          <a:ext cx="4580709" cy="8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57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798286"/>
            <a:ext cx="10058400" cy="812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העתקה של רגיסטר לתא בזיכרון.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dirty="0" err="1"/>
              <a:t>mov</a:t>
            </a:r>
            <a:r>
              <a:rPr lang="en-US" sz="4400" b="1" dirty="0"/>
              <a:t> </a:t>
            </a:r>
            <a:r>
              <a:rPr lang="en-US" sz="4400" dirty="0"/>
              <a:t>Memory</a:t>
            </a:r>
            <a:r>
              <a:rPr lang="en-US" sz="4400" b="1" dirty="0"/>
              <a:t>, </a:t>
            </a:r>
            <a:r>
              <a:rPr lang="en-US" sz="4400" dirty="0"/>
              <a:t>Register</a:t>
            </a:r>
            <a:endParaRPr lang="he-IL" sz="4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7963" t="31111" r="12032" b="36231"/>
          <a:stretch/>
        </p:blipFill>
        <p:spPr>
          <a:xfrm>
            <a:off x="1946114" y="1771836"/>
            <a:ext cx="9382539" cy="44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0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798286"/>
            <a:ext cx="10058400" cy="812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העתקה של רגיסטר לתא בזיכרון.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dirty="0" err="1"/>
              <a:t>mov</a:t>
            </a:r>
            <a:r>
              <a:rPr lang="en-US" sz="4400" b="1" dirty="0"/>
              <a:t> </a:t>
            </a:r>
            <a:r>
              <a:rPr lang="en-US" sz="4400" dirty="0"/>
              <a:t>Memory</a:t>
            </a:r>
            <a:r>
              <a:rPr lang="en-US" sz="4400" b="1" dirty="0"/>
              <a:t>, </a:t>
            </a:r>
            <a:r>
              <a:rPr lang="en-US" sz="4400" dirty="0"/>
              <a:t>Register</a:t>
            </a:r>
            <a:endParaRPr lang="he-IL" sz="4400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2837"/>
          </a:xfrm>
        </p:spPr>
        <p:txBody>
          <a:bodyPr/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mov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 </a:t>
            </a:r>
            <a:r>
              <a:rPr lang="en-US" sz="3200" dirty="0">
                <a:solidFill>
                  <a:srgbClr val="006666"/>
                </a:solidFill>
                <a:latin typeface="Berlin Sans FB Demi" panose="020E0802020502020306" pitchFamily="34" charset="0"/>
              </a:rPr>
              <a:t>[memory]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,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 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register</a:t>
            </a:r>
            <a:r>
              <a:rPr lang="he-IL" sz="2800" dirty="0"/>
              <a:t> </a:t>
            </a:r>
            <a:endParaRPr lang="en-US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[0]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ax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ax</a:t>
            </a:r>
            <a:r>
              <a:rPr lang="he-IL" sz="2400" dirty="0"/>
              <a:t>  יועתק לתא </a:t>
            </a:r>
            <a:r>
              <a:rPr lang="he-IL" sz="2400" dirty="0">
                <a:solidFill>
                  <a:srgbClr val="FF0000"/>
                </a:solidFill>
              </a:rPr>
              <a:t>הזיכרון 0</a:t>
            </a:r>
            <a:endParaRPr lang="en-US" sz="2400" dirty="0">
              <a:solidFill>
                <a:srgbClr val="FF0000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00CC"/>
                </a:solidFill>
              </a:rPr>
              <a:t>[</a:t>
            </a:r>
            <a:r>
              <a:rPr lang="en-US" sz="2400" dirty="0" err="1">
                <a:solidFill>
                  <a:srgbClr val="6600CC"/>
                </a:solidFill>
              </a:rPr>
              <a:t>var</a:t>
            </a:r>
            <a:r>
              <a:rPr lang="en-US" sz="2400" dirty="0">
                <a:solidFill>
                  <a:srgbClr val="6600CC"/>
                </a:solidFill>
              </a:rPr>
              <a:t>]</a:t>
            </a:r>
            <a:r>
              <a:rPr lang="en-US" sz="2400" dirty="0"/>
              <a:t>, cx,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cx</a:t>
            </a:r>
            <a:r>
              <a:rPr lang="he-IL" sz="2400" dirty="0"/>
              <a:t> יועתק למשתנה בשם  </a:t>
            </a:r>
            <a:r>
              <a:rPr lang="en-US" sz="2400" dirty="0" err="1">
                <a:solidFill>
                  <a:srgbClr val="6600CC"/>
                </a:solidFill>
              </a:rPr>
              <a:t>var</a:t>
            </a:r>
            <a:endParaRPr lang="en-US" sz="2400" dirty="0">
              <a:solidFill>
                <a:srgbClr val="6600CC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], </a:t>
            </a:r>
            <a:r>
              <a:rPr lang="en-US" sz="2400" dirty="0"/>
              <a:t>ax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mov</a:t>
            </a:r>
            <a:r>
              <a:rPr lang="en-US" sz="2400" dirty="0"/>
              <a:t> [bx+1], cx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ax</a:t>
            </a:r>
            <a:r>
              <a:rPr lang="he-IL" sz="2400" dirty="0"/>
              <a:t> יועתק </a:t>
            </a:r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לכתבות בזיכרון</a:t>
            </a:r>
            <a:r>
              <a:rPr lang="he-IL" sz="2400" dirty="0"/>
              <a:t> שרגיסטר </a:t>
            </a:r>
            <a:r>
              <a:rPr lang="en-US" sz="2400" dirty="0" err="1"/>
              <a:t>bx</a:t>
            </a:r>
            <a:r>
              <a:rPr lang="he-IL" sz="2400" dirty="0"/>
              <a:t> מצביע עליו.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ax</a:t>
            </a:r>
            <a:r>
              <a:rPr lang="he-IL" sz="2400" dirty="0"/>
              <a:t> יועתק לכתובת בזיכרון שרגיסטר </a:t>
            </a:r>
            <a:r>
              <a:rPr lang="en-US" sz="2400" dirty="0" err="1"/>
              <a:t>bx</a:t>
            </a:r>
            <a:r>
              <a:rPr lang="he-IL" sz="2400" dirty="0"/>
              <a:t> מצביע עליו +1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algn="l" rtl="0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3691767845"/>
              </p:ext>
            </p:extLst>
          </p:nvPr>
        </p:nvGraphicFramePr>
        <p:xfrm>
          <a:off x="6574971" y="1861575"/>
          <a:ext cx="4580709" cy="8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28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798286"/>
            <a:ext cx="10058400" cy="812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העתקה של רגיסטר לתא בזיכרון.</a:t>
            </a:r>
            <a:r>
              <a:rPr lang="he-IL" sz="4000" b="1" dirty="0"/>
              <a:t/>
            </a:r>
            <a:br>
              <a:rPr lang="he-IL" sz="4000" b="1" dirty="0"/>
            </a:br>
            <a:r>
              <a:rPr lang="en-US" sz="4400" dirty="0" err="1"/>
              <a:t>mov</a:t>
            </a:r>
            <a:r>
              <a:rPr lang="en-US" sz="4000" b="1" dirty="0"/>
              <a:t> </a:t>
            </a:r>
            <a:r>
              <a:rPr lang="en-US" sz="4400" dirty="0"/>
              <a:t>Memory</a:t>
            </a:r>
            <a:r>
              <a:rPr lang="en-US" sz="4000" b="1" dirty="0"/>
              <a:t>, </a:t>
            </a:r>
            <a:r>
              <a:rPr lang="en-US" sz="4400" dirty="0"/>
              <a:t>Register</a:t>
            </a:r>
            <a:endParaRPr lang="he-IL" sz="4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3" y="286604"/>
            <a:ext cx="1559833" cy="148523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l="12540" t="52526" r="13650" b="8096"/>
          <a:stretch/>
        </p:blipFill>
        <p:spPr>
          <a:xfrm>
            <a:off x="3439887" y="1838423"/>
            <a:ext cx="8542110" cy="479460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48413" t="22202" r="29207" b="48982"/>
          <a:stretch/>
        </p:blipFill>
        <p:spPr>
          <a:xfrm>
            <a:off x="304800" y="2283518"/>
            <a:ext cx="2903694" cy="39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53143"/>
            <a:ext cx="10058400" cy="885371"/>
          </a:xfrm>
        </p:spPr>
        <p:txBody>
          <a:bodyPr>
            <a:noAutofit/>
          </a:bodyPr>
          <a:lstStyle/>
          <a:p>
            <a:pPr algn="r"/>
            <a:r>
              <a:rPr lang="he-IL" sz="3600" b="1" dirty="0"/>
              <a:t>רגיסטר </a:t>
            </a:r>
            <a:r>
              <a:rPr lang="en-US" sz="3600" b="1" dirty="0" err="1"/>
              <a:t>bx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err="1"/>
              <a:t>mov</a:t>
            </a:r>
            <a:r>
              <a:rPr lang="en-US" sz="3200" b="1" dirty="0"/>
              <a:t> </a:t>
            </a:r>
            <a:r>
              <a:rPr lang="en-US" sz="3600" dirty="0"/>
              <a:t>Memory</a:t>
            </a:r>
            <a:r>
              <a:rPr lang="en-US" sz="3200" b="1" dirty="0"/>
              <a:t>, </a:t>
            </a:r>
            <a:r>
              <a:rPr lang="en-US" sz="3600" dirty="0"/>
              <a:t>Register</a:t>
            </a:r>
            <a:endParaRPr lang="he-IL" sz="3600" b="1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83086" y="1845734"/>
            <a:ext cx="4972594" cy="4023360"/>
          </a:xfrm>
        </p:spPr>
        <p:txBody>
          <a:bodyPr/>
          <a:lstStyle/>
          <a:p>
            <a:r>
              <a:rPr lang="he-IL" sz="2400" dirty="0"/>
              <a:t>רגיסטר </a:t>
            </a:r>
            <a:r>
              <a:rPr lang="en-US" sz="2400" dirty="0" err="1"/>
              <a:t>bx</a:t>
            </a:r>
            <a:r>
              <a:rPr lang="he-IL" sz="2400" dirty="0"/>
              <a:t> הוא רגיסטר מיוחד. הוא יכול לשמור את כתובת הזיכרון של המשתנה, וההעתקה תהייה לתא הזיכרון שהרגיסטר </a:t>
            </a:r>
            <a:r>
              <a:rPr lang="en-US" sz="2400" dirty="0" err="1"/>
              <a:t>bx</a:t>
            </a:r>
            <a:r>
              <a:rPr lang="he-IL" sz="2400" dirty="0"/>
              <a:t>  מצביע עליו. </a:t>
            </a:r>
            <a:endParaRPr lang="en-US" sz="2400" dirty="0"/>
          </a:p>
          <a:p>
            <a:r>
              <a:rPr lang="he-IL" sz="2400" dirty="0"/>
              <a:t>רגיסטר </a:t>
            </a:r>
            <a:r>
              <a:rPr lang="en-US" sz="2400" dirty="0" err="1"/>
              <a:t>bx</a:t>
            </a:r>
            <a:r>
              <a:rPr lang="he-IL" sz="2400" dirty="0"/>
              <a:t> קיבל את הערך 0</a:t>
            </a:r>
            <a:endParaRPr lang="en-US" sz="2400" dirty="0"/>
          </a:p>
          <a:p>
            <a:r>
              <a:rPr lang="he-IL" sz="2400" dirty="0"/>
              <a:t>ההעתקה תתבצע:</a:t>
            </a:r>
          </a:p>
          <a:p>
            <a:pPr marL="201168" lvl="1" indent="0">
              <a:buNone/>
            </a:pPr>
            <a:r>
              <a:rPr lang="he-IL" sz="2400" dirty="0"/>
              <a:t>לתא הזיכרון בכתובת 0 </a:t>
            </a:r>
          </a:p>
          <a:p>
            <a:pPr marL="201168" lvl="1" indent="0">
              <a:buNone/>
            </a:pPr>
            <a:r>
              <a:rPr lang="he-IL" sz="2400" dirty="0"/>
              <a:t>ולתא הזיכרון בכתובת 1.</a:t>
            </a:r>
            <a:endParaRPr lang="en-US" sz="2400" dirty="0"/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6102" t="24047" r="73547" b="54694"/>
          <a:stretch/>
        </p:blipFill>
        <p:spPr>
          <a:xfrm>
            <a:off x="899885" y="1845734"/>
            <a:ext cx="3666289" cy="415108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3" y="286694"/>
            <a:ext cx="2334306" cy="14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18755" y="604684"/>
            <a:ext cx="6036925" cy="796414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המחשב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70155" y="1932039"/>
            <a:ext cx="10483645" cy="349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נניח וגודל הזיכרון שלנו הוא שלנו </a:t>
            </a:r>
            <a:r>
              <a:rPr lang="en-US" sz="2400" dirty="0"/>
              <a:t>        1Mb</a:t>
            </a:r>
            <a:r>
              <a:rPr lang="he-IL" sz="2400" dirty="0"/>
              <a:t> 2</a:t>
            </a:r>
            <a:r>
              <a:rPr lang="he-IL" sz="2400" baseline="30000" dirty="0"/>
              <a:t>20</a:t>
            </a:r>
            <a:r>
              <a:rPr lang="he-IL" sz="2400" dirty="0"/>
              <a:t>  </a:t>
            </a:r>
          </a:p>
          <a:p>
            <a:pPr marL="0" indent="0">
              <a:buNone/>
            </a:pPr>
            <a:r>
              <a:rPr lang="he-IL" sz="2400" dirty="0"/>
              <a:t>למחשב שלנו כ -   1,048,576</a:t>
            </a:r>
            <a:r>
              <a:rPr lang="en-US" sz="2400" dirty="0"/>
              <a:t> </a:t>
            </a:r>
            <a:r>
              <a:rPr lang="he-IL" sz="2400" dirty="0"/>
              <a:t> תאי זיכרון.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he-IL" sz="2400" dirty="0"/>
              <a:t>נחליט שאנו רוצים להשתמש רק ב – 1,048 תאים מתוכם לשמירת נתונים.</a:t>
            </a:r>
            <a:r>
              <a:rPr lang="he-IL" sz="2400" baseline="30000" dirty="0"/>
              <a:t> </a:t>
            </a:r>
          </a:p>
          <a:p>
            <a:pPr marL="0" indent="0">
              <a:buNone/>
            </a:pPr>
            <a:r>
              <a:rPr lang="he-IL" sz="2400" dirty="0"/>
              <a:t>איך נזכור את כולן? איך נשתמש בהן בלי להתבלבל?  </a:t>
            </a:r>
            <a:endParaRPr lang="en-US" sz="2400" baseline="300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26735"/>
              </p:ext>
            </p:extLst>
          </p:nvPr>
        </p:nvGraphicFramePr>
        <p:xfrm>
          <a:off x="1165132" y="5427406"/>
          <a:ext cx="10188668" cy="634182"/>
        </p:xfrm>
        <a:graphic>
          <a:graphicData uri="http://schemas.openxmlformats.org/drawingml/2006/table">
            <a:tbl>
              <a:tblPr rtl="1" firstRow="1" firstCol="1" bandRow="1">
                <a:tableStyleId>{C4B1156A-380E-4F78-BDF5-A606A8083BF9}</a:tableStyleId>
              </a:tblPr>
              <a:tblGrid>
                <a:gridCol w="508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1048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1047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1046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1045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7" y="2067855"/>
            <a:ext cx="2203073" cy="2823355"/>
          </a:xfrm>
          <a:prstGeom prst="rect">
            <a:avLst/>
          </a:prstGeom>
        </p:spPr>
      </p:pic>
      <p:sp>
        <p:nvSpPr>
          <p:cNvPr id="5" name="חץ למטה 4"/>
          <p:cNvSpPr/>
          <p:nvPr/>
        </p:nvSpPr>
        <p:spPr>
          <a:xfrm rot="5400000">
            <a:off x="6465422" y="1946083"/>
            <a:ext cx="203200" cy="24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9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53143"/>
            <a:ext cx="10058400" cy="88537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רגיסטר </a:t>
            </a:r>
            <a:r>
              <a:rPr lang="en-US" sz="4400" b="1" dirty="0" err="1"/>
              <a:t>bx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dirty="0" err="1"/>
              <a:t>mov</a:t>
            </a:r>
            <a:r>
              <a:rPr lang="en-US" sz="4000" b="1" dirty="0"/>
              <a:t> </a:t>
            </a:r>
            <a:r>
              <a:rPr lang="en-US" sz="4400" dirty="0"/>
              <a:t>Memory</a:t>
            </a:r>
            <a:r>
              <a:rPr lang="en-US" sz="4000" b="1" dirty="0"/>
              <a:t>, </a:t>
            </a:r>
            <a:r>
              <a:rPr lang="en-US" sz="4400" dirty="0"/>
              <a:t>Register</a:t>
            </a:r>
            <a:endParaRPr lang="he-IL" sz="4400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6102" t="24047" r="73547" b="54694"/>
          <a:stretch/>
        </p:blipFill>
        <p:spPr>
          <a:xfrm>
            <a:off x="275772" y="263677"/>
            <a:ext cx="3149600" cy="356607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l="14709" t="50114" r="15606" b="10508"/>
          <a:stretch/>
        </p:blipFill>
        <p:spPr>
          <a:xfrm>
            <a:off x="2989944" y="1866274"/>
            <a:ext cx="8548913" cy="4788126"/>
          </a:xfrm>
          <a:prstGeom prst="rect">
            <a:avLst/>
          </a:prstGeom>
        </p:spPr>
      </p:pic>
      <p:pic>
        <p:nvPicPr>
          <p:cNvPr id="5" name="תמונה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31" y="5335891"/>
            <a:ext cx="2133277" cy="8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9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96114" y="249772"/>
            <a:ext cx="5959566" cy="1216172"/>
          </a:xfrm>
        </p:spPr>
        <p:txBody>
          <a:bodyPr>
            <a:normAutofit fontScale="90000"/>
          </a:bodyPr>
          <a:lstStyle/>
          <a:p>
            <a:pPr algn="r"/>
            <a:r>
              <a:rPr lang="he-IL" sz="4900" b="1" dirty="0"/>
              <a:t>העתקה של קבוע לזיכרון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400" dirty="0" err="1"/>
              <a:t>mov</a:t>
            </a:r>
            <a:r>
              <a:rPr lang="en-US" sz="4400" dirty="0"/>
              <a:t> memory, constant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170" y="1845734"/>
            <a:ext cx="5393509" cy="4438952"/>
          </a:xfrm>
        </p:spPr>
        <p:txBody>
          <a:bodyPr>
            <a:noAutofit/>
          </a:bodyPr>
          <a:lstStyle/>
          <a:p>
            <a:pPr algn="l" rtl="0"/>
            <a:r>
              <a:rPr lang="en-US" dirty="0" err="1"/>
              <a:t>mov</a:t>
            </a: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[memory]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constant</a:t>
            </a:r>
          </a:p>
          <a:p>
            <a:pPr algn="l" rtl="0"/>
            <a:r>
              <a:rPr lang="en-US" sz="1000" dirty="0"/>
              <a:t> </a:t>
            </a:r>
          </a:p>
          <a:p>
            <a:pPr algn="l" rtl="0"/>
            <a:r>
              <a:rPr lang="en-US" dirty="0" err="1"/>
              <a:t>mov</a:t>
            </a:r>
            <a:r>
              <a:rPr lang="en-US" dirty="0"/>
              <a:t>	[1],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 		</a:t>
            </a:r>
          </a:p>
          <a:p>
            <a:pPr algn="l" rtl="0"/>
            <a:r>
              <a:rPr lang="en-US" dirty="0" err="1"/>
              <a:t>mov</a:t>
            </a:r>
            <a:r>
              <a:rPr lang="en-US" dirty="0"/>
              <a:t>	[</a:t>
            </a:r>
            <a:r>
              <a:rPr lang="en-US" dirty="0" err="1"/>
              <a:t>bx</a:t>
            </a:r>
            <a:r>
              <a:rPr lang="en-US" dirty="0"/>
              <a:t>], </a:t>
            </a:r>
            <a:r>
              <a:rPr lang="en-US" dirty="0">
                <a:solidFill>
                  <a:srgbClr val="FF6600"/>
                </a:solidFill>
              </a:rPr>
              <a:t>5</a:t>
            </a:r>
          </a:p>
          <a:p>
            <a:r>
              <a:rPr lang="he-IL" dirty="0"/>
              <a:t>למעשה צורת הכתיבה הנכונה היא:</a:t>
            </a:r>
            <a:endParaRPr lang="en-US" dirty="0"/>
          </a:p>
          <a:p>
            <a:pPr algn="l" rtl="0"/>
            <a:r>
              <a:rPr lang="en-US" dirty="0" err="1"/>
              <a:t>mov</a:t>
            </a:r>
            <a:r>
              <a:rPr lang="en-US" dirty="0"/>
              <a:t>	[</a:t>
            </a:r>
            <a:r>
              <a:rPr lang="en-US" dirty="0">
                <a:solidFill>
                  <a:srgbClr val="002060"/>
                </a:solidFill>
              </a:rPr>
              <a:t>byte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1], 5 		</a:t>
            </a:r>
          </a:p>
          <a:p>
            <a:pPr algn="l" rtl="0"/>
            <a:r>
              <a:rPr lang="en-US" dirty="0" err="1"/>
              <a:t>mov</a:t>
            </a:r>
            <a:r>
              <a:rPr lang="en-US" dirty="0"/>
              <a:t>	[</a:t>
            </a:r>
            <a:r>
              <a:rPr lang="en-US" dirty="0">
                <a:solidFill>
                  <a:srgbClr val="002060"/>
                </a:solidFill>
              </a:rPr>
              <a:t>byte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bx</a:t>
            </a:r>
            <a:r>
              <a:rPr lang="en-US" dirty="0"/>
              <a:t>], 5</a:t>
            </a:r>
          </a:p>
          <a:p>
            <a:r>
              <a:rPr lang="he-IL" dirty="0"/>
              <a:t>או:</a:t>
            </a:r>
            <a:endParaRPr lang="en-US" dirty="0"/>
          </a:p>
          <a:p>
            <a:pPr algn="l" rtl="0"/>
            <a:r>
              <a:rPr lang="en-US" dirty="0"/>
              <a:t>mov	[</a:t>
            </a:r>
            <a:r>
              <a:rPr lang="en-US" dirty="0">
                <a:solidFill>
                  <a:srgbClr val="002060"/>
                </a:solidFill>
              </a:rPr>
              <a:t>word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1], 5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8512" y="1787089"/>
            <a:ext cx="414760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</a:rPr>
              <a:t>ptr</a:t>
            </a:r>
            <a:r>
              <a:rPr lang="he-IL" sz="2000" dirty="0"/>
              <a:t> -  </a:t>
            </a:r>
            <a:r>
              <a:rPr lang="en-US" sz="2000" dirty="0"/>
              <a:t>point to register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את הערך 5 ניתן לשמור במשתנה בגודל בית,  במשתנה בגודל מילה או במשתנה בגודל מילה כפולה. </a:t>
            </a:r>
          </a:p>
          <a:p>
            <a:r>
              <a:rPr lang="he-IL" sz="2000" dirty="0"/>
              <a:t>האסמבלר צריך לדעת כמה בתים להקצות לשמירה של הקבוע – הערך 5.</a:t>
            </a:r>
          </a:p>
          <a:p>
            <a:r>
              <a:rPr lang="he-IL" sz="2000" dirty="0"/>
              <a:t> </a:t>
            </a:r>
            <a:endParaRPr lang="en-US" sz="2000" dirty="0"/>
          </a:p>
          <a:p>
            <a:r>
              <a:rPr lang="he-IL" sz="2000" dirty="0"/>
              <a:t>הפתרון הוא פשוט להורות לאסמבלר כמה בתים להקצות: </a:t>
            </a:r>
            <a:r>
              <a:rPr lang="en-US" sz="2000" dirty="0"/>
              <a:t>byte, word </a:t>
            </a:r>
            <a:r>
              <a:rPr lang="he-IL" sz="2000" dirty="0"/>
              <a:t> או</a:t>
            </a:r>
            <a:r>
              <a:rPr lang="en-US" sz="2000" dirty="0"/>
              <a:t> double word  </a:t>
            </a:r>
            <a:r>
              <a:rPr lang="he-IL" sz="2000" dirty="0"/>
              <a:t>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49771"/>
            <a:ext cx="1277258" cy="1216172"/>
          </a:xfrm>
          <a:prstGeom prst="rect">
            <a:avLst/>
          </a:prstGeom>
        </p:spPr>
      </p:pic>
      <p:pic>
        <p:nvPicPr>
          <p:cNvPr id="6" name="תמונה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31" y="5393641"/>
            <a:ext cx="2133277" cy="841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0984" y="4109988"/>
            <a:ext cx="20213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80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19886" y="286603"/>
            <a:ext cx="2635794" cy="125191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משתנה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33256" y="1845733"/>
            <a:ext cx="6322423" cy="429380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/>
              <a:t>משתנה הוא תא זיכרון אחד או יותר אשר ניתן לשמור בו נתונים. כמו </a:t>
            </a:r>
            <a:r>
              <a:rPr lang="he-IL" sz="2600" dirty="0">
                <a:solidFill>
                  <a:schemeClr val="accent3">
                    <a:lumMod val="75000"/>
                  </a:schemeClr>
                </a:solidFill>
              </a:rPr>
              <a:t>[קופסה]</a:t>
            </a:r>
            <a:r>
              <a:rPr lang="he-IL" sz="2600" dirty="0"/>
              <a:t> לשמירת מידע.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indent="0">
              <a:buNone/>
            </a:pPr>
            <a:r>
              <a:rPr lang="he-IL" sz="2600" b="1" dirty="0"/>
              <a:t>כדי להקל על הפנייה לתא הזיכרון אנו נותנים לו שם. </a:t>
            </a:r>
          </a:p>
          <a:p>
            <a:r>
              <a:rPr lang="he-IL" sz="2600" dirty="0"/>
              <a:t>מה ניתן לעשות עם משתנה?</a:t>
            </a:r>
            <a:endParaRPr lang="en-US" sz="2600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600" dirty="0"/>
              <a:t>למשתנה ניתן להשים מידע – לכתוב אליו.</a:t>
            </a:r>
            <a:endParaRPr lang="en-US" sz="2600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600" dirty="0"/>
              <a:t>ניתן לאחזר מהמשתנה מידע – לקרוא ממנו</a:t>
            </a:r>
            <a:endParaRPr lang="en-US" sz="2600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600" dirty="0"/>
              <a:t>וניתן לשנות את המידע השמור בו.</a:t>
            </a:r>
            <a:endParaRPr lang="en-US" sz="2600" dirty="0"/>
          </a:p>
          <a:p>
            <a:endParaRPr lang="he-IL" dirty="0"/>
          </a:p>
          <a:p>
            <a:pPr algn="l" rtl="0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[name]</a:t>
            </a:r>
            <a:endParaRPr lang="he-IL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http://www.flippedclassroom.me/_/rsrc/1427362618547/home/App-Development/Lesson-5-Variables-Lists-And-Sensors/Variables.jpg?height=183&amp;width=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9" y="2725736"/>
            <a:ext cx="3786799" cy="216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1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65370" y="580570"/>
            <a:ext cx="5190309" cy="91440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הצהרת משתנים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21760" y="1568753"/>
            <a:ext cx="7630160" cy="4895547"/>
          </a:xfrm>
        </p:spPr>
        <p:txBody>
          <a:bodyPr>
            <a:normAutofit fontScale="25000" lnSpcReduction="20000"/>
          </a:bodyPr>
          <a:lstStyle/>
          <a:p>
            <a:r>
              <a:rPr lang="he-IL" sz="700" dirty="0"/>
              <a:t>  </a:t>
            </a:r>
            <a:endParaRPr lang="en-US" sz="400" dirty="0"/>
          </a:p>
          <a:p>
            <a:r>
              <a:rPr lang="he-IL" sz="9600" dirty="0"/>
              <a:t>הגדרה של משתנה כוללת שלושה שדות:</a:t>
            </a:r>
            <a:endParaRPr lang="en-US" sz="9600" dirty="0"/>
          </a:p>
          <a:p>
            <a:pPr marL="384048" lvl="2" indent="0">
              <a:buNone/>
            </a:pPr>
            <a:endParaRPr lang="he-IL" sz="3600" dirty="0"/>
          </a:p>
          <a:p>
            <a:pPr marL="384048" lvl="2" indent="0">
              <a:buNone/>
            </a:pPr>
            <a:endParaRPr lang="he-IL" sz="3600" dirty="0"/>
          </a:p>
          <a:p>
            <a:pPr marL="384048" lvl="2" indent="0">
              <a:buNone/>
            </a:pPr>
            <a:endParaRPr lang="en-US" sz="3600" dirty="0"/>
          </a:p>
          <a:p>
            <a:pPr marL="384048" lvl="2" indent="0">
              <a:buNone/>
            </a:pPr>
            <a:endParaRPr lang="en-US" sz="3600" dirty="0"/>
          </a:p>
          <a:p>
            <a:pPr marL="384048" lvl="2" indent="0">
              <a:buNone/>
            </a:pPr>
            <a:endParaRPr lang="en-US" sz="3600" dirty="0"/>
          </a:p>
          <a:p>
            <a:pPr marL="384048" lvl="2" indent="0">
              <a:buNone/>
            </a:pPr>
            <a:endParaRPr lang="en-US" sz="3600" dirty="0"/>
          </a:p>
          <a:p>
            <a:pPr marL="384048" lvl="2" indent="0">
              <a:buNone/>
            </a:pPr>
            <a:endParaRPr lang="en-US" sz="3600" dirty="0"/>
          </a:p>
          <a:p>
            <a:pPr marL="384048" lvl="2" indent="0">
              <a:buNone/>
            </a:pPr>
            <a:endParaRPr lang="en-US" sz="3600" dirty="0"/>
          </a:p>
          <a:p>
            <a:pPr marL="384048" lvl="2" indent="0">
              <a:buNone/>
            </a:pPr>
            <a:endParaRPr lang="he-IL" sz="3600" dirty="0"/>
          </a:p>
          <a:p>
            <a:pPr marL="360000" indent="-36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9600" dirty="0"/>
              <a:t>שם המשתנה מייצג את הכתובת בזיכרון שם מאוחסן הנתון.</a:t>
            </a:r>
          </a:p>
          <a:p>
            <a:pPr marL="360000" indent="-36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9600" dirty="0"/>
              <a:t>השדה השני בהצהרה על משתנים מציין את טיפוס הנתונים:  בית, מילה או מילה כפולה.</a:t>
            </a:r>
            <a:r>
              <a:rPr lang="en-US" sz="9600" dirty="0"/>
              <a:t>Byte, word  or double word</a:t>
            </a:r>
            <a:endParaRPr lang="he-IL" sz="9600" dirty="0"/>
          </a:p>
          <a:p>
            <a:pPr marL="360000" indent="-36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9600" dirty="0"/>
              <a:t>השדה השלישי מציין את הערך של המשתנה. ניתן להצהיר על משתנה ולא לתת לו ערך ע"י כתיבה של </a:t>
            </a:r>
            <a:r>
              <a:rPr lang="he-IL" sz="9600" dirty="0">
                <a:solidFill>
                  <a:srgbClr val="FF0000"/>
                </a:solidFill>
              </a:rPr>
              <a:t>?</a:t>
            </a:r>
            <a:r>
              <a:rPr lang="he-IL" sz="9600" dirty="0"/>
              <a:t> בשדה של הערך.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158448"/>
            <a:ext cx="1511904" cy="1511904"/>
          </a:xfrm>
          <a:prstGeom prst="rect">
            <a:avLst/>
          </a:prstGeom>
        </p:spPr>
      </p:pic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568567338"/>
              </p:ext>
            </p:extLst>
          </p:nvPr>
        </p:nvGraphicFramePr>
        <p:xfrm>
          <a:off x="566057" y="2220686"/>
          <a:ext cx="2264229" cy="361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5371" y="3795036"/>
            <a:ext cx="166478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accent1">
                    <a:lumMod val="75000"/>
                  </a:schemeClr>
                </a:solidFill>
                <a:latin typeface="Guttman Yad-Brush" panose="02010401010101010101" pitchFamily="2" charset="-79"/>
                <a:cs typeface="Guttman Yad-Brush" panose="02010401010101010101" pitchFamily="2" charset="-79"/>
              </a:rPr>
              <a:t>מצביע על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16867"/>
              </p:ext>
            </p:extLst>
          </p:nvPr>
        </p:nvGraphicFramePr>
        <p:xfrm>
          <a:off x="4467167" y="2220685"/>
          <a:ext cx="596391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973">
                  <a:extLst>
                    <a:ext uri="{9D8B030D-6E8A-4147-A177-3AD203B41FA5}">
                      <a16:colId xmlns:a16="http://schemas.microsoft.com/office/drawing/2014/main" xmlns="" val="1120909458"/>
                    </a:ext>
                  </a:extLst>
                </a:gridCol>
                <a:gridCol w="1987973">
                  <a:extLst>
                    <a:ext uri="{9D8B030D-6E8A-4147-A177-3AD203B41FA5}">
                      <a16:colId xmlns:a16="http://schemas.microsoft.com/office/drawing/2014/main" xmlns="" val="2304068754"/>
                    </a:ext>
                  </a:extLst>
                </a:gridCol>
                <a:gridCol w="1987973">
                  <a:extLst>
                    <a:ext uri="{9D8B030D-6E8A-4147-A177-3AD203B41FA5}">
                      <a16:colId xmlns:a16="http://schemas.microsoft.com/office/drawing/2014/main" xmlns="" val="1891173619"/>
                    </a:ext>
                  </a:extLst>
                </a:gridCol>
              </a:tblGrid>
              <a:tr h="441820">
                <a:tc>
                  <a:txBody>
                    <a:bodyPr/>
                    <a:lstStyle/>
                    <a:p>
                      <a:pPr algn="l"/>
                      <a:r>
                        <a:rPr lang="he-IL" sz="2400" dirty="0"/>
                        <a:t>שם המשתנה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2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גודלו</a:t>
                      </a:r>
                      <a:r>
                        <a:rPr lang="he-IL" sz="2400" dirty="0"/>
                        <a:t> </a:t>
                      </a:r>
                      <a:r>
                        <a:rPr lang="he-IL" sz="2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בזיכרון</a:t>
                      </a:r>
                      <a:endParaRPr lang="en-US" sz="24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2400" kern="1200" dirty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ערכו</a:t>
                      </a:r>
                      <a:endParaRPr lang="en-US" sz="2400" kern="1200" dirty="0">
                        <a:solidFill>
                          <a:srgbClr val="FF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96584"/>
                  </a:ext>
                </a:extLst>
              </a:tr>
              <a:tr h="4418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var</a:t>
                      </a:r>
                      <a:r>
                        <a:rPr lang="en-US" sz="2400" dirty="0"/>
                        <a:t>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data-type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FF6600"/>
                          </a:solidFill>
                        </a:rPr>
                        <a:t>init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</a:rPr>
                        <a:t>-value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3829424"/>
                  </a:ext>
                </a:extLst>
              </a:tr>
              <a:tr h="4418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00B0F0"/>
                          </a:solidFill>
                        </a:rPr>
                        <a:t>db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6600"/>
                          </a:solidFill>
                        </a:rPr>
                        <a:t>10h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830066"/>
                  </a:ext>
                </a:extLst>
              </a:tr>
            </a:tbl>
          </a:graphicData>
        </a:graphic>
      </p:graphicFrame>
      <p:sp>
        <p:nvSpPr>
          <p:cNvPr id="10" name="מלבן 9"/>
          <p:cNvSpPr/>
          <p:nvPr/>
        </p:nvSpPr>
        <p:spPr>
          <a:xfrm>
            <a:off x="4500880" y="2149566"/>
            <a:ext cx="1869440" cy="157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6329680" y="2180046"/>
            <a:ext cx="1869440" cy="157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8402320" y="2220686"/>
            <a:ext cx="1869440" cy="157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80000" y="624380"/>
            <a:ext cx="6037943" cy="87085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הצהרת משתנים</a:t>
            </a:r>
            <a:r>
              <a:rPr lang="en-US" sz="4400" b="1" dirty="0"/>
              <a:t>  </a:t>
            </a:r>
            <a:r>
              <a:rPr lang="he-IL" sz="4400" b="1" dirty="0"/>
              <a:t> - שם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61143" y="1845734"/>
            <a:ext cx="9956800" cy="4337352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2200" dirty="0"/>
              <a:t>את הצהרת המשתנים כותבים במקטע הנתונים -  </a:t>
            </a:r>
            <a:r>
              <a:rPr lang="en-US" sz="2200" b="1" dirty="0"/>
              <a:t>DATASEG</a:t>
            </a:r>
            <a:endParaRPr lang="he-IL" sz="2200" b="1" dirty="0"/>
          </a:p>
          <a:p>
            <a:pPr marL="36000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2200" dirty="0"/>
              <a:t>נהוג לתת לשם המשתנה </a:t>
            </a:r>
            <a:r>
              <a:rPr lang="he-IL" sz="2200" u="sng" dirty="0"/>
              <a:t>שם משמעותי</a:t>
            </a:r>
            <a:r>
              <a:rPr lang="he-IL" sz="2200" dirty="0"/>
              <a:t> כדי שיצביע על תפקידו בתכנית.</a:t>
            </a:r>
          </a:p>
          <a:p>
            <a:pPr marL="36000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2200" dirty="0"/>
              <a:t>השדה הראשון בהצהרת השתנה, </a:t>
            </a:r>
            <a:r>
              <a:rPr lang="he-IL" sz="2200" b="1" dirty="0">
                <a:solidFill>
                  <a:schemeClr val="accent2">
                    <a:lumMod val="75000"/>
                  </a:schemeClr>
                </a:solidFill>
              </a:rPr>
              <a:t>שם המשתנה</a:t>
            </a:r>
            <a:r>
              <a:rPr lang="he-IL" sz="2200" dirty="0"/>
              <a:t>, יכול להכיל עד 31 תווים,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he-IL" sz="2200" dirty="0"/>
              <a:t>שם המשתנה מתחיל באות קטנה ויכול להכיל מספרים.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he-IL" sz="2200" dirty="0"/>
              <a:t>ניתן לתת למשתנה שם המורכב מכמה מילים שביניהם הסימן "_",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he-IL" sz="2200" dirty="0"/>
              <a:t>אפשרות אחרת לכתוב את האות הראשונה במילה השנייה באות גדולה</a:t>
            </a:r>
            <a:r>
              <a:rPr lang="he-IL" dirty="0"/>
              <a:t>.</a:t>
            </a:r>
          </a:p>
          <a:p>
            <a:pPr algn="l"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DATASEG </a:t>
            </a:r>
            <a:endParaRPr lang="he-I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/>
            <a:r>
              <a:rPr lang="en-US" sz="2400" dirty="0" err="1"/>
              <a:t>num_of_boys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6600"/>
                </a:solidFill>
              </a:rPr>
              <a:t>32</a:t>
            </a:r>
          </a:p>
          <a:p>
            <a:pPr algn="l" rtl="0"/>
            <a:r>
              <a:rPr lang="en-US" sz="2400" dirty="0" err="1"/>
              <a:t>numOfGirls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6600"/>
                </a:solidFill>
              </a:rPr>
              <a:t>42</a:t>
            </a:r>
          </a:p>
          <a:p>
            <a:pPr algn="l" rtl="0"/>
            <a:r>
              <a:rPr lang="en-US" sz="2400" dirty="0"/>
              <a:t>letter 	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>
                <a:solidFill>
                  <a:srgbClr val="006600"/>
                </a:solidFill>
              </a:rPr>
              <a:t>	</a:t>
            </a:r>
            <a:r>
              <a:rPr lang="en-US" sz="2400" dirty="0"/>
              <a:t>‘a’</a:t>
            </a:r>
            <a:endParaRPr lang="en-US" sz="2400" dirty="0">
              <a:solidFill>
                <a:srgbClr val="FF660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7" y="273886"/>
            <a:ext cx="3296194" cy="18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45664" y="658368"/>
            <a:ext cx="8965764" cy="86563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הצהרת משתנים – קביעת טיפוס (גודל)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8800" y="1656080"/>
            <a:ext cx="11052629" cy="484632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dirty="0"/>
              <a:t>השדה השני בהצהרה על משתנים מציין את </a:t>
            </a:r>
            <a:r>
              <a:rPr lang="he-IL" b="1" dirty="0">
                <a:solidFill>
                  <a:srgbClr val="00B0F0"/>
                </a:solidFill>
              </a:rPr>
              <a:t>טיפוס</a:t>
            </a:r>
            <a:r>
              <a:rPr lang="he-IL" dirty="0"/>
              <a:t> הנתונים:  בית, מילה או מילה כפולה.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Byte, word  or double word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DATASEG</a:t>
            </a:r>
            <a:r>
              <a:rPr lang="en-US" dirty="0"/>
              <a:t> </a:t>
            </a:r>
          </a:p>
          <a:p>
            <a:pPr algn="l" rtl="0"/>
            <a:r>
              <a:rPr lang="en-US" dirty="0" err="1"/>
              <a:t>ByteVarName</a:t>
            </a:r>
            <a:r>
              <a:rPr lang="en-US" dirty="0"/>
              <a:t>  </a:t>
            </a:r>
            <a:r>
              <a:rPr lang="he-IL" dirty="0"/>
              <a:t>	 	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e-IL" dirty="0"/>
              <a:t>	</a:t>
            </a:r>
            <a:r>
              <a:rPr lang="en-US" dirty="0"/>
              <a:t>? </a:t>
            </a:r>
            <a:r>
              <a:rPr lang="he-IL" dirty="0"/>
              <a:t>	</a:t>
            </a:r>
            <a:r>
              <a:rPr lang="en-US" dirty="0">
                <a:solidFill>
                  <a:srgbClr val="006600"/>
                </a:solidFill>
              </a:rPr>
              <a:t>; byte (8 bit) - DB: Define Byte </a:t>
            </a:r>
          </a:p>
          <a:p>
            <a:pPr algn="l" rtl="0"/>
            <a:r>
              <a:rPr lang="en-US" dirty="0" err="1"/>
              <a:t>Word_var_name</a:t>
            </a:r>
            <a:r>
              <a:rPr lang="en-US" dirty="0"/>
              <a:t> </a:t>
            </a:r>
            <a:r>
              <a:rPr lang="he-IL" dirty="0"/>
              <a:t>	</a:t>
            </a:r>
            <a:r>
              <a:rPr lang="en-US" dirty="0" err="1">
                <a:solidFill>
                  <a:srgbClr val="00B0F0"/>
                </a:solidFill>
              </a:rPr>
              <a:t>dw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e-IL" dirty="0"/>
              <a:t>	</a:t>
            </a:r>
            <a:r>
              <a:rPr lang="en-US" dirty="0"/>
              <a:t>? </a:t>
            </a:r>
            <a:r>
              <a:rPr lang="he-IL" dirty="0"/>
              <a:t>	</a:t>
            </a:r>
            <a:r>
              <a:rPr lang="en-US" dirty="0">
                <a:solidFill>
                  <a:srgbClr val="006600"/>
                </a:solidFill>
              </a:rPr>
              <a:t>; word (16 bit) - DW: Define Word </a:t>
            </a:r>
          </a:p>
          <a:p>
            <a:pPr algn="l" rtl="0"/>
            <a:r>
              <a:rPr lang="en-US" dirty="0" err="1"/>
              <a:t>DoubleWordVarName</a:t>
            </a:r>
            <a:r>
              <a:rPr lang="en-US" dirty="0"/>
              <a:t> </a:t>
            </a:r>
            <a:r>
              <a:rPr lang="he-IL" dirty="0"/>
              <a:t>	</a:t>
            </a:r>
            <a:r>
              <a:rPr lang="en-US" dirty="0" err="1">
                <a:solidFill>
                  <a:srgbClr val="00B0F0"/>
                </a:solidFill>
              </a:rPr>
              <a:t>dd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e-IL" dirty="0"/>
              <a:t>	</a:t>
            </a:r>
            <a:r>
              <a:rPr lang="en-US" dirty="0"/>
              <a:t>? </a:t>
            </a:r>
            <a:r>
              <a:rPr lang="he-IL" dirty="0"/>
              <a:t>	</a:t>
            </a:r>
            <a:r>
              <a:rPr lang="en-US" dirty="0">
                <a:solidFill>
                  <a:srgbClr val="006600"/>
                </a:solidFill>
              </a:rPr>
              <a:t>; double word (32 bit) - DD</a:t>
            </a:r>
            <a:r>
              <a:rPr lang="he-IL" dirty="0">
                <a:solidFill>
                  <a:srgbClr val="006600"/>
                </a:solidFill>
              </a:rPr>
              <a:t>: </a:t>
            </a:r>
            <a:r>
              <a:rPr lang="en-US" dirty="0">
                <a:solidFill>
                  <a:srgbClr val="006600"/>
                </a:solidFill>
              </a:rPr>
              <a:t>Define Double</a:t>
            </a:r>
          </a:p>
          <a:p>
            <a:pPr algn="l" rtl="0"/>
            <a:r>
              <a:rPr lang="en-US" dirty="0"/>
              <a:t>letter 	</a:t>
            </a:r>
            <a:r>
              <a:rPr lang="en-US" dirty="0">
                <a:solidFill>
                  <a:srgbClr val="006600"/>
                </a:solidFill>
              </a:rPr>
              <a:t>		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6600"/>
                </a:solidFill>
              </a:rPr>
              <a:t>	</a:t>
            </a:r>
            <a:r>
              <a:rPr lang="en-US" dirty="0"/>
              <a:t>‘A’</a:t>
            </a:r>
            <a:r>
              <a:rPr lang="en-US" dirty="0">
                <a:solidFill>
                  <a:srgbClr val="006600"/>
                </a:solidFill>
              </a:rPr>
              <a:t>	; ASCII</a:t>
            </a:r>
            <a:r>
              <a:rPr lang="he-IL" dirty="0">
                <a:solidFill>
                  <a:srgbClr val="006600"/>
                </a:solidFill>
              </a:rPr>
              <a:t>  </a:t>
            </a:r>
            <a:r>
              <a:rPr lang="en-US" dirty="0">
                <a:solidFill>
                  <a:srgbClr val="006600"/>
                </a:solidFill>
              </a:rPr>
              <a:t> code of the letter A</a:t>
            </a:r>
          </a:p>
          <a:p>
            <a:pPr algn="l" rtl="0"/>
            <a:endParaRPr lang="he-IL" dirty="0"/>
          </a:p>
          <a:p>
            <a:pPr marL="360000" indent="-3600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rgbClr val="00B0F0"/>
                </a:solidFill>
              </a:rPr>
              <a:t>db</a:t>
            </a:r>
            <a:r>
              <a:rPr lang="en-US" dirty="0"/>
              <a:t> </a:t>
            </a:r>
            <a:r>
              <a:rPr lang="en-US" sz="2100" dirty="0">
                <a:solidFill>
                  <a:srgbClr val="00B0F0"/>
                </a:solidFill>
              </a:rPr>
              <a:t>d</a:t>
            </a:r>
            <a:r>
              <a:rPr lang="en-US" dirty="0"/>
              <a:t>efine </a:t>
            </a:r>
            <a:r>
              <a:rPr lang="en-US" sz="2100" dirty="0">
                <a:solidFill>
                  <a:srgbClr val="00B0F0"/>
                </a:solidFill>
              </a:rPr>
              <a:t>b</a:t>
            </a:r>
            <a:r>
              <a:rPr lang="en-US" dirty="0"/>
              <a:t>yte</a:t>
            </a:r>
          </a:p>
          <a:p>
            <a:pPr marL="360000" indent="-3600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rgbClr val="00B0F0"/>
                </a:solidFill>
              </a:rPr>
              <a:t>dw</a:t>
            </a:r>
            <a:r>
              <a:rPr lang="en-US" dirty="0"/>
              <a:t> </a:t>
            </a:r>
            <a:r>
              <a:rPr lang="en-US" sz="2100" dirty="0">
                <a:solidFill>
                  <a:srgbClr val="00B0F0"/>
                </a:solidFill>
              </a:rPr>
              <a:t>d</a:t>
            </a:r>
            <a:r>
              <a:rPr lang="en-US" dirty="0"/>
              <a:t>efine </a:t>
            </a:r>
            <a:r>
              <a:rPr lang="en-US" sz="2100" dirty="0">
                <a:solidFill>
                  <a:srgbClr val="00B0F0"/>
                </a:solidFill>
              </a:rPr>
              <a:t>w</a:t>
            </a:r>
            <a:r>
              <a:rPr lang="en-US" sz="2100" dirty="0">
                <a:solidFill>
                  <a:srgbClr val="006600"/>
                </a:solidFill>
              </a:rPr>
              <a:t>ord</a:t>
            </a:r>
          </a:p>
          <a:p>
            <a:pPr marL="360000" indent="-3600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rgbClr val="00B0F0"/>
                </a:solidFill>
              </a:rPr>
              <a:t>dd</a:t>
            </a:r>
            <a:r>
              <a:rPr lang="en-US" dirty="0"/>
              <a:t> </a:t>
            </a:r>
            <a:r>
              <a:rPr lang="en-US" sz="2100" dirty="0">
                <a:solidFill>
                  <a:srgbClr val="00B0F0"/>
                </a:solidFill>
              </a:rPr>
              <a:t>d</a:t>
            </a:r>
            <a:r>
              <a:rPr lang="en-US" dirty="0"/>
              <a:t>efine </a:t>
            </a:r>
            <a:r>
              <a:rPr lang="en-US" sz="2100" dirty="0" err="1">
                <a:solidFill>
                  <a:srgbClr val="00B0F0"/>
                </a:solidFill>
              </a:rPr>
              <a:t>d</a:t>
            </a:r>
            <a:r>
              <a:rPr lang="en-US" dirty="0" err="1"/>
              <a:t>oubleword</a:t>
            </a:r>
            <a:endParaRPr lang="en-US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7" y="250297"/>
            <a:ext cx="1459139" cy="1412750"/>
          </a:xfrm>
          <a:prstGeom prst="rect">
            <a:avLst/>
          </a:prstGeom>
        </p:spPr>
      </p:pic>
      <p:sp>
        <p:nvSpPr>
          <p:cNvPr id="5" name="אליפסה 4"/>
          <p:cNvSpPr/>
          <p:nvPr/>
        </p:nvSpPr>
        <p:spPr>
          <a:xfrm>
            <a:off x="3230880" y="2936240"/>
            <a:ext cx="406400" cy="487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3230880" y="3383280"/>
            <a:ext cx="406400" cy="487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3251200" y="3921760"/>
            <a:ext cx="406400" cy="487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7256" y="624114"/>
            <a:ext cx="7338423" cy="88537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כיצד נשמרים המשתנים בזיכרון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7029" y="1845733"/>
            <a:ext cx="11001827" cy="4395409"/>
          </a:xfrm>
        </p:spPr>
        <p:txBody>
          <a:bodyPr>
            <a:noAutofit/>
          </a:bodyPr>
          <a:lstStyle/>
          <a:p>
            <a:r>
              <a:rPr lang="he-IL" sz="2400" dirty="0"/>
              <a:t>אנו מצהירים בתחילת התכנית על המשתנים בהם נשתמש בתכנית כדי להקצות להם מקום ב – </a:t>
            </a:r>
            <a:r>
              <a:rPr lang="en-US" sz="2400" dirty="0"/>
              <a:t>data segment</a:t>
            </a:r>
            <a:r>
              <a:rPr lang="he-IL" sz="2400" dirty="0"/>
              <a:t>. </a:t>
            </a:r>
            <a:r>
              <a:rPr lang="en-US" sz="2400" dirty="0"/>
              <a:t/>
            </a:r>
            <a:br>
              <a:rPr lang="en-US" sz="2400" dirty="0"/>
            </a:br>
            <a:endParaRPr lang="he-IL" sz="2400" dirty="0"/>
          </a:p>
          <a:p>
            <a:r>
              <a:rPr lang="he-IL" sz="2400" dirty="0"/>
              <a:t>הקצאת הכתובות היא לפי בתים עוקבים.  	בית למשנה מסוג </a:t>
            </a:r>
            <a:r>
              <a:rPr lang="en-US" sz="2400" dirty="0"/>
              <a:t>Byte</a:t>
            </a:r>
            <a:r>
              <a:rPr lang="he-IL" sz="2400" dirty="0"/>
              <a:t>,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						שני בתים למשתנה מטיפוס </a:t>
            </a:r>
            <a:r>
              <a:rPr lang="en-US" sz="2400" dirty="0"/>
              <a:t>word</a:t>
            </a:r>
            <a:r>
              <a:rPr lang="he-IL" sz="24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						וארבע בתים למשתנה מטיפוס </a:t>
            </a:r>
            <a:r>
              <a:rPr lang="en-US" sz="2400" dirty="0"/>
              <a:t>double word</a:t>
            </a:r>
            <a:r>
              <a:rPr lang="he-IL" sz="2400" dirty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he-IL" sz="2400" dirty="0"/>
          </a:p>
          <a:p>
            <a:r>
              <a:rPr lang="he-IL" sz="2400" dirty="0"/>
              <a:t>אחסון המשתנים  ב – </a:t>
            </a:r>
            <a:r>
              <a:rPr lang="en-US" sz="2400" dirty="0"/>
              <a:t>data segment</a:t>
            </a:r>
            <a:r>
              <a:rPr lang="he-IL" sz="2400" dirty="0"/>
              <a:t>  מתבצע בשיטה הנקראת </a:t>
            </a:r>
            <a:r>
              <a:rPr lang="en-US" sz="2800" b="1" dirty="0">
                <a:solidFill>
                  <a:srgbClr val="CC0000"/>
                </a:solidFill>
              </a:rPr>
              <a:t>little endian</a:t>
            </a:r>
            <a:r>
              <a:rPr lang="he-IL" sz="2400" dirty="0"/>
              <a:t>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בשיטה זו </a:t>
            </a:r>
            <a:r>
              <a:rPr lang="he-I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הבית הפחות משמעותי מאוחסן בכתובת הנמוכה</a:t>
            </a:r>
            <a:r>
              <a:rPr lang="he-IL" sz="2400" dirty="0"/>
              <a:t> והבית המשמעותי בכתובת הגבוה. (מי שמופיע ראשון הוא הקצה הקטן – אינדיאני קטן).</a:t>
            </a:r>
          </a:p>
          <a:p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בציון כתובת של משתנה, אנו רושמים רק את כתובת הבית התחתון</a:t>
            </a:r>
          </a:p>
        </p:txBody>
      </p:sp>
      <p:pic>
        <p:nvPicPr>
          <p:cNvPr id="3074" name="Picture 2" descr="http://www.coloring4fun.com/wp-content/uploads/2013/02/indians_2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4" y="96158"/>
            <a:ext cx="1059996" cy="14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07314" y="281272"/>
            <a:ext cx="5248365" cy="1228214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כיצד נשמרים המשתנים </a:t>
            </a:r>
            <a:br>
              <a:rPr lang="he-IL" sz="4400" b="1" dirty="0"/>
            </a:br>
            <a:r>
              <a:rPr lang="he-IL" sz="4400" b="1" dirty="0"/>
              <a:t>בזיכרון המחשב?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1" y="1877844"/>
            <a:ext cx="1452336" cy="1444267"/>
          </a:xfrm>
          <a:prstGeom prst="rect">
            <a:avLst/>
          </a:prstGeom>
        </p:spPr>
      </p:pic>
      <p:pic>
        <p:nvPicPr>
          <p:cNvPr id="7" name="תמונה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" t="10650" r="68847" b="51155"/>
          <a:stretch/>
        </p:blipFill>
        <p:spPr bwMode="auto">
          <a:xfrm>
            <a:off x="239530" y="362857"/>
            <a:ext cx="5433559" cy="6261158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תמונה 7"/>
          <p:cNvPicPr/>
          <p:nvPr/>
        </p:nvPicPr>
        <p:blipFill rotWithShape="1">
          <a:blip r:embed="rId4"/>
          <a:srcRect l="3255" t="71477" r="44858" b="7727"/>
          <a:stretch/>
        </p:blipFill>
        <p:spPr bwMode="auto">
          <a:xfrm>
            <a:off x="5482046" y="3907094"/>
            <a:ext cx="6465840" cy="2155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מלבן 2"/>
          <p:cNvSpPr/>
          <p:nvPr/>
        </p:nvSpPr>
        <p:spPr>
          <a:xfrm>
            <a:off x="1960879" y="187784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1920239" y="226392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1920239" y="265000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1930399" y="299544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1920239" y="333072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1940559" y="369648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/>
          <p:cNvSpPr/>
          <p:nvPr/>
        </p:nvSpPr>
        <p:spPr>
          <a:xfrm>
            <a:off x="1899919" y="405208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1920239" y="4407684"/>
            <a:ext cx="3712209" cy="34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715760" y="404368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7223760" y="408432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/>
          <p:cNvSpPr/>
          <p:nvPr/>
        </p:nvSpPr>
        <p:spPr>
          <a:xfrm>
            <a:off x="6776720" y="4460240"/>
            <a:ext cx="447040" cy="4267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7162800" y="4480560"/>
            <a:ext cx="1889760" cy="4267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10017760" y="409448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19"/>
          <p:cNvSpPr/>
          <p:nvPr/>
        </p:nvSpPr>
        <p:spPr>
          <a:xfrm>
            <a:off x="9530080" y="4094480"/>
            <a:ext cx="44704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20"/>
          <p:cNvSpPr/>
          <p:nvPr/>
        </p:nvSpPr>
        <p:spPr>
          <a:xfrm>
            <a:off x="8615679" y="4094480"/>
            <a:ext cx="888637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/>
          <p:cNvSpPr/>
          <p:nvPr/>
        </p:nvSpPr>
        <p:spPr>
          <a:xfrm flipV="1">
            <a:off x="7731760" y="4084320"/>
            <a:ext cx="812800" cy="447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אליפסה 22"/>
          <p:cNvSpPr/>
          <p:nvPr/>
        </p:nvSpPr>
        <p:spPr>
          <a:xfrm>
            <a:off x="11541760" y="4043680"/>
            <a:ext cx="294640" cy="447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אליפסה 23"/>
          <p:cNvSpPr/>
          <p:nvPr/>
        </p:nvSpPr>
        <p:spPr>
          <a:xfrm>
            <a:off x="10464800" y="4450080"/>
            <a:ext cx="294640" cy="447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3303</TotalTime>
  <Words>724</Words>
  <Application>Microsoft Office PowerPoint</Application>
  <PresentationFormat>מסך רחב</PresentationFormat>
  <Paragraphs>325</Paragraphs>
  <Slides>31</Slides>
  <Notes>0</Notes>
  <HiddenSlides>9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9" baseType="lpstr">
      <vt:lpstr>Arial</vt:lpstr>
      <vt:lpstr>Berlin Sans FB Demi</vt:lpstr>
      <vt:lpstr>Calibri</vt:lpstr>
      <vt:lpstr>David</vt:lpstr>
      <vt:lpstr>Guttman Yad-Brush</vt:lpstr>
      <vt:lpstr>Tahoma</vt:lpstr>
      <vt:lpstr>Wingdings</vt:lpstr>
      <vt:lpstr>מבט לאחור</vt:lpstr>
      <vt:lpstr>משתנים ופקודת mov</vt:lpstr>
      <vt:lpstr>זיכרון המחשב</vt:lpstr>
      <vt:lpstr>זיכרון המחשב </vt:lpstr>
      <vt:lpstr>משתנה</vt:lpstr>
      <vt:lpstr>הצהרת משתנים</vt:lpstr>
      <vt:lpstr>הצהרת משתנים   - שם</vt:lpstr>
      <vt:lpstr>הצהרת משתנים – קביעת טיפוס (גודל) </vt:lpstr>
      <vt:lpstr>כיצד נשמרים המשתנים בזיכרון</vt:lpstr>
      <vt:lpstr>כיצד נשמרים המשתנים  בזיכרון המחשב?</vt:lpstr>
      <vt:lpstr>כיצד נשמרים המשתנים  בזיכרון המחשב?</vt:lpstr>
      <vt:lpstr>גישה ל  ]זיכרון המחשב[ </vt:lpstr>
      <vt:lpstr>גישה לזיכרון המחשב</vt:lpstr>
      <vt:lpstr>משתנים signed &amp; unsigned. </vt:lpstr>
      <vt:lpstr>משתנים signed &amp; unsigned. </vt:lpstr>
      <vt:lpstr>משתנים signed &amp; unsigned. </vt:lpstr>
      <vt:lpstr>משתנים signed &amp; unsigned. </vt:lpstr>
      <vt:lpstr>משתנים signed &amp; unsigned. </vt:lpstr>
      <vt:lpstr>מחרוזת</vt:lpstr>
      <vt:lpstr>פקודת mov</vt:lpstr>
      <vt:lpstr>פקודת mov</vt:lpstr>
      <vt:lpstr>העתקה מרגיסטר לרגיסטר- Register, Register mov</vt:lpstr>
      <vt:lpstr>העתקת קבוע לרגיסטר –  mov Register Constant</vt:lpstr>
      <vt:lpstr>העתקה של תא בזיכרון לרגיסטר. mov register, memory</vt:lpstr>
      <vt:lpstr>העתקה של תא בזיכרון לרגיסטר. mov Register, Memory</vt:lpstr>
      <vt:lpstr>העתקה של רגיסטר לתא בזיכרון. mov Memory, Register</vt:lpstr>
      <vt:lpstr>העתקה של רגיסטר לתא בזיכרון. mov Memory, Register</vt:lpstr>
      <vt:lpstr>העתקה של רגיסטר לתא בזיכרון. mov Memory, Register</vt:lpstr>
      <vt:lpstr>העתקה של רגיסטר לתא בזיכרון. mov Memory, Register</vt:lpstr>
      <vt:lpstr>רגיסטר bx mov Memory, Register</vt:lpstr>
      <vt:lpstr>רגיסטר bx mov Memory, Register</vt:lpstr>
      <vt:lpstr>העתקה של קבוע לזיכרון mov memory, constant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137</cp:revision>
  <dcterms:created xsi:type="dcterms:W3CDTF">2016-08-09T07:31:42Z</dcterms:created>
  <dcterms:modified xsi:type="dcterms:W3CDTF">2018-11-14T19:20:28Z</dcterms:modified>
</cp:coreProperties>
</file>