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0"/>
  </p:notesMasterIdLst>
  <p:sldIdLst>
    <p:sldId id="256" r:id="rId2"/>
    <p:sldId id="278" r:id="rId3"/>
    <p:sldId id="279" r:id="rId4"/>
    <p:sldId id="305" r:id="rId5"/>
    <p:sldId id="281" r:id="rId6"/>
    <p:sldId id="280" r:id="rId7"/>
    <p:sldId id="306" r:id="rId8"/>
    <p:sldId id="307" r:id="rId9"/>
    <p:sldId id="308" r:id="rId10"/>
    <p:sldId id="310" r:id="rId11"/>
    <p:sldId id="309" r:id="rId12"/>
    <p:sldId id="315" r:id="rId13"/>
    <p:sldId id="311" r:id="rId14"/>
    <p:sldId id="312" r:id="rId15"/>
    <p:sldId id="316" r:id="rId16"/>
    <p:sldId id="313" r:id="rId17"/>
    <p:sldId id="314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pPr/>
              <a:t>י"ג/כסלו/תשע"ט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pPr/>
              <a:t>י"ג/כסלו/תשע"ט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pPr/>
              <a:t>י"ג/כסלו/תשע"ט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1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pPr/>
              <a:t>י"ג/כסלו/תשע"ט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0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pPr/>
              <a:t>י"ג/כסלו/תשע"ט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8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pPr/>
              <a:t>י"ג/כסלו/תשע"ט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pPr/>
              <a:t>י"ג/כסלו/תשע"ט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pPr/>
              <a:t>י"ג/כסלו/תשע"ט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7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pPr/>
              <a:t>י"ג/כסלו/תשע"ט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34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pPr/>
              <a:t>י"ג/כסלו/תשע"ט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00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pPr/>
              <a:t>י"ג/כסלו/תשע"ט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39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pPr/>
              <a:t>י"ג/כסלו/תשע"ט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5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pPr/>
              <a:t>י"ג/כסלו/תשע"ט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049486" y="986972"/>
            <a:ext cx="7106194" cy="2906602"/>
          </a:xfrm>
        </p:spPr>
        <p:txBody>
          <a:bodyPr>
            <a:normAutofit fontScale="90000"/>
          </a:bodyPr>
          <a:lstStyle/>
          <a:p>
            <a:pPr algn="r"/>
            <a:r>
              <a:rPr lang="he-IL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פעולות אריתמטיות לוגיות</a:t>
            </a:r>
            <a:br>
              <a:rPr lang="he-IL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he-IL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חיבור וחיסור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54480" y="4645741"/>
            <a:ext cx="9144000" cy="1025013"/>
          </a:xfrm>
        </p:spPr>
        <p:txBody>
          <a:bodyPr>
            <a:no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sz="2800" b="1">
                <a:latin typeface="Arial" panose="020B0604020202020204" pitchFamily="34" charset="0"/>
                <a:cs typeface="Arial" panose="020B0604020202020204" pitchFamily="34" charset="0"/>
              </a:rPr>
              <a:t>עמליה אפל ואילת משיח</a:t>
            </a:r>
            <a:endParaRPr lang="he-I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תוצאת תמונה עבור ‪subtract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0" y="2803895"/>
            <a:ext cx="4599304" cy="25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4826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cs typeface="+mn-cs"/>
              </a:rPr>
              <a:t>add</a:t>
            </a:r>
            <a:endParaRPr lang="he-IL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90970" y="1845734"/>
            <a:ext cx="3564709" cy="578152"/>
          </a:xfrm>
        </p:spPr>
        <p:txBody>
          <a:bodyPr>
            <a:normAutofit/>
          </a:bodyPr>
          <a:lstStyle/>
          <a:p>
            <a:r>
              <a:rPr lang="he-IL" sz="3200" dirty="0"/>
              <a:t>מעקב: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0209"/>
              </p:ext>
            </p:extLst>
          </p:nvPr>
        </p:nvGraphicFramePr>
        <p:xfrm>
          <a:off x="436249" y="2571446"/>
          <a:ext cx="8824688" cy="3326197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22061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52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79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852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6789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פקודה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רגיסטר </a:t>
                      </a:r>
                      <a:r>
                        <a:rPr lang="en-US" sz="2800" dirty="0">
                          <a:effectLst/>
                        </a:rPr>
                        <a:t>al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משתנה </a:t>
                      </a:r>
                      <a:r>
                        <a:rPr lang="en-US" sz="2800" dirty="0">
                          <a:effectLst/>
                        </a:rPr>
                        <a:t>v1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משתנה </a:t>
                      </a:r>
                      <a:r>
                        <a:rPr lang="en-US" sz="2800" dirty="0">
                          <a:effectLst/>
                        </a:rPr>
                        <a:t>v2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89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v1 </a:t>
                      </a:r>
                      <a:r>
                        <a:rPr lang="en-US" sz="2800" b="0" dirty="0" err="1">
                          <a:solidFill>
                            <a:srgbClr val="0070C0"/>
                          </a:solidFill>
                          <a:effectLst/>
                        </a:rPr>
                        <a:t>db</a:t>
                      </a:r>
                      <a:r>
                        <a:rPr lang="en-US" sz="2800" b="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2800" b="0" dirty="0">
                          <a:solidFill>
                            <a:srgbClr val="FF6600"/>
                          </a:solidFill>
                          <a:effectLst/>
                        </a:rPr>
                        <a:t>16d</a:t>
                      </a:r>
                      <a:endParaRPr lang="en-US" sz="28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10h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89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V2 </a:t>
                      </a:r>
                      <a:r>
                        <a:rPr lang="en-US" sz="2800" b="0" dirty="0" err="1">
                          <a:solidFill>
                            <a:srgbClr val="0070C0"/>
                          </a:solidFill>
                          <a:effectLst/>
                        </a:rPr>
                        <a:t>db</a:t>
                      </a:r>
                      <a:r>
                        <a:rPr lang="en-US" sz="2800" b="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2800" b="0" dirty="0">
                          <a:solidFill>
                            <a:srgbClr val="FF6600"/>
                          </a:solidFill>
                          <a:effectLst/>
                        </a:rPr>
                        <a:t>10d</a:t>
                      </a:r>
                      <a:endParaRPr lang="en-US" sz="28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0Ah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89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effectLst/>
                        </a:rPr>
                        <a:t>mov</a:t>
                      </a:r>
                      <a:r>
                        <a:rPr lang="en-US" sz="2800" b="0" dirty="0">
                          <a:effectLst/>
                        </a:rPr>
                        <a:t> al, [v1]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10h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789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add al, [v2]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1A</a:t>
                      </a: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(10h+0Ah)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6789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effectLst/>
                        </a:rPr>
                        <a:t>mov</a:t>
                      </a:r>
                      <a:r>
                        <a:rPr lang="en-US" sz="2800" b="0" dirty="0">
                          <a:effectLst/>
                        </a:rPr>
                        <a:t> [v1], al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1A </a:t>
                      </a:r>
                      <a:r>
                        <a:rPr lang="he-IL" sz="2800" dirty="0">
                          <a:effectLst/>
                        </a:rPr>
                        <a:t>  </a:t>
                      </a: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(26d)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add al, </a:t>
                      </a:r>
                      <a:r>
                        <a:rPr lang="en-US" sz="2800" b="0" dirty="0">
                          <a:solidFill>
                            <a:srgbClr val="FF6600"/>
                          </a:solidFill>
                          <a:effectLst/>
                        </a:rPr>
                        <a:t>2d</a:t>
                      </a:r>
                      <a:endParaRPr lang="en-US" sz="28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1Ch  </a:t>
                      </a: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(28d) 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מלבן 4"/>
          <p:cNvSpPr/>
          <p:nvPr/>
        </p:nvSpPr>
        <p:spPr>
          <a:xfrm>
            <a:off x="2294845" y="3096339"/>
            <a:ext cx="1796984" cy="457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4461043" y="4122676"/>
            <a:ext cx="1668544" cy="332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2359065" y="4984304"/>
            <a:ext cx="1668544" cy="457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מלבן 7"/>
          <p:cNvSpPr/>
          <p:nvPr/>
        </p:nvSpPr>
        <p:spPr>
          <a:xfrm>
            <a:off x="436249" y="3627819"/>
            <a:ext cx="1630103" cy="3475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4461043" y="5484819"/>
            <a:ext cx="1841616" cy="3475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4461043" y="4554727"/>
            <a:ext cx="2107623" cy="339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3FDADD-7EF8-44BD-8B25-496A5371EE15}"/>
              </a:ext>
            </a:extLst>
          </p:cNvPr>
          <p:cNvSpPr txBox="1"/>
          <p:nvPr/>
        </p:nvSpPr>
        <p:spPr>
          <a:xfrm>
            <a:off x="9558069" y="2931843"/>
            <a:ext cx="2570672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16d = 10h</a:t>
            </a:r>
          </a:p>
          <a:p>
            <a:pPr algn="l" rtl="0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10d = 0Ah</a:t>
            </a:r>
          </a:p>
          <a:p>
            <a:pPr algn="l" rtl="0"/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 rtl="0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26d = 1A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1Ah + 2 = 1Ch</a:t>
            </a:r>
            <a:endParaRPr lang="he-IL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4366" y="496389"/>
            <a:ext cx="10058400" cy="1069703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cs typeface="+mn-cs"/>
              </a:rPr>
              <a:t>add</a:t>
            </a:r>
            <a:endParaRPr lang="he-IL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16685" y="1773163"/>
            <a:ext cx="3256537" cy="4540552"/>
          </a:xfrm>
        </p:spPr>
        <p:txBody>
          <a:bodyPr>
            <a:noAutofit/>
          </a:bodyPr>
          <a:lstStyle/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DATASEG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	v1 </a:t>
            </a:r>
            <a:r>
              <a:rPr lang="it-IT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	v2 </a:t>
            </a:r>
            <a:r>
              <a:rPr lang="it-IT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CODESEG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start: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	mov ax, @data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	mov ds, ax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; --------------------------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	mov ax, </a:t>
            </a:r>
            <a:r>
              <a:rPr lang="it-IT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109728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mov al, [v1]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 al, [v2]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	mov [v1], al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	add al, </a:t>
            </a:r>
            <a:r>
              <a:rPr lang="it-IT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he-IL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892" y="5679907"/>
            <a:ext cx="498763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16d = 10h,  10d = 0Ah,   26d = 1A</a:t>
            </a:r>
            <a:endParaRPr lang="he-IL" sz="2400" b="1" dirty="0">
              <a:solidFill>
                <a:srgbClr val="FF0000"/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" cstate="print"/>
          <a:srcRect l="1383" t="6249" r="5743" b="15351"/>
          <a:stretch/>
        </p:blipFill>
        <p:spPr>
          <a:xfrm>
            <a:off x="287860" y="612767"/>
            <a:ext cx="8028825" cy="4507873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7049194" y="964276"/>
            <a:ext cx="997526" cy="3158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250866" y="4416249"/>
            <a:ext cx="777438" cy="3220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79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84366" y="496389"/>
            <a:ext cx="10058400" cy="1069703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cs typeface="+mn-cs"/>
              </a:rPr>
              <a:t>add</a:t>
            </a:r>
            <a:endParaRPr lang="he-IL" b="1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8135" y="5807034"/>
            <a:ext cx="47501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1Ah + 2 = 1Ch  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  26d + 2 = 28d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8316685" y="1773163"/>
            <a:ext cx="3256537" cy="454055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DATASEG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	v1 </a:t>
            </a:r>
            <a:r>
              <a:rPr lang="it-IT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	v2 </a:t>
            </a:r>
            <a:r>
              <a:rPr lang="it-IT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CODESEG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start: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	mov ax, @data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	mov ds, ax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; --------------------------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ax, </a:t>
            </a:r>
            <a:r>
              <a:rPr lang="it-IT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109728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None/>
            </a:pP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it-IT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al, [v1]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al, [v2]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[v1], al</a:t>
            </a:r>
          </a:p>
          <a:p>
            <a:pPr mar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add al, 2</a:t>
            </a:r>
            <a:endParaRPr lang="he-IL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 cstate="print"/>
          <a:srcRect l="1144" t="6569" r="5602" b="14948"/>
          <a:stretch/>
        </p:blipFill>
        <p:spPr>
          <a:xfrm>
            <a:off x="368135" y="764770"/>
            <a:ext cx="7573674" cy="4239491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4" name="מלבן 3"/>
          <p:cNvSpPr/>
          <p:nvPr/>
        </p:nvSpPr>
        <p:spPr>
          <a:xfrm>
            <a:off x="6733308" y="1130532"/>
            <a:ext cx="980904" cy="2161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2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95454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מה קורה שתוצאת החיבור גדולה יותר מבית?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79" y="1896534"/>
            <a:ext cx="7262949" cy="2102152"/>
          </a:xfrm>
        </p:spPr>
        <p:txBody>
          <a:bodyPr>
            <a:normAutofit/>
          </a:bodyPr>
          <a:lstStyle/>
          <a:p>
            <a:pPr algn="l" rtl="0"/>
            <a:r>
              <a:rPr lang="en-US" sz="2800" b="1" dirty="0" err="1">
                <a:solidFill>
                  <a:srgbClr val="002060"/>
                </a:solidFill>
              </a:rPr>
              <a:t>mov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/>
              <a:t>al, </a:t>
            </a:r>
            <a:r>
              <a:rPr lang="en-US" sz="2800" b="1" dirty="0">
                <a:solidFill>
                  <a:srgbClr val="FF6600"/>
                </a:solidFill>
              </a:rPr>
              <a:t>0ffh</a:t>
            </a:r>
          </a:p>
          <a:p>
            <a:pPr algn="l" rtl="0"/>
            <a:r>
              <a:rPr lang="en-US" sz="2800" b="1" dirty="0">
                <a:solidFill>
                  <a:srgbClr val="002060"/>
                </a:solidFill>
              </a:rPr>
              <a:t>add</a:t>
            </a:r>
            <a:r>
              <a:rPr lang="en-US" sz="2800" b="1" dirty="0"/>
              <a:t> al, </a:t>
            </a:r>
            <a:r>
              <a:rPr lang="en-US" sz="2800" b="1" dirty="0">
                <a:solidFill>
                  <a:srgbClr val="FF6600"/>
                </a:solidFill>
              </a:rPr>
              <a:t>1</a:t>
            </a:r>
          </a:p>
          <a:p>
            <a:pPr algn="l" rtl="0"/>
            <a:r>
              <a:rPr lang="en-US" sz="1400" b="1" dirty="0"/>
              <a:t> </a:t>
            </a:r>
            <a:endParaRPr lang="en-US" sz="1050" b="1" dirty="0"/>
          </a:p>
          <a:p>
            <a:pPr algn="l" rtl="0"/>
            <a:r>
              <a:rPr lang="en-US" sz="3000" b="1" dirty="0" err="1">
                <a:solidFill>
                  <a:srgbClr val="FF6600"/>
                </a:solidFill>
              </a:rPr>
              <a:t>ffh</a:t>
            </a:r>
            <a:r>
              <a:rPr lang="en-US" sz="3000" b="1" dirty="0">
                <a:solidFill>
                  <a:srgbClr val="FF6600"/>
                </a:solidFill>
              </a:rPr>
              <a:t> </a:t>
            </a:r>
            <a:r>
              <a:rPr lang="en-US" sz="3000" b="1" dirty="0"/>
              <a:t>= 255d  </a:t>
            </a:r>
            <a:r>
              <a:rPr lang="en-US" sz="3000" b="1" dirty="0">
                <a:sym typeface="Wingdings" panose="05000000000000000000" pitchFamily="2" charset="2"/>
              </a:rPr>
              <a:t></a:t>
            </a:r>
            <a:r>
              <a:rPr lang="en-US" sz="3000" b="1" dirty="0"/>
              <a:t>   255+1 = 256d   = </a:t>
            </a:r>
            <a:r>
              <a:rPr lang="en-US" sz="3000" b="1" dirty="0">
                <a:solidFill>
                  <a:srgbClr val="FF6600"/>
                </a:solidFill>
              </a:rPr>
              <a:t>100h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 cstate="print"/>
          <a:srcRect l="13719" t="50563" r="14237" b="36526"/>
          <a:stretch/>
        </p:blipFill>
        <p:spPr>
          <a:xfrm>
            <a:off x="1162084" y="4034728"/>
            <a:ext cx="9993596" cy="2061028"/>
          </a:xfrm>
          <a:prstGeom prst="rect">
            <a:avLst/>
          </a:prstGeom>
        </p:spPr>
      </p:pic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33999"/>
              </p:ext>
            </p:extLst>
          </p:nvPr>
        </p:nvGraphicFramePr>
        <p:xfrm>
          <a:off x="7101840" y="2832946"/>
          <a:ext cx="4084320" cy="4588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0540">
                  <a:extLst>
                    <a:ext uri="{9D8B030D-6E8A-4147-A177-3AD203B41FA5}">
                      <a16:colId xmlns:a16="http://schemas.microsoft.com/office/drawing/2014/main" xmlns="" val="307176288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xmlns="" val="1590243016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xmlns="" val="84810588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xmlns="" val="1674121897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xmlns="" val="3178012564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xmlns="" val="983232851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xmlns="" val="3689300236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xmlns="" val="878298564"/>
                    </a:ext>
                  </a:extLst>
                </a:gridCol>
              </a:tblGrid>
              <a:tr h="458894">
                <a:tc>
                  <a:txBody>
                    <a:bodyPr/>
                    <a:lstStyle/>
                    <a:p>
                      <a:pPr algn="ctr"/>
                      <a:r>
                        <a:rPr lang="he-IL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5476246"/>
                  </a:ext>
                </a:extLst>
              </a:tr>
            </a:tbl>
          </a:graphicData>
        </a:graphic>
      </p:graphicFrame>
      <p:sp>
        <p:nvSpPr>
          <p:cNvPr id="7" name="סוגר מסולסל שמאלי 6"/>
          <p:cNvSpPr/>
          <p:nvPr/>
        </p:nvSpPr>
        <p:spPr>
          <a:xfrm rot="5400000">
            <a:off x="7927098" y="1572505"/>
            <a:ext cx="340843" cy="1991360"/>
          </a:xfrm>
          <a:prstGeom prst="leftBrace">
            <a:avLst>
              <a:gd name="adj1" fmla="val 8333"/>
              <a:gd name="adj2" fmla="val 5373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סוגר מסולסל שמאלי 7"/>
          <p:cNvSpPr/>
          <p:nvPr/>
        </p:nvSpPr>
        <p:spPr>
          <a:xfrm rot="5400000">
            <a:off x="10020058" y="1602985"/>
            <a:ext cx="340843" cy="1991360"/>
          </a:xfrm>
          <a:prstGeom prst="leftBrace">
            <a:avLst>
              <a:gd name="adj1" fmla="val 8333"/>
              <a:gd name="adj2" fmla="val 5373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53600" y="1950720"/>
            <a:ext cx="51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5719" y="1954412"/>
            <a:ext cx="51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9185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95454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מה קורה שתוצאת החיבור גדולה יותר מבית?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59691" y="4126895"/>
            <a:ext cx="9933578" cy="2102152"/>
          </a:xfrm>
        </p:spPr>
        <p:txBody>
          <a:bodyPr>
            <a:noAutofit/>
          </a:bodyPr>
          <a:lstStyle/>
          <a:p>
            <a:pPr marL="360000" indent="-360000">
              <a:buFont typeface="Wingdings" panose="05000000000000000000" pitchFamily="2" charset="2"/>
              <a:buChar char="§"/>
            </a:pPr>
            <a:r>
              <a:rPr lang="he-IL" sz="2500" dirty="0"/>
              <a:t>מעבר של ספרה ימינה </a:t>
            </a:r>
            <a:r>
              <a:rPr lang="he-IL" sz="2500" dirty="0">
                <a:sym typeface="Wingdings" panose="05000000000000000000" pitchFamily="2" charset="2"/>
              </a:rPr>
              <a:t></a:t>
            </a:r>
            <a:r>
              <a:rPr lang="he-IL" sz="2500" dirty="0"/>
              <a:t> מעבירים נשא,  תוצאת החיבור </a:t>
            </a:r>
            <a:r>
              <a:rPr lang="he-IL" sz="2500" dirty="0" err="1"/>
              <a:t>ברגסיטר</a:t>
            </a:r>
            <a:r>
              <a:rPr lang="he-IL" sz="2500" dirty="0"/>
              <a:t> </a:t>
            </a:r>
            <a:r>
              <a:rPr lang="en-US" sz="2500" b="1" dirty="0"/>
              <a:t>al</a:t>
            </a:r>
            <a:r>
              <a:rPr lang="he-IL" sz="2500" dirty="0"/>
              <a:t> היא </a:t>
            </a:r>
            <a:r>
              <a:rPr lang="he-IL" sz="2500" b="1" dirty="0"/>
              <a:t>00</a:t>
            </a:r>
            <a:endParaRPr lang="en-US" sz="2500" b="1" dirty="0"/>
          </a:p>
          <a:p>
            <a:pPr marL="360000" indent="-360000">
              <a:buFont typeface="Wingdings" panose="05000000000000000000" pitchFamily="2" charset="2"/>
              <a:buChar char="§"/>
            </a:pPr>
            <a:r>
              <a:rPr lang="he-IL" sz="2500" dirty="0">
                <a:solidFill>
                  <a:srgbClr val="FF0000"/>
                </a:solidFill>
              </a:rPr>
              <a:t>נדלק דגל </a:t>
            </a:r>
            <a:r>
              <a:rPr lang="he-IL" sz="2500" dirty="0" err="1">
                <a:solidFill>
                  <a:srgbClr val="FF0000"/>
                </a:solidFill>
              </a:rPr>
              <a:t>הנשא</a:t>
            </a:r>
            <a:r>
              <a:rPr lang="he-IL" sz="2500" dirty="0"/>
              <a:t>  </a:t>
            </a: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</a:rPr>
              <a:t>carry flag = 1</a:t>
            </a:r>
            <a:r>
              <a:rPr lang="he-IL" sz="25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he-IL" sz="2500" dirty="0"/>
              <a:t>המסמן שיש לנו שספרה גלשה מגודל הבית.</a:t>
            </a:r>
          </a:p>
          <a:p>
            <a:pPr marL="360000" indent="-360000">
              <a:buFont typeface="Wingdings" panose="05000000000000000000" pitchFamily="2" charset="2"/>
              <a:buChar char="§"/>
            </a:pPr>
            <a:r>
              <a:rPr lang="he-IL" sz="2500" b="1" dirty="0">
                <a:solidFill>
                  <a:srgbClr val="7030A0"/>
                </a:solidFill>
              </a:rPr>
              <a:t>לכן יש לתכנן מראש את גודל הרגיסטר או המשתנה הרצוי לנו לקבלת תוצאת החישוב,  כדי למנוע טעויות.</a:t>
            </a:r>
            <a:endParaRPr lang="en-US" sz="2500" b="1" dirty="0">
              <a:solidFill>
                <a:srgbClr val="7030A0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 cstate="print"/>
          <a:srcRect l="13719" t="50563" r="14237" b="36526"/>
          <a:stretch/>
        </p:blipFill>
        <p:spPr>
          <a:xfrm>
            <a:off x="1373050" y="1976361"/>
            <a:ext cx="9770738" cy="20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7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65018"/>
            <a:ext cx="10058400" cy="771896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מה קורה שתוצאת החיבור גדולה יותר מבית?</a:t>
            </a:r>
            <a:endParaRPr lang="he-IL" sz="4400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623958" y="1845734"/>
            <a:ext cx="3728852" cy="40233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sz="2200" dirty="0"/>
              <a:t>נאפס את רגיסטר </a:t>
            </a:r>
            <a:r>
              <a:rPr lang="en-US" sz="2200" dirty="0"/>
              <a:t>AX</a:t>
            </a:r>
            <a:r>
              <a:rPr lang="he-IL" sz="2200" dirty="0"/>
              <a:t>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sz="2200" dirty="0"/>
              <a:t>נעתיק את הערך </a:t>
            </a:r>
            <a:r>
              <a:rPr lang="en-US" sz="2200" dirty="0"/>
              <a:t>FF</a:t>
            </a:r>
            <a:r>
              <a:rPr lang="he-IL" sz="2200" dirty="0"/>
              <a:t> לרגיסטר </a:t>
            </a:r>
            <a:r>
              <a:rPr lang="en-US" sz="2200" dirty="0"/>
              <a:t>al</a:t>
            </a:r>
            <a:r>
              <a:rPr lang="he-IL" sz="2200" dirty="0"/>
              <a:t>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sz="2200" dirty="0"/>
              <a:t>רגיסטר </a:t>
            </a:r>
            <a:r>
              <a:rPr lang="en-US" sz="2200" dirty="0"/>
              <a:t>AX </a:t>
            </a:r>
            <a:r>
              <a:rPr lang="he-IL" sz="2200" dirty="0"/>
              <a:t>  </a:t>
            </a:r>
            <a:r>
              <a:rPr lang="he-IL" sz="2200" dirty="0">
                <a:sym typeface="Wingdings" panose="05000000000000000000" pitchFamily="2" charset="2"/>
              </a:rPr>
              <a:t>  </a:t>
            </a:r>
            <a:r>
              <a:rPr lang="en-US" sz="2200" dirty="0">
                <a:sym typeface="Wingdings" panose="05000000000000000000" pitchFamily="2" charset="2"/>
              </a:rPr>
              <a:t>00ffh</a:t>
            </a:r>
            <a:r>
              <a:rPr lang="he-IL" sz="2200" dirty="0">
                <a:sym typeface="Wingdings" panose="05000000000000000000" pitchFamily="2" charset="2"/>
              </a:rPr>
              <a:t>.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he-IL" sz="2200" dirty="0">
                <a:sym typeface="Wingdings" panose="05000000000000000000" pitchFamily="2" charset="2"/>
              </a:rPr>
              <a:t>נוסיף לרגיסטר </a:t>
            </a:r>
            <a:r>
              <a:rPr lang="en-US" sz="2200" dirty="0">
                <a:sym typeface="Wingdings" panose="05000000000000000000" pitchFamily="2" charset="2"/>
              </a:rPr>
              <a:t>ax</a:t>
            </a:r>
            <a:r>
              <a:rPr lang="he-IL" sz="2200" dirty="0">
                <a:sym typeface="Wingdings" panose="05000000000000000000" pitchFamily="2" charset="2"/>
              </a:rPr>
              <a:t>,  1 </a:t>
            </a:r>
          </a:p>
          <a:p>
            <a:pPr marL="0" indent="0" algn="l" rtl="0">
              <a:buNone/>
            </a:pPr>
            <a:r>
              <a:rPr lang="en-US" sz="2800" b="1" dirty="0" err="1">
                <a:solidFill>
                  <a:srgbClr val="002060"/>
                </a:solidFill>
              </a:rPr>
              <a:t>mov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/>
              <a:t>ax, </a:t>
            </a:r>
            <a:r>
              <a:rPr lang="en-US" sz="2800" b="1" dirty="0">
                <a:solidFill>
                  <a:srgbClr val="FF6600"/>
                </a:solidFill>
              </a:rPr>
              <a:t>0</a:t>
            </a:r>
          </a:p>
          <a:p>
            <a:pPr marL="0" indent="0" algn="l" rtl="0">
              <a:buNone/>
            </a:pPr>
            <a:r>
              <a:rPr lang="en-US" sz="2800" b="1" dirty="0" err="1">
                <a:solidFill>
                  <a:srgbClr val="002060"/>
                </a:solidFill>
              </a:rPr>
              <a:t>mov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/>
              <a:t>al, </a:t>
            </a:r>
            <a:r>
              <a:rPr lang="en-US" sz="2800" b="1" dirty="0">
                <a:solidFill>
                  <a:srgbClr val="FF6600"/>
                </a:solidFill>
              </a:rPr>
              <a:t>0ffh</a:t>
            </a:r>
          </a:p>
          <a:p>
            <a:pPr marL="0" indent="0" algn="l" rtl="0">
              <a:buNone/>
            </a:pPr>
            <a:r>
              <a:rPr lang="en-US" sz="2800" b="1" dirty="0">
                <a:solidFill>
                  <a:srgbClr val="002060"/>
                </a:solidFill>
              </a:rPr>
              <a:t>add</a:t>
            </a:r>
            <a:r>
              <a:rPr lang="en-US" sz="2800" b="1" dirty="0"/>
              <a:t> ax, </a:t>
            </a:r>
            <a:r>
              <a:rPr lang="en-US" sz="2800" b="1" dirty="0">
                <a:solidFill>
                  <a:srgbClr val="FF6600"/>
                </a:solidFill>
              </a:rPr>
              <a:t>1</a:t>
            </a:r>
            <a:endParaRPr lang="he-IL" sz="28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</a:rPr>
              <a:t>לפני קיבעת גודל המשתנה יש לדעת מה הערכים שיכיל ובהתאם לכך לקבוע את גודלו – </a:t>
            </a:r>
            <a:r>
              <a:rPr lang="he-IL" b="1" i="1" dirty="0">
                <a:solidFill>
                  <a:srgbClr val="FF0000"/>
                </a:solidFill>
              </a:rPr>
              <a:t>תכנון מראש</a:t>
            </a:r>
            <a:r>
              <a:rPr lang="he-IL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529" y="1603168"/>
            <a:ext cx="7159736" cy="4762005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5983976" y="2208811"/>
            <a:ext cx="761208" cy="23750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2303813" y="2600696"/>
            <a:ext cx="2006930" cy="5700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777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714210" y="286604"/>
            <a:ext cx="3441469" cy="1266426"/>
          </a:xfrm>
        </p:spPr>
        <p:txBody>
          <a:bodyPr>
            <a:normAutofit/>
          </a:bodyPr>
          <a:lstStyle/>
          <a:p>
            <a:pPr algn="r"/>
            <a:r>
              <a:rPr lang="he-IL" sz="5400" b="1" dirty="0">
                <a:cs typeface="+mn-cs"/>
              </a:rPr>
              <a:t>פקודת 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endParaRPr lang="he-IL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94266"/>
          </a:xfrm>
        </p:spPr>
        <p:txBody>
          <a:bodyPr>
            <a:normAutofit fontScale="92500"/>
          </a:bodyPr>
          <a:lstStyle/>
          <a:p>
            <a:r>
              <a:rPr lang="he-IL" sz="2800" dirty="0"/>
              <a:t>פקודת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r>
              <a:rPr lang="he-IL" sz="2800" dirty="0"/>
              <a:t>, (קיצור של </a:t>
            </a:r>
            <a:r>
              <a:rPr lang="en-US" sz="2800" dirty="0"/>
              <a:t>increase</a:t>
            </a:r>
            <a:r>
              <a:rPr lang="he-IL" sz="2800" dirty="0"/>
              <a:t>), מעלה את ערכו של אופרנד היעד ב – 1.</a:t>
            </a:r>
          </a:p>
          <a:p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25151"/>
              </p:ext>
            </p:extLst>
          </p:nvPr>
        </p:nvGraphicFramePr>
        <p:xfrm>
          <a:off x="2220686" y="3178629"/>
          <a:ext cx="8934994" cy="1348868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35501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61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286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9240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הפקודה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דוגמה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תוצאה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effectLst/>
                        </a:rPr>
                        <a:t>inc</a:t>
                      </a:r>
                      <a:r>
                        <a:rPr lang="en-US" sz="2800" b="0" dirty="0">
                          <a:effectLst/>
                        </a:rPr>
                        <a:t> register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inc</a:t>
                      </a:r>
                      <a:r>
                        <a:rPr lang="en-US" sz="2800" dirty="0">
                          <a:effectLst/>
                        </a:rPr>
                        <a:t> ax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ax = ax + </a:t>
                      </a:r>
                      <a:r>
                        <a:rPr lang="he-IL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effectLst/>
                        </a:rPr>
                        <a:t>inc</a:t>
                      </a:r>
                      <a:r>
                        <a:rPr lang="en-US" sz="2800" b="0" dirty="0">
                          <a:effectLst/>
                        </a:rPr>
                        <a:t> memory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Inc</a:t>
                      </a:r>
                      <a:r>
                        <a:rPr lang="en-US" sz="2800" baseline="0" dirty="0">
                          <a:effectLst/>
                        </a:rPr>
                        <a:t>  </a:t>
                      </a:r>
                      <a:r>
                        <a:rPr lang="en-US" sz="2800" dirty="0">
                          <a:effectLst/>
                        </a:rPr>
                        <a:t>[</a:t>
                      </a:r>
                      <a:r>
                        <a:rPr lang="en-US" sz="2800" dirty="0" err="1">
                          <a:effectLst/>
                        </a:rPr>
                        <a:t>var</a:t>
                      </a:r>
                      <a:r>
                        <a:rPr lang="en-US" sz="2800" dirty="0">
                          <a:effectLst/>
                        </a:rPr>
                        <a:t>]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[</a:t>
                      </a:r>
                      <a:r>
                        <a:rPr lang="en-US" sz="2800" dirty="0" err="1">
                          <a:effectLst/>
                        </a:rPr>
                        <a:t>var</a:t>
                      </a:r>
                      <a:r>
                        <a:rPr lang="en-US" sz="2800" dirty="0">
                          <a:effectLst/>
                        </a:rPr>
                        <a:t>]= [</a:t>
                      </a:r>
                      <a:r>
                        <a:rPr lang="en-US" sz="2800" dirty="0" err="1">
                          <a:effectLst/>
                        </a:rPr>
                        <a:t>var</a:t>
                      </a:r>
                      <a:r>
                        <a:rPr lang="en-US" sz="2800" dirty="0">
                          <a:effectLst/>
                        </a:rPr>
                        <a:t>] + 1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 descr="תוצאת תמונה עבור ‪add 1‬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22" t="89236" r="2551" b="946"/>
          <a:stretch/>
        </p:blipFill>
        <p:spPr bwMode="auto">
          <a:xfrm>
            <a:off x="1363287" y="286604"/>
            <a:ext cx="1215999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2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97584" y="286604"/>
            <a:ext cx="3458095" cy="1266426"/>
          </a:xfrm>
        </p:spPr>
        <p:txBody>
          <a:bodyPr>
            <a:normAutofit/>
          </a:bodyPr>
          <a:lstStyle/>
          <a:p>
            <a:pPr algn="r"/>
            <a:r>
              <a:rPr lang="he-IL" sz="5400" b="1" dirty="0">
                <a:cs typeface="+mn-cs"/>
              </a:rPr>
              <a:t>פקודת </a:t>
            </a:r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  <a:endParaRPr lang="he-IL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58724"/>
          </a:xfrm>
        </p:spPr>
        <p:txBody>
          <a:bodyPr>
            <a:normAutofit fontScale="47500" lnSpcReduction="20000"/>
          </a:bodyPr>
          <a:lstStyle/>
          <a:p>
            <a:pPr algn="l" rtl="0"/>
            <a:r>
              <a:rPr lang="en-US" sz="8000" dirty="0" err="1">
                <a:solidFill>
                  <a:srgbClr val="002060"/>
                </a:solidFill>
              </a:rPr>
              <a:t>mov</a:t>
            </a:r>
            <a:r>
              <a:rPr lang="en-US" sz="8000" dirty="0">
                <a:solidFill>
                  <a:srgbClr val="002060"/>
                </a:solidFill>
              </a:rPr>
              <a:t> </a:t>
            </a:r>
            <a:r>
              <a:rPr lang="en-US" sz="8000" dirty="0"/>
              <a:t>al, </a:t>
            </a:r>
            <a:r>
              <a:rPr lang="en-US" sz="8000" dirty="0">
                <a:solidFill>
                  <a:srgbClr val="FF6600"/>
                </a:solidFill>
              </a:rPr>
              <a:t>01</a:t>
            </a:r>
          </a:p>
          <a:p>
            <a:pPr algn="l" rtl="0"/>
            <a:r>
              <a:rPr lang="en-US" sz="8000" dirty="0" err="1">
                <a:solidFill>
                  <a:srgbClr val="002060"/>
                </a:solidFill>
              </a:rPr>
              <a:t>inc</a:t>
            </a:r>
            <a:r>
              <a:rPr lang="en-US" sz="8000" dirty="0">
                <a:solidFill>
                  <a:srgbClr val="002060"/>
                </a:solidFill>
              </a:rPr>
              <a:t> </a:t>
            </a:r>
            <a:r>
              <a:rPr lang="en-US" sz="8000" dirty="0"/>
              <a:t>al</a:t>
            </a:r>
          </a:p>
          <a:p>
            <a:pPr algn="l" rtl="0"/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 cstate="print"/>
          <a:srcRect l="15062" t="53716" r="16211" b="32922"/>
          <a:stretch/>
        </p:blipFill>
        <p:spPr>
          <a:xfrm>
            <a:off x="904648" y="3413276"/>
            <a:ext cx="10853291" cy="2305352"/>
          </a:xfrm>
          <a:prstGeom prst="rect">
            <a:avLst/>
          </a:prstGeom>
        </p:spPr>
      </p:pic>
      <p:pic>
        <p:nvPicPr>
          <p:cNvPr id="4098" name="Picture 2" descr="תוצאת תמונה עבור ‪add 1‬‏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39" t="40363" r="2988" b="50255"/>
          <a:stretch/>
        </p:blipFill>
        <p:spPr bwMode="auto">
          <a:xfrm>
            <a:off x="1496289" y="273325"/>
            <a:ext cx="1177115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576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15462"/>
            <a:ext cx="10058400" cy="949570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פעולת חיסור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8476" y="1876214"/>
            <a:ext cx="5757203" cy="4023360"/>
          </a:xfrm>
        </p:spPr>
        <p:txBody>
          <a:bodyPr>
            <a:normAutofit/>
          </a:bodyPr>
          <a:lstStyle/>
          <a:p>
            <a:pPr marL="324000" indent="-324000">
              <a:buFont typeface="Wingdings" panose="05000000000000000000" pitchFamily="2" charset="2"/>
              <a:buChar char="§"/>
            </a:pPr>
            <a:r>
              <a:rPr lang="he-IL" sz="3600" dirty="0"/>
              <a:t>אם הספרה העליונה גדולה מהתחתונה- חיסור פשוט</a:t>
            </a:r>
          </a:p>
          <a:p>
            <a:pPr marL="324000" indent="-324000">
              <a:buFont typeface="Wingdings" panose="05000000000000000000" pitchFamily="2" charset="2"/>
              <a:buChar char="§"/>
            </a:pPr>
            <a:r>
              <a:rPr lang="he-IL" sz="3600" dirty="0"/>
              <a:t>אם הספרה העליונה שווה לתחתונה- התוצאה אפס</a:t>
            </a:r>
          </a:p>
          <a:p>
            <a:pPr marL="324000" indent="-324000">
              <a:buFont typeface="Wingdings" panose="05000000000000000000" pitchFamily="2" charset="2"/>
              <a:buChar char="§"/>
            </a:pPr>
            <a:r>
              <a:rPr lang="he-IL" sz="3600" dirty="0"/>
              <a:t>אם הספרה העליונה קטנה מהתחתונה- "נשא שלילי"</a:t>
            </a:r>
          </a:p>
        </p:txBody>
      </p:sp>
      <p:pic>
        <p:nvPicPr>
          <p:cNvPr id="4" name="תמונה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96" y="2203194"/>
            <a:ext cx="2125850" cy="3001851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2678051" y="2286000"/>
            <a:ext cx="964450" cy="380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3572963" y="4327152"/>
            <a:ext cx="460557" cy="448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מלבן 6"/>
          <p:cNvSpPr/>
          <p:nvPr/>
        </p:nvSpPr>
        <p:spPr>
          <a:xfrm>
            <a:off x="3156152" y="4327151"/>
            <a:ext cx="414779" cy="462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מלבן 7"/>
          <p:cNvSpPr/>
          <p:nvPr/>
        </p:nvSpPr>
        <p:spPr>
          <a:xfrm>
            <a:off x="2810130" y="4329101"/>
            <a:ext cx="414779" cy="446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חץ מעוקל למטה 11"/>
          <p:cNvSpPr/>
          <p:nvPr/>
        </p:nvSpPr>
        <p:spPr>
          <a:xfrm>
            <a:off x="3048001" y="2133600"/>
            <a:ext cx="375920" cy="18691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124" y="4988145"/>
            <a:ext cx="1895475" cy="885825"/>
          </a:xfrm>
          <a:prstGeom prst="rect">
            <a:avLst/>
          </a:prstGeom>
        </p:spPr>
      </p:pic>
      <p:pic>
        <p:nvPicPr>
          <p:cNvPr id="5122" name="Picture 2" descr="תוצאת תמונה עבור 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7032"/>
            <a:ext cx="1371953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64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cs typeface="+mn-cs"/>
              </a:rPr>
              <a:t>פעולת חיסור בבסיסים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e-IL" sz="4000" b="1" dirty="0">
                <a:solidFill>
                  <a:schemeClr val="accent6">
                    <a:lumMod val="75000"/>
                  </a:schemeClr>
                </a:solidFill>
              </a:rPr>
              <a:t>בבסיס 16:</a:t>
            </a:r>
          </a:p>
          <a:p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sz="4000" b="1" dirty="0">
                <a:solidFill>
                  <a:schemeClr val="accent6">
                    <a:lumMod val="75000"/>
                  </a:schemeClr>
                </a:solidFill>
              </a:rPr>
              <a:t>בבסיס 2: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  <p:pic>
        <p:nvPicPr>
          <p:cNvPr id="8" name="תמונה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99" y="2848708"/>
            <a:ext cx="2185339" cy="3044354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70" y="2596510"/>
            <a:ext cx="2189163" cy="354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מלבן 13"/>
          <p:cNvSpPr/>
          <p:nvPr/>
        </p:nvSpPr>
        <p:spPr>
          <a:xfrm>
            <a:off x="8877640" y="3007359"/>
            <a:ext cx="723560" cy="329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14"/>
          <p:cNvSpPr/>
          <p:nvPr/>
        </p:nvSpPr>
        <p:spPr>
          <a:xfrm>
            <a:off x="9293043" y="4856480"/>
            <a:ext cx="414779" cy="531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מלבן 15"/>
          <p:cNvSpPr/>
          <p:nvPr/>
        </p:nvSpPr>
        <p:spPr>
          <a:xfrm>
            <a:off x="8876232" y="4975694"/>
            <a:ext cx="414779" cy="410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מלבן 16"/>
          <p:cNvSpPr/>
          <p:nvPr/>
        </p:nvSpPr>
        <p:spPr>
          <a:xfrm>
            <a:off x="8491933" y="4975694"/>
            <a:ext cx="414779" cy="410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מלבן 17"/>
          <p:cNvSpPr/>
          <p:nvPr/>
        </p:nvSpPr>
        <p:spPr>
          <a:xfrm>
            <a:off x="8266051" y="4856480"/>
            <a:ext cx="329310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מלבן 21"/>
          <p:cNvSpPr/>
          <p:nvPr/>
        </p:nvSpPr>
        <p:spPr>
          <a:xfrm>
            <a:off x="1778000" y="3281679"/>
            <a:ext cx="965200" cy="33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מלבן 22"/>
          <p:cNvSpPr/>
          <p:nvPr/>
        </p:nvSpPr>
        <p:spPr>
          <a:xfrm>
            <a:off x="2658563" y="5334000"/>
            <a:ext cx="414779" cy="531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מלבן 23"/>
          <p:cNvSpPr/>
          <p:nvPr/>
        </p:nvSpPr>
        <p:spPr>
          <a:xfrm>
            <a:off x="2292552" y="5386410"/>
            <a:ext cx="414779" cy="47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מלבן 24"/>
          <p:cNvSpPr/>
          <p:nvPr/>
        </p:nvSpPr>
        <p:spPr>
          <a:xfrm>
            <a:off x="1948893" y="5334000"/>
            <a:ext cx="414779" cy="529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מלבן 25"/>
          <p:cNvSpPr/>
          <p:nvPr/>
        </p:nvSpPr>
        <p:spPr>
          <a:xfrm>
            <a:off x="1631571" y="5334000"/>
            <a:ext cx="329310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מלבן 26"/>
          <p:cNvSpPr/>
          <p:nvPr/>
        </p:nvSpPr>
        <p:spPr>
          <a:xfrm>
            <a:off x="2092960" y="2814319"/>
            <a:ext cx="965200" cy="33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תמונה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124" y="473885"/>
            <a:ext cx="1895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9297"/>
          </a:xfrm>
        </p:spPr>
        <p:txBody>
          <a:bodyPr>
            <a:noAutofit/>
          </a:bodyPr>
          <a:lstStyle/>
          <a:p>
            <a:pPr algn="r"/>
            <a:r>
              <a:rPr lang="he-IL" dirty="0">
                <a:cs typeface="+mn-cs"/>
              </a:rPr>
              <a:t>השיטה הבינארית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79715" y="2355688"/>
            <a:ext cx="10175965" cy="3658252"/>
          </a:xfrm>
        </p:spPr>
        <p:txBody>
          <a:bodyPr>
            <a:noAutofit/>
          </a:bodyPr>
          <a:lstStyle/>
          <a:p>
            <a:pPr lvl="2" eaLnBrk="1" hangingPunct="1">
              <a:lnSpc>
                <a:spcPct val="103000"/>
              </a:lnSpc>
              <a:buFontTx/>
              <a:buNone/>
            </a:pPr>
            <a:endParaRPr lang="he-I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00" lvl="1" indent="-468000" eaLnBrk="1" hangingPunct="1">
              <a:lnSpc>
                <a:spcPct val="103000"/>
              </a:lnSpc>
            </a:pPr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השיטה בינארית:</a:t>
            </a:r>
          </a:p>
          <a:p>
            <a:pPr marL="742320" lvl="2" indent="-468000">
              <a:lnSpc>
                <a:spcPct val="103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פותחה במקור על ידי גוטפריד וילהלם </a:t>
            </a:r>
            <a:r>
              <a:rPr lang="he-IL" sz="2800" dirty="0" err="1">
                <a:latin typeface="Arial" panose="020B0604020202020204" pitchFamily="34" charset="0"/>
                <a:cs typeface="Arial" panose="020B0604020202020204" pitchFamily="34" charset="0"/>
              </a:rPr>
              <a:t>לייבניץ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במאה ה-17. </a:t>
            </a:r>
          </a:p>
          <a:p>
            <a:pPr marL="742320" lvl="2" indent="-468000">
              <a:lnSpc>
                <a:spcPct val="103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משמשת כיום בעיקר בתחום מדעי המחשב, משום שבמחשב יש שני מצבים (יש זרם אין זרם) ובשני ספרות אלו ניתן להציג שני מצבים.</a:t>
            </a:r>
          </a:p>
          <a:p>
            <a:pPr lvl="4">
              <a:lnSpc>
                <a:spcPct val="103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בסיס הספירה: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 = 2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(2 ספרות)</a:t>
            </a:r>
          </a:p>
          <a:p>
            <a:pPr lvl="4">
              <a:lnSpc>
                <a:spcPct val="103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הספרות:  0,1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ottfried Wilhelm von Leibni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5" y="385254"/>
            <a:ext cx="1905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431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215446" y="286603"/>
            <a:ext cx="3940233" cy="1251911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18380"/>
          </a:xfrm>
        </p:spPr>
        <p:txBody>
          <a:bodyPr>
            <a:normAutofit fontScale="92500"/>
          </a:bodyPr>
          <a:lstStyle/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הפקודה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(קיצור של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subtract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)  מחסרת את אופרנד המקור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(source)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מערך אופרנד היעד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(destination)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ושומרת את התוצאה באופרנד היעד. האופרנדים יכולים להיות מסוג רגיסטרים, משתנה או קבוע.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69935"/>
              </p:ext>
            </p:extLst>
          </p:nvPr>
        </p:nvGraphicFramePr>
        <p:xfrm>
          <a:off x="1313044" y="3471334"/>
          <a:ext cx="9340441" cy="2440023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31131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31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41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3578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הפקודה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דוגמה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תוצאה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2060"/>
                          </a:solidFill>
                          <a:effectLst/>
                        </a:rPr>
                        <a:t>sub</a:t>
                      </a:r>
                      <a:r>
                        <a:rPr lang="en-US" sz="2400" b="0" dirty="0">
                          <a:effectLst/>
                        </a:rPr>
                        <a:t> register, register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sub</a:t>
                      </a:r>
                      <a:r>
                        <a:rPr lang="en-US" sz="2400" dirty="0">
                          <a:effectLst/>
                        </a:rPr>
                        <a:t> ax, </a:t>
                      </a:r>
                      <a:r>
                        <a:rPr lang="en-US" sz="2400" dirty="0" err="1">
                          <a:effectLst/>
                        </a:rPr>
                        <a:t>bx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ax = ax </a:t>
                      </a:r>
                      <a:r>
                        <a:rPr lang="he-IL" sz="2400" dirty="0">
                          <a:effectLst/>
                        </a:rPr>
                        <a:t>-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2060"/>
                          </a:solidFill>
                          <a:effectLst/>
                        </a:rPr>
                        <a:t>sub</a:t>
                      </a:r>
                      <a:r>
                        <a:rPr lang="en-US" sz="2400" b="0" dirty="0">
                          <a:effectLst/>
                        </a:rPr>
                        <a:t> register, memory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sub</a:t>
                      </a:r>
                      <a:r>
                        <a:rPr lang="en-US" sz="2400" dirty="0">
                          <a:effectLst/>
                        </a:rPr>
                        <a:t> ax, [var1]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ax = ax </a:t>
                      </a:r>
                      <a:r>
                        <a:rPr lang="he-IL" sz="2400" dirty="0">
                          <a:effectLst/>
                        </a:rPr>
                        <a:t>-</a:t>
                      </a:r>
                      <a:r>
                        <a:rPr lang="en-US" sz="2400" dirty="0">
                          <a:effectLst/>
                        </a:rPr>
                        <a:t> va1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2060"/>
                          </a:solidFill>
                          <a:effectLst/>
                        </a:rPr>
                        <a:t>sub</a:t>
                      </a:r>
                      <a:r>
                        <a:rPr lang="en-US" sz="2400" b="0" dirty="0">
                          <a:effectLst/>
                        </a:rPr>
                        <a:t> register, constant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sub</a:t>
                      </a:r>
                      <a:r>
                        <a:rPr lang="en-US" sz="2400" dirty="0">
                          <a:effectLst/>
                        </a:rPr>
                        <a:t> ax, 2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ax = ax - 2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2060"/>
                          </a:solidFill>
                          <a:effectLst/>
                        </a:rPr>
                        <a:t>sub</a:t>
                      </a:r>
                      <a:r>
                        <a:rPr lang="en-US" sz="2400" b="0" dirty="0">
                          <a:effectLst/>
                        </a:rPr>
                        <a:t> memory, register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sub</a:t>
                      </a:r>
                      <a:r>
                        <a:rPr lang="en-US" sz="2400" dirty="0">
                          <a:effectLst/>
                        </a:rPr>
                        <a:t> [var1], ax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var1 = var1 - ax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2060"/>
                          </a:solidFill>
                          <a:effectLst/>
                        </a:rPr>
                        <a:t>sub</a:t>
                      </a:r>
                      <a:r>
                        <a:rPr lang="en-US" sz="2400" b="0" dirty="0">
                          <a:effectLst/>
                        </a:rPr>
                        <a:t> memory, constant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sub</a:t>
                      </a:r>
                      <a:r>
                        <a:rPr lang="en-US" sz="2400" dirty="0">
                          <a:effectLst/>
                        </a:rPr>
                        <a:t> [var1], 2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var1 = var1 - 2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146" name="Picture 2" descr="תוצאת תמונה עבור ‪subtract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44" y="219096"/>
            <a:ext cx="2122112" cy="13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3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81948" y="286603"/>
            <a:ext cx="3873731" cy="1326066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068457" y="2038207"/>
            <a:ext cx="4087224" cy="3506249"/>
          </a:xfrm>
        </p:spPr>
        <p:txBody>
          <a:bodyPr>
            <a:normAutofit fontScale="92500" lnSpcReduction="10000"/>
          </a:bodyPr>
          <a:lstStyle/>
          <a:p>
            <a:r>
              <a:rPr lang="he-IL" sz="2600" dirty="0"/>
              <a:t>נתונה התכנית הבאה:</a:t>
            </a:r>
          </a:p>
          <a:p>
            <a:endParaRPr lang="he-IL" sz="2600" dirty="0"/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 </a:t>
            </a: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15d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 </a:t>
            </a:r>
            <a:r>
              <a:rPr 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11d</a:t>
            </a:r>
          </a:p>
          <a:p>
            <a:pPr algn="l" rtl="0"/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al, [v1]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al, [v2]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[v1], al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al, 1</a:t>
            </a:r>
          </a:p>
          <a:p>
            <a:pPr algn="l" rtl="0"/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/>
          </p:nvPr>
        </p:nvGraphicFramePr>
        <p:xfrm>
          <a:off x="326071" y="2038207"/>
          <a:ext cx="6379528" cy="3221575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2002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82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0225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פקודה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רגיסטר </a:t>
                      </a:r>
                      <a:r>
                        <a:rPr lang="en-US" sz="2400" dirty="0">
                          <a:effectLst/>
                        </a:rPr>
                        <a:t>al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משתנה </a:t>
                      </a:r>
                      <a:r>
                        <a:rPr lang="en-US" sz="2400" dirty="0">
                          <a:effectLst/>
                        </a:rPr>
                        <a:t>v1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</a:rPr>
                        <a:t>משתנה </a:t>
                      </a:r>
                      <a:r>
                        <a:rPr lang="en-US" sz="2400">
                          <a:effectLst/>
                        </a:rPr>
                        <a:t>v2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22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v1 </a:t>
                      </a:r>
                      <a:r>
                        <a:rPr lang="en-US" sz="2400" b="0" dirty="0" err="1">
                          <a:solidFill>
                            <a:srgbClr val="0070C0"/>
                          </a:solidFill>
                          <a:effectLst/>
                        </a:rPr>
                        <a:t>db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r>
                        <a:rPr lang="en-US" sz="2400" b="0" dirty="0">
                          <a:solidFill>
                            <a:srgbClr val="FF6600"/>
                          </a:solidFill>
                          <a:effectLst/>
                        </a:rPr>
                        <a:t>15d</a:t>
                      </a:r>
                      <a:endParaRPr lang="en-US" sz="24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0fh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22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v2 </a:t>
                      </a:r>
                      <a:r>
                        <a:rPr lang="en-US" sz="2400" b="0" dirty="0" err="1">
                          <a:solidFill>
                            <a:srgbClr val="0070C0"/>
                          </a:solidFill>
                          <a:effectLst/>
                        </a:rPr>
                        <a:t>db</a:t>
                      </a:r>
                      <a:r>
                        <a:rPr lang="en-US" sz="2400" b="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2400" b="0" dirty="0">
                          <a:solidFill>
                            <a:srgbClr val="FF6600"/>
                          </a:solidFill>
                          <a:effectLst/>
                        </a:rPr>
                        <a:t>11d</a:t>
                      </a:r>
                      <a:endParaRPr lang="en-US" sz="24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0bh </a:t>
                      </a: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(11d)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22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</a:rPr>
                        <a:t>mov</a:t>
                      </a:r>
                      <a:r>
                        <a:rPr lang="en-US" sz="2400" b="0" dirty="0">
                          <a:effectLst/>
                        </a:rPr>
                        <a:t> al, [v1]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0fh  </a:t>
                      </a:r>
                      <a:r>
                        <a:rPr lang="en-US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(15d)</a:t>
                      </a:r>
                      <a:endParaRPr 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22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sub al, [v2]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022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>
                          <a:effectLst/>
                        </a:rPr>
                        <a:t>mov</a:t>
                      </a:r>
                      <a:r>
                        <a:rPr lang="en-US" sz="2400" b="0" dirty="0">
                          <a:effectLst/>
                        </a:rPr>
                        <a:t> [v1], al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22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sub al, 1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5" name="Picture 2" descr="תוצאת תמונה עבור ‪subtract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44" y="219096"/>
            <a:ext cx="2122112" cy="13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36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7863840" y="286603"/>
            <a:ext cx="3291840" cy="1251911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961177"/>
          </a:xfrm>
        </p:spPr>
        <p:txBody>
          <a:bodyPr anchor="ctr">
            <a:normAutofit/>
          </a:bodyPr>
          <a:lstStyle/>
          <a:p>
            <a:pPr algn="ctr" rtl="0"/>
            <a:r>
              <a:rPr lang="en-US" sz="3600" dirty="0">
                <a:solidFill>
                  <a:schemeClr val="tx1"/>
                </a:solidFill>
              </a:rPr>
              <a:t>operand1 = operand1 – operend2</a:t>
            </a:r>
          </a:p>
          <a:p>
            <a:pPr algn="ctr"/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sub operand1, operand2</a:t>
            </a:r>
            <a:endParaRPr lang="he-IL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חץ: מעוקל למעלה 2"/>
          <p:cNvSpPr/>
          <p:nvPr/>
        </p:nvSpPr>
        <p:spPr>
          <a:xfrm rot="-10800000">
            <a:off x="5468784" y="3341907"/>
            <a:ext cx="1730829" cy="9688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2" descr="תוצאת תמונה עבור חיסו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24124"/>
            <a:ext cx="1330192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71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024914" y="286604"/>
            <a:ext cx="4130766" cy="1266426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592457" y="1886857"/>
            <a:ext cx="2563223" cy="3860800"/>
          </a:xfrm>
        </p:spPr>
        <p:txBody>
          <a:bodyPr>
            <a:normAutofit lnSpcReduction="10000"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v1 </a:t>
            </a:r>
            <a:r>
              <a:rPr lang="en-US" sz="3600" dirty="0" err="1">
                <a:solidFill>
                  <a:srgbClr val="0070C0"/>
                </a:solidFill>
              </a:rPr>
              <a:t>db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>
                <a:solidFill>
                  <a:srgbClr val="FF6600"/>
                </a:solidFill>
              </a:rPr>
              <a:t>15d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v2 </a:t>
            </a:r>
            <a:r>
              <a:rPr lang="en-US" sz="3600" dirty="0" err="1">
                <a:solidFill>
                  <a:srgbClr val="0070C0"/>
                </a:solidFill>
              </a:rPr>
              <a:t>db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rgbClr val="FF6600"/>
                </a:solidFill>
              </a:rPr>
              <a:t>11d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solidFill>
                <a:srgbClr val="002060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rgbClr val="002060"/>
                </a:solidFill>
              </a:rPr>
              <a:t>mov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/>
              <a:t>al, [v1]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2060"/>
                </a:solidFill>
              </a:rPr>
              <a:t>sub</a:t>
            </a:r>
            <a:r>
              <a:rPr lang="en-US" sz="3600" dirty="0"/>
              <a:t> al, [v2]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err="1">
                <a:solidFill>
                  <a:srgbClr val="002060"/>
                </a:solidFill>
              </a:rPr>
              <a:t>mov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/>
              <a:t>[v1], al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002060"/>
                </a:solidFill>
              </a:rPr>
              <a:t>sub</a:t>
            </a:r>
            <a:r>
              <a:rPr lang="en-US" sz="3600" dirty="0"/>
              <a:t> al, 1</a:t>
            </a:r>
          </a:p>
          <a:p>
            <a:pPr algn="l" rtl="0"/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 cstate="print"/>
          <a:srcRect l="19180" t="37050" r="20040" b="19712"/>
          <a:stretch/>
        </p:blipFill>
        <p:spPr>
          <a:xfrm>
            <a:off x="227743" y="617574"/>
            <a:ext cx="7804833" cy="53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21714" y="286604"/>
            <a:ext cx="4333966" cy="1208368"/>
          </a:xfrm>
        </p:spPr>
        <p:txBody>
          <a:bodyPr/>
          <a:lstStyle/>
          <a:p>
            <a:pPr algn="r"/>
            <a:r>
              <a:rPr lang="he-IL" dirty="0">
                <a:cs typeface="+mn-cs"/>
              </a:rPr>
              <a:t>מספרים שליליים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36772" y="1874763"/>
            <a:ext cx="5885674" cy="3129499"/>
          </a:xfrm>
        </p:spPr>
        <p:txBody>
          <a:bodyPr>
            <a:normAutofit/>
          </a:bodyPr>
          <a:lstStyle/>
          <a:p>
            <a:r>
              <a:rPr lang="he-IL" sz="2800" dirty="0"/>
              <a:t>בפעולת חיסור יכולה להתקבל תוצאה שלילית. טרם למדנו על הצגת של מספרים שלילים במחשב ונדון על כך בהמשך.</a:t>
            </a:r>
            <a:endParaRPr lang="en-US" sz="2800" dirty="0"/>
          </a:p>
          <a:p>
            <a:r>
              <a:rPr lang="he-IL" sz="2800" dirty="0"/>
              <a:t>כרגע נציין כי נדלק דגל המציין שהמספר הוא שלילי. </a:t>
            </a:r>
          </a:p>
          <a:p>
            <a:r>
              <a:rPr lang="he-IL" sz="2800" b="1" dirty="0">
                <a:solidFill>
                  <a:schemeClr val="accent1">
                    <a:lumMod val="75000"/>
                  </a:schemeClr>
                </a:solidFill>
              </a:rPr>
              <a:t>דגל הסימן –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Signed Flag </a:t>
            </a:r>
          </a:p>
          <a:p>
            <a:endParaRPr lang="he-IL" sz="2400" dirty="0"/>
          </a:p>
        </p:txBody>
      </p:sp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0502" r="45689" b="34008"/>
          <a:stretch/>
        </p:blipFill>
        <p:spPr bwMode="auto">
          <a:xfrm>
            <a:off x="566056" y="286604"/>
            <a:ext cx="4093029" cy="6331910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218" name="Picture 2" descr="תוצאת תמונה עבור ‪subtract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22" y="4644754"/>
            <a:ext cx="1478597" cy="147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74970" y="286603"/>
            <a:ext cx="4580709" cy="1251911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מספרים שליליים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574970" y="1845734"/>
            <a:ext cx="4580709" cy="4023360"/>
          </a:xfrm>
        </p:spPr>
        <p:txBody>
          <a:bodyPr/>
          <a:lstStyle/>
          <a:p>
            <a:r>
              <a:rPr lang="he-IL" sz="2800" dirty="0">
                <a:solidFill>
                  <a:schemeClr val="accent1">
                    <a:lumMod val="75000"/>
                  </a:schemeClr>
                </a:solidFill>
              </a:rPr>
              <a:t>תוצאת החישוב היא: 1-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e-IL" dirty="0"/>
              <a:t> </a:t>
            </a:r>
            <a:endParaRPr lang="en-US" dirty="0"/>
          </a:p>
          <a:p>
            <a:pPr algn="l" rtl="0"/>
            <a:r>
              <a:rPr lang="en-US" sz="3200" dirty="0"/>
              <a:t>al </a:t>
            </a:r>
            <a:r>
              <a:rPr lang="en-US" sz="3200" dirty="0">
                <a:sym typeface="Wingdings" panose="05000000000000000000" pitchFamily="2" charset="2"/>
              </a:rPr>
              <a:t></a:t>
            </a:r>
            <a:r>
              <a:rPr lang="en-US" sz="3200" dirty="0"/>
              <a:t> 15d</a:t>
            </a:r>
          </a:p>
          <a:p>
            <a:pPr algn="l" rtl="0"/>
            <a:r>
              <a:rPr lang="en-US" sz="3200" dirty="0"/>
              <a:t>al </a:t>
            </a:r>
            <a:r>
              <a:rPr lang="en-US" sz="3200" dirty="0">
                <a:sym typeface="Wingdings" panose="05000000000000000000" pitchFamily="2" charset="2"/>
              </a:rPr>
              <a:t></a:t>
            </a:r>
            <a:r>
              <a:rPr lang="en-US" sz="3200" dirty="0"/>
              <a:t> 15d – 11d  </a:t>
            </a:r>
            <a:r>
              <a:rPr lang="en-US" sz="3200" dirty="0">
                <a:sym typeface="Wingdings" panose="05000000000000000000" pitchFamily="2" charset="2"/>
              </a:rPr>
              <a:t>=</a:t>
            </a:r>
            <a:r>
              <a:rPr lang="en-US" sz="3200" dirty="0"/>
              <a:t>  4d</a:t>
            </a:r>
          </a:p>
          <a:p>
            <a:pPr algn="l" rtl="0"/>
            <a:r>
              <a:rPr lang="en-US" sz="3200" dirty="0"/>
              <a:t>[</a:t>
            </a:r>
            <a:r>
              <a:rPr lang="en-US" sz="3200" dirty="0" err="1"/>
              <a:t>vl</a:t>
            </a:r>
            <a:r>
              <a:rPr lang="en-US" sz="3200" dirty="0"/>
              <a:t>] </a:t>
            </a:r>
            <a:r>
              <a:rPr lang="en-US" sz="3200" dirty="0">
                <a:sym typeface="Wingdings" panose="05000000000000000000" pitchFamily="2" charset="2"/>
              </a:rPr>
              <a:t></a:t>
            </a:r>
            <a:r>
              <a:rPr lang="en-US" sz="3200" dirty="0"/>
              <a:t> 4</a:t>
            </a:r>
          </a:p>
          <a:p>
            <a:pPr algn="l" rtl="0"/>
            <a:r>
              <a:rPr lang="en-US" sz="3200" dirty="0"/>
              <a:t>al </a:t>
            </a:r>
            <a:r>
              <a:rPr lang="en-US" sz="3200" dirty="0">
                <a:sym typeface="Wingdings" panose="05000000000000000000" pitchFamily="2" charset="2"/>
              </a:rPr>
              <a:t></a:t>
            </a:r>
            <a:r>
              <a:rPr lang="en-US" sz="3200" dirty="0"/>
              <a:t> 4d – 5d </a:t>
            </a:r>
            <a:r>
              <a:rPr lang="en-US" sz="3200" dirty="0">
                <a:sym typeface="Wingdings" panose="05000000000000000000" pitchFamily="2" charset="2"/>
              </a:rPr>
              <a:t>=</a:t>
            </a: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-1</a:t>
            </a:r>
          </a:p>
          <a:p>
            <a:endParaRPr lang="he-IL" dirty="0"/>
          </a:p>
        </p:txBody>
      </p:sp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19383" r="56559" b="50026"/>
          <a:stretch/>
        </p:blipFill>
        <p:spPr bwMode="auto">
          <a:xfrm>
            <a:off x="682171" y="861666"/>
            <a:ext cx="4397829" cy="5007428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2415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03814" y="286604"/>
            <a:ext cx="8851866" cy="1280940"/>
          </a:xfrm>
        </p:spPr>
        <p:txBody>
          <a:bodyPr>
            <a:normAutofit/>
          </a:bodyPr>
          <a:lstStyle/>
          <a:p>
            <a:pPr algn="r"/>
            <a:r>
              <a:rPr lang="he-IL" b="1" dirty="0">
                <a:solidFill>
                  <a:schemeClr val="tx1"/>
                </a:solidFill>
                <a:cs typeface="+mn-cs"/>
              </a:rPr>
              <a:t>דגל הסימן  </a:t>
            </a:r>
            <a:r>
              <a:rPr lang="he-IL" sz="2400" b="1" dirty="0">
                <a:solidFill>
                  <a:schemeClr val="tx1"/>
                </a:solidFill>
                <a:cs typeface="+mn-cs"/>
              </a:rPr>
              <a:t>(האם המספרים הם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singed</a:t>
            </a:r>
            <a:r>
              <a:rPr lang="he-IL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מספרים שלילים</a:t>
            </a:r>
            <a:r>
              <a:rPr lang="he-IL" sz="2400" b="1">
                <a:solidFill>
                  <a:schemeClr val="tx1"/>
                </a:solidFill>
                <a:cs typeface="+mn-cs"/>
              </a:rPr>
              <a:t>)</a:t>
            </a:r>
            <a:endParaRPr lang="he-IL" sz="320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4" name="תמונה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38326" r="56559" b="50026"/>
          <a:stretch/>
        </p:blipFill>
        <p:spPr bwMode="auto">
          <a:xfrm>
            <a:off x="1037007" y="1882648"/>
            <a:ext cx="4397829" cy="1906694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 cstate="print"/>
          <a:srcRect l="19180" t="69629" r="19180" b="16108"/>
          <a:stretch/>
        </p:blipFill>
        <p:spPr>
          <a:xfrm>
            <a:off x="1044264" y="3933371"/>
            <a:ext cx="10248615" cy="2264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68572" y="1920726"/>
            <a:ext cx="4020457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al </a:t>
            </a:r>
            <a:r>
              <a:rPr lang="en-US" sz="2800" dirty="0">
                <a:sym typeface="Wingdings" panose="05000000000000000000" pitchFamily="2" charset="2"/>
              </a:rPr>
              <a:t></a:t>
            </a:r>
            <a:r>
              <a:rPr lang="en-US" sz="2800" dirty="0"/>
              <a:t> 15d</a:t>
            </a:r>
          </a:p>
          <a:p>
            <a:pPr algn="l" rtl="0"/>
            <a:r>
              <a:rPr lang="en-US" sz="2800" dirty="0"/>
              <a:t>al </a:t>
            </a:r>
            <a:r>
              <a:rPr lang="en-US" sz="2800" dirty="0">
                <a:sym typeface="Wingdings" panose="05000000000000000000" pitchFamily="2" charset="2"/>
              </a:rPr>
              <a:t></a:t>
            </a:r>
            <a:r>
              <a:rPr lang="en-US" sz="2800" dirty="0"/>
              <a:t> 15d – 11d  </a:t>
            </a:r>
            <a:r>
              <a:rPr lang="en-US" sz="2800" dirty="0">
                <a:sym typeface="Wingdings" panose="05000000000000000000" pitchFamily="2" charset="2"/>
              </a:rPr>
              <a:t>=</a:t>
            </a:r>
            <a:r>
              <a:rPr lang="en-US" sz="2800" dirty="0"/>
              <a:t>  4d</a:t>
            </a:r>
          </a:p>
          <a:p>
            <a:pPr algn="l" rtl="0"/>
            <a:r>
              <a:rPr lang="en-US" sz="2800" dirty="0"/>
              <a:t>[</a:t>
            </a:r>
            <a:r>
              <a:rPr lang="en-US" sz="2800" dirty="0" err="1"/>
              <a:t>vl</a:t>
            </a:r>
            <a:r>
              <a:rPr lang="en-US" sz="2800" dirty="0"/>
              <a:t>] </a:t>
            </a:r>
            <a:r>
              <a:rPr lang="en-US" sz="2800" dirty="0">
                <a:sym typeface="Wingdings" panose="05000000000000000000" pitchFamily="2" charset="2"/>
              </a:rPr>
              <a:t></a:t>
            </a:r>
            <a:r>
              <a:rPr lang="en-US" sz="2800" dirty="0"/>
              <a:t> 4</a:t>
            </a:r>
          </a:p>
          <a:p>
            <a:pPr algn="l" rtl="0"/>
            <a:r>
              <a:rPr lang="en-US" sz="2800" dirty="0"/>
              <a:t>al </a:t>
            </a:r>
            <a:r>
              <a:rPr lang="en-US" sz="2800" dirty="0">
                <a:sym typeface="Wingdings" panose="05000000000000000000" pitchFamily="2" charset="2"/>
              </a:rPr>
              <a:t></a:t>
            </a:r>
            <a:r>
              <a:rPr lang="en-US" sz="2800" dirty="0"/>
              <a:t> 4d – 5d </a:t>
            </a:r>
            <a:r>
              <a:rPr lang="en-US" sz="2800" dirty="0">
                <a:sym typeface="Wingdings" panose="05000000000000000000" pitchFamily="2" charset="2"/>
              </a:rPr>
              <a:t>=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FF00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685647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81702" y="653142"/>
            <a:ext cx="3773978" cy="928915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1980"/>
          </a:xfrm>
        </p:spPr>
        <p:txBody>
          <a:bodyPr>
            <a:normAutofit/>
          </a:bodyPr>
          <a:lstStyle/>
          <a:p>
            <a:r>
              <a:rPr lang="he-IL" sz="2800" dirty="0"/>
              <a:t>פקודת </a:t>
            </a:r>
            <a:r>
              <a:rPr lang="en-US" sz="2800" dirty="0" err="1"/>
              <a:t>dec</a:t>
            </a:r>
            <a:r>
              <a:rPr lang="he-IL" sz="2800" dirty="0"/>
              <a:t> (קיצור של </a:t>
            </a:r>
            <a:r>
              <a:rPr lang="en-US" sz="2800" dirty="0"/>
              <a:t>decrease</a:t>
            </a:r>
            <a:r>
              <a:rPr lang="he-IL" sz="2800" dirty="0"/>
              <a:t>) מחסירה מערכו של אופרנד היעד 1.</a:t>
            </a:r>
            <a:endParaRPr lang="en-US" sz="2800" dirty="0"/>
          </a:p>
          <a:p>
            <a:endParaRPr lang="he-IL" sz="2800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83635"/>
              </p:ext>
            </p:extLst>
          </p:nvPr>
        </p:nvGraphicFramePr>
        <p:xfrm>
          <a:off x="3624349" y="3021391"/>
          <a:ext cx="7319422" cy="1883455"/>
        </p:xfrm>
        <a:graphic>
          <a:graphicData uri="http://schemas.openxmlformats.org/drawingml/2006/table">
            <a:tbl>
              <a:tblPr rtl="1" firstRow="1" firstCol="1" bandRow="1">
                <a:tableStyleId>{69CF1AB2-1976-4502-BF36-3FF5EA218861}</a:tableStyleId>
              </a:tblPr>
              <a:tblGrid>
                <a:gridCol w="2325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54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08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7367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b="1" dirty="0">
                          <a:effectLst/>
                        </a:rPr>
                        <a:t>הפקודה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b="1" dirty="0">
                          <a:effectLst/>
                        </a:rPr>
                        <a:t>דוגמה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400" b="1" dirty="0">
                          <a:effectLst/>
                        </a:rPr>
                        <a:t>תוצאה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8044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  <a:r>
                        <a:rPr lang="en-US" sz="2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register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ax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 </a:t>
                      </a: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ax - </a:t>
                      </a:r>
                      <a:r>
                        <a:rPr lang="he-IL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8044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</a:t>
                      </a:r>
                      <a:r>
                        <a:rPr lang="en-US" sz="2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memory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 [var]</a:t>
                      </a:r>
                      <a:endParaRPr lang="en-US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]= [</a:t>
                      </a:r>
                      <a:r>
                        <a:rPr lang="en-US" sz="2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 </a:t>
                      </a:r>
                      <a:r>
                        <a:rPr lang="he-IL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42" name="Picture 2" descr="תוצאת תמונה עבור ‪subtract 1‬‏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13101" r="4493" b="12718"/>
          <a:stretch/>
        </p:blipFill>
        <p:spPr bwMode="auto">
          <a:xfrm>
            <a:off x="1213658" y="214057"/>
            <a:ext cx="2172706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703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935190" y="286603"/>
            <a:ext cx="4220489" cy="1257189"/>
          </a:xfrm>
        </p:spPr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הזזת השחקן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00104" y="1845734"/>
            <a:ext cx="7355575" cy="4023360"/>
          </a:xfrm>
        </p:spPr>
        <p:txBody>
          <a:bodyPr/>
          <a:lstStyle/>
          <a:p>
            <a:r>
              <a:rPr lang="he-IL" dirty="0"/>
              <a:t>למדנו שכדי שנזיז את הדמות (ליצור אנימציה) "מוחקים" את הדמות ע"י ציור הדמות </a:t>
            </a:r>
            <a:r>
              <a:rPr lang="he-IL"/>
              <a:t>בצבע שחור (0) במיקום </a:t>
            </a:r>
            <a:r>
              <a:rPr lang="he-IL" dirty="0"/>
              <a:t>בו היא נמצאת. </a:t>
            </a:r>
            <a:endParaRPr lang="en-US" dirty="0"/>
          </a:p>
          <a:p>
            <a:r>
              <a:rPr lang="he-IL" dirty="0"/>
              <a:t>שינוי מיקום הסמן על ציר ה – </a:t>
            </a:r>
            <a:r>
              <a:rPr lang="en-US"/>
              <a:t>x</a:t>
            </a:r>
            <a:r>
              <a:rPr lang="he-IL"/>
              <a:t>  ועל צירה ה – </a:t>
            </a:r>
            <a:r>
              <a:rPr lang="en-US"/>
              <a:t>y</a:t>
            </a:r>
          </a:p>
          <a:p>
            <a:r>
              <a:rPr lang="he-IL"/>
              <a:t>ציור השחקן בצבע במיקום החדש.</a:t>
            </a:r>
            <a:endParaRPr lang="en-US"/>
          </a:p>
          <a:p>
            <a:r>
              <a:rPr lang="he-IL"/>
              <a:t> </a:t>
            </a:r>
            <a:endParaRPr lang="en-US"/>
          </a:p>
          <a:p>
            <a:r>
              <a:rPr lang="he-IL"/>
              <a:t>כדי להזיז את הדמות ימינה יש </a:t>
            </a:r>
            <a:r>
              <a:rPr lang="he-IL" b="1"/>
              <a:t>להגדיל</a:t>
            </a:r>
            <a:r>
              <a:rPr lang="he-IL"/>
              <a:t> את המיקום על ציר ה – </a:t>
            </a:r>
            <a:r>
              <a:rPr lang="en-US"/>
              <a:t>x</a:t>
            </a:r>
            <a:r>
              <a:rPr lang="he-IL"/>
              <a:t>   </a:t>
            </a:r>
            <a:r>
              <a:rPr lang="en-US" b="1">
                <a:sym typeface="Wingdings" panose="05000000000000000000" pitchFamily="2" charset="2"/>
              </a:rPr>
              <a:t></a:t>
            </a:r>
            <a:endParaRPr lang="en-US" b="1"/>
          </a:p>
          <a:p>
            <a:r>
              <a:rPr lang="he-IL"/>
              <a:t>כדי להזיז את הדמות שמאלה יש </a:t>
            </a:r>
            <a:r>
              <a:rPr lang="he-IL" b="1"/>
              <a:t>להקטין</a:t>
            </a:r>
            <a:r>
              <a:rPr lang="he-IL"/>
              <a:t> את המיקום על ציר ה – </a:t>
            </a:r>
            <a:r>
              <a:rPr lang="en-US"/>
              <a:t>x</a:t>
            </a:r>
            <a:r>
              <a:rPr lang="he-IL"/>
              <a:t>   </a:t>
            </a:r>
            <a:r>
              <a:rPr lang="en-US">
                <a:sym typeface="Wingdings" panose="05000000000000000000" pitchFamily="2" charset="2"/>
              </a:rPr>
              <a:t></a:t>
            </a:r>
            <a:endParaRPr lang="en-US"/>
          </a:p>
          <a:p>
            <a:r>
              <a:rPr lang="he-IL"/>
              <a:t>כדי להזיז את הדמות למטה יש </a:t>
            </a:r>
            <a:r>
              <a:rPr lang="he-IL" b="1"/>
              <a:t>להגדיל</a:t>
            </a:r>
            <a:r>
              <a:rPr lang="he-IL"/>
              <a:t> את המיקום על ציר ה – </a:t>
            </a:r>
            <a:r>
              <a:rPr lang="en-US"/>
              <a:t>y</a:t>
            </a:r>
            <a:r>
              <a:rPr lang="he-IL"/>
              <a:t>   </a:t>
            </a:r>
            <a:r>
              <a:rPr lang="en-US">
                <a:sym typeface="Wingdings" panose="05000000000000000000" pitchFamily="2" charset="2"/>
              </a:rPr>
              <a:t></a:t>
            </a:r>
            <a:endParaRPr lang="en-US"/>
          </a:p>
          <a:p>
            <a:r>
              <a:rPr lang="he-IL"/>
              <a:t>כדי להזיז את הדמות למעלה יש </a:t>
            </a:r>
            <a:r>
              <a:rPr lang="he-IL" b="1"/>
              <a:t>להקטין</a:t>
            </a:r>
            <a:r>
              <a:rPr lang="he-IL"/>
              <a:t> את המיקום על ציר ה – </a:t>
            </a:r>
            <a:r>
              <a:rPr lang="en-US"/>
              <a:t>y</a:t>
            </a:r>
            <a:r>
              <a:rPr lang="he-IL"/>
              <a:t>   </a:t>
            </a:r>
            <a:r>
              <a:rPr lang="en-US">
                <a:sym typeface="Wingdings" panose="05000000000000000000" pitchFamily="2" charset="2"/>
              </a:rPr>
              <a:t></a:t>
            </a:r>
            <a:r>
              <a:rPr lang="he-IL"/>
              <a:t> </a:t>
            </a:r>
            <a:endParaRPr lang="en-US"/>
          </a:p>
        </p:txBody>
      </p:sp>
      <p:pic>
        <p:nvPicPr>
          <p:cNvPr id="5" name="תמונה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 t="42213" r="74569" b="16598"/>
          <a:stretch/>
        </p:blipFill>
        <p:spPr bwMode="auto">
          <a:xfrm>
            <a:off x="678502" y="1845734"/>
            <a:ext cx="2670340" cy="37594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56" y="286603"/>
            <a:ext cx="948990" cy="14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50631"/>
            <a:ext cx="10058400" cy="900583"/>
          </a:xfrm>
        </p:spPr>
        <p:txBody>
          <a:bodyPr>
            <a:normAutofit/>
          </a:bodyPr>
          <a:lstStyle/>
          <a:p>
            <a:pPr algn="r"/>
            <a:r>
              <a:rPr lang="he-IL" dirty="0">
                <a:cs typeface="+mn-cs"/>
              </a:rPr>
              <a:t>השיטה הבינארית 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800100" y="1845734"/>
            <a:ext cx="10735408" cy="433880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בבסיס 2 יש שתי ספרות:  0,  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כיצד היינו סופרים?</a:t>
            </a:r>
          </a:p>
          <a:p>
            <a:pPr algn="l" rtl="0">
              <a:buNone/>
            </a:pPr>
            <a:r>
              <a:rPr lang="en-US" sz="3500" dirty="0"/>
              <a:t>0, 1, </a:t>
            </a:r>
            <a:r>
              <a:rPr lang="en-US" sz="3500" dirty="0">
                <a:solidFill>
                  <a:srgbClr val="9966FF"/>
                </a:solidFill>
              </a:rPr>
              <a:t>10</a:t>
            </a:r>
            <a:r>
              <a:rPr lang="en-US" sz="3500" dirty="0"/>
              <a:t>, 11, </a:t>
            </a:r>
            <a:r>
              <a:rPr lang="en-US" sz="3500" dirty="0">
                <a:solidFill>
                  <a:srgbClr val="9966FF"/>
                </a:solidFill>
              </a:rPr>
              <a:t>100</a:t>
            </a:r>
            <a:r>
              <a:rPr lang="en-US" sz="3500" dirty="0"/>
              <a:t>, 101, 110, 111, </a:t>
            </a:r>
            <a:r>
              <a:rPr lang="en-US" sz="3500" dirty="0">
                <a:solidFill>
                  <a:srgbClr val="9966FF"/>
                </a:solidFill>
              </a:rPr>
              <a:t>1000</a:t>
            </a:r>
            <a:r>
              <a:rPr lang="en-US" sz="3500" dirty="0"/>
              <a:t>, 1001, …</a:t>
            </a:r>
          </a:p>
          <a:p>
            <a:pPr algn="l" rtl="0">
              <a:buNone/>
            </a:pPr>
            <a:endParaRPr lang="en-US" sz="3000" dirty="0"/>
          </a:p>
          <a:p>
            <a:pPr algn="l" rtl="0">
              <a:buNone/>
            </a:pPr>
            <a:r>
              <a:rPr lang="en-US" sz="3800" dirty="0"/>
              <a:t>1</a:t>
            </a:r>
            <a:r>
              <a:rPr lang="en-US" sz="3800" baseline="-25000" dirty="0"/>
              <a:t>2</a:t>
            </a:r>
            <a:r>
              <a:rPr lang="en-US" sz="3800" dirty="0"/>
              <a:t> = 2</a:t>
            </a:r>
            <a:r>
              <a:rPr lang="en-US" sz="3800" baseline="30000" dirty="0"/>
              <a:t>0</a:t>
            </a:r>
          </a:p>
          <a:p>
            <a:pPr algn="l" rtl="0">
              <a:buNone/>
            </a:pPr>
            <a:r>
              <a:rPr lang="en-US" sz="3800" dirty="0"/>
              <a:t>10</a:t>
            </a:r>
            <a:r>
              <a:rPr lang="en-US" sz="3800" baseline="-25000" dirty="0"/>
              <a:t>2 = </a:t>
            </a:r>
            <a:r>
              <a:rPr lang="en-US" sz="3800" dirty="0"/>
              <a:t>2</a:t>
            </a:r>
            <a:r>
              <a:rPr lang="en-US" sz="3800" baseline="30000" dirty="0"/>
              <a:t>1</a:t>
            </a:r>
            <a:endParaRPr lang="en-US" sz="3800" dirty="0"/>
          </a:p>
          <a:p>
            <a:pPr algn="l" rtl="0">
              <a:buNone/>
            </a:pPr>
            <a:r>
              <a:rPr lang="en-US" sz="3800" dirty="0"/>
              <a:t>100</a:t>
            </a:r>
            <a:r>
              <a:rPr lang="en-US" sz="3800" baseline="-25000" dirty="0"/>
              <a:t>2 = </a:t>
            </a:r>
            <a:r>
              <a:rPr lang="en-US" sz="3800" dirty="0"/>
              <a:t>2</a:t>
            </a:r>
            <a:r>
              <a:rPr lang="en-US" sz="3800" baseline="30000" dirty="0"/>
              <a:t>2</a:t>
            </a:r>
          </a:p>
          <a:p>
            <a:pPr algn="l" rtl="0">
              <a:buNone/>
            </a:pPr>
            <a:r>
              <a:rPr lang="en-US" sz="3800" dirty="0"/>
              <a:t>1000</a:t>
            </a:r>
            <a:r>
              <a:rPr lang="en-US" sz="3800" baseline="-25000" dirty="0"/>
              <a:t>2</a:t>
            </a:r>
            <a:r>
              <a:rPr lang="en-US" sz="3800" dirty="0"/>
              <a:t> =</a:t>
            </a:r>
            <a:r>
              <a:rPr lang="en-US" sz="3800" baseline="-25000" dirty="0"/>
              <a:t> </a:t>
            </a:r>
            <a:r>
              <a:rPr lang="en-US" sz="3800" dirty="0"/>
              <a:t>2</a:t>
            </a:r>
            <a:r>
              <a:rPr lang="en-US" sz="3800" baseline="30000" dirty="0"/>
              <a:t>3</a:t>
            </a:r>
            <a:r>
              <a:rPr lang="en-US" sz="3800" baseline="-25000" dirty="0"/>
              <a:t> </a:t>
            </a:r>
            <a:r>
              <a:rPr lang="en-US" sz="3800" dirty="0"/>
              <a:t> </a:t>
            </a:r>
            <a:endParaRPr lang="en-US" sz="3800" baseline="-25000" dirty="0"/>
          </a:p>
          <a:p>
            <a:pPr algn="l" rtl="0">
              <a:buNone/>
            </a:pPr>
            <a:endParaRPr lang="en-US" sz="3000" baseline="-25000" dirty="0"/>
          </a:p>
          <a:p>
            <a:pPr algn="l" rtl="0">
              <a:buNone/>
            </a:pPr>
            <a:endParaRPr lang="en-US" sz="2800" dirty="0"/>
          </a:p>
          <a:p>
            <a:pPr algn="l" rtl="0">
              <a:buNone/>
            </a:pPr>
            <a:endParaRPr lang="en-US" sz="2800" dirty="0"/>
          </a:p>
        </p:txBody>
      </p:sp>
      <p:sp>
        <p:nvSpPr>
          <p:cNvPr id="5" name="מלבן 4"/>
          <p:cNvSpPr/>
          <p:nvPr/>
        </p:nvSpPr>
        <p:spPr>
          <a:xfrm>
            <a:off x="3163586" y="4984206"/>
            <a:ext cx="7992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9900CC"/>
                </a:solidFill>
              </a:rPr>
              <a:t>0</a:t>
            </a:r>
            <a:r>
              <a:rPr lang="en-US" sz="3600" dirty="0">
                <a:solidFill>
                  <a:srgbClr val="00B0F0"/>
                </a:solidFill>
              </a:rPr>
              <a:t>1</a:t>
            </a:r>
            <a:r>
              <a:rPr lang="en-US" sz="3600" baseline="-25000" dirty="0"/>
              <a:t>2</a:t>
            </a:r>
            <a:r>
              <a:rPr lang="en-US" sz="3600" dirty="0"/>
              <a:t> = </a:t>
            </a:r>
            <a:r>
              <a:rPr lang="en-US" sz="3600" dirty="0">
                <a:solidFill>
                  <a:srgbClr val="00B0F0"/>
                </a:solidFill>
              </a:rPr>
              <a:t>1*2</a:t>
            </a:r>
            <a:r>
              <a:rPr lang="en-US" sz="3600" baseline="30000" dirty="0">
                <a:solidFill>
                  <a:srgbClr val="00B0F0"/>
                </a:solidFill>
              </a:rPr>
              <a:t>0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/>
              <a:t>+</a:t>
            </a:r>
            <a:r>
              <a:rPr lang="en-US" sz="3600" baseline="30000" dirty="0">
                <a:solidFill>
                  <a:srgbClr val="00B0F0"/>
                </a:solidFill>
              </a:rPr>
              <a:t> </a:t>
            </a:r>
            <a:r>
              <a:rPr lang="en-US" sz="3600" dirty="0">
                <a:solidFill>
                  <a:srgbClr val="9900CC"/>
                </a:solidFill>
              </a:rPr>
              <a:t>0*2</a:t>
            </a:r>
            <a:r>
              <a:rPr lang="en-US" sz="3600" baseline="30000" dirty="0">
                <a:solidFill>
                  <a:srgbClr val="9900CC"/>
                </a:solidFill>
              </a:rPr>
              <a:t>1 </a:t>
            </a:r>
            <a:r>
              <a:rPr lang="en-US" sz="3600" dirty="0"/>
              <a:t>+ </a:t>
            </a:r>
            <a:r>
              <a:rPr lang="en-US" sz="3600" dirty="0">
                <a:solidFill>
                  <a:srgbClr val="FF0000"/>
                </a:solidFill>
              </a:rPr>
              <a:t>1*2</a:t>
            </a:r>
            <a:r>
              <a:rPr lang="en-US" sz="3600" baseline="300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 </a:t>
            </a:r>
          </a:p>
          <a:p>
            <a:pPr algn="l" rtl="0"/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9900CC"/>
                </a:solidFill>
              </a:rPr>
              <a:t>0</a:t>
            </a:r>
            <a:r>
              <a:rPr lang="en-US" sz="3600" dirty="0">
                <a:solidFill>
                  <a:srgbClr val="00B0F0"/>
                </a:solidFill>
              </a:rPr>
              <a:t>1</a:t>
            </a:r>
            <a:r>
              <a:rPr lang="en-US" sz="3600" baseline="-25000" dirty="0"/>
              <a:t>2</a:t>
            </a:r>
            <a:r>
              <a:rPr lang="en-US" sz="3600" dirty="0"/>
              <a:t> = </a:t>
            </a:r>
            <a:r>
              <a:rPr lang="en-US" sz="3600" dirty="0">
                <a:solidFill>
                  <a:srgbClr val="00B0F0"/>
                </a:solidFill>
              </a:rPr>
              <a:t>1*1 </a:t>
            </a:r>
            <a:r>
              <a:rPr lang="en-US" sz="3600" dirty="0"/>
              <a:t>+ </a:t>
            </a:r>
            <a:r>
              <a:rPr lang="en-US" sz="3600" dirty="0">
                <a:solidFill>
                  <a:srgbClr val="9900CC"/>
                </a:solidFill>
              </a:rPr>
              <a:t>0*2 </a:t>
            </a:r>
            <a:r>
              <a:rPr lang="en-US" sz="3600" dirty="0"/>
              <a:t>+ </a:t>
            </a:r>
            <a:r>
              <a:rPr lang="en-US" sz="3600" dirty="0">
                <a:solidFill>
                  <a:srgbClr val="FF0000"/>
                </a:solidFill>
              </a:rPr>
              <a:t>1*4 </a:t>
            </a:r>
            <a:r>
              <a:rPr lang="en-US" sz="3600" dirty="0"/>
              <a:t> =  1+4 = 5</a:t>
            </a:r>
            <a:r>
              <a:rPr lang="en-US" sz="3600" baseline="-25000" dirty="0"/>
              <a:t>10</a:t>
            </a:r>
          </a:p>
        </p:txBody>
      </p:sp>
      <p:pic>
        <p:nvPicPr>
          <p:cNvPr id="2052" name="Picture 4" descr="http://i.ytimg.com/vi/wG2srle881k/maxresdefaul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1277" r="9232" b="5779"/>
          <a:stretch/>
        </p:blipFill>
        <p:spPr bwMode="auto">
          <a:xfrm>
            <a:off x="7994148" y="2927215"/>
            <a:ext cx="3860395" cy="226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5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33046"/>
            <a:ext cx="10058400" cy="949569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פעולות חיבור בבסיסים</a:t>
            </a:r>
            <a:r>
              <a:rPr lang="en-US" b="1" dirty="0">
                <a:cs typeface="+mn-cs"/>
              </a:rPr>
              <a:t> – </a:t>
            </a:r>
            <a:r>
              <a:rPr lang="he-IL" b="1" dirty="0">
                <a:cs typeface="+mn-cs"/>
              </a:rPr>
              <a:t>בסיס 10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69876" y="1845734"/>
            <a:ext cx="5985803" cy="4023360"/>
          </a:xfrm>
        </p:spPr>
        <p:txBody>
          <a:bodyPr>
            <a:normAutofit/>
          </a:bodyPr>
          <a:lstStyle/>
          <a:p>
            <a:r>
              <a:rPr lang="he-IL" sz="3200" dirty="0"/>
              <a:t>בחיבור בבסיס 10, מעבירים נשא (</a:t>
            </a:r>
            <a:r>
              <a:rPr lang="en-US" sz="3200" dirty="0"/>
              <a:t>Carry</a:t>
            </a:r>
            <a:r>
              <a:rPr lang="he-IL" sz="3200" dirty="0"/>
              <a:t>) כשהתוצאה גדולה מ-9</a:t>
            </a:r>
          </a:p>
          <a:p>
            <a:endParaRPr lang="he-IL" sz="3200" dirty="0"/>
          </a:p>
          <a:p>
            <a:endParaRPr lang="he-IL" sz="3200" dirty="0"/>
          </a:p>
          <a:p>
            <a:endParaRPr lang="he-IL" sz="3200" dirty="0"/>
          </a:p>
          <a:p>
            <a:endParaRPr lang="he-IL" sz="2800" dirty="0"/>
          </a:p>
          <a:p>
            <a:pPr marL="0" indent="0">
              <a:buNone/>
            </a:pPr>
            <a:endParaRPr lang="he-IL" sz="2800" dirty="0"/>
          </a:p>
        </p:txBody>
      </p:sp>
      <p:pic>
        <p:nvPicPr>
          <p:cNvPr id="4" name="תמונה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50" y="3186261"/>
            <a:ext cx="2442451" cy="2421140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5971880" y="3181545"/>
            <a:ext cx="414779" cy="35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6661603" y="4908221"/>
            <a:ext cx="414779" cy="35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מלבן 10"/>
          <p:cNvSpPr/>
          <p:nvPr/>
        </p:nvSpPr>
        <p:spPr>
          <a:xfrm>
            <a:off x="6244792" y="4906272"/>
            <a:ext cx="414779" cy="35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מלבן 11"/>
          <p:cNvSpPr/>
          <p:nvPr/>
        </p:nvSpPr>
        <p:spPr>
          <a:xfrm>
            <a:off x="5919090" y="4908221"/>
            <a:ext cx="414779" cy="35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514" y="3539763"/>
            <a:ext cx="2586691" cy="180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33046"/>
            <a:ext cx="10058400" cy="949569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פעולות חיבור בבסיסים</a:t>
            </a:r>
            <a:r>
              <a:rPr lang="en-US" b="1" dirty="0">
                <a:cs typeface="+mn-cs"/>
              </a:rPr>
              <a:t> </a:t>
            </a:r>
            <a:r>
              <a:rPr lang="he-IL" b="1" dirty="0">
                <a:cs typeface="+mn-cs"/>
              </a:rPr>
              <a:t> - בסיס 2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69876" y="1845734"/>
            <a:ext cx="5985803" cy="4023360"/>
          </a:xfrm>
        </p:spPr>
        <p:txBody>
          <a:bodyPr>
            <a:normAutofit/>
          </a:bodyPr>
          <a:lstStyle/>
          <a:p>
            <a:r>
              <a:rPr lang="he-IL" sz="3200" dirty="0"/>
              <a:t>בחיבור בבסיס 2, מעבירים נשא כשהתוצאה גדולה מ-1</a:t>
            </a:r>
          </a:p>
          <a:p>
            <a:endParaRPr lang="he-IL" sz="2800" dirty="0"/>
          </a:p>
          <a:p>
            <a:pPr marL="0" indent="0">
              <a:buNone/>
            </a:pPr>
            <a:endParaRPr lang="he-IL" sz="2800" dirty="0"/>
          </a:p>
        </p:txBody>
      </p:sp>
      <p:pic>
        <p:nvPicPr>
          <p:cNvPr id="5" name="תמונה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76" y="3403150"/>
            <a:ext cx="2723964" cy="2357570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5616280" y="3344105"/>
            <a:ext cx="414779" cy="35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6326323" y="5040301"/>
            <a:ext cx="414779" cy="35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מלבן 7"/>
          <p:cNvSpPr/>
          <p:nvPr/>
        </p:nvSpPr>
        <p:spPr>
          <a:xfrm>
            <a:off x="5909512" y="5038352"/>
            <a:ext cx="414779" cy="35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מלבן 8"/>
          <p:cNvSpPr/>
          <p:nvPr/>
        </p:nvSpPr>
        <p:spPr>
          <a:xfrm>
            <a:off x="5492370" y="5040301"/>
            <a:ext cx="414779" cy="35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מלבן 9"/>
          <p:cNvSpPr/>
          <p:nvPr/>
        </p:nvSpPr>
        <p:spPr>
          <a:xfrm>
            <a:off x="5096130" y="5009821"/>
            <a:ext cx="414779" cy="35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411" y="3907857"/>
            <a:ext cx="2514460" cy="17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6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97280" y="633046"/>
            <a:ext cx="10058400" cy="949569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פעולות חיבור בבסיסים – בסיס 16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69876" y="1845734"/>
            <a:ext cx="5985803" cy="1336378"/>
          </a:xfrm>
        </p:spPr>
        <p:txBody>
          <a:bodyPr>
            <a:normAutofit/>
          </a:bodyPr>
          <a:lstStyle/>
          <a:p>
            <a:r>
              <a:rPr lang="he-IL" sz="3200" dirty="0"/>
              <a:t>בחיבור בבסיס 16, מעבירים נשא כשהתוצאה גדולה מ-15 (</a:t>
            </a:r>
            <a:r>
              <a:rPr lang="en-US" sz="3200" dirty="0"/>
              <a:t>0Fh</a:t>
            </a:r>
            <a:r>
              <a:rPr lang="he-IL" sz="3200" dirty="0"/>
              <a:t>)</a:t>
            </a:r>
          </a:p>
          <a:p>
            <a:pPr marL="0" indent="0">
              <a:buNone/>
            </a:pPr>
            <a:endParaRPr lang="he-IL" sz="2800" dirty="0"/>
          </a:p>
        </p:txBody>
      </p:sp>
      <p:sp>
        <p:nvSpPr>
          <p:cNvPr id="12" name="מלבן 11"/>
          <p:cNvSpPr/>
          <p:nvPr/>
        </p:nvSpPr>
        <p:spPr>
          <a:xfrm>
            <a:off x="5905054" y="3397596"/>
            <a:ext cx="414779" cy="358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386" y="4543124"/>
            <a:ext cx="2238888" cy="1564008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917795" y="3182112"/>
            <a:ext cx="3157230" cy="29250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he-IL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kumimoji="0" lang="en-US" altLang="he-IL" sz="3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  </a:t>
            </a:r>
            <a:r>
              <a:rPr kumimoji="0" lang="en-US" altLang="he-IL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ABCD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he-IL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he-IL" sz="36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he-IL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he-IL" sz="32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he-IL" sz="32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ACF0</a:t>
            </a:r>
          </a:p>
        </p:txBody>
      </p:sp>
    </p:spTree>
    <p:extLst>
      <p:ext uri="{BB962C8B-B14F-4D97-AF65-F5344CB8AC3E}">
        <p14:creationId xmlns:p14="http://schemas.microsoft.com/office/powerpoint/2010/main" val="18998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616931" y="286603"/>
            <a:ext cx="4538748" cy="1272417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391593" y="1845734"/>
            <a:ext cx="7764088" cy="430568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הפקודה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מחברת את אופרנד המקור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עם ערך אופרנד היעד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(destination)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ושומרת את התוצאה באופרנד היעד. </a:t>
            </a:r>
          </a:p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האופרנדים יכולים להיות מסוג רגיסטרים, </a:t>
            </a:r>
          </a:p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משתנה או קבוע.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2800" dirty="0"/>
          </a:p>
          <a:p>
            <a:pPr marL="201168" lvl="1" indent="0" algn="l" rtl="0">
              <a:buNone/>
            </a:pPr>
            <a:r>
              <a:rPr lang="en-US" sz="3800" dirty="0"/>
              <a:t>	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add op1, op2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חץ: מעוקל למעלה 3"/>
          <p:cNvSpPr/>
          <p:nvPr/>
        </p:nvSpPr>
        <p:spPr>
          <a:xfrm rot="10800000">
            <a:off x="5798114" y="4709308"/>
            <a:ext cx="818816" cy="4113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3402" y="4191761"/>
            <a:ext cx="276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op1 = op1 + op2</a:t>
            </a:r>
          </a:p>
        </p:txBody>
      </p:sp>
      <p:pic>
        <p:nvPicPr>
          <p:cNvPr id="7" name="Picture 2" descr="Image result for ad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6" y="2578351"/>
            <a:ext cx="2276281" cy="227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6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98574" y="286604"/>
            <a:ext cx="3857105" cy="1399474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07066"/>
          </a:xfrm>
        </p:spPr>
        <p:txBody>
          <a:bodyPr>
            <a:normAutofit fontScale="85000" lnSpcReduction="20000"/>
          </a:bodyPr>
          <a:lstStyle/>
          <a:p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הפקודה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 מחברת את אופרנד המקור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 עם ערך אופרנד היעד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(destination)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 ושומרת את התוצאה באופרנד היעד. </a:t>
            </a:r>
          </a:p>
          <a:p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את החישובים מומלץ לבצע בעזרת הרגיסטר </a:t>
            </a:r>
            <a:r>
              <a:rPr lang="en-US" sz="3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, המעבד מבצע אותם מהר יותר מאשר באמצעות רגיסטרים אחרים.</a:t>
            </a:r>
          </a:p>
          <a:p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34331"/>
              </p:ext>
            </p:extLst>
          </p:nvPr>
        </p:nvGraphicFramePr>
        <p:xfrm>
          <a:off x="1944915" y="3512457"/>
          <a:ext cx="8934994" cy="2536447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3637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9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286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9240"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500" dirty="0">
                          <a:effectLst/>
                        </a:rPr>
                        <a:t>הפקודה</a:t>
                      </a:r>
                      <a:endParaRPr lang="en-US" sz="2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500" dirty="0">
                          <a:effectLst/>
                        </a:rPr>
                        <a:t>דוגמה</a:t>
                      </a:r>
                      <a:endParaRPr lang="en-US" sz="2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2500" dirty="0">
                          <a:effectLst/>
                        </a:rPr>
                        <a:t>תוצאה</a:t>
                      </a:r>
                      <a:endParaRPr lang="en-US" sz="2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rgbClr val="002060"/>
                          </a:solidFill>
                          <a:effectLst/>
                        </a:rPr>
                        <a:t>add</a:t>
                      </a:r>
                      <a:r>
                        <a:rPr lang="en-US" sz="2500" b="0" dirty="0">
                          <a:effectLst/>
                        </a:rPr>
                        <a:t> register, register</a:t>
                      </a:r>
                      <a:endParaRPr lang="en-US" sz="2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rgbClr val="002060"/>
                          </a:solidFill>
                          <a:effectLst/>
                        </a:rPr>
                        <a:t>add</a:t>
                      </a:r>
                      <a:r>
                        <a:rPr lang="en-US" sz="2500" dirty="0">
                          <a:effectLst/>
                        </a:rPr>
                        <a:t> ax, </a:t>
                      </a:r>
                      <a:r>
                        <a:rPr lang="en-US" sz="2500" dirty="0" err="1">
                          <a:effectLst/>
                        </a:rPr>
                        <a:t>bx</a:t>
                      </a:r>
                      <a:endParaRPr lang="en-US" sz="2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ax = ax + </a:t>
                      </a:r>
                      <a:r>
                        <a:rPr lang="en-US" sz="2500" dirty="0" err="1">
                          <a:effectLst/>
                        </a:rPr>
                        <a:t>bx</a:t>
                      </a:r>
                      <a:endParaRPr lang="en-US" sz="2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rgbClr val="002060"/>
                          </a:solidFill>
                          <a:effectLst/>
                        </a:rPr>
                        <a:t>add</a:t>
                      </a:r>
                      <a:r>
                        <a:rPr lang="en-US" sz="2500" b="0" dirty="0">
                          <a:effectLst/>
                        </a:rPr>
                        <a:t> register, memory</a:t>
                      </a:r>
                      <a:endParaRPr lang="en-US" sz="2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rgbClr val="002060"/>
                          </a:solidFill>
                          <a:effectLst/>
                        </a:rPr>
                        <a:t>add</a:t>
                      </a:r>
                      <a:r>
                        <a:rPr lang="en-US" sz="2500" dirty="0">
                          <a:effectLst/>
                        </a:rPr>
                        <a:t> ax, [var1]</a:t>
                      </a:r>
                      <a:endParaRPr lang="en-US" sz="2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ax = ax + va1</a:t>
                      </a:r>
                      <a:endParaRPr lang="en-US" sz="2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rgbClr val="002060"/>
                          </a:solidFill>
                          <a:effectLst/>
                        </a:rPr>
                        <a:t>add</a:t>
                      </a:r>
                      <a:r>
                        <a:rPr lang="en-US" sz="2500" b="0" dirty="0">
                          <a:effectLst/>
                        </a:rPr>
                        <a:t> register, constant</a:t>
                      </a:r>
                      <a:endParaRPr lang="en-US" sz="2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rgbClr val="002060"/>
                          </a:solidFill>
                          <a:effectLst/>
                        </a:rPr>
                        <a:t>add</a:t>
                      </a:r>
                      <a:r>
                        <a:rPr lang="en-US" sz="2500" dirty="0">
                          <a:effectLst/>
                        </a:rPr>
                        <a:t> ax, 2</a:t>
                      </a:r>
                      <a:endParaRPr lang="en-US" sz="2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ax = ax + 2</a:t>
                      </a:r>
                      <a:endParaRPr lang="en-US" sz="2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rgbClr val="002060"/>
                          </a:solidFill>
                          <a:effectLst/>
                        </a:rPr>
                        <a:t>add</a:t>
                      </a:r>
                      <a:r>
                        <a:rPr lang="en-US" sz="2500" b="0" dirty="0">
                          <a:effectLst/>
                        </a:rPr>
                        <a:t> memory, register</a:t>
                      </a:r>
                      <a:endParaRPr lang="en-US" sz="2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rgbClr val="002060"/>
                          </a:solidFill>
                          <a:effectLst/>
                        </a:rPr>
                        <a:t>add</a:t>
                      </a:r>
                      <a:r>
                        <a:rPr lang="en-US" sz="2500" dirty="0">
                          <a:effectLst/>
                        </a:rPr>
                        <a:t> [var1], ax</a:t>
                      </a:r>
                      <a:endParaRPr lang="en-US" sz="2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var1 = var1 + ax</a:t>
                      </a:r>
                      <a:endParaRPr lang="en-US" sz="2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775"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b="0" dirty="0">
                          <a:solidFill>
                            <a:srgbClr val="002060"/>
                          </a:solidFill>
                          <a:effectLst/>
                        </a:rPr>
                        <a:t>add</a:t>
                      </a:r>
                      <a:r>
                        <a:rPr lang="en-US" sz="2500" b="0" dirty="0">
                          <a:effectLst/>
                        </a:rPr>
                        <a:t> memory, constant</a:t>
                      </a:r>
                      <a:endParaRPr lang="en-US" sz="25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rgbClr val="002060"/>
                          </a:solidFill>
                          <a:effectLst/>
                        </a:rPr>
                        <a:t>add</a:t>
                      </a:r>
                      <a:r>
                        <a:rPr lang="en-US" sz="2500" dirty="0">
                          <a:effectLst/>
                        </a:rPr>
                        <a:t> [var1], 2</a:t>
                      </a:r>
                      <a:endParaRPr lang="en-US" sz="2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var1 = var1 + 2</a:t>
                      </a:r>
                      <a:endParaRPr lang="en-US" sz="2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מלבן 4"/>
          <p:cNvSpPr/>
          <p:nvPr/>
        </p:nvSpPr>
        <p:spPr>
          <a:xfrm>
            <a:off x="2017337" y="3989845"/>
            <a:ext cx="1668544" cy="371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2017337" y="4933933"/>
            <a:ext cx="1668544" cy="298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מלבן 7"/>
          <p:cNvSpPr/>
          <p:nvPr/>
        </p:nvSpPr>
        <p:spPr>
          <a:xfrm>
            <a:off x="2017337" y="5710792"/>
            <a:ext cx="1951348" cy="294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מלבן 8"/>
          <p:cNvSpPr/>
          <p:nvPr/>
        </p:nvSpPr>
        <p:spPr>
          <a:xfrm>
            <a:off x="2017337" y="4463290"/>
            <a:ext cx="1668544" cy="3272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2017337" y="5218872"/>
            <a:ext cx="2165172" cy="3272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Image result for ad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36" y="532796"/>
            <a:ext cx="1441601" cy="115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84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676570" y="496389"/>
            <a:ext cx="4566195" cy="1069703"/>
          </a:xfrm>
        </p:spPr>
        <p:txBody>
          <a:bodyPr/>
          <a:lstStyle/>
          <a:p>
            <a:pPr algn="r"/>
            <a:r>
              <a:rPr lang="he-IL" b="1" dirty="0">
                <a:cs typeface="+mn-cs"/>
              </a:rPr>
              <a:t>פקודת </a:t>
            </a:r>
            <a:r>
              <a:rPr lang="en-US" b="1" dirty="0">
                <a:cs typeface="+mn-cs"/>
              </a:rPr>
              <a:t>add</a:t>
            </a:r>
            <a:endParaRPr lang="he-IL" b="1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2178" y="934331"/>
            <a:ext cx="3891413" cy="5009521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sz="2400" b="1" dirty="0"/>
              <a:t>DATASEG</a:t>
            </a:r>
          </a:p>
          <a:p>
            <a:pPr algn="l" rtl="0"/>
            <a:r>
              <a:rPr lang="en-US" sz="2400" b="1" dirty="0"/>
              <a:t>	v1 </a:t>
            </a:r>
            <a:r>
              <a:rPr lang="en-US" sz="2400" b="1" dirty="0" err="1">
                <a:solidFill>
                  <a:srgbClr val="0070C0"/>
                </a:solidFill>
              </a:rPr>
              <a:t>db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FF6600"/>
                </a:solidFill>
              </a:rPr>
              <a:t>16</a:t>
            </a:r>
          </a:p>
          <a:p>
            <a:pPr algn="l" rtl="0"/>
            <a:r>
              <a:rPr lang="en-US" sz="2400" b="1" dirty="0"/>
              <a:t>	v2 </a:t>
            </a:r>
            <a:r>
              <a:rPr lang="en-US" sz="2400" b="1" dirty="0" err="1">
                <a:solidFill>
                  <a:srgbClr val="0070C0"/>
                </a:solidFill>
              </a:rPr>
              <a:t>db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FF6600"/>
                </a:solidFill>
              </a:rPr>
              <a:t>10</a:t>
            </a:r>
            <a:r>
              <a:rPr lang="en-US" sz="2400" b="1" dirty="0"/>
              <a:t>	</a:t>
            </a:r>
          </a:p>
          <a:p>
            <a:pPr algn="l" rtl="0"/>
            <a:r>
              <a:rPr lang="en-US" sz="2400" b="1" dirty="0"/>
              <a:t>CODESEG</a:t>
            </a:r>
          </a:p>
          <a:p>
            <a:pPr algn="l" rtl="0"/>
            <a:r>
              <a:rPr lang="en-US" sz="2400" b="1" dirty="0"/>
              <a:t>start:</a:t>
            </a:r>
          </a:p>
          <a:p>
            <a:pPr algn="l" rtl="0"/>
            <a:r>
              <a:rPr lang="en-US" sz="2400" b="1" dirty="0"/>
              <a:t>	</a:t>
            </a:r>
            <a:r>
              <a:rPr lang="en-US" sz="2400" b="1" dirty="0" err="1">
                <a:solidFill>
                  <a:srgbClr val="002060"/>
                </a:solidFill>
              </a:rPr>
              <a:t>mov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/>
              <a:t>ax, @data</a:t>
            </a:r>
          </a:p>
          <a:p>
            <a:pPr algn="l" rtl="0"/>
            <a:r>
              <a:rPr lang="en-US" sz="2400" b="1" dirty="0"/>
              <a:t>	</a:t>
            </a:r>
            <a:r>
              <a:rPr lang="en-US" sz="2400" b="1" dirty="0" err="1">
                <a:solidFill>
                  <a:srgbClr val="002060"/>
                </a:solidFill>
              </a:rPr>
              <a:t>mov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/>
              <a:t>ds, ax</a:t>
            </a:r>
          </a:p>
          <a:p>
            <a:pPr algn="l" rtl="0"/>
            <a:r>
              <a:rPr lang="en-US" sz="2400" b="1" dirty="0">
                <a:solidFill>
                  <a:srgbClr val="006600"/>
                </a:solidFill>
              </a:rPr>
              <a:t>; --------------------------</a:t>
            </a:r>
          </a:p>
          <a:p>
            <a:pPr algn="l" rtl="0"/>
            <a:r>
              <a:rPr lang="en-US" sz="2400" b="1" dirty="0"/>
              <a:t>	</a:t>
            </a:r>
            <a:r>
              <a:rPr lang="en-US" sz="2400" b="1" dirty="0" err="1">
                <a:solidFill>
                  <a:srgbClr val="002060"/>
                </a:solidFill>
              </a:rPr>
              <a:t>mov</a:t>
            </a:r>
            <a:r>
              <a:rPr lang="en-US" sz="2400" b="1" dirty="0"/>
              <a:t> ax, </a:t>
            </a:r>
            <a:r>
              <a:rPr lang="en-US" sz="2400" b="1" dirty="0">
                <a:solidFill>
                  <a:srgbClr val="FF6600"/>
                </a:solidFill>
              </a:rPr>
              <a:t>0</a:t>
            </a:r>
          </a:p>
          <a:p>
            <a:pPr algn="l" rtl="0"/>
            <a:r>
              <a:rPr lang="en-US" sz="2400" b="1" dirty="0"/>
              <a:t>	</a:t>
            </a:r>
            <a:r>
              <a:rPr lang="en-US" sz="2400" b="1" dirty="0" err="1">
                <a:solidFill>
                  <a:srgbClr val="002060"/>
                </a:solidFill>
              </a:rPr>
              <a:t>mov</a:t>
            </a:r>
            <a:r>
              <a:rPr lang="en-US" sz="2400" b="1" dirty="0"/>
              <a:t> al, [v1]</a:t>
            </a:r>
          </a:p>
          <a:p>
            <a:pPr algn="l" rtl="0"/>
            <a:r>
              <a:rPr lang="en-US" sz="2400" b="1" dirty="0"/>
              <a:t>	</a:t>
            </a:r>
            <a:r>
              <a:rPr lang="en-US" sz="2400" b="1" dirty="0">
                <a:solidFill>
                  <a:srgbClr val="002060"/>
                </a:solidFill>
              </a:rPr>
              <a:t>add </a:t>
            </a:r>
            <a:r>
              <a:rPr lang="en-US" sz="2400" b="1" dirty="0"/>
              <a:t>al, [v2]</a:t>
            </a:r>
          </a:p>
          <a:p>
            <a:pPr algn="l" rtl="0"/>
            <a:r>
              <a:rPr lang="en-US" sz="2400" b="1" dirty="0"/>
              <a:t>	</a:t>
            </a:r>
            <a:r>
              <a:rPr lang="en-US" sz="2400" b="1" dirty="0" err="1">
                <a:solidFill>
                  <a:srgbClr val="002060"/>
                </a:solidFill>
              </a:rPr>
              <a:t>mov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/>
              <a:t>[v1], al</a:t>
            </a:r>
          </a:p>
          <a:p>
            <a:pPr algn="l" rtl="0"/>
            <a:r>
              <a:rPr lang="en-US" sz="2400" b="1" dirty="0"/>
              <a:t>	</a:t>
            </a:r>
            <a:r>
              <a:rPr lang="en-US" sz="2400" b="1" dirty="0">
                <a:solidFill>
                  <a:srgbClr val="002060"/>
                </a:solidFill>
              </a:rPr>
              <a:t>add </a:t>
            </a:r>
            <a:r>
              <a:rPr lang="en-US" sz="2400" b="1" dirty="0"/>
              <a:t>al, </a:t>
            </a:r>
            <a:r>
              <a:rPr lang="en-US" sz="2400" b="1" dirty="0">
                <a:solidFill>
                  <a:srgbClr val="FF6600"/>
                </a:solidFill>
              </a:rPr>
              <a:t>2</a:t>
            </a:r>
            <a:endParaRPr lang="he-IL" sz="2400" b="1" dirty="0">
              <a:solidFill>
                <a:srgbClr val="FF6600"/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 cstate="print"/>
          <a:srcRect l="562" t="13457" r="49867" b="34230"/>
          <a:stretch/>
        </p:blipFill>
        <p:spPr>
          <a:xfrm>
            <a:off x="465513" y="496389"/>
            <a:ext cx="3225337" cy="5885407"/>
          </a:xfrm>
          <a:prstGeom prst="rect">
            <a:avLst/>
          </a:prstGeom>
          <a:ln w="28575"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6417038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מבט לאחור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3932</TotalTime>
  <Words>1056</Words>
  <Application>Microsoft Office PowerPoint</Application>
  <PresentationFormat>מסך רחב</PresentationFormat>
  <Paragraphs>302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David</vt:lpstr>
      <vt:lpstr>Times New Roman</vt:lpstr>
      <vt:lpstr>Wingdings</vt:lpstr>
      <vt:lpstr>מבט לאחור</vt:lpstr>
      <vt:lpstr>פעולות אריתמטיות לוגיות חיבור וחיסור</vt:lpstr>
      <vt:lpstr>השיטה הבינארית</vt:lpstr>
      <vt:lpstr>השיטה הבינארית </vt:lpstr>
      <vt:lpstr>פעולות חיבור בבסיסים – בסיס 10</vt:lpstr>
      <vt:lpstr>פעולות חיבור בבסיסים  - בסיס 2</vt:lpstr>
      <vt:lpstr>פעולות חיבור בבסיסים – בסיס 16</vt:lpstr>
      <vt:lpstr>פקודת ADD</vt:lpstr>
      <vt:lpstr>פקודת ADD</vt:lpstr>
      <vt:lpstr>פקודת add</vt:lpstr>
      <vt:lpstr>פקודת add</vt:lpstr>
      <vt:lpstr>פקודת add</vt:lpstr>
      <vt:lpstr>פקודת add</vt:lpstr>
      <vt:lpstr>מה קורה שתוצאת החיבור גדולה יותר מבית?</vt:lpstr>
      <vt:lpstr>מה קורה שתוצאת החיבור גדולה יותר מבית?</vt:lpstr>
      <vt:lpstr>מה קורה שתוצאת החיבור גדולה יותר מבית?</vt:lpstr>
      <vt:lpstr>פקודת inc</vt:lpstr>
      <vt:lpstr>פקודת inc</vt:lpstr>
      <vt:lpstr>פעולת חיסור </vt:lpstr>
      <vt:lpstr>פעולת חיסור בבסיסים</vt:lpstr>
      <vt:lpstr>פקודת SUB</vt:lpstr>
      <vt:lpstr>פקודת sub</vt:lpstr>
      <vt:lpstr>פקודת SUB</vt:lpstr>
      <vt:lpstr>פקודת sub</vt:lpstr>
      <vt:lpstr>מספרים שליליים</vt:lpstr>
      <vt:lpstr>מספרים שליליים</vt:lpstr>
      <vt:lpstr>דגל הסימן  (האם המספרים הם singed – מספרים שלילים)</vt:lpstr>
      <vt:lpstr>פקודת DEC</vt:lpstr>
      <vt:lpstr>הזזת השחקן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amir appel</cp:lastModifiedBy>
  <cp:revision>189</cp:revision>
  <dcterms:created xsi:type="dcterms:W3CDTF">2016-07-05T08:00:04Z</dcterms:created>
  <dcterms:modified xsi:type="dcterms:W3CDTF">2018-11-21T12:16:56Z</dcterms:modified>
</cp:coreProperties>
</file>