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2"/>
  </p:notesMasterIdLst>
  <p:sldIdLst>
    <p:sldId id="256" r:id="rId2"/>
    <p:sldId id="285" r:id="rId3"/>
    <p:sldId id="288" r:id="rId4"/>
    <p:sldId id="287" r:id="rId5"/>
    <p:sldId id="257" r:id="rId6"/>
    <p:sldId id="258" r:id="rId7"/>
    <p:sldId id="259" r:id="rId8"/>
    <p:sldId id="280" r:id="rId9"/>
    <p:sldId id="260" r:id="rId10"/>
    <p:sldId id="267" r:id="rId11"/>
    <p:sldId id="262" r:id="rId12"/>
    <p:sldId id="283" r:id="rId13"/>
    <p:sldId id="264" r:id="rId14"/>
    <p:sldId id="270" r:id="rId15"/>
    <p:sldId id="282" r:id="rId16"/>
    <p:sldId id="272" r:id="rId17"/>
    <p:sldId id="273" r:id="rId18"/>
    <p:sldId id="274" r:id="rId19"/>
    <p:sldId id="275" r:id="rId20"/>
    <p:sldId id="276" r:id="rId21"/>
    <p:sldId id="284" r:id="rId22"/>
    <p:sldId id="277" r:id="rId23"/>
    <p:sldId id="278" r:id="rId24"/>
    <p:sldId id="290" r:id="rId25"/>
    <p:sldId id="291" r:id="rId26"/>
    <p:sldId id="281" r:id="rId27"/>
    <p:sldId id="289" r:id="rId28"/>
    <p:sldId id="292" r:id="rId29"/>
    <p:sldId id="293" r:id="rId30"/>
    <p:sldId id="294" r:id="rId3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6600"/>
    <a:srgbClr val="107A15"/>
    <a:srgbClr val="FF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סגנון בהיר 2 - הדגשה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9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6422C-6E7A-4F3F-8C34-B90721DC49FA}" type="doc">
      <dgm:prSet loTypeId="urn:microsoft.com/office/officeart/2005/8/layout/process1" loCatId="process" qsTypeId="urn:microsoft.com/office/officeart/2005/8/quickstyle/3d5" qsCatId="3D" csTypeId="urn:microsoft.com/office/officeart/2005/8/colors/accent3_4" csCatId="accent3" phldr="1"/>
      <dgm:spPr/>
    </dgm:pt>
    <dgm:pt modelId="{0BC9D3D1-0E31-4362-A7B2-91807D985CA9}">
      <dgm:prSet phldrT="[טקסט]"/>
      <dgm:spPr/>
      <dgm:t>
        <a:bodyPr/>
        <a:lstStyle/>
        <a:p>
          <a:pPr rtl="1"/>
          <a:r>
            <a:rPr lang="he-IL" dirty="0"/>
            <a:t>מקור</a:t>
          </a:r>
        </a:p>
      </dgm:t>
    </dgm:pt>
    <dgm:pt modelId="{F20FEFB7-F81A-48D8-B4A4-CC679D5FE0AF}" type="parTrans" cxnId="{FE9A8106-A107-4293-ADC7-E969CB0150C8}">
      <dgm:prSet/>
      <dgm:spPr/>
      <dgm:t>
        <a:bodyPr/>
        <a:lstStyle/>
        <a:p>
          <a:pPr rtl="1"/>
          <a:endParaRPr lang="he-IL"/>
        </a:p>
      </dgm:t>
    </dgm:pt>
    <dgm:pt modelId="{056A57BD-8000-460E-8CFF-32BA9FD20B45}" type="sibTrans" cxnId="{FE9A8106-A107-4293-ADC7-E969CB0150C8}">
      <dgm:prSet/>
      <dgm:spPr/>
      <dgm:t>
        <a:bodyPr/>
        <a:lstStyle/>
        <a:p>
          <a:pPr rtl="1"/>
          <a:endParaRPr lang="he-IL"/>
        </a:p>
      </dgm:t>
    </dgm:pt>
    <dgm:pt modelId="{A4490716-0B12-4C1A-A9C0-A287E3E32EAF}">
      <dgm:prSet phldrT="[טקסט]"/>
      <dgm:spPr/>
      <dgm:t>
        <a:bodyPr/>
        <a:lstStyle/>
        <a:p>
          <a:pPr rtl="1"/>
          <a:r>
            <a:rPr lang="he-IL" dirty="0"/>
            <a:t>יעד</a:t>
          </a:r>
        </a:p>
      </dgm:t>
    </dgm:pt>
    <dgm:pt modelId="{D8090E33-0722-4DD8-B434-43587DC1AE5F}" type="parTrans" cxnId="{8C74A0D9-FEFE-4D46-A972-0ED3E23444B1}">
      <dgm:prSet/>
      <dgm:spPr/>
      <dgm:t>
        <a:bodyPr/>
        <a:lstStyle/>
        <a:p>
          <a:pPr rtl="1"/>
          <a:endParaRPr lang="he-IL"/>
        </a:p>
      </dgm:t>
    </dgm:pt>
    <dgm:pt modelId="{81256819-5339-4533-A30D-571D04F8A394}" type="sibTrans" cxnId="{8C74A0D9-FEFE-4D46-A972-0ED3E23444B1}">
      <dgm:prSet/>
      <dgm:spPr/>
      <dgm:t>
        <a:bodyPr/>
        <a:lstStyle/>
        <a:p>
          <a:pPr rtl="1"/>
          <a:endParaRPr lang="he-IL"/>
        </a:p>
      </dgm:t>
    </dgm:pt>
    <dgm:pt modelId="{78549FD2-BC65-4073-BAB1-584C3953548A}" type="pres">
      <dgm:prSet presAssocID="{7BE6422C-6E7A-4F3F-8C34-B90721DC49FA}" presName="Name0" presStyleCnt="0">
        <dgm:presLayoutVars>
          <dgm:dir val="rev"/>
          <dgm:resizeHandles val="exact"/>
        </dgm:presLayoutVars>
      </dgm:prSet>
      <dgm:spPr/>
    </dgm:pt>
    <dgm:pt modelId="{1F37DB66-417E-4004-B5FA-846EBCA9FCB9}" type="pres">
      <dgm:prSet presAssocID="{0BC9D3D1-0E31-4362-A7B2-91807D985CA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5A16FCD-99EA-45C5-B569-7C14B2B39E85}" type="pres">
      <dgm:prSet presAssocID="{056A57BD-8000-460E-8CFF-32BA9FD20B45}" presName="sibTrans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B25C2C2F-9C51-49BB-9C2F-FF5A138F8D14}" type="pres">
      <dgm:prSet presAssocID="{056A57BD-8000-460E-8CFF-32BA9FD20B45}" presName="connectorText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D3263846-E032-4950-931D-5DCE4710E968}" type="pres">
      <dgm:prSet presAssocID="{A4490716-0B12-4C1A-A9C0-A287E3E32EA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D18561CF-4D82-4C1D-B8E2-265B8A26631F}" type="presOf" srcId="{A4490716-0B12-4C1A-A9C0-A287E3E32EAF}" destId="{D3263846-E032-4950-931D-5DCE4710E968}" srcOrd="0" destOrd="0" presId="urn:microsoft.com/office/officeart/2005/8/layout/process1"/>
    <dgm:cxn modelId="{8C74A0D9-FEFE-4D46-A972-0ED3E23444B1}" srcId="{7BE6422C-6E7A-4F3F-8C34-B90721DC49FA}" destId="{A4490716-0B12-4C1A-A9C0-A287E3E32EAF}" srcOrd="1" destOrd="0" parTransId="{D8090E33-0722-4DD8-B434-43587DC1AE5F}" sibTransId="{81256819-5339-4533-A30D-571D04F8A394}"/>
    <dgm:cxn modelId="{CB5E2E47-C567-4236-99F5-898E7A0114BF}" type="presOf" srcId="{056A57BD-8000-460E-8CFF-32BA9FD20B45}" destId="{B25C2C2F-9C51-49BB-9C2F-FF5A138F8D14}" srcOrd="1" destOrd="0" presId="urn:microsoft.com/office/officeart/2005/8/layout/process1"/>
    <dgm:cxn modelId="{6DE931CC-6E69-4D9F-8512-5E18604C7955}" type="presOf" srcId="{7BE6422C-6E7A-4F3F-8C34-B90721DC49FA}" destId="{78549FD2-BC65-4073-BAB1-584C3953548A}" srcOrd="0" destOrd="0" presId="urn:microsoft.com/office/officeart/2005/8/layout/process1"/>
    <dgm:cxn modelId="{316841BA-E3F3-4ABF-A77B-78532A462EFF}" type="presOf" srcId="{0BC9D3D1-0E31-4362-A7B2-91807D985CA9}" destId="{1F37DB66-417E-4004-B5FA-846EBCA9FCB9}" srcOrd="0" destOrd="0" presId="urn:microsoft.com/office/officeart/2005/8/layout/process1"/>
    <dgm:cxn modelId="{2A02DF85-4A39-4B02-9D9E-9EC2F583B771}" type="presOf" srcId="{056A57BD-8000-460E-8CFF-32BA9FD20B45}" destId="{75A16FCD-99EA-45C5-B569-7C14B2B39E85}" srcOrd="0" destOrd="0" presId="urn:microsoft.com/office/officeart/2005/8/layout/process1"/>
    <dgm:cxn modelId="{FE9A8106-A107-4293-ADC7-E969CB0150C8}" srcId="{7BE6422C-6E7A-4F3F-8C34-B90721DC49FA}" destId="{0BC9D3D1-0E31-4362-A7B2-91807D985CA9}" srcOrd="0" destOrd="0" parTransId="{F20FEFB7-F81A-48D8-B4A4-CC679D5FE0AF}" sibTransId="{056A57BD-8000-460E-8CFF-32BA9FD20B45}"/>
    <dgm:cxn modelId="{C408F691-74BD-4E5B-B86D-753D4B5AED9A}" type="presParOf" srcId="{78549FD2-BC65-4073-BAB1-584C3953548A}" destId="{1F37DB66-417E-4004-B5FA-846EBCA9FCB9}" srcOrd="0" destOrd="0" presId="urn:microsoft.com/office/officeart/2005/8/layout/process1"/>
    <dgm:cxn modelId="{32F96B82-CF23-45FD-BF1D-2B6CB93BB09B}" type="presParOf" srcId="{78549FD2-BC65-4073-BAB1-584C3953548A}" destId="{75A16FCD-99EA-45C5-B569-7C14B2B39E85}" srcOrd="1" destOrd="0" presId="urn:microsoft.com/office/officeart/2005/8/layout/process1"/>
    <dgm:cxn modelId="{0E89526B-015A-4E62-8B86-6A20FCC013D7}" type="presParOf" srcId="{75A16FCD-99EA-45C5-B569-7C14B2B39E85}" destId="{B25C2C2F-9C51-49BB-9C2F-FF5A138F8D14}" srcOrd="0" destOrd="0" presId="urn:microsoft.com/office/officeart/2005/8/layout/process1"/>
    <dgm:cxn modelId="{1224669D-A2BB-4067-86B7-802E65DD4DFD}" type="presParOf" srcId="{78549FD2-BC65-4073-BAB1-584C3953548A}" destId="{D3263846-E032-4950-931D-5DCE4710E96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E6422C-6E7A-4F3F-8C34-B90721DC49FA}" type="doc">
      <dgm:prSet loTypeId="urn:microsoft.com/office/officeart/2005/8/layout/process1" loCatId="process" qsTypeId="urn:microsoft.com/office/officeart/2005/8/quickstyle/3d5" qsCatId="3D" csTypeId="urn:microsoft.com/office/officeart/2005/8/colors/accent3_4" csCatId="accent3" phldr="1"/>
      <dgm:spPr/>
    </dgm:pt>
    <dgm:pt modelId="{0BC9D3D1-0E31-4362-A7B2-91807D985CA9}">
      <dgm:prSet phldrT="[טקסט]"/>
      <dgm:spPr/>
      <dgm:t>
        <a:bodyPr/>
        <a:lstStyle/>
        <a:p>
          <a:pPr rtl="1"/>
          <a:r>
            <a:rPr lang="he-IL" dirty="0"/>
            <a:t>מקור</a:t>
          </a:r>
        </a:p>
      </dgm:t>
    </dgm:pt>
    <dgm:pt modelId="{F20FEFB7-F81A-48D8-B4A4-CC679D5FE0AF}" type="parTrans" cxnId="{FE9A8106-A107-4293-ADC7-E969CB0150C8}">
      <dgm:prSet/>
      <dgm:spPr/>
      <dgm:t>
        <a:bodyPr/>
        <a:lstStyle/>
        <a:p>
          <a:pPr rtl="1"/>
          <a:endParaRPr lang="he-IL"/>
        </a:p>
      </dgm:t>
    </dgm:pt>
    <dgm:pt modelId="{056A57BD-8000-460E-8CFF-32BA9FD20B45}" type="sibTrans" cxnId="{FE9A8106-A107-4293-ADC7-E969CB0150C8}">
      <dgm:prSet/>
      <dgm:spPr/>
      <dgm:t>
        <a:bodyPr/>
        <a:lstStyle/>
        <a:p>
          <a:pPr rtl="1"/>
          <a:endParaRPr lang="he-IL"/>
        </a:p>
      </dgm:t>
    </dgm:pt>
    <dgm:pt modelId="{A4490716-0B12-4C1A-A9C0-A287E3E32EAF}">
      <dgm:prSet phldrT="[טקסט]"/>
      <dgm:spPr/>
      <dgm:t>
        <a:bodyPr/>
        <a:lstStyle/>
        <a:p>
          <a:pPr rtl="1"/>
          <a:r>
            <a:rPr lang="he-IL" dirty="0"/>
            <a:t>יעד</a:t>
          </a:r>
        </a:p>
      </dgm:t>
    </dgm:pt>
    <dgm:pt modelId="{D8090E33-0722-4DD8-B434-43587DC1AE5F}" type="parTrans" cxnId="{8C74A0D9-FEFE-4D46-A972-0ED3E23444B1}">
      <dgm:prSet/>
      <dgm:spPr/>
      <dgm:t>
        <a:bodyPr/>
        <a:lstStyle/>
        <a:p>
          <a:pPr rtl="1"/>
          <a:endParaRPr lang="he-IL"/>
        </a:p>
      </dgm:t>
    </dgm:pt>
    <dgm:pt modelId="{81256819-5339-4533-A30D-571D04F8A394}" type="sibTrans" cxnId="{8C74A0D9-FEFE-4D46-A972-0ED3E23444B1}">
      <dgm:prSet/>
      <dgm:spPr/>
      <dgm:t>
        <a:bodyPr/>
        <a:lstStyle/>
        <a:p>
          <a:pPr rtl="1"/>
          <a:endParaRPr lang="he-IL"/>
        </a:p>
      </dgm:t>
    </dgm:pt>
    <dgm:pt modelId="{78549FD2-BC65-4073-BAB1-584C3953548A}" type="pres">
      <dgm:prSet presAssocID="{7BE6422C-6E7A-4F3F-8C34-B90721DC49FA}" presName="Name0" presStyleCnt="0">
        <dgm:presLayoutVars>
          <dgm:dir val="rev"/>
          <dgm:resizeHandles val="exact"/>
        </dgm:presLayoutVars>
      </dgm:prSet>
      <dgm:spPr/>
    </dgm:pt>
    <dgm:pt modelId="{1F37DB66-417E-4004-B5FA-846EBCA9FCB9}" type="pres">
      <dgm:prSet presAssocID="{0BC9D3D1-0E31-4362-A7B2-91807D985CA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5A16FCD-99EA-45C5-B569-7C14B2B39E85}" type="pres">
      <dgm:prSet presAssocID="{056A57BD-8000-460E-8CFF-32BA9FD20B45}" presName="sibTrans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B25C2C2F-9C51-49BB-9C2F-FF5A138F8D14}" type="pres">
      <dgm:prSet presAssocID="{056A57BD-8000-460E-8CFF-32BA9FD20B45}" presName="connectorText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D3263846-E032-4950-931D-5DCE4710E968}" type="pres">
      <dgm:prSet presAssocID="{A4490716-0B12-4C1A-A9C0-A287E3E32EA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53C0350-1F10-407F-979D-E1BFF640FD5F}" type="presOf" srcId="{0BC9D3D1-0E31-4362-A7B2-91807D985CA9}" destId="{1F37DB66-417E-4004-B5FA-846EBCA9FCB9}" srcOrd="0" destOrd="0" presId="urn:microsoft.com/office/officeart/2005/8/layout/process1"/>
    <dgm:cxn modelId="{8C74A0D9-FEFE-4D46-A972-0ED3E23444B1}" srcId="{7BE6422C-6E7A-4F3F-8C34-B90721DC49FA}" destId="{A4490716-0B12-4C1A-A9C0-A287E3E32EAF}" srcOrd="1" destOrd="0" parTransId="{D8090E33-0722-4DD8-B434-43587DC1AE5F}" sibTransId="{81256819-5339-4533-A30D-571D04F8A394}"/>
    <dgm:cxn modelId="{5E6C7351-A15B-4D74-B992-511B7B1F1DD3}" type="presOf" srcId="{7BE6422C-6E7A-4F3F-8C34-B90721DC49FA}" destId="{78549FD2-BC65-4073-BAB1-584C3953548A}" srcOrd="0" destOrd="0" presId="urn:microsoft.com/office/officeart/2005/8/layout/process1"/>
    <dgm:cxn modelId="{B405410A-218D-46DB-BB9F-D43EEA9BEFAF}" type="presOf" srcId="{056A57BD-8000-460E-8CFF-32BA9FD20B45}" destId="{75A16FCD-99EA-45C5-B569-7C14B2B39E85}" srcOrd="0" destOrd="0" presId="urn:microsoft.com/office/officeart/2005/8/layout/process1"/>
    <dgm:cxn modelId="{AC30EDE7-C5BB-45EB-9C71-573C44E95621}" type="presOf" srcId="{056A57BD-8000-460E-8CFF-32BA9FD20B45}" destId="{B25C2C2F-9C51-49BB-9C2F-FF5A138F8D14}" srcOrd="1" destOrd="0" presId="urn:microsoft.com/office/officeart/2005/8/layout/process1"/>
    <dgm:cxn modelId="{FE9A8106-A107-4293-ADC7-E969CB0150C8}" srcId="{7BE6422C-6E7A-4F3F-8C34-B90721DC49FA}" destId="{0BC9D3D1-0E31-4362-A7B2-91807D985CA9}" srcOrd="0" destOrd="0" parTransId="{F20FEFB7-F81A-48D8-B4A4-CC679D5FE0AF}" sibTransId="{056A57BD-8000-460E-8CFF-32BA9FD20B45}"/>
    <dgm:cxn modelId="{A2AC3F2E-5273-4E56-8125-D392F7BBE79A}" type="presOf" srcId="{A4490716-0B12-4C1A-A9C0-A287E3E32EAF}" destId="{D3263846-E032-4950-931D-5DCE4710E968}" srcOrd="0" destOrd="0" presId="urn:microsoft.com/office/officeart/2005/8/layout/process1"/>
    <dgm:cxn modelId="{99414DB4-0812-4C4E-BC7D-29A90A881682}" type="presParOf" srcId="{78549FD2-BC65-4073-BAB1-584C3953548A}" destId="{1F37DB66-417E-4004-B5FA-846EBCA9FCB9}" srcOrd="0" destOrd="0" presId="urn:microsoft.com/office/officeart/2005/8/layout/process1"/>
    <dgm:cxn modelId="{C4EA47EC-E1E1-4E30-AFFF-868EA61D92B6}" type="presParOf" srcId="{78549FD2-BC65-4073-BAB1-584C3953548A}" destId="{75A16FCD-99EA-45C5-B569-7C14B2B39E85}" srcOrd="1" destOrd="0" presId="urn:microsoft.com/office/officeart/2005/8/layout/process1"/>
    <dgm:cxn modelId="{31708DFB-456F-40CD-997D-995B6EA6D3DE}" type="presParOf" srcId="{75A16FCD-99EA-45C5-B569-7C14B2B39E85}" destId="{B25C2C2F-9C51-49BB-9C2F-FF5A138F8D14}" srcOrd="0" destOrd="0" presId="urn:microsoft.com/office/officeart/2005/8/layout/process1"/>
    <dgm:cxn modelId="{8899BD7A-FFDD-401E-8551-31238124BA62}" type="presParOf" srcId="{78549FD2-BC65-4073-BAB1-584C3953548A}" destId="{D3263846-E032-4950-931D-5DCE4710E96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0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8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7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00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9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5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587240" y="1132115"/>
            <a:ext cx="6568440" cy="2495006"/>
          </a:xfrm>
        </p:spPr>
        <p:txBody>
          <a:bodyPr>
            <a:normAutofit/>
          </a:bodyPr>
          <a:lstStyle/>
          <a:p>
            <a:pPr algn="r"/>
            <a:r>
              <a:rPr lang="he-IL" sz="88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פקודות בקרה</a:t>
            </a:r>
            <a:r>
              <a:rPr lang="he-IL" sz="89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he-IL" sz="89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he-IL" sz="6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תנאים לוגיים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065520" y="4645741"/>
            <a:ext cx="463296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94" y="1388688"/>
            <a:ext cx="18573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4047564" y="779928"/>
            <a:ext cx="7108115" cy="806825"/>
          </a:xfrm>
        </p:spPr>
        <p:txBody>
          <a:bodyPr>
            <a:normAutofit/>
          </a:bodyPr>
          <a:lstStyle/>
          <a:p>
            <a:pPr algn="r"/>
            <a:r>
              <a:rPr lang="he-IL" sz="4400" dirty="0">
                <a:cs typeface="+mn-cs"/>
              </a:rPr>
              <a:t>פקודת קפיצה - </a:t>
            </a:r>
            <a:r>
              <a:rPr lang="en-US" sz="4400" dirty="0" err="1">
                <a:cs typeface="+mn-cs"/>
              </a:rPr>
              <a:t>jmp</a:t>
            </a:r>
            <a:endParaRPr lang="en-US" sz="4400" dirty="0">
              <a:cs typeface="+mn-cs"/>
            </a:endParaRP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8175812" y="1967753"/>
            <a:ext cx="2979868" cy="41910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he-IL" sz="2400" dirty="0"/>
              <a:t>בתכנית שלפנינו דילגנו על הפקודה: </a:t>
            </a:r>
            <a:r>
              <a:rPr lang="en-US" sz="2400" dirty="0"/>
              <a:t> add ax, 5</a:t>
            </a:r>
            <a:endParaRPr lang="he-IL" sz="2400" dirty="0"/>
          </a:p>
          <a:p>
            <a:pPr marL="109728" indent="0">
              <a:buNone/>
            </a:pPr>
            <a:r>
              <a:rPr lang="he-IL" sz="2400" dirty="0"/>
              <a:t>וקפצנו ישר לפקודה של </a:t>
            </a:r>
            <a:r>
              <a:rPr lang="en-US" sz="2400" dirty="0"/>
              <a:t>add ax, 4</a:t>
            </a:r>
            <a:r>
              <a:rPr lang="he-IL" sz="2400" dirty="0"/>
              <a:t>. </a:t>
            </a:r>
          </a:p>
          <a:p>
            <a:pPr marL="109728" indent="0">
              <a:buNone/>
            </a:pPr>
            <a:r>
              <a:rPr lang="he-IL" sz="2400" dirty="0"/>
              <a:t>רגיסטר ה – </a:t>
            </a:r>
            <a:r>
              <a:rPr lang="en-US" sz="2400" dirty="0"/>
              <a:t>IP</a:t>
            </a:r>
            <a:r>
              <a:rPr lang="he-IL" sz="2400" dirty="0"/>
              <a:t> השתנה למיקום של הפקודה </a:t>
            </a:r>
            <a:r>
              <a:rPr lang="en-US" sz="2400" dirty="0"/>
              <a:t>add ax, 4</a:t>
            </a:r>
          </a:p>
          <a:p>
            <a:pPr marL="109728" indent="0">
              <a:buNone/>
            </a:pPr>
            <a:r>
              <a:rPr lang="he-IL" sz="2400" dirty="0"/>
              <a:t>רגיסטר </a:t>
            </a:r>
            <a:r>
              <a:rPr lang="en-US" sz="2400" dirty="0" err="1"/>
              <a:t>ip</a:t>
            </a:r>
            <a:r>
              <a:rPr lang="he-IL" sz="2400" dirty="0"/>
              <a:t> קיבל את הערך </a:t>
            </a:r>
            <a:r>
              <a:rPr lang="en-US" sz="2400" dirty="0"/>
              <a:t>0ch</a:t>
            </a:r>
            <a:r>
              <a:rPr lang="he-IL" sz="2400" dirty="0"/>
              <a:t> ולכן בסוף התכנית ערך רגיסטר </a:t>
            </a:r>
            <a:r>
              <a:rPr lang="en-US" sz="2400" dirty="0"/>
              <a:t>ax</a:t>
            </a:r>
            <a:r>
              <a:rPr lang="he-IL" sz="2400" dirty="0"/>
              <a:t> =  4. </a:t>
            </a:r>
            <a:endParaRPr lang="en-US" sz="24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90" y="155983"/>
            <a:ext cx="1338263" cy="143077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3"/>
          <a:srcRect t="5366" b="16276"/>
          <a:stretch/>
        </p:blipFill>
        <p:spPr>
          <a:xfrm>
            <a:off x="254627" y="1842247"/>
            <a:ext cx="7921185" cy="4128248"/>
          </a:xfrm>
          <a:prstGeom prst="rect">
            <a:avLst/>
          </a:prstGeom>
        </p:spPr>
      </p:pic>
      <p:sp>
        <p:nvSpPr>
          <p:cNvPr id="10" name="מלבן 9"/>
          <p:cNvSpPr/>
          <p:nvPr/>
        </p:nvSpPr>
        <p:spPr>
          <a:xfrm>
            <a:off x="6615953" y="4814047"/>
            <a:ext cx="820271" cy="2420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277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6575612" y="645458"/>
            <a:ext cx="4580068" cy="83587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קפיצה </a:t>
            </a:r>
            <a:r>
              <a:rPr lang="en-US" sz="4400" b="1" dirty="0">
                <a:cs typeface="+mn-cs"/>
              </a:rPr>
              <a:t>near</a:t>
            </a:r>
            <a:r>
              <a:rPr lang="he-IL" sz="4400" b="1" dirty="0">
                <a:cs typeface="+mn-cs"/>
              </a:rPr>
              <a:t> ו-</a:t>
            </a:r>
            <a:r>
              <a:rPr lang="en-US" sz="4400" b="1" dirty="0">
                <a:cs typeface="+mn-cs"/>
              </a:rPr>
              <a:t>far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6202680" y="1882588"/>
            <a:ext cx="4953000" cy="4178492"/>
          </a:xfrm>
        </p:spPr>
        <p:txBody>
          <a:bodyPr>
            <a:normAutofit/>
          </a:bodyPr>
          <a:lstStyle/>
          <a:p>
            <a:r>
              <a:rPr lang="he-IL" sz="2800" dirty="0"/>
              <a:t>קפיצה </a:t>
            </a:r>
            <a:r>
              <a:rPr lang="en-US" sz="2800" dirty="0"/>
              <a:t>near</a:t>
            </a:r>
            <a:r>
              <a:rPr lang="he-IL" sz="2800" dirty="0"/>
              <a:t>- בתוך אותו סגמנט</a:t>
            </a:r>
          </a:p>
          <a:p>
            <a:pPr lvl="1"/>
            <a:r>
              <a:rPr lang="he-IL" sz="2400" dirty="0"/>
              <a:t>אין צורך לציין את הסגמנט</a:t>
            </a:r>
          </a:p>
          <a:p>
            <a:pPr lvl="1"/>
            <a:r>
              <a:rPr lang="he-IL" sz="2400" dirty="0"/>
              <a:t>לדוגמה:</a:t>
            </a:r>
          </a:p>
          <a:p>
            <a:r>
              <a:rPr lang="he-IL" sz="2800" dirty="0"/>
              <a:t>קפיצה </a:t>
            </a:r>
            <a:r>
              <a:rPr lang="en-US" sz="2800" dirty="0"/>
              <a:t>far</a:t>
            </a:r>
            <a:r>
              <a:rPr lang="he-IL" sz="2800" dirty="0"/>
              <a:t> –לסגמנט אחר</a:t>
            </a:r>
            <a:endParaRPr lang="en-US" sz="2800" dirty="0"/>
          </a:p>
          <a:p>
            <a:pPr lvl="1"/>
            <a:r>
              <a:rPr lang="he-IL" sz="2400" dirty="0"/>
              <a:t>חייבים לציין לאיזה סגמנט קופצים</a:t>
            </a:r>
          </a:p>
          <a:p>
            <a:pPr lvl="1" algn="l" rtl="0"/>
            <a:r>
              <a:rPr lang="en-US" sz="2400" dirty="0" err="1"/>
              <a:t>jmp</a:t>
            </a:r>
            <a:r>
              <a:rPr lang="en-US" sz="2400" dirty="0"/>
              <a:t> cs:000A</a:t>
            </a:r>
            <a:endParaRPr lang="he-IL" sz="2400" dirty="0"/>
          </a:p>
          <a:p>
            <a:pPr lvl="1"/>
            <a:r>
              <a:rPr lang="he-IL" sz="2400" dirty="0" smtClean="0"/>
              <a:t>שימוש, </a:t>
            </a:r>
            <a:r>
              <a:rPr lang="he-IL" sz="2400" dirty="0"/>
              <a:t>אם </a:t>
            </a:r>
            <a:r>
              <a:rPr lang="he-IL" sz="2400" dirty="0" smtClean="0"/>
              <a:t>יש יותר מסגמנט </a:t>
            </a:r>
            <a:r>
              <a:rPr lang="he-IL" sz="2400" dirty="0"/>
              <a:t>קוד </a:t>
            </a:r>
            <a:r>
              <a:rPr lang="he-IL" sz="2400" dirty="0" smtClean="0"/>
              <a:t>אחד.</a:t>
            </a:r>
            <a:endParaRPr lang="he-IL" sz="2400" dirty="0"/>
          </a:p>
          <a:p>
            <a:pPr lvl="1"/>
            <a:r>
              <a:rPr lang="he-IL" sz="2400" dirty="0"/>
              <a:t>בפועל לא נשתמש </a:t>
            </a:r>
            <a:r>
              <a:rPr lang="he-IL" sz="2400" dirty="0" smtClean="0"/>
              <a:t>בקפיצה רחוקה.  </a:t>
            </a:r>
            <a:r>
              <a:rPr lang="he-IL" sz="2400" dirty="0">
                <a:solidFill>
                  <a:schemeClr val="accent6">
                    <a:lumMod val="75000"/>
                  </a:schemeClr>
                </a:solidFill>
              </a:rPr>
              <a:t>תמיד נגדיר סגמנט קוד אחד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2976" y="2460812"/>
            <a:ext cx="4567517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/>
              <a:t>DATASEG</a:t>
            </a:r>
          </a:p>
          <a:p>
            <a:pPr algn="l" rtl="0"/>
            <a:r>
              <a:rPr lang="en-US" sz="2400" dirty="0"/>
              <a:t>	address  </a:t>
            </a:r>
            <a:r>
              <a:rPr lang="en-US" sz="2400" dirty="0" err="1">
                <a:solidFill>
                  <a:srgbClr val="00B0F0"/>
                </a:solidFill>
              </a:rPr>
              <a:t>dw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000Ah</a:t>
            </a:r>
          </a:p>
          <a:p>
            <a:pPr algn="l" rtl="0"/>
            <a:r>
              <a:rPr lang="en-US" sz="2400" dirty="0"/>
              <a:t>CODESEG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>
                <a:solidFill>
                  <a:srgbClr val="002060"/>
                </a:solidFill>
              </a:rPr>
              <a:t>mov</a:t>
            </a:r>
            <a:r>
              <a:rPr lang="en-US" sz="2400" dirty="0"/>
              <a:t>	ax, @data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>
                <a:solidFill>
                  <a:srgbClr val="002060"/>
                </a:solidFill>
              </a:rPr>
              <a:t>mov</a:t>
            </a:r>
            <a:r>
              <a:rPr lang="en-US" sz="2400" dirty="0"/>
              <a:t>	ds, ax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>
                <a:solidFill>
                  <a:srgbClr val="002060"/>
                </a:solidFill>
              </a:rPr>
              <a:t>mov</a:t>
            </a:r>
            <a:r>
              <a:rPr lang="he-IL" sz="2400" dirty="0"/>
              <a:t>	</a:t>
            </a:r>
            <a:r>
              <a:rPr lang="en-US" sz="2400" dirty="0"/>
              <a:t>ax, 1</a:t>
            </a:r>
          </a:p>
          <a:p>
            <a:pPr algn="l" rtl="0"/>
            <a:r>
              <a:rPr lang="en-US" sz="2400" b="1" dirty="0"/>
              <a:t>	</a:t>
            </a:r>
            <a:r>
              <a:rPr lang="en-US" sz="2400" b="1" dirty="0" err="1">
                <a:solidFill>
                  <a:srgbClr val="002060"/>
                </a:solidFill>
              </a:rPr>
              <a:t>jmp</a:t>
            </a:r>
            <a:r>
              <a:rPr lang="he-IL" sz="2400" b="1" dirty="0"/>
              <a:t>	</a:t>
            </a:r>
            <a:r>
              <a:rPr lang="en-US" sz="2400" b="1" dirty="0"/>
              <a:t>address</a:t>
            </a:r>
            <a:endParaRPr lang="en-US" sz="2400" dirty="0"/>
          </a:p>
          <a:p>
            <a:pPr algn="l"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92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6992470" y="286603"/>
            <a:ext cx="4163209" cy="119472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בעיה</a:t>
            </a:r>
            <a:endParaRPr lang="en-US" sz="4400" b="1" dirty="0">
              <a:cs typeface="+mn-cs"/>
            </a:endParaRP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739587" y="1862100"/>
            <a:ext cx="10416092" cy="433410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בעיה: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e-IL" sz="2400" dirty="0"/>
              <a:t>כל שינוי בקוד ישנה את מיקום הפקודות ב –</a:t>
            </a:r>
            <a:r>
              <a:rPr lang="en-US" sz="2400" dirty="0"/>
              <a:t>code segment</a:t>
            </a:r>
            <a:r>
              <a:rPr lang="he-IL" sz="2400" dirty="0"/>
              <a:t> ואז </a:t>
            </a:r>
            <a:r>
              <a:rPr lang="he-IL" sz="2400" dirty="0" smtClean="0"/>
              <a:t>הקפיצה תבוצע למקום </a:t>
            </a:r>
            <a:r>
              <a:rPr lang="he-IL" sz="2400" dirty="0"/>
              <a:t>הלא נכון בתכנית.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מה </a:t>
            </a:r>
            <a:r>
              <a:rPr lang="he-IL" sz="2400" dirty="0"/>
              <a:t>נעשה כדי למנוע את הצורך לעדכן את הכתובת של ה"קפיצה" בכל שינוי של הקוד?</a:t>
            </a:r>
            <a:endParaRPr lang="he-IL" dirty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3200" b="1" dirty="0">
                <a:solidFill>
                  <a:schemeClr val="accent4">
                    <a:lumMod val="75000"/>
                  </a:schemeClr>
                </a:solidFill>
              </a:rPr>
              <a:t>שפת </a:t>
            </a:r>
            <a:r>
              <a:rPr lang="he-IL" sz="3200" b="1" dirty="0" err="1">
                <a:solidFill>
                  <a:schemeClr val="accent4">
                    <a:lumMod val="75000"/>
                  </a:schemeClr>
                </a:solidFill>
              </a:rPr>
              <a:t>אסמבלי</a:t>
            </a:r>
            <a:r>
              <a:rPr lang="he-IL" sz="3200" b="1" dirty="0">
                <a:solidFill>
                  <a:schemeClr val="accent4">
                    <a:lumMod val="75000"/>
                  </a:schemeClr>
                </a:solidFill>
              </a:rPr>
              <a:t> מאפשרת לנו לתת תווית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Label</a:t>
            </a:r>
            <a:r>
              <a:rPr lang="he-IL" sz="3200" b="1" dirty="0">
                <a:solidFill>
                  <a:schemeClr val="accent4">
                    <a:lumMod val="75000"/>
                  </a:schemeClr>
                </a:solidFill>
              </a:rPr>
              <a:t> לשורה בקוד</a:t>
            </a:r>
          </a:p>
        </p:txBody>
      </p:sp>
      <p:pic>
        <p:nvPicPr>
          <p:cNvPr id="2052" name="Picture 4" descr="http://underscoresearch.com/wp-content/uploads/2012/12/blank-price-t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02874" y="446625"/>
            <a:ext cx="1608837" cy="71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52527" y="4830036"/>
            <a:ext cx="4270414" cy="131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FFC000"/>
                </a:solidFill>
              </a:rPr>
              <a:t>Jmp</a:t>
            </a:r>
            <a:r>
              <a:rPr lang="en-US" sz="8000" dirty="0">
                <a:solidFill>
                  <a:srgbClr val="FFC000"/>
                </a:solidFill>
              </a:rPr>
              <a:t> label</a:t>
            </a:r>
          </a:p>
        </p:txBody>
      </p:sp>
    </p:spTree>
    <p:extLst>
      <p:ext uri="{BB962C8B-B14F-4D97-AF65-F5344CB8AC3E}">
        <p14:creationId xmlns:p14="http://schemas.microsoft.com/office/powerpoint/2010/main" val="327685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C 0.00807 -0.0081 0.05664 -0.24814 0.09375 -0.24768 C 0.13086 -0.24745 0.22252 -0.12268 0.22252 0.00232 C 0.22252 -0.06087 0.25534 -0.12268 0.28607 -0.12268 C 0.31888 -0.12268 0.34935 -0.05972 0.34935 0.00232 C 0.34935 -0.02893 0.36575 -0.06087 0.38203 -0.06087 C 0.39843 -0.06087 0.41497 -0.02986 0.41497 0.00232 C 0.41497 -0.01388 0.42304 -0.02893 0.43112 -0.02893 C 0.43932 -0.02893 0.44752 -0.01296 0.44752 0.00232 C 0.44752 -0.00578 0.4513 -0.01388 0.45573 -0.01388 C 0.45781 -0.01388 0.46393 -0.00578 0.46393 0.00232 C 0.46393 -0.00162 0.46614 -0.00578 0.46784 -0.00578 C 0.46784 -0.00486 0.47187 -0.00208 0.47187 0.00232 C 0.47187 0.00024 0.47187 -0.00162 0.47409 -0.00162 C 0.47409 -0.00069 0.47617 0.00047 0.47617 0.00232 L 0.47617 -0.00069 C 0.47825 -0.00069 0.47825 0.00024 0.47825 0.00139 C 0.48034 0.00139 0.48034 0.00047 0.48034 -0.00069 C 0.48268 -0.00069 0.48268 0.00024 0.48268 0.00139 " pathEditMode="relative" rAng="0" ptsTypes="AAAAAAAAAAAAAAAAAAA">
                                      <p:cBhvr>
                                        <p:cTn id="10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28" y="-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6992470" y="286603"/>
            <a:ext cx="4163209" cy="119472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תוויות   </a:t>
            </a:r>
            <a:r>
              <a:rPr lang="en-US" sz="4400" b="1" dirty="0">
                <a:cs typeface="+mn-cs"/>
              </a:rPr>
              <a:t>Labels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739587" y="1696276"/>
            <a:ext cx="10577770" cy="4463224"/>
          </a:xfrm>
        </p:spPr>
        <p:txBody>
          <a:bodyPr>
            <a:normAutofit fontScale="92500" lnSpcReduction="20000"/>
          </a:bodyPr>
          <a:lstStyle/>
          <a:p>
            <a:pPr marL="109728" indent="0" algn="l" rtl="0">
              <a:buNone/>
            </a:pPr>
            <a:r>
              <a:rPr lang="en-US" sz="3200" b="1" dirty="0" err="1"/>
              <a:t>jmp</a:t>
            </a:r>
            <a:r>
              <a:rPr lang="en-US" sz="3200" b="1" dirty="0"/>
              <a:t>  Start</a:t>
            </a:r>
            <a:r>
              <a:rPr lang="he-IL" sz="3200" b="1" dirty="0"/>
              <a:t>									דוגמאות</a:t>
            </a:r>
            <a:endParaRPr lang="en-US" sz="3200" b="1" dirty="0"/>
          </a:p>
          <a:p>
            <a:pPr marL="109728" indent="0" algn="l" rtl="0">
              <a:buNone/>
            </a:pPr>
            <a:r>
              <a:rPr lang="en-US" sz="3200" b="1" dirty="0" err="1"/>
              <a:t>jmp</a:t>
            </a:r>
            <a:r>
              <a:rPr lang="en-US" sz="3200" b="1" dirty="0"/>
              <a:t>  </a:t>
            </a:r>
            <a:r>
              <a:rPr lang="en-US" sz="3200" b="1" dirty="0" err="1"/>
              <a:t>WaitForKey</a:t>
            </a:r>
            <a:endParaRPr lang="en-US" sz="3200" b="1" dirty="0"/>
          </a:p>
          <a:p>
            <a:pPr marL="109728" indent="0" algn="l" rtl="0">
              <a:buNone/>
            </a:pPr>
            <a:r>
              <a:rPr lang="en-US" sz="3200" b="1" dirty="0" err="1"/>
              <a:t>Jmp</a:t>
            </a:r>
            <a:r>
              <a:rPr lang="en-US" sz="3200" b="1" dirty="0"/>
              <a:t>  </a:t>
            </a:r>
            <a:r>
              <a:rPr lang="en-US" sz="3200" b="1" dirty="0" err="1"/>
              <a:t>PrintResult</a:t>
            </a:r>
            <a:endParaRPr lang="he-IL" sz="3200" b="1" dirty="0"/>
          </a:p>
          <a:p>
            <a:r>
              <a:rPr lang="he-IL" sz="3200" b="1" dirty="0">
                <a:solidFill>
                  <a:schemeClr val="accent2">
                    <a:lumMod val="75000"/>
                  </a:schemeClr>
                </a:solidFill>
              </a:rPr>
              <a:t>רצוי שלתוויות יהיו שמות בעלי משמעות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3200" dirty="0"/>
              <a:t>שם של תווית יכול להיות רצף של תווים כל עוד אינו מתחיל בספרה ואינו כולל רווח.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he-IL" sz="3200" dirty="0"/>
              <a:t>האסמבלר אינו מבחין באותיות גדולות וקטנות אך תחילת מילה באותיות גדולות ושאר המילה בקטנות יותר קריאה ולכן יותר מומלצת.</a:t>
            </a:r>
          </a:p>
        </p:txBody>
      </p:sp>
      <p:pic>
        <p:nvPicPr>
          <p:cNvPr id="2052" name="Picture 4" descr="http://underscoresearch.com/wp-content/uploads/2012/12/blank-price-t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88051" y="526171"/>
            <a:ext cx="1608837" cy="71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12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תוויות   </a:t>
            </a:r>
            <a:r>
              <a:rPr lang="en-US" sz="4400" b="1" dirty="0">
                <a:cs typeface="+mn-cs"/>
              </a:rPr>
              <a:t>Labels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sz="half" idx="1"/>
          </p:nvPr>
        </p:nvSpPr>
        <p:spPr>
          <a:xfrm>
            <a:off x="6750424" y="1959417"/>
            <a:ext cx="4500000" cy="4023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b="1" dirty="0">
                <a:solidFill>
                  <a:schemeClr val="accent6">
                    <a:lumMod val="75000"/>
                  </a:schemeClr>
                </a:solidFill>
              </a:rPr>
              <a:t>מה יהיה ערכו של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AX </a:t>
            </a:r>
            <a:r>
              <a:rPr lang="he-IL" sz="2400" b="1" dirty="0">
                <a:solidFill>
                  <a:schemeClr val="accent6">
                    <a:lumMod val="75000"/>
                  </a:schemeClr>
                </a:solidFill>
              </a:rPr>
              <a:t> בסוף ריצת הקוד?</a:t>
            </a:r>
          </a:p>
          <a:p>
            <a:pPr algn="l" rtl="0"/>
            <a:r>
              <a:rPr lang="en-US" sz="2400" dirty="0"/>
              <a:t>            </a:t>
            </a:r>
            <a:r>
              <a:rPr lang="en-US" sz="2400" dirty="0">
                <a:solidFill>
                  <a:srgbClr val="002060"/>
                </a:solidFill>
              </a:rPr>
              <a:t>mov</a:t>
            </a:r>
            <a:r>
              <a:rPr lang="he-IL" sz="2400" dirty="0">
                <a:solidFill>
                  <a:srgbClr val="002060"/>
                </a:solidFill>
              </a:rPr>
              <a:t>	</a:t>
            </a:r>
            <a:r>
              <a:rPr lang="en-US" sz="2400" dirty="0"/>
              <a:t>ax, 0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2060"/>
                </a:solidFill>
              </a:rPr>
              <a:t>jmp</a:t>
            </a:r>
            <a:r>
              <a:rPr lang="en-US" sz="2400" dirty="0"/>
              <a:t>	</a:t>
            </a:r>
            <a:r>
              <a:rPr lang="en-US" sz="2400" dirty="0" err="1"/>
              <a:t>IncAX</a:t>
            </a:r>
            <a:endParaRPr lang="en-US" sz="2400" dirty="0"/>
          </a:p>
          <a:p>
            <a:pPr algn="l" rtl="0"/>
            <a:r>
              <a:rPr lang="en-US" sz="2400" dirty="0"/>
              <a:t>	</a:t>
            </a:r>
            <a:r>
              <a:rPr lang="en-US" sz="2400" dirty="0">
                <a:solidFill>
                  <a:srgbClr val="002060"/>
                </a:solidFill>
              </a:rPr>
              <a:t>add</a:t>
            </a:r>
            <a:r>
              <a:rPr lang="en-US" sz="2400" dirty="0"/>
              <a:t>	ax, 3</a:t>
            </a:r>
          </a:p>
          <a:p>
            <a:pPr algn="l" rtl="0"/>
            <a:r>
              <a:rPr lang="en-US" sz="2400" b="1" dirty="0" err="1">
                <a:solidFill>
                  <a:srgbClr val="FF0000"/>
                </a:solidFill>
              </a:rPr>
              <a:t>IncAX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inc</a:t>
            </a:r>
            <a:r>
              <a:rPr lang="en-US" sz="2400" dirty="0"/>
              <a:t>	ax</a:t>
            </a:r>
          </a:p>
          <a:p>
            <a:pPr mar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2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2"/>
          </p:nvPr>
        </p:nvSpPr>
        <p:spPr>
          <a:xfrm>
            <a:off x="1188720" y="1959417"/>
            <a:ext cx="4500000" cy="292186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b="1" dirty="0">
                <a:solidFill>
                  <a:schemeClr val="accent6">
                    <a:lumMod val="75000"/>
                  </a:schemeClr>
                </a:solidFill>
              </a:rPr>
              <a:t>מה יהיה ערכו של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AX</a:t>
            </a:r>
            <a:r>
              <a:rPr lang="he-IL" sz="2400" b="1" dirty="0">
                <a:solidFill>
                  <a:schemeClr val="accent6">
                    <a:lumMod val="75000"/>
                  </a:schemeClr>
                </a:solidFill>
              </a:rPr>
              <a:t>  בסוף ריצת הקוד?</a:t>
            </a:r>
          </a:p>
          <a:p>
            <a:pPr algn="l" rtl="0"/>
            <a:r>
              <a:rPr lang="en-US" sz="2400" b="1" dirty="0" err="1">
                <a:solidFill>
                  <a:srgbClr val="FF0000"/>
                </a:solidFill>
              </a:rPr>
              <a:t>IncAx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</a:p>
          <a:p>
            <a:pPr marL="201168" lvl="1" indent="0" algn="l" rtl="0">
              <a:buNone/>
            </a:pPr>
            <a:r>
              <a:rPr lang="en-US" sz="2400" dirty="0"/>
              <a:t>           </a:t>
            </a:r>
            <a:r>
              <a:rPr lang="en-US" sz="2400" dirty="0" err="1">
                <a:solidFill>
                  <a:srgbClr val="002060"/>
                </a:solidFill>
              </a:rPr>
              <a:t>inc</a:t>
            </a:r>
            <a:r>
              <a:rPr lang="en-US" sz="2400" dirty="0"/>
              <a:t>	ax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2060"/>
                </a:solidFill>
              </a:rPr>
              <a:t>jmp</a:t>
            </a:r>
            <a:r>
              <a:rPr lang="en-US" sz="2400" dirty="0"/>
              <a:t>	</a:t>
            </a:r>
            <a:r>
              <a:rPr lang="en-US" sz="2400" dirty="0" err="1"/>
              <a:t>IncAx</a:t>
            </a:r>
            <a:endParaRPr lang="en-US" sz="2400" dirty="0"/>
          </a:p>
          <a:p>
            <a:pPr algn="l" rtl="0"/>
            <a:endParaRPr lang="he-IL" sz="2400" dirty="0"/>
          </a:p>
        </p:txBody>
      </p:sp>
      <p:pic>
        <p:nvPicPr>
          <p:cNvPr id="2052" name="Picture 4" descr="http://underscoresearch.com/wp-content/uploads/2012/12/blank-price-t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02874" y="446625"/>
            <a:ext cx="1608837" cy="71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2831" y="5230906"/>
            <a:ext cx="552674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rgbClr val="FF0000"/>
                </a:solidFill>
              </a:rPr>
              <a:t>שימו לב </a:t>
            </a:r>
            <a:r>
              <a:rPr lang="he-IL" sz="2000" dirty="0">
                <a:solidFill>
                  <a:srgbClr val="FF0000"/>
                </a:solidFill>
                <a:sym typeface="Webdings" panose="05030102010509060703" pitchFamily="18" charset="2"/>
              </a:rPr>
              <a:t>: </a:t>
            </a:r>
            <a:r>
              <a:rPr lang="he-IL" sz="2000" dirty="0">
                <a:sym typeface="Webdings" panose="05030102010509060703" pitchFamily="18" charset="2"/>
              </a:rPr>
              <a:t>שורות הקוד נכתבות בהזחה (</a:t>
            </a:r>
            <a:r>
              <a:rPr lang="he-IL" sz="2000" dirty="0" err="1">
                <a:sym typeface="Webdings" panose="05030102010509060703" pitchFamily="18" charset="2"/>
              </a:rPr>
              <a:t>באינדנטציה</a:t>
            </a:r>
            <a:r>
              <a:rPr lang="he-IL" sz="2000" dirty="0">
                <a:sym typeface="Webdings" panose="05030102010509060703" pitchFamily="18" charset="2"/>
              </a:rPr>
              <a:t>) של </a:t>
            </a:r>
            <a:r>
              <a:rPr lang="en-US" sz="2000" dirty="0">
                <a:sym typeface="Webdings" panose="05030102010509060703" pitchFamily="18" charset="2"/>
              </a:rPr>
              <a:t>Tab</a:t>
            </a:r>
            <a:r>
              <a:rPr lang="he-IL" sz="2000" dirty="0">
                <a:sym typeface="Webdings" panose="05030102010509060703" pitchFamily="18" charset="2"/>
              </a:rPr>
              <a:t> בתחילת כל שורה, </a:t>
            </a:r>
          </a:p>
          <a:p>
            <a:r>
              <a:rPr lang="he-IL" sz="2000" dirty="0">
                <a:sym typeface="Webdings" panose="05030102010509060703" pitchFamily="18" charset="2"/>
              </a:rPr>
              <a:t>והתוויות (</a:t>
            </a:r>
            <a:r>
              <a:rPr lang="en-US" sz="2000" dirty="0">
                <a:sym typeface="Webdings" panose="05030102010509060703" pitchFamily="18" charset="2"/>
              </a:rPr>
              <a:t>labels</a:t>
            </a:r>
            <a:r>
              <a:rPr lang="he-IL" sz="2000" dirty="0">
                <a:sym typeface="Webdings" panose="05030102010509060703" pitchFamily="18" charset="2"/>
              </a:rPr>
              <a:t>) נכתבות תמיד בתחילת השורה. </a:t>
            </a:r>
            <a:endParaRPr lang="he-IL" sz="2000" dirty="0"/>
          </a:p>
        </p:txBody>
      </p:sp>
      <p:sp>
        <p:nvSpPr>
          <p:cNvPr id="6" name="חץ: מעוקל שמאלה 5"/>
          <p:cNvSpPr/>
          <p:nvPr/>
        </p:nvSpPr>
        <p:spPr>
          <a:xfrm>
            <a:off x="9554966" y="3883631"/>
            <a:ext cx="698643" cy="13472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חץ: מעוקל שמאלה 7"/>
          <p:cNvSpPr/>
          <p:nvPr/>
        </p:nvSpPr>
        <p:spPr>
          <a:xfrm flipV="1">
            <a:off x="3791164" y="2938407"/>
            <a:ext cx="986320" cy="1444047"/>
          </a:xfrm>
          <a:prstGeom prst="curvedLeftArrow">
            <a:avLst>
              <a:gd name="adj1" fmla="val 14524"/>
              <a:gd name="adj2" fmla="val 50000"/>
              <a:gd name="adj3" fmla="val 28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קפיצה מותנית</a:t>
            </a:r>
            <a:endParaRPr lang="en-US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61672" y="1845735"/>
            <a:ext cx="9594008" cy="4023360"/>
          </a:xfrm>
        </p:spPr>
        <p:txBody>
          <a:bodyPr anchor="ctr">
            <a:normAutofit/>
          </a:bodyPr>
          <a:lstStyle/>
          <a:p>
            <a:r>
              <a:rPr lang="he-IL" sz="6600" dirty="0">
                <a:solidFill>
                  <a:schemeClr val="tx1"/>
                </a:solidFill>
              </a:rPr>
              <a:t>קפיצה המתבצעת אם מתקיים תנאי</a:t>
            </a:r>
            <a:endParaRPr lang="en-US" sz="6600" dirty="0">
              <a:solidFill>
                <a:schemeClr val="tx1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65" y="497631"/>
            <a:ext cx="4429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7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8135470" y="286603"/>
            <a:ext cx="3020209" cy="1286703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פקודת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1097279" y="1747964"/>
            <a:ext cx="10058400" cy="4353360"/>
          </a:xfrm>
        </p:spPr>
        <p:txBody>
          <a:bodyPr>
            <a:normAutofit lnSpcReduction="10000"/>
          </a:bodyPr>
          <a:lstStyle/>
          <a:p>
            <a:pPr lvl="0"/>
            <a:r>
              <a:rPr lang="he-IL" sz="2800" dirty="0"/>
              <a:t>קיצור של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</a:p>
          <a:p>
            <a:pPr lvl="0"/>
            <a:r>
              <a:rPr lang="he-IL" sz="2800" dirty="0"/>
              <a:t>מקבלת שני אופרנדים</a:t>
            </a:r>
            <a:endParaRPr lang="en-US" sz="2800" dirty="0"/>
          </a:p>
          <a:p>
            <a:pPr algn="l" rtl="0"/>
            <a:r>
              <a:rPr lang="en-US" sz="4400" b="1" dirty="0" err="1">
                <a:solidFill>
                  <a:schemeClr val="accent2"/>
                </a:solidFill>
              </a:rPr>
              <a:t>cmp</a:t>
            </a:r>
            <a:r>
              <a:rPr lang="en-US" sz="4400" b="1" dirty="0">
                <a:solidFill>
                  <a:schemeClr val="accent2"/>
                </a:solidFill>
              </a:rPr>
              <a:t> operand1, operand2</a:t>
            </a:r>
          </a:p>
          <a:p>
            <a:pPr algn="l" rtl="0"/>
            <a:r>
              <a:rPr lang="he-IL" sz="2800" dirty="0"/>
              <a:t> </a:t>
            </a:r>
            <a:endParaRPr lang="en-US" sz="2800" dirty="0"/>
          </a:p>
          <a:p>
            <a:r>
              <a:rPr lang="he-IL" sz="3200" dirty="0"/>
              <a:t>פקודת השוואה משמשת להשוואה בין אופרנדים.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he-IL" sz="3200" dirty="0"/>
              <a:t>הדרך בה המעבד בודק את היחסים בין האופרנדים היא: בדיקת הדגלים לאחר פעולת חיסור ללא כתיבת התוצאה.  </a:t>
            </a:r>
            <a:endParaRPr lang="en-US" sz="3200" dirty="0"/>
          </a:p>
          <a:p>
            <a:pPr lvl="0"/>
            <a:r>
              <a:rPr lang="he-IL" sz="3200" dirty="0"/>
              <a:t>לדוגמא: אם נדלק דגל האפס </a:t>
            </a:r>
            <a:r>
              <a:rPr lang="en-US" sz="3200" dirty="0">
                <a:sym typeface="Wingdings" panose="05000000000000000000" pitchFamily="2" charset="2"/>
              </a:rPr>
              <a:t></a:t>
            </a:r>
            <a:r>
              <a:rPr lang="he-IL" sz="3200" dirty="0"/>
              <a:t>  האופרנדים שווים. </a:t>
            </a:r>
            <a:endParaRPr lang="en-US" sz="3200" dirty="0"/>
          </a:p>
        </p:txBody>
      </p:sp>
      <p:pic>
        <p:nvPicPr>
          <p:cNvPr id="6" name="מציין מיקום תוכן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43" y="442632"/>
            <a:ext cx="1503906" cy="113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78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177118" y="286604"/>
            <a:ext cx="5978562" cy="1179126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איך המעבד מבצע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he-IL" sz="4400" b="1" dirty="0">
                <a:cs typeface="+mn-cs"/>
              </a:rPr>
              <a:t>?</a:t>
            </a:r>
            <a:endParaRPr lang="he-IL" sz="4400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79" y="1676048"/>
            <a:ext cx="10488263" cy="1708171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המעבד מבצע חיסור בין האופרנדים</a:t>
            </a:r>
            <a:endParaRPr lang="en-US" dirty="0"/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בניגוד לחיסור רגיל, התוצאה אינה מועתקת מה-</a:t>
            </a:r>
            <a:r>
              <a:rPr lang="en-US" dirty="0"/>
              <a:t>ALU</a:t>
            </a:r>
            <a:r>
              <a:rPr lang="he-IL" dirty="0"/>
              <a:t> אל אופרנד היעד</a:t>
            </a:r>
            <a:endParaRPr lang="en-US" dirty="0"/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</a:rPr>
              <a:t>רק הדגלים מושפעים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01168" lvl="1" indent="0">
              <a:buNone/>
            </a:pPr>
            <a:r>
              <a:rPr lang="he-IL" sz="2600" b="1" dirty="0"/>
              <a:t>	</a:t>
            </a:r>
            <a:r>
              <a:rPr lang="he-IL" sz="2800" b="1" dirty="0"/>
              <a:t>דוגמא</a:t>
            </a:r>
            <a:r>
              <a:rPr lang="he-IL" sz="2600" b="1" dirty="0"/>
              <a:t>:</a:t>
            </a: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23450"/>
              </p:ext>
            </p:extLst>
          </p:nvPr>
        </p:nvGraphicFramePr>
        <p:xfrm>
          <a:off x="348792" y="2894030"/>
          <a:ext cx="8964887" cy="3236989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59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16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1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07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4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code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cf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zf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sf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הסבר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b="0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2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ax, 3</a:t>
                      </a:r>
                      <a:endParaRPr lang="en-US" sz="2200" b="0" i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פקודת  </a:t>
                      </a:r>
                      <a:r>
                        <a:rPr lang="en-US" sz="2200" dirty="0" err="1">
                          <a:effectLst/>
                        </a:rPr>
                        <a:t>mov</a:t>
                      </a:r>
                      <a:r>
                        <a:rPr lang="he-IL" sz="2200" dirty="0">
                          <a:effectLst/>
                        </a:rPr>
                        <a:t>  אינה משנה דגלים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9247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cmp</a:t>
                      </a:r>
                      <a:r>
                        <a:rPr lang="en-US" sz="2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ax, 3</a:t>
                      </a:r>
                      <a:endParaRPr lang="en-US" sz="22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3-3 = 0   </a:t>
                      </a:r>
                      <a:r>
                        <a:rPr lang="en-US" sz="2200" b="1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2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  <a:p>
                      <a:pPr algn="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המספרים שווים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9247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cmp</a:t>
                      </a:r>
                      <a:r>
                        <a:rPr lang="en-US" sz="2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ax, 2</a:t>
                      </a:r>
                      <a:endParaRPr lang="en-US" sz="22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3-2 = 1 </a:t>
                      </a:r>
                      <a:r>
                        <a:rPr lang="en-US" sz="2200" dirty="0">
                          <a:effectLst/>
                        </a:rPr>
                        <a:t>(</a:t>
                      </a:r>
                      <a:r>
                        <a:rPr lang="he-IL" sz="2200" dirty="0">
                          <a:effectLst/>
                        </a:rPr>
                        <a:t>מספר חיובי</a:t>
                      </a:r>
                      <a:r>
                        <a:rPr lang="en-US" sz="2200" dirty="0">
                          <a:effectLst/>
                        </a:rPr>
                        <a:t>) </a:t>
                      </a:r>
                      <a:r>
                        <a:rPr lang="en-US" sz="2200" b="1" kern="1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cf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=0 sf=0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</a:p>
                    <a:p>
                      <a:pPr algn="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אופרנד </a:t>
                      </a:r>
                      <a:r>
                        <a:rPr lang="he-IL" sz="2200" b="1" dirty="0">
                          <a:effectLst/>
                        </a:rPr>
                        <a:t>היעד</a:t>
                      </a:r>
                      <a:r>
                        <a:rPr lang="he-IL" sz="2200" dirty="0">
                          <a:effectLst/>
                        </a:rPr>
                        <a:t> גדול יותר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09247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cmp</a:t>
                      </a:r>
                      <a:r>
                        <a:rPr lang="en-US" sz="2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ax, 5</a:t>
                      </a:r>
                      <a:endParaRPr lang="en-US" sz="22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3-5 = -2  (</a:t>
                      </a:r>
                      <a:r>
                        <a:rPr lang="he-IL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מספר שלילי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2200" b="1" kern="1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cf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=1 sf=1</a:t>
                      </a:r>
                    </a:p>
                    <a:p>
                      <a:pPr algn="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אופרנד </a:t>
                      </a:r>
                      <a:r>
                        <a:rPr lang="he-IL" sz="2200" b="1" dirty="0">
                          <a:effectLst/>
                        </a:rPr>
                        <a:t>המקור</a:t>
                      </a:r>
                      <a:r>
                        <a:rPr lang="he-IL" sz="2200" dirty="0">
                          <a:effectLst/>
                        </a:rPr>
                        <a:t> גדול יותר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30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105664" y="685800"/>
            <a:ext cx="8050015" cy="806824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צורת כתיבה חוקית של פקודת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95689"/>
              </p:ext>
            </p:extLst>
          </p:nvPr>
        </p:nvGraphicFramePr>
        <p:xfrm>
          <a:off x="1358153" y="2138083"/>
          <a:ext cx="9797527" cy="325418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288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50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44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6027">
                <a:tc>
                  <a:txBody>
                    <a:bodyPr/>
                    <a:lstStyle/>
                    <a:p>
                      <a:pPr marR="55245" lvl="1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תוצאה 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53340" marT="63500" marB="0" anchor="ctr"/>
                </a:tc>
                <a:tc>
                  <a:txBody>
                    <a:bodyPr/>
                    <a:lstStyle/>
                    <a:p>
                      <a:pPr marR="207645"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דוגמה 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53340" marT="63500" marB="0" anchor="ctr"/>
                </a:tc>
                <a:tc>
                  <a:txBody>
                    <a:bodyPr/>
                    <a:lstStyle/>
                    <a:p>
                      <a:pPr marR="190500"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הפקודה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53340" marT="6350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631">
                <a:tc rowSpan="5">
                  <a:txBody>
                    <a:bodyPr/>
                    <a:lstStyle/>
                    <a:p>
                      <a:pPr marR="55245" lvl="1" algn="r" rtl="1">
                        <a:lnSpc>
                          <a:spcPct val="107000"/>
                        </a:lnSpc>
                        <a:spcAft>
                          <a:spcPts val="535"/>
                        </a:spcAft>
                      </a:pPr>
                      <a:r>
                        <a:rPr lang="he-IL" sz="2400" b="0" dirty="0">
                          <a:effectLst/>
                        </a:rPr>
                        <a:t>שינוי מצב הדגלים בהתאם </a:t>
                      </a:r>
                      <a:endParaRPr lang="en-US" sz="2400" b="0" dirty="0">
                        <a:effectLst/>
                      </a:endParaRPr>
                    </a:p>
                    <a:p>
                      <a:pPr marR="369570" lvl="1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400" b="0" dirty="0">
                          <a:effectLst/>
                        </a:rPr>
                        <a:t>ליחס בין האופרנדים 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53340" marT="63500" marB="0" anchor="ctr"/>
                </a:tc>
                <a:tc>
                  <a:txBody>
                    <a:bodyPr/>
                    <a:lstStyle/>
                    <a:p>
                      <a:pPr lvl="1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cmp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al, </a:t>
                      </a:r>
                      <a:r>
                        <a:rPr lang="en-US" sz="2400" dirty="0" err="1">
                          <a:effectLst/>
                        </a:rPr>
                        <a:t>bl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53340" marT="63500" marB="0"/>
                </a:tc>
                <a:tc>
                  <a:txBody>
                    <a:bodyPr/>
                    <a:lstStyle/>
                    <a:p>
                      <a:pPr marL="484505" lvl="1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cmp</a:t>
                      </a:r>
                      <a:r>
                        <a:rPr lang="en-US" sz="2400" dirty="0">
                          <a:effectLst/>
                        </a:rPr>
                        <a:t> register, register 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53340" marT="6350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2541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cmp</a:t>
                      </a:r>
                      <a:r>
                        <a:rPr lang="en-US" sz="2400" dirty="0">
                          <a:effectLst/>
                        </a:rPr>
                        <a:t> al, [</a:t>
                      </a:r>
                      <a:r>
                        <a:rPr lang="en-US" sz="2400" dirty="0" err="1">
                          <a:effectLst/>
                        </a:rPr>
                        <a:t>byteVar</a:t>
                      </a:r>
                      <a:r>
                        <a:rPr lang="en-US" sz="2400" dirty="0">
                          <a:effectLst/>
                        </a:rPr>
                        <a:t>]  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53340" marT="63500" marB="0"/>
                </a:tc>
                <a:tc>
                  <a:txBody>
                    <a:bodyPr/>
                    <a:lstStyle/>
                    <a:p>
                      <a:pPr marL="484505" lvl="1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cmp</a:t>
                      </a:r>
                      <a:r>
                        <a:rPr lang="en-US" sz="2400" dirty="0">
                          <a:effectLst/>
                        </a:rPr>
                        <a:t> register, [memory]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53340" marT="6350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477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cmp</a:t>
                      </a:r>
                      <a:r>
                        <a:rPr lang="en-US" sz="2400" dirty="0">
                          <a:effectLst/>
                        </a:rPr>
                        <a:t> [</a:t>
                      </a:r>
                      <a:r>
                        <a:rPr lang="en-US" sz="2400" dirty="0" err="1">
                          <a:effectLst/>
                        </a:rPr>
                        <a:t>WordVar</a:t>
                      </a:r>
                      <a:r>
                        <a:rPr lang="en-US" sz="2400" dirty="0">
                          <a:effectLst/>
                        </a:rPr>
                        <a:t>], cx 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53340" marT="63500" marB="0"/>
                </a:tc>
                <a:tc>
                  <a:txBody>
                    <a:bodyPr/>
                    <a:lstStyle/>
                    <a:p>
                      <a:pPr marL="484505" lvl="1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cmp</a:t>
                      </a:r>
                      <a:r>
                        <a:rPr lang="en-US" sz="2400" baseline="0" dirty="0">
                          <a:effectLst/>
                        </a:rPr>
                        <a:t> [</a:t>
                      </a:r>
                      <a:r>
                        <a:rPr lang="en-US" sz="2400" dirty="0">
                          <a:effectLst/>
                        </a:rPr>
                        <a:t>memory], register 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53340" marT="6350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7895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cmp</a:t>
                      </a:r>
                      <a:r>
                        <a:rPr lang="en-US" sz="2400" dirty="0">
                          <a:effectLst/>
                        </a:rPr>
                        <a:t> ax, 5 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53340" marT="63500" marB="0"/>
                </a:tc>
                <a:tc>
                  <a:txBody>
                    <a:bodyPr/>
                    <a:lstStyle/>
                    <a:p>
                      <a:pPr marL="484505" lvl="1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cmp</a:t>
                      </a:r>
                      <a:r>
                        <a:rPr lang="en-US" sz="2400" dirty="0">
                          <a:effectLst/>
                        </a:rPr>
                        <a:t> register, constant 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53340" marT="6350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1318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cmp</a:t>
                      </a:r>
                      <a:r>
                        <a:rPr lang="en-US" sz="2400" dirty="0">
                          <a:effectLst/>
                        </a:rPr>
                        <a:t> [</a:t>
                      </a:r>
                      <a:r>
                        <a:rPr lang="en-US" sz="2400" dirty="0" err="1">
                          <a:effectLst/>
                        </a:rPr>
                        <a:t>WordVar</a:t>
                      </a:r>
                      <a:r>
                        <a:rPr lang="en-US" sz="2400" dirty="0">
                          <a:effectLst/>
                        </a:rPr>
                        <a:t>], 5 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53340" marT="63500" marB="0"/>
                </a:tc>
                <a:tc>
                  <a:txBody>
                    <a:bodyPr/>
                    <a:lstStyle/>
                    <a:p>
                      <a:pPr marL="484505" lvl="1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cmp</a:t>
                      </a:r>
                      <a:r>
                        <a:rPr lang="en-US" sz="2400" dirty="0">
                          <a:effectLst/>
                        </a:rPr>
                        <a:t> [memory], constant 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53340" marT="6350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749682775"/>
              </p:ext>
            </p:extLst>
          </p:nvPr>
        </p:nvGraphicFramePr>
        <p:xfrm>
          <a:off x="58448" y="276179"/>
          <a:ext cx="2915412" cy="142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46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54588" y="605118"/>
            <a:ext cx="4701092" cy="927848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קפיצות מותנות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>
                    <a:lumMod val="75000"/>
                  </a:schemeClr>
                </a:solidFill>
              </a:rPr>
              <a:t>קפיצות מותנות מאפשרות לנו לבנות תכניות שיש בהן קבלת החלטות, לוגיקה וטיפול במצבים שונים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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</a:rPr>
              <a:t>   "אם מתקיים... אז בצע..."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he-IL" b="1" dirty="0"/>
              <a:t>קפיצות מותנות עובדות בדרך הבאה: </a:t>
            </a:r>
            <a:endParaRPr lang="en-US" b="1" dirty="0"/>
          </a:p>
          <a:p>
            <a:pPr marL="216000" indent="-216000">
              <a:buFont typeface="Wingdings" panose="05000000000000000000" pitchFamily="2" charset="2"/>
              <a:buChar char="§"/>
            </a:pPr>
            <a:r>
              <a:rPr lang="he-IL" dirty="0"/>
              <a:t>לפני פקודת הקפיצה, מבצעים בדיקה השוואתית של שני אופרנדים באמצעות פקודת </a:t>
            </a:r>
            <a:r>
              <a:rPr lang="en-US" dirty="0" err="1"/>
              <a:t>cmp</a:t>
            </a:r>
            <a:r>
              <a:rPr lang="he-IL" dirty="0"/>
              <a:t>. </a:t>
            </a:r>
            <a:endParaRPr lang="en-US" dirty="0"/>
          </a:p>
          <a:p>
            <a:pPr marL="216000" indent="-216000">
              <a:buFont typeface="Wingdings" panose="05000000000000000000" pitchFamily="2" charset="2"/>
              <a:buChar char="§"/>
            </a:pPr>
            <a:r>
              <a:rPr lang="he-IL" dirty="0"/>
              <a:t>תוצאת פעולת ה־</a:t>
            </a:r>
            <a:r>
              <a:rPr lang="en-US" dirty="0" err="1"/>
              <a:t>cmp</a:t>
            </a:r>
            <a:r>
              <a:rPr lang="he-IL" dirty="0"/>
              <a:t> תהיה קביעת הדגלים לפי היחס בין האופרנדים. </a:t>
            </a:r>
            <a:endParaRPr lang="en-US" dirty="0"/>
          </a:p>
          <a:p>
            <a:pPr marL="216000" indent="-216000">
              <a:buFont typeface="Wingdings" panose="05000000000000000000" pitchFamily="2" charset="2"/>
              <a:buChar char="§"/>
            </a:pPr>
            <a:r>
              <a:rPr lang="he-IL" dirty="0"/>
              <a:t>פקודת הקפיצה בודקת אם דגל כלשהו, או כמה דגלים, מקיימים תנאי מוגדר. לדוגמה, האם דגל האפס שווה ל ־</a:t>
            </a:r>
            <a:r>
              <a:rPr lang="en-US" dirty="0"/>
              <a:t>1 </a:t>
            </a:r>
            <a:r>
              <a:rPr lang="he-IL" dirty="0"/>
              <a:t>. </a:t>
            </a:r>
            <a:endParaRPr lang="en-US" dirty="0"/>
          </a:p>
          <a:p>
            <a:pPr marL="216000" indent="-216000">
              <a:buFont typeface="Wingdings" panose="05000000000000000000" pitchFamily="2" charset="2"/>
              <a:buChar char="§"/>
            </a:pPr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אם התנאי מתקיים</a:t>
            </a:r>
            <a:r>
              <a:rPr lang="he-IL" dirty="0"/>
              <a:t>, הקוד </a:t>
            </a:r>
            <a:r>
              <a:rPr lang="he-IL" b="1" dirty="0">
                <a:solidFill>
                  <a:schemeClr val="accent2">
                    <a:lumMod val="75000"/>
                  </a:schemeClr>
                </a:solidFill>
              </a:rPr>
              <a:t>קופץ</a:t>
            </a:r>
            <a:r>
              <a:rPr lang="he-IL" dirty="0"/>
              <a:t> לכתובת שהוגדרה על-ידי המשתמש. כתובת זו תצוין באמצעות </a:t>
            </a:r>
            <a:r>
              <a:rPr lang="en-US" dirty="0"/>
              <a:t>label</a:t>
            </a:r>
            <a:r>
              <a:rPr lang="he-IL" dirty="0"/>
              <a:t>. </a:t>
            </a:r>
            <a:endParaRPr lang="en-US" dirty="0"/>
          </a:p>
          <a:p>
            <a:pPr marL="216000" indent="-216000">
              <a:buFont typeface="Wingdings" panose="05000000000000000000" pitchFamily="2" charset="2"/>
              <a:buChar char="§"/>
            </a:pPr>
            <a:r>
              <a:rPr lang="he-IL" b="1" dirty="0">
                <a:solidFill>
                  <a:schemeClr val="accent6">
                    <a:lumMod val="75000"/>
                  </a:schemeClr>
                </a:solidFill>
              </a:rPr>
              <a:t>אם התנאי לא מתקיים</a:t>
            </a:r>
            <a:r>
              <a:rPr lang="he-IL" dirty="0"/>
              <a:t>, המעבד ממשיך את ביצוע הפקודות לפי הסדר - כלומר, </a:t>
            </a:r>
            <a:r>
              <a:rPr lang="he-IL" b="1" dirty="0">
                <a:solidFill>
                  <a:schemeClr val="accent6">
                    <a:lumMod val="75000"/>
                  </a:schemeClr>
                </a:solidFill>
              </a:rPr>
              <a:t>עובר לפקודה הבאה </a:t>
            </a:r>
            <a:r>
              <a:rPr lang="he-IL" dirty="0"/>
              <a:t>שלאחר פקודת הקפיצה. </a:t>
            </a:r>
            <a:endParaRPr lang="en-US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4" b="26000"/>
          <a:stretch/>
        </p:blipFill>
        <p:spPr>
          <a:xfrm>
            <a:off x="1587874" y="255494"/>
            <a:ext cx="2857500" cy="12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6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82883" y="506969"/>
            <a:ext cx="8229600" cy="69781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ייצוג מספרים שליליים</a:t>
            </a:r>
            <a:endParaRPr lang="en-US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1855" y="1989222"/>
            <a:ext cx="9420627" cy="359343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5400" b="1" dirty="0"/>
              <a:t>שיטת המשלים ל 2</a:t>
            </a:r>
          </a:p>
          <a:p>
            <a:pPr marL="0" indent="0" algn="r" rtl="1">
              <a:buNone/>
            </a:pPr>
            <a:r>
              <a:rPr lang="he-IL" sz="5400" dirty="0"/>
              <a:t>כדי לייצג מספר שללילי בבסיס 2</a:t>
            </a:r>
            <a:endParaRPr lang="en-US" sz="5400" dirty="0"/>
          </a:p>
          <a:p>
            <a:pPr algn="r" rtl="1"/>
            <a:r>
              <a:rPr lang="he-IL" sz="5400" dirty="0"/>
              <a:t>נהפוך את הביטים שלו ונוסיף 1</a:t>
            </a:r>
            <a:endParaRPr lang="he-IL" sz="5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 rtl="1"/>
            <a:endParaRPr lang="en-US" sz="4400" dirty="0"/>
          </a:p>
          <a:p>
            <a:pPr algn="r" rtl="1"/>
            <a:endParaRPr lang="en-US" sz="4400" dirty="0"/>
          </a:p>
          <a:p>
            <a:pPr marL="457200" lvl="1" indent="0">
              <a:buNone/>
            </a:pPr>
            <a:endParaRPr lang="en-US" sz="4000" dirty="0"/>
          </a:p>
        </p:txBody>
      </p:sp>
      <p:pic>
        <p:nvPicPr>
          <p:cNvPr id="6146" name="Picture 2" descr="תוצאת תמונה עבור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3" y="200885"/>
            <a:ext cx="241935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944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298140" y="779928"/>
            <a:ext cx="5857539" cy="80682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השוואה בין שני מספרים</a:t>
            </a:r>
            <a:endParaRPr lang="he-IL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84567" cy="4630480"/>
          </a:xfrm>
        </p:spPr>
        <p:txBody>
          <a:bodyPr>
            <a:normAutofit/>
          </a:bodyPr>
          <a:lstStyle/>
          <a:p>
            <a:r>
              <a:rPr lang="he-IL" dirty="0"/>
              <a:t>בביצוע פעולת השוואה בין שני אופרנדים. אם האופרנד הראשון גדול מהשני, בצע קפיצה</a:t>
            </a:r>
            <a:endParaRPr lang="en-US" dirty="0"/>
          </a:p>
          <a:p>
            <a:pPr marL="384048" lvl="2" indent="0">
              <a:buNone/>
            </a:pPr>
            <a:r>
              <a:rPr lang="he-IL" sz="2800" dirty="0"/>
              <a:t>ערך האופרנד הראשון </a:t>
            </a:r>
            <a:r>
              <a:rPr lang="en-US" sz="2800" dirty="0">
                <a:sym typeface="Wingdings" panose="05000000000000000000" pitchFamily="2" charset="2"/>
              </a:rPr>
              <a:t></a:t>
            </a:r>
            <a:r>
              <a:rPr lang="he-IL" sz="2800" dirty="0"/>
              <a:t>00000001</a:t>
            </a:r>
            <a:r>
              <a:rPr lang="en-US" sz="2800" dirty="0"/>
              <a:t>b</a:t>
            </a:r>
          </a:p>
          <a:p>
            <a:pPr marL="384048" lvl="2" indent="0">
              <a:buNone/>
            </a:pPr>
            <a:r>
              <a:rPr lang="he-IL" sz="2800" dirty="0"/>
              <a:t>ערך האופרנד השני    </a:t>
            </a:r>
            <a:r>
              <a:rPr lang="en-US" sz="2800" dirty="0">
                <a:sym typeface="Wingdings" panose="05000000000000000000" pitchFamily="2" charset="2"/>
              </a:rPr>
              <a:t></a:t>
            </a:r>
            <a:r>
              <a:rPr lang="he-IL" sz="2800" dirty="0"/>
              <a:t> </a:t>
            </a:r>
            <a:r>
              <a:rPr lang="he-IL" sz="2800" b="1" dirty="0"/>
              <a:t>1</a:t>
            </a:r>
            <a:r>
              <a:rPr lang="he-IL" sz="2800" dirty="0"/>
              <a:t>0000001</a:t>
            </a:r>
            <a:r>
              <a:rPr lang="en-US" sz="2800" dirty="0"/>
              <a:t>b</a:t>
            </a:r>
          </a:p>
          <a:p>
            <a:r>
              <a:rPr lang="he-IL" sz="2800" dirty="0"/>
              <a:t>האם המעבד יבצע קפיצה?</a:t>
            </a:r>
          </a:p>
          <a:p>
            <a:endParaRPr lang="he-IL" dirty="0"/>
          </a:p>
          <a:p>
            <a:r>
              <a:rPr lang="he-IL" dirty="0"/>
              <a:t>הערך 10000001</a:t>
            </a:r>
            <a:r>
              <a:rPr lang="en-US" dirty="0"/>
              <a:t>b</a:t>
            </a:r>
            <a:r>
              <a:rPr lang="he-IL" dirty="0"/>
              <a:t> יכול לייצג שני מספרים:</a:t>
            </a:r>
            <a:endParaRPr lang="en-US" dirty="0"/>
          </a:p>
          <a:p>
            <a:pPr marL="201168" lvl="1" indent="0">
              <a:buNone/>
            </a:pPr>
            <a:r>
              <a:rPr lang="he-IL" dirty="0"/>
              <a:t>129</a:t>
            </a:r>
            <a:r>
              <a:rPr lang="he-IL" baseline="-25000" dirty="0"/>
              <a:t>10</a:t>
            </a:r>
            <a:r>
              <a:rPr lang="he-IL" sz="2000" dirty="0"/>
              <a:t>, כמספר </a:t>
            </a:r>
            <a:r>
              <a:rPr lang="en-US" sz="2000" dirty="0"/>
              <a:t>unsigned</a:t>
            </a:r>
          </a:p>
          <a:p>
            <a:pPr marL="201168" lvl="1" indent="0">
              <a:buNone/>
            </a:pPr>
            <a:r>
              <a:rPr lang="he-IL" sz="2000" dirty="0"/>
              <a:t>127</a:t>
            </a:r>
            <a:r>
              <a:rPr lang="he-IL" sz="2000" baseline="-25000" dirty="0"/>
              <a:t>10</a:t>
            </a:r>
            <a:r>
              <a:rPr lang="he-IL" sz="2000" dirty="0"/>
              <a:t>-, כמספר </a:t>
            </a:r>
            <a:r>
              <a:rPr lang="en-US" sz="2000" dirty="0"/>
              <a:t>signed</a:t>
            </a:r>
          </a:p>
          <a:p>
            <a:r>
              <a:rPr lang="he-IL" dirty="0"/>
              <a:t>כדי שהמעבד יידע אם לבצע קפיצה, </a:t>
            </a:r>
            <a:r>
              <a:rPr lang="he-I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אנחנו צריכים להורות לו מהו סוג ההשוואה המבוקש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he-IL" dirty="0"/>
              <a:t>התשובה אם המעבד יקפוץ או לא תלויה בפקודת הקפיצה!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3074" name="Picture 2" descr="תמונה קשורה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8" b="11831"/>
          <a:stretch/>
        </p:blipFill>
        <p:spPr bwMode="auto">
          <a:xfrm>
            <a:off x="1876798" y="342751"/>
            <a:ext cx="2627966" cy="136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41" y="2389792"/>
            <a:ext cx="20193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5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5" y="3071371"/>
            <a:ext cx="2735551" cy="2797723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פקודות קפיצה מותנית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l" rtl="0"/>
            <a:r>
              <a:rPr lang="en-US" sz="5400" dirty="0" err="1">
                <a:solidFill>
                  <a:srgbClr val="0066FF"/>
                </a:solidFill>
              </a:rPr>
              <a:t>j</a:t>
            </a:r>
            <a:r>
              <a:rPr lang="en-US" sz="5400" dirty="0" err="1">
                <a:solidFill>
                  <a:srgbClr val="FFC000"/>
                </a:solidFill>
              </a:rPr>
              <a:t>e</a:t>
            </a:r>
            <a:r>
              <a:rPr lang="en-US" sz="5400" dirty="0"/>
              <a:t>, </a:t>
            </a:r>
            <a:r>
              <a:rPr lang="en-US" sz="5400" dirty="0" err="1">
                <a:solidFill>
                  <a:srgbClr val="0066FF"/>
                </a:solidFill>
              </a:rPr>
              <a:t>j</a:t>
            </a:r>
            <a:r>
              <a:rPr lang="en-US" sz="5400" dirty="0" err="1">
                <a:solidFill>
                  <a:srgbClr val="FFC000"/>
                </a:solidFill>
              </a:rPr>
              <a:t>ne</a:t>
            </a:r>
            <a:r>
              <a:rPr lang="en-US" sz="5400" dirty="0"/>
              <a:t>, </a:t>
            </a:r>
            <a:r>
              <a:rPr lang="en-US" sz="5400" dirty="0">
                <a:solidFill>
                  <a:srgbClr val="0066FF"/>
                </a:solidFill>
              </a:rPr>
              <a:t>j</a:t>
            </a:r>
            <a:r>
              <a:rPr lang="en-US" sz="5400" dirty="0">
                <a:solidFill>
                  <a:srgbClr val="FFC000"/>
                </a:solidFill>
              </a:rPr>
              <a:t>a</a:t>
            </a:r>
            <a:r>
              <a:rPr lang="en-US" sz="5400" dirty="0"/>
              <a:t>, </a:t>
            </a:r>
            <a:r>
              <a:rPr lang="en-US" sz="5400" dirty="0" err="1">
                <a:solidFill>
                  <a:srgbClr val="0066FF"/>
                </a:solidFill>
              </a:rPr>
              <a:t>j</a:t>
            </a:r>
            <a:r>
              <a:rPr lang="en-US" sz="5400" dirty="0" err="1">
                <a:solidFill>
                  <a:srgbClr val="FFC000"/>
                </a:solidFill>
              </a:rPr>
              <a:t>ae</a:t>
            </a:r>
            <a:r>
              <a:rPr lang="en-US" sz="5400" dirty="0"/>
              <a:t>, </a:t>
            </a:r>
            <a:r>
              <a:rPr lang="en-US" sz="5400" dirty="0" err="1">
                <a:solidFill>
                  <a:srgbClr val="0066FF"/>
                </a:solidFill>
              </a:rPr>
              <a:t>j</a:t>
            </a:r>
            <a:r>
              <a:rPr lang="en-US" sz="5400" dirty="0" err="1">
                <a:solidFill>
                  <a:srgbClr val="FFC000"/>
                </a:solidFill>
              </a:rPr>
              <a:t>b</a:t>
            </a:r>
            <a:r>
              <a:rPr lang="en-US" sz="5400" dirty="0"/>
              <a:t>, </a:t>
            </a:r>
            <a:r>
              <a:rPr lang="en-US" sz="5400" dirty="0" err="1">
                <a:solidFill>
                  <a:srgbClr val="0066FF"/>
                </a:solidFill>
              </a:rPr>
              <a:t>j</a:t>
            </a:r>
            <a:r>
              <a:rPr lang="en-US" sz="5400" dirty="0" err="1">
                <a:solidFill>
                  <a:srgbClr val="FFC000"/>
                </a:solidFill>
              </a:rPr>
              <a:t>be</a:t>
            </a:r>
            <a:r>
              <a:rPr lang="en-US" sz="5400" dirty="0"/>
              <a:t>, </a:t>
            </a:r>
            <a:r>
              <a:rPr lang="en-US" sz="5400" dirty="0" err="1">
                <a:solidFill>
                  <a:srgbClr val="0066FF"/>
                </a:solidFill>
              </a:rPr>
              <a:t>j</a:t>
            </a:r>
            <a:r>
              <a:rPr lang="en-US" sz="5400" dirty="0" err="1">
                <a:solidFill>
                  <a:srgbClr val="FFC000"/>
                </a:solidFill>
              </a:rPr>
              <a:t>g</a:t>
            </a:r>
            <a:r>
              <a:rPr lang="en-US" sz="5400" dirty="0"/>
              <a:t>, </a:t>
            </a:r>
            <a:r>
              <a:rPr lang="en-US" sz="5400" dirty="0" err="1">
                <a:solidFill>
                  <a:srgbClr val="0066FF"/>
                </a:solidFill>
              </a:rPr>
              <a:t>j</a:t>
            </a:r>
            <a:r>
              <a:rPr lang="en-US" sz="5400" dirty="0" err="1">
                <a:solidFill>
                  <a:srgbClr val="FFC000"/>
                </a:solidFill>
              </a:rPr>
              <a:t>ge</a:t>
            </a:r>
            <a:r>
              <a:rPr lang="en-US" sz="5400" dirty="0"/>
              <a:t> </a:t>
            </a:r>
            <a:r>
              <a:rPr lang="en-US" sz="5400" dirty="0" err="1">
                <a:solidFill>
                  <a:srgbClr val="0066FF"/>
                </a:solidFill>
              </a:rPr>
              <a:t>j</a:t>
            </a:r>
            <a:r>
              <a:rPr lang="en-US" sz="5400" dirty="0" err="1">
                <a:solidFill>
                  <a:srgbClr val="FFC000"/>
                </a:solidFill>
              </a:rPr>
              <a:t>l</a:t>
            </a:r>
            <a:r>
              <a:rPr lang="en-US" sz="5400" dirty="0"/>
              <a:t>, </a:t>
            </a:r>
            <a:r>
              <a:rPr lang="en-US" sz="5400" dirty="0" err="1">
                <a:solidFill>
                  <a:srgbClr val="0066FF"/>
                </a:solidFill>
              </a:rPr>
              <a:t>j</a:t>
            </a:r>
            <a:r>
              <a:rPr lang="en-US" sz="5400" dirty="0" err="1">
                <a:solidFill>
                  <a:srgbClr val="FFC000"/>
                </a:solidFill>
              </a:rPr>
              <a:t>le</a:t>
            </a:r>
            <a:endParaRPr lang="en-US" sz="5400" dirty="0">
              <a:solidFill>
                <a:srgbClr val="FFC000"/>
              </a:solidFill>
            </a:endParaRPr>
          </a:p>
          <a:p>
            <a:pPr algn="l" rtl="0"/>
            <a:endParaRPr lang="he-IL" sz="5400" dirty="0"/>
          </a:p>
          <a:p>
            <a:pPr algn="ctr" rtl="0"/>
            <a:r>
              <a:rPr lang="en-US" sz="6600" b="1" dirty="0">
                <a:solidFill>
                  <a:srgbClr val="0066FF"/>
                </a:solidFill>
              </a:rPr>
              <a:t>J</a:t>
            </a:r>
            <a:r>
              <a:rPr lang="en-US" sz="6600" dirty="0">
                <a:solidFill>
                  <a:srgbClr val="FFC000"/>
                </a:solidFill>
              </a:rPr>
              <a:t>&lt;</a:t>
            </a:r>
            <a:r>
              <a:rPr lang="he-IL" sz="6600" dirty="0">
                <a:solidFill>
                  <a:srgbClr val="FFC000"/>
                </a:solidFill>
              </a:rPr>
              <a:t>תנאי</a:t>
            </a:r>
            <a:r>
              <a:rPr lang="en-US" sz="6600" dirty="0">
                <a:solidFill>
                  <a:srgbClr val="FFC000"/>
                </a:solidFill>
              </a:rPr>
              <a:t>&gt;</a:t>
            </a:r>
            <a:r>
              <a:rPr lang="he-IL" sz="6600" dirty="0"/>
              <a:t> 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B050"/>
                </a:solidFill>
              </a:rPr>
              <a:t>label</a:t>
            </a:r>
          </a:p>
          <a:p>
            <a:pPr algn="ctr" rtl="0"/>
            <a:r>
              <a:rPr lang="he-IL" sz="6600" dirty="0">
                <a:solidFill>
                  <a:schemeClr val="tx1"/>
                </a:solidFill>
              </a:rPr>
              <a:t>קפוץ אם התנאי מתקיים</a:t>
            </a:r>
          </a:p>
          <a:p>
            <a:pPr algn="l" rtl="0"/>
            <a:endParaRPr lang="he-IL" sz="5400" dirty="0"/>
          </a:p>
          <a:p>
            <a:pPr algn="l" rtl="0"/>
            <a:endParaRPr lang="he-IL" sz="5400" dirty="0"/>
          </a:p>
          <a:p>
            <a:pPr algn="l" rtl="0"/>
            <a:endParaRPr lang="he-IL" sz="5400" dirty="0"/>
          </a:p>
          <a:p>
            <a:pPr algn="l" rtl="0"/>
            <a:endParaRPr lang="he-IL" sz="5400" dirty="0"/>
          </a:p>
          <a:p>
            <a:pPr lvl="1" algn="l" rtl="0"/>
            <a:endParaRPr lang="he-IL" sz="4800" dirty="0"/>
          </a:p>
          <a:p>
            <a:pPr algn="l" rtl="0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2312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45106" y="658906"/>
            <a:ext cx="6610574" cy="82027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קפיצות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signed, unsigned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748883" y="1845734"/>
            <a:ext cx="8614186" cy="40233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e-IL" sz="3200" dirty="0"/>
              <a:t>כל פקודות הקפיצה מתחילות באות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he-IL" sz="3200" b="1" dirty="0">
                <a:solidFill>
                  <a:srgbClr val="0070C0"/>
                </a:solidFill>
              </a:rPr>
              <a:t> </a:t>
            </a:r>
            <a:r>
              <a:rPr lang="he-IL" sz="3200" dirty="0"/>
              <a:t>-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jump</a:t>
            </a:r>
            <a:endParaRPr lang="he-IL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sz="3200" dirty="0"/>
              <a:t>קפיצות </a:t>
            </a:r>
            <a:r>
              <a:rPr lang="en-US" sz="3200" b="1" dirty="0">
                <a:solidFill>
                  <a:srgbClr val="006600"/>
                </a:solidFill>
              </a:rPr>
              <a:t>unsigned</a:t>
            </a:r>
            <a:r>
              <a:rPr lang="he-IL" sz="3200" dirty="0">
                <a:solidFill>
                  <a:srgbClr val="006600"/>
                </a:solidFill>
              </a:rPr>
              <a:t> </a:t>
            </a:r>
            <a:r>
              <a:rPr lang="he-IL" sz="3200" dirty="0"/>
              <a:t>מכילות את האותיות </a:t>
            </a:r>
            <a:r>
              <a:rPr lang="en-US" sz="3200" b="1" dirty="0">
                <a:solidFill>
                  <a:srgbClr val="006600"/>
                </a:solidFill>
              </a:rPr>
              <a:t>a</a:t>
            </a:r>
            <a:r>
              <a:rPr lang="he-IL" sz="3200" dirty="0"/>
              <a:t> או </a:t>
            </a:r>
            <a:r>
              <a:rPr lang="en-US" sz="3200" b="1" dirty="0">
                <a:solidFill>
                  <a:srgbClr val="006600"/>
                </a:solidFill>
              </a:rPr>
              <a:t>b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he-IL" sz="3200" dirty="0"/>
              <a:t>קיצור של </a:t>
            </a:r>
            <a:r>
              <a:rPr lang="en-US" sz="3200" dirty="0"/>
              <a:t>above</a:t>
            </a:r>
            <a:r>
              <a:rPr lang="he-IL" sz="3200" dirty="0"/>
              <a:t> או </a:t>
            </a:r>
            <a:r>
              <a:rPr lang="en-US" sz="3200" dirty="0"/>
              <a:t>below</a:t>
            </a:r>
            <a:endParaRPr lang="he-IL" sz="3200" dirty="0"/>
          </a:p>
          <a:p>
            <a:pPr marL="514350" indent="-514350">
              <a:buFont typeface="+mj-lt"/>
              <a:buAutoNum type="arabicPeriod"/>
            </a:pPr>
            <a:r>
              <a:rPr lang="he-IL" sz="3200" dirty="0"/>
              <a:t>קפיצות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signed</a:t>
            </a:r>
            <a:r>
              <a:rPr lang="he-IL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e-IL" sz="3200" dirty="0"/>
              <a:t>מכילות את האותיות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he-IL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e-IL" sz="3200" dirty="0"/>
              <a:t>או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he-IL" sz="3200" dirty="0"/>
              <a:t>קיצור של </a:t>
            </a:r>
            <a:r>
              <a:rPr lang="en-US" sz="3200" dirty="0"/>
              <a:t>great</a:t>
            </a:r>
            <a:r>
              <a:rPr lang="he-IL" sz="3200" dirty="0"/>
              <a:t> או </a:t>
            </a:r>
            <a:r>
              <a:rPr lang="en-US" sz="3200" dirty="0"/>
              <a:t>less</a:t>
            </a:r>
            <a:endParaRPr lang="he-IL" sz="3200" dirty="0"/>
          </a:p>
          <a:p>
            <a:pPr marL="514350" indent="-514350">
              <a:buFont typeface="+mj-lt"/>
              <a:buAutoNum type="arabicPeriod"/>
            </a:pPr>
            <a:r>
              <a:rPr lang="he-IL" sz="3200" dirty="0"/>
              <a:t>בנוסף, פקודות הקפיצה יכולות להכיל את האותיות:</a:t>
            </a:r>
          </a:p>
          <a:p>
            <a:pPr marL="566928" lvl="3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e-IL" sz="3200" dirty="0"/>
              <a:t>- קיצור של </a:t>
            </a:r>
            <a:r>
              <a:rPr lang="en-US" sz="3200" dirty="0"/>
              <a:t>not</a:t>
            </a:r>
          </a:p>
          <a:p>
            <a:pPr marL="566928" lvl="3" indent="0">
              <a:buNone/>
            </a:pPr>
            <a:r>
              <a:rPr lang="en-US" sz="3200" b="1" dirty="0">
                <a:solidFill>
                  <a:srgbClr val="0070C0"/>
                </a:solidFill>
              </a:rPr>
              <a:t>e</a:t>
            </a:r>
            <a:r>
              <a:rPr lang="he-IL" sz="3200" dirty="0"/>
              <a:t>- קיצור של </a:t>
            </a:r>
            <a:r>
              <a:rPr lang="en-US" sz="3200" dirty="0"/>
              <a:t>equal</a:t>
            </a:r>
          </a:p>
          <a:p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7" y="1847238"/>
            <a:ext cx="3244540" cy="243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53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04950" y="672353"/>
            <a:ext cx="6550729" cy="874059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קפיצות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signed, unsigned</a:t>
            </a:r>
            <a:endParaRPr lang="he-IL" sz="4400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12055"/>
              </p:ext>
            </p:extLst>
          </p:nvPr>
        </p:nvGraphicFramePr>
        <p:xfrm>
          <a:off x="482601" y="2005396"/>
          <a:ext cx="11353800" cy="3822364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43833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67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36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</a:rPr>
                        <a:t>משמעות הפקודה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6749" marR="66749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</a:rPr>
                        <a:t>מספרים </a:t>
                      </a:r>
                      <a:r>
                        <a:rPr lang="en-US" sz="2000" dirty="0">
                          <a:effectLst/>
                        </a:rPr>
                        <a:t>signed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6749" marR="66749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</a:rPr>
                        <a:t>מספרים  </a:t>
                      </a:r>
                      <a:r>
                        <a:rPr lang="en-US" sz="2000" dirty="0">
                          <a:effectLst/>
                        </a:rPr>
                        <a:t>unsigned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6749" marR="66749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91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b="0" dirty="0">
                          <a:effectLst/>
                        </a:rPr>
                        <a:t>קפוץ אם </a:t>
                      </a:r>
                      <a:r>
                        <a:rPr lang="he-IL" sz="2000" b="0" dirty="0" smtClean="0">
                          <a:effectLst/>
                        </a:rPr>
                        <a:t>אופרנד </a:t>
                      </a:r>
                      <a:r>
                        <a:rPr lang="he-IL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היעד </a:t>
                      </a:r>
                      <a:r>
                        <a:rPr lang="he-IL" sz="2000" b="0" dirty="0" smtClean="0">
                          <a:effectLst/>
                        </a:rPr>
                        <a:t>גדול מהמקור</a:t>
                      </a:r>
                      <a:endParaRPr lang="en-US" sz="2000" b="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6749" marR="66749" marT="0" marB="0" anchor="ctr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Jump if Greater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49" marR="66749" marT="0" marB="0" anchor="ctr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Jump if above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49" marR="66749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8391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b="0" dirty="0">
                          <a:effectLst/>
                        </a:rPr>
                        <a:t>קפוץ אם </a:t>
                      </a:r>
                      <a:r>
                        <a:rPr lang="he-IL" sz="2000" b="0" dirty="0" smtClean="0">
                          <a:effectLst/>
                        </a:rPr>
                        <a:t>אופרנד </a:t>
                      </a:r>
                      <a:r>
                        <a:rPr lang="he-IL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היעד </a:t>
                      </a:r>
                      <a:r>
                        <a:rPr lang="he-IL" sz="2000" b="0" dirty="0" smtClean="0">
                          <a:effectLst/>
                        </a:rPr>
                        <a:t>קטן המקור</a:t>
                      </a:r>
                      <a:endParaRPr lang="en-US" sz="2000" b="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6749" marR="66749" marT="0" marB="0" anchor="ctr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JL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Jump if Less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49" marR="66749" marT="0" marB="0" anchor="ctr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JB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Jump if Below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49" marR="66749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8391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b="0" dirty="0">
                          <a:effectLst/>
                        </a:rPr>
                        <a:t>קפוץ אם </a:t>
                      </a:r>
                      <a:r>
                        <a:rPr lang="he-IL" sz="2000" b="0" dirty="0" smtClean="0">
                          <a:effectLst/>
                        </a:rPr>
                        <a:t>אופרנד </a:t>
                      </a:r>
                      <a:r>
                        <a:rPr lang="he-IL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היעד </a:t>
                      </a:r>
                      <a:r>
                        <a:rPr lang="he-IL" sz="2000" b="0" dirty="0" smtClean="0">
                          <a:effectLst/>
                        </a:rPr>
                        <a:t>והמקור שווים</a:t>
                      </a:r>
                      <a:endParaRPr lang="en-US" sz="2000" b="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6749" marR="66749" marT="0" marB="0" anchor="ctr"/>
                </a:tc>
                <a:tc gridSpan="2"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Jump Equal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6749" marR="66749" marT="0" marB="0"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8391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b="0" dirty="0">
                          <a:effectLst/>
                        </a:rPr>
                        <a:t>קפוץ אם </a:t>
                      </a:r>
                      <a:r>
                        <a:rPr lang="he-IL" sz="2000" b="0" dirty="0" smtClean="0">
                          <a:effectLst/>
                        </a:rPr>
                        <a:t>אופרנד </a:t>
                      </a:r>
                      <a:r>
                        <a:rPr lang="he-IL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היעד </a:t>
                      </a:r>
                      <a:r>
                        <a:rPr lang="he-IL" sz="2000" b="0" dirty="0" smtClean="0">
                          <a:solidFill>
                            <a:schemeClr val="tx1"/>
                          </a:solidFill>
                          <a:effectLst/>
                        </a:rPr>
                        <a:t>והמקור</a:t>
                      </a:r>
                      <a:r>
                        <a:rPr lang="he-IL" sz="20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e-IL" sz="2000" b="0" dirty="0" smtClean="0">
                          <a:effectLst/>
                        </a:rPr>
                        <a:t>שונים</a:t>
                      </a:r>
                      <a:endParaRPr lang="en-US" sz="2000" b="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6749" marR="66749" marT="0" marB="0" anchor="ctr"/>
                </a:tc>
                <a:tc gridSpan="2"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JNE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Jump Not Equal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6749" marR="66749" marT="0" marB="0"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8391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b="0" dirty="0">
                          <a:effectLst/>
                        </a:rPr>
                        <a:t>קפוץ אם </a:t>
                      </a:r>
                      <a:r>
                        <a:rPr lang="he-IL" sz="2000" b="0" dirty="0" smtClean="0">
                          <a:effectLst/>
                        </a:rPr>
                        <a:t>אופרנד </a:t>
                      </a:r>
                      <a:r>
                        <a:rPr lang="he-IL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היעד </a:t>
                      </a:r>
                      <a:r>
                        <a:rPr lang="he-IL" sz="2000" b="0" dirty="0" smtClean="0">
                          <a:effectLst/>
                        </a:rPr>
                        <a:t>גדול  </a:t>
                      </a:r>
                      <a:r>
                        <a:rPr lang="he-IL" sz="2000" b="0" dirty="0">
                          <a:effectLst/>
                        </a:rPr>
                        <a:t>או שווה לאופרנד </a:t>
                      </a:r>
                      <a:r>
                        <a:rPr lang="he-IL" sz="2000" b="0" dirty="0" smtClean="0">
                          <a:effectLst/>
                        </a:rPr>
                        <a:t>המקור</a:t>
                      </a:r>
                      <a:endParaRPr lang="en-US" sz="2000" b="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6749" marR="66749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JGE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Jump if Greater or Equal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49" marR="66749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Jump if Above or Equal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49" marR="66749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8391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b="0" dirty="0">
                          <a:effectLst/>
                        </a:rPr>
                        <a:t>קפוץ אם </a:t>
                      </a:r>
                      <a:r>
                        <a:rPr lang="he-IL" sz="2000" b="0" dirty="0" smtClean="0">
                          <a:effectLst/>
                        </a:rPr>
                        <a:t>אופרנד </a:t>
                      </a:r>
                      <a:r>
                        <a:rPr lang="he-IL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היעד </a:t>
                      </a:r>
                      <a:r>
                        <a:rPr lang="he-IL" sz="2000" b="0" dirty="0" smtClean="0">
                          <a:effectLst/>
                        </a:rPr>
                        <a:t>קטן </a:t>
                      </a:r>
                      <a:r>
                        <a:rPr lang="he-IL" sz="2000" b="0" dirty="0">
                          <a:effectLst/>
                        </a:rPr>
                        <a:t>או שווה לאופרנד </a:t>
                      </a:r>
                      <a:r>
                        <a:rPr lang="he-IL" sz="2000" b="0" dirty="0" smtClean="0">
                          <a:effectLst/>
                        </a:rPr>
                        <a:t>המקור</a:t>
                      </a:r>
                      <a:endParaRPr lang="en-US" sz="2000" b="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6749" marR="66749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Jump if Less or Equal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49" marR="66749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JBE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Jump if Below or Equal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49" marR="66749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" name="דיאגרמה 3"/>
          <p:cNvGraphicFramePr/>
          <p:nvPr>
            <p:extLst>
              <p:ext uri="{D42A27DB-BD31-4B8C-83A1-F6EECF244321}">
                <p14:modId xmlns:p14="http://schemas.microsoft.com/office/powerpoint/2010/main" val="1965706367"/>
              </p:ext>
            </p:extLst>
          </p:nvPr>
        </p:nvGraphicFramePr>
        <p:xfrm>
          <a:off x="585670" y="375033"/>
          <a:ext cx="2915412" cy="142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94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748158" y="128518"/>
            <a:ext cx="1945404" cy="753609"/>
          </a:xfrm>
        </p:spPr>
        <p:txBody>
          <a:bodyPr/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דוגמה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215" y="286603"/>
            <a:ext cx="3020785" cy="637097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CODESEG</a:t>
            </a:r>
          </a:p>
          <a:p>
            <a:pPr algn="l" rtl="0"/>
            <a:r>
              <a:rPr lang="en-US" sz="2400" dirty="0"/>
              <a:t>start: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00FF"/>
                </a:solidFill>
              </a:rPr>
              <a:t>mov</a:t>
            </a:r>
            <a:r>
              <a:rPr lang="en-US" sz="2400" dirty="0"/>
              <a:t> ax, @data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00FF"/>
                </a:solidFill>
              </a:rPr>
              <a:t>mov</a:t>
            </a:r>
            <a:r>
              <a:rPr lang="en-US" sz="2400" dirty="0"/>
              <a:t> ds, ax</a:t>
            </a:r>
          </a:p>
          <a:p>
            <a:pPr algn="l" rtl="0"/>
            <a:r>
              <a:rPr lang="en-US" sz="2400" dirty="0"/>
              <a:t>; --------------------------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00FF"/>
                </a:solidFill>
              </a:rPr>
              <a:t>mov</a:t>
            </a:r>
            <a:r>
              <a:rPr lang="en-US" sz="2400" dirty="0"/>
              <a:t> al, </a:t>
            </a:r>
            <a:r>
              <a:rPr lang="en-US" sz="2400" dirty="0">
                <a:solidFill>
                  <a:srgbClr val="FF6600"/>
                </a:solidFill>
              </a:rPr>
              <a:t>8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00FF"/>
                </a:solidFill>
              </a:rPr>
              <a:t>mov</a:t>
            </a:r>
            <a:r>
              <a:rPr lang="en-US" sz="2400" dirty="0"/>
              <a:t> ah, </a:t>
            </a:r>
            <a:r>
              <a:rPr lang="en-US" sz="2400" dirty="0">
                <a:solidFill>
                  <a:srgbClr val="FF6600"/>
                </a:solidFill>
              </a:rPr>
              <a:t>9</a:t>
            </a:r>
          </a:p>
          <a:p>
            <a:pPr algn="l" rtl="0"/>
            <a:r>
              <a:rPr lang="en-US" sz="2400" b="1" dirty="0"/>
              <a:t>	</a:t>
            </a:r>
            <a:r>
              <a:rPr lang="en-US" sz="2400" dirty="0" err="1">
                <a:solidFill>
                  <a:srgbClr val="0000FF"/>
                </a:solidFill>
              </a:rPr>
              <a:t>cmp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ah</a:t>
            </a:r>
            <a:r>
              <a:rPr lang="en-US" sz="2400" b="1" dirty="0" smtClean="0"/>
              <a:t>, </a:t>
            </a:r>
            <a:r>
              <a:rPr lang="en-US" sz="2400" dirty="0" smtClean="0"/>
              <a:t>al</a:t>
            </a:r>
            <a:endParaRPr lang="en-US" sz="2400" dirty="0"/>
          </a:p>
          <a:p>
            <a:pPr algn="l" rtl="0"/>
            <a:r>
              <a:rPr lang="en-US" sz="2400" b="1" dirty="0"/>
              <a:t>	</a:t>
            </a:r>
            <a:r>
              <a:rPr lang="en-US" sz="2400" b="1" dirty="0">
                <a:solidFill>
                  <a:srgbClr val="0000FF"/>
                </a:solidFill>
              </a:rPr>
              <a:t>ja</a:t>
            </a:r>
            <a:r>
              <a:rPr lang="en-US" sz="2400" b="1" dirty="0"/>
              <a:t> </a:t>
            </a:r>
            <a:r>
              <a:rPr lang="en-US" sz="2400" b="1" dirty="0" err="1"/>
              <a:t>AddAh</a:t>
            </a:r>
            <a:endParaRPr lang="en-US" sz="2400" b="1" dirty="0"/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00FF"/>
                </a:solidFill>
              </a:rPr>
              <a:t>jmp</a:t>
            </a:r>
            <a:r>
              <a:rPr lang="en-US" sz="2400" dirty="0"/>
              <a:t> exit</a:t>
            </a:r>
          </a:p>
          <a:p>
            <a:pPr algn="l" rtl="0"/>
            <a:r>
              <a:rPr lang="en-US" sz="2400" dirty="0" err="1"/>
              <a:t>AddAh</a:t>
            </a:r>
            <a:r>
              <a:rPr lang="en-US" sz="2400" dirty="0"/>
              <a:t>:</a:t>
            </a:r>
          </a:p>
          <a:p>
            <a:pPr algn="l" rtl="0"/>
            <a:r>
              <a:rPr lang="en-US" sz="2400" dirty="0"/>
              <a:t>	</a:t>
            </a:r>
            <a:r>
              <a:rPr lang="en-US" sz="2400" b="1" dirty="0" err="1">
                <a:solidFill>
                  <a:srgbClr val="0000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inc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ah</a:t>
            </a:r>
            <a:endParaRPr lang="en-US" sz="24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rtl="0"/>
            <a:r>
              <a:rPr lang="en-US" sz="2400" dirty="0" smtClean="0"/>
              <a:t>; </a:t>
            </a:r>
            <a:r>
              <a:rPr lang="en-US" sz="2400" dirty="0"/>
              <a:t>--------------------------</a:t>
            </a:r>
          </a:p>
          <a:p>
            <a:pPr algn="l" rtl="0"/>
            <a:r>
              <a:rPr lang="en-US" sz="2400" dirty="0"/>
              <a:t>	</a:t>
            </a:r>
            <a:r>
              <a:rPr lang="en-US" sz="2400" b="1" dirty="0"/>
              <a:t>exit: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00FF"/>
                </a:solidFill>
              </a:rPr>
              <a:t>mov</a:t>
            </a:r>
            <a:r>
              <a:rPr lang="en-US" sz="2400" dirty="0"/>
              <a:t> ax, 4c00h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/>
              <a:t> 21h</a:t>
            </a:r>
          </a:p>
          <a:p>
            <a:pPr algn="l" rtl="0"/>
            <a:r>
              <a:rPr lang="en-US" sz="2400" dirty="0">
                <a:solidFill>
                  <a:srgbClr val="00B0F0"/>
                </a:solidFill>
              </a:rPr>
              <a:t>END</a:t>
            </a:r>
            <a:r>
              <a:rPr lang="en-US" sz="2400" dirty="0"/>
              <a:t> start</a:t>
            </a:r>
            <a:endParaRPr lang="he-I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18858" y="5721037"/>
            <a:ext cx="173082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/>
              <a:t>if </a:t>
            </a:r>
            <a:r>
              <a:rPr lang="en-US" sz="2800" b="1" dirty="0">
                <a:solidFill>
                  <a:srgbClr val="FF0000"/>
                </a:solidFill>
              </a:rPr>
              <a:t>ah</a:t>
            </a:r>
            <a:r>
              <a:rPr lang="en-US" sz="2800" b="1" dirty="0"/>
              <a:t> &gt; al</a:t>
            </a:r>
            <a:endParaRPr lang="he-IL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49685" y="5738956"/>
            <a:ext cx="529045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קפוץ אם אופרנד </a:t>
            </a:r>
            <a:r>
              <a:rPr lang="he-IL" sz="2800" b="1" dirty="0" smtClean="0">
                <a:solidFill>
                  <a:srgbClr val="FF0000"/>
                </a:solidFill>
              </a:rPr>
              <a:t>היעד </a:t>
            </a:r>
            <a:r>
              <a:rPr lang="he-IL" sz="2800" dirty="0" smtClean="0"/>
              <a:t>גדול מהמקור</a:t>
            </a:r>
            <a:endParaRPr lang="en-US" sz="2800" dirty="0">
              <a:solidFill>
                <a:srgbClr val="2E74B5"/>
              </a:solidFill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t="6811" b="6063"/>
          <a:stretch/>
        </p:blipFill>
        <p:spPr>
          <a:xfrm>
            <a:off x="3628850" y="1245257"/>
            <a:ext cx="7655922" cy="4453665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xmlns="" id="{68378640-F6C9-48DA-8DEE-AD57AE7502AE}"/>
              </a:ext>
            </a:extLst>
          </p:cNvPr>
          <p:cNvSpPr/>
          <p:nvPr/>
        </p:nvSpPr>
        <p:spPr>
          <a:xfrm>
            <a:off x="9629824" y="1536805"/>
            <a:ext cx="1191985" cy="3429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6067313" y="1979407"/>
            <a:ext cx="1656677" cy="133394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32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72851" y="286603"/>
            <a:ext cx="2076994" cy="839289"/>
          </a:xfrm>
        </p:spPr>
        <p:txBody>
          <a:bodyPr/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דוגמה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215" y="286603"/>
            <a:ext cx="3020785" cy="637097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CODESEG</a:t>
            </a:r>
          </a:p>
          <a:p>
            <a:pPr algn="l" rtl="0"/>
            <a:r>
              <a:rPr lang="en-US" sz="2400" dirty="0"/>
              <a:t>start: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00FF"/>
                </a:solidFill>
              </a:rPr>
              <a:t>mov</a:t>
            </a:r>
            <a:r>
              <a:rPr lang="en-US" sz="2400" dirty="0"/>
              <a:t> ax, @data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00FF"/>
                </a:solidFill>
              </a:rPr>
              <a:t>mov</a:t>
            </a:r>
            <a:r>
              <a:rPr lang="en-US" sz="2400" dirty="0"/>
              <a:t> ds, ax</a:t>
            </a:r>
          </a:p>
          <a:p>
            <a:pPr algn="l" rtl="0"/>
            <a:r>
              <a:rPr lang="en-US" sz="2400" dirty="0"/>
              <a:t>; --------------------------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00FF"/>
                </a:solidFill>
              </a:rPr>
              <a:t>mov</a:t>
            </a:r>
            <a:r>
              <a:rPr lang="en-US" sz="2400" dirty="0"/>
              <a:t> al, </a:t>
            </a:r>
            <a:r>
              <a:rPr lang="en-US" sz="2400" dirty="0">
                <a:solidFill>
                  <a:srgbClr val="FF6600"/>
                </a:solidFill>
              </a:rPr>
              <a:t>8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00FF"/>
                </a:solidFill>
              </a:rPr>
              <a:t>mov</a:t>
            </a:r>
            <a:r>
              <a:rPr lang="en-US" sz="2400" dirty="0"/>
              <a:t> ah, </a:t>
            </a:r>
            <a:r>
              <a:rPr lang="en-US" sz="2400" dirty="0">
                <a:solidFill>
                  <a:srgbClr val="FF6600"/>
                </a:solidFill>
              </a:rPr>
              <a:t>9</a:t>
            </a:r>
          </a:p>
          <a:p>
            <a:pPr algn="l" rtl="0"/>
            <a:r>
              <a:rPr lang="en-US" sz="2400" b="1" dirty="0"/>
              <a:t>	</a:t>
            </a:r>
            <a:r>
              <a:rPr lang="en-US" sz="2400" dirty="0" err="1">
                <a:solidFill>
                  <a:srgbClr val="0000FF"/>
                </a:solidFill>
              </a:rPr>
              <a:t>cmp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ah</a:t>
            </a:r>
            <a:r>
              <a:rPr lang="en-US" sz="2400" b="1" dirty="0" smtClean="0"/>
              <a:t>, </a:t>
            </a:r>
            <a:r>
              <a:rPr lang="en-US" sz="2400" dirty="0" smtClean="0"/>
              <a:t>al</a:t>
            </a:r>
            <a:endParaRPr lang="en-US" sz="2400" dirty="0"/>
          </a:p>
          <a:p>
            <a:pPr algn="l" rtl="0"/>
            <a:r>
              <a:rPr lang="en-US" sz="2400" b="1" dirty="0"/>
              <a:t>	</a:t>
            </a:r>
            <a:r>
              <a:rPr lang="en-US" sz="2400" b="1" dirty="0" err="1">
                <a:solidFill>
                  <a:srgbClr val="0000FF"/>
                </a:solidFill>
              </a:rPr>
              <a:t>jb</a:t>
            </a:r>
            <a:r>
              <a:rPr lang="en-US" sz="2400" b="1" dirty="0"/>
              <a:t> </a:t>
            </a:r>
            <a:r>
              <a:rPr lang="en-US" sz="2400" b="1" dirty="0" err="1"/>
              <a:t>AddAh</a:t>
            </a:r>
            <a:endParaRPr lang="en-US" sz="2400" b="1" dirty="0"/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00FF"/>
                </a:solidFill>
              </a:rPr>
              <a:t>jmp</a:t>
            </a:r>
            <a:r>
              <a:rPr lang="en-US" sz="2400" dirty="0"/>
              <a:t> exit</a:t>
            </a:r>
          </a:p>
          <a:p>
            <a:pPr algn="l" rtl="0"/>
            <a:r>
              <a:rPr lang="en-US" sz="2400" dirty="0" err="1"/>
              <a:t>AddAh</a:t>
            </a:r>
            <a:r>
              <a:rPr lang="en-US" sz="2400" dirty="0"/>
              <a:t>: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00FF"/>
                </a:solidFill>
              </a:rPr>
              <a:t>inc</a:t>
            </a:r>
            <a:r>
              <a:rPr lang="en-US" sz="2400" dirty="0"/>
              <a:t> </a:t>
            </a:r>
            <a:r>
              <a:rPr lang="en-US" sz="2400" dirty="0" smtClean="0"/>
              <a:t>ah</a:t>
            </a:r>
            <a:endParaRPr lang="en-US" sz="2400" dirty="0"/>
          </a:p>
          <a:p>
            <a:pPr algn="l" rtl="0"/>
            <a:r>
              <a:rPr lang="en-US" sz="2400" dirty="0"/>
              <a:t>; --------------------------</a:t>
            </a:r>
          </a:p>
          <a:p>
            <a:pPr algn="l" rtl="0"/>
            <a:r>
              <a:rPr lang="en-US" sz="2400" dirty="0"/>
              <a:t>	</a:t>
            </a:r>
            <a:r>
              <a:rPr lang="en-US" sz="2400" b="1" dirty="0"/>
              <a:t>exit: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00FF"/>
                </a:solidFill>
              </a:rPr>
              <a:t>mov</a:t>
            </a:r>
            <a:r>
              <a:rPr lang="en-US" sz="2400" dirty="0"/>
              <a:t> ax, 4c00h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/>
              <a:t> 21h</a:t>
            </a:r>
          </a:p>
          <a:p>
            <a:pPr algn="l" rtl="0"/>
            <a:r>
              <a:rPr lang="en-US" sz="2400" dirty="0">
                <a:solidFill>
                  <a:srgbClr val="00B0F0"/>
                </a:solidFill>
              </a:rPr>
              <a:t>END</a:t>
            </a:r>
            <a:r>
              <a:rPr lang="en-US" sz="2400" dirty="0"/>
              <a:t> start</a:t>
            </a:r>
            <a:endParaRPr lang="he-I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18858" y="5721037"/>
            <a:ext cx="173082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/>
              <a:t>if </a:t>
            </a:r>
            <a:r>
              <a:rPr lang="en-US" sz="2800" b="1" dirty="0">
                <a:solidFill>
                  <a:srgbClr val="FF0000"/>
                </a:solidFill>
              </a:rPr>
              <a:t>ah</a:t>
            </a:r>
            <a:r>
              <a:rPr lang="en-US" sz="2800" b="1" dirty="0"/>
              <a:t> &lt; al</a:t>
            </a:r>
            <a:endParaRPr lang="he-IL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49685" y="5738956"/>
            <a:ext cx="529045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קפוץ אם אופרנד </a:t>
            </a:r>
            <a:r>
              <a:rPr lang="he-IL" sz="2800" b="1" dirty="0" smtClean="0">
                <a:solidFill>
                  <a:srgbClr val="FF0000"/>
                </a:solidFill>
              </a:rPr>
              <a:t>היעד </a:t>
            </a:r>
            <a:r>
              <a:rPr lang="he-IL" sz="2800" dirty="0" smtClean="0"/>
              <a:t>קטן מהמקור</a:t>
            </a:r>
            <a:endParaRPr lang="en-US" sz="2800" dirty="0">
              <a:solidFill>
                <a:srgbClr val="2E74B5"/>
              </a:solidFill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t="6229"/>
          <a:stretch/>
        </p:blipFill>
        <p:spPr>
          <a:xfrm>
            <a:off x="3592474" y="1025477"/>
            <a:ext cx="7043570" cy="4409937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xmlns="" id="{2C52600D-76C7-4EBB-8EB4-CFC113429401}"/>
              </a:ext>
            </a:extLst>
          </p:cNvPr>
          <p:cNvSpPr/>
          <p:nvPr/>
        </p:nvSpPr>
        <p:spPr>
          <a:xfrm>
            <a:off x="9176220" y="1296017"/>
            <a:ext cx="864165" cy="31680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xmlns="" id="{F776F0AD-D8A2-458F-9D9B-E7A5B1549D5F}"/>
              </a:ext>
            </a:extLst>
          </p:cNvPr>
          <p:cNvSpPr/>
          <p:nvPr/>
        </p:nvSpPr>
        <p:spPr>
          <a:xfrm>
            <a:off x="5825505" y="1731156"/>
            <a:ext cx="1450840" cy="12106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6423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 </a:t>
            </a:r>
            <a:r>
              <a:rPr lang="he-IL" sz="4400" dirty="0"/>
              <a:t> פקודות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4400" dirty="0"/>
              <a:t> קפיצה לא מותנית - </a:t>
            </a:r>
            <a:r>
              <a:rPr lang="en-US" sz="4400" dirty="0" err="1"/>
              <a:t>jmp</a:t>
            </a:r>
            <a:endParaRPr lang="en-US" sz="4400" dirty="0"/>
          </a:p>
          <a:p>
            <a:pPr>
              <a:buFont typeface="Wingdings" panose="05000000000000000000" pitchFamily="2" charset="2"/>
              <a:buChar char="q"/>
            </a:pPr>
            <a:r>
              <a:rPr lang="he-IL" sz="4400" dirty="0"/>
              <a:t>השוואה -</a:t>
            </a:r>
            <a:r>
              <a:rPr lang="en-US" sz="4400" dirty="0" err="1"/>
              <a:t>cmp</a:t>
            </a:r>
            <a:r>
              <a:rPr lang="en-US" sz="44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4400" dirty="0"/>
              <a:t>קפיצה מותנית – </a:t>
            </a:r>
            <a:endParaRPr lang="en-US" sz="4800" dirty="0"/>
          </a:p>
          <a:p>
            <a:pPr marL="0" indent="0" algn="l" rtl="0">
              <a:buNone/>
            </a:pPr>
            <a:r>
              <a:rPr lang="en-US" sz="4800" dirty="0" err="1"/>
              <a:t>je</a:t>
            </a:r>
            <a:r>
              <a:rPr lang="en-US" sz="4800" dirty="0"/>
              <a:t>, </a:t>
            </a:r>
            <a:r>
              <a:rPr lang="en-US" sz="4800" dirty="0" err="1"/>
              <a:t>jne</a:t>
            </a:r>
            <a:r>
              <a:rPr lang="en-US" sz="4800" dirty="0"/>
              <a:t>, ja, </a:t>
            </a:r>
            <a:r>
              <a:rPr lang="en-US" sz="4800" dirty="0" err="1"/>
              <a:t>jae</a:t>
            </a:r>
            <a:r>
              <a:rPr lang="en-US" sz="4800" dirty="0"/>
              <a:t>, </a:t>
            </a:r>
            <a:r>
              <a:rPr lang="en-US" sz="4800" dirty="0" err="1"/>
              <a:t>jb</a:t>
            </a:r>
            <a:r>
              <a:rPr lang="en-US" sz="4800" dirty="0"/>
              <a:t>, </a:t>
            </a:r>
            <a:r>
              <a:rPr lang="en-US" sz="4800" dirty="0" err="1"/>
              <a:t>jbe</a:t>
            </a:r>
            <a:r>
              <a:rPr lang="en-US" sz="4800" dirty="0"/>
              <a:t>, </a:t>
            </a:r>
            <a:r>
              <a:rPr lang="en-US" sz="4800" dirty="0" err="1"/>
              <a:t>jg</a:t>
            </a:r>
            <a:r>
              <a:rPr lang="en-US" sz="4800" dirty="0"/>
              <a:t>, </a:t>
            </a:r>
            <a:r>
              <a:rPr lang="en-US" sz="4800" dirty="0" err="1"/>
              <a:t>jge</a:t>
            </a:r>
            <a:r>
              <a:rPr lang="en-US" sz="4800" dirty="0"/>
              <a:t> </a:t>
            </a:r>
            <a:r>
              <a:rPr lang="en-US" sz="4800" dirty="0" err="1"/>
              <a:t>jl</a:t>
            </a:r>
            <a:r>
              <a:rPr lang="en-US" sz="4800" dirty="0"/>
              <a:t>, </a:t>
            </a:r>
            <a:r>
              <a:rPr lang="en-US" sz="4800" dirty="0" err="1"/>
              <a:t>jle</a:t>
            </a:r>
            <a:endParaRPr lang="he-IL" sz="48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66" y="969434"/>
            <a:ext cx="3788836" cy="254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6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9468"/>
          </a:xfrm>
        </p:spPr>
        <p:txBody>
          <a:bodyPr>
            <a:normAutofit/>
          </a:bodyPr>
          <a:lstStyle/>
          <a:p>
            <a:pPr algn="r"/>
            <a:r>
              <a:rPr lang="he-IL" sz="3600" b="1" dirty="0">
                <a:cs typeface="+mn-cs"/>
              </a:rPr>
              <a:t>אפשרות לעבודה נוחה יותר  עם ה –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Turbo Debugger</a:t>
            </a:r>
            <a:endParaRPr lang="he-IL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2400" dirty="0"/>
              <a:t>ניתן לעבוד עם ה – </a:t>
            </a:r>
            <a:r>
              <a:rPr lang="en-US" sz="2400" dirty="0"/>
              <a:t>Turbo Debugger</a:t>
            </a:r>
            <a:r>
              <a:rPr lang="he-IL" sz="2400" dirty="0"/>
              <a:t> כאשר ניתן לראות בצדו האחד של המסך את הפקודות ובצדו השני את במנה המעבד.</a:t>
            </a:r>
          </a:p>
          <a:p>
            <a:pPr marL="0" indent="0">
              <a:buNone/>
            </a:pPr>
            <a:r>
              <a:rPr lang="he-IL" sz="2400" dirty="0"/>
              <a:t>לשם כך יש להריץ את הפקדות הבאות ב – </a:t>
            </a:r>
            <a:r>
              <a:rPr lang="en-US" sz="2400" dirty="0" err="1"/>
              <a:t>DosBox</a:t>
            </a:r>
            <a:r>
              <a:rPr lang="he-IL" sz="2400" dirty="0"/>
              <a:t>:</a:t>
            </a:r>
          </a:p>
          <a:p>
            <a:pPr marL="0" indent="0" algn="l" rtl="0">
              <a:buNone/>
            </a:pPr>
            <a:r>
              <a:rPr lang="en-US" sz="2800" dirty="0" err="1"/>
              <a:t>tasm</a:t>
            </a:r>
            <a:r>
              <a:rPr lang="en-US" sz="2800" b="1" dirty="0">
                <a:solidFill>
                  <a:srgbClr val="107A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b="1" dirty="0" err="1">
                <a:solidFill>
                  <a:srgbClr val="107A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</a:t>
            </a:r>
            <a:r>
              <a:rPr lang="en-US" sz="2800" dirty="0"/>
              <a:t>  </a:t>
            </a:r>
            <a:r>
              <a:rPr lang="en-US" sz="2800" dirty="0" err="1"/>
              <a:t>file_name</a:t>
            </a:r>
            <a:endParaRPr lang="en-US" sz="2800" dirty="0"/>
          </a:p>
          <a:p>
            <a:pPr marL="0" indent="0" algn="l" rtl="0">
              <a:buNone/>
            </a:pPr>
            <a:r>
              <a:rPr lang="en-US" sz="2800" dirty="0" err="1"/>
              <a:t>tlink</a:t>
            </a:r>
            <a:r>
              <a:rPr lang="en-US" sz="2800" b="1" dirty="0">
                <a:solidFill>
                  <a:srgbClr val="107A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/v</a:t>
            </a:r>
            <a:r>
              <a:rPr lang="en-US" sz="2800" dirty="0"/>
              <a:t>  </a:t>
            </a:r>
            <a:r>
              <a:rPr lang="en-US" sz="2800" dirty="0" err="1"/>
              <a:t>file_name</a:t>
            </a: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td   </a:t>
            </a:r>
            <a:r>
              <a:rPr lang="en-US" sz="2800" dirty="0" err="1"/>
              <a:t>file_name</a:t>
            </a:r>
            <a:endParaRPr lang="en-US" sz="2800" dirty="0"/>
          </a:p>
          <a:p>
            <a:pPr marL="0" indent="0" algn="r">
              <a:buNone/>
            </a:pPr>
            <a:r>
              <a:rPr lang="he-IL" sz="2400" dirty="0"/>
              <a:t>בתוך ה – </a:t>
            </a:r>
            <a:r>
              <a:rPr lang="en-US" sz="2400" dirty="0"/>
              <a:t>turbo debagger</a:t>
            </a:r>
            <a:r>
              <a:rPr lang="he-IL" sz="2400" dirty="0"/>
              <a:t> יש להקטין את החלון של הפקודות עם העכבר, </a:t>
            </a:r>
          </a:p>
          <a:p>
            <a:pPr marL="0" indent="0" algn="r">
              <a:buNone/>
            </a:pPr>
            <a:r>
              <a:rPr lang="he-IL" sz="2400" dirty="0"/>
              <a:t>ובתפריט של ה – </a:t>
            </a:r>
            <a:r>
              <a:rPr lang="en-US" sz="2400" b="1" dirty="0">
                <a:solidFill>
                  <a:srgbClr val="FF0000"/>
                </a:solidFill>
              </a:rPr>
              <a:t>V</a:t>
            </a:r>
            <a:r>
              <a:rPr lang="en-US" sz="2400" b="1" dirty="0"/>
              <a:t>iew</a:t>
            </a:r>
            <a:r>
              <a:rPr lang="he-IL" sz="2400" dirty="0"/>
              <a:t>  לבחור ב - </a:t>
            </a:r>
            <a:r>
              <a:rPr lang="en-US" sz="2400" b="1" dirty="0" err="1">
                <a:solidFill>
                  <a:srgbClr val="FF0000"/>
                </a:solidFill>
              </a:rPr>
              <a:t>C</a:t>
            </a:r>
            <a:r>
              <a:rPr lang="en-US" sz="2400" b="1" dirty="0" err="1"/>
              <a:t>pu</a:t>
            </a:r>
            <a:endParaRPr lang="en-US" sz="2400" b="1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309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82343" y="286603"/>
            <a:ext cx="5473337" cy="124175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cs typeface="+mn-cs"/>
              </a:rPr>
              <a:t>בדיקת ערך מקש -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endParaRPr lang="he-I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6600"/>
                </a:solidFill>
              </a:rPr>
              <a:t>; waits for character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ah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6600"/>
                </a:solidFill>
              </a:rPr>
              <a:t>0h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6600"/>
                </a:solidFill>
              </a:rPr>
              <a:t>16h</a:t>
            </a:r>
            <a:r>
              <a:rPr lang="en-US" sz="2400" dirty="0"/>
              <a:t>	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6600"/>
                </a:solidFill>
              </a:rPr>
              <a:t>; check if user asks to quit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002060"/>
                </a:solidFill>
              </a:rPr>
              <a:t>cmp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al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'q'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2060"/>
                </a:solidFill>
              </a:rPr>
              <a:t>je</a:t>
            </a:r>
            <a:r>
              <a:rPr lang="en-US" sz="2400" dirty="0"/>
              <a:t> </a:t>
            </a:r>
            <a:r>
              <a:rPr lang="en-US" sz="2400" dirty="0" err="1"/>
              <a:t>end_game</a:t>
            </a:r>
            <a:endParaRPr lang="en-US" sz="2400" dirty="0"/>
          </a:p>
          <a:p>
            <a:pPr marL="384048" lvl="2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	. . . . . . .</a:t>
            </a:r>
          </a:p>
          <a:p>
            <a:pPr marL="384048" lvl="2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end_game</a:t>
            </a:r>
            <a:r>
              <a:rPr lang="en-US" sz="2400" dirty="0"/>
              <a:t>:</a:t>
            </a:r>
          </a:p>
          <a:p>
            <a:pPr marL="201168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	. . . . . . . 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he-IL" sz="240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sz="2400" dirty="0"/>
              <a:t>הפסיקה של המתנה למקש שומרת את ערך המקש </a:t>
            </a:r>
            <a:r>
              <a:rPr lang="he-IL" sz="2400" dirty="0" err="1"/>
              <a:t>לריגסטר</a:t>
            </a:r>
            <a:r>
              <a:rPr lang="he-IL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he-IL" sz="2400" dirty="0"/>
              <a:t>.</a:t>
            </a:r>
          </a:p>
          <a:p>
            <a:endParaRPr lang="he-IL" sz="2400" dirty="0"/>
          </a:p>
          <a:p>
            <a:pPr marL="0" indent="0">
              <a:buNone/>
            </a:pPr>
            <a:r>
              <a:rPr lang="he-IL" sz="2400" dirty="0"/>
              <a:t>ההוראה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he-IL" sz="2400" dirty="0"/>
              <a:t> משווה האם הערך השמור ברגיסטר </a:t>
            </a:r>
            <a:r>
              <a:rPr lang="en-US" sz="2400" dirty="0"/>
              <a:t>al</a:t>
            </a:r>
            <a:r>
              <a:rPr lang="he-IL" sz="2400" dirty="0"/>
              <a:t>  =  לאות </a:t>
            </a:r>
            <a:r>
              <a:rPr lang="en-US" sz="2400" dirty="0"/>
              <a:t>q</a:t>
            </a:r>
            <a:r>
              <a:rPr lang="he-IL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je</a:t>
            </a:r>
            <a:r>
              <a:rPr lang="he-IL" sz="2400" dirty="0"/>
              <a:t>  </a:t>
            </a:r>
            <a:r>
              <a:rPr lang="he-IL" sz="2400" dirty="0">
                <a:sym typeface="Wingdings" panose="05000000000000000000" pitchFamily="2" charset="2"/>
              </a:rPr>
              <a:t>  א הערך שווה (=)</a:t>
            </a:r>
          </a:p>
          <a:p>
            <a:pPr marL="0" indent="0">
              <a:buNone/>
            </a:pPr>
            <a:r>
              <a:rPr lang="he-IL" sz="2400" dirty="0">
                <a:sym typeface="Wingdings" panose="05000000000000000000" pitchFamily="2" charset="2"/>
              </a:rPr>
              <a:t>קופצים לתווית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end_game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e-IL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e-IL" sz="2400" dirty="0">
                <a:sym typeface="Wingdings" panose="05000000000000000000" pitchFamily="2" charset="2"/>
              </a:rPr>
              <a:t>ממשיכים על פי סדר הפקודות הרגיל.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e-IL" sz="2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88910"/>
            <a:ext cx="2385318" cy="12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58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קפיצות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endParaRPr lang="he-I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13254" y="1845734"/>
            <a:ext cx="10142426" cy="2289661"/>
          </a:xfrm>
        </p:spPr>
        <p:txBody>
          <a:bodyPr>
            <a:normAutofit/>
          </a:bodyPr>
          <a:lstStyle/>
          <a:p>
            <a:r>
              <a:rPr lang="he-IL" sz="2400" b="1" dirty="0"/>
              <a:t>קפיצה רחוקה</a:t>
            </a:r>
            <a:endParaRPr lang="en-US" sz="2400" b="1" dirty="0"/>
          </a:p>
          <a:p>
            <a:r>
              <a:rPr lang="he-IL" sz="2400" b="1" dirty="0"/>
              <a:t>במקרה בו צריך לעשות קפיצה על מספר שורות רב.</a:t>
            </a:r>
          </a:p>
          <a:p>
            <a:r>
              <a:rPr lang="he-IL" sz="2400" dirty="0"/>
              <a:t>בהרצה של </a:t>
            </a:r>
            <a:r>
              <a:rPr lang="en-US" sz="2400" dirty="0" err="1"/>
              <a:t>tasm</a:t>
            </a:r>
            <a:r>
              <a:rPr lang="he-IL" sz="2400" dirty="0"/>
              <a:t>  כאשר הופכים את הקובץ לשפת מכונה, נקבל הודעת שגיאה.</a:t>
            </a:r>
            <a:endParaRPr lang="en-US" sz="2400" dirty="0"/>
          </a:p>
          <a:p>
            <a:pPr algn="l" rtl="0"/>
            <a:r>
              <a:rPr lang="en-US" sz="2400" b="1" dirty="0"/>
              <a:t>Relative jump out of range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he-IL" sz="2400" b="1" dirty="0"/>
          </a:p>
        </p:txBody>
      </p:sp>
      <p:pic>
        <p:nvPicPr>
          <p:cNvPr id="6" name="תמונה 5"/>
          <p:cNvPicPr/>
          <p:nvPr/>
        </p:nvPicPr>
        <p:blipFill rotWithShape="1">
          <a:blip r:embed="rId2"/>
          <a:srcRect l="1" t="1" r="462" b="53912"/>
          <a:stretch/>
        </p:blipFill>
        <p:spPr bwMode="auto">
          <a:xfrm>
            <a:off x="1013253" y="4037823"/>
            <a:ext cx="6878595" cy="24371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65" y="497631"/>
            <a:ext cx="4429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82883" y="506969"/>
            <a:ext cx="8229600" cy="69781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שיטת המשלים ל-2</a:t>
            </a:r>
            <a:endParaRPr lang="en-US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010526" y="1989222"/>
            <a:ext cx="7201956" cy="3593432"/>
          </a:xfrm>
        </p:spPr>
        <p:txBody>
          <a:bodyPr>
            <a:normAutofit/>
          </a:bodyPr>
          <a:lstStyle/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146" name="Picture 2" descr="תוצאת תמונה עבור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3" y="200885"/>
            <a:ext cx="241935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xmlns="" id="{F8C757B1-57A1-4FD1-930B-8E6F3A871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222287"/>
              </p:ext>
            </p:extLst>
          </p:nvPr>
        </p:nvGraphicFramePr>
        <p:xfrm>
          <a:off x="2670463" y="2558473"/>
          <a:ext cx="7295572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43862">
                  <a:extLst>
                    <a:ext uri="{9D8B030D-6E8A-4147-A177-3AD203B41FA5}">
                      <a16:colId xmlns:a16="http://schemas.microsoft.com/office/drawing/2014/main" xmlns="" val="1188410987"/>
                    </a:ext>
                  </a:extLst>
                </a:gridCol>
                <a:gridCol w="843862">
                  <a:extLst>
                    <a:ext uri="{9D8B030D-6E8A-4147-A177-3AD203B41FA5}">
                      <a16:colId xmlns:a16="http://schemas.microsoft.com/office/drawing/2014/main" xmlns="" val="640441396"/>
                    </a:ext>
                  </a:extLst>
                </a:gridCol>
                <a:gridCol w="843862">
                  <a:extLst>
                    <a:ext uri="{9D8B030D-6E8A-4147-A177-3AD203B41FA5}">
                      <a16:colId xmlns:a16="http://schemas.microsoft.com/office/drawing/2014/main" xmlns="" val="3254955960"/>
                    </a:ext>
                  </a:extLst>
                </a:gridCol>
                <a:gridCol w="843862">
                  <a:extLst>
                    <a:ext uri="{9D8B030D-6E8A-4147-A177-3AD203B41FA5}">
                      <a16:colId xmlns:a16="http://schemas.microsoft.com/office/drawing/2014/main" xmlns="" val="105430282"/>
                    </a:ext>
                  </a:extLst>
                </a:gridCol>
                <a:gridCol w="843862">
                  <a:extLst>
                    <a:ext uri="{9D8B030D-6E8A-4147-A177-3AD203B41FA5}">
                      <a16:colId xmlns:a16="http://schemas.microsoft.com/office/drawing/2014/main" xmlns="" val="1945122774"/>
                    </a:ext>
                  </a:extLst>
                </a:gridCol>
                <a:gridCol w="843862">
                  <a:extLst>
                    <a:ext uri="{9D8B030D-6E8A-4147-A177-3AD203B41FA5}">
                      <a16:colId xmlns:a16="http://schemas.microsoft.com/office/drawing/2014/main" xmlns="" val="1734527188"/>
                    </a:ext>
                  </a:extLst>
                </a:gridCol>
                <a:gridCol w="1160983">
                  <a:extLst>
                    <a:ext uri="{9D8B030D-6E8A-4147-A177-3AD203B41FA5}">
                      <a16:colId xmlns:a16="http://schemas.microsoft.com/office/drawing/2014/main" xmlns="" val="2857946286"/>
                    </a:ext>
                  </a:extLst>
                </a:gridCol>
                <a:gridCol w="1071417">
                  <a:extLst>
                    <a:ext uri="{9D8B030D-6E8A-4147-A177-3AD203B41FA5}">
                      <a16:colId xmlns:a16="http://schemas.microsoft.com/office/drawing/2014/main" xmlns="" val="3758967294"/>
                    </a:ext>
                  </a:extLst>
                </a:gridCol>
              </a:tblGrid>
              <a:tr h="347233"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26728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D6EAE9-407A-48EF-A9EA-F062849C8F0B}"/>
              </a:ext>
            </a:extLst>
          </p:cNvPr>
          <p:cNvSpPr txBox="1"/>
          <p:nvPr/>
        </p:nvSpPr>
        <p:spPr>
          <a:xfrm>
            <a:off x="1424016" y="2472709"/>
            <a:ext cx="98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6 = </a:t>
            </a:r>
          </a:p>
        </p:txBody>
      </p:sp>
      <p:graphicFrame>
        <p:nvGraphicFramePr>
          <p:cNvPr id="15" name="טבלה 14">
            <a:extLst>
              <a:ext uri="{FF2B5EF4-FFF2-40B4-BE49-F238E27FC236}">
                <a16:creationId xmlns:a16="http://schemas.microsoft.com/office/drawing/2014/main" xmlns="" id="{433E894C-08A8-4C3D-9C66-FB11B520C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29483"/>
              </p:ext>
            </p:extLst>
          </p:nvPr>
        </p:nvGraphicFramePr>
        <p:xfrm>
          <a:off x="2670463" y="3704803"/>
          <a:ext cx="7295572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43862">
                  <a:extLst>
                    <a:ext uri="{9D8B030D-6E8A-4147-A177-3AD203B41FA5}">
                      <a16:colId xmlns:a16="http://schemas.microsoft.com/office/drawing/2014/main" xmlns="" val="1188410987"/>
                    </a:ext>
                  </a:extLst>
                </a:gridCol>
                <a:gridCol w="843862">
                  <a:extLst>
                    <a:ext uri="{9D8B030D-6E8A-4147-A177-3AD203B41FA5}">
                      <a16:colId xmlns:a16="http://schemas.microsoft.com/office/drawing/2014/main" xmlns="" val="640441396"/>
                    </a:ext>
                  </a:extLst>
                </a:gridCol>
                <a:gridCol w="843862">
                  <a:extLst>
                    <a:ext uri="{9D8B030D-6E8A-4147-A177-3AD203B41FA5}">
                      <a16:colId xmlns:a16="http://schemas.microsoft.com/office/drawing/2014/main" xmlns="" val="3254955960"/>
                    </a:ext>
                  </a:extLst>
                </a:gridCol>
                <a:gridCol w="843862">
                  <a:extLst>
                    <a:ext uri="{9D8B030D-6E8A-4147-A177-3AD203B41FA5}">
                      <a16:colId xmlns:a16="http://schemas.microsoft.com/office/drawing/2014/main" xmlns="" val="105430282"/>
                    </a:ext>
                  </a:extLst>
                </a:gridCol>
                <a:gridCol w="843862">
                  <a:extLst>
                    <a:ext uri="{9D8B030D-6E8A-4147-A177-3AD203B41FA5}">
                      <a16:colId xmlns:a16="http://schemas.microsoft.com/office/drawing/2014/main" xmlns="" val="1945122774"/>
                    </a:ext>
                  </a:extLst>
                </a:gridCol>
                <a:gridCol w="843862">
                  <a:extLst>
                    <a:ext uri="{9D8B030D-6E8A-4147-A177-3AD203B41FA5}">
                      <a16:colId xmlns:a16="http://schemas.microsoft.com/office/drawing/2014/main" xmlns="" val="1734527188"/>
                    </a:ext>
                  </a:extLst>
                </a:gridCol>
                <a:gridCol w="1160983">
                  <a:extLst>
                    <a:ext uri="{9D8B030D-6E8A-4147-A177-3AD203B41FA5}">
                      <a16:colId xmlns:a16="http://schemas.microsoft.com/office/drawing/2014/main" xmlns="" val="2857946286"/>
                    </a:ext>
                  </a:extLst>
                </a:gridCol>
                <a:gridCol w="1071417">
                  <a:extLst>
                    <a:ext uri="{9D8B030D-6E8A-4147-A177-3AD203B41FA5}">
                      <a16:colId xmlns:a16="http://schemas.microsoft.com/office/drawing/2014/main" xmlns="" val="3758967294"/>
                    </a:ext>
                  </a:extLst>
                </a:gridCol>
              </a:tblGrid>
              <a:tr h="347233"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26728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9A43AF9-A89D-4FA5-A929-2EDB8F4B82DA}"/>
              </a:ext>
            </a:extLst>
          </p:cNvPr>
          <p:cNvSpPr txBox="1"/>
          <p:nvPr/>
        </p:nvSpPr>
        <p:spPr>
          <a:xfrm>
            <a:off x="8782331" y="3132063"/>
            <a:ext cx="278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נגדי – היפוך ביטים</a:t>
            </a:r>
            <a:endParaRPr lang="en-US" sz="2800" dirty="0"/>
          </a:p>
        </p:txBody>
      </p:sp>
      <p:graphicFrame>
        <p:nvGraphicFramePr>
          <p:cNvPr id="19" name="טבלה 18">
            <a:extLst>
              <a:ext uri="{FF2B5EF4-FFF2-40B4-BE49-F238E27FC236}">
                <a16:creationId xmlns:a16="http://schemas.microsoft.com/office/drawing/2014/main" xmlns="" id="{9421A648-A6D0-480D-97B5-69C3D5DE8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60092"/>
              </p:ext>
            </p:extLst>
          </p:nvPr>
        </p:nvGraphicFramePr>
        <p:xfrm>
          <a:off x="2670463" y="4991526"/>
          <a:ext cx="7295572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43862">
                  <a:extLst>
                    <a:ext uri="{9D8B030D-6E8A-4147-A177-3AD203B41FA5}">
                      <a16:colId xmlns:a16="http://schemas.microsoft.com/office/drawing/2014/main" xmlns="" val="1188410987"/>
                    </a:ext>
                  </a:extLst>
                </a:gridCol>
                <a:gridCol w="843862">
                  <a:extLst>
                    <a:ext uri="{9D8B030D-6E8A-4147-A177-3AD203B41FA5}">
                      <a16:colId xmlns:a16="http://schemas.microsoft.com/office/drawing/2014/main" xmlns="" val="640441396"/>
                    </a:ext>
                  </a:extLst>
                </a:gridCol>
                <a:gridCol w="843862">
                  <a:extLst>
                    <a:ext uri="{9D8B030D-6E8A-4147-A177-3AD203B41FA5}">
                      <a16:colId xmlns:a16="http://schemas.microsoft.com/office/drawing/2014/main" xmlns="" val="3254955960"/>
                    </a:ext>
                  </a:extLst>
                </a:gridCol>
                <a:gridCol w="843862">
                  <a:extLst>
                    <a:ext uri="{9D8B030D-6E8A-4147-A177-3AD203B41FA5}">
                      <a16:colId xmlns:a16="http://schemas.microsoft.com/office/drawing/2014/main" xmlns="" val="105430282"/>
                    </a:ext>
                  </a:extLst>
                </a:gridCol>
                <a:gridCol w="843862">
                  <a:extLst>
                    <a:ext uri="{9D8B030D-6E8A-4147-A177-3AD203B41FA5}">
                      <a16:colId xmlns:a16="http://schemas.microsoft.com/office/drawing/2014/main" xmlns="" val="1945122774"/>
                    </a:ext>
                  </a:extLst>
                </a:gridCol>
                <a:gridCol w="843862">
                  <a:extLst>
                    <a:ext uri="{9D8B030D-6E8A-4147-A177-3AD203B41FA5}">
                      <a16:colId xmlns:a16="http://schemas.microsoft.com/office/drawing/2014/main" xmlns="" val="1734527188"/>
                    </a:ext>
                  </a:extLst>
                </a:gridCol>
                <a:gridCol w="1160983">
                  <a:extLst>
                    <a:ext uri="{9D8B030D-6E8A-4147-A177-3AD203B41FA5}">
                      <a16:colId xmlns:a16="http://schemas.microsoft.com/office/drawing/2014/main" xmlns="" val="2857946286"/>
                    </a:ext>
                  </a:extLst>
                </a:gridCol>
                <a:gridCol w="1071417">
                  <a:extLst>
                    <a:ext uri="{9D8B030D-6E8A-4147-A177-3AD203B41FA5}">
                      <a16:colId xmlns:a16="http://schemas.microsoft.com/office/drawing/2014/main" xmlns="" val="3758967294"/>
                    </a:ext>
                  </a:extLst>
                </a:gridCol>
              </a:tblGrid>
              <a:tr h="181707"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267285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38A5140-5E62-4FA8-92DF-3B250BF8512F}"/>
              </a:ext>
            </a:extLst>
          </p:cNvPr>
          <p:cNvSpPr txBox="1"/>
          <p:nvPr/>
        </p:nvSpPr>
        <p:spPr>
          <a:xfrm>
            <a:off x="8782330" y="4353658"/>
            <a:ext cx="278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נוסיף 1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66E154-AB42-4514-A0AA-27FDF0EAA699}"/>
              </a:ext>
            </a:extLst>
          </p:cNvPr>
          <p:cNvSpPr txBox="1"/>
          <p:nvPr/>
        </p:nvSpPr>
        <p:spPr>
          <a:xfrm>
            <a:off x="1424016" y="4843832"/>
            <a:ext cx="98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-6 = </a:t>
            </a:r>
          </a:p>
        </p:txBody>
      </p:sp>
    </p:spTree>
    <p:extLst>
      <p:ext uri="{BB962C8B-B14F-4D97-AF65-F5344CB8AC3E}">
        <p14:creationId xmlns:p14="http://schemas.microsoft.com/office/powerpoint/2010/main" val="88664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קפיצות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endParaRPr lang="he-I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944278" cy="429557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700" dirty="0">
                <a:solidFill>
                  <a:srgbClr val="00B050"/>
                </a:solidFill>
              </a:rPr>
              <a:t>; check if user asks to quit</a:t>
            </a:r>
          </a:p>
          <a:p>
            <a:pPr marL="201168" lvl="1" indent="0" algn="l" rtl="0">
              <a:buNone/>
            </a:pPr>
            <a:r>
              <a:rPr lang="en-US" sz="2700" dirty="0"/>
              <a:t>	</a:t>
            </a:r>
            <a:r>
              <a:rPr lang="en-US" sz="2700" dirty="0" err="1">
                <a:solidFill>
                  <a:srgbClr val="002060"/>
                </a:solidFill>
              </a:rPr>
              <a:t>cmp</a:t>
            </a:r>
            <a:r>
              <a:rPr lang="en-US" sz="2700" dirty="0"/>
              <a:t> al, </a:t>
            </a: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'q'</a:t>
            </a:r>
          </a:p>
          <a:p>
            <a:pPr marL="201168" lvl="1" indent="0" algn="l" rtl="0">
              <a:buNone/>
            </a:pPr>
            <a:r>
              <a:rPr lang="en-US" sz="2700" dirty="0"/>
              <a:t>	je jump1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he-IL" sz="2700" dirty="0"/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700" dirty="0"/>
              <a:t>.  .   .</a:t>
            </a:r>
            <a:endParaRPr lang="en-US" sz="2700" dirty="0"/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700" dirty="0"/>
          </a:p>
          <a:p>
            <a:pPr algn="l" rtl="0"/>
            <a:r>
              <a:rPr lang="en-US" sz="2700" b="1" dirty="0" err="1"/>
              <a:t>help_jump</a:t>
            </a:r>
            <a:r>
              <a:rPr lang="en-US" sz="2700" b="1" dirty="0"/>
              <a:t>:</a:t>
            </a:r>
            <a:endParaRPr lang="en-US" sz="2700" dirty="0"/>
          </a:p>
          <a:p>
            <a:pPr algn="l" rtl="0"/>
            <a:r>
              <a:rPr lang="en-US" sz="2700" dirty="0"/>
              <a:t>	</a:t>
            </a:r>
            <a:r>
              <a:rPr lang="en-US" sz="2700" dirty="0" err="1">
                <a:solidFill>
                  <a:srgbClr val="FF0000"/>
                </a:solidFill>
              </a:rPr>
              <a:t>jmp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end_help_jump</a:t>
            </a:r>
            <a:endParaRPr lang="en-US" sz="2700" dirty="0">
              <a:solidFill>
                <a:srgbClr val="FF0000"/>
              </a:solidFill>
            </a:endParaRPr>
          </a:p>
          <a:p>
            <a:pPr algn="l" rtl="0"/>
            <a:r>
              <a:rPr lang="en-US" sz="2700" dirty="0"/>
              <a:t> </a:t>
            </a:r>
          </a:p>
          <a:p>
            <a:pPr algn="l" rtl="0"/>
            <a:r>
              <a:rPr lang="en-US" sz="2700" b="1" dirty="0"/>
              <a:t>jump1</a:t>
            </a:r>
            <a:r>
              <a:rPr lang="en-US" sz="2700" dirty="0"/>
              <a:t>:</a:t>
            </a:r>
          </a:p>
          <a:p>
            <a:pPr marL="658368" lvl="3" algn="l" rtl="0">
              <a:buNone/>
            </a:pPr>
            <a:r>
              <a:rPr lang="en-US" sz="2700" dirty="0" err="1"/>
              <a:t>jmp</a:t>
            </a:r>
            <a:r>
              <a:rPr lang="en-US" sz="2700" dirty="0"/>
              <a:t> </a:t>
            </a:r>
            <a:r>
              <a:rPr lang="en-US" sz="2700" dirty="0" err="1"/>
              <a:t>end_game</a:t>
            </a:r>
            <a:endParaRPr lang="en-US" sz="2700" dirty="0"/>
          </a:p>
          <a:p>
            <a:pPr marL="0" algn="l" rtl="0">
              <a:buNone/>
            </a:pPr>
            <a:r>
              <a:rPr lang="en-US" sz="2700" b="1" dirty="0" err="1">
                <a:solidFill>
                  <a:srgbClr val="FF0000"/>
                </a:solidFill>
              </a:rPr>
              <a:t>end_help_jump</a:t>
            </a:r>
            <a:r>
              <a:rPr lang="en-US" sz="2700" b="1" dirty="0">
                <a:solidFill>
                  <a:srgbClr val="FF0000"/>
                </a:solidFill>
              </a:rPr>
              <a:t>:</a:t>
            </a:r>
            <a:endParaRPr lang="en-US" sz="2700" dirty="0">
              <a:solidFill>
                <a:srgbClr val="FF0000"/>
              </a:solidFill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2400" dirty="0"/>
          </a:p>
        </p:txBody>
      </p:sp>
      <p:sp>
        <p:nvSpPr>
          <p:cNvPr id="12" name="מציין מיקום תוכן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600" b="1" dirty="0"/>
              <a:t>נעשה שימוש בקפיצת ביניים: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he-IL" sz="2600" b="1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600" dirty="0"/>
              <a:t>את שם התווית הראשונה נשנה לשם של תווית קפיצת הביניים  </a:t>
            </a:r>
            <a:r>
              <a:rPr lang="en-US" sz="2600" b="1" dirty="0"/>
              <a:t>jump1</a:t>
            </a:r>
            <a:endParaRPr lang="he-IL" sz="2600" b="1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he-IL" sz="2600" dirty="0"/>
          </a:p>
          <a:p>
            <a:r>
              <a:rPr lang="he-IL" sz="2600" dirty="0"/>
              <a:t>נמקם בתכנית את תווית הביניים שלנו </a:t>
            </a:r>
            <a:endParaRPr lang="en-US" sz="2600" dirty="0"/>
          </a:p>
          <a:p>
            <a:r>
              <a:rPr lang="he-IL" sz="2600" dirty="0"/>
              <a:t>מתווית הביניים נקפוץ לתווית  </a:t>
            </a:r>
            <a:r>
              <a:rPr lang="en-US" sz="2600" dirty="0">
                <a:sym typeface="Wingdings" panose="05000000000000000000" pitchFamily="2" charset="2"/>
              </a:rPr>
              <a:t></a:t>
            </a:r>
            <a:r>
              <a:rPr lang="he-IL" sz="2600" dirty="0"/>
              <a:t>   </a:t>
            </a:r>
            <a:r>
              <a:rPr lang="en-US" sz="2600" dirty="0" err="1"/>
              <a:t>end_game</a:t>
            </a:r>
            <a:endParaRPr lang="en-US" sz="26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he-IL" sz="26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600" dirty="0"/>
              <a:t>כדי שתווית הביניים לא תפריע למהלך הפקודות שכבר יצרנו  -  לפני תווית זו נעשה קפיצה לתווית אחרת שתדלג על שתי פקודות אלו </a:t>
            </a:r>
            <a:r>
              <a:rPr lang="en-US" sz="2600" dirty="0"/>
              <a:t>- </a:t>
            </a:r>
            <a:r>
              <a:rPr lang="he-IL" sz="2600" dirty="0"/>
              <a:t>  </a:t>
            </a:r>
            <a:r>
              <a:rPr lang="en-US" sz="2600" dirty="0" err="1"/>
              <a:t>help_jump</a:t>
            </a:r>
            <a:endParaRPr lang="en-US" sz="26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he-IL" dirty="0"/>
          </a:p>
          <a:p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65" y="497631"/>
            <a:ext cx="4429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82883" y="506969"/>
            <a:ext cx="8229600" cy="69781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שיטת המשלים ל-2 – נשים לב</a:t>
            </a:r>
            <a:endParaRPr lang="en-US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88291" y="2096360"/>
            <a:ext cx="10307318" cy="4055057"/>
          </a:xfrm>
        </p:spPr>
        <p:txBody>
          <a:bodyPr>
            <a:normAutofit fontScale="92500"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he-IL" sz="4000" dirty="0"/>
              <a:t>בשיטת המשלים ל 2 למספרים חיוביים מוקצים 7 ביטים וכשהופכים אותם הביט השמיני תמיד שווה ל 1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he-IL" sz="4000" dirty="0"/>
              <a:t>אם נעבוד עם מספרים חיוביים בלבד למספר מוקצים 8 ביטים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he-IL" sz="4000" dirty="0"/>
              <a:t>מספר שהביט השמאלי שלו דולק יכול להיות גם מספר חיובי  וגם מספר שלילי – תלוי בכוונת כותב הקוד</a:t>
            </a:r>
            <a:endParaRPr lang="en-US" sz="4000" dirty="0"/>
          </a:p>
        </p:txBody>
      </p:sp>
      <p:pic>
        <p:nvPicPr>
          <p:cNvPr id="6146" name="Picture 2" descr="תוצאת תמונה עבור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3" y="200885"/>
            <a:ext cx="241935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11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88000" y="783771"/>
            <a:ext cx="5567680" cy="72571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כתיבת תכנית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47212" y="1845733"/>
            <a:ext cx="3208467" cy="4286125"/>
          </a:xfrm>
        </p:spPr>
        <p:txBody>
          <a:bodyPr>
            <a:normAutofit fontScale="92500"/>
          </a:bodyPr>
          <a:lstStyle/>
          <a:p>
            <a:r>
              <a:rPr lang="he-IL" sz="2400" dirty="0"/>
              <a:t>עד כה עסקנו בתוכניות שמתקדמות פקודה אחרי פקודה</a:t>
            </a:r>
          </a:p>
          <a:p>
            <a:pPr lvl="1"/>
            <a:r>
              <a:rPr lang="he-IL" sz="2200" dirty="0"/>
              <a:t>העתק ל-</a:t>
            </a:r>
            <a:r>
              <a:rPr lang="en-US" sz="2200" dirty="0"/>
              <a:t>ax</a:t>
            </a:r>
            <a:r>
              <a:rPr lang="he-IL" sz="2200" dirty="0"/>
              <a:t> את הערך 3</a:t>
            </a:r>
            <a:endParaRPr lang="en-US" sz="2200" dirty="0"/>
          </a:p>
          <a:p>
            <a:pPr lvl="1"/>
            <a:r>
              <a:rPr lang="he-IL" sz="2200" dirty="0"/>
              <a:t>העתק ל-</a:t>
            </a:r>
            <a:r>
              <a:rPr lang="en-US" sz="2200" dirty="0" err="1"/>
              <a:t>bx</a:t>
            </a:r>
            <a:r>
              <a:rPr lang="he-IL" sz="2200" dirty="0"/>
              <a:t> את הערך 4</a:t>
            </a:r>
          </a:p>
          <a:p>
            <a:pPr lvl="1"/>
            <a:r>
              <a:rPr lang="he-IL" sz="2200" dirty="0"/>
              <a:t>הוסף ל-</a:t>
            </a:r>
            <a:r>
              <a:rPr lang="en-US" sz="2200" dirty="0"/>
              <a:t>ax</a:t>
            </a:r>
            <a:r>
              <a:rPr lang="he-IL" sz="2200" dirty="0"/>
              <a:t> את </a:t>
            </a:r>
            <a:r>
              <a:rPr lang="en-US" sz="2200" dirty="0" err="1"/>
              <a:t>bx</a:t>
            </a:r>
            <a:endParaRPr lang="he-IL" sz="2200" dirty="0"/>
          </a:p>
          <a:p>
            <a:pPr lvl="1"/>
            <a:r>
              <a:rPr lang="he-IL" sz="2200" dirty="0"/>
              <a:t>כפול את התוצאה ב-2</a:t>
            </a:r>
          </a:p>
          <a:p>
            <a:pPr marL="201168" lvl="1" indent="0">
              <a:buNone/>
            </a:pPr>
            <a:endParaRPr lang="he-IL" sz="2200" b="1" dirty="0">
              <a:solidFill>
                <a:srgbClr val="339933"/>
              </a:solidFill>
            </a:endParaRPr>
          </a:p>
          <a:p>
            <a:r>
              <a:rPr lang="he-IL" sz="2600" b="1" dirty="0">
                <a:solidFill>
                  <a:srgbClr val="339933"/>
                </a:solidFill>
              </a:rPr>
              <a:t>באופן רגיל התכנית מתקדמת שורה אחרי שורה ורגיסטר </a:t>
            </a:r>
            <a:r>
              <a:rPr lang="en-US" sz="2600" b="1" dirty="0" err="1">
                <a:solidFill>
                  <a:srgbClr val="339933"/>
                </a:solidFill>
              </a:rPr>
              <a:t>ip</a:t>
            </a:r>
            <a:r>
              <a:rPr lang="he-IL" sz="2600" b="1" dirty="0">
                <a:solidFill>
                  <a:srgbClr val="339933"/>
                </a:solidFill>
              </a:rPr>
              <a:t> מצביע על שורת הקוד הבאה. </a:t>
            </a:r>
            <a:endParaRPr lang="en-US" sz="2600" b="1" dirty="0">
              <a:solidFill>
                <a:srgbClr val="339933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r="2934"/>
          <a:stretch/>
        </p:blipFill>
        <p:spPr>
          <a:xfrm>
            <a:off x="120463" y="507906"/>
            <a:ext cx="7638489" cy="5233988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מלבן 5"/>
          <p:cNvSpPr/>
          <p:nvPr/>
        </p:nvSpPr>
        <p:spPr>
          <a:xfrm>
            <a:off x="2528047" y="1748118"/>
            <a:ext cx="981635" cy="29583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6252882" y="3536576"/>
            <a:ext cx="968189" cy="24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87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31106" y="712694"/>
            <a:ext cx="4324574" cy="86061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פקודות הבקרה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2400" b="1" dirty="0">
                <a:solidFill>
                  <a:schemeClr val="accent4">
                    <a:lumMod val="75000"/>
                  </a:schemeClr>
                </a:solidFill>
              </a:rPr>
              <a:t>תפקידן של פקודות הבקרה הוא להשוות בין ערכים, לאפשר קפיצה קדימה או אחורה אל שורות קוד בתכנית ולחזור על פעולה כל עוד מתקיים תנאי מוגדר.</a:t>
            </a:r>
          </a:p>
          <a:p>
            <a:pPr marL="252000" indent="-252000">
              <a:buFont typeface="Wingdings" panose="05000000000000000000" pitchFamily="2" charset="2"/>
              <a:buChar char="§"/>
            </a:pPr>
            <a:r>
              <a:rPr lang="he-IL" sz="2400" b="1" dirty="0"/>
              <a:t>קפיצה קדימה </a:t>
            </a:r>
            <a:r>
              <a:rPr lang="he-IL" sz="2400" dirty="0"/>
              <a:t>– דילוג על שורות בתכנית, מאפשרת  להריץ קוד כל שהוא רק אם תנאי מתקיים.</a:t>
            </a:r>
          </a:p>
          <a:p>
            <a:pPr marL="252000" indent="-252000">
              <a:buFont typeface="Wingdings" panose="05000000000000000000" pitchFamily="2" charset="2"/>
              <a:buChar char="§"/>
            </a:pPr>
            <a:r>
              <a:rPr lang="he-IL" sz="2400" b="1" dirty="0"/>
              <a:t>קפיצה אחורה </a:t>
            </a:r>
            <a:r>
              <a:rPr lang="he-IL" sz="2400" dirty="0"/>
              <a:t>– מאפשרת לחזור על הרצה של קוד מספר פעמים.</a:t>
            </a:r>
          </a:p>
          <a:p>
            <a:pPr marL="252000" indent="-252000">
              <a:buFont typeface="Wingdings" panose="05000000000000000000" pitchFamily="2" charset="2"/>
              <a:buChar char="§"/>
            </a:pPr>
            <a:endParaRPr lang="he-IL" sz="2400" dirty="0"/>
          </a:p>
          <a:p>
            <a:pPr marL="0" indent="0">
              <a:buNone/>
            </a:pPr>
            <a:r>
              <a:rPr lang="he-IL" sz="2400" b="1" dirty="0">
                <a:solidFill>
                  <a:schemeClr val="accent4">
                    <a:lumMod val="75000"/>
                  </a:schemeClr>
                </a:solidFill>
              </a:rPr>
              <a:t>הוראות הבקרה מתחלקות לשני סוגים: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sz="2400" dirty="0"/>
              <a:t>הוראות בקרה </a:t>
            </a:r>
            <a:r>
              <a:rPr lang="he-IL" sz="2400" b="1" dirty="0"/>
              <a:t>ללא תנאי </a:t>
            </a:r>
            <a:r>
              <a:rPr lang="he-IL" sz="2400" dirty="0"/>
              <a:t>(קפוץ ל....)</a:t>
            </a:r>
          </a:p>
          <a:p>
            <a:pPr marL="252000" indent="-252000">
              <a:buFont typeface="Wingdings" panose="05000000000000000000" pitchFamily="2" charset="2"/>
              <a:buChar char="§"/>
            </a:pPr>
            <a:r>
              <a:rPr lang="he-IL" sz="2400" dirty="0"/>
              <a:t>הוראות בקרה </a:t>
            </a:r>
            <a:r>
              <a:rPr lang="he-IL" sz="2400" b="1" dirty="0"/>
              <a:t>עם תנאי מתקיים </a:t>
            </a:r>
            <a:r>
              <a:rPr lang="he-IL" sz="2400" dirty="0"/>
              <a:t>(אם התנאי אמת, אז... קפוץ ל....)</a:t>
            </a:r>
          </a:p>
        </p:txBody>
      </p:sp>
      <p:pic>
        <p:nvPicPr>
          <p:cNvPr id="2050" name="Picture 2" descr="תוצאת תמונה עבור שליטה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64" b="27529"/>
          <a:stretch/>
        </p:blipFill>
        <p:spPr bwMode="auto">
          <a:xfrm>
            <a:off x="975845" y="295835"/>
            <a:ext cx="2857500" cy="127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56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94729" y="658906"/>
            <a:ext cx="6260951" cy="87406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אבני בניין לפקודות בקרה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04572" y="1845734"/>
            <a:ext cx="10451108" cy="4023360"/>
          </a:xfrm>
        </p:spPr>
        <p:txBody>
          <a:bodyPr>
            <a:normAutofit/>
          </a:bodyPr>
          <a:lstStyle/>
          <a:p>
            <a:r>
              <a:rPr lang="he-IL" sz="3200" b="1" dirty="0">
                <a:solidFill>
                  <a:schemeClr val="accent4">
                    <a:lumMod val="75000"/>
                  </a:schemeClr>
                </a:solidFill>
              </a:rPr>
              <a:t>יכולת להשוות בין שני ערכים</a:t>
            </a:r>
          </a:p>
          <a:p>
            <a:pPr lvl="1"/>
            <a:r>
              <a:rPr lang="he-IL" sz="2800" dirty="0"/>
              <a:t>פקודת </a:t>
            </a:r>
            <a:r>
              <a:rPr lang="en-US" sz="2800" dirty="0" err="1"/>
              <a:t>cmp</a:t>
            </a:r>
            <a:endParaRPr lang="he-IL" sz="2800" dirty="0"/>
          </a:p>
          <a:p>
            <a:r>
              <a:rPr lang="he-IL" sz="3200" b="1" dirty="0">
                <a:solidFill>
                  <a:schemeClr val="accent4">
                    <a:lumMod val="75000"/>
                  </a:schemeClr>
                </a:solidFill>
              </a:rPr>
              <a:t>יכולת "לקפוץ" לנקודה מוגדרת בקוד בעקבות תוצאת ההשוואה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he-IL" sz="2800" dirty="0"/>
              <a:t>סוגים שונים של פקודות קפיצה:</a:t>
            </a:r>
          </a:p>
          <a:p>
            <a:pPr lvl="2"/>
            <a:r>
              <a:rPr lang="he-IL" sz="2400" dirty="0"/>
              <a:t>קפיצה בלתי מותנית </a:t>
            </a:r>
            <a:r>
              <a:rPr lang="en-US" sz="2400" dirty="0" err="1"/>
              <a:t>jmp</a:t>
            </a:r>
            <a:endParaRPr lang="he-IL" sz="2400" dirty="0"/>
          </a:p>
          <a:p>
            <a:pPr lvl="2"/>
            <a:r>
              <a:rPr lang="he-IL" sz="2400" dirty="0"/>
              <a:t>קפיצה מותנית </a:t>
            </a:r>
            <a:r>
              <a:rPr lang="en-US" sz="2400" dirty="0" err="1"/>
              <a:t>jb</a:t>
            </a:r>
            <a:r>
              <a:rPr lang="en-US" sz="2400" dirty="0"/>
              <a:t>, </a:t>
            </a:r>
            <a:r>
              <a:rPr lang="en-US" sz="2400" dirty="0" err="1"/>
              <a:t>jbe</a:t>
            </a:r>
            <a:r>
              <a:rPr lang="en-US" sz="2400" dirty="0"/>
              <a:t>, ja, </a:t>
            </a:r>
            <a:r>
              <a:rPr lang="en-US" sz="2400" dirty="0" err="1"/>
              <a:t>jg</a:t>
            </a:r>
            <a:r>
              <a:rPr lang="en-US" sz="2400" dirty="0"/>
              <a:t>, je, </a:t>
            </a:r>
            <a:r>
              <a:rPr lang="en-US" sz="2400" dirty="0" err="1"/>
              <a:t>jne</a:t>
            </a:r>
            <a:r>
              <a:rPr lang="he-IL" sz="2400" dirty="0"/>
              <a:t> ועוד</a:t>
            </a:r>
          </a:p>
          <a:p>
            <a:r>
              <a:rPr lang="he-IL" sz="3200" b="1" dirty="0">
                <a:solidFill>
                  <a:schemeClr val="accent4">
                    <a:lumMod val="75000"/>
                  </a:schemeClr>
                </a:solidFill>
              </a:rPr>
              <a:t>יכולת לחזור על פעולה כל עוד מתקיים תנאי מוגדר</a:t>
            </a:r>
          </a:p>
          <a:p>
            <a:pPr lvl="1"/>
            <a:r>
              <a:rPr lang="he-IL" sz="2800" dirty="0"/>
              <a:t>פקודת </a:t>
            </a:r>
            <a:r>
              <a:rPr lang="en-US" sz="2800" dirty="0"/>
              <a:t>loop</a:t>
            </a:r>
            <a:endParaRPr lang="he-IL" sz="2800" dirty="0"/>
          </a:p>
          <a:p>
            <a:endParaRPr lang="he-IL" dirty="0"/>
          </a:p>
        </p:txBody>
      </p:sp>
      <p:pic>
        <p:nvPicPr>
          <p:cNvPr id="3074" name="Picture 2" descr="תוצאת תמונה עבור ‪control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2" y="215882"/>
            <a:ext cx="1231805" cy="131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7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פקודת קפיצה -</a:t>
            </a:r>
            <a:r>
              <a:rPr lang="en-US" dirty="0" err="1"/>
              <a:t>jmp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8800" dirty="0" err="1">
                <a:solidFill>
                  <a:schemeClr val="accent2"/>
                </a:solidFill>
              </a:rPr>
              <a:t>jmp</a:t>
            </a:r>
            <a:r>
              <a:rPr lang="he-IL" sz="8800" dirty="0">
                <a:solidFill>
                  <a:schemeClr val="accent2"/>
                </a:solidFill>
              </a:rPr>
              <a:t> כתובת </a:t>
            </a:r>
            <a:endParaRPr lang="en-US" sz="8800" dirty="0">
              <a:solidFill>
                <a:schemeClr val="accent2"/>
              </a:solidFill>
            </a:endParaRPr>
          </a:p>
          <a:p>
            <a:pPr algn="ctr" rtl="0"/>
            <a:r>
              <a:rPr lang="he-IL" sz="6000" dirty="0">
                <a:solidFill>
                  <a:srgbClr val="92D050"/>
                </a:solidFill>
              </a:rPr>
              <a:t>קופצת לפקודה שבכתובת הנתונה</a:t>
            </a:r>
          </a:p>
          <a:p>
            <a:pPr algn="ctr"/>
            <a:r>
              <a:rPr lang="he-IL" sz="6000" dirty="0">
                <a:solidFill>
                  <a:schemeClr val="tx1"/>
                </a:solidFill>
              </a:rPr>
              <a:t>לדוגמא:</a:t>
            </a:r>
            <a:r>
              <a:rPr lang="en-US" sz="6000" dirty="0">
                <a:solidFill>
                  <a:schemeClr val="tx1"/>
                </a:solidFill>
              </a:rPr>
              <a:t>  </a:t>
            </a:r>
            <a:r>
              <a:rPr lang="en-US" sz="6000" dirty="0" err="1">
                <a:solidFill>
                  <a:schemeClr val="tx1"/>
                </a:solidFill>
              </a:rPr>
              <a:t>jmp</a:t>
            </a:r>
            <a:r>
              <a:rPr lang="en-US" sz="6000" dirty="0">
                <a:solidFill>
                  <a:schemeClr val="tx1"/>
                </a:solidFill>
              </a:rPr>
              <a:t> cs:07 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90" y="575310"/>
            <a:ext cx="1962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0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4047564" y="779928"/>
            <a:ext cx="7108115" cy="806825"/>
          </a:xfrm>
        </p:spPr>
        <p:txBody>
          <a:bodyPr>
            <a:normAutofit/>
          </a:bodyPr>
          <a:lstStyle/>
          <a:p>
            <a:pPr algn="r"/>
            <a:r>
              <a:rPr lang="he-IL" sz="4400" dirty="0">
                <a:cs typeface="+mn-cs"/>
              </a:rPr>
              <a:t>פקודת קפיצה - </a:t>
            </a:r>
            <a:r>
              <a:rPr lang="en-US" sz="4400" dirty="0" err="1">
                <a:cs typeface="+mn-cs"/>
              </a:rPr>
              <a:t>jmp</a:t>
            </a:r>
            <a:endParaRPr lang="en-US" sz="4400" dirty="0">
              <a:cs typeface="+mn-cs"/>
            </a:endParaRP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8969188" y="1967753"/>
            <a:ext cx="2186492" cy="3989294"/>
          </a:xfrm>
        </p:spPr>
        <p:txBody>
          <a:bodyPr>
            <a:normAutofit lnSpcReduction="10000"/>
          </a:bodyPr>
          <a:lstStyle/>
          <a:p>
            <a:r>
              <a:rPr lang="he-IL" sz="2400" dirty="0"/>
              <a:t>קיצור של </a:t>
            </a:r>
            <a:r>
              <a:rPr lang="en-US" sz="2400" dirty="0"/>
              <a:t>jump</a:t>
            </a:r>
            <a:endParaRPr lang="he-IL" sz="2400" dirty="0"/>
          </a:p>
          <a:p>
            <a:r>
              <a:rPr lang="he-IL" sz="2400" dirty="0"/>
              <a:t>פקודת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jmp</a:t>
            </a:r>
            <a:r>
              <a:rPr lang="he-I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e-IL" sz="2400" dirty="0"/>
              <a:t>שולחת את המעבד, ללא תנאי, לנקודה אחרת בתכנית. </a:t>
            </a:r>
          </a:p>
          <a:p>
            <a:r>
              <a:rPr lang="he-IL" sz="2400" dirty="0"/>
              <a:t>לאחר ביצוע פקודת ה-</a:t>
            </a:r>
            <a:r>
              <a:rPr lang="en-US" sz="2400" dirty="0" err="1"/>
              <a:t>jmp</a:t>
            </a:r>
            <a:r>
              <a:rPr lang="he-IL" sz="2400" dirty="0"/>
              <a:t> ישתנה רגיסטר ה-</a:t>
            </a:r>
            <a:r>
              <a:rPr lang="en-US" sz="2400" dirty="0"/>
              <a:t>IP</a:t>
            </a:r>
            <a:r>
              <a:rPr lang="he-IL" sz="2400" dirty="0"/>
              <a:t> וריצת התכנית תמשך מנקודה זו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90" y="155983"/>
            <a:ext cx="1338263" cy="143077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3"/>
          <a:srcRect t="9641" b="15714"/>
          <a:stretch/>
        </p:blipFill>
        <p:spPr>
          <a:xfrm>
            <a:off x="198555" y="1813112"/>
            <a:ext cx="8658213" cy="4298575"/>
          </a:xfrm>
          <a:prstGeom prst="rect">
            <a:avLst/>
          </a:prstGeom>
        </p:spPr>
      </p:pic>
      <p:sp>
        <p:nvSpPr>
          <p:cNvPr id="11" name="מלבן 10"/>
          <p:cNvSpPr/>
          <p:nvPr/>
        </p:nvSpPr>
        <p:spPr>
          <a:xfrm>
            <a:off x="7129629" y="4800602"/>
            <a:ext cx="863302" cy="309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3004606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ירוק כחול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9749</TotalTime>
  <Words>1333</Words>
  <Application>Microsoft Office PowerPoint</Application>
  <PresentationFormat>מסך רחב</PresentationFormat>
  <Paragraphs>335</Paragraphs>
  <Slides>30</Slides>
  <Notes>0</Notes>
  <HiddenSlides>4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40" baseType="lpstr">
      <vt:lpstr>Arial Unicode MS</vt:lpstr>
      <vt:lpstr>Aharoni</vt:lpstr>
      <vt:lpstr>Arial</vt:lpstr>
      <vt:lpstr>Calibri</vt:lpstr>
      <vt:lpstr>Calibri Light</vt:lpstr>
      <vt:lpstr>David</vt:lpstr>
      <vt:lpstr>Times New Roman</vt:lpstr>
      <vt:lpstr>Webdings</vt:lpstr>
      <vt:lpstr>Wingdings</vt:lpstr>
      <vt:lpstr>מבט לאחור</vt:lpstr>
      <vt:lpstr>פקודות בקרה תנאים לוגיים</vt:lpstr>
      <vt:lpstr>ייצוג מספרים שליליים</vt:lpstr>
      <vt:lpstr>שיטת המשלים ל-2</vt:lpstr>
      <vt:lpstr>שיטת המשלים ל-2 – נשים לב</vt:lpstr>
      <vt:lpstr>כתיבת תכנית</vt:lpstr>
      <vt:lpstr>פקודות הבקרה</vt:lpstr>
      <vt:lpstr>אבני בניין לפקודות בקרה</vt:lpstr>
      <vt:lpstr>פקודת קפיצה -jmp</vt:lpstr>
      <vt:lpstr>פקודת קפיצה - jmp</vt:lpstr>
      <vt:lpstr>פקודת קפיצה - jmp</vt:lpstr>
      <vt:lpstr>קפיצה near ו-far</vt:lpstr>
      <vt:lpstr>בעיה</vt:lpstr>
      <vt:lpstr>תוויות   Labels</vt:lpstr>
      <vt:lpstr>תוויות   Labels</vt:lpstr>
      <vt:lpstr>קפיצה מותנית</vt:lpstr>
      <vt:lpstr>פקודת cmp</vt:lpstr>
      <vt:lpstr>איך המעבד מבצע cmp?</vt:lpstr>
      <vt:lpstr>צורת כתיבה חוקית של פקודת cmp</vt:lpstr>
      <vt:lpstr>קפיצות מותנות</vt:lpstr>
      <vt:lpstr>השוואה בין שני מספרים</vt:lpstr>
      <vt:lpstr>פקודות קפיצה מותנית</vt:lpstr>
      <vt:lpstr>קפיצות signed, unsigned</vt:lpstr>
      <vt:lpstr>קפיצות signed, unsigned</vt:lpstr>
      <vt:lpstr>דוגמה</vt:lpstr>
      <vt:lpstr>דוגמה</vt:lpstr>
      <vt:lpstr>סיכום</vt:lpstr>
      <vt:lpstr>אפשרות לעבודה נוחה יותר  עם ה – Turbo Debugger</vt:lpstr>
      <vt:lpstr>בדיקת ערך מקש - cmp</vt:lpstr>
      <vt:lpstr>קפיצות jmp</vt:lpstr>
      <vt:lpstr>קפיצות jmp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amir appel</cp:lastModifiedBy>
  <cp:revision>346</cp:revision>
  <dcterms:created xsi:type="dcterms:W3CDTF">2016-07-05T08:00:04Z</dcterms:created>
  <dcterms:modified xsi:type="dcterms:W3CDTF">2019-12-11T20:15:34Z</dcterms:modified>
</cp:coreProperties>
</file>