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8" r:id="rId4"/>
    <p:sldId id="270" r:id="rId5"/>
    <p:sldId id="271" r:id="rId6"/>
    <p:sldId id="277" r:id="rId7"/>
    <p:sldId id="278" r:id="rId8"/>
    <p:sldId id="279" r:id="rId9"/>
    <p:sldId id="275" r:id="rId10"/>
    <p:sldId id="269" r:id="rId11"/>
    <p:sldId id="282" r:id="rId12"/>
    <p:sldId id="280" r:id="rId13"/>
    <p:sldId id="281" r:id="rId14"/>
    <p:sldId id="276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  <a:srgbClr val="107A15"/>
    <a:srgbClr val="00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opinionstage.com/%D7%A2%D7%9E%D7%9C%D7%99%D7%94%D7%90%D7%A4%D7%9C/%D7%AA%D7%95%D7%99%D7%95%D7%AA-%D7%AA%D7%A0%D7%90%D7%99%D7%9D-%D7%95%D7%9C%D7%95%D7%9C%D7%90%D7%95%D7%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587240" y="1132115"/>
            <a:ext cx="6568440" cy="2495006"/>
          </a:xfrm>
        </p:spPr>
        <p:txBody>
          <a:bodyPr>
            <a:normAutofit/>
          </a:bodyPr>
          <a:lstStyle/>
          <a:p>
            <a:pPr algn="r"/>
            <a:r>
              <a:rPr lang="he-IL" sz="88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פקודות בקרה</a:t>
            </a:r>
            <a: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ביצוע חוזר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  <p:pic>
        <p:nvPicPr>
          <p:cNvPr id="1026" name="Picture 2" descr="תוצאת תמונה עבור ‪loop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63" y="1361452"/>
            <a:ext cx="2654860" cy="27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1097280" y="821266"/>
            <a:ext cx="10058400" cy="643468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b="1" dirty="0">
                <a:cs typeface="+mn-cs"/>
              </a:rPr>
              <a:t>base.asm</a:t>
            </a:r>
            <a:r>
              <a:rPr lang="he-IL" sz="4400" b="1" dirty="0">
                <a:cs typeface="+mn-cs"/>
              </a:rPr>
              <a:t>- מה למדנו?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6010834" y="1845734"/>
            <a:ext cx="5144845" cy="4023360"/>
          </a:xfrm>
        </p:spPr>
        <p:txBody>
          <a:bodyPr>
            <a:normAutofit/>
          </a:bodyPr>
          <a:lstStyle/>
          <a:p>
            <a:r>
              <a:rPr lang="he-IL" sz="2800" dirty="0">
                <a:solidFill>
                  <a:srgbClr val="0070C0"/>
                </a:solidFill>
              </a:rPr>
              <a:t>למדנו את השורות המוקפות בכחול</a:t>
            </a:r>
          </a:p>
          <a:p>
            <a:r>
              <a:rPr lang="he-IL" sz="2800" b="1" dirty="0">
                <a:solidFill>
                  <a:srgbClr val="006600"/>
                </a:solidFill>
              </a:rPr>
              <a:t>השורות הירוקות:</a:t>
            </a:r>
          </a:p>
          <a:p>
            <a:pPr lvl="1"/>
            <a:r>
              <a:rPr lang="en-US" sz="2400" dirty="0"/>
              <a:t>IDEAL</a:t>
            </a:r>
            <a:r>
              <a:rPr lang="he-IL" sz="2400" dirty="0"/>
              <a:t>- הנחיה לאסמבלר, סגנון כתיבה</a:t>
            </a:r>
          </a:p>
          <a:p>
            <a:pPr lvl="1"/>
            <a:r>
              <a:rPr lang="en-US" sz="2400" dirty="0"/>
              <a:t>model</a:t>
            </a:r>
            <a:r>
              <a:rPr lang="he-IL" sz="2400" dirty="0"/>
              <a:t>- הנחיה לאסמבלר, ארגון הסגמנטים</a:t>
            </a:r>
          </a:p>
          <a:p>
            <a:pPr lvl="1"/>
            <a:r>
              <a:rPr lang="en-US" sz="2400" dirty="0"/>
              <a:t>END start</a:t>
            </a:r>
            <a:r>
              <a:rPr lang="he-IL" sz="2400" dirty="0"/>
              <a:t>- הנחיה לאסמבלר, יש לבצע המרה לקוד מכונה עד לשורה זו ולהתחיל את התכנית מהתווית </a:t>
            </a:r>
            <a:r>
              <a:rPr lang="en-US" sz="2400" dirty="0"/>
              <a:t>start</a:t>
            </a:r>
            <a:endParaRPr lang="he-IL" sz="2400" dirty="0"/>
          </a:p>
          <a:p>
            <a:pPr lvl="1"/>
            <a:r>
              <a:rPr lang="he-IL" sz="2400" dirty="0">
                <a:solidFill>
                  <a:schemeClr val="accent4">
                    <a:lumMod val="75000"/>
                  </a:schemeClr>
                </a:solidFill>
              </a:rPr>
              <a:t>השורות המוקפות בחום- </a:t>
            </a:r>
            <a:r>
              <a:rPr lang="he-IL" sz="2400" dirty="0"/>
              <a:t>נלמד בפרקים הבאים</a:t>
            </a:r>
          </a:p>
          <a:p>
            <a:pPr marL="201168" lvl="1" indent="0">
              <a:buNone/>
            </a:pPr>
            <a:endParaRPr lang="he-IL" sz="2400" dirty="0"/>
          </a:p>
          <a:p>
            <a:pPr lvl="1"/>
            <a:endParaRPr lang="he-IL" sz="2400" dirty="0"/>
          </a:p>
          <a:p>
            <a:pPr lvl="1"/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ברק גונן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קבוצה 6"/>
          <p:cNvGrpSpPr/>
          <p:nvPr/>
        </p:nvGrpSpPr>
        <p:grpSpPr>
          <a:xfrm>
            <a:off x="766483" y="1279164"/>
            <a:ext cx="3205970" cy="4724400"/>
            <a:chOff x="685800" y="1144694"/>
            <a:chExt cx="3205970" cy="47244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5800" y="1223154"/>
              <a:ext cx="3205970" cy="464594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מלבן מעוגל 7"/>
            <p:cNvSpPr/>
            <p:nvPr/>
          </p:nvSpPr>
          <p:spPr>
            <a:xfrm>
              <a:off x="838200" y="2287694"/>
              <a:ext cx="1219200" cy="38100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מעוגל 8"/>
            <p:cNvSpPr/>
            <p:nvPr/>
          </p:nvSpPr>
          <p:spPr>
            <a:xfrm>
              <a:off x="838200" y="2668694"/>
              <a:ext cx="1219200" cy="38100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838200" y="3049694"/>
              <a:ext cx="1219200" cy="38100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מעוגל 10"/>
            <p:cNvSpPr/>
            <p:nvPr/>
          </p:nvSpPr>
          <p:spPr>
            <a:xfrm>
              <a:off x="1371600" y="3430694"/>
              <a:ext cx="2362200" cy="68580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מעוגל 11"/>
            <p:cNvSpPr/>
            <p:nvPr/>
          </p:nvSpPr>
          <p:spPr>
            <a:xfrm>
              <a:off x="838200" y="4116494"/>
              <a:ext cx="1219200" cy="38100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מעוגל 12"/>
            <p:cNvSpPr/>
            <p:nvPr/>
          </p:nvSpPr>
          <p:spPr>
            <a:xfrm>
              <a:off x="762000" y="5183294"/>
              <a:ext cx="1600200" cy="381000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מלבן מעוגל 13"/>
            <p:cNvSpPr/>
            <p:nvPr/>
          </p:nvSpPr>
          <p:spPr>
            <a:xfrm>
              <a:off x="838200" y="1525694"/>
              <a:ext cx="1905000" cy="381000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מלבן מעוגל 14"/>
            <p:cNvSpPr/>
            <p:nvPr/>
          </p:nvSpPr>
          <p:spPr>
            <a:xfrm>
              <a:off x="838200" y="1144694"/>
              <a:ext cx="1600200" cy="381000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6" name="מלבן מעוגל 15"/>
            <p:cNvSpPr/>
            <p:nvPr/>
          </p:nvSpPr>
          <p:spPr>
            <a:xfrm>
              <a:off x="838200" y="1906694"/>
              <a:ext cx="1676400" cy="381000"/>
            </a:xfrm>
            <a:prstGeom prst="round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מלבן מעוגל 16"/>
            <p:cNvSpPr/>
            <p:nvPr/>
          </p:nvSpPr>
          <p:spPr>
            <a:xfrm>
              <a:off x="1371600" y="4497494"/>
              <a:ext cx="2286000" cy="685800"/>
            </a:xfrm>
            <a:prstGeom prst="roundRect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8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01257" y="359500"/>
            <a:ext cx="8365794" cy="1106444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/>
              <a:t>העתקה של קבוע לכתובת בזיכרון – וגם כאן...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62170" y="1845734"/>
            <a:ext cx="5393509" cy="4438952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 err="1"/>
              <a:t>mov</a:t>
            </a:r>
            <a:r>
              <a:rPr lang="en-US" sz="2200" dirty="0"/>
              <a:t>	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[memory]</a:t>
            </a:r>
            <a:r>
              <a:rPr lang="en-US" sz="2200" b="1" dirty="0"/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6600"/>
                </a:solidFill>
              </a:rPr>
              <a:t>constant</a:t>
            </a:r>
          </a:p>
          <a:p>
            <a:pPr algn="l" rtl="0"/>
            <a:r>
              <a:rPr lang="en-US" sz="800" dirty="0"/>
              <a:t> </a:t>
            </a:r>
          </a:p>
          <a:p>
            <a:pPr algn="l" rtl="0"/>
            <a:r>
              <a:rPr lang="en-US" sz="2200" dirty="0" err="1"/>
              <a:t>mov</a:t>
            </a:r>
            <a:r>
              <a:rPr lang="en-US" sz="2200" dirty="0"/>
              <a:t>	[1], </a:t>
            </a:r>
            <a:r>
              <a:rPr lang="en-US" sz="2200" dirty="0">
                <a:solidFill>
                  <a:srgbClr val="FF6600"/>
                </a:solidFill>
              </a:rPr>
              <a:t>5</a:t>
            </a:r>
            <a:r>
              <a:rPr lang="en-US" sz="2200" dirty="0"/>
              <a:t> 		</a:t>
            </a:r>
          </a:p>
          <a:p>
            <a:pPr algn="l" rtl="0"/>
            <a:r>
              <a:rPr lang="en-US" sz="2200" b="1" dirty="0" err="1"/>
              <a:t>mov</a:t>
            </a:r>
            <a:r>
              <a:rPr lang="en-US" sz="2200" b="1" dirty="0"/>
              <a:t>	[</a:t>
            </a:r>
            <a:r>
              <a:rPr lang="en-US" sz="2200" b="1" dirty="0" err="1"/>
              <a:t>bx</a:t>
            </a:r>
            <a:r>
              <a:rPr lang="en-US" sz="2200" b="1" dirty="0"/>
              <a:t>], </a:t>
            </a:r>
            <a:r>
              <a:rPr lang="en-US" sz="2200" b="1" dirty="0">
                <a:solidFill>
                  <a:srgbClr val="FF6600"/>
                </a:solidFill>
              </a:rPr>
              <a:t>5</a:t>
            </a:r>
          </a:p>
          <a:p>
            <a:r>
              <a:rPr lang="he-IL" sz="2200" dirty="0"/>
              <a:t>למעשה צורת הכתיבה הנכונה היא:</a:t>
            </a:r>
            <a:endParaRPr lang="en-US" sz="2200" dirty="0"/>
          </a:p>
          <a:p>
            <a:pPr algn="l" rtl="0"/>
            <a:r>
              <a:rPr lang="en-US" sz="2200" dirty="0" err="1"/>
              <a:t>mov</a:t>
            </a:r>
            <a:r>
              <a:rPr lang="en-US" sz="2200" dirty="0"/>
              <a:t>	[</a:t>
            </a:r>
            <a:r>
              <a:rPr lang="en-US" sz="2200" dirty="0">
                <a:solidFill>
                  <a:srgbClr val="002060"/>
                </a:solidFill>
              </a:rPr>
              <a:t>byte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B0F0"/>
                </a:solidFill>
              </a:rPr>
              <a:t>ptr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/>
              <a:t>1], 5 		</a:t>
            </a:r>
          </a:p>
          <a:p>
            <a:pPr algn="l" rtl="0"/>
            <a:r>
              <a:rPr lang="en-US" sz="2200" b="1" dirty="0" err="1"/>
              <a:t>mov</a:t>
            </a:r>
            <a:r>
              <a:rPr lang="en-US" sz="2200" b="1" dirty="0"/>
              <a:t>	[</a:t>
            </a:r>
            <a:r>
              <a:rPr lang="en-US" sz="2200" b="1" dirty="0">
                <a:solidFill>
                  <a:srgbClr val="002060"/>
                </a:solidFill>
              </a:rPr>
              <a:t>byte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F0"/>
                </a:solidFill>
              </a:rPr>
              <a:t>ptr</a:t>
            </a:r>
            <a:r>
              <a:rPr lang="en-US" sz="2200" b="1" dirty="0">
                <a:solidFill>
                  <a:srgbClr val="00B0F0"/>
                </a:solidFill>
              </a:rPr>
              <a:t> </a:t>
            </a:r>
            <a:r>
              <a:rPr lang="en-US" sz="2200" b="1" dirty="0" err="1"/>
              <a:t>bx</a:t>
            </a:r>
            <a:r>
              <a:rPr lang="en-US" sz="2200" b="1" dirty="0"/>
              <a:t>], 5</a:t>
            </a:r>
          </a:p>
          <a:p>
            <a:r>
              <a:rPr lang="he-IL" sz="2200" dirty="0"/>
              <a:t>או:</a:t>
            </a:r>
            <a:endParaRPr lang="en-US" sz="2200" dirty="0"/>
          </a:p>
          <a:p>
            <a:pPr algn="l" rtl="0"/>
            <a:r>
              <a:rPr lang="en-US" sz="2200" dirty="0" err="1"/>
              <a:t>mov</a:t>
            </a:r>
            <a:r>
              <a:rPr lang="en-US" sz="2200" dirty="0"/>
              <a:t>	[</a:t>
            </a:r>
            <a:r>
              <a:rPr lang="en-US" sz="2200" dirty="0">
                <a:solidFill>
                  <a:srgbClr val="002060"/>
                </a:solidFill>
              </a:rPr>
              <a:t>word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B0F0"/>
                </a:solidFill>
              </a:rPr>
              <a:t>ptr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dirty="0"/>
              <a:t>1], 5 		</a:t>
            </a:r>
          </a:p>
          <a:p>
            <a:pPr algn="l" rtl="0"/>
            <a:r>
              <a:rPr lang="en-US" sz="2200" b="1" dirty="0" err="1"/>
              <a:t>mov</a:t>
            </a:r>
            <a:r>
              <a:rPr lang="en-US" sz="2200" b="1" dirty="0"/>
              <a:t>	[</a:t>
            </a:r>
            <a:r>
              <a:rPr lang="en-US" sz="2200" b="1" dirty="0">
                <a:solidFill>
                  <a:srgbClr val="002060"/>
                </a:solidFill>
              </a:rPr>
              <a:t>word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F0"/>
                </a:solidFill>
              </a:rPr>
              <a:t>ptr</a:t>
            </a:r>
            <a:r>
              <a:rPr lang="en-US" sz="2200" b="1" dirty="0">
                <a:solidFill>
                  <a:srgbClr val="00B0F0"/>
                </a:solidFill>
              </a:rPr>
              <a:t> </a:t>
            </a:r>
            <a:r>
              <a:rPr lang="en-US" sz="2200" b="1" dirty="0" err="1"/>
              <a:t>bx</a:t>
            </a:r>
            <a:r>
              <a:rPr lang="en-US" sz="2200" b="1" dirty="0"/>
              <a:t>],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0015" y="1972329"/>
            <a:ext cx="4044841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ptr</a:t>
            </a:r>
            <a:r>
              <a:rPr lang="he-IL" sz="2200" dirty="0"/>
              <a:t> -  </a:t>
            </a:r>
            <a:r>
              <a:rPr lang="en-US" sz="2200" dirty="0"/>
              <a:t>point to register</a:t>
            </a:r>
            <a:endParaRPr lang="he-IL" sz="2200" dirty="0"/>
          </a:p>
          <a:p>
            <a:endParaRPr lang="he-IL" sz="2200" dirty="0"/>
          </a:p>
          <a:p>
            <a:r>
              <a:rPr lang="he-IL" sz="2200" dirty="0"/>
              <a:t>את הערך 5 ניתן לשמור במשתנה בגודל </a:t>
            </a:r>
            <a:r>
              <a:rPr lang="he-IL" sz="2200" b="1" dirty="0">
                <a:solidFill>
                  <a:schemeClr val="bg2">
                    <a:lumMod val="50000"/>
                  </a:schemeClr>
                </a:solidFill>
              </a:rPr>
              <a:t>בית</a:t>
            </a:r>
            <a:r>
              <a:rPr lang="he-IL" sz="2200" dirty="0"/>
              <a:t>,  במשתנה בגודל </a:t>
            </a:r>
            <a:r>
              <a:rPr lang="he-IL" sz="2200" b="1" dirty="0">
                <a:solidFill>
                  <a:schemeClr val="bg2">
                    <a:lumMod val="50000"/>
                  </a:schemeClr>
                </a:solidFill>
              </a:rPr>
              <a:t>מילה</a:t>
            </a:r>
            <a:r>
              <a:rPr lang="he-IL" sz="2200" dirty="0"/>
              <a:t> או במשתנה בגודל </a:t>
            </a:r>
            <a:r>
              <a:rPr lang="he-IL" sz="2200" b="1" dirty="0">
                <a:solidFill>
                  <a:schemeClr val="bg2">
                    <a:lumMod val="50000"/>
                  </a:schemeClr>
                </a:solidFill>
              </a:rPr>
              <a:t>מילה כפולה</a:t>
            </a:r>
            <a:r>
              <a:rPr lang="he-IL" sz="2200" dirty="0"/>
              <a:t>. </a:t>
            </a:r>
          </a:p>
          <a:p>
            <a:endParaRPr lang="he-IL" sz="2200" dirty="0"/>
          </a:p>
          <a:p>
            <a:r>
              <a:rPr lang="he-IL" sz="2200" dirty="0"/>
              <a:t>האסמבלר צריך לדעת כמה בתים להקצות לשמירה של הקבוע – הערך 5. </a:t>
            </a:r>
            <a:endParaRPr lang="en-US" sz="2200" dirty="0"/>
          </a:p>
          <a:p>
            <a:r>
              <a:rPr lang="he-IL" sz="2200" dirty="0"/>
              <a:t>הפתרון הוא פשוט להורות לאסמבלר כמה בתים להקצות: </a:t>
            </a:r>
            <a:r>
              <a:rPr lang="en-US" sz="2200" dirty="0"/>
              <a:t>byte, word </a:t>
            </a:r>
            <a:r>
              <a:rPr lang="he-IL" sz="2200" dirty="0"/>
              <a:t> או</a:t>
            </a:r>
            <a:r>
              <a:rPr lang="en-US" sz="2200" dirty="0"/>
              <a:t> double word  </a:t>
            </a:r>
            <a:r>
              <a:rPr lang="he-IL" sz="2200" dirty="0"/>
              <a:t>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5" y="359499"/>
            <a:ext cx="1277258" cy="12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597015E-AB2B-478E-BAFD-198249EE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B5A34CD-9E52-4726-AAFC-429B3A7A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3EB4AFCD-9298-40F2-B213-8E98B539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"/>
            <a:ext cx="9319491" cy="6400800"/>
          </a:xfrm>
          <a:prstGeom prst="rect">
            <a:avLst/>
          </a:prstGeom>
        </p:spPr>
      </p:pic>
      <p:sp>
        <p:nvSpPr>
          <p:cNvPr id="5" name="מציין מיקום תוכן 2">
            <a:extLst>
              <a:ext uri="{FF2B5EF4-FFF2-40B4-BE49-F238E27FC236}">
                <a16:creationId xmlns="" xmlns:a16="http://schemas.microsoft.com/office/drawing/2014/main" id="{1B37C75C-8E9A-46AB-B355-A5DCC46293C7}"/>
              </a:ext>
            </a:extLst>
          </p:cNvPr>
          <p:cNvSpPr txBox="1">
            <a:spLocks/>
          </p:cNvSpPr>
          <p:nvPr/>
        </p:nvSpPr>
        <p:spPr>
          <a:xfrm>
            <a:off x="9448800" y="286603"/>
            <a:ext cx="2743200" cy="5697637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DATASEG</a:t>
            </a:r>
            <a:r>
              <a:rPr lang="he-IL" sz="1800" dirty="0"/>
              <a:t>;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arr</a:t>
            </a:r>
            <a:r>
              <a:rPr lang="en-US" sz="1800" dirty="0">
                <a:solidFill>
                  <a:srgbClr val="B9F3F9"/>
                </a:solidFill>
              </a:rPr>
              <a:t> </a:t>
            </a:r>
            <a:r>
              <a:rPr lang="en-US" sz="1800" dirty="0" err="1">
                <a:solidFill>
                  <a:srgbClr val="286AFC"/>
                </a:solidFill>
              </a:rPr>
              <a:t>db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6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9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12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15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CODESEG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start: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ax</a:t>
            </a:r>
            <a:r>
              <a:rPr lang="en-US" sz="1800" dirty="0"/>
              <a:t>, @data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ds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86AFC"/>
                </a:solidFill>
              </a:rPr>
              <a:t>ax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86AFC"/>
                </a:solidFill>
              </a:rPr>
              <a:t>offset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cx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incLoop</a:t>
            </a:r>
            <a:r>
              <a:rPr lang="en-US" sz="1800" dirty="0"/>
              <a:t>:</a:t>
            </a:r>
            <a:endParaRPr lang="en-US" sz="1800" dirty="0">
              <a:solidFill>
                <a:srgbClr val="286AFC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286AFC"/>
                </a:solidFill>
              </a:rPr>
              <a:t>add</a:t>
            </a:r>
            <a:r>
              <a:rPr lang="en-US" sz="1800" dirty="0"/>
              <a:t> [byte </a:t>
            </a:r>
            <a:r>
              <a:rPr lang="en-US" sz="1800" dirty="0" err="1">
                <a:solidFill>
                  <a:srgbClr val="4D83FD"/>
                </a:solidFill>
              </a:rPr>
              <a:t>ptr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r>
              <a:rPr lang="en-US" sz="1800" dirty="0"/>
              <a:t>],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inc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endParaRPr lang="en-US" sz="1800" dirty="0">
              <a:solidFill>
                <a:srgbClr val="B9F3F9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286AFC"/>
                </a:solidFill>
              </a:rPr>
              <a:t>loop</a:t>
            </a:r>
            <a:r>
              <a:rPr lang="en-US" sz="1800" dirty="0"/>
              <a:t> </a:t>
            </a:r>
            <a:r>
              <a:rPr lang="en-US" sz="1800" dirty="0" err="1"/>
              <a:t>incLoop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="" xmlns:a16="http://schemas.microsoft.com/office/drawing/2014/main" id="{F6184BDC-2570-4D55-8211-0EC9F90D32F1}"/>
              </a:ext>
            </a:extLst>
          </p:cNvPr>
          <p:cNvSpPr/>
          <p:nvPr/>
        </p:nvSpPr>
        <p:spPr>
          <a:xfrm>
            <a:off x="1198880" y="4521200"/>
            <a:ext cx="1513840" cy="3962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="" xmlns:a16="http://schemas.microsoft.com/office/drawing/2014/main" id="{30DAEEAB-3853-418D-BCD7-FD6EA89E83B7}"/>
              </a:ext>
            </a:extLst>
          </p:cNvPr>
          <p:cNvSpPr/>
          <p:nvPr/>
        </p:nvSpPr>
        <p:spPr>
          <a:xfrm>
            <a:off x="7589520" y="782320"/>
            <a:ext cx="1036320" cy="5012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1AC059E-641A-423F-94E6-EA6D95EE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8D71C41C-0E4C-4E7A-A291-DE09CA3B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="" xmlns:a16="http://schemas.microsoft.com/office/drawing/2014/main" id="{4926A7E1-8AE4-4E36-8CE0-17ED1AEA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4909" cy="6299200"/>
          </a:xfrm>
          <a:prstGeom prst="rect">
            <a:avLst/>
          </a:prstGeom>
        </p:spPr>
      </p:pic>
      <p:sp>
        <p:nvSpPr>
          <p:cNvPr id="5" name="מציין מיקום תוכן 2">
            <a:extLst>
              <a:ext uri="{FF2B5EF4-FFF2-40B4-BE49-F238E27FC236}">
                <a16:creationId xmlns="" xmlns:a16="http://schemas.microsoft.com/office/drawing/2014/main" id="{F90511A5-23F3-47DB-A6AA-BAFFECE05159}"/>
              </a:ext>
            </a:extLst>
          </p:cNvPr>
          <p:cNvSpPr txBox="1">
            <a:spLocks/>
          </p:cNvSpPr>
          <p:nvPr/>
        </p:nvSpPr>
        <p:spPr>
          <a:xfrm>
            <a:off x="9448800" y="286603"/>
            <a:ext cx="2743200" cy="5697637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DATASEG</a:t>
            </a:r>
            <a:r>
              <a:rPr lang="he-IL" sz="1800" dirty="0"/>
              <a:t>;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arr</a:t>
            </a:r>
            <a:r>
              <a:rPr lang="en-US" sz="1800" dirty="0">
                <a:solidFill>
                  <a:srgbClr val="B9F3F9"/>
                </a:solidFill>
              </a:rPr>
              <a:t> </a:t>
            </a:r>
            <a:r>
              <a:rPr lang="en-US" sz="1800" dirty="0" err="1">
                <a:solidFill>
                  <a:srgbClr val="286AFC"/>
                </a:solidFill>
              </a:rPr>
              <a:t>db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6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9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FF0000"/>
                </a:solidFill>
              </a:rPr>
              <a:t>12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15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CODESEG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start: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ax</a:t>
            </a:r>
            <a:r>
              <a:rPr lang="en-US" sz="1800" dirty="0"/>
              <a:t>, @data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ds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86AFC"/>
                </a:solidFill>
              </a:rPr>
              <a:t>ax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86AFC"/>
                </a:solidFill>
              </a:rPr>
              <a:t>offset</a:t>
            </a:r>
            <a:r>
              <a:rPr lang="en-US" sz="1800" dirty="0"/>
              <a:t> </a:t>
            </a:r>
            <a:r>
              <a:rPr lang="en-US" sz="1800" dirty="0" err="1"/>
              <a:t>arr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mov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86AFC"/>
                </a:solidFill>
              </a:rPr>
              <a:t>cx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incLoop</a:t>
            </a:r>
            <a:r>
              <a:rPr lang="en-US" sz="1800" dirty="0"/>
              <a:t>:</a:t>
            </a:r>
            <a:endParaRPr lang="en-US" sz="1800" dirty="0">
              <a:solidFill>
                <a:srgbClr val="286AFC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286AFC"/>
                </a:solidFill>
              </a:rPr>
              <a:t>add</a:t>
            </a:r>
            <a:r>
              <a:rPr lang="en-US" sz="1800" dirty="0"/>
              <a:t> [byte </a:t>
            </a:r>
            <a:r>
              <a:rPr lang="en-US" sz="1800" dirty="0" err="1">
                <a:solidFill>
                  <a:srgbClr val="4D83FD"/>
                </a:solidFill>
              </a:rPr>
              <a:t>ptr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r>
              <a:rPr lang="en-US" sz="1800" dirty="0"/>
              <a:t>], 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286AFC"/>
                </a:solidFill>
              </a:rPr>
              <a:t>inc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286AFC"/>
                </a:solidFill>
              </a:rPr>
              <a:t>bx</a:t>
            </a:r>
            <a:endParaRPr lang="en-US" sz="1800" dirty="0">
              <a:solidFill>
                <a:srgbClr val="B9F3F9"/>
              </a:solidFill>
            </a:endParaRP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286AFC"/>
                </a:solidFill>
              </a:rPr>
              <a:t>loop</a:t>
            </a:r>
            <a:r>
              <a:rPr lang="en-US" sz="1800" dirty="0"/>
              <a:t> </a:t>
            </a:r>
            <a:r>
              <a:rPr lang="en-US" sz="1800" dirty="0" err="1"/>
              <a:t>incLoop</a:t>
            </a:r>
            <a:endParaRPr lang="en-US" sz="18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; --------------------------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="" xmlns:a16="http://schemas.microsoft.com/office/drawing/2014/main" id="{88626D79-DC2E-4976-97C9-DC451045CA42}"/>
              </a:ext>
            </a:extLst>
          </p:cNvPr>
          <p:cNvSpPr/>
          <p:nvPr/>
        </p:nvSpPr>
        <p:spPr>
          <a:xfrm>
            <a:off x="8138160" y="731520"/>
            <a:ext cx="1036320" cy="5181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="" xmlns:a16="http://schemas.microsoft.com/office/drawing/2014/main" id="{A1168168-ECA3-4A1B-9A4B-419F2646FAFF}"/>
              </a:ext>
            </a:extLst>
          </p:cNvPr>
          <p:cNvSpPr/>
          <p:nvPr/>
        </p:nvSpPr>
        <p:spPr>
          <a:xfrm>
            <a:off x="1320800" y="4409440"/>
            <a:ext cx="1513840" cy="3962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b="1" dirty="0">
                <a:cs typeface="+mn-cs"/>
              </a:rPr>
              <a:t>חידון</a:t>
            </a:r>
            <a:r>
              <a:rPr lang="he-IL" dirty="0"/>
              <a:t> </a:t>
            </a:r>
            <a:r>
              <a:rPr lang="he-IL" sz="4000" b="1" dirty="0">
                <a:cs typeface="+mn-cs"/>
              </a:rPr>
              <a:t>קצר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70270" y="1845734"/>
            <a:ext cx="4085409" cy="4023360"/>
          </a:xfrm>
        </p:spPr>
        <p:txBody>
          <a:bodyPr>
            <a:normAutofit/>
          </a:bodyPr>
          <a:lstStyle/>
          <a:p>
            <a:r>
              <a:rPr lang="he-IL" sz="3600" dirty="0"/>
              <a:t>בדקו את עצמכם</a:t>
            </a:r>
          </a:p>
          <a:p>
            <a:endParaRPr lang="he-IL" sz="3600" dirty="0"/>
          </a:p>
          <a:p>
            <a:r>
              <a:rPr lang="he-IL" sz="3600" dirty="0">
                <a:hlinkClick r:id="rId2"/>
              </a:rPr>
              <a:t>קישור לחידון</a:t>
            </a:r>
            <a:endParaRPr lang="he-IL" sz="3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71" y="2245177"/>
            <a:ext cx="4022463" cy="27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9468"/>
          </a:xfrm>
        </p:spPr>
        <p:txBody>
          <a:bodyPr>
            <a:normAutofit/>
          </a:bodyPr>
          <a:lstStyle/>
          <a:p>
            <a:pPr algn="r"/>
            <a:r>
              <a:rPr lang="he-IL" sz="3600" b="1" dirty="0">
                <a:cs typeface="+mn-cs"/>
              </a:rPr>
              <a:t>אפשרות לעבודה נוחה יותר  עם ה – </a:t>
            </a:r>
            <a:r>
              <a:rPr lang="en-US" sz="3600" b="1" dirty="0">
                <a:cs typeface="+mn-cs"/>
              </a:rPr>
              <a:t>Turbo Debugger</a:t>
            </a:r>
            <a:endParaRPr lang="he-IL" sz="36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2400" dirty="0"/>
              <a:t>ניתן לעבוד עם ה – </a:t>
            </a:r>
            <a:r>
              <a:rPr lang="en-US" sz="2400" dirty="0"/>
              <a:t>Turbo Debugger</a:t>
            </a:r>
            <a:r>
              <a:rPr lang="he-IL" sz="2400" dirty="0"/>
              <a:t> כאשר ניתן לראות בצדו האחד של המסך את הפקודות ובצדו השני את במנה המעבד.</a:t>
            </a:r>
          </a:p>
          <a:p>
            <a:pPr marL="0" indent="0">
              <a:buNone/>
            </a:pPr>
            <a:r>
              <a:rPr lang="he-IL" sz="2400" dirty="0"/>
              <a:t>לשם כך יש להריץ את הפקדות הבאות ב – </a:t>
            </a:r>
            <a:r>
              <a:rPr lang="en-US" sz="2400" dirty="0" err="1"/>
              <a:t>DosBox</a:t>
            </a:r>
            <a:r>
              <a:rPr lang="he-IL" sz="2400" dirty="0"/>
              <a:t>:</a:t>
            </a:r>
          </a:p>
          <a:p>
            <a:pPr marL="0" indent="0" algn="l" rtl="0">
              <a:buNone/>
            </a:pPr>
            <a:r>
              <a:rPr lang="en-US" sz="2800" dirty="0" err="1"/>
              <a:t>tasm</a:t>
            </a:r>
            <a:r>
              <a:rPr lang="en-US" sz="2800" b="1" dirty="0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 err="1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</a:t>
            </a:r>
            <a:r>
              <a:rPr lang="en-US" sz="2800" dirty="0"/>
              <a:t>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 err="1"/>
              <a:t>tlink</a:t>
            </a:r>
            <a:r>
              <a:rPr lang="en-US" sz="2800" b="1" dirty="0">
                <a:solidFill>
                  <a:srgbClr val="107A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/v</a:t>
            </a:r>
            <a:r>
              <a:rPr lang="en-US" sz="2800" dirty="0"/>
              <a:t>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td   </a:t>
            </a:r>
            <a:r>
              <a:rPr lang="en-US" sz="2800" dirty="0" err="1"/>
              <a:t>file_name</a:t>
            </a:r>
            <a:endParaRPr lang="en-US" sz="2800" dirty="0"/>
          </a:p>
          <a:p>
            <a:pPr marL="0" indent="0" algn="r">
              <a:buNone/>
            </a:pPr>
            <a:r>
              <a:rPr lang="he-IL" sz="2400" dirty="0"/>
              <a:t>בתוך ה – </a:t>
            </a:r>
            <a:r>
              <a:rPr lang="en-US" sz="2400" dirty="0"/>
              <a:t>turbo debagger</a:t>
            </a:r>
            <a:r>
              <a:rPr lang="he-IL" sz="2400" dirty="0"/>
              <a:t> יש להקטין את החלון של הפקודות עם העכבר, </a:t>
            </a:r>
          </a:p>
          <a:p>
            <a:pPr marL="0" indent="0" algn="r">
              <a:buNone/>
            </a:pPr>
            <a:r>
              <a:rPr lang="he-IL" sz="2400" dirty="0"/>
              <a:t>ובתפריט של ה – </a:t>
            </a:r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dirty="0"/>
              <a:t>iew</a:t>
            </a:r>
            <a:r>
              <a:rPr lang="he-IL" sz="2400" dirty="0"/>
              <a:t>  לבחור ב - </a:t>
            </a:r>
            <a:r>
              <a:rPr lang="en-US" sz="2400" b="1" dirty="0" err="1">
                <a:solidFill>
                  <a:srgbClr val="FF0000"/>
                </a:solidFill>
              </a:rPr>
              <a:t>C</a:t>
            </a:r>
            <a:r>
              <a:rPr lang="en-US" sz="2400" b="1" dirty="0" err="1"/>
              <a:t>pu</a:t>
            </a:r>
            <a:endParaRPr lang="en-US" sz="2400" b="1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80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1106" y="712694"/>
            <a:ext cx="4324574" cy="86061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פקודות הבקרה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2400" dirty="0"/>
              <a:t>לעיתים קרובות אנחנו צריכים לבצע פעולה כלשהי מספר מוגדר של פעמים. </a:t>
            </a:r>
            <a:endParaRPr lang="en-US" sz="2400" dirty="0"/>
          </a:p>
          <a:p>
            <a:r>
              <a:rPr lang="he-IL" sz="2400" b="1" dirty="0"/>
              <a:t>כדי לבצע פעולה מספר פעמים:</a:t>
            </a:r>
            <a:endParaRPr lang="en-US" sz="2400" b="1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he-IL" sz="2400" dirty="0"/>
              <a:t>יש צורך לשמור ברגיסטר כלשהו את כמות הפעמים לביצוע  (רגיסטר או משתנה)</a:t>
            </a:r>
            <a:endParaRPr lang="en-US" sz="2400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he-IL" sz="2400" dirty="0"/>
              <a:t>ליצור מונה שימנה את מספר הפעמים שביצענו את הפעולה (נשתמש ברגיסטר </a:t>
            </a:r>
            <a:r>
              <a:rPr lang="en-US" sz="2400" dirty="0"/>
              <a:t>cx</a:t>
            </a:r>
            <a:r>
              <a:rPr lang="he-IL" sz="2400" dirty="0"/>
              <a:t>)</a:t>
            </a:r>
            <a:endParaRPr lang="en-US" sz="2400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he-IL" sz="2400" dirty="0"/>
              <a:t>להשוות את כמות הפעמים שבוצעה הפעולה עם מספר הפעמים לביצוע</a:t>
            </a:r>
            <a:endParaRPr lang="en-US" sz="2400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he-IL" sz="2400" dirty="0"/>
              <a:t>אם מתקיים שוויון לצאת מהלולאה</a:t>
            </a:r>
            <a:endParaRPr lang="en-US" sz="2400" dirty="0"/>
          </a:p>
          <a:p>
            <a:pPr marL="288000" indent="-288000">
              <a:buFont typeface="Wingdings" panose="05000000000000000000" pitchFamily="2" charset="2"/>
              <a:buChar char="§"/>
            </a:pPr>
            <a:r>
              <a:rPr lang="he-IL" sz="2400" dirty="0"/>
              <a:t>ואם לא מתקיים שוויון – לקפוץ אחורה לפקודות לביצוע חוזר. </a:t>
            </a:r>
            <a:endParaRPr lang="en-US" sz="2400" dirty="0"/>
          </a:p>
        </p:txBody>
      </p:sp>
      <p:pic>
        <p:nvPicPr>
          <p:cNvPr id="2050" name="Picture 2" descr="תוצאת תמונה עבור שליט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4" b="27529"/>
          <a:stretch/>
        </p:blipFill>
        <p:spPr bwMode="auto">
          <a:xfrm>
            <a:off x="975845" y="295835"/>
            <a:ext cx="2857500" cy="12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6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3528" y="779928"/>
            <a:ext cx="4432151" cy="83371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12694" y="1845734"/>
            <a:ext cx="10442985" cy="33851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ביצוע פעולה מוגדרת מספר פעמים – נקראת לולאה </a:t>
            </a:r>
            <a:r>
              <a:rPr lang="en-US" sz="2400" dirty="0"/>
              <a:t>(Loop)</a:t>
            </a:r>
            <a:r>
              <a:rPr lang="he-IL" sz="2400" dirty="0"/>
              <a:t>,  כיוון שפעולה זו נפוצה למדי, ישנה פקודה מיוחדת שעושה בשבילנו חלק מהעבודה. </a:t>
            </a:r>
            <a:endParaRPr lang="en-US" sz="2400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פקודת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2400" dirty="0"/>
              <a:t>מבצעת את הפעולות הבאות: </a:t>
            </a:r>
            <a:endParaRPr lang="en-US" sz="2400" dirty="0"/>
          </a:p>
          <a:p>
            <a:pPr marL="288000" indent="-28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/>
              <a:t>מפחיתה 1 מערכו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400" dirty="0"/>
              <a:t>. </a:t>
            </a:r>
            <a:endParaRPr lang="en-US" sz="2400" dirty="0"/>
          </a:p>
          <a:p>
            <a:pPr marL="288000" indent="-28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he-IL" sz="2400" dirty="0"/>
              <a:t>משווה את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400" dirty="0"/>
              <a:t> לאפס. </a:t>
            </a:r>
            <a:endParaRPr lang="en-US" sz="2400" dirty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אם אין שוויון, כלומר, ערכו של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400" dirty="0"/>
              <a:t> אינו אפס,   מבצעת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  <a:r>
              <a:rPr lang="he-IL" sz="2400" dirty="0"/>
              <a:t> ל-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he-IL" sz="2400" dirty="0"/>
              <a:t> שהגדרנו. </a:t>
            </a:r>
            <a:endParaRPr lang="en-US" sz="2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5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23528" y="779928"/>
            <a:ext cx="4432151" cy="83371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פקודת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23528" y="1845734"/>
            <a:ext cx="4432151" cy="8705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שני קטעי הקוד הבאים זהים: </a:t>
            </a:r>
            <a:endParaRPr lang="en-US" sz="2400" dirty="0"/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50885"/>
              </p:ext>
            </p:extLst>
          </p:nvPr>
        </p:nvGraphicFramePr>
        <p:xfrm>
          <a:off x="1705741" y="2716306"/>
          <a:ext cx="9449938" cy="2560320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58321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7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34670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cx, </a:t>
                      </a:r>
                      <a:r>
                        <a:rPr lang="en-US" sz="2000" b="0" dirty="0" smtClean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LableName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he-IL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		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הפחתה ב - 1</a:t>
                      </a:r>
                      <a:endParaRPr lang="en-US" sz="2000" b="0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cmp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cx, 0		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האם האינדקס שווה ל - 0</a:t>
                      </a:r>
                      <a:endParaRPr lang="en-US" sz="2000" b="0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jne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LableName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חזרה לתחילת </a:t>
                      </a:r>
                      <a:r>
                        <a:rPr lang="he-IL" sz="2000" b="0" dirty="0" smtClean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הלולאה</a:t>
                      </a:r>
                      <a:endParaRPr lang="en-US" sz="2000" b="0" dirty="0" smtClean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cx, </a:t>
                      </a:r>
                      <a:r>
                        <a:rPr lang="en-US" sz="2000" b="0" dirty="0" smtClean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he-IL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פקודות לביצוע</a:t>
                      </a:r>
                      <a:endParaRPr lang="en-US" sz="2000" b="0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 </a:t>
                      </a:r>
                      <a:r>
                        <a:rPr lang="en-US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SomeLabel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30966"/>
              </p:ext>
            </p:extLst>
          </p:nvPr>
        </p:nvGraphicFramePr>
        <p:xfrm>
          <a:off x="1299339" y="290497"/>
          <a:ext cx="9439835" cy="5496177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43702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6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4785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פקודת הדפסה של </a:t>
                      </a:r>
                      <a:r>
                        <a:rPr lang="en-US" sz="1800" dirty="0">
                          <a:effectLst/>
                        </a:rPr>
                        <a:t>'x'</a:t>
                      </a:r>
                      <a:r>
                        <a:rPr lang="he-IL" sz="1800" dirty="0">
                          <a:effectLst/>
                        </a:rPr>
                        <a:t> למסך בעזרת תווית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845" marR="5184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פקודות הדפסה של </a:t>
                      </a:r>
                      <a:r>
                        <a:rPr lang="en-US" sz="1800" dirty="0">
                          <a:effectLst/>
                        </a:rPr>
                        <a:t>'x'</a:t>
                      </a:r>
                      <a:r>
                        <a:rPr lang="he-IL" sz="1800" dirty="0">
                          <a:effectLst/>
                        </a:rPr>
                        <a:t> למסך בעזרת לולאה.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845" marR="5184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1505"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cl, </a:t>
                      </a:r>
                      <a:r>
                        <a:rPr lang="en-US" sz="2000" b="0" kern="12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printX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    </a:t>
                      </a:r>
                      <a:r>
                        <a:rPr lang="en-US" sz="2000" b="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print ‘x’ to the screen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dl, </a:t>
                      </a:r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'x'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ah, </a:t>
                      </a:r>
                      <a:r>
                        <a:rPr lang="en-US" sz="2000" b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21h</a:t>
                      </a:r>
                      <a:endParaRPr lang="he-IL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cl     </a:t>
                      </a:r>
                    </a:p>
                    <a:p>
                      <a:pPr marL="457200"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;comp if cl equal to 10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cmp</a:t>
                      </a: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cl, </a:t>
                      </a:r>
                      <a:r>
                        <a:rPr lang="en-US" sz="2000" b="1" dirty="0">
                          <a:solidFill>
                            <a:srgbClr val="FF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 	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b="1" dirty="0" err="1">
                          <a:solidFill>
                            <a:srgbClr val="00206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jne</a:t>
                      </a:r>
                      <a:r>
                        <a:rPr lang="en-US" sz="20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printX</a:t>
                      </a:r>
                      <a:r>
                        <a:rPr lang="en-US" sz="1600" b="1" dirty="0"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; </a:t>
                      </a:r>
                      <a:r>
                        <a:rPr lang="en-US" sz="2000" b="1" dirty="0" err="1">
                          <a:solidFill>
                            <a:srgbClr val="00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junp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 if not </a:t>
                      </a:r>
                      <a:r>
                        <a:rPr lang="en-US" sz="2000" b="1" dirty="0" err="1">
                          <a:solidFill>
                            <a:srgbClr val="006600"/>
                          </a:solidFill>
                          <a:effectLst/>
                          <a:latin typeface="Berlin Sans FB Demi" panose="020E0802020502020306" pitchFamily="34" charset="0"/>
                          <a:cs typeface="Arial" panose="020B0604020202020204" pitchFamily="34" charset="0"/>
                        </a:rPr>
                        <a:t>eual</a:t>
                      </a:r>
                      <a:endParaRPr lang="en-US" sz="2000" b="1" dirty="0">
                        <a:solidFill>
                          <a:srgbClr val="006600"/>
                        </a:solidFill>
                        <a:effectLst/>
                        <a:latin typeface="Berlin Sans FB Demi" panose="020E0802020502020306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845" marR="51845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cx, </a:t>
                      </a:r>
                      <a:r>
                        <a:rPr lang="en-US" sz="20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PrintX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    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print ‘x’ to the screen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dl, </a:t>
                      </a:r>
                      <a:r>
                        <a:rPr lang="en-US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'x‘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ah, </a:t>
                      </a:r>
                      <a:r>
                        <a:rPr lang="en-US" sz="20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2h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21h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</a:t>
                      </a:r>
                      <a:r>
                        <a:rPr lang="en-US" sz="200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845" marR="5184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046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51845" marR="51845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e-IL" sz="2000" dirty="0">
                          <a:effectLst/>
                        </a:rPr>
                        <a:t>הלולאה מבצעת אוטומטית את הפעולות הבאות: </a:t>
                      </a:r>
                      <a:endParaRPr lang="en-US" sz="2000" dirty="0">
                        <a:effectLst/>
                      </a:endParaRPr>
                    </a:p>
                    <a:p>
                      <a:pPr marL="342900" lvl="0" indent="-3429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e-IL" sz="2000" dirty="0">
                          <a:effectLst/>
                        </a:rPr>
                        <a:t>מפחיתה 1 מערכו של </a:t>
                      </a:r>
                      <a:r>
                        <a:rPr lang="en-US" sz="2000" dirty="0">
                          <a:effectLst/>
                        </a:rPr>
                        <a:t>cx</a:t>
                      </a:r>
                    </a:p>
                    <a:p>
                      <a:pPr marL="342900" lvl="0" indent="-3429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e-IL" sz="2000" dirty="0">
                          <a:effectLst/>
                        </a:rPr>
                        <a:t>משווה את </a:t>
                      </a:r>
                      <a:r>
                        <a:rPr lang="en-US" sz="2000" dirty="0">
                          <a:effectLst/>
                        </a:rPr>
                        <a:t>cx</a:t>
                      </a:r>
                      <a:r>
                        <a:rPr lang="he-IL" sz="2000" dirty="0">
                          <a:effectLst/>
                        </a:rPr>
                        <a:t> לאפס</a:t>
                      </a:r>
                      <a:endParaRPr lang="en-US" sz="2000" dirty="0">
                        <a:effectLst/>
                      </a:endParaRPr>
                    </a:p>
                    <a:p>
                      <a:pPr marL="342900" lvl="0" indent="-3429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he-IL" sz="2000" dirty="0">
                          <a:effectLst/>
                        </a:rPr>
                        <a:t>אם אין שוויון (כלומר, ערכו של </a:t>
                      </a:r>
                      <a:r>
                        <a:rPr lang="en-US" sz="2000" dirty="0">
                          <a:effectLst/>
                        </a:rPr>
                        <a:t>cx</a:t>
                      </a:r>
                      <a:r>
                        <a:rPr lang="he-IL" sz="2000" dirty="0">
                          <a:effectLst/>
                        </a:rPr>
                        <a:t> אינו אפס) - מבצעת </a:t>
                      </a:r>
                      <a:r>
                        <a:rPr lang="en-US" sz="2000" dirty="0" err="1">
                          <a:effectLst/>
                        </a:rPr>
                        <a:t>jmp</a:t>
                      </a:r>
                      <a:r>
                        <a:rPr lang="he-IL" sz="2000" dirty="0">
                          <a:effectLst/>
                        </a:rPr>
                        <a:t> ל-</a:t>
                      </a:r>
                      <a:r>
                        <a:rPr lang="en-US" sz="2000" dirty="0">
                          <a:effectLst/>
                        </a:rPr>
                        <a:t>label</a:t>
                      </a:r>
                      <a:r>
                        <a:rPr lang="he-IL" sz="2000" dirty="0">
                          <a:effectLst/>
                        </a:rPr>
                        <a:t> שהגדרנו.</a:t>
                      </a:r>
                      <a:endParaRPr lang="en-US" sz="2000" dirty="0">
                        <a:effectLst/>
                      </a:endParaRPr>
                    </a:p>
                  </a:txBody>
                  <a:tcPr marL="51845" marR="5184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2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כמה פעמים יודפס </a:t>
            </a:r>
            <a:r>
              <a:rPr lang="en-US" sz="4400" b="1" dirty="0">
                <a:cs typeface="+mn-cs"/>
              </a:rPr>
              <a:t>'x'</a:t>
            </a:r>
            <a:r>
              <a:rPr lang="he-IL" sz="4400" b="1" dirty="0">
                <a:cs typeface="+mn-cs"/>
              </a:rPr>
              <a:t> למסך? 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04" y="470900"/>
            <a:ext cx="1082161" cy="1082161"/>
          </a:xfrm>
        </p:spPr>
      </p:pic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5283200" y="1845735"/>
            <a:ext cx="6329680" cy="4023360"/>
          </a:xfrm>
        </p:spPr>
        <p:txBody>
          <a:bodyPr>
            <a:normAutofit fontScale="92500"/>
          </a:bodyPr>
          <a:lstStyle/>
          <a:p>
            <a:r>
              <a:rPr lang="he-IL" sz="2800" dirty="0"/>
              <a:t>התשובה: </a:t>
            </a:r>
            <a:r>
              <a:rPr lang="he-IL" sz="3500" b="1" dirty="0"/>
              <a:t>65,536</a:t>
            </a:r>
            <a:r>
              <a:rPr lang="he-IL" sz="2800" dirty="0"/>
              <a:t> פעמים</a:t>
            </a:r>
            <a:endParaRPr lang="en-US" sz="2800" dirty="0"/>
          </a:p>
          <a:p>
            <a:r>
              <a:rPr lang="he-IL" sz="2800" dirty="0"/>
              <a:t>פקודת ה-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he-IL" sz="2800" dirty="0"/>
              <a:t> </a:t>
            </a:r>
            <a:r>
              <a:rPr lang="he-IL" sz="2800" b="1" dirty="0"/>
              <a:t>קודם</a:t>
            </a:r>
            <a:r>
              <a:rPr lang="he-IL" sz="2800" dirty="0"/>
              <a:t> מורידה את ערכו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800" dirty="0"/>
              <a:t> ורק </a:t>
            </a:r>
            <a:r>
              <a:rPr lang="he-IL" sz="2800" b="1" dirty="0"/>
              <a:t>אחר כך </a:t>
            </a:r>
            <a:r>
              <a:rPr lang="he-IL" sz="2800" dirty="0"/>
              <a:t>בודקת אם הוא גדול או שווה לאפס!</a:t>
            </a:r>
          </a:p>
          <a:p>
            <a:r>
              <a:rPr lang="he-IL" sz="2800" dirty="0"/>
              <a:t>מאחר והלולאה מפחיתה את המונה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800" dirty="0"/>
              <a:t>,  אם הוא מאופס </a:t>
            </a:r>
            <a:r>
              <a:rPr lang="en-US" sz="2800" dirty="0"/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cx=0</a:t>
            </a:r>
            <a:r>
              <a:rPr lang="en-US" sz="2800" dirty="0"/>
              <a:t>)</a:t>
            </a:r>
            <a:r>
              <a:rPr lang="he-IL" sz="2800" dirty="0"/>
              <a:t>  הפחתה של 1  משני בתים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 0000 0000 0000 0000  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he-IL" sz="2800" dirty="0"/>
              <a:t>   65,535  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he-IL" sz="2800" dirty="0"/>
              <a:t>(הייצוג של 1</a:t>
            </a:r>
            <a:r>
              <a:rPr lang="en-US" sz="2800" dirty="0"/>
              <a:t>-</a:t>
            </a:r>
            <a:r>
              <a:rPr lang="he-IL" sz="2800" dirty="0"/>
              <a:t>   </a:t>
            </a:r>
            <a:r>
              <a:rPr lang="en-US" sz="2800" dirty="0"/>
              <a:t>[256*256-1]</a:t>
            </a:r>
            <a:r>
              <a:rPr lang="he-IL" sz="2800" dirty="0"/>
              <a:t>)</a:t>
            </a:r>
            <a:endParaRPr lang="en-US" sz="2800" dirty="0"/>
          </a:p>
          <a:p>
            <a:r>
              <a:rPr lang="he-IL" sz="2800" dirty="0"/>
              <a:t>לאחר ההפחתה הייצוג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r>
              <a:rPr lang="he-IL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he-IL" sz="2800" dirty="0"/>
              <a:t>   65,534 וכך הלאה עד שערכו של </a:t>
            </a:r>
            <a:r>
              <a:rPr lang="en-US" sz="2800" dirty="0"/>
              <a:t>cx</a:t>
            </a:r>
            <a:r>
              <a:rPr lang="he-IL" sz="2800" dirty="0"/>
              <a:t> יתאפס שוב מחדש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2984" y="2734030"/>
            <a:ext cx="4342055" cy="2906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mov</a:t>
            </a:r>
            <a:r>
              <a:rPr lang="en-US" sz="2400" kern="1200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TimesToPrintX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], </a:t>
            </a:r>
            <a:r>
              <a:rPr lang="en-US" sz="2400" kern="1200" dirty="0"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mov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cx, [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TimesToPrintX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PrintX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mov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dl, </a:t>
            </a:r>
            <a:r>
              <a:rPr lang="en-US" sz="2400" kern="12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'x'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mov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ah, </a:t>
            </a:r>
            <a:r>
              <a:rPr lang="en-US" sz="2400" kern="1200" dirty="0"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 err="1">
                <a:solidFill>
                  <a:srgbClr val="2F559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sz="2400" kern="1200" dirty="0"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21h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l" rtl="0">
              <a:lnSpc>
                <a:spcPct val="110000"/>
              </a:lnSpc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loop	</a:t>
            </a:r>
            <a:r>
              <a:rPr lang="en-US" sz="2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PrintX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כמה פעמים יודפס </a:t>
            </a:r>
            <a:r>
              <a:rPr lang="en-US" sz="4400" b="1" dirty="0">
                <a:cs typeface="+mn-cs"/>
              </a:rPr>
              <a:t>'x'</a:t>
            </a:r>
            <a:r>
              <a:rPr lang="he-IL" sz="4400" b="1" dirty="0">
                <a:cs typeface="+mn-cs"/>
              </a:rPr>
              <a:t> למסך? 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04" y="470900"/>
            <a:ext cx="1082161" cy="1082161"/>
          </a:xfrm>
        </p:spPr>
      </p:pic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>
          <a:xfrm>
            <a:off x="5712643" y="2116305"/>
            <a:ext cx="5443038" cy="3785652"/>
          </a:xfrm>
        </p:spPr>
        <p:txBody>
          <a:bodyPr>
            <a:normAutofit/>
          </a:bodyPr>
          <a:lstStyle/>
          <a:p>
            <a:r>
              <a:rPr lang="he-IL" sz="4000" dirty="0"/>
              <a:t>איך נתקן את התכנית? </a:t>
            </a:r>
            <a:endParaRPr lang="en-US" sz="4000" dirty="0"/>
          </a:p>
          <a:p>
            <a:r>
              <a:rPr lang="he-IL" sz="4000" dirty="0"/>
              <a:t>לפני הכניסה ללולאה נבדוק את ערכו של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  <a:endParaRPr lang="he-IL" sz="4000" dirty="0"/>
          </a:p>
          <a:p>
            <a:pPr marL="201168" lvl="1" indent="0">
              <a:buNone/>
            </a:pPr>
            <a:r>
              <a:rPr lang="he-IL" sz="4000" dirty="0"/>
              <a:t>אם הוא קטן או שווה לאפס לא ניכנס ללולאה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252" y="2116305"/>
            <a:ext cx="500006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 algn="l" rtl="0"/>
            <a:r>
              <a:rPr lang="en-US" sz="2000" dirty="0" err="1">
                <a:solidFill>
                  <a:srgbClr val="002060"/>
                </a:solidFill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TimesToPrintX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1" algn="l" rtl="0"/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cx, cx		</a:t>
            </a:r>
          </a:p>
          <a:p>
            <a:pPr lvl="1" algn="l" rtl="0"/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cx, 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TimesToPrintX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vl="1" algn="l" rtl="0"/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cx, </a:t>
            </a:r>
            <a:r>
              <a:rPr lang="en-US" sz="2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0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jbe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ExitLoop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dl,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'x'</a:t>
            </a:r>
          </a:p>
          <a:p>
            <a:pPr lvl="1" algn="l" rtl="0"/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ah,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</a:p>
          <a:p>
            <a:pPr lvl="1" algn="l" rtl="0"/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21h</a:t>
            </a:r>
          </a:p>
          <a:p>
            <a:pPr lvl="1" algn="l" rtl="0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ExitLoop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11788" y="820270"/>
            <a:ext cx="4243892" cy="793377"/>
          </a:xfrm>
        </p:spPr>
        <p:txBody>
          <a:bodyPr>
            <a:normAutofit/>
          </a:bodyPr>
          <a:lstStyle/>
          <a:p>
            <a:pPr algn="r"/>
            <a:r>
              <a:rPr lang="he-IL" sz="4400" dirty="0">
                <a:cs typeface="+mn-cs"/>
              </a:rPr>
              <a:t>סידרת </a:t>
            </a:r>
            <a:r>
              <a:rPr lang="he-IL" sz="4400" dirty="0" err="1">
                <a:cs typeface="+mn-cs"/>
              </a:rPr>
              <a:t>פיבונצ'י</a:t>
            </a:r>
            <a:r>
              <a:rPr lang="he-IL" sz="4400" dirty="0">
                <a:cs typeface="+mn-cs"/>
              </a:rPr>
              <a:t>: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420595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DATASEG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fibArray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900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CODESEG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start: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ax, @data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ds, ax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xor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ax, ax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cx, </a:t>
            </a:r>
            <a:r>
              <a:rPr lang="en-US" sz="1900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	</a:t>
            </a:r>
            <a:r>
              <a:rPr lang="en-US" sz="1900" dirty="0">
                <a:solidFill>
                  <a:srgbClr val="5482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loop index</a:t>
            </a: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al, 1	</a:t>
            </a:r>
            <a:r>
              <a:rPr lang="en-US" sz="1900" dirty="0">
                <a:solidFill>
                  <a:srgbClr val="54823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number to add</a:t>
            </a: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712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9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offset 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fibArray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1168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NumToArray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712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712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bx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al</a:t>
            </a:r>
          </a:p>
          <a:p>
            <a:pPr marL="91712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al, [bx-1]</a:t>
            </a:r>
          </a:p>
          <a:p>
            <a:pPr marL="91712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 </a:t>
            </a:r>
            <a:r>
              <a:rPr lang="en-US" sz="19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NumToArray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804212" y="1845735"/>
            <a:ext cx="4351468" cy="35744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סדרת </a:t>
            </a:r>
            <a:r>
              <a:rPr lang="he-IL" sz="2600" dirty="0" err="1">
                <a:latin typeface="Arial" panose="020B0604020202020204" pitchFamily="34" charset="0"/>
                <a:cs typeface="Arial" panose="020B0604020202020204" pitchFamily="34" charset="0"/>
              </a:rPr>
              <a:t>פיבונצ'י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מוגדרת באופן הבא- האיבר הראשון הוא 0, האיבר השני הוא 1, כל איבר הוא סכום שני האיברים שקדמו לו. </a:t>
            </a: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צרו תכנית שמחשבת את חמש המספרים הראשונים בסדרת </a:t>
            </a:r>
            <a:r>
              <a:rPr lang="he-IL" sz="2600" dirty="0" err="1">
                <a:latin typeface="Arial" panose="020B0604020202020204" pitchFamily="34" charset="0"/>
                <a:cs typeface="Arial" panose="020B0604020202020204" pitchFamily="34" charset="0"/>
              </a:rPr>
              <a:t>פיבונצ'י</a:t>
            </a: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 ושומרת אותם במערך בעל 5 בתים. בסיום התוכנית המערך צריך להכיל את הערכים הבאים: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600" dirty="0">
                <a:latin typeface="Arial" panose="020B0604020202020204" pitchFamily="34" charset="0"/>
                <a:cs typeface="Arial" panose="020B0604020202020204" pitchFamily="34" charset="0"/>
              </a:rPr>
              <a:t>0,1,1,2,3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תוצאת תמונה עבור פיבונאצ'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0" y="102257"/>
            <a:ext cx="1242919" cy="15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תוצאת תמונה עבור פיבונאצ'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23" y="4669618"/>
            <a:ext cx="1308752" cy="13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1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מבט לאחור">
  <a:themeElements>
    <a:clrScheme name="ירוק כחול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5317</TotalTime>
  <Words>642</Words>
  <Application>Microsoft Office PowerPoint</Application>
  <PresentationFormat>מסך רחב</PresentationFormat>
  <Paragraphs>180</Paragraphs>
  <Slides>14</Slides>
  <Notes>0</Notes>
  <HiddenSlides>6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Berlin Sans FB Demi</vt:lpstr>
      <vt:lpstr>Calibri</vt:lpstr>
      <vt:lpstr>Calibri Light</vt:lpstr>
      <vt:lpstr>David</vt:lpstr>
      <vt:lpstr>Symbol</vt:lpstr>
      <vt:lpstr>Times New Roman</vt:lpstr>
      <vt:lpstr>Wingdings</vt:lpstr>
      <vt:lpstr>מבט לאחור</vt:lpstr>
      <vt:lpstr>פקודות בקרה ביצוע חוזר</vt:lpstr>
      <vt:lpstr>אפשרות לעבודה נוחה יותר  עם ה – Turbo Debugger</vt:lpstr>
      <vt:lpstr>פקודות הבקרה</vt:lpstr>
      <vt:lpstr>פקודת Loop</vt:lpstr>
      <vt:lpstr>פקודת Loop</vt:lpstr>
      <vt:lpstr>מצגת של PowerPoint</vt:lpstr>
      <vt:lpstr>כמה פעמים יודפס 'x' למסך? </vt:lpstr>
      <vt:lpstr>כמה פעמים יודפס 'x' למסך? </vt:lpstr>
      <vt:lpstr>סידרת פיבונצ'י: </vt:lpstr>
      <vt:lpstr>base.asm- מה למדנו?</vt:lpstr>
      <vt:lpstr>העתקה של קבוע לכתובת בזיכרון – וגם כאן...</vt:lpstr>
      <vt:lpstr>מצגת של PowerPoint</vt:lpstr>
      <vt:lpstr>מצגת של PowerPoint</vt:lpstr>
      <vt:lpstr>חידון קצר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Amalia</cp:lastModifiedBy>
  <cp:revision>318</cp:revision>
  <dcterms:created xsi:type="dcterms:W3CDTF">2016-07-05T08:00:04Z</dcterms:created>
  <dcterms:modified xsi:type="dcterms:W3CDTF">2019-11-20T06:08:54Z</dcterms:modified>
</cp:coreProperties>
</file>