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sldIdLst>
    <p:sldId id="290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5" r:id="rId11"/>
    <p:sldId id="266" r:id="rId12"/>
    <p:sldId id="293" r:id="rId13"/>
    <p:sldId id="294" r:id="rId14"/>
    <p:sldId id="269" r:id="rId15"/>
    <p:sldId id="270" r:id="rId16"/>
    <p:sldId id="271" r:id="rId17"/>
    <p:sldId id="291" r:id="rId18"/>
    <p:sldId id="295" r:id="rId19"/>
    <p:sldId id="296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FF"/>
    <a:srgbClr val="006600"/>
    <a:srgbClr val="107A15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י"ג/כסלו/תש"פ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940490" y="1132115"/>
            <a:ext cx="6215190" cy="2495006"/>
          </a:xfrm>
        </p:spPr>
        <p:txBody>
          <a:bodyPr>
            <a:normAutofit/>
          </a:bodyPr>
          <a:lstStyle/>
          <a:p>
            <a:pPr algn="r"/>
            <a:r>
              <a:rPr lang="he-IL" sz="8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מחסנית</a:t>
            </a:r>
            <a:br>
              <a:rPr lang="he-IL" sz="8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push &amp; pop</a:t>
            </a:r>
            <a:endParaRPr lang="he-IL" sz="6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5" name="Picture 2" descr="תוצאת תמונה עבור ‪stack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94" y="2395481"/>
            <a:ext cx="2392196" cy="276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6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894083" y="2049792"/>
            <a:ext cx="7261597" cy="2033477"/>
          </a:xfrm>
        </p:spPr>
        <p:txBody>
          <a:bodyPr>
            <a:normAutofit fontScale="92500"/>
          </a:bodyPr>
          <a:lstStyle/>
          <a:p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הכנסה של ערך למחסנית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יבוצע?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ערכו של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יירד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בשתיים: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sp-2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ערכו של האופרנד יועתק למחסנית, לכתובת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ss:sp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521824" y="685800"/>
            <a:ext cx="4633856" cy="82250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981" y="4195804"/>
            <a:ext cx="303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002060"/>
                </a:solidFill>
              </a:rPr>
              <a:t>push	</a:t>
            </a:r>
            <a:r>
              <a:rPr lang="en-US" sz="3200" dirty="0"/>
              <a:t>operand</a:t>
            </a:r>
          </a:p>
        </p:txBody>
      </p:sp>
      <p:pic>
        <p:nvPicPr>
          <p:cNvPr id="2050" name="Picture 2" descr="http://blog.southco.com/wp-content/uploads/extract/man_push_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6" y="3913327"/>
            <a:ext cx="2292219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8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047564" y="2026860"/>
            <a:ext cx="6898341" cy="2693057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ערכו של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תמיד יורד בשתיים עם פקודת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כלומר הוא מצביע על כתובת שרחוקה שני בתים מהכתובת האחרונה עליה הצביע.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המשמעות היא שאפשר לדחוף למחסנית רק משתנים בגודל של שני בתים –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כל ניסיון לבצע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לכמות אחרת של בתים – יוביל לשגיאה.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091518" y="286604"/>
            <a:ext cx="5064162" cy="130015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1" y="2026860"/>
            <a:ext cx="237683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ax</a:t>
            </a:r>
          </a:p>
          <a:p>
            <a:pPr algn="l" rtl="0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5122" name="Picture 2" descr="תוצאת תמונה עבור ‪push fun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12991" r="53364" b="9720"/>
          <a:stretch/>
        </p:blipFill>
        <p:spPr bwMode="auto">
          <a:xfrm>
            <a:off x="1997352" y="4126522"/>
            <a:ext cx="1628717" cy="19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2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7019365" y="2019212"/>
            <a:ext cx="4193118" cy="2606576"/>
          </a:xfrm>
        </p:spPr>
        <p:txBody>
          <a:bodyPr>
            <a:normAutofit/>
          </a:bodyPr>
          <a:lstStyle/>
          <a:p>
            <a:r>
              <a:rPr lang="he-IL" sz="2800" dirty="0"/>
              <a:t>מה יהיה מצב המחסנית אחרי הפקודות הבאות?</a:t>
            </a:r>
            <a:endParaRPr lang="en-US" sz="2800" dirty="0"/>
          </a:p>
          <a:p>
            <a:pPr marL="109728" indent="0" algn="l" rtl="0">
              <a:buNone/>
            </a:pPr>
            <a:r>
              <a:rPr lang="en-US" sz="2800" dirty="0" err="1">
                <a:solidFill>
                  <a:srgbClr val="002060"/>
                </a:solidFill>
              </a:rPr>
              <a:t>mov</a:t>
            </a:r>
            <a:r>
              <a:rPr lang="en-US" sz="2800" dirty="0"/>
              <a:t>	ax, </a:t>
            </a:r>
            <a:r>
              <a:rPr lang="en-US" sz="2800" dirty="0">
                <a:solidFill>
                  <a:srgbClr val="FF6600"/>
                </a:solidFill>
              </a:rPr>
              <a:t>0AABBh</a:t>
            </a:r>
          </a:p>
          <a:p>
            <a:pPr marL="109728" indent="0" algn="l" rtl="0">
              <a:buNone/>
            </a:pPr>
            <a:r>
              <a:rPr lang="en-US" sz="2800" dirty="0">
                <a:solidFill>
                  <a:srgbClr val="002060"/>
                </a:solidFill>
              </a:rPr>
              <a:t>push</a:t>
            </a:r>
            <a:r>
              <a:rPr lang="en-US" sz="2800" dirty="0"/>
              <a:t>	ax</a:t>
            </a:r>
          </a:p>
          <a:p>
            <a:pPr algn="l" rtl="0"/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365376" y="712694"/>
            <a:ext cx="5790303" cy="76863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6185" y="2019212"/>
            <a:ext cx="3048000" cy="404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תמונה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85" y="2019212"/>
            <a:ext cx="29718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19365" y="4814047"/>
            <a:ext cx="419311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הביטים הגבוהים נכנסים לכתובת הגבוהה של המחסנית.</a:t>
            </a:r>
          </a:p>
          <a:p>
            <a:r>
              <a:rPr lang="he-IL" sz="2000" dirty="0"/>
              <a:t>ורגיסטר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000" dirty="0"/>
              <a:t> מצביע על הכתובת הנמוכה של המילה בה נשמר הנתון האחרון</a:t>
            </a:r>
          </a:p>
        </p:txBody>
      </p:sp>
    </p:spTree>
    <p:extLst>
      <p:ext uri="{BB962C8B-B14F-4D97-AF65-F5344CB8AC3E}">
        <p14:creationId xmlns:p14="http://schemas.microsoft.com/office/powerpoint/2010/main" val="4250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8193578" y="2799140"/>
            <a:ext cx="2550459" cy="499872"/>
          </a:xfrm>
        </p:spPr>
        <p:txBody>
          <a:bodyPr>
            <a:normAutofit/>
          </a:bodyPr>
          <a:lstStyle/>
          <a:p>
            <a:pPr marL="109728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push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FF6600"/>
                </a:solidFill>
              </a:rPr>
              <a:t>0CCDDh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674658" y="632012"/>
            <a:ext cx="5481021" cy="97300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2641" y="1993950"/>
            <a:ext cx="2946718" cy="416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תמונה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" y="1981201"/>
            <a:ext cx="2971800" cy="410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E4B7E2-6C56-4959-98A3-3B246AC55EAB}"/>
              </a:ext>
            </a:extLst>
          </p:cNvPr>
          <p:cNvSpPr txBox="1"/>
          <p:nvPr/>
        </p:nvSpPr>
        <p:spPr>
          <a:xfrm>
            <a:off x="8122920" y="3675193"/>
            <a:ext cx="3429000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הדחיפה הבאה הפחיתה את הכתובת שרגיסטר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/>
              <a:t>  מצביע עליה ב -2.</a:t>
            </a:r>
          </a:p>
          <a:p>
            <a:endParaRPr lang="en-US" sz="2000" dirty="0"/>
          </a:p>
          <a:p>
            <a:pPr algn="l" rtl="0"/>
            <a:r>
              <a:rPr lang="en-US" sz="2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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 – 2 = FC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89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096435" y="1933822"/>
            <a:ext cx="6117654" cy="2918153"/>
          </a:xfrm>
        </p:spPr>
        <p:txBody>
          <a:bodyPr>
            <a:no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הפקודה ההפוכה ל-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  <a:p>
            <a:r>
              <a:rPr lang="he-IL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הוצאה של מילה מהמחסנית והעתקה שלה לאופרנד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יבוצע?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מילה מראש המחסנית תועתק לאופרנד היעד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ערכו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יעלה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ב-2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301752" y="726140"/>
            <a:ext cx="3853927" cy="75518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6669" y="530446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002060"/>
                </a:solidFill>
              </a:rPr>
              <a:t>pop</a:t>
            </a:r>
            <a:r>
              <a:rPr lang="en-US" sz="3200" dirty="0"/>
              <a:t>	operand</a:t>
            </a:r>
          </a:p>
        </p:txBody>
      </p:sp>
      <p:pic>
        <p:nvPicPr>
          <p:cNvPr id="4098" name="Picture 2" descr="תוצאת תמונה עבור ‪ou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" y="2165925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7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472952" y="2245659"/>
            <a:ext cx="5809130" cy="3761633"/>
          </a:xfrm>
        </p:spPr>
        <p:txBody>
          <a:bodyPr>
            <a:normAutofit/>
          </a:bodyPr>
          <a:lstStyle/>
          <a:p>
            <a:r>
              <a:rPr lang="he-IL" sz="2800" dirty="0"/>
              <a:t>האופרנד חייב להיות בגודל מילה</a:t>
            </a:r>
            <a:endParaRPr lang="en-US" sz="2800" dirty="0"/>
          </a:p>
          <a:p>
            <a:pPr marL="201168" lvl="1" indent="0" algn="l" rtl="0">
              <a:buNone/>
            </a:pP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al 	</a:t>
            </a: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;illegal</a:t>
            </a:r>
          </a:p>
          <a:p>
            <a:pPr marL="201168" lvl="1" indent="0" algn="r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201168" lvl="1" indent="0" algn="r">
              <a:buNone/>
            </a:pPr>
            <a:endParaRPr lang="he-IL" sz="2400" dirty="0">
              <a:solidFill>
                <a:srgbClr val="00B050"/>
              </a:solidFill>
            </a:endParaRPr>
          </a:p>
          <a:p>
            <a:r>
              <a:rPr lang="he-IL" sz="2800" dirty="0"/>
              <a:t>אסור לאופרנד להיות קבוע</a:t>
            </a:r>
          </a:p>
          <a:p>
            <a:pPr marL="201168" lvl="1" indent="0" algn="l" rtl="0">
              <a:buNone/>
            </a:pP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;illegal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970494" y="739588"/>
            <a:ext cx="5185185" cy="79337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0905" y="3045607"/>
            <a:ext cx="210222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002060"/>
                </a:solidFill>
              </a:rPr>
              <a:t>pop</a:t>
            </a:r>
            <a:r>
              <a:rPr lang="en-US" sz="3200" dirty="0"/>
              <a:t>	ax</a:t>
            </a:r>
          </a:p>
          <a:p>
            <a:pPr algn="l" rtl="0"/>
            <a:r>
              <a:rPr lang="en-US" sz="3200" dirty="0" smtClean="0">
                <a:solidFill>
                  <a:srgbClr val="002060"/>
                </a:solidFill>
              </a:rPr>
              <a:t>pop</a:t>
            </a:r>
            <a:r>
              <a:rPr lang="en-US" sz="3200" dirty="0"/>
              <a:t>	</a:t>
            </a:r>
            <a:r>
              <a:rPr lang="en-US" sz="3200" dirty="0" smtClean="0"/>
              <a:t>[</a:t>
            </a:r>
            <a:r>
              <a:rPr lang="en-US" sz="3200" dirty="0" err="1" smtClean="0"/>
              <a:t>var</a:t>
            </a:r>
            <a:r>
              <a:rPr lang="en-US" sz="3200" dirty="0" smtClean="0"/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10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215679" y="1898750"/>
            <a:ext cx="5940000" cy="1427236"/>
          </a:xfrm>
        </p:spPr>
        <p:txBody>
          <a:bodyPr>
            <a:noAutofit/>
          </a:bodyPr>
          <a:lstStyle/>
          <a:p>
            <a:r>
              <a:rPr lang="he-IL" sz="2400" dirty="0"/>
              <a:t>נתונה מחסנית. </a:t>
            </a:r>
          </a:p>
          <a:p>
            <a:r>
              <a:rPr lang="he-IL" sz="2400" dirty="0"/>
              <a:t>מה יקרה לאחר הפקודה הבאה</a:t>
            </a:r>
            <a:r>
              <a:rPr lang="en-US" sz="2400" dirty="0"/>
              <a:t>?</a:t>
            </a:r>
          </a:p>
          <a:p>
            <a:endParaRPr lang="he-IL" sz="2400" dirty="0"/>
          </a:p>
          <a:p>
            <a:pPr marL="109728" indent="0" algn="l" rtl="0">
              <a:buNone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bx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768788" y="403412"/>
            <a:ext cx="5386891" cy="107791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752" y="679649"/>
            <a:ext cx="4526558" cy="557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14153" y="3881699"/>
            <a:ext cx="59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he-IL" sz="2400" dirty="0"/>
              <a:t> יקבל </a:t>
            </a:r>
            <a:r>
              <a:rPr lang="he-IL" sz="2400"/>
              <a:t>את הערך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0CCDDh</a:t>
            </a:r>
            <a:r>
              <a:rPr lang="he-IL" sz="2400" dirty="0"/>
              <a:t>, </a:t>
            </a:r>
          </a:p>
          <a:p>
            <a:pPr rt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ערכו של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יעלה בשתיים ויהיה שווה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0FEh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67051" y="378044"/>
            <a:ext cx="6949440" cy="1228688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למה להשתמש במחסנית?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03520" y="1845734"/>
            <a:ext cx="5852160" cy="4023360"/>
          </a:xfrm>
        </p:spPr>
        <p:txBody>
          <a:bodyPr>
            <a:normAutofit/>
          </a:bodyPr>
          <a:lstStyle/>
          <a:p>
            <a:r>
              <a:rPr lang="he-IL" sz="2400" dirty="0"/>
              <a:t>המחסנית מסייעת לנו לשמור נתונים לזמן קצר.</a:t>
            </a:r>
          </a:p>
          <a:p>
            <a:r>
              <a:rPr lang="he-IL" sz="2400" dirty="0"/>
              <a:t>נדחוף אותם למחסנית</a:t>
            </a:r>
          </a:p>
          <a:p>
            <a:r>
              <a:rPr lang="he-IL" sz="2400" dirty="0"/>
              <a:t>נבצע פעולה כל שהיא</a:t>
            </a:r>
          </a:p>
          <a:p>
            <a:r>
              <a:rPr lang="he-IL" sz="2400" dirty="0"/>
              <a:t>ונוכל למשוך אותם חזרה.</a:t>
            </a:r>
          </a:p>
          <a:p>
            <a:endParaRPr lang="he-IL" sz="2400" dirty="0"/>
          </a:p>
          <a:p>
            <a:r>
              <a:rPr lang="he-IL" sz="2400" dirty="0"/>
              <a:t>שימו לב </a:t>
            </a:r>
            <a:r>
              <a:rPr lang="he-IL" sz="2400" dirty="0">
                <a:solidFill>
                  <a:srgbClr val="FF0000"/>
                </a:solidFill>
                <a:sym typeface="Webdings" panose="05030102010509060703" pitchFamily="18" charset="2"/>
              </a:rPr>
              <a:t></a:t>
            </a:r>
            <a:r>
              <a:rPr lang="he-IL" sz="2400" dirty="0">
                <a:sym typeface="Webdings" panose="05030102010509060703" pitchFamily="18" charset="2"/>
              </a:rPr>
              <a:t>, סדר המשיכה של הנתונים </a:t>
            </a:r>
            <a:r>
              <a:rPr lang="he-IL" sz="2400" dirty="0">
                <a:solidFill>
                  <a:srgbClr val="FF0000"/>
                </a:solidFill>
                <a:sym typeface="Webdings" panose="05030102010509060703" pitchFamily="18" charset="2"/>
              </a:rPr>
              <a:t>הפוך</a:t>
            </a:r>
            <a:r>
              <a:rPr lang="he-IL" sz="2400" dirty="0">
                <a:sym typeface="Webdings" panose="05030102010509060703" pitchFamily="18" charset="2"/>
              </a:rPr>
              <a:t> לסדר הדחיפה שלהם. </a:t>
            </a:r>
          </a:p>
          <a:p>
            <a:r>
              <a:rPr lang="he-IL" sz="2400" dirty="0">
                <a:sym typeface="Webdings" panose="05030102010509060703" pitchFamily="18" charset="2"/>
              </a:rPr>
              <a:t>נתון שנכנס אחרון  </a:t>
            </a:r>
            <a:r>
              <a:rPr lang="he-IL" sz="2400" dirty="0">
                <a:sym typeface="Wingdings" panose="05000000000000000000" pitchFamily="2" charset="2"/>
              </a:rPr>
              <a:t>  יצא ראשון</a:t>
            </a:r>
            <a:endParaRPr lang="he-IL" sz="2400" dirty="0"/>
          </a:p>
        </p:txBody>
      </p:sp>
      <p:pic>
        <p:nvPicPr>
          <p:cNvPr id="1026" name="Picture 2" descr="Image result for push and pop operation in stack in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26114" b="23746"/>
          <a:stretch/>
        </p:blipFill>
        <p:spPr bwMode="auto">
          <a:xfrm>
            <a:off x="457200" y="2107942"/>
            <a:ext cx="4864120" cy="331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3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041058" y="286604"/>
            <a:ext cx="7114621" cy="1188236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cs typeface="+mn-cs"/>
              </a:rPr>
              <a:t>תכנית המעבירה ערך ממשתנה </a:t>
            </a:r>
            <a:r>
              <a:rPr lang="he-IL" sz="3600" b="1" dirty="0" smtClean="0">
                <a:cs typeface="+mn-cs"/>
              </a:rPr>
              <a:t/>
            </a:r>
            <a:br>
              <a:rPr lang="he-IL" sz="3600" b="1" dirty="0" smtClean="0">
                <a:cs typeface="+mn-cs"/>
              </a:rPr>
            </a:br>
            <a:r>
              <a:rPr lang="he-IL" sz="3600" b="1" dirty="0" smtClean="0">
                <a:cs typeface="+mn-cs"/>
              </a:rPr>
              <a:t>לרגיסטר </a:t>
            </a:r>
            <a:r>
              <a:rPr lang="he-IL" sz="3600" b="1" dirty="0">
                <a:cs typeface="+mn-cs"/>
              </a:rPr>
              <a:t>ללא שימוש בפקודת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/>
          <a:srcRect l="8975" t="13695" r="67477" b="43984"/>
          <a:stretch/>
        </p:blipFill>
        <p:spPr>
          <a:xfrm>
            <a:off x="516193" y="286603"/>
            <a:ext cx="2905433" cy="639495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48" y="1474839"/>
            <a:ext cx="7824757" cy="5224457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4616245" y="5235680"/>
            <a:ext cx="560439" cy="2359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9709355" y="5992760"/>
            <a:ext cx="1446324" cy="2753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032090" y="2551471"/>
            <a:ext cx="2403987" cy="2507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8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30994" y="263491"/>
            <a:ext cx="6583679" cy="1108110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cs typeface="+mn-cs"/>
              </a:rPr>
              <a:t>תכנית המעבירה ערך ממשתנה </a:t>
            </a:r>
            <a:r>
              <a:rPr lang="he-IL" sz="3600" b="1" dirty="0" smtClean="0">
                <a:cs typeface="+mn-cs"/>
              </a:rPr>
              <a:t/>
            </a:r>
            <a:br>
              <a:rPr lang="he-IL" sz="3600" b="1" dirty="0" smtClean="0">
                <a:cs typeface="+mn-cs"/>
              </a:rPr>
            </a:br>
            <a:r>
              <a:rPr lang="he-IL" sz="3600" b="1" dirty="0" smtClean="0">
                <a:cs typeface="+mn-cs"/>
              </a:rPr>
              <a:t>לרגיסטר </a:t>
            </a:r>
            <a:r>
              <a:rPr lang="he-IL" sz="3600" b="1" dirty="0">
                <a:cs typeface="+mn-cs"/>
              </a:rPr>
              <a:t>ללא שימוש בפקודת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/>
          <a:srcRect l="8975" t="13696" r="67477" b="44577"/>
          <a:stretch/>
        </p:blipFill>
        <p:spPr>
          <a:xfrm>
            <a:off x="324464" y="263491"/>
            <a:ext cx="2831690" cy="614524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19" y="1371601"/>
            <a:ext cx="7881538" cy="526236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4572001" y="5161935"/>
            <a:ext cx="589935" cy="2359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9729020" y="5933767"/>
            <a:ext cx="1332270" cy="23105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9729020" y="2074606"/>
            <a:ext cx="919315" cy="2703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943600" y="2684206"/>
            <a:ext cx="1740310" cy="2064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2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60658" y="286603"/>
            <a:ext cx="3195021" cy="13135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מחסנית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71246" y="1845734"/>
            <a:ext cx="5884433" cy="4272678"/>
          </a:xfrm>
        </p:spPr>
        <p:txBody>
          <a:bodyPr/>
          <a:lstStyle/>
          <a:p>
            <a:r>
              <a:rPr lang="he-IL" sz="2200" dirty="0"/>
              <a:t>המחסנית </a:t>
            </a:r>
            <a:r>
              <a:rPr lang="en-US" sz="2200" dirty="0"/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200" dirty="0"/>
              <a:t>)</a:t>
            </a:r>
            <a:r>
              <a:rPr lang="he-IL" sz="2200" dirty="0"/>
              <a:t>, היא סגמנט בזיכרון נוסף בזיכרון, המשמשת לאחסון של משתנים </a:t>
            </a:r>
            <a:r>
              <a:rPr lang="he-IL" sz="2200" b="1" dirty="0"/>
              <a:t>לזמן קצר</a:t>
            </a:r>
            <a:r>
              <a:rPr lang="he-IL" sz="2200" dirty="0"/>
              <a:t>. </a:t>
            </a:r>
            <a:endParaRPr lang="en-US" sz="2200" dirty="0"/>
          </a:p>
          <a:p>
            <a:r>
              <a:rPr lang="he-IL" sz="2200" dirty="0"/>
              <a:t>המחסנית מנוהלת בדרך הדומה מאוד לדרך שבה מנוהלת מחסנית תחמושת של רובה אוטומטי. </a:t>
            </a:r>
          </a:p>
          <a:p>
            <a:r>
              <a:rPr lang="he-IL" sz="2200" dirty="0"/>
              <a:t>הכדורים נטענים במחסנית תחמושת בזה אחר זה, ודוחפים זה את זה דרך הפתח הנמצא בראש המחסנית. </a:t>
            </a:r>
          </a:p>
          <a:p>
            <a:r>
              <a:rPr lang="he-IL" sz="2200" dirty="0"/>
              <a:t>פריקת הכדורים מן המחסנית נעשית גם היא דרך הפתח, אך סדר הוצאת הכדורים הפוך מסדר הכנסת הכדורים: </a:t>
            </a:r>
            <a:r>
              <a:rPr lang="he-IL" sz="2200" dirty="0">
                <a:solidFill>
                  <a:srgbClr val="FF0000"/>
                </a:solidFill>
              </a:rPr>
              <a:t>זה שנכנס-אחרון-יוצא-ראשון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LIFO – Last in First Out</a:t>
            </a: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026" name="Picture 2" descr="תוצאת תמונה עבור מחסני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8" y="2576138"/>
            <a:ext cx="46767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0964" y="833718"/>
            <a:ext cx="2764715" cy="806824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41694" y="1845734"/>
            <a:ext cx="7013986" cy="4023360"/>
          </a:xfrm>
        </p:spPr>
        <p:txBody>
          <a:bodyPr>
            <a:normAutofit fontScale="92500"/>
          </a:bodyPr>
          <a:lstStyle/>
          <a:p>
            <a:r>
              <a:rPr lang="he-IL" sz="2400" dirty="0"/>
              <a:t>בדומה למחסנית התחמושת, גם המחסנית שבזיכרון המחשב מנוהלת בדרך המאפשרת להכניס ולהוציא נתונים בשיטת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LIFO – Last in First Out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e-IL" sz="2400" dirty="0">
                <a:solidFill>
                  <a:srgbClr val="FF0000"/>
                </a:solidFill>
              </a:rPr>
              <a:t>נכנס-אחרון-יוצא-ראשון.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he-IL" sz="2400" dirty="0"/>
              <a:t>הכנסת נתון למחסנית שבזיכרון אינה גורמת להזזת הנתונים הקודמים. </a:t>
            </a:r>
          </a:p>
          <a:p>
            <a:r>
              <a:rPr lang="he-IL" sz="2400" dirty="0"/>
              <a:t>בִמקום זה, </a:t>
            </a:r>
            <a:r>
              <a:rPr lang="he-IL" sz="2400" dirty="0">
                <a:solidFill>
                  <a:srgbClr val="FF0000"/>
                </a:solidFill>
              </a:rPr>
              <a:t>ראש המחסנית זז</a:t>
            </a:r>
            <a:r>
              <a:rPr lang="he-IL" sz="2400" dirty="0"/>
              <a:t>, 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</a:rPr>
              <a:t>כלומר המקום שאליו נכנס הנתון הבא משתנה, כדי שהנתון החדש שייכנס לא ייכתב על הנתון הקודם ויהרוס אותו.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e-IL" sz="2400" dirty="0"/>
              <a:t>הכנסת נתון למחסנית נקראת דחיפה - 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</a:t>
            </a:r>
            <a:r>
              <a:rPr lang="he-IL" sz="2400" dirty="0"/>
              <a:t>, </a:t>
            </a:r>
            <a:endParaRPr lang="en-US" sz="2400" dirty="0"/>
          </a:p>
          <a:p>
            <a:r>
              <a:rPr lang="he-IL" sz="2400" dirty="0"/>
              <a:t>הוצאת נתון מן המחסנית נקראת שליפה -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Popping</a:t>
            </a:r>
          </a:p>
          <a:p>
            <a:endParaRPr lang="he-IL" dirty="0"/>
          </a:p>
        </p:txBody>
      </p:sp>
      <p:pic>
        <p:nvPicPr>
          <p:cNvPr id="2050" name="Picture 2" descr="תוצאת תמונה עבור מחסני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6" y="3106271"/>
            <a:ext cx="3018292" cy="21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8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09329" y="349625"/>
            <a:ext cx="3746350" cy="1250575"/>
          </a:xfrm>
        </p:spPr>
        <p:txBody>
          <a:bodyPr>
            <a:normAutofit/>
          </a:bodyPr>
          <a:lstStyle/>
          <a:p>
            <a:pPr algn="r"/>
            <a:r>
              <a:rPr lang="he-IL" sz="3800" b="1" dirty="0">
                <a:cs typeface="+mn-cs"/>
              </a:rPr>
              <a:t>מבנה הנתונים בזיכרון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2304" y="1909482"/>
            <a:ext cx="2973376" cy="1525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מקטע הקוד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מקטע הנתונים -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המחסנית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" y="286176"/>
            <a:ext cx="7024411" cy="4671999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5472952" y="3435177"/>
            <a:ext cx="1794874" cy="12505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907"/>
              </p:ext>
            </p:extLst>
          </p:nvPr>
        </p:nvGraphicFramePr>
        <p:xfrm>
          <a:off x="912468" y="5574053"/>
          <a:ext cx="1043685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7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65177" y="5204721"/>
            <a:ext cx="13312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66FF"/>
                </a:solidFill>
              </a:rPr>
              <a:t>מקטע הקוד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1203" y="5139913"/>
            <a:ext cx="1547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66FF"/>
                </a:solidFill>
              </a:rPr>
              <a:t>מקטע 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22224" y="5139913"/>
            <a:ext cx="16270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2060"/>
                </a:solidFill>
              </a:rPr>
              <a:t>מחסנית</a:t>
            </a:r>
          </a:p>
        </p:txBody>
      </p:sp>
    </p:spTree>
    <p:extLst>
      <p:ext uri="{BB962C8B-B14F-4D97-AF65-F5344CB8AC3E}">
        <p14:creationId xmlns:p14="http://schemas.microsoft.com/office/powerpoint/2010/main" val="144643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/>
          </p:nvPr>
        </p:nvGraphicFramePr>
        <p:xfrm>
          <a:off x="5372756" y="859581"/>
          <a:ext cx="2191208" cy="52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1208">
                  <a:extLst>
                    <a:ext uri="{9D8B030D-6E8A-4147-A177-3AD203B41FA5}">
                      <a16:colId xmlns="" xmlns:a16="http://schemas.microsoft.com/office/drawing/2014/main" val="2994997636"/>
                    </a:ext>
                  </a:extLst>
                </a:gridCol>
              </a:tblGrid>
              <a:tr h="88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16580133"/>
                  </a:ext>
                </a:extLst>
              </a:tr>
              <a:tr h="88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444783"/>
                  </a:ext>
                </a:extLst>
              </a:tr>
              <a:tr h="88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3807593"/>
                  </a:ext>
                </a:extLst>
              </a:tr>
              <a:tr h="88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64093497"/>
                  </a:ext>
                </a:extLst>
              </a:tr>
              <a:tr h="88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0452484"/>
                  </a:ext>
                </a:extLst>
              </a:tr>
              <a:tr h="882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7481239"/>
                  </a:ext>
                </a:extLst>
              </a:tr>
            </a:tbl>
          </a:graphicData>
        </a:graphic>
      </p:graphicFrame>
      <p:sp>
        <p:nvSpPr>
          <p:cNvPr id="6" name="מלבן 5"/>
          <p:cNvSpPr/>
          <p:nvPr/>
        </p:nvSpPr>
        <p:spPr>
          <a:xfrm>
            <a:off x="5483259" y="5394123"/>
            <a:ext cx="1970202" cy="66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7" name="מלבן 6"/>
          <p:cNvSpPr/>
          <p:nvPr/>
        </p:nvSpPr>
        <p:spPr>
          <a:xfrm>
            <a:off x="5483259" y="4453014"/>
            <a:ext cx="1970202" cy="66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8" name="מלבן 7"/>
          <p:cNvSpPr/>
          <p:nvPr/>
        </p:nvSpPr>
        <p:spPr>
          <a:xfrm>
            <a:off x="5483259" y="3601780"/>
            <a:ext cx="1970202" cy="66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9" name="מלבן 8"/>
          <p:cNvSpPr/>
          <p:nvPr/>
        </p:nvSpPr>
        <p:spPr>
          <a:xfrm>
            <a:off x="5483259" y="2721188"/>
            <a:ext cx="1970202" cy="66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0" name="מלבן 9"/>
          <p:cNvSpPr/>
          <p:nvPr/>
        </p:nvSpPr>
        <p:spPr>
          <a:xfrm>
            <a:off x="5483259" y="1840596"/>
            <a:ext cx="1970202" cy="66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1" name="חץ: פניית פרסה 10"/>
          <p:cNvSpPr/>
          <p:nvPr/>
        </p:nvSpPr>
        <p:spPr>
          <a:xfrm>
            <a:off x="4948844" y="213360"/>
            <a:ext cx="1439160" cy="1304027"/>
          </a:xfrm>
          <a:prstGeom prst="uturnArrow">
            <a:avLst>
              <a:gd name="adj1" fmla="val 20808"/>
              <a:gd name="adj2" fmla="val 25000"/>
              <a:gd name="adj3" fmla="val 16034"/>
              <a:gd name="adj4" fmla="val 43750"/>
              <a:gd name="adj5" fmla="val 7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חץ: פניית פרסה 13"/>
          <p:cNvSpPr/>
          <p:nvPr/>
        </p:nvSpPr>
        <p:spPr>
          <a:xfrm>
            <a:off x="7069477" y="213360"/>
            <a:ext cx="1215542" cy="134426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703" y="1709306"/>
            <a:ext cx="176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91742" y="1701513"/>
            <a:ext cx="176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41375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4" grpId="0" animBg="1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77518" y="766482"/>
            <a:ext cx="2778162" cy="82027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המחסנית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832412" y="1845734"/>
            <a:ext cx="7323268" cy="1865651"/>
          </a:xfrm>
        </p:spPr>
        <p:txBody>
          <a:bodyPr>
            <a:noAutofit/>
          </a:bodyPr>
          <a:lstStyle/>
          <a:p>
            <a:r>
              <a:rPr lang="he-IL" sz="2400" dirty="0"/>
              <a:t>גודל המחסנית המוגדר בתכניות שלנו הוא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he-I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/>
              <a:t>256  בתים  </a:t>
            </a:r>
            <a:r>
              <a:rPr lang="he-IL" sz="2400" dirty="0">
                <a:sym typeface="Wingdings" panose="05000000000000000000" pitchFamily="2" charset="2"/>
              </a:rPr>
              <a:t>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0FFh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שמירת הנתונים במחסנית מתחיל בכתובת הגבוהה ביותר והמצביע של מיקם הנתון יורד עם כל דחיפה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של נתון למחסנית. </a:t>
            </a:r>
          </a:p>
        </p:txBody>
      </p:sp>
      <p:pic>
        <p:nvPicPr>
          <p:cNvPr id="6" name="מציין מיקום תוכן 3"/>
          <p:cNvPicPr>
            <a:picLocks noChangeAspect="1"/>
          </p:cNvPicPr>
          <p:nvPr/>
        </p:nvPicPr>
        <p:blipFill rotWithShape="1">
          <a:blip r:embed="rId2"/>
          <a:srcRect l="740" t="10890" r="78087" b="78707"/>
          <a:stretch/>
        </p:blipFill>
        <p:spPr>
          <a:xfrm>
            <a:off x="430306" y="1896034"/>
            <a:ext cx="3012141" cy="18053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74116" t="69345" b="5527"/>
          <a:stretch/>
        </p:blipFill>
        <p:spPr>
          <a:xfrm>
            <a:off x="8037207" y="4061010"/>
            <a:ext cx="3118473" cy="2013487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>
            <a:off x="7494046" y="4703669"/>
            <a:ext cx="1219973" cy="3268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39430" y="4061010"/>
            <a:ext cx="669153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דחיפה של נתונים למחסנית היא של נתונים בגודל</a:t>
            </a:r>
          </a:p>
          <a:p>
            <a:r>
              <a:rPr lang="he-IL" sz="2400" dirty="0"/>
              <a:t>מילה– </a:t>
            </a:r>
            <a:r>
              <a:rPr lang="en-US" sz="2400" dirty="0"/>
              <a:t>word</a:t>
            </a:r>
            <a:r>
              <a:rPr lang="he-IL" sz="2400" dirty="0"/>
              <a:t>. </a:t>
            </a:r>
          </a:p>
          <a:p>
            <a:r>
              <a:rPr lang="he-IL" sz="2400" dirty="0"/>
              <a:t>מתחילים מהתא עם הכתובת הגבוהה ביותר </a:t>
            </a:r>
            <a:r>
              <a:rPr lang="he-IL" sz="2400" dirty="0">
                <a:sym typeface="Wingdings" panose="05000000000000000000" pitchFamily="2" charset="2"/>
              </a:rPr>
              <a:t> </a:t>
            </a:r>
            <a:r>
              <a:rPr lang="he-IL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0FFh</a:t>
            </a:r>
            <a:r>
              <a:rPr lang="he-IL" sz="2400" dirty="0"/>
              <a:t>. </a:t>
            </a:r>
          </a:p>
          <a:p>
            <a:r>
              <a:rPr lang="he-IL" sz="2400" dirty="0"/>
              <a:t>כל דחיפה של נתון למחסנית תשמור אותו בכתובת האחרונה פחות 2  </a:t>
            </a:r>
            <a:r>
              <a:rPr lang="he-IL" sz="2400" dirty="0">
                <a:sym typeface="Wingdings" panose="05000000000000000000" pitchFamily="2" charset="2"/>
              </a:rPr>
              <a:t>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0FCh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979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32612" y="833718"/>
            <a:ext cx="5723068" cy="77993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רגיסטרים של המחסנית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1339" y="1986455"/>
            <a:ext cx="10625958" cy="42566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למחסנית יש שני רגיסטרים שקשורים אליה.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segment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- הוא סגמנט המחסנית. מצביע על הכתובת הנמוכה ביותר במחסנית.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pointer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- הוא הרגיסטר המצביע על מיקום הנתון האחרון שהוכנס למחסנית,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מ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צביע על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האופסט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בתוך סגמנט המחסנית.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בתחילת התוכנית, הרגיסטר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שווה לגודל המחסנית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לדוגמה בתוכנית בה המחסנית בגודל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לפני שהכנסנו ערך כלשהו למחסנית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שווה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(כתובת הממוקמת מחוץ למחסנית)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הנתון הראשון שיכנס למחסנית יכנס לכתובת הגבוהה ביותר של המחסנית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0ffh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0feh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והנתון האחרון שהמחסנית תוכל להכיל הוא הכתובת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00h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  (01 ו- 00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סה"כ 128 מילים).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t="3642" r="13033"/>
          <a:stretch/>
        </p:blipFill>
        <p:spPr>
          <a:xfrm>
            <a:off x="1097280" y="169140"/>
            <a:ext cx="1797269" cy="16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5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31476" y="286603"/>
            <a:ext cx="7624204" cy="145075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מבנה המחסנית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550704" y="692829"/>
            <a:ext cx="3299909" cy="267247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ax,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cx,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dx,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push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push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push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push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</a:t>
            </a:r>
            <a:endParaRPr lang="he-IL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4507315"/>
              </p:ext>
            </p:extLst>
          </p:nvPr>
        </p:nvGraphicFramePr>
        <p:xfrm>
          <a:off x="4613686" y="1876214"/>
          <a:ext cx="3025588" cy="3992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9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62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4980"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נתון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/>
                        <a:t>כתובת במחסנית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911"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he-I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1"/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</a:p>
                    <a:p>
                      <a:pPr rtl="1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  <a:endParaRPr lang="he-IL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911"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he-I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1"/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</a:t>
                      </a:r>
                    </a:p>
                    <a:p>
                      <a:pPr rtl="1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6911"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he-I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1"/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FB</a:t>
                      </a:r>
                    </a:p>
                    <a:p>
                      <a:pPr rtl="1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</a:t>
                      </a:r>
                      <a:endParaRPr lang="he-IL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6911"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he-I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1"/>
                      <a:r>
                        <a:rPr lang="he-IL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F9</a:t>
                      </a:r>
                    </a:p>
                    <a:p>
                      <a:pPr rtl="1"/>
                      <a:r>
                        <a:rPr 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F8</a:t>
                      </a:r>
                      <a:endParaRPr lang="he-IL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74116" t="69345" b="5527"/>
          <a:stretch/>
        </p:blipFill>
        <p:spPr>
          <a:xfrm>
            <a:off x="641421" y="3771533"/>
            <a:ext cx="3118473" cy="20134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2320775"/>
            <a:ext cx="3321424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/>
              <a:t>עם כל דחיפה של נתון למחסנית </a:t>
            </a:r>
            <a:r>
              <a:rPr lang="he-IL" sz="2200" dirty="0">
                <a:solidFill>
                  <a:schemeClr val="accent1">
                    <a:lumMod val="75000"/>
                  </a:schemeClr>
                </a:solidFill>
              </a:rPr>
              <a:t>הביטים הגבוהים יכנסו לכתובת הגבוהה </a:t>
            </a:r>
            <a:r>
              <a:rPr lang="he-IL" sz="2200" dirty="0">
                <a:solidFill>
                  <a:schemeClr val="accent4">
                    <a:lumMod val="50000"/>
                  </a:schemeClr>
                </a:solidFill>
              </a:rPr>
              <a:t>והביטים הנמוכים לכתובת הנמוכה</a:t>
            </a:r>
            <a:r>
              <a:rPr lang="he-IL" sz="2200" dirty="0"/>
              <a:t>.  </a:t>
            </a:r>
          </a:p>
          <a:p>
            <a:endParaRPr lang="he-IL" sz="2200" dirty="0"/>
          </a:p>
          <a:p>
            <a:r>
              <a:rPr lang="he-IL" sz="2200" dirty="0"/>
              <a:t>ה –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200" dirty="0"/>
              <a:t> יצביע על הכתובת </a:t>
            </a:r>
            <a:r>
              <a:rPr lang="he-IL" sz="2200" dirty="0">
                <a:solidFill>
                  <a:srgbClr val="FF0000"/>
                </a:solidFill>
              </a:rPr>
              <a:t>הנמוכה</a:t>
            </a:r>
            <a:r>
              <a:rPr lang="he-IL" sz="2200" dirty="0"/>
              <a:t> של המילה במחסנית</a:t>
            </a:r>
          </a:p>
        </p:txBody>
      </p:sp>
    </p:spTree>
    <p:extLst>
      <p:ext uri="{BB962C8B-B14F-4D97-AF65-F5344CB8AC3E}">
        <p14:creationId xmlns:p14="http://schemas.microsoft.com/office/powerpoint/2010/main" val="174923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565776" y="430307"/>
            <a:ext cx="2589903" cy="130705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מבנה המחסנית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860222" y="1845735"/>
            <a:ext cx="2900854" cy="4310016"/>
          </a:xfrm>
        </p:spPr>
        <p:txBody>
          <a:bodyPr>
            <a:noAutofit/>
          </a:bodyPr>
          <a:lstStyle/>
          <a:p>
            <a:r>
              <a:rPr lang="he-IL" sz="2200" dirty="0"/>
              <a:t>עם כל דחיפה של נתון למחסנית הביטים הגבוהים יכנסו לכתובת הגבוהה והביטים הנמוכים לכתובת הנמוכה.  </a:t>
            </a:r>
          </a:p>
          <a:p>
            <a:r>
              <a:rPr lang="he-IL" sz="2200" dirty="0"/>
              <a:t>ה –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200" dirty="0"/>
              <a:t> יצביע על הכתובת הנמוכה של המילה במחסנית. </a:t>
            </a:r>
          </a:p>
          <a:p>
            <a:r>
              <a:rPr lang="he-IL" sz="2200" dirty="0"/>
              <a:t>בסיום העברת הנתונים למחסנית ה –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200" dirty="0">
                <a:solidFill>
                  <a:srgbClr val="FF0000"/>
                </a:solidFill>
              </a:rPr>
              <a:t> </a:t>
            </a:r>
            <a:r>
              <a:rPr lang="he-IL" sz="2200" dirty="0"/>
              <a:t>יצביע על </a:t>
            </a:r>
            <a:r>
              <a:rPr lang="he-IL" sz="2200" dirty="0">
                <a:solidFill>
                  <a:srgbClr val="FF0000"/>
                </a:solidFill>
              </a:rPr>
              <a:t>התא האחרון במחסנית שבו נקלטו נתונים.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9" y="538695"/>
            <a:ext cx="8445314" cy="5617055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6686550" y="4450975"/>
            <a:ext cx="1879226" cy="14181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7019365" y="2652071"/>
            <a:ext cx="974910" cy="4541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27075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5942</TotalTime>
  <Words>579</Words>
  <Application>Microsoft Office PowerPoint</Application>
  <PresentationFormat>מסך רחב</PresentationFormat>
  <Paragraphs>135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Times New Roman</vt:lpstr>
      <vt:lpstr>Webdings</vt:lpstr>
      <vt:lpstr>Wingdings</vt:lpstr>
      <vt:lpstr>מבט לאחור</vt:lpstr>
      <vt:lpstr>מחסנית push &amp; pop</vt:lpstr>
      <vt:lpstr>מחסנית</vt:lpstr>
      <vt:lpstr>Stack</vt:lpstr>
      <vt:lpstr>מבנה הנתונים בזיכרון המחשב</vt:lpstr>
      <vt:lpstr>מצגת של PowerPoint</vt:lpstr>
      <vt:lpstr>המחסנית</vt:lpstr>
      <vt:lpstr>רגיסטרים של המחסנית</vt:lpstr>
      <vt:lpstr>מבנה המחסנית</vt:lpstr>
      <vt:lpstr>מבנה המחסנית</vt:lpstr>
      <vt:lpstr>פקודת push</vt:lpstr>
      <vt:lpstr>פקודת push - המשך</vt:lpstr>
      <vt:lpstr>פקודת  push- המשך</vt:lpstr>
      <vt:lpstr>פקודת push - המשך</vt:lpstr>
      <vt:lpstr>פקודת pop</vt:lpstr>
      <vt:lpstr>פקודת pop - המשך</vt:lpstr>
      <vt:lpstr>פקודת pop - המשך</vt:lpstr>
      <vt:lpstr>למה להשתמש במחסנית?</vt:lpstr>
      <vt:lpstr>תכנית המעבירה ערך ממשתנה  לרגיסטר ללא שימוש בפקודת mov </vt:lpstr>
      <vt:lpstr>תכנית המעבירה ערך ממשתנה  לרגיסטר ללא שימוש בפקודת mov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Amalia</cp:lastModifiedBy>
  <cp:revision>349</cp:revision>
  <dcterms:created xsi:type="dcterms:W3CDTF">2016-07-05T08:00:04Z</dcterms:created>
  <dcterms:modified xsi:type="dcterms:W3CDTF">2019-12-11T16:17:11Z</dcterms:modified>
</cp:coreProperties>
</file>