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31"/>
  </p:notesMasterIdLst>
  <p:sldIdLst>
    <p:sldId id="290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9" r:id="rId10"/>
    <p:sldId id="270" r:id="rId11"/>
    <p:sldId id="29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66FF"/>
    <a:srgbClr val="006600"/>
    <a:srgbClr val="107A15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סגנון ביניים 4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סגנון ביניים 1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סגנון בהיר 3 - הדגשה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סגנון בהיר 3 - הדגשה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2833802-FEF1-4C79-8D5D-14CF1EAF98D9}" styleName="סגנון בהיר 2 - הדגשה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C4B1156A-380E-4F78-BDF5-A606A8083BF9}" styleName="סגנון ביניים 4 - הדגשה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73B8730-061B-43FD-A540-1482F73A6F94}" type="datetimeFigureOut">
              <a:rPr lang="he-IL" smtClean="0"/>
              <a:t>י"ח/כסלו/תש"פ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3EB23F4-5FAB-45A8-BBB7-F7C0845E9F8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0669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י"ח/כסלו/תש"פ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59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י"ח/כסלו/תש"פ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2159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י"ח/כסלו/תש"פ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107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י"ח/כסלו/תש"פ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5878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י"ח/כסלו/תש"פ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07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י"ח/כסלו/תש"פ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1778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י"ח/כסלו/תש"פ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7852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י"ח/כסלו/תש"פ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4345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י"ח/כסלו/תש"פ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9004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AA60885-DC58-4F97-89C2-F0041DB6B3EF}" type="datetimeFigureOut">
              <a:rPr lang="he-IL" smtClean="0"/>
              <a:t>י"ח/כסלו/תש"פ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3956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י"ח/כסלו/תש"פ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853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A60885-DC58-4F97-89C2-F0041DB6B3EF}" type="datetimeFigureOut">
              <a:rPr lang="he-IL" smtClean="0"/>
              <a:t>י"ח/כסלו/תש"פ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241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065520" y="1132115"/>
            <a:ext cx="5090160" cy="1542846"/>
          </a:xfrm>
        </p:spPr>
        <p:txBody>
          <a:bodyPr>
            <a:normAutofit/>
          </a:bodyPr>
          <a:lstStyle/>
          <a:p>
            <a:pPr algn="r"/>
            <a:r>
              <a:rPr lang="he-IL" sz="8800" dirty="0" smtClean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פרוצדורות</a:t>
            </a:r>
            <a:endParaRPr lang="he-IL" sz="66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6065520" y="4645741"/>
            <a:ext cx="4632960" cy="1025013"/>
          </a:xfrm>
        </p:spPr>
        <p:txBody>
          <a:bodyPr>
            <a:noAutofit/>
          </a:bodyPr>
          <a:lstStyle/>
          <a:p>
            <a:pPr algn="r"/>
            <a:r>
              <a:rPr lang="he-IL" sz="2800" b="1" dirty="0">
                <a:latin typeface="Arial" panose="020B0604020202020204" pitchFamily="34" charset="0"/>
                <a:cs typeface="Arial" panose="020B0604020202020204" pitchFamily="34" charset="0"/>
              </a:rPr>
              <a:t>כיתה י', תיכון רוטברג</a:t>
            </a:r>
          </a:p>
          <a:p>
            <a:pPr algn="r"/>
            <a:r>
              <a:rPr lang="he-IL" sz="2800" b="1" dirty="0">
                <a:latin typeface="Arial" panose="020B0604020202020204" pitchFamily="34" charset="0"/>
                <a:cs typeface="Arial" panose="020B0604020202020204" pitchFamily="34" charset="0"/>
              </a:rPr>
              <a:t>עמליה אפל ואילת משיח</a:t>
            </a:r>
          </a:p>
        </p:txBody>
      </p:sp>
      <p:pic>
        <p:nvPicPr>
          <p:cNvPr id="1028" name="Picture 4" descr="תוצאת תמונה עבור ‪procedure‬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846" y="1519997"/>
            <a:ext cx="3488578" cy="261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862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5472952" y="2245659"/>
            <a:ext cx="5809130" cy="3761633"/>
          </a:xfrm>
        </p:spPr>
        <p:txBody>
          <a:bodyPr>
            <a:normAutofit/>
          </a:bodyPr>
          <a:lstStyle/>
          <a:p>
            <a:r>
              <a:rPr lang="he-IL" sz="2800" dirty="0"/>
              <a:t>האופרנד חייב להיות בגודל מילה</a:t>
            </a:r>
            <a:endParaRPr lang="en-US" sz="2800" dirty="0"/>
          </a:p>
          <a:p>
            <a:pPr marL="201168" lvl="1" indent="0" algn="l" rtl="0">
              <a:buNone/>
            </a:pPr>
            <a:r>
              <a:rPr lang="en-US" sz="2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al 	</a:t>
            </a:r>
            <a:r>
              <a:rPr lang="en-US" sz="2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;illegal</a:t>
            </a:r>
          </a:p>
          <a:p>
            <a:pPr marL="201168" lvl="1" indent="0" algn="r">
              <a:buNone/>
            </a:pPr>
            <a:endParaRPr lang="en-US" sz="2400" dirty="0">
              <a:solidFill>
                <a:srgbClr val="00B050"/>
              </a:solidFill>
            </a:endParaRPr>
          </a:p>
          <a:p>
            <a:pPr marL="201168" lvl="1" indent="0" algn="r">
              <a:buNone/>
            </a:pPr>
            <a:endParaRPr lang="he-IL" sz="2400" dirty="0">
              <a:solidFill>
                <a:srgbClr val="00B050"/>
              </a:solidFill>
            </a:endParaRPr>
          </a:p>
          <a:p>
            <a:r>
              <a:rPr lang="he-IL" sz="2800" dirty="0"/>
              <a:t>אסור לאופרנד להיות קבוע</a:t>
            </a:r>
          </a:p>
          <a:p>
            <a:pPr marL="201168" lvl="1" indent="0" algn="l" rtl="0">
              <a:buNone/>
            </a:pPr>
            <a:r>
              <a:rPr lang="en-US" sz="2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5h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;illegal</a:t>
            </a:r>
          </a:p>
        </p:txBody>
      </p:sp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5970494" y="739588"/>
            <a:ext cx="5185185" cy="793378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>
                <a:latin typeface="Arial" panose="020B0604020202020204" pitchFamily="34" charset="0"/>
                <a:cs typeface="Arial" panose="020B0604020202020204" pitchFamily="34" charset="0"/>
              </a:rPr>
              <a:t>פקודת 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pop</a:t>
            </a:r>
            <a:r>
              <a:rPr lang="he-IL" sz="4400" b="1" dirty="0">
                <a:latin typeface="Arial" panose="020B0604020202020204" pitchFamily="34" charset="0"/>
                <a:cs typeface="Arial" panose="020B0604020202020204" pitchFamily="34" charset="0"/>
              </a:rPr>
              <a:t> - המשך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0905" y="3045607"/>
            <a:ext cx="2102224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lang="en-US" sz="3200" dirty="0">
                <a:solidFill>
                  <a:srgbClr val="002060"/>
                </a:solidFill>
              </a:rPr>
              <a:t>pop</a:t>
            </a:r>
            <a:r>
              <a:rPr lang="en-US" sz="3200" dirty="0"/>
              <a:t>	ax</a:t>
            </a:r>
          </a:p>
          <a:p>
            <a:pPr algn="l" rtl="0"/>
            <a:r>
              <a:rPr lang="en-US" sz="3200" dirty="0" smtClean="0">
                <a:solidFill>
                  <a:srgbClr val="002060"/>
                </a:solidFill>
              </a:rPr>
              <a:t>pop</a:t>
            </a:r>
            <a:r>
              <a:rPr lang="en-US" sz="3200" dirty="0"/>
              <a:t>	</a:t>
            </a:r>
            <a:r>
              <a:rPr lang="en-US" sz="3200" dirty="0" err="1"/>
              <a:t>var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14102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167051" y="378044"/>
            <a:ext cx="6949440" cy="1228688"/>
          </a:xfrm>
        </p:spPr>
        <p:txBody>
          <a:bodyPr/>
          <a:lstStyle/>
          <a:p>
            <a:pPr algn="r"/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למה להשתמש במחסנית?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303520" y="1845734"/>
            <a:ext cx="5852160" cy="4023360"/>
          </a:xfrm>
        </p:spPr>
        <p:txBody>
          <a:bodyPr>
            <a:normAutofit/>
          </a:bodyPr>
          <a:lstStyle/>
          <a:p>
            <a:r>
              <a:rPr lang="he-IL" sz="2400" dirty="0"/>
              <a:t>המחסנית מסייעת לנו לשמור נתונים לזמן קצר.</a:t>
            </a:r>
          </a:p>
          <a:p>
            <a:r>
              <a:rPr lang="he-IL" sz="2400" dirty="0"/>
              <a:t>נדחוף אותם למחסנית</a:t>
            </a:r>
          </a:p>
          <a:p>
            <a:r>
              <a:rPr lang="he-IL" sz="2400" dirty="0"/>
              <a:t>נבצע פעולה כל שהיא</a:t>
            </a:r>
          </a:p>
          <a:p>
            <a:r>
              <a:rPr lang="he-IL" sz="2400" dirty="0"/>
              <a:t>ונוכל למשוך אותם חזרה.</a:t>
            </a:r>
          </a:p>
          <a:p>
            <a:endParaRPr lang="he-IL" sz="2400" dirty="0"/>
          </a:p>
          <a:p>
            <a:r>
              <a:rPr lang="he-IL" sz="2400" dirty="0"/>
              <a:t>שימו לב </a:t>
            </a:r>
            <a:r>
              <a:rPr lang="he-IL" sz="2400" dirty="0">
                <a:solidFill>
                  <a:srgbClr val="FF0000"/>
                </a:solidFill>
                <a:sym typeface="Webdings" panose="05030102010509060703" pitchFamily="18" charset="2"/>
              </a:rPr>
              <a:t></a:t>
            </a:r>
            <a:r>
              <a:rPr lang="he-IL" sz="2400" dirty="0">
                <a:sym typeface="Webdings" panose="05030102010509060703" pitchFamily="18" charset="2"/>
              </a:rPr>
              <a:t>, סדר המשיכה של הנתונים </a:t>
            </a:r>
            <a:r>
              <a:rPr lang="he-IL" sz="2400" dirty="0">
                <a:solidFill>
                  <a:srgbClr val="FF0000"/>
                </a:solidFill>
                <a:sym typeface="Webdings" panose="05030102010509060703" pitchFamily="18" charset="2"/>
              </a:rPr>
              <a:t>הפוך</a:t>
            </a:r>
            <a:r>
              <a:rPr lang="he-IL" sz="2400" dirty="0">
                <a:sym typeface="Webdings" panose="05030102010509060703" pitchFamily="18" charset="2"/>
              </a:rPr>
              <a:t> לסדר הדחיפה שלהם. </a:t>
            </a:r>
          </a:p>
          <a:p>
            <a:r>
              <a:rPr lang="he-IL" sz="2400" dirty="0">
                <a:sym typeface="Webdings" panose="05030102010509060703" pitchFamily="18" charset="2"/>
              </a:rPr>
              <a:t>נתון שנכנס אחרון  </a:t>
            </a:r>
            <a:r>
              <a:rPr lang="he-IL" sz="2400" dirty="0">
                <a:sym typeface="Wingdings" panose="05000000000000000000" pitchFamily="2" charset="2"/>
              </a:rPr>
              <a:t>  יצא ראשון</a:t>
            </a:r>
            <a:endParaRPr lang="he-IL" sz="2400" dirty="0"/>
          </a:p>
        </p:txBody>
      </p:sp>
      <p:pic>
        <p:nvPicPr>
          <p:cNvPr id="1026" name="Picture 2" descr="Image result for push and pop operation in stack in data structur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0" r="26114" b="23746"/>
          <a:stretch/>
        </p:blipFill>
        <p:spPr bwMode="auto">
          <a:xfrm>
            <a:off x="457200" y="2107942"/>
            <a:ext cx="4864120" cy="331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832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3146612" y="1132115"/>
            <a:ext cx="8009068" cy="2495006"/>
          </a:xfrm>
        </p:spPr>
        <p:txBody>
          <a:bodyPr>
            <a:normAutofit/>
          </a:bodyPr>
          <a:lstStyle/>
          <a:p>
            <a:pPr algn="r"/>
            <a:r>
              <a:rPr lang="he-IL" sz="8800" dirty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פרוצדורות</a:t>
            </a:r>
            <a:r>
              <a:rPr lang="he-IL" sz="8900" dirty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he-IL" sz="8900" dirty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66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call &amp; ret</a:t>
            </a:r>
            <a:endParaRPr lang="he-IL" sz="66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028" name="Picture 4" descr="תוצאת תמונה עבור ‪procedure‬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846" y="1519997"/>
            <a:ext cx="3488578" cy="261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080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190564" y="739588"/>
            <a:ext cx="5965115" cy="847166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/>
            </a:r>
            <a:br>
              <a:rPr lang="en-US" dirty="0"/>
            </a:br>
            <a:r>
              <a:rPr lang="he-IL" sz="4400" b="1" dirty="0">
                <a:cs typeface="+mn-cs"/>
              </a:rPr>
              <a:t>כתיבת תכנית מודולרית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482788" y="2141568"/>
            <a:ext cx="7672891" cy="4023360"/>
          </a:xfrm>
        </p:spPr>
        <p:txBody>
          <a:bodyPr/>
          <a:lstStyle/>
          <a:p>
            <a:r>
              <a:rPr lang="he-IL" sz="2200" dirty="0"/>
              <a:t>תכנית מודולרית היא תכנית שבנויה ממודולים – חלקים של קוד, שיש להם נקודת כניסה אחת ונקודת יציאה אחת, והם מבצעים פעולה מוגדרת. </a:t>
            </a:r>
            <a:endParaRPr lang="en-US" sz="2200" dirty="0"/>
          </a:p>
          <a:p>
            <a:r>
              <a:rPr lang="he-IL" sz="2200" dirty="0"/>
              <a:t>מודול כזה נקרא פונקציה (</a:t>
            </a:r>
            <a:r>
              <a:rPr lang="en-US" sz="2200" dirty="0"/>
              <a:t>function</a:t>
            </a:r>
            <a:r>
              <a:rPr lang="he-IL" sz="2200" dirty="0"/>
              <a:t>), פרוצדורה </a:t>
            </a:r>
            <a:r>
              <a:rPr lang="en-US" sz="2200" dirty="0"/>
              <a:t>(Procedure)</a:t>
            </a:r>
            <a:r>
              <a:rPr lang="he-IL" sz="2200" dirty="0"/>
              <a:t>  בשם העברי "שיגרה"</a:t>
            </a:r>
            <a:r>
              <a:rPr lang="en-US" sz="2200" dirty="0"/>
              <a:t> </a:t>
            </a:r>
            <a:r>
              <a:rPr lang="he-IL" sz="2200" dirty="0"/>
              <a:t> </a:t>
            </a:r>
            <a:r>
              <a:rPr lang="he-IL" sz="2200"/>
              <a:t>או פעולה</a:t>
            </a:r>
            <a:endParaRPr lang="en-US" sz="2200" dirty="0"/>
          </a:p>
          <a:p>
            <a:r>
              <a:rPr lang="he-IL" sz="2200" dirty="0"/>
              <a:t>בשפת </a:t>
            </a:r>
            <a:r>
              <a:rPr lang="he-IL" sz="2200" dirty="0" err="1"/>
              <a:t>אסמבלי</a:t>
            </a:r>
            <a:r>
              <a:rPr lang="he-IL" sz="2200" dirty="0"/>
              <a:t> אין הבדל מעשי בין פרוצדורה לפונקציה ולכן נתייחס לכול בתור פרוצדורות. </a:t>
            </a:r>
            <a:endParaRPr lang="en-US" sz="2200" dirty="0"/>
          </a:p>
          <a:p>
            <a:r>
              <a:rPr lang="he-IL" sz="2200" dirty="0"/>
              <a:t>כשאנחנו כותבים קוד מודולרי – קוד שבנוי מפרוצדורות עם קוד שמקשר ביניהן – אנחנו מתכננים מראש איך לחלק את מה שהתוכנית שלנו צריכה לעשות לכמה פרוצדורות, כאשר לכל פרוצדורה יש תפקיד מוגדר. </a:t>
            </a:r>
            <a:endParaRPr lang="en-US" sz="2200" dirty="0"/>
          </a:p>
          <a:p>
            <a:endParaRPr lang="he-IL" dirty="0"/>
          </a:p>
        </p:txBody>
      </p:sp>
      <p:pic>
        <p:nvPicPr>
          <p:cNvPr id="1026" name="Picture 2" descr="תוצאת תמונה עבור קוביות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5" t="14588" r="10299" b="8235"/>
          <a:stretch/>
        </p:blipFill>
        <p:spPr bwMode="auto">
          <a:xfrm>
            <a:off x="268942" y="2837329"/>
            <a:ext cx="2971800" cy="22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428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>
                <a:cs typeface="+mn-cs"/>
              </a:rPr>
              <a:t>יתרונות וחסרונות הכתיב המודולרית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467949" cy="4023360"/>
          </a:xfrm>
        </p:spPr>
        <p:txBody>
          <a:bodyPr>
            <a:normAutofit lnSpcReduction="10000"/>
          </a:bodyPr>
          <a:lstStyle/>
          <a:p>
            <a:r>
              <a:rPr lang="he-IL" sz="2800" b="1" dirty="0">
                <a:solidFill>
                  <a:schemeClr val="accent5">
                    <a:lumMod val="75000"/>
                  </a:schemeClr>
                </a:solidFill>
              </a:rPr>
              <a:t>חסרונות: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52000" lvl="0" indent="-252000">
              <a:buFont typeface="Wingdings" panose="05000000000000000000" pitchFamily="2" charset="2"/>
              <a:buChar char="§"/>
            </a:pPr>
            <a:r>
              <a:rPr lang="he-IL" sz="2600" dirty="0">
                <a:latin typeface="Arial" panose="020B0604020202020204" pitchFamily="34" charset="0"/>
                <a:cs typeface="Arial" panose="020B0604020202020204" pitchFamily="34" charset="0"/>
              </a:rPr>
              <a:t>שיתוף קוד הוא פתח לבעיות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00" lvl="0" indent="-252000">
              <a:buFont typeface="Wingdings" panose="05000000000000000000" pitchFamily="2" charset="2"/>
              <a:buChar char="§"/>
            </a:pPr>
            <a:r>
              <a:rPr lang="he-IL" sz="2600" dirty="0">
                <a:latin typeface="Arial" panose="020B0604020202020204" pitchFamily="34" charset="0"/>
                <a:cs typeface="Arial" panose="020B0604020202020204" pitchFamily="34" charset="0"/>
              </a:rPr>
              <a:t>כתיבת פרוצדורות דורשת השקעה מצד המתכנת. 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00" lvl="0" indent="-252000">
              <a:buFont typeface="Wingdings" panose="05000000000000000000" pitchFamily="2" charset="2"/>
              <a:buChar char="§"/>
            </a:pPr>
            <a:r>
              <a:rPr lang="he-IL" sz="2600" dirty="0">
                <a:latin typeface="Arial" panose="020B0604020202020204" pitchFamily="34" charset="0"/>
                <a:cs typeface="Arial" panose="020B0604020202020204" pitchFamily="34" charset="0"/>
              </a:rPr>
              <a:t>קריאה לפרוצדורה וחזרה דורשות משאבי מחשב.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e-IL" sz="1800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385034" y="1845735"/>
            <a:ext cx="4770646" cy="4023360"/>
          </a:xfrm>
        </p:spPr>
        <p:txBody>
          <a:bodyPr>
            <a:normAutofit lnSpcReduction="10000"/>
          </a:bodyPr>
          <a:lstStyle/>
          <a:p>
            <a:r>
              <a:rPr lang="he-IL" sz="2800" b="1" dirty="0">
                <a:solidFill>
                  <a:schemeClr val="accent5">
                    <a:lumMod val="75000"/>
                  </a:schemeClr>
                </a:solidFill>
              </a:rPr>
              <a:t>יתרונות: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8000" lvl="0" indent="-288000">
              <a:buFont typeface="Wingdings" panose="05000000000000000000" pitchFamily="2" charset="2"/>
              <a:buChar char="§"/>
            </a:pPr>
            <a:r>
              <a:rPr lang="he-IL" sz="2600" dirty="0">
                <a:latin typeface="Arial" panose="020B0604020202020204" pitchFamily="34" charset="0"/>
              </a:rPr>
              <a:t>קוד קצר יותר: (לא צריך לחזור על קטעי קוד).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8000" lvl="0" indent="-288000">
              <a:buFont typeface="Wingdings" panose="05000000000000000000" pitchFamily="2" charset="2"/>
              <a:buChar char="§"/>
            </a:pPr>
            <a:r>
              <a:rPr lang="he-IL" sz="2600" dirty="0">
                <a:latin typeface="Arial" panose="020B0604020202020204" pitchFamily="34" charset="0"/>
              </a:rPr>
              <a:t>חלוקת הקוד לחלקים מקלה על מציאה ותיקן של באגים.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8000" lvl="0" indent="-288000">
              <a:buFont typeface="Wingdings" panose="05000000000000000000" pitchFamily="2" charset="2"/>
              <a:buChar char="§"/>
            </a:pPr>
            <a:r>
              <a:rPr lang="he-IL" sz="2600" dirty="0">
                <a:latin typeface="Arial" panose="020B0604020202020204" pitchFamily="34" charset="0"/>
              </a:rPr>
              <a:t>קוד קראי יותר.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8000" lvl="0" indent="-288000">
              <a:buFont typeface="Wingdings" panose="05000000000000000000" pitchFamily="2" charset="2"/>
              <a:buChar char="§"/>
            </a:pPr>
            <a:r>
              <a:rPr lang="he-IL" sz="2600" dirty="0">
                <a:latin typeface="Arial" panose="020B0604020202020204" pitchFamily="34" charset="0"/>
              </a:rPr>
              <a:t>יכולת לשף קוד (בין תכניות ובין תכנתם).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e-IL" dirty="0">
                <a:latin typeface="Arial" panose="020B0604020202020204" pitchFamily="34" charset="0"/>
              </a:rPr>
              <a:t> 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5662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879976" y="860612"/>
            <a:ext cx="3275704" cy="766482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>
                <a:cs typeface="+mn-cs"/>
              </a:rPr>
              <a:t>פרוצדורה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02818"/>
          </a:xfrm>
        </p:spPr>
        <p:txBody>
          <a:bodyPr>
            <a:normAutofit/>
          </a:bodyPr>
          <a:lstStyle/>
          <a:p>
            <a:r>
              <a:rPr lang="he-IL" sz="2400" dirty="0">
                <a:solidFill>
                  <a:srgbClr val="FF0000"/>
                </a:solidFill>
              </a:rPr>
              <a:t>פרוצדורה היא קטע קוד שיש לו כניסה אחת, יציאה אחת,  והוא מבצע פעולה מוגדרת. </a:t>
            </a:r>
            <a:br>
              <a:rPr lang="he-IL" sz="2400" dirty="0">
                <a:solidFill>
                  <a:srgbClr val="FF0000"/>
                </a:solidFill>
              </a:rPr>
            </a:br>
            <a:endParaRPr lang="he-IL" sz="1600" dirty="0">
              <a:solidFill>
                <a:srgbClr val="FF0000"/>
              </a:solidFill>
            </a:endParaRPr>
          </a:p>
          <a:p>
            <a:r>
              <a:rPr lang="he-IL" sz="2400" b="1" dirty="0">
                <a:solidFill>
                  <a:schemeClr val="accent5">
                    <a:lumMod val="75000"/>
                  </a:schemeClr>
                </a:solidFill>
              </a:rPr>
              <a:t>יש כמה רכיבים שהופכים קטע קוד לפרוצדורה: 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52000" lvl="0" indent="-252000">
              <a:buFont typeface="Wingdings" panose="05000000000000000000" pitchFamily="2" charset="2"/>
              <a:buChar char="§"/>
            </a:pPr>
            <a:r>
              <a:rPr lang="he-IL" sz="2300" dirty="0"/>
              <a:t>קוראים לפרוצדורה באמצעות הפקודה </a:t>
            </a:r>
            <a:r>
              <a:rPr lang="en-US" sz="23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  <a:r>
              <a:rPr lang="he-IL" sz="2300" dirty="0"/>
              <a:t>. </a:t>
            </a:r>
            <a:endParaRPr lang="en-US" sz="2300" dirty="0"/>
          </a:p>
          <a:p>
            <a:pPr marL="252000" lvl="0" indent="-252000">
              <a:buFont typeface="Wingdings" panose="05000000000000000000" pitchFamily="2" charset="2"/>
              <a:buChar char="§"/>
            </a:pPr>
            <a:r>
              <a:rPr lang="he-IL" sz="2300" dirty="0"/>
              <a:t>אפשר להעביר פרמטרים לפרוצדורה. לדוגמה, פרוצדורה שמחברת שני מספרים ומחזירה את סכומם – אפשר להעביר לה כפרמטרים שני משתנים – 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num1, num2</a:t>
            </a:r>
            <a:r>
              <a:rPr lang="he-IL" sz="2300" dirty="0"/>
              <a:t>.  </a:t>
            </a:r>
            <a:endParaRPr lang="en-US" sz="2300" dirty="0"/>
          </a:p>
          <a:p>
            <a:pPr marL="252000" lvl="0" indent="-252000">
              <a:buFont typeface="Wingdings" panose="05000000000000000000" pitchFamily="2" charset="2"/>
              <a:buChar char="§"/>
            </a:pPr>
            <a:r>
              <a:rPr lang="he-IL" sz="2300" dirty="0"/>
              <a:t>לפרוצדורה יש מנגנונים להחזרת תוצאות העיבוד. כלומר ,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num1+num2</a:t>
            </a:r>
            <a:r>
              <a:rPr lang="he-IL" sz="2300" dirty="0"/>
              <a:t> לא רק יחושב, אלא גם יועבר חזרה לתוכנית שזימנה את הפרוצדורה. </a:t>
            </a:r>
            <a:endParaRPr lang="en-US" sz="2300" dirty="0"/>
          </a:p>
          <a:p>
            <a:pPr marL="252000" lvl="0" indent="-252000">
              <a:buFont typeface="Wingdings" panose="05000000000000000000" pitchFamily="2" charset="2"/>
              <a:buChar char="§"/>
            </a:pPr>
            <a:r>
              <a:rPr lang="he-IL" sz="2300" dirty="0"/>
              <a:t>פרוצדורה יכולה ליצור משתנים מקומיים (שמשמשים את הפרוצדורה בלבד).</a:t>
            </a:r>
          </a:p>
        </p:txBody>
      </p:sp>
    </p:spTree>
    <p:extLst>
      <p:ext uri="{BB962C8B-B14F-4D97-AF65-F5344CB8AC3E}">
        <p14:creationId xmlns:p14="http://schemas.microsoft.com/office/powerpoint/2010/main" val="479339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879976" y="860612"/>
            <a:ext cx="3275704" cy="766482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>
                <a:cs typeface="+mn-cs"/>
              </a:rPr>
              <a:t>פרוצדורה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600" dirty="0">
                <a:latin typeface="Arial" panose="020B0604020202020204" pitchFamily="34" charset="0"/>
                <a:cs typeface="Arial" panose="020B0604020202020204" pitchFamily="34" charset="0"/>
              </a:rPr>
              <a:t>פרוצדורה מגדירים או מיד בתחילת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CODESEG</a:t>
            </a:r>
            <a:r>
              <a:rPr lang="he-IL" sz="2600" dirty="0">
                <a:latin typeface="Arial" panose="020B0604020202020204" pitchFamily="34" charset="0"/>
                <a:cs typeface="Arial" panose="020B0604020202020204" pitchFamily="34" charset="0"/>
              </a:rPr>
              <a:t>, או בסופו של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CODESEG</a:t>
            </a:r>
            <a:r>
              <a:rPr lang="he-IL" sz="2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he-IL" sz="2600" dirty="0">
                <a:latin typeface="Arial" panose="020B0604020202020204" pitchFamily="34" charset="0"/>
                <a:cs typeface="Arial" panose="020B0604020202020204" pitchFamily="34" charset="0"/>
              </a:rPr>
              <a:t>הפרוצדורה כוללת </a:t>
            </a:r>
            <a:r>
              <a:rPr lang="he-IL" sz="2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כותרת</a:t>
            </a:r>
            <a:r>
              <a:rPr lang="he-IL" sz="2600" dirty="0">
                <a:latin typeface="Arial" panose="020B0604020202020204" pitchFamily="34" charset="0"/>
                <a:cs typeface="Arial" panose="020B0604020202020204" pitchFamily="34" charset="0"/>
              </a:rPr>
              <a:t>, קטע קוד, פקודת </a:t>
            </a:r>
            <a:r>
              <a:rPr lang="en-US" sz="2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</a:t>
            </a:r>
            <a:r>
              <a:rPr lang="he-IL" sz="2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sz="2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והוראת סיום</a:t>
            </a:r>
            <a:r>
              <a:rPr lang="he-IL" sz="2600" dirty="0"/>
              <a:t>.</a:t>
            </a:r>
          </a:p>
          <a:p>
            <a:pPr algn="l" rtl="0"/>
            <a:endParaRPr lang="he-IL" sz="2400" dirty="0">
              <a:solidFill>
                <a:srgbClr val="0070C0"/>
              </a:solidFill>
            </a:endParaRPr>
          </a:p>
          <a:p>
            <a:pPr algn="l" rtl="0"/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ProcedureName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	 </a:t>
            </a:r>
          </a:p>
          <a:p>
            <a:pPr algn="l" rtl="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	… 	 	 	</a:t>
            </a:r>
            <a:r>
              <a:rPr lang="en-US" sz="24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;Code for something that the procedure does </a:t>
            </a:r>
          </a:p>
          <a:p>
            <a:pPr algn="l" rtl="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 	 	</a:t>
            </a:r>
            <a:r>
              <a:rPr lang="en-US" sz="24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Return to the code that called the procedure </a:t>
            </a:r>
          </a:p>
          <a:p>
            <a:pPr algn="l" rtl="0"/>
            <a:r>
              <a:rPr lang="en-US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ProcedureName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	 </a:t>
            </a:r>
          </a:p>
          <a:p>
            <a:pPr algn="l" rtl="0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353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607424" y="640080"/>
            <a:ext cx="5548256" cy="822960"/>
          </a:xfrm>
        </p:spPr>
        <p:txBody>
          <a:bodyPr>
            <a:normAutofit fontScale="90000"/>
          </a:bodyPr>
          <a:lstStyle/>
          <a:p>
            <a:pPr algn="r"/>
            <a:r>
              <a:rPr lang="he-IL" sz="3600" b="1" dirty="0">
                <a:latin typeface="Arial" panose="020B0604020202020204" pitchFamily="34" charset="0"/>
                <a:cs typeface="Arial" panose="020B0604020202020204" pitchFamily="34" charset="0"/>
              </a:rPr>
              <a:t>פרוצדורה שמציירת תו למסך במיקום הסמן.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1"/>
          </p:nvPr>
        </p:nvSpPr>
        <p:spPr>
          <a:xfrm>
            <a:off x="424926" y="286603"/>
            <a:ext cx="3636086" cy="600662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IDEAL 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en-US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Stack </a:t>
            </a:r>
            <a:r>
              <a:rPr lang="en-US" sz="18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DATASEG </a:t>
            </a:r>
          </a:p>
          <a:p>
            <a:pPr marL="201168" lvl="1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color </a:t>
            </a:r>
            <a:r>
              <a:rPr lang="en-US" sz="2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dw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0Eh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	 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	 	 	 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CODESEG 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drawCharacter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ah, </a:t>
            </a:r>
            <a:r>
              <a:rPr lang="en-US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al, </a:t>
            </a:r>
            <a:r>
              <a:rPr lang="en-US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		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[color]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cx, </a:t>
            </a:r>
            <a:r>
              <a:rPr lang="en-US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		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	 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drawCharacter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מציין מיקום תוכן 4"/>
          <p:cNvSpPr>
            <a:spLocks noGrp="1"/>
          </p:cNvSpPr>
          <p:nvPr>
            <p:ph sz="half" idx="2"/>
          </p:nvPr>
        </p:nvSpPr>
        <p:spPr>
          <a:xfrm>
            <a:off x="5470913" y="2174956"/>
            <a:ext cx="3208468" cy="37425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start:	 </a:t>
            </a:r>
          </a:p>
          <a:p>
            <a:pPr marL="201168" lvl="1" indent="0" algn="l" rtl="0">
              <a:buNone/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	ax, @data </a:t>
            </a:r>
          </a:p>
          <a:p>
            <a:pPr marL="201168" lvl="1" indent="0" algn="l" rtl="0">
              <a:buNone/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	ds, ax 	</a:t>
            </a:r>
          </a:p>
          <a:p>
            <a:pPr marL="201168" lvl="1" indent="0" algn="l" rtl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1168" lvl="1" indent="0" algn="l" rtl="0">
              <a:buNone/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call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drawCharacter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1168" lvl="1" indent="0" algn="l" rtl="0">
              <a:buNone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1168" lvl="1" indent="0" algn="l" rtl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exit:</a:t>
            </a:r>
          </a:p>
          <a:p>
            <a:pPr marL="201168" lvl="1" indent="0" algn="l" rtl="0">
              <a:buNone/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ax, </a:t>
            </a:r>
            <a:r>
              <a:rPr lang="en-US" sz="20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4C00h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01168" lvl="1" indent="0" algn="l" rtl="0">
              <a:buNone/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l" rtl="0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start</a:t>
            </a: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0540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3187337" y="454115"/>
            <a:ext cx="7968343" cy="735373"/>
          </a:xfrm>
        </p:spPr>
        <p:txBody>
          <a:bodyPr>
            <a:normAutofit/>
          </a:bodyPr>
          <a:lstStyle/>
          <a:p>
            <a:pPr algn="r"/>
            <a:r>
              <a:rPr lang="he-IL" sz="3600" b="1" dirty="0">
                <a:latin typeface="Arial" panose="020B0604020202020204" pitchFamily="34" charset="0"/>
                <a:cs typeface="Arial" panose="020B0604020202020204" pitchFamily="34" charset="0"/>
              </a:rPr>
              <a:t>פרוצדורה המציירת למסך תו במיקום הסמן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idx="1"/>
          </p:nvPr>
        </p:nvSpPr>
        <p:spPr>
          <a:xfrm>
            <a:off x="8740588" y="1845734"/>
            <a:ext cx="2415092" cy="1314325"/>
          </a:xfrm>
        </p:spPr>
        <p:txBody>
          <a:bodyPr>
            <a:normAutofit/>
          </a:bodyPr>
          <a:lstStyle/>
          <a:p>
            <a:r>
              <a:rPr lang="he-IL" sz="2400" dirty="0"/>
              <a:t>בכניסה לפרוצדורה:</a:t>
            </a:r>
          </a:p>
          <a:p>
            <a:r>
              <a:rPr lang="he-IL" sz="2400" dirty="0"/>
              <a:t>רגיסטר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he-IL" sz="2400" dirty="0"/>
              <a:t> =  0045    רגיסטר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he-IL" sz="2400" dirty="0"/>
              <a:t> = 100</a:t>
            </a:r>
            <a:endParaRPr lang="en-US" sz="2400" dirty="0"/>
          </a:p>
          <a:p>
            <a:endParaRPr lang="he-IL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96" y="1387035"/>
            <a:ext cx="7813224" cy="5196646"/>
          </a:xfrm>
          <a:prstGeom prst="rect">
            <a:avLst/>
          </a:prstGeom>
        </p:spPr>
      </p:pic>
      <p:sp>
        <p:nvSpPr>
          <p:cNvPr id="3" name="מלבן 2"/>
          <p:cNvSpPr/>
          <p:nvPr/>
        </p:nvSpPr>
        <p:spPr>
          <a:xfrm>
            <a:off x="6505303" y="3971109"/>
            <a:ext cx="809897" cy="31350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6"/>
          <p:cNvSpPr/>
          <p:nvPr/>
        </p:nvSpPr>
        <p:spPr>
          <a:xfrm>
            <a:off x="6505302" y="4963887"/>
            <a:ext cx="809897" cy="31350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5013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3801291" y="584744"/>
            <a:ext cx="7889966" cy="735373"/>
          </a:xfrm>
        </p:spPr>
        <p:txBody>
          <a:bodyPr>
            <a:normAutofit/>
          </a:bodyPr>
          <a:lstStyle/>
          <a:p>
            <a:pPr algn="r"/>
            <a:r>
              <a:rPr lang="he-IL" sz="3600" b="1" dirty="0">
                <a:latin typeface="Arial" panose="020B0604020202020204" pitchFamily="34" charset="0"/>
                <a:cs typeface="Arial" panose="020B0604020202020204" pitchFamily="34" charset="0"/>
              </a:rPr>
              <a:t>פרוצדורה המציירת למסך תו במיקום הסמן</a:t>
            </a:r>
            <a:endParaRPr lang="he-IL" sz="3600" dirty="0"/>
          </a:p>
        </p:txBody>
      </p:sp>
      <p:sp>
        <p:nvSpPr>
          <p:cNvPr id="6" name="מציין מיקום תוכן 5"/>
          <p:cNvSpPr>
            <a:spLocks noGrp="1"/>
          </p:cNvSpPr>
          <p:nvPr>
            <p:ph idx="1"/>
          </p:nvPr>
        </p:nvSpPr>
        <p:spPr>
          <a:xfrm>
            <a:off x="8384937" y="2003389"/>
            <a:ext cx="3025588" cy="3483011"/>
          </a:xfrm>
        </p:spPr>
        <p:txBody>
          <a:bodyPr>
            <a:noAutofit/>
          </a:bodyPr>
          <a:lstStyle/>
          <a:p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בתוך הפרוצדורה רגיסטר</a:t>
            </a:r>
          </a:p>
          <a:p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 = 0  </a:t>
            </a:r>
          </a:p>
          <a:p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רגיסטר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ירד שני ערכים =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e-IL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המחסנית שומרת את כתובת ה –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he-IL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 אליה נחזור בסוף הפעולה.</a:t>
            </a:r>
          </a:p>
          <a:p>
            <a:endParaRPr lang="he-I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51" y="1419225"/>
            <a:ext cx="7764825" cy="5164455"/>
          </a:xfrm>
          <a:prstGeom prst="rect">
            <a:avLst/>
          </a:prstGeom>
        </p:spPr>
      </p:pic>
      <p:sp>
        <p:nvSpPr>
          <p:cNvPr id="3" name="מלבן 2"/>
          <p:cNvSpPr/>
          <p:nvPr/>
        </p:nvSpPr>
        <p:spPr>
          <a:xfrm>
            <a:off x="6544491" y="3984171"/>
            <a:ext cx="888275" cy="32657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/>
          <p:cNvSpPr/>
          <p:nvPr/>
        </p:nvSpPr>
        <p:spPr>
          <a:xfrm>
            <a:off x="6544491" y="4939936"/>
            <a:ext cx="888275" cy="32657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9394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960658" y="286603"/>
            <a:ext cx="3195021" cy="1313597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>
                <a:cs typeface="+mn-cs"/>
              </a:rPr>
              <a:t>מחסנית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271246" y="1845734"/>
            <a:ext cx="5884433" cy="4272678"/>
          </a:xfrm>
        </p:spPr>
        <p:txBody>
          <a:bodyPr/>
          <a:lstStyle/>
          <a:p>
            <a:r>
              <a:rPr lang="he-IL" sz="2200" dirty="0"/>
              <a:t>המחסנית </a:t>
            </a:r>
            <a:r>
              <a:rPr lang="en-US" sz="2200" dirty="0"/>
              <a:t>(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r>
              <a:rPr lang="en-US" sz="2200" dirty="0"/>
              <a:t>)</a:t>
            </a:r>
            <a:r>
              <a:rPr lang="he-IL" sz="2200" dirty="0"/>
              <a:t>, היא סגמנט בזיכרון נוסף בזיכרון, המשמשת לאחסון של משתנים </a:t>
            </a:r>
            <a:r>
              <a:rPr lang="he-IL" sz="2200" b="1" dirty="0"/>
              <a:t>לזמן קצר</a:t>
            </a:r>
            <a:r>
              <a:rPr lang="he-IL" sz="2200" dirty="0"/>
              <a:t>. </a:t>
            </a:r>
            <a:endParaRPr lang="en-US" sz="2200" dirty="0"/>
          </a:p>
          <a:p>
            <a:r>
              <a:rPr lang="he-IL" sz="2200" dirty="0"/>
              <a:t>המחסנית מנוהלת בדרך הדומה מאוד לדרך שבה מנוהלת מחסנית תחמושת של רובה אוטומטי. </a:t>
            </a:r>
          </a:p>
          <a:p>
            <a:r>
              <a:rPr lang="he-IL" sz="2200" dirty="0"/>
              <a:t>הכדורים נטענים במחסנית תחמושת בזה אחר זה, ודוחפים זה את זה דרך הפתח הנמצא בראש המחסנית. </a:t>
            </a:r>
          </a:p>
          <a:p>
            <a:r>
              <a:rPr lang="he-IL" sz="2200" dirty="0"/>
              <a:t>פריקת הכדורים מן המחסנית נעשית גם היא דרך הפתח, אך סדר הוצאת הכדורים הפוך מסדר הכנסת הכדורים: </a:t>
            </a:r>
            <a:r>
              <a:rPr lang="he-IL" sz="2200" dirty="0">
                <a:solidFill>
                  <a:srgbClr val="FF0000"/>
                </a:solidFill>
              </a:rPr>
              <a:t>זה שנכנס-אחרון-יוצא-ראשון</a:t>
            </a:r>
            <a:endParaRPr lang="en-US" sz="2200" dirty="0">
              <a:solidFill>
                <a:srgbClr val="FF0000"/>
              </a:solidFill>
            </a:endParaRPr>
          </a:p>
          <a:p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LIFO – Last in First Out</a:t>
            </a:r>
            <a:r>
              <a:rPr lang="he-IL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1026" name="Picture 2" descr="תוצאת תמונה עבור מחסנית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88" y="2576138"/>
            <a:ext cx="4676775" cy="296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694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3840479" y="519429"/>
            <a:ext cx="7824651" cy="735373"/>
          </a:xfrm>
        </p:spPr>
        <p:txBody>
          <a:bodyPr>
            <a:normAutofit/>
          </a:bodyPr>
          <a:lstStyle/>
          <a:p>
            <a:pPr algn="r"/>
            <a:r>
              <a:rPr lang="he-IL" sz="3600" b="1" dirty="0">
                <a:latin typeface="Arial" panose="020B0604020202020204" pitchFamily="34" charset="0"/>
                <a:cs typeface="Arial" panose="020B0604020202020204" pitchFamily="34" charset="0"/>
              </a:rPr>
              <a:t>פרוצדורה המציירת למסך תו במיקום הסמן</a:t>
            </a:r>
            <a:endParaRPr lang="he-IL" sz="3600" dirty="0"/>
          </a:p>
        </p:txBody>
      </p:sp>
      <p:sp>
        <p:nvSpPr>
          <p:cNvPr id="6" name="מציין מיקום תוכן 5"/>
          <p:cNvSpPr>
            <a:spLocks noGrp="1"/>
          </p:cNvSpPr>
          <p:nvPr>
            <p:ph idx="1"/>
          </p:nvPr>
        </p:nvSpPr>
        <p:spPr>
          <a:xfrm>
            <a:off x="8243047" y="1845733"/>
            <a:ext cx="2912633" cy="2032583"/>
          </a:xfrm>
        </p:spPr>
        <p:txBody>
          <a:bodyPr>
            <a:noAutofit/>
          </a:bodyPr>
          <a:lstStyle/>
          <a:p>
            <a:r>
              <a:rPr lang="he-IL" sz="2400" dirty="0"/>
              <a:t>לפני החזרה לתכנית הראשית:</a:t>
            </a:r>
          </a:p>
          <a:p>
            <a:r>
              <a:rPr lang="he-IL" sz="2400" dirty="0"/>
              <a:t>רגיסטר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he-IL" sz="2400" dirty="0"/>
              <a:t> = </a:t>
            </a:r>
            <a:r>
              <a:rPr lang="en-US" sz="2400" dirty="0"/>
              <a:t>F</a:t>
            </a:r>
            <a:r>
              <a:rPr lang="he-IL" sz="2400" dirty="0"/>
              <a:t>  </a:t>
            </a:r>
          </a:p>
          <a:p>
            <a:r>
              <a:rPr lang="he-IL" sz="2400" dirty="0"/>
              <a:t>רגיסטר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he-IL" sz="2400" dirty="0"/>
              <a:t> =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FE</a:t>
            </a: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51" y="1254802"/>
            <a:ext cx="7973513" cy="5303256"/>
          </a:xfrm>
          <a:prstGeom prst="rect">
            <a:avLst/>
          </a:prstGeom>
        </p:spPr>
      </p:pic>
      <p:sp>
        <p:nvSpPr>
          <p:cNvPr id="7" name="מלבן 6"/>
          <p:cNvSpPr/>
          <p:nvPr/>
        </p:nvSpPr>
        <p:spPr>
          <a:xfrm>
            <a:off x="6714309" y="3906430"/>
            <a:ext cx="888275" cy="32657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/>
          <p:cNvSpPr/>
          <p:nvPr/>
        </p:nvSpPr>
        <p:spPr>
          <a:xfrm>
            <a:off x="6714309" y="4905672"/>
            <a:ext cx="888275" cy="32657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6026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3779392" y="571681"/>
            <a:ext cx="7798526" cy="735373"/>
          </a:xfrm>
        </p:spPr>
        <p:txBody>
          <a:bodyPr>
            <a:normAutofit/>
          </a:bodyPr>
          <a:lstStyle/>
          <a:p>
            <a:pPr algn="r"/>
            <a:r>
              <a:rPr lang="he-IL" sz="3600" b="1" dirty="0">
                <a:latin typeface="Arial" panose="020B0604020202020204" pitchFamily="34" charset="0"/>
                <a:cs typeface="Arial" panose="020B0604020202020204" pitchFamily="34" charset="0"/>
              </a:rPr>
              <a:t>פרוצדורה המציירת למסך תו במיקום הסמן</a:t>
            </a:r>
            <a:endParaRPr lang="he-IL" sz="3600" dirty="0"/>
          </a:p>
        </p:txBody>
      </p:sp>
      <p:sp>
        <p:nvSpPr>
          <p:cNvPr id="6" name="מציין מיקום תוכן 5"/>
          <p:cNvSpPr>
            <a:spLocks noGrp="1"/>
          </p:cNvSpPr>
          <p:nvPr>
            <p:ph idx="1"/>
          </p:nvPr>
        </p:nvSpPr>
        <p:spPr>
          <a:xfrm>
            <a:off x="8243047" y="1845734"/>
            <a:ext cx="3334871" cy="2789328"/>
          </a:xfrm>
        </p:spPr>
        <p:txBody>
          <a:bodyPr>
            <a:normAutofit/>
          </a:bodyPr>
          <a:lstStyle/>
          <a:p>
            <a:r>
              <a:rPr lang="he-IL" sz="2400" dirty="0"/>
              <a:t>ולאחר החזרה לתכנית הראשית רגיסטר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he-IL" sz="2400" dirty="0"/>
              <a:t> = 48 (לפני הקריאה הרגיסטר היה 45 ופקודת ה – </a:t>
            </a:r>
            <a:r>
              <a:rPr lang="en-US" sz="2400" dirty="0"/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  <a:r>
              <a:rPr lang="en-US" sz="2400" dirty="0"/>
              <a:t> </a:t>
            </a:r>
            <a:r>
              <a:rPr lang="he-IL" sz="2400" dirty="0"/>
              <a:t>היא פקודה של 3 בתים).  </a:t>
            </a:r>
          </a:p>
          <a:p>
            <a:r>
              <a:rPr lang="he-IL" sz="2400" dirty="0"/>
              <a:t>רגיסטר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he-IL" sz="2400" dirty="0"/>
              <a:t>  עלה בשני בתים וחזר להיות 100.</a:t>
            </a:r>
            <a:endParaRPr lang="en-US" sz="2400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08" y="1307054"/>
            <a:ext cx="8069739" cy="5367256"/>
          </a:xfrm>
          <a:prstGeom prst="rect">
            <a:avLst/>
          </a:prstGeom>
        </p:spPr>
      </p:pic>
      <p:sp>
        <p:nvSpPr>
          <p:cNvPr id="8" name="מלבן 7"/>
          <p:cNvSpPr/>
          <p:nvPr/>
        </p:nvSpPr>
        <p:spPr>
          <a:xfrm>
            <a:off x="6635932" y="3990682"/>
            <a:ext cx="888275" cy="32657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/>
          <p:cNvSpPr/>
          <p:nvPr/>
        </p:nvSpPr>
        <p:spPr>
          <a:xfrm>
            <a:off x="6635932" y="5005924"/>
            <a:ext cx="888275" cy="32657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5076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027894" y="286603"/>
            <a:ext cx="3127786" cy="1313597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>
                <a:latin typeface="Arial" panose="020B0604020202020204" pitchFamily="34" charset="0"/>
                <a:cs typeface="Arial" panose="020B0604020202020204" pitchFamily="34" charset="0"/>
              </a:rPr>
              <a:t>פקודת 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  <a:r>
              <a:rPr lang="he-IL" sz="4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799472" y="2065282"/>
            <a:ext cx="8356208" cy="3803811"/>
          </a:xfrm>
        </p:spPr>
        <p:txBody>
          <a:bodyPr>
            <a:normAutofit/>
          </a:bodyPr>
          <a:lstStyle/>
          <a:p>
            <a:r>
              <a:rPr lang="he-IL" sz="2800" b="1" dirty="0">
                <a:solidFill>
                  <a:schemeClr val="accent5">
                    <a:lumMod val="75000"/>
                  </a:schemeClr>
                </a:solidFill>
              </a:rPr>
              <a:t>כיצד יודעת התכנית לאיזו נקודה לחזור לאחר ביצוע הפרוצדורה?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709200" indent="-457200">
              <a:buFont typeface="Wingdings" panose="05000000000000000000" pitchFamily="2" charset="2"/>
              <a:buChar char="§"/>
            </a:pPr>
            <a:r>
              <a:rPr lang="he-IL" sz="2400" dirty="0"/>
              <a:t>כניסה לפרוצדורה מורידה את ערכו של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he-IL" sz="2400" dirty="0"/>
              <a:t> בשתיים </a:t>
            </a:r>
            <a:endParaRPr lang="en-US" sz="2400" dirty="0"/>
          </a:p>
          <a:p>
            <a:pPr marL="709200" indent="-457200">
              <a:buFont typeface="Wingdings" panose="05000000000000000000" pitchFamily="2" charset="2"/>
              <a:buChar char="§"/>
            </a:pPr>
            <a:r>
              <a:rPr lang="he-IL" sz="2400" dirty="0"/>
              <a:t>מעתיקה לתוך המחסנית (כתובת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ss:sp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he-IL" sz="2400" dirty="0"/>
              <a:t>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he-IL" sz="2400" b="1" dirty="0">
                <a:solidFill>
                  <a:schemeClr val="accent5">
                    <a:lumMod val="75000"/>
                  </a:schemeClr>
                </a:solidFill>
              </a:rPr>
              <a:t>את הכתובת בזיכרון אליה יש לחזור</a:t>
            </a:r>
            <a:r>
              <a:rPr lang="he-IL" sz="2400" dirty="0">
                <a:solidFill>
                  <a:schemeClr val="tx1"/>
                </a:solidFill>
              </a:rPr>
              <a:t>,</a:t>
            </a:r>
            <a:r>
              <a:rPr lang="he-IL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he-IL" sz="2400" dirty="0"/>
              <a:t>כתובת ה –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sz="2400" dirty="0"/>
              <a:t> </a:t>
            </a:r>
            <a:r>
              <a:rPr lang="he-IL" sz="2400" dirty="0"/>
              <a:t> הבאה לביצוע לאחר ביצוע הפרוצדורה.</a:t>
            </a:r>
            <a:endParaRPr lang="en-US" sz="2400" dirty="0"/>
          </a:p>
          <a:p>
            <a:pPr marL="709200" indent="-457200">
              <a:buFont typeface="Wingdings" panose="05000000000000000000" pitchFamily="2" charset="2"/>
              <a:buChar char="§"/>
            </a:pPr>
            <a:r>
              <a:rPr lang="he-IL" sz="2400" dirty="0"/>
              <a:t>מבצעת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jump</a:t>
            </a:r>
            <a:r>
              <a:rPr lang="he-IL" sz="2400" dirty="0"/>
              <a:t> אל הפקודה של תחילת הפרוצדורה.</a:t>
            </a:r>
            <a:endParaRPr lang="en-US" sz="2400" dirty="0"/>
          </a:p>
          <a:p>
            <a:endParaRPr lang="he-IL" sz="2400" dirty="0"/>
          </a:p>
        </p:txBody>
      </p:sp>
      <p:pic>
        <p:nvPicPr>
          <p:cNvPr id="2050" name="Picture 2" descr="תוצאת תמונה עבור ‪call‬‏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3" r="17002"/>
          <a:stretch/>
        </p:blipFill>
        <p:spPr bwMode="auto">
          <a:xfrm>
            <a:off x="520504" y="2453440"/>
            <a:ext cx="1997613" cy="2685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849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471647" y="258894"/>
            <a:ext cx="2684032" cy="1286703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>
                <a:latin typeface="Arial" panose="020B0604020202020204" pitchFamily="34" charset="0"/>
                <a:cs typeface="Arial" panose="020B0604020202020204" pitchFamily="34" charset="0"/>
              </a:rPr>
              <a:t>פקודת 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ret</a:t>
            </a:r>
            <a:r>
              <a:rPr lang="he-IL" sz="4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he-IL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04764" y="2083078"/>
            <a:ext cx="6650915" cy="3484003"/>
          </a:xfrm>
        </p:spPr>
        <p:txBody>
          <a:bodyPr>
            <a:normAutofit/>
          </a:bodyPr>
          <a:lstStyle/>
          <a:p>
            <a:pPr marL="252000" lvl="0" indent="-252000">
              <a:buFont typeface="Wingdings" panose="05000000000000000000" pitchFamily="2" charset="2"/>
              <a:buChar char="§"/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מושכת מהמחסנית (הכתובת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ss:sp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he-IL" sz="2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את הכתובת בזיכרון אליה יש לחזור.</a:t>
            </a:r>
            <a:endParaRPr lang="en-US" sz="24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00" lvl="0" indent="-252000">
              <a:buFont typeface="Wingdings" panose="05000000000000000000" pitchFamily="2" charset="2"/>
              <a:buChar char="§"/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מעלה את ערכו של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בשתיים.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00" lvl="0" indent="-252000">
              <a:buFont typeface="Wingdings" panose="05000000000000000000" pitchFamily="2" charset="2"/>
              <a:buChar char="§"/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משנה את ה-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אל הכתובת שנקראה מ-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ss:sp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ובכך מחזירה את התוכנית לביצוע הפקודה שלאחר הפרוצדורה.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e-I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תמונה קשורה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67" y="2083079"/>
            <a:ext cx="2421683" cy="242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5092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674658" y="286604"/>
            <a:ext cx="5481021" cy="1300150"/>
          </a:xfrm>
        </p:spPr>
        <p:txBody>
          <a:bodyPr>
            <a:normAutofit/>
          </a:bodyPr>
          <a:lstStyle/>
          <a:p>
            <a:r>
              <a:rPr lang="he-IL" sz="4400" b="1" dirty="0">
                <a:latin typeface="Arial" panose="020B0604020202020204" pitchFamily="34" charset="0"/>
                <a:cs typeface="Arial" panose="020B0604020202020204" pitchFamily="34" charset="0"/>
              </a:rPr>
              <a:t>פרוצדורות 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near</a:t>
            </a:r>
            <a:r>
              <a:rPr lang="he-IL" sz="4400" b="1" dirty="0">
                <a:latin typeface="Arial" panose="020B0604020202020204" pitchFamily="34" charset="0"/>
                <a:cs typeface="Arial" panose="020B0604020202020204" pitchFamily="34" charset="0"/>
              </a:rPr>
              <a:t> ו – 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far</a:t>
            </a:r>
            <a:endParaRPr lang="he-IL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954741" y="1845733"/>
            <a:ext cx="10200939" cy="433991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400" dirty="0">
                <a:latin typeface="Arial" panose="020B060402020202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פרוצדורה יכולה להיות או באותו סגמנט עם הקוד שקורא לה, או בסגמנט אחר</a:t>
            </a:r>
            <a:endParaRPr lang="en-US" sz="2400" dirty="0">
              <a:latin typeface="Arial" panose="020B0604020202020204" pitchFamily="34" charset="0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he-IL" sz="2400" dirty="0">
                <a:latin typeface="Arial" panose="020B060402020202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פרוצדורה 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near</a:t>
            </a:r>
            <a:r>
              <a:rPr lang="he-IL" sz="2400" dirty="0">
                <a:latin typeface="Arial" panose="020B060402020202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- באותו סגמנט</a:t>
            </a:r>
            <a:endParaRPr lang="en-US" sz="2400" dirty="0">
              <a:latin typeface="Arial" panose="020B0604020202020204" pitchFamily="34" charset="0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he-IL" sz="2400" dirty="0">
                <a:latin typeface="Arial" panose="020B060402020202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פרוצדורה 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far</a:t>
            </a:r>
            <a:r>
              <a:rPr lang="he-IL" sz="2400" dirty="0">
                <a:latin typeface="Arial" panose="020B060402020202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- בסגמנט אחר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/>
            </a:r>
            <a:b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David" panose="020E0502060401010101" pitchFamily="34" charset="-79"/>
              </a:rPr>
            </a:br>
            <a:endParaRPr lang="en-US" sz="2400" dirty="0">
              <a:latin typeface="Arial" panose="020B0604020202020204" pitchFamily="34" charset="0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400" b="1" dirty="0">
                <a:latin typeface="Arial" panose="020B060402020202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תוספת ההוראה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far</a:t>
            </a:r>
            <a:r>
              <a:rPr lang="en-US" sz="2400" b="1" dirty="0">
                <a:solidFill>
                  <a:srgbClr val="FF0000"/>
                </a:solidFill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</a:t>
            </a:r>
            <a:r>
              <a:rPr lang="he-IL" sz="2400" b="1" dirty="0">
                <a:solidFill>
                  <a:srgbClr val="FF0000"/>
                </a:solidFill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 </a:t>
            </a:r>
            <a:r>
              <a:rPr lang="he-IL" sz="2400" b="1" dirty="0">
                <a:latin typeface="Arial" panose="020B060402020202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בכותרת הפרוצדורה</a:t>
            </a:r>
            <a:endParaRPr lang="en-US" sz="2400" b="1" dirty="0">
              <a:latin typeface="Arial" panose="020B0604020202020204" pitchFamily="34" charset="0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he-IL" sz="2400" dirty="0">
                <a:latin typeface="Arial" panose="020B060402020202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למחסנית יידחף גם ה-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ip</a:t>
            </a:r>
            <a:r>
              <a:rPr lang="he-IL" sz="2400" dirty="0">
                <a:latin typeface="Arial" panose="020B060402020202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 וגם הסגמנט של כתובת החזרה</a:t>
            </a:r>
            <a:endParaRPr lang="en-US" sz="2400" dirty="0">
              <a:latin typeface="Arial" panose="020B0604020202020204" pitchFamily="34" charset="0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he-IL" sz="2400" dirty="0">
                <a:latin typeface="Arial" panose="020B060402020202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ערכו של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sp</a:t>
            </a:r>
            <a:r>
              <a:rPr lang="he-IL" sz="2400" dirty="0">
                <a:latin typeface="Arial" panose="020B060402020202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 </a:t>
            </a:r>
            <a:r>
              <a:rPr lang="he-IL" sz="2400" dirty="0" err="1">
                <a:latin typeface="Arial" panose="020B060402020202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יירד</a:t>
            </a:r>
            <a:r>
              <a:rPr lang="he-IL" sz="2400" dirty="0">
                <a:latin typeface="Arial" panose="020B060402020202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 ב-4 עם ביצוע 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call</a:t>
            </a: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he-IL" sz="2400" dirty="0">
                <a:latin typeface="Arial" panose="020B060402020202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ערכו של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sp</a:t>
            </a:r>
            <a:r>
              <a:rPr lang="he-IL" sz="2400" dirty="0">
                <a:latin typeface="Arial" panose="020B060402020202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 יעלה ב-4 עם ביצוע 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ret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proc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	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ZeroMemory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  far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 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400" dirty="0">
                <a:latin typeface="Arial" panose="020B060402020202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באופן מעשי ,כיוון שאנחנו מגדירים מודל זיכרון 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model small</a:t>
            </a:r>
            <a:r>
              <a:rPr lang="he-IL" sz="2400" dirty="0">
                <a:latin typeface="Arial" panose="020B060402020202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, בעל סגמנט קוד יחיד ,כל הפרוצדורות שנגדיר יהיו בתוך ה - </a:t>
            </a:r>
            <a:r>
              <a:rPr lang="en-US" sz="2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CODESEGMENT</a:t>
            </a:r>
            <a:r>
              <a:rPr lang="he-IL" sz="2400" dirty="0">
                <a:latin typeface="Arial" panose="020B0604020202020204" pitchFamily="34" charset="0"/>
                <a:ea typeface="Arial" panose="020B0604020202020204" pitchFamily="34" charset="0"/>
              </a:rPr>
              <a:t>. </a:t>
            </a:r>
            <a:endParaRPr lang="en-US" sz="2400" dirty="0">
              <a:latin typeface="Arial" panose="020B0604020202020204" pitchFamily="34" charset="0"/>
              <a:ea typeface="Calibri" panose="020F0502020204030204" pitchFamily="34" charset="0"/>
              <a:cs typeface="David" panose="020E0502060401010101" pitchFamily="34" charset="-79"/>
            </a:endParaRPr>
          </a:p>
        </p:txBody>
      </p:sp>
      <p:pic>
        <p:nvPicPr>
          <p:cNvPr id="4098" name="Picture 2" descr="תוצאת תמונה עבור ‪near far‬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40" y="1845733"/>
            <a:ext cx="3592042" cy="232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29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015753" y="658906"/>
            <a:ext cx="6139926" cy="968188"/>
          </a:xfrm>
        </p:spPr>
        <p:txBody>
          <a:bodyPr>
            <a:normAutofit fontScale="90000"/>
          </a:bodyPr>
          <a:lstStyle/>
          <a:p>
            <a:pPr algn="r"/>
            <a:r>
              <a:rPr lang="he-IL" sz="4400" b="1" dirty="0">
                <a:latin typeface="Arial" panose="020B0604020202020204" pitchFamily="34" charset="0"/>
                <a:cs typeface="Arial" panose="020B0604020202020204" pitchFamily="34" charset="0"/>
              </a:rPr>
              <a:t>שימוש במחסנית לשמירת מצב התוכנית</a:t>
            </a:r>
            <a:endParaRPr lang="he-IL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789158" y="1845733"/>
            <a:ext cx="2366521" cy="3899973"/>
          </a:xfrm>
        </p:spPr>
        <p:txBody>
          <a:bodyPr>
            <a:normAutofit/>
          </a:bodyPr>
          <a:lstStyle/>
          <a:p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לפנינו תכנית להדפסה של שלוש שורות, </a:t>
            </a:r>
          </a:p>
          <a:p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בכל שורה ארבעה תווי'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'.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בתוכנית פרוצדורה  </a:t>
            </a:r>
            <a:r>
              <a:rPr 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Print10X</a:t>
            </a:r>
            <a:r>
              <a:rPr lang="he-IL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המדפיסה 4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בשורה אחת.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304799" y="416859"/>
            <a:ext cx="4901381" cy="467820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CODESEG</a:t>
            </a:r>
          </a:p>
          <a:p>
            <a:pPr algn="l" rtl="0"/>
            <a:r>
              <a:rPr lang="en-US" sz="2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Print10X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</a:p>
          <a:p>
            <a:pPr algn="l" rt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	cx, </a:t>
            </a:r>
            <a:r>
              <a:rPr lang="he-IL" sz="2000" b="1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4 'X' per line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PrintXLoop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		</a:t>
            </a:r>
          </a:p>
          <a:p>
            <a:pPr algn="l" rt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dl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'X'</a:t>
            </a:r>
          </a:p>
          <a:p>
            <a:pPr algn="l" rt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ah, </a:t>
            </a:r>
            <a:r>
              <a:rPr lang="en-US" sz="20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2h</a:t>
            </a:r>
          </a:p>
          <a:p>
            <a:pPr algn="l" rt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Print ‘X’</a:t>
            </a:r>
          </a:p>
          <a:p>
            <a:pPr algn="l" rt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PrintXLoop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l" rt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</a:t>
            </a:r>
          </a:p>
          <a:p>
            <a:pPr algn="l" rtl="0"/>
            <a:r>
              <a:rPr lang="en-US" sz="2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Print10X</a:t>
            </a:r>
          </a:p>
          <a:p>
            <a:pPr algn="l" rtl="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start:</a:t>
            </a:r>
          </a:p>
          <a:p>
            <a:pPr algn="l" rt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ax, @data</a:t>
            </a:r>
          </a:p>
          <a:p>
            <a:pPr algn="l" rt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ds, ax</a:t>
            </a:r>
          </a:p>
          <a:p>
            <a:pPr algn="l" rtl="0"/>
            <a:endParaRPr lang="en-US" sz="2000" b="1" dirty="0">
              <a:solidFill>
                <a:srgbClr val="FF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05280" y="2755961"/>
            <a:ext cx="4395533" cy="34778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lang="en-US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cx, </a:t>
            </a:r>
            <a:r>
              <a:rPr lang="he-IL" sz="2000" b="1" dirty="0">
                <a:solidFill>
                  <a:srgbClr val="FF6600"/>
                </a:solidFill>
                <a:latin typeface="Arial" panose="020B0604020202020204" pitchFamily="34" charset="0"/>
              </a:rPr>
              <a:t>3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Row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		</a:t>
            </a:r>
          </a:p>
          <a:p>
            <a:pPr algn="l" rt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	Print10X </a:t>
            </a:r>
          </a:p>
          <a:p>
            <a:pPr algn="l" rt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dl, </a:t>
            </a:r>
            <a:r>
              <a:rPr lang="en-US" sz="20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0ah</a:t>
            </a:r>
          </a:p>
          <a:p>
            <a:pPr algn="l" rt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ah, </a:t>
            </a:r>
            <a:r>
              <a:rPr lang="en-US" sz="20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2h</a:t>
            </a:r>
          </a:p>
          <a:p>
            <a:pPr algn="l" rt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New line</a:t>
            </a:r>
          </a:p>
          <a:p>
            <a:pPr algn="l" rt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Row</a:t>
            </a:r>
          </a:p>
          <a:p>
            <a:pPr algn="l" rtl="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exit:	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ax,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4c00h</a:t>
            </a:r>
          </a:p>
          <a:p>
            <a:pPr algn="l" rt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21h</a:t>
            </a:r>
          </a:p>
          <a:p>
            <a:pPr algn="l" rt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END	start</a:t>
            </a:r>
          </a:p>
        </p:txBody>
      </p:sp>
    </p:spTree>
    <p:extLst>
      <p:ext uri="{BB962C8B-B14F-4D97-AF65-F5344CB8AC3E}">
        <p14:creationId xmlns:p14="http://schemas.microsoft.com/office/powerpoint/2010/main" val="2173137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015753" y="658906"/>
            <a:ext cx="6139926" cy="968188"/>
          </a:xfrm>
        </p:spPr>
        <p:txBody>
          <a:bodyPr>
            <a:normAutofit fontScale="90000"/>
          </a:bodyPr>
          <a:lstStyle/>
          <a:p>
            <a:pPr algn="r"/>
            <a:r>
              <a:rPr lang="he-IL" sz="4400" b="1" dirty="0">
                <a:latin typeface="Arial" panose="020B0604020202020204" pitchFamily="34" charset="0"/>
                <a:cs typeface="Arial" panose="020B0604020202020204" pitchFamily="34" charset="0"/>
              </a:rPr>
              <a:t>שימוש במחסנית לשמירת מצב התוכנית</a:t>
            </a:r>
            <a:endParaRPr lang="he-IL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898524" y="2057400"/>
            <a:ext cx="3257155" cy="4087906"/>
          </a:xfrm>
        </p:spPr>
        <p:txBody>
          <a:bodyPr>
            <a:noAutofit/>
          </a:bodyPr>
          <a:lstStyle/>
          <a:p>
            <a:r>
              <a:rPr lang="he-IL" sz="2200" dirty="0">
                <a:latin typeface="Arial" panose="020B0604020202020204" pitchFamily="34" charset="0"/>
                <a:cs typeface="Arial" panose="020B0604020202020204" pitchFamily="34" charset="0"/>
              </a:rPr>
              <a:t>אם היינו מריצים את התכנית הזו היינו מקבלים לולאה אין סופי של ציור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he-IL" sz="2200" dirty="0">
                <a:latin typeface="Arial" panose="020B0604020202020204" pitchFamily="34" charset="0"/>
                <a:cs typeface="Arial" panose="020B0604020202020204" pitchFamily="34" charset="0"/>
              </a:rPr>
              <a:t>  למסך. 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e-IL" sz="2200" dirty="0">
                <a:latin typeface="Arial" panose="020B0604020202020204" pitchFamily="34" charset="0"/>
                <a:cs typeface="Arial" panose="020B0604020202020204" pitchFamily="34" charset="0"/>
              </a:rPr>
              <a:t> גם בפרוצדורה וגם בתוכנית הראשית יש שימוש ברגיסטר 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cx</a:t>
            </a:r>
            <a:r>
              <a:rPr lang="he-IL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e-IL" sz="2200" dirty="0">
                <a:latin typeface="Arial" panose="020B0604020202020204" pitchFamily="34" charset="0"/>
                <a:cs typeface="Arial" panose="020B0604020202020204" pitchFamily="34" charset="0"/>
              </a:rPr>
              <a:t>הסבר: בתחילת התוכנית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cx</a:t>
            </a:r>
            <a:r>
              <a:rPr lang="he-IL" sz="2200" dirty="0">
                <a:latin typeface="Arial" panose="020B0604020202020204" pitchFamily="34" charset="0"/>
                <a:cs typeface="Arial" panose="020B0604020202020204" pitchFamily="34" charset="0"/>
              </a:rPr>
              <a:t> מאותחל ל־3. בתוך הפרוצדורה ערכו משתנה ל־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he-IL" sz="2200" dirty="0">
                <a:latin typeface="Arial" panose="020B0604020202020204" pitchFamily="34" charset="0"/>
                <a:cs typeface="Arial" panose="020B0604020202020204" pitchFamily="34" charset="0"/>
              </a:rPr>
              <a:t>. ביציאה מהפרוצדורה ערכו הוא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he-IL" sz="2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416859"/>
            <a:ext cx="4495800" cy="467820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CODESEG</a:t>
            </a:r>
          </a:p>
          <a:p>
            <a:pPr algn="l" rtl="0"/>
            <a:r>
              <a:rPr lang="en-US" sz="2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	Print10X	 </a:t>
            </a:r>
          </a:p>
          <a:p>
            <a:pPr algn="l" rt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mov</a:t>
            </a:r>
            <a:r>
              <a:rPr lang="en-US" sz="2000" b="1" dirty="0">
                <a:latin typeface="Arial Black" panose="020B0A04020102020204" pitchFamily="34" charset="0"/>
                <a:cs typeface="Arial" panose="020B0604020202020204" pitchFamily="34" charset="0"/>
              </a:rPr>
              <a:t> 	cx, </a:t>
            </a:r>
            <a:r>
              <a:rPr lang="he-IL" sz="2000" b="1" dirty="0">
                <a:solidFill>
                  <a:srgbClr val="FF66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4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4 'X' per line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PrintXLoop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		</a:t>
            </a:r>
          </a:p>
          <a:p>
            <a:pPr algn="l" rt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dl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'X'</a:t>
            </a:r>
          </a:p>
          <a:p>
            <a:pPr algn="l" rt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ah, </a:t>
            </a:r>
            <a:r>
              <a:rPr lang="en-US" sz="20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2h</a:t>
            </a:r>
          </a:p>
          <a:p>
            <a:pPr algn="l" rt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Print ‘X’</a:t>
            </a:r>
          </a:p>
          <a:p>
            <a:pPr algn="l" rt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PrintXLoop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l" rt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</a:t>
            </a:r>
          </a:p>
          <a:p>
            <a:pPr algn="l" rtl="0"/>
            <a:r>
              <a:rPr lang="en-US" sz="2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	Print10X</a:t>
            </a:r>
          </a:p>
          <a:p>
            <a:pPr algn="l" rtl="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start:</a:t>
            </a:r>
          </a:p>
          <a:p>
            <a:pPr algn="l" rt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ax, @data</a:t>
            </a:r>
          </a:p>
          <a:p>
            <a:pPr algn="l" rt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ds,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ax</a:t>
            </a:r>
          </a:p>
          <a:p>
            <a:pPr algn="l" rtl="0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2000" b="1" dirty="0">
              <a:solidFill>
                <a:srgbClr val="FF66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83724" y="3068176"/>
            <a:ext cx="4114800" cy="34778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lang="en-US" sz="2000" b="1" dirty="0" smtClean="0">
                <a:solidFill>
                  <a:srgbClr val="00206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	</a:t>
            </a:r>
            <a:r>
              <a:rPr lang="en-US" sz="2000" b="1" dirty="0" err="1" smtClean="0">
                <a:solidFill>
                  <a:srgbClr val="00206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mov</a:t>
            </a:r>
            <a:r>
              <a:rPr lang="en-US" sz="2000" b="1" dirty="0">
                <a:latin typeface="Arial Black" panose="020B0A04020102020204" pitchFamily="34" charset="0"/>
                <a:cs typeface="Arial" panose="020B0604020202020204" pitchFamily="34" charset="0"/>
              </a:rPr>
              <a:t>	cx, </a:t>
            </a:r>
            <a:r>
              <a:rPr lang="he-IL" sz="2000" b="1" dirty="0">
                <a:solidFill>
                  <a:srgbClr val="FF6600"/>
                </a:solidFill>
                <a:latin typeface="Arial Black" panose="020B0A04020102020204" pitchFamily="34" charset="0"/>
              </a:rPr>
              <a:t>3</a:t>
            </a:r>
            <a:endParaRPr lang="en-US" sz="2000" b="1" dirty="0">
              <a:solidFill>
                <a:srgbClr val="FF66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Row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		</a:t>
            </a:r>
          </a:p>
          <a:p>
            <a:pPr algn="l" rt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	Print10X </a:t>
            </a:r>
          </a:p>
          <a:p>
            <a:pPr algn="l" rt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dl, </a:t>
            </a:r>
            <a:r>
              <a:rPr lang="en-US" sz="20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0ah</a:t>
            </a:r>
          </a:p>
          <a:p>
            <a:pPr algn="l" rt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ah, </a:t>
            </a:r>
            <a:r>
              <a:rPr lang="en-US" sz="20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2h</a:t>
            </a:r>
          </a:p>
          <a:p>
            <a:pPr algn="l" rt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New line</a:t>
            </a:r>
          </a:p>
          <a:p>
            <a:pPr algn="l" rt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	Row</a:t>
            </a:r>
          </a:p>
          <a:p>
            <a:pPr algn="l" rt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exit:	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ax, 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4c00h</a:t>
            </a:r>
          </a:p>
          <a:p>
            <a:pPr algn="l" rtl="0"/>
            <a:endParaRPr lang="en-US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21h</a:t>
            </a:r>
          </a:p>
          <a:p>
            <a:pPr algn="l" rt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END	start</a:t>
            </a:r>
          </a:p>
        </p:txBody>
      </p:sp>
    </p:spTree>
    <p:extLst>
      <p:ext uri="{BB962C8B-B14F-4D97-AF65-F5344CB8AC3E}">
        <p14:creationId xmlns:p14="http://schemas.microsoft.com/office/powerpoint/2010/main" val="23053682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015753" y="658906"/>
            <a:ext cx="6139926" cy="968188"/>
          </a:xfrm>
        </p:spPr>
        <p:txBody>
          <a:bodyPr>
            <a:normAutofit fontScale="90000"/>
          </a:bodyPr>
          <a:lstStyle/>
          <a:p>
            <a:pPr algn="r"/>
            <a:r>
              <a:rPr lang="he-IL" sz="4400" b="1" dirty="0">
                <a:latin typeface="Arial" panose="020B0604020202020204" pitchFamily="34" charset="0"/>
                <a:cs typeface="Arial" panose="020B0604020202020204" pitchFamily="34" charset="0"/>
              </a:rPr>
              <a:t>שימוש במחסנית לשמירת מצב התוכנית</a:t>
            </a:r>
            <a:endParaRPr lang="he-IL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490012" y="1845734"/>
            <a:ext cx="3665667" cy="1381560"/>
          </a:xfrm>
        </p:spPr>
        <p:txBody>
          <a:bodyPr>
            <a:normAutofit/>
          </a:bodyPr>
          <a:lstStyle/>
          <a:p>
            <a:r>
              <a:rPr lang="he-IL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בעזרת פקודות 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he-IL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ו- 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</a:t>
            </a:r>
            <a:r>
              <a:rPr lang="he-IL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e-IL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נדאג לשמור את רגיסטר  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cx</a:t>
            </a:r>
            <a:r>
              <a:rPr lang="he-IL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e-IL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בכניסה לפרוצדורה 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e-IL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ולשחזר את ערכו ביציאה</a:t>
            </a:r>
            <a:endParaRPr lang="en-US" sz="2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416859"/>
            <a:ext cx="4495800" cy="513986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CODESEG</a:t>
            </a:r>
          </a:p>
          <a:p>
            <a:pPr algn="l" rtl="0"/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	Print10X</a:t>
            </a:r>
          </a:p>
          <a:p>
            <a:pPr algn="l" rt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push</a:t>
            </a:r>
            <a:r>
              <a:rPr lang="en-US" sz="2400" b="1" dirty="0">
                <a:latin typeface="Bookman Old Style" panose="02050604050505020204" pitchFamily="18" charset="0"/>
                <a:cs typeface="Arial" panose="020B0604020202020204" pitchFamily="34" charset="0"/>
              </a:rPr>
              <a:t>     cx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</a:p>
          <a:p>
            <a:pPr algn="l" rt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	cx, </a:t>
            </a:r>
            <a:r>
              <a:rPr lang="he-IL" sz="20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4 'X' per line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PrintXLoop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		</a:t>
            </a:r>
          </a:p>
          <a:p>
            <a:pPr algn="l" rt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dl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'X'</a:t>
            </a:r>
          </a:p>
          <a:p>
            <a:pPr algn="l" rt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ah, </a:t>
            </a:r>
            <a:r>
              <a:rPr lang="en-US" sz="20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2h</a:t>
            </a:r>
          </a:p>
          <a:p>
            <a:pPr algn="l" rt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Print ‘X’</a:t>
            </a:r>
          </a:p>
          <a:p>
            <a:pPr algn="l" rt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PrintXLoop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l" rt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pop      </a:t>
            </a:r>
            <a:r>
              <a:rPr lang="en-US" sz="2400" b="1" dirty="0">
                <a:latin typeface="Bookman Old Style" panose="02050604050505020204" pitchFamily="18" charset="0"/>
                <a:cs typeface="Arial" panose="020B0604020202020204" pitchFamily="34" charset="0"/>
              </a:rPr>
              <a:t>cx</a:t>
            </a:r>
          </a:p>
          <a:p>
            <a:pPr algn="l" rt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</a:t>
            </a:r>
          </a:p>
          <a:p>
            <a:pPr algn="l" rtl="0"/>
            <a:r>
              <a:rPr lang="en-US" sz="2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	Print10X</a:t>
            </a:r>
          </a:p>
          <a:p>
            <a:pPr algn="l" rtl="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start:</a:t>
            </a:r>
          </a:p>
          <a:p>
            <a:pPr algn="l" rt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ax, @data</a:t>
            </a:r>
          </a:p>
          <a:p>
            <a:pPr algn="l" rt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ds,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ax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87906" y="3048082"/>
            <a:ext cx="4114800" cy="31700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lang="en-US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cx, </a:t>
            </a:r>
            <a:r>
              <a:rPr lang="he-IL" sz="2000" b="1" dirty="0">
                <a:solidFill>
                  <a:srgbClr val="FF6600"/>
                </a:solidFill>
                <a:latin typeface="Arial" panose="020B0604020202020204" pitchFamily="34" charset="0"/>
              </a:rPr>
              <a:t>3</a:t>
            </a:r>
            <a:endParaRPr lang="en-US" sz="2000" b="1" dirty="0">
              <a:solidFill>
                <a:srgbClr val="FF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Row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		</a:t>
            </a:r>
          </a:p>
          <a:p>
            <a:pPr algn="l" rt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	Print10X </a:t>
            </a:r>
          </a:p>
          <a:p>
            <a:pPr algn="l" rt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dl, </a:t>
            </a:r>
            <a:r>
              <a:rPr lang="en-US" sz="20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0ah</a:t>
            </a:r>
          </a:p>
          <a:p>
            <a:pPr algn="l" rt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ah, </a:t>
            </a:r>
            <a:r>
              <a:rPr lang="en-US" sz="20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2h</a:t>
            </a:r>
          </a:p>
          <a:p>
            <a:pPr algn="l" rt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New line</a:t>
            </a:r>
          </a:p>
          <a:p>
            <a:pPr algn="l" rt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	Row</a:t>
            </a:r>
          </a:p>
          <a:p>
            <a:pPr algn="l" rt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exit:	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ax,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4c00h</a:t>
            </a:r>
          </a:p>
          <a:p>
            <a:pPr algn="l" rt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21h</a:t>
            </a:r>
          </a:p>
          <a:p>
            <a:pPr algn="l" rt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END	start</a:t>
            </a:r>
          </a:p>
        </p:txBody>
      </p:sp>
    </p:spTree>
    <p:extLst>
      <p:ext uri="{BB962C8B-B14F-4D97-AF65-F5344CB8AC3E}">
        <p14:creationId xmlns:p14="http://schemas.microsoft.com/office/powerpoint/2010/main" val="3621246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97280" y="234351"/>
            <a:ext cx="10058400" cy="1450757"/>
          </a:xfrm>
        </p:spPr>
        <p:txBody>
          <a:bodyPr>
            <a:normAutofit/>
          </a:bodyPr>
          <a:lstStyle/>
          <a:p>
            <a:pPr algn="r"/>
            <a:r>
              <a:rPr lang="he-IL" sz="4000" b="1" dirty="0">
                <a:latin typeface="Arial" panose="020B0604020202020204" pitchFamily="34" charset="0"/>
                <a:cs typeface="Arial" panose="020B0604020202020204" pitchFamily="34" charset="0"/>
              </a:rPr>
              <a:t>קיימת פקודה המבצעת פעולת 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push </a:t>
            </a:r>
            <a:r>
              <a:rPr lang="he-IL" sz="4000" b="1" dirty="0">
                <a:latin typeface="Arial" panose="020B0604020202020204" pitchFamily="34" charset="0"/>
                <a:cs typeface="Arial" panose="020B0604020202020204" pitchFamily="34" charset="0"/>
              </a:rPr>
              <a:t> ו – 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pop </a:t>
            </a:r>
            <a:r>
              <a:rPr lang="he-IL" sz="4000" b="1" dirty="0">
                <a:latin typeface="Arial" panose="020B0604020202020204" pitchFamily="34" charset="0"/>
                <a:cs typeface="Arial" panose="020B0604020202020204" pitchFamily="34" charset="0"/>
              </a:rPr>
              <a:t>לכל הרגיסטרים יחד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867422" y="1845734"/>
            <a:ext cx="6288258" cy="4023360"/>
          </a:xfrm>
        </p:spPr>
        <p:txBody>
          <a:bodyPr/>
          <a:lstStyle/>
          <a:p>
            <a:endParaRPr lang="he-IL" dirty="0"/>
          </a:p>
          <a:p>
            <a:r>
              <a:rPr lang="he-IL" sz="2800" dirty="0"/>
              <a:t>לפני מקטע הנתונים יש להקיש את הפקודה:</a:t>
            </a:r>
            <a:endParaRPr lang="en-US" sz="2800" dirty="0"/>
          </a:p>
          <a:p>
            <a:r>
              <a:rPr lang="en-US" sz="2800" b="1" dirty="0"/>
              <a:t>p186 </a:t>
            </a:r>
          </a:p>
          <a:p>
            <a:r>
              <a:rPr lang="he-IL" sz="2800" dirty="0"/>
              <a:t>בפרוצדורה:</a:t>
            </a:r>
            <a:endParaRPr lang="en-US" sz="2800" dirty="0"/>
          </a:p>
          <a:p>
            <a:r>
              <a:rPr lang="he-IL" sz="2800" dirty="0"/>
              <a:t>פקודת </a:t>
            </a:r>
            <a:r>
              <a:rPr lang="en-US" sz="2800" dirty="0"/>
              <a:t>push all</a:t>
            </a:r>
            <a:r>
              <a:rPr lang="he-IL" sz="2800" dirty="0"/>
              <a:t> -  </a:t>
            </a:r>
            <a:r>
              <a:rPr lang="en-US" sz="2800" dirty="0" err="1"/>
              <a:t>pusha</a:t>
            </a:r>
            <a:r>
              <a:rPr lang="he-IL" sz="2800" dirty="0"/>
              <a:t> 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he-IL" sz="2800" dirty="0"/>
              <a:t>בתחילת הפעולה  </a:t>
            </a:r>
            <a:endParaRPr lang="en-US" sz="2800" dirty="0"/>
          </a:p>
          <a:p>
            <a:r>
              <a:rPr lang="he-IL" sz="2800" dirty="0"/>
              <a:t>פקודת </a:t>
            </a:r>
            <a:r>
              <a:rPr lang="en-US" sz="2800" dirty="0"/>
              <a:t>pop  all</a:t>
            </a:r>
            <a:r>
              <a:rPr lang="he-IL" sz="2800" dirty="0"/>
              <a:t> -  </a:t>
            </a:r>
            <a:r>
              <a:rPr lang="en-US" sz="2800" dirty="0" err="1"/>
              <a:t>popa</a:t>
            </a:r>
            <a:r>
              <a:rPr lang="he-IL" sz="2800" dirty="0"/>
              <a:t>   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he-IL" sz="2800" dirty="0"/>
              <a:t>לפני פקודת </a:t>
            </a:r>
            <a:r>
              <a:rPr lang="en-US" sz="2800"/>
              <a:t>ret</a:t>
            </a:r>
            <a:endParaRPr lang="en-US" sz="2800" dirty="0"/>
          </a:p>
          <a:p>
            <a:endParaRPr lang="he-IL" dirty="0"/>
          </a:p>
        </p:txBody>
      </p:sp>
      <p:pic>
        <p:nvPicPr>
          <p:cNvPr id="1026" name="Picture 2" descr="תוצאת תמונה עבור ‪push‬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64" y="1951529"/>
            <a:ext cx="1729061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תמונה קשורה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978" y="4069094"/>
            <a:ext cx="1510716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8508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="" xmlns:a16="http://schemas.microsoft.com/office/drawing/2014/main" id="{912412B9-F842-4121-9ABA-3CB342CB5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דוגמא</a:t>
            </a:r>
            <a:endParaRPr lang="en-US" dirty="0"/>
          </a:p>
        </p:txBody>
      </p:sp>
      <p:pic>
        <p:nvPicPr>
          <p:cNvPr id="4" name="תמונה 3">
            <a:extLst>
              <a:ext uri="{FF2B5EF4-FFF2-40B4-BE49-F238E27FC236}">
                <a16:creationId xmlns="" xmlns:a16="http://schemas.microsoft.com/office/drawing/2014/main" id="{B69AC966-F474-4A10-AFA8-AA00AF7F43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27" t="11986" r="86727" b="74667"/>
          <a:stretch/>
        </p:blipFill>
        <p:spPr>
          <a:xfrm>
            <a:off x="417482" y="418715"/>
            <a:ext cx="2661862" cy="2093576"/>
          </a:xfrm>
          <a:prstGeom prst="rect">
            <a:avLst/>
          </a:prstGeom>
        </p:spPr>
      </p:pic>
      <p:sp>
        <p:nvSpPr>
          <p:cNvPr id="6" name="בועת דיבור: מלבן עם פינות מעוגלות 5">
            <a:extLst>
              <a:ext uri="{FF2B5EF4-FFF2-40B4-BE49-F238E27FC236}">
                <a16:creationId xmlns="" xmlns:a16="http://schemas.microsoft.com/office/drawing/2014/main" id="{4770264C-5B19-46D0-84EF-1A454F0B3099}"/>
              </a:ext>
            </a:extLst>
          </p:cNvPr>
          <p:cNvSpPr/>
          <p:nvPr/>
        </p:nvSpPr>
        <p:spPr>
          <a:xfrm>
            <a:off x="2431874" y="1921164"/>
            <a:ext cx="1752199" cy="751871"/>
          </a:xfrm>
          <a:prstGeom prst="wedgeRoundRectCallout">
            <a:avLst>
              <a:gd name="adj1" fmla="val -102615"/>
              <a:gd name="adj2" fmla="val -419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p186 before </a:t>
            </a:r>
            <a:r>
              <a:rPr lang="en-US" dirty="0" err="1"/>
              <a:t>dataseg</a:t>
            </a:r>
            <a:endParaRPr lang="en-US" dirty="0"/>
          </a:p>
        </p:txBody>
      </p:sp>
      <p:pic>
        <p:nvPicPr>
          <p:cNvPr id="9" name="מציין מיקום תוכן 4">
            <a:extLst>
              <a:ext uri="{FF2B5EF4-FFF2-40B4-BE49-F238E27FC236}">
                <a16:creationId xmlns="" xmlns:a16="http://schemas.microsoft.com/office/drawing/2014/main" id="{BAC26B61-C263-4522-8BE8-FF7CE6890D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3" t="29092" r="83333" b="14420"/>
          <a:stretch/>
        </p:blipFill>
        <p:spPr>
          <a:xfrm>
            <a:off x="4552436" y="409479"/>
            <a:ext cx="2439495" cy="5813240"/>
          </a:xfrm>
          <a:prstGeom prst="rect">
            <a:avLst/>
          </a:prstGeom>
        </p:spPr>
      </p:pic>
      <p:sp>
        <p:nvSpPr>
          <p:cNvPr id="10" name="בועת דיבור: מלבן עם פינות מעוגלות 9">
            <a:extLst>
              <a:ext uri="{FF2B5EF4-FFF2-40B4-BE49-F238E27FC236}">
                <a16:creationId xmlns="" xmlns:a16="http://schemas.microsoft.com/office/drawing/2014/main" id="{2332115A-3B72-4B38-B75B-E2FF4A686038}"/>
              </a:ext>
            </a:extLst>
          </p:cNvPr>
          <p:cNvSpPr/>
          <p:nvPr/>
        </p:nvSpPr>
        <p:spPr>
          <a:xfrm>
            <a:off x="6745074" y="891310"/>
            <a:ext cx="1255715" cy="751871"/>
          </a:xfrm>
          <a:prstGeom prst="wedgeRoundRectCallout">
            <a:avLst>
              <a:gd name="adj1" fmla="val -133189"/>
              <a:gd name="adj2" fmla="val 268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Push all registers</a:t>
            </a:r>
          </a:p>
        </p:txBody>
      </p:sp>
      <p:sp>
        <p:nvSpPr>
          <p:cNvPr id="12" name="מציין מיקום תוכן 11">
            <a:extLst>
              <a:ext uri="{FF2B5EF4-FFF2-40B4-BE49-F238E27FC236}">
                <a16:creationId xmlns="" xmlns:a16="http://schemas.microsoft.com/office/drawing/2014/main" id="{2219082F-2069-460F-BF7F-849612F04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8764" y="2078182"/>
            <a:ext cx="3315854" cy="3842327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Ax, </a:t>
            </a:r>
            <a:r>
              <a:rPr lang="en-US" sz="2400" b="1" dirty="0" err="1"/>
              <a:t>Bx</a:t>
            </a:r>
            <a:r>
              <a:rPr lang="en-US" sz="2400" b="1" dirty="0"/>
              <a:t>, </a:t>
            </a:r>
            <a:r>
              <a:rPr lang="en-US" sz="2400" b="1" dirty="0" err="1"/>
              <a:t>Cx</a:t>
            </a:r>
            <a:r>
              <a:rPr lang="en-US" sz="2400" b="1" dirty="0"/>
              <a:t>, </a:t>
            </a:r>
            <a:r>
              <a:rPr lang="en-US" sz="2400" b="1" dirty="0" err="1"/>
              <a:t>Dx</a:t>
            </a:r>
            <a:r>
              <a:rPr lang="en-US" sz="2400" b="1" dirty="0"/>
              <a:t> ?</a:t>
            </a:r>
          </a:p>
          <a:p>
            <a:r>
              <a:rPr lang="he-IL" dirty="0"/>
              <a:t>לפני הפרוצדורה:</a:t>
            </a:r>
            <a:endParaRPr lang="en-US" dirty="0"/>
          </a:p>
          <a:p>
            <a:r>
              <a:rPr lang="en-US" dirty="0"/>
              <a:t>Ax = 100, </a:t>
            </a:r>
            <a:r>
              <a:rPr lang="en-US" dirty="0" err="1"/>
              <a:t>Bx</a:t>
            </a:r>
            <a:r>
              <a:rPr lang="en-US" dirty="0"/>
              <a:t> = 200</a:t>
            </a:r>
            <a:br>
              <a:rPr lang="en-US" dirty="0"/>
            </a:br>
            <a:r>
              <a:rPr lang="en-US" dirty="0" err="1"/>
              <a:t>Cx</a:t>
            </a:r>
            <a:r>
              <a:rPr lang="en-US" dirty="0"/>
              <a:t> = 300, </a:t>
            </a:r>
            <a:r>
              <a:rPr lang="en-US" dirty="0" err="1"/>
              <a:t>Dx</a:t>
            </a:r>
            <a:r>
              <a:rPr lang="en-US" dirty="0"/>
              <a:t> = 400</a:t>
            </a:r>
          </a:p>
          <a:p>
            <a:r>
              <a:rPr lang="he-IL" dirty="0"/>
              <a:t>בסוף הפרוצדורה</a:t>
            </a:r>
            <a:r>
              <a:rPr lang="en-US" dirty="0"/>
              <a:t>- </a:t>
            </a:r>
            <a:r>
              <a:rPr lang="he-IL" dirty="0"/>
              <a:t>לפני </a:t>
            </a:r>
            <a:r>
              <a:rPr lang="en-US" dirty="0" err="1"/>
              <a:t>popa</a:t>
            </a:r>
            <a:r>
              <a:rPr lang="he-IL" dirty="0"/>
              <a:t>:</a:t>
            </a:r>
            <a:endParaRPr lang="en-US" dirty="0"/>
          </a:p>
          <a:p>
            <a:r>
              <a:rPr lang="en-US" dirty="0"/>
              <a:t>Ax = 1, </a:t>
            </a:r>
            <a:r>
              <a:rPr lang="en-US" dirty="0" err="1"/>
              <a:t>Bx</a:t>
            </a:r>
            <a:r>
              <a:rPr lang="en-US" dirty="0"/>
              <a:t> = 2</a:t>
            </a:r>
            <a:br>
              <a:rPr lang="en-US" dirty="0"/>
            </a:br>
            <a:r>
              <a:rPr lang="en-US" dirty="0"/>
              <a:t>CX = 3, </a:t>
            </a:r>
            <a:r>
              <a:rPr lang="en-US" dirty="0" err="1"/>
              <a:t>Dx</a:t>
            </a:r>
            <a:r>
              <a:rPr lang="en-US" dirty="0"/>
              <a:t> = 4</a:t>
            </a:r>
            <a:endParaRPr lang="he-IL" dirty="0"/>
          </a:p>
          <a:p>
            <a:r>
              <a:rPr lang="he-IL" dirty="0"/>
              <a:t>בסוף הפרוצדורה</a:t>
            </a:r>
            <a:r>
              <a:rPr lang="en-US" dirty="0"/>
              <a:t>- </a:t>
            </a:r>
            <a:r>
              <a:rPr lang="he-IL" dirty="0"/>
              <a:t>אחרי </a:t>
            </a:r>
            <a:r>
              <a:rPr lang="en-US" dirty="0" err="1"/>
              <a:t>popa</a:t>
            </a:r>
            <a:r>
              <a:rPr lang="he-IL"/>
              <a:t>:</a:t>
            </a:r>
            <a:endParaRPr lang="en-US" dirty="0"/>
          </a:p>
          <a:p>
            <a:r>
              <a:rPr lang="en-US" dirty="0"/>
              <a:t>Ax = 100, </a:t>
            </a:r>
            <a:r>
              <a:rPr lang="en-US" dirty="0" err="1"/>
              <a:t>Bx</a:t>
            </a:r>
            <a:r>
              <a:rPr lang="en-US" dirty="0"/>
              <a:t> = 200</a:t>
            </a:r>
            <a:br>
              <a:rPr lang="en-US" dirty="0"/>
            </a:br>
            <a:r>
              <a:rPr lang="en-US" dirty="0" err="1"/>
              <a:t>Cx</a:t>
            </a:r>
            <a:r>
              <a:rPr lang="en-US" dirty="0"/>
              <a:t> = 300, </a:t>
            </a:r>
            <a:r>
              <a:rPr lang="en-US" dirty="0" err="1"/>
              <a:t>Dx</a:t>
            </a:r>
            <a:r>
              <a:rPr lang="en-US" dirty="0"/>
              <a:t> = 400</a:t>
            </a:r>
          </a:p>
          <a:p>
            <a:endParaRPr lang="en-US" dirty="0"/>
          </a:p>
        </p:txBody>
      </p:sp>
      <p:sp>
        <p:nvSpPr>
          <p:cNvPr id="8" name="בועת דיבור: מלבן עם פינות מעוגלות 7">
            <a:extLst>
              <a:ext uri="{FF2B5EF4-FFF2-40B4-BE49-F238E27FC236}">
                <a16:creationId xmlns="" xmlns:a16="http://schemas.microsoft.com/office/drawing/2014/main" id="{F1C6ED38-4C26-4B53-9611-4A4A0AE01FD2}"/>
              </a:ext>
            </a:extLst>
          </p:cNvPr>
          <p:cNvSpPr/>
          <p:nvPr/>
        </p:nvSpPr>
        <p:spPr>
          <a:xfrm>
            <a:off x="6523401" y="2816180"/>
            <a:ext cx="1241856" cy="759691"/>
          </a:xfrm>
          <a:prstGeom prst="wedgeRoundRectCallout">
            <a:avLst>
              <a:gd name="adj1" fmla="val -120685"/>
              <a:gd name="adj2" fmla="val -333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Pop all </a:t>
            </a:r>
            <a:r>
              <a:rPr lang="en-US" dirty="0" err="1"/>
              <a:t>reisters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3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0964" y="833718"/>
            <a:ext cx="2764715" cy="806824"/>
          </a:xfrm>
        </p:spPr>
        <p:txBody>
          <a:bodyPr>
            <a:normAutofit/>
          </a:bodyPr>
          <a:lstStyle/>
          <a:p>
            <a:pPr algn="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endParaRPr lang="he-IL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141694" y="1845734"/>
            <a:ext cx="7013986" cy="4023360"/>
          </a:xfrm>
        </p:spPr>
        <p:txBody>
          <a:bodyPr>
            <a:normAutofit fontScale="92500"/>
          </a:bodyPr>
          <a:lstStyle/>
          <a:p>
            <a:r>
              <a:rPr lang="he-IL" sz="2400" dirty="0"/>
              <a:t>בדומה למחסנית התחמושת, גם המחסנית שבזיכרון המחשב מנוהלת בדרך המאפשרת להכניס ולהוציא נתונים בשיטת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LIFO – Last in First Out </a:t>
            </a:r>
            <a:r>
              <a:rPr lang="he-IL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he-IL" sz="2400" dirty="0">
                <a:solidFill>
                  <a:srgbClr val="FF0000"/>
                </a:solidFill>
              </a:rPr>
              <a:t>נכנס-אחרון-יוצא-ראשון.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he-IL" sz="2400" dirty="0"/>
              <a:t>הכנסת נתון למחסנית שבזיכרון אינה גורמת להזזת הנתונים הקודמים. </a:t>
            </a:r>
          </a:p>
          <a:p>
            <a:r>
              <a:rPr lang="he-IL" sz="2400" dirty="0"/>
              <a:t>בִמקום זה, </a:t>
            </a:r>
            <a:r>
              <a:rPr lang="he-IL" sz="2400" dirty="0">
                <a:solidFill>
                  <a:srgbClr val="FF0000"/>
                </a:solidFill>
              </a:rPr>
              <a:t>ראש המחסנית זז</a:t>
            </a:r>
            <a:r>
              <a:rPr lang="he-IL" sz="2400" dirty="0"/>
              <a:t>, </a:t>
            </a:r>
            <a:r>
              <a:rPr lang="he-IL" sz="2400" dirty="0">
                <a:solidFill>
                  <a:schemeClr val="accent1">
                    <a:lumMod val="75000"/>
                  </a:schemeClr>
                </a:solidFill>
              </a:rPr>
              <a:t>כלומר המקום שאליו נכנס הנתון הבא משתנה, כדי שהנתון החדש שייכנס לא ייכתב על הנתון הקודם ויהרוס אותו. 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he-IL" sz="2400" dirty="0"/>
              <a:t>הכנסת נתון למחסנית נקראת דחיפה -  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Pushing</a:t>
            </a:r>
            <a:r>
              <a:rPr lang="he-IL" sz="2400" dirty="0"/>
              <a:t>, </a:t>
            </a:r>
            <a:endParaRPr lang="en-US" sz="2400" dirty="0"/>
          </a:p>
          <a:p>
            <a:r>
              <a:rPr lang="he-IL" sz="2400" dirty="0"/>
              <a:t>הוצאת נתון מן המחסנית נקראת שליפה - 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Popping</a:t>
            </a:r>
          </a:p>
          <a:p>
            <a:endParaRPr lang="he-IL" dirty="0"/>
          </a:p>
        </p:txBody>
      </p:sp>
      <p:pic>
        <p:nvPicPr>
          <p:cNvPr id="2050" name="Picture 2" descr="תוצאת תמונה עבור מחסנית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46" y="3106271"/>
            <a:ext cx="3018292" cy="217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083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409329" y="349625"/>
            <a:ext cx="3746350" cy="1250575"/>
          </a:xfrm>
        </p:spPr>
        <p:txBody>
          <a:bodyPr>
            <a:normAutofit/>
          </a:bodyPr>
          <a:lstStyle/>
          <a:p>
            <a:pPr algn="r"/>
            <a:r>
              <a:rPr lang="he-IL" sz="3800" b="1" dirty="0">
                <a:cs typeface="+mn-cs"/>
              </a:rPr>
              <a:t>מבנה הנתונים בזיכרון המחשב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182304" y="1909482"/>
            <a:ext cx="2973376" cy="15256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מקטע הקוד -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cs</a:t>
            </a: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מקטע הנתונים -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ds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0" indent="0">
              <a:buNone/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המחסנית -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ss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0" indent="0">
              <a:buNone/>
            </a:pPr>
            <a:endParaRPr lang="he-I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he-I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18" y="286176"/>
            <a:ext cx="7024411" cy="4671999"/>
          </a:xfrm>
          <a:prstGeom prst="rect">
            <a:avLst/>
          </a:prstGeom>
        </p:spPr>
      </p:pic>
      <p:sp>
        <p:nvSpPr>
          <p:cNvPr id="6" name="מלבן 5"/>
          <p:cNvSpPr/>
          <p:nvPr/>
        </p:nvSpPr>
        <p:spPr>
          <a:xfrm>
            <a:off x="5472952" y="3435177"/>
            <a:ext cx="1794874" cy="125057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7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01907"/>
              </p:ext>
            </p:extLst>
          </p:nvPr>
        </p:nvGraphicFramePr>
        <p:xfrm>
          <a:off x="912468" y="5574053"/>
          <a:ext cx="10436850" cy="3708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478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78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4789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4789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4789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4789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4789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4789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4789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4789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47895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47895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47895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47895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347895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347895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347895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347895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347895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  <a:gridCol w="347895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  <a:gridCol w="347895">
                  <a:extLst>
                    <a:ext uri="{9D8B030D-6E8A-4147-A177-3AD203B41FA5}">
                      <a16:colId xmlns="" xmlns:a16="http://schemas.microsoft.com/office/drawing/2014/main" val="20020"/>
                    </a:ext>
                  </a:extLst>
                </a:gridCol>
                <a:gridCol w="347895">
                  <a:extLst>
                    <a:ext uri="{9D8B030D-6E8A-4147-A177-3AD203B41FA5}">
                      <a16:colId xmlns="" xmlns:a16="http://schemas.microsoft.com/office/drawing/2014/main" val="20021"/>
                    </a:ext>
                  </a:extLst>
                </a:gridCol>
                <a:gridCol w="347895">
                  <a:extLst>
                    <a:ext uri="{9D8B030D-6E8A-4147-A177-3AD203B41FA5}">
                      <a16:colId xmlns="" xmlns:a16="http://schemas.microsoft.com/office/drawing/2014/main" val="20022"/>
                    </a:ext>
                  </a:extLst>
                </a:gridCol>
                <a:gridCol w="347895">
                  <a:extLst>
                    <a:ext uri="{9D8B030D-6E8A-4147-A177-3AD203B41FA5}">
                      <a16:colId xmlns="" xmlns:a16="http://schemas.microsoft.com/office/drawing/2014/main" val="20023"/>
                    </a:ext>
                  </a:extLst>
                </a:gridCol>
                <a:gridCol w="347895">
                  <a:extLst>
                    <a:ext uri="{9D8B030D-6E8A-4147-A177-3AD203B41FA5}">
                      <a16:colId xmlns="" xmlns:a16="http://schemas.microsoft.com/office/drawing/2014/main" val="20024"/>
                    </a:ext>
                  </a:extLst>
                </a:gridCol>
                <a:gridCol w="347895">
                  <a:extLst>
                    <a:ext uri="{9D8B030D-6E8A-4147-A177-3AD203B41FA5}">
                      <a16:colId xmlns="" xmlns:a16="http://schemas.microsoft.com/office/drawing/2014/main" val="20025"/>
                    </a:ext>
                  </a:extLst>
                </a:gridCol>
                <a:gridCol w="347895">
                  <a:extLst>
                    <a:ext uri="{9D8B030D-6E8A-4147-A177-3AD203B41FA5}">
                      <a16:colId xmlns="" xmlns:a16="http://schemas.microsoft.com/office/drawing/2014/main" val="20026"/>
                    </a:ext>
                  </a:extLst>
                </a:gridCol>
                <a:gridCol w="347895">
                  <a:extLst>
                    <a:ext uri="{9D8B030D-6E8A-4147-A177-3AD203B41FA5}">
                      <a16:colId xmlns="" xmlns:a16="http://schemas.microsoft.com/office/drawing/2014/main" val="20027"/>
                    </a:ext>
                  </a:extLst>
                </a:gridCol>
                <a:gridCol w="347895">
                  <a:extLst>
                    <a:ext uri="{9D8B030D-6E8A-4147-A177-3AD203B41FA5}">
                      <a16:colId xmlns="" xmlns:a16="http://schemas.microsoft.com/office/drawing/2014/main" val="20028"/>
                    </a:ext>
                  </a:extLst>
                </a:gridCol>
                <a:gridCol w="347895">
                  <a:extLst>
                    <a:ext uri="{9D8B030D-6E8A-4147-A177-3AD203B41FA5}">
                      <a16:colId xmlns=""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765177" y="5204721"/>
            <a:ext cx="13312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>
                <a:solidFill>
                  <a:srgbClr val="0066FF"/>
                </a:solidFill>
              </a:rPr>
              <a:t>מקטע הקוד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61203" y="5139913"/>
            <a:ext cx="154723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>
                <a:solidFill>
                  <a:srgbClr val="0066FF"/>
                </a:solidFill>
              </a:rPr>
              <a:t>מקטע הנתונים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22224" y="5139913"/>
            <a:ext cx="162709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>
                <a:solidFill>
                  <a:srgbClr val="002060"/>
                </a:solidFill>
              </a:rPr>
              <a:t>מחסנית</a:t>
            </a:r>
          </a:p>
        </p:txBody>
      </p:sp>
    </p:spTree>
    <p:extLst>
      <p:ext uri="{BB962C8B-B14F-4D97-AF65-F5344CB8AC3E}">
        <p14:creationId xmlns:p14="http://schemas.microsoft.com/office/powerpoint/2010/main" val="144643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77518" y="766482"/>
            <a:ext cx="2778162" cy="820272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>
                <a:latin typeface="Arial" panose="020B0604020202020204" pitchFamily="34" charset="0"/>
                <a:cs typeface="Arial" panose="020B0604020202020204" pitchFamily="34" charset="0"/>
              </a:rPr>
              <a:t>המחסנית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3832412" y="1845734"/>
            <a:ext cx="7323268" cy="1865651"/>
          </a:xfrm>
        </p:spPr>
        <p:txBody>
          <a:bodyPr>
            <a:noAutofit/>
          </a:bodyPr>
          <a:lstStyle/>
          <a:p>
            <a:r>
              <a:rPr lang="he-IL" sz="2400" dirty="0"/>
              <a:t>גודל המחסנית המוגדר בתכניות שלנו הוא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100h</a:t>
            </a:r>
            <a:r>
              <a:rPr lang="he-IL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e-IL" sz="2400" dirty="0"/>
              <a:t>256  בתים  </a:t>
            </a:r>
            <a:r>
              <a:rPr lang="he-IL" sz="2400" dirty="0">
                <a:sym typeface="Wingdings" panose="05000000000000000000" pitchFamily="2" charset="2"/>
              </a:rPr>
              <a:t>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0FFh</a:t>
            </a:r>
            <a:endParaRPr lang="he-IL" sz="24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שמירת הנתונים במחסנית מתחיל בכתובת הגבוהה ביותר והמצביע של מיקם הנתון יורד עם כל דחיפה 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push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 של נתון למחסנית. </a:t>
            </a:r>
          </a:p>
        </p:txBody>
      </p:sp>
      <p:pic>
        <p:nvPicPr>
          <p:cNvPr id="6" name="מציין מיקום תוכן 3"/>
          <p:cNvPicPr>
            <a:picLocks noChangeAspect="1"/>
          </p:cNvPicPr>
          <p:nvPr/>
        </p:nvPicPr>
        <p:blipFill rotWithShape="1">
          <a:blip r:embed="rId2"/>
          <a:srcRect l="740" t="10890" r="78087" b="78707"/>
          <a:stretch/>
        </p:blipFill>
        <p:spPr>
          <a:xfrm>
            <a:off x="430306" y="1896034"/>
            <a:ext cx="3012141" cy="180539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3"/>
          <a:srcRect l="74116" t="69345" b="5527"/>
          <a:stretch/>
        </p:blipFill>
        <p:spPr>
          <a:xfrm>
            <a:off x="8037207" y="4061010"/>
            <a:ext cx="3118473" cy="2013487"/>
          </a:xfrm>
          <a:prstGeom prst="rect">
            <a:avLst/>
          </a:prstGeom>
        </p:spPr>
      </p:pic>
      <p:sp>
        <p:nvSpPr>
          <p:cNvPr id="8" name="חץ ימינה 7"/>
          <p:cNvSpPr/>
          <p:nvPr/>
        </p:nvSpPr>
        <p:spPr>
          <a:xfrm>
            <a:off x="7494046" y="4703669"/>
            <a:ext cx="1219973" cy="32683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639430" y="4061010"/>
            <a:ext cx="6691536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דחיפה של נתונים למחסנית היא של נתונים בגודל</a:t>
            </a:r>
          </a:p>
          <a:p>
            <a:r>
              <a:rPr lang="he-IL" sz="2400" dirty="0"/>
              <a:t>מילה– </a:t>
            </a:r>
            <a:r>
              <a:rPr lang="en-US" sz="2400" dirty="0"/>
              <a:t>word</a:t>
            </a:r>
            <a:r>
              <a:rPr lang="he-IL" sz="2400" dirty="0"/>
              <a:t>. </a:t>
            </a:r>
          </a:p>
          <a:p>
            <a:r>
              <a:rPr lang="he-IL" sz="2400" dirty="0"/>
              <a:t>מתחילים מהתא עם הכתובת הגבוהה ביותר </a:t>
            </a:r>
            <a:r>
              <a:rPr lang="he-IL" sz="2400" dirty="0">
                <a:sym typeface="Wingdings" panose="05000000000000000000" pitchFamily="2" charset="2"/>
              </a:rPr>
              <a:t> </a:t>
            </a:r>
            <a:r>
              <a:rPr lang="he-IL" sz="2400" dirty="0"/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0FFh</a:t>
            </a:r>
            <a:r>
              <a:rPr lang="he-IL" sz="2400" dirty="0"/>
              <a:t>. </a:t>
            </a:r>
          </a:p>
          <a:p>
            <a:r>
              <a:rPr lang="he-IL" sz="2400" dirty="0"/>
              <a:t>כל דחיפה של נתון למחסנית תשמור אותו בכתובת האחרונה פחות 2  </a:t>
            </a:r>
            <a:r>
              <a:rPr lang="he-IL" sz="2400" dirty="0">
                <a:sym typeface="Wingdings" panose="05000000000000000000" pitchFamily="2" charset="2"/>
              </a:rPr>
              <a:t>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0FCh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19796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32612" y="833718"/>
            <a:ext cx="5723068" cy="779930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>
                <a:latin typeface="Arial" panose="020B0604020202020204" pitchFamily="34" charset="0"/>
                <a:cs typeface="Arial" panose="020B0604020202020204" pitchFamily="34" charset="0"/>
              </a:rPr>
              <a:t>רגיסטרים של המחסנית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51339" y="1986455"/>
            <a:ext cx="10625958" cy="425668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למחסנית יש שני רגיסטרים שקשורים אליה.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 segment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- הוא סגמנט המחסנית. מצביע על הכתובת הנמוכה ביותר במחסנית.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 pointer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- הוא הרגיסטר המצביע על מיקום הנתון האחרון שהוכנס למחסנית, 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מ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צביע על </a:t>
            </a:r>
            <a:r>
              <a:rPr lang="he-IL" sz="2400" dirty="0" err="1">
                <a:latin typeface="Arial" panose="020B0604020202020204" pitchFamily="34" charset="0"/>
                <a:cs typeface="Arial" panose="020B0604020202020204" pitchFamily="34" charset="0"/>
              </a:rPr>
              <a:t>האופסט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בתוך סגמנט המחסנית.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בתחילת התוכנית, הרגיסטר </a:t>
            </a:r>
            <a:r>
              <a:rPr lang="en-US" sz="24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he-IL" sz="2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שווה לגודל המחסנית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לדוגמה בתוכנית בה המחסנית בגודל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100h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, לפני שהכנסנו ערך כלשהו למחסנית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שווה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100h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 (כתובת הממוקמת מחוץ למחסנית)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הנתון הראשון שיכנס למחסנית יכנס לכתובת הגבוהה ביותר של המחסנית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0ffh –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0feh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והנתון האחרון שהמחסנית תוכל להכיל הוא הכתובת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00h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.  (01 ו- 00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סה"כ 128 מילים).</a:t>
            </a:r>
            <a:endParaRPr lang="en-US" sz="2400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7" t="3642" r="13033"/>
          <a:stretch/>
        </p:blipFill>
        <p:spPr>
          <a:xfrm>
            <a:off x="1097280" y="169140"/>
            <a:ext cx="1797269" cy="167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359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3894083" y="2049792"/>
            <a:ext cx="7261597" cy="2033477"/>
          </a:xfrm>
        </p:spPr>
        <p:txBody>
          <a:bodyPr>
            <a:normAutofit fontScale="92500"/>
          </a:bodyPr>
          <a:lstStyle/>
          <a:p>
            <a:r>
              <a:rPr lang="he-IL" sz="2800" b="1" dirty="0">
                <a:solidFill>
                  <a:schemeClr val="accent2">
                    <a:lumMod val="75000"/>
                  </a:schemeClr>
                </a:solidFill>
              </a:rPr>
              <a:t>הכנסה של ערך למחסנית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מה יבוצע?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ערכו של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SP 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sz="2800" u="sng" dirty="0" err="1">
                <a:latin typeface="Arial" panose="020B0604020202020204" pitchFamily="34" charset="0"/>
                <a:cs typeface="Arial" panose="020B0604020202020204" pitchFamily="34" charset="0"/>
              </a:rPr>
              <a:t>יירד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 בשתיים: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= sp-2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ערכו של האופרנד יועתק למחסנית, לכתובת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ss:sp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6521824" y="685800"/>
            <a:ext cx="4633856" cy="822508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>
                <a:latin typeface="Arial" panose="020B0604020202020204" pitchFamily="34" charset="0"/>
                <a:cs typeface="Arial" panose="020B0604020202020204" pitchFamily="34" charset="0"/>
              </a:rPr>
              <a:t>פקודת 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6981" y="4195804"/>
            <a:ext cx="303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3200" dirty="0">
                <a:solidFill>
                  <a:srgbClr val="002060"/>
                </a:solidFill>
              </a:rPr>
              <a:t>push	</a:t>
            </a:r>
            <a:r>
              <a:rPr lang="en-US" sz="3200" dirty="0"/>
              <a:t>operand</a:t>
            </a:r>
          </a:p>
        </p:txBody>
      </p:sp>
      <p:pic>
        <p:nvPicPr>
          <p:cNvPr id="2050" name="Picture 2" descr="http://blog.southco.com/wp-content/uploads/extract/man_push_m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46" y="3913327"/>
            <a:ext cx="2292219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780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4047564" y="2026860"/>
            <a:ext cx="6898341" cy="2693057"/>
          </a:xfrm>
        </p:spPr>
        <p:txBody>
          <a:bodyPr>
            <a:normAutofit/>
          </a:bodyPr>
          <a:lstStyle/>
          <a:p>
            <a:r>
              <a:rPr lang="he-IL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ערכו של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he-IL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תמיד יורד בשתיים עם פקודת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, כלומר הוא מצביע על כתובת שרחוקה שני בתים מהכתובת האחרונה עליה הצביע.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e-IL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המשמעות היא שאפשר לדחוף למחסנית רק משתנים בגודל של שני בתים –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r>
              <a:rPr lang="he-IL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כל ניסיון לבצע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לכמות אחרת של בתים – יוביל לשגיאה.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6091518" y="286604"/>
            <a:ext cx="5064162" cy="1300150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>
                <a:latin typeface="Arial" panose="020B0604020202020204" pitchFamily="34" charset="0"/>
                <a:cs typeface="Arial" panose="020B0604020202020204" pitchFamily="34" charset="0"/>
              </a:rPr>
              <a:t>פקודת 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he-IL" sz="4400" b="1" dirty="0">
                <a:latin typeface="Arial" panose="020B0604020202020204" pitchFamily="34" charset="0"/>
                <a:cs typeface="Arial" panose="020B0604020202020204" pitchFamily="34" charset="0"/>
              </a:rPr>
              <a:t> - המשך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9231" y="2026860"/>
            <a:ext cx="2376838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lang="en-US" sz="2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ax</a:t>
            </a:r>
          </a:p>
          <a:p>
            <a:pPr algn="l" rtl="0"/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pic>
        <p:nvPicPr>
          <p:cNvPr id="5122" name="Picture 2" descr="תוצאת תמונה עבור ‪push fun‬‏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5" t="12991" r="53364" b="9720"/>
          <a:stretch/>
        </p:blipFill>
        <p:spPr bwMode="auto">
          <a:xfrm>
            <a:off x="1997352" y="4126522"/>
            <a:ext cx="1628717" cy="194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629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5096435" y="1933822"/>
            <a:ext cx="6117654" cy="2918153"/>
          </a:xfrm>
        </p:spPr>
        <p:txBody>
          <a:bodyPr>
            <a:noAutofit/>
          </a:bodyPr>
          <a:lstStyle/>
          <a:p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הפקודה ההפוכה ל-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</a:p>
          <a:p>
            <a:r>
              <a:rPr lang="he-IL" sz="2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הוצאה של מילה מהמחסנית והעתקה שלה לאופרנד</a:t>
            </a:r>
          </a:p>
          <a:p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מה יבוצע?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מילה מראש המחסנית תועתק לאופרנד היעד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ערכו של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sz="2400" u="sng" dirty="0">
                <a:latin typeface="Arial" panose="020B0604020202020204" pitchFamily="34" charset="0"/>
                <a:cs typeface="Arial" panose="020B0604020202020204" pitchFamily="34" charset="0"/>
              </a:rPr>
              <a:t>יעלה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ב-2</a:t>
            </a:r>
          </a:p>
        </p:txBody>
      </p:sp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7301752" y="726140"/>
            <a:ext cx="3853927" cy="755189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>
                <a:latin typeface="Arial" panose="020B0604020202020204" pitchFamily="34" charset="0"/>
                <a:cs typeface="Arial" panose="020B0604020202020204" pitchFamily="34" charset="0"/>
              </a:rPr>
              <a:t>פקודת 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pop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16669" y="5304468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3200" dirty="0">
                <a:solidFill>
                  <a:srgbClr val="002060"/>
                </a:solidFill>
              </a:rPr>
              <a:t>pop</a:t>
            </a:r>
            <a:r>
              <a:rPr lang="en-US" sz="3200" dirty="0"/>
              <a:t>	operand</a:t>
            </a:r>
          </a:p>
        </p:txBody>
      </p:sp>
      <p:pic>
        <p:nvPicPr>
          <p:cNvPr id="4098" name="Picture 2" descr="תוצאת תמונה עבור ‪out‬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28" y="2165925"/>
            <a:ext cx="2857500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472140"/>
      </p:ext>
    </p:extLst>
  </p:cSld>
  <p:clrMapOvr>
    <a:masterClrMapping/>
  </p:clrMapOvr>
</p:sld>
</file>

<file path=ppt/theme/theme1.xml><?xml version="1.0" encoding="utf-8"?>
<a:theme xmlns:a="http://schemas.openxmlformats.org/drawingml/2006/main" name="מבט לאחור">
  <a:themeElements>
    <a:clrScheme name="ירוק כחול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מבט לאחור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בט לאחור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5760</TotalTime>
  <Words>899</Words>
  <Application>Microsoft Office PowerPoint</Application>
  <PresentationFormat>מסך רחב</PresentationFormat>
  <Paragraphs>268</Paragraphs>
  <Slides>29</Slides>
  <Notes>0</Notes>
  <HiddenSlides>2</HiddenSlides>
  <MMClips>0</MMClips>
  <ScaleCrop>false</ScaleCrop>
  <HeadingPairs>
    <vt:vector size="6" baseType="variant">
      <vt:variant>
        <vt:lpstr>גופנים בשימוש</vt:lpstr>
      </vt:variant>
      <vt:variant>
        <vt:i4>11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29</vt:i4>
      </vt:variant>
    </vt:vector>
  </HeadingPairs>
  <TitlesOfParts>
    <vt:vector size="41" baseType="lpstr">
      <vt:lpstr>Arial Unicode MS</vt:lpstr>
      <vt:lpstr>Arial</vt:lpstr>
      <vt:lpstr>Arial Black</vt:lpstr>
      <vt:lpstr>Bookman Old Style</vt:lpstr>
      <vt:lpstr>Calibri</vt:lpstr>
      <vt:lpstr>Calibri Light</vt:lpstr>
      <vt:lpstr>David</vt:lpstr>
      <vt:lpstr>Symbol</vt:lpstr>
      <vt:lpstr>Times New Roman</vt:lpstr>
      <vt:lpstr>Webdings</vt:lpstr>
      <vt:lpstr>Wingdings</vt:lpstr>
      <vt:lpstr>מבט לאחור</vt:lpstr>
      <vt:lpstr>פרוצדורות</vt:lpstr>
      <vt:lpstr>מחסנית</vt:lpstr>
      <vt:lpstr>Stack</vt:lpstr>
      <vt:lpstr>מבנה הנתונים בזיכרון המחשב</vt:lpstr>
      <vt:lpstr>המחסנית</vt:lpstr>
      <vt:lpstr>רגיסטרים של המחסנית</vt:lpstr>
      <vt:lpstr>פקודת push</vt:lpstr>
      <vt:lpstr>פקודת push - המשך</vt:lpstr>
      <vt:lpstr>פקודת pop</vt:lpstr>
      <vt:lpstr>פקודת pop - המשך</vt:lpstr>
      <vt:lpstr>למה להשתמש במחסנית?</vt:lpstr>
      <vt:lpstr>פרוצדורות call &amp; ret</vt:lpstr>
      <vt:lpstr> כתיבת תכנית מודולרית</vt:lpstr>
      <vt:lpstr>יתרונות וחסרונות הכתיב המודולרית</vt:lpstr>
      <vt:lpstr>פרוצדורה</vt:lpstr>
      <vt:lpstr>פרוצדורה</vt:lpstr>
      <vt:lpstr>פרוצדורה שמציירת תו למסך במיקום הסמן.</vt:lpstr>
      <vt:lpstr>פרוצדורה המציירת למסך תו במיקום הסמן</vt:lpstr>
      <vt:lpstr>פרוצדורה המציירת למסך תו במיקום הסמן</vt:lpstr>
      <vt:lpstr>פרוצדורה המציירת למסך תו במיקום הסמן</vt:lpstr>
      <vt:lpstr>פרוצדורה המציירת למסך תו במיקום הסמן</vt:lpstr>
      <vt:lpstr>פקודת call:</vt:lpstr>
      <vt:lpstr>פקודת ret:</vt:lpstr>
      <vt:lpstr>פרוצדורות near ו – far</vt:lpstr>
      <vt:lpstr>שימוש במחסנית לשמירת מצב התוכנית</vt:lpstr>
      <vt:lpstr>שימוש במחסנית לשמירת מצב התוכנית</vt:lpstr>
      <vt:lpstr>שימוש במחסנית לשמירת מצב התוכנית</vt:lpstr>
      <vt:lpstr>קיימת פקודה המבצעת פעולת push  ו – pop לכל הרגיסטרים יחד</vt:lpstr>
      <vt:lpstr>דוגמא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אסמבלי שפת סף</dc:title>
  <dc:creator>amir appel</dc:creator>
  <cp:lastModifiedBy>Amalia</cp:lastModifiedBy>
  <cp:revision>345</cp:revision>
  <dcterms:created xsi:type="dcterms:W3CDTF">2016-07-05T08:00:04Z</dcterms:created>
  <dcterms:modified xsi:type="dcterms:W3CDTF">2019-12-16T09:25:49Z</dcterms:modified>
</cp:coreProperties>
</file>