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9"/>
  </p:notesMasterIdLst>
  <p:sldIdLst>
    <p:sldId id="290" r:id="rId2"/>
    <p:sldId id="257" r:id="rId3"/>
    <p:sldId id="292" r:id="rId4"/>
    <p:sldId id="293" r:id="rId5"/>
    <p:sldId id="294" r:id="rId6"/>
    <p:sldId id="295" r:id="rId7"/>
    <p:sldId id="297" r:id="rId8"/>
    <p:sldId id="298" r:id="rId9"/>
    <p:sldId id="306" r:id="rId10"/>
    <p:sldId id="300" r:id="rId11"/>
    <p:sldId id="301" r:id="rId12"/>
    <p:sldId id="302" r:id="rId13"/>
    <p:sldId id="303" r:id="rId14"/>
    <p:sldId id="304" r:id="rId15"/>
    <p:sldId id="305" r:id="rId16"/>
    <p:sldId id="291" r:id="rId17"/>
    <p:sldId id="307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A15"/>
    <a:srgbClr val="FF6600"/>
    <a:srgbClr val="0066FF"/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970B5-2C4B-4C2E-8B9A-C46EA83CCD1B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AB6AEEE-EAFD-45D6-A827-3EF6CC6CD38E}">
      <dgm:prSet phldrT="[טקסט]"/>
      <dgm:spPr/>
      <dgm:t>
        <a:bodyPr/>
        <a:lstStyle/>
        <a:p>
          <a:pPr rtl="1"/>
          <a:r>
            <a:rPr lang="he-IL" dirty="0"/>
            <a:t>מקלדת</a:t>
          </a:r>
        </a:p>
      </dgm:t>
    </dgm:pt>
    <dgm:pt modelId="{0FE9A753-2240-46E3-847B-3FF006260883}" type="parTrans" cxnId="{140291BC-0509-4B2D-AF1B-E4CA369AD6ED}">
      <dgm:prSet/>
      <dgm:spPr/>
      <dgm:t>
        <a:bodyPr/>
        <a:lstStyle/>
        <a:p>
          <a:pPr rtl="1"/>
          <a:endParaRPr lang="he-IL"/>
        </a:p>
      </dgm:t>
    </dgm:pt>
    <dgm:pt modelId="{21E39C52-4F4D-4DDC-911D-FF926965F768}" type="sibTrans" cxnId="{140291BC-0509-4B2D-AF1B-E4CA369AD6ED}">
      <dgm:prSet/>
      <dgm:spPr/>
      <dgm:t>
        <a:bodyPr/>
        <a:lstStyle/>
        <a:p>
          <a:pPr rtl="1"/>
          <a:endParaRPr lang="he-IL"/>
        </a:p>
      </dgm:t>
    </dgm:pt>
    <dgm:pt modelId="{47360F5E-22EB-425B-B7B1-E301FDE0E507}">
      <dgm:prSet phldrT="[טקסט]"/>
      <dgm:spPr/>
      <dgm:t>
        <a:bodyPr/>
        <a:lstStyle/>
        <a:p>
          <a:pPr rtl="1"/>
          <a:r>
            <a:rPr lang="he-IL" dirty="0"/>
            <a:t>כותבת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Scan Code</a:t>
          </a:r>
          <a:r>
            <a:rPr lang="he-IL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e-IL" dirty="0"/>
            <a:t>לזיכרון ה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I/O</a:t>
          </a:r>
          <a:endParaRPr lang="he-IL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D62FC0-9B02-468E-8872-DA35CBF812CF}" type="parTrans" cxnId="{C86CFC14-F256-4CB5-9B38-1CC89FC8D649}">
      <dgm:prSet/>
      <dgm:spPr/>
      <dgm:t>
        <a:bodyPr/>
        <a:lstStyle/>
        <a:p>
          <a:pPr rtl="1"/>
          <a:endParaRPr lang="he-IL"/>
        </a:p>
      </dgm:t>
    </dgm:pt>
    <dgm:pt modelId="{4A7CC49F-07DC-4F97-AF0E-9EAC27D81AD4}" type="sibTrans" cxnId="{C86CFC14-F256-4CB5-9B38-1CC89FC8D649}">
      <dgm:prSet/>
      <dgm:spPr/>
      <dgm:t>
        <a:bodyPr/>
        <a:lstStyle/>
        <a:p>
          <a:pPr rtl="1"/>
          <a:endParaRPr lang="he-IL"/>
        </a:p>
      </dgm:t>
    </dgm:pt>
    <dgm:pt modelId="{38403221-AB81-4619-A8FF-65672DB5BE5B}">
      <dgm:prSet phldrT="[טקסט]"/>
      <dgm:spPr/>
      <dgm:t>
        <a:bodyPr/>
        <a:lstStyle/>
        <a:p>
          <a:pPr rtl="1"/>
          <a:r>
            <a:rPr lang="en-US" dirty="0"/>
            <a:t>PIC</a:t>
          </a:r>
          <a:endParaRPr lang="he-IL" dirty="0"/>
        </a:p>
      </dgm:t>
    </dgm:pt>
    <dgm:pt modelId="{66866022-C00B-48E0-BEEA-7236AB633142}" type="parTrans" cxnId="{6633EA92-7365-414A-9752-8D55EE571FD3}">
      <dgm:prSet/>
      <dgm:spPr/>
      <dgm:t>
        <a:bodyPr/>
        <a:lstStyle/>
        <a:p>
          <a:pPr rtl="1"/>
          <a:endParaRPr lang="he-IL"/>
        </a:p>
      </dgm:t>
    </dgm:pt>
    <dgm:pt modelId="{E4DFEED1-754F-4341-A0C6-01E05D42550C}" type="sibTrans" cxnId="{6633EA92-7365-414A-9752-8D55EE571FD3}">
      <dgm:prSet/>
      <dgm:spPr/>
      <dgm:t>
        <a:bodyPr/>
        <a:lstStyle/>
        <a:p>
          <a:pPr rtl="1"/>
          <a:endParaRPr lang="he-IL"/>
        </a:p>
      </dgm:t>
    </dgm:pt>
    <dgm:pt modelId="{B2B51171-E434-4DD8-9E92-21022BD75744}">
      <dgm:prSet phldrT="[טקסט]"/>
      <dgm:spPr/>
      <dgm:t>
        <a:bodyPr/>
        <a:lstStyle/>
        <a:p>
          <a:pPr rtl="1"/>
          <a:r>
            <a:rPr lang="he-IL" dirty="0"/>
            <a:t>שולח פסיקה למעבד</a:t>
          </a:r>
        </a:p>
      </dgm:t>
    </dgm:pt>
    <dgm:pt modelId="{9D54E93D-1B6B-4785-8BA6-2D59591C8C9C}" type="parTrans" cxnId="{291A4747-BD7B-462B-9AF8-DC5BFBAC64AF}">
      <dgm:prSet/>
      <dgm:spPr/>
      <dgm:t>
        <a:bodyPr/>
        <a:lstStyle/>
        <a:p>
          <a:pPr rtl="1"/>
          <a:endParaRPr lang="he-IL"/>
        </a:p>
      </dgm:t>
    </dgm:pt>
    <dgm:pt modelId="{EEC05DD3-E0BF-4444-85E7-8114BF5D20BF}" type="sibTrans" cxnId="{291A4747-BD7B-462B-9AF8-DC5BFBAC64AF}">
      <dgm:prSet/>
      <dgm:spPr/>
      <dgm:t>
        <a:bodyPr/>
        <a:lstStyle/>
        <a:p>
          <a:pPr rtl="1"/>
          <a:endParaRPr lang="he-IL"/>
        </a:p>
      </dgm:t>
    </dgm:pt>
    <dgm:pt modelId="{06D13144-E9E1-4537-B717-A9BFA46090DF}">
      <dgm:prSet phldrT="[טקסט]"/>
      <dgm:spPr/>
      <dgm:t>
        <a:bodyPr/>
        <a:lstStyle/>
        <a:p>
          <a:pPr rtl="1"/>
          <a:r>
            <a:rPr lang="he-IL" dirty="0"/>
            <a:t>המעבד</a:t>
          </a:r>
        </a:p>
      </dgm:t>
    </dgm:pt>
    <dgm:pt modelId="{6D6B9F17-DFCF-4B49-8F8E-A132D654B6ED}" type="parTrans" cxnId="{45E5B946-0EEA-4382-AE20-A55017366A88}">
      <dgm:prSet/>
      <dgm:spPr/>
      <dgm:t>
        <a:bodyPr/>
        <a:lstStyle/>
        <a:p>
          <a:pPr rtl="1"/>
          <a:endParaRPr lang="he-IL"/>
        </a:p>
      </dgm:t>
    </dgm:pt>
    <dgm:pt modelId="{BB6FABEF-F973-4C96-820D-7C506E66D48E}" type="sibTrans" cxnId="{45E5B946-0EEA-4382-AE20-A55017366A88}">
      <dgm:prSet/>
      <dgm:spPr/>
      <dgm:t>
        <a:bodyPr/>
        <a:lstStyle/>
        <a:p>
          <a:pPr rtl="1"/>
          <a:endParaRPr lang="he-IL"/>
        </a:p>
      </dgm:t>
    </dgm:pt>
    <dgm:pt modelId="{7EF2A212-D84F-4D7F-B020-00498364B74A}">
      <dgm:prSet phldrT="[טקסט]"/>
      <dgm:spPr/>
      <dgm:t>
        <a:bodyPr/>
        <a:lstStyle/>
        <a:p>
          <a:pPr rtl="1"/>
          <a:r>
            <a:rPr lang="he-IL" dirty="0"/>
            <a:t>שולחת פסיקה ל </a:t>
          </a:r>
          <a:r>
            <a:rPr lang="en-US" dirty="0"/>
            <a:t>PIC</a:t>
          </a:r>
          <a:endParaRPr lang="he-IL" dirty="0"/>
        </a:p>
      </dgm:t>
    </dgm:pt>
    <dgm:pt modelId="{451C86D6-6687-4E0F-A33B-2F5E7F745C8E}" type="parTrans" cxnId="{3267FC24-5595-48A0-A2DF-EE072FF95F29}">
      <dgm:prSet/>
      <dgm:spPr/>
      <dgm:t>
        <a:bodyPr/>
        <a:lstStyle/>
        <a:p>
          <a:pPr rtl="1"/>
          <a:endParaRPr lang="he-IL"/>
        </a:p>
      </dgm:t>
    </dgm:pt>
    <dgm:pt modelId="{33400434-E64D-4FFB-9D7D-B6954E1D06E1}" type="sibTrans" cxnId="{3267FC24-5595-48A0-A2DF-EE072FF95F29}">
      <dgm:prSet/>
      <dgm:spPr/>
      <dgm:t>
        <a:bodyPr/>
        <a:lstStyle/>
        <a:p>
          <a:pPr rtl="1"/>
          <a:endParaRPr lang="he-IL"/>
        </a:p>
      </dgm:t>
    </dgm:pt>
    <dgm:pt modelId="{41867279-D9FB-41A7-B2C8-3F50A207AB76}">
      <dgm:prSet phldrT="[טקסט]"/>
      <dgm:spPr/>
      <dgm:t>
        <a:bodyPr/>
        <a:lstStyle/>
        <a:p>
          <a:pPr rtl="1"/>
          <a:r>
            <a:rPr lang="he-IL"/>
            <a:t>מתרגם את ה </a:t>
          </a:r>
          <a:r>
            <a:rPr lang="en-US"/>
            <a:t>Scan Code</a:t>
          </a:r>
          <a:r>
            <a:rPr lang="he-IL"/>
            <a:t> ל </a:t>
          </a:r>
          <a:r>
            <a:rPr lang="en-US"/>
            <a:t>ASCII</a:t>
          </a:r>
          <a:endParaRPr lang="he-IL" dirty="0"/>
        </a:p>
      </dgm:t>
    </dgm:pt>
    <dgm:pt modelId="{DCC0B264-C596-45B4-BE8F-AB37422B470C}" type="parTrans" cxnId="{7BFBB6A4-7079-4CBD-B6EA-0522CE3ABF8F}">
      <dgm:prSet/>
      <dgm:spPr/>
      <dgm:t>
        <a:bodyPr/>
        <a:lstStyle/>
        <a:p>
          <a:pPr rtl="1"/>
          <a:endParaRPr lang="he-IL"/>
        </a:p>
      </dgm:t>
    </dgm:pt>
    <dgm:pt modelId="{4449A649-C9A5-41BC-B7ED-79CAE9BC3B6F}" type="sibTrans" cxnId="{7BFBB6A4-7079-4CBD-B6EA-0522CE3ABF8F}">
      <dgm:prSet/>
      <dgm:spPr/>
      <dgm:t>
        <a:bodyPr/>
        <a:lstStyle/>
        <a:p>
          <a:pPr rtl="1"/>
          <a:endParaRPr lang="he-IL"/>
        </a:p>
      </dgm:t>
    </dgm:pt>
    <dgm:pt modelId="{08EA8BAE-EEA3-46F0-98A5-B4317DC76447}">
      <dgm:prSet phldrT="[טקסט]"/>
      <dgm:spPr/>
      <dgm:t>
        <a:bodyPr/>
        <a:lstStyle/>
        <a:p>
          <a:pPr rtl="1"/>
          <a:r>
            <a:rPr lang="he-IL" dirty="0"/>
            <a:t>כותב את</a:t>
          </a:r>
          <a:r>
            <a:rPr lang="en-US" dirty="0"/>
            <a:t>Scan </a:t>
          </a:r>
          <a:r>
            <a:rPr lang="he-IL" dirty="0"/>
            <a:t> </a:t>
          </a:r>
          <a:r>
            <a:rPr lang="en-US" dirty="0"/>
            <a:t>Code </a:t>
          </a:r>
          <a:r>
            <a:rPr lang="he-IL" dirty="0"/>
            <a:t> </a:t>
          </a:r>
          <a:r>
            <a:rPr lang="he-IL" dirty="0" err="1"/>
            <a:t>וה</a:t>
          </a:r>
          <a:r>
            <a:rPr lang="en-US" dirty="0"/>
            <a:t> ASCII </a:t>
          </a:r>
          <a:r>
            <a:rPr lang="he-IL" dirty="0"/>
            <a:t> ב </a:t>
          </a:r>
          <a:r>
            <a:rPr lang="en-US" dirty="0"/>
            <a:t>Type Ahead Buffer</a:t>
          </a:r>
          <a:endParaRPr lang="he-IL" dirty="0"/>
        </a:p>
      </dgm:t>
    </dgm:pt>
    <dgm:pt modelId="{2CE0A2E4-E49B-4762-AC8D-E804C725FC8A}" type="parTrans" cxnId="{6F98D87C-27A8-4842-ACF6-23FACD034CBA}">
      <dgm:prSet/>
      <dgm:spPr/>
      <dgm:t>
        <a:bodyPr/>
        <a:lstStyle/>
        <a:p>
          <a:pPr rtl="1"/>
          <a:endParaRPr lang="he-IL"/>
        </a:p>
      </dgm:t>
    </dgm:pt>
    <dgm:pt modelId="{21DB404A-777C-4C7B-BF2F-885BFCA20644}" type="sibTrans" cxnId="{6F98D87C-27A8-4842-ACF6-23FACD034CBA}">
      <dgm:prSet/>
      <dgm:spPr/>
      <dgm:t>
        <a:bodyPr/>
        <a:lstStyle/>
        <a:p>
          <a:pPr rtl="1"/>
          <a:endParaRPr lang="he-IL"/>
        </a:p>
      </dgm:t>
    </dgm:pt>
    <dgm:pt modelId="{6724446A-E3B1-45E9-8BA8-4592420EDA8D}" type="pres">
      <dgm:prSet presAssocID="{1BD970B5-2C4B-4C2E-8B9A-C46EA83CCD1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4F4AC73C-6F60-40BE-AAC9-B648823B8F65}" type="pres">
      <dgm:prSet presAssocID="{5AB6AEEE-EAFD-45D6-A827-3EF6CC6CD38E}" presName="composite" presStyleCnt="0"/>
      <dgm:spPr/>
    </dgm:pt>
    <dgm:pt modelId="{437D18E3-0490-4A76-8FEE-C696EB2E48D2}" type="pres">
      <dgm:prSet presAssocID="{5AB6AEEE-EAFD-45D6-A827-3EF6CC6CD38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6C8095E-8388-41CF-8EDB-3C1E5F6BD7B9}" type="pres">
      <dgm:prSet presAssocID="{5AB6AEEE-EAFD-45D6-A827-3EF6CC6CD38E}" presName="descendantText" presStyleLbl="alignAcc1" presStyleIdx="0" presStyleCnt="3" custLinFactNeighborX="4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4A44736-756D-496E-8F43-24BE118C90B3}" type="pres">
      <dgm:prSet presAssocID="{21E39C52-4F4D-4DDC-911D-FF926965F768}" presName="sp" presStyleCnt="0"/>
      <dgm:spPr/>
    </dgm:pt>
    <dgm:pt modelId="{9BC0E4F9-ED8B-41F6-B232-F3956DD72924}" type="pres">
      <dgm:prSet presAssocID="{38403221-AB81-4619-A8FF-65672DB5BE5B}" presName="composite" presStyleCnt="0"/>
      <dgm:spPr/>
    </dgm:pt>
    <dgm:pt modelId="{99A25DCB-ADBC-4E86-8036-F9143D4CBC39}" type="pres">
      <dgm:prSet presAssocID="{38403221-AB81-4619-A8FF-65672DB5BE5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0AAFFD7-A258-4264-A25B-CA327C309009}" type="pres">
      <dgm:prSet presAssocID="{38403221-AB81-4619-A8FF-65672DB5BE5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6A08408-6448-4405-B1D0-561868AA38A4}" type="pres">
      <dgm:prSet presAssocID="{E4DFEED1-754F-4341-A0C6-01E05D42550C}" presName="sp" presStyleCnt="0"/>
      <dgm:spPr/>
    </dgm:pt>
    <dgm:pt modelId="{AB8412B9-A405-4EA6-8292-7A69CEBFA3D9}" type="pres">
      <dgm:prSet presAssocID="{06D13144-E9E1-4537-B717-A9BFA46090DF}" presName="composite" presStyleCnt="0"/>
      <dgm:spPr/>
    </dgm:pt>
    <dgm:pt modelId="{96A22AB1-E62F-46A9-A5C2-FCA1E8790248}" type="pres">
      <dgm:prSet presAssocID="{06D13144-E9E1-4537-B717-A9BFA46090D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CC67097-F89F-4781-8F8D-B27FB38A576D}" type="pres">
      <dgm:prSet presAssocID="{06D13144-E9E1-4537-B717-A9BFA46090D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3628F043-1D3D-471D-B4BF-9D0E06CE9530}" type="presOf" srcId="{38403221-AB81-4619-A8FF-65672DB5BE5B}" destId="{99A25DCB-ADBC-4E86-8036-F9143D4CBC39}" srcOrd="0" destOrd="0" presId="urn:microsoft.com/office/officeart/2005/8/layout/chevron2"/>
    <dgm:cxn modelId="{140291BC-0509-4B2D-AF1B-E4CA369AD6ED}" srcId="{1BD970B5-2C4B-4C2E-8B9A-C46EA83CCD1B}" destId="{5AB6AEEE-EAFD-45D6-A827-3EF6CC6CD38E}" srcOrd="0" destOrd="0" parTransId="{0FE9A753-2240-46E3-847B-3FF006260883}" sibTransId="{21E39C52-4F4D-4DDC-911D-FF926965F768}"/>
    <dgm:cxn modelId="{291A4747-BD7B-462B-9AF8-DC5BFBAC64AF}" srcId="{38403221-AB81-4619-A8FF-65672DB5BE5B}" destId="{B2B51171-E434-4DD8-9E92-21022BD75744}" srcOrd="0" destOrd="0" parTransId="{9D54E93D-1B6B-4785-8BA6-2D59591C8C9C}" sibTransId="{EEC05DD3-E0BF-4444-85E7-8114BF5D20BF}"/>
    <dgm:cxn modelId="{C1562DDE-7D2A-42C6-A0D0-DBF90179A5E6}" type="presOf" srcId="{7EF2A212-D84F-4D7F-B020-00498364B74A}" destId="{F6C8095E-8388-41CF-8EDB-3C1E5F6BD7B9}" srcOrd="0" destOrd="1" presId="urn:microsoft.com/office/officeart/2005/8/layout/chevron2"/>
    <dgm:cxn modelId="{82942C1E-16D9-49E8-8028-C2092DBF1C69}" type="presOf" srcId="{5AB6AEEE-EAFD-45D6-A827-3EF6CC6CD38E}" destId="{437D18E3-0490-4A76-8FEE-C696EB2E48D2}" srcOrd="0" destOrd="0" presId="urn:microsoft.com/office/officeart/2005/8/layout/chevron2"/>
    <dgm:cxn modelId="{6633EA92-7365-414A-9752-8D55EE571FD3}" srcId="{1BD970B5-2C4B-4C2E-8B9A-C46EA83CCD1B}" destId="{38403221-AB81-4619-A8FF-65672DB5BE5B}" srcOrd="1" destOrd="0" parTransId="{66866022-C00B-48E0-BEEA-7236AB633142}" sibTransId="{E4DFEED1-754F-4341-A0C6-01E05D42550C}"/>
    <dgm:cxn modelId="{6F98D87C-27A8-4842-ACF6-23FACD034CBA}" srcId="{06D13144-E9E1-4537-B717-A9BFA46090DF}" destId="{08EA8BAE-EEA3-46F0-98A5-B4317DC76447}" srcOrd="1" destOrd="0" parTransId="{2CE0A2E4-E49B-4762-AC8D-E804C725FC8A}" sibTransId="{21DB404A-777C-4C7B-BF2F-885BFCA20644}"/>
    <dgm:cxn modelId="{3267FC24-5595-48A0-A2DF-EE072FF95F29}" srcId="{5AB6AEEE-EAFD-45D6-A827-3EF6CC6CD38E}" destId="{7EF2A212-D84F-4D7F-B020-00498364B74A}" srcOrd="1" destOrd="0" parTransId="{451C86D6-6687-4E0F-A33B-2F5E7F745C8E}" sibTransId="{33400434-E64D-4FFB-9D7D-B6954E1D06E1}"/>
    <dgm:cxn modelId="{8E1DD75C-B9EA-4721-9FD2-F5F9E1CB6B6E}" type="presOf" srcId="{08EA8BAE-EEA3-46F0-98A5-B4317DC76447}" destId="{ECC67097-F89F-4781-8F8D-B27FB38A576D}" srcOrd="0" destOrd="1" presId="urn:microsoft.com/office/officeart/2005/8/layout/chevron2"/>
    <dgm:cxn modelId="{45E5B946-0EEA-4382-AE20-A55017366A88}" srcId="{1BD970B5-2C4B-4C2E-8B9A-C46EA83CCD1B}" destId="{06D13144-E9E1-4537-B717-A9BFA46090DF}" srcOrd="2" destOrd="0" parTransId="{6D6B9F17-DFCF-4B49-8F8E-A132D654B6ED}" sibTransId="{BB6FABEF-F973-4C96-820D-7C506E66D48E}"/>
    <dgm:cxn modelId="{A4958CF6-D660-459E-8D7D-F4FA9346D417}" type="presOf" srcId="{47360F5E-22EB-425B-B7B1-E301FDE0E507}" destId="{F6C8095E-8388-41CF-8EDB-3C1E5F6BD7B9}" srcOrd="0" destOrd="0" presId="urn:microsoft.com/office/officeart/2005/8/layout/chevron2"/>
    <dgm:cxn modelId="{C86CFC14-F256-4CB5-9B38-1CC89FC8D649}" srcId="{5AB6AEEE-EAFD-45D6-A827-3EF6CC6CD38E}" destId="{47360F5E-22EB-425B-B7B1-E301FDE0E507}" srcOrd="0" destOrd="0" parTransId="{5ED62FC0-9B02-468E-8872-DA35CBF812CF}" sibTransId="{4A7CC49F-07DC-4F97-AF0E-9EAC27D81AD4}"/>
    <dgm:cxn modelId="{9EBE9E74-F5C6-4FDB-8D20-51A351900470}" type="presOf" srcId="{41867279-D9FB-41A7-B2C8-3F50A207AB76}" destId="{ECC67097-F89F-4781-8F8D-B27FB38A576D}" srcOrd="0" destOrd="0" presId="urn:microsoft.com/office/officeart/2005/8/layout/chevron2"/>
    <dgm:cxn modelId="{7EF5ACBE-99F4-48A4-B31D-9BA6F2369EA9}" type="presOf" srcId="{B2B51171-E434-4DD8-9E92-21022BD75744}" destId="{90AAFFD7-A258-4264-A25B-CA327C309009}" srcOrd="0" destOrd="0" presId="urn:microsoft.com/office/officeart/2005/8/layout/chevron2"/>
    <dgm:cxn modelId="{7BFBB6A4-7079-4CBD-B6EA-0522CE3ABF8F}" srcId="{06D13144-E9E1-4537-B717-A9BFA46090DF}" destId="{41867279-D9FB-41A7-B2C8-3F50A207AB76}" srcOrd="0" destOrd="0" parTransId="{DCC0B264-C596-45B4-BE8F-AB37422B470C}" sibTransId="{4449A649-C9A5-41BC-B7ED-79CAE9BC3B6F}"/>
    <dgm:cxn modelId="{DF1120B6-A1F2-4016-9E90-3E88C9B46D51}" type="presOf" srcId="{1BD970B5-2C4B-4C2E-8B9A-C46EA83CCD1B}" destId="{6724446A-E3B1-45E9-8BA8-4592420EDA8D}" srcOrd="0" destOrd="0" presId="urn:microsoft.com/office/officeart/2005/8/layout/chevron2"/>
    <dgm:cxn modelId="{AAC267B5-D2F3-4080-A082-7435A5B30334}" type="presOf" srcId="{06D13144-E9E1-4537-B717-A9BFA46090DF}" destId="{96A22AB1-E62F-46A9-A5C2-FCA1E8790248}" srcOrd="0" destOrd="0" presId="urn:microsoft.com/office/officeart/2005/8/layout/chevron2"/>
    <dgm:cxn modelId="{F436361D-942A-4748-B789-5653CFB9F180}" type="presParOf" srcId="{6724446A-E3B1-45E9-8BA8-4592420EDA8D}" destId="{4F4AC73C-6F60-40BE-AAC9-B648823B8F65}" srcOrd="0" destOrd="0" presId="urn:microsoft.com/office/officeart/2005/8/layout/chevron2"/>
    <dgm:cxn modelId="{64F7A282-70D1-44B5-BBEF-3EB9D37A875E}" type="presParOf" srcId="{4F4AC73C-6F60-40BE-AAC9-B648823B8F65}" destId="{437D18E3-0490-4A76-8FEE-C696EB2E48D2}" srcOrd="0" destOrd="0" presId="urn:microsoft.com/office/officeart/2005/8/layout/chevron2"/>
    <dgm:cxn modelId="{B306EAFD-C623-4F9D-A3B1-9A12BB274F36}" type="presParOf" srcId="{4F4AC73C-6F60-40BE-AAC9-B648823B8F65}" destId="{F6C8095E-8388-41CF-8EDB-3C1E5F6BD7B9}" srcOrd="1" destOrd="0" presId="urn:microsoft.com/office/officeart/2005/8/layout/chevron2"/>
    <dgm:cxn modelId="{8F391C55-0ECC-4CD0-AAF6-BB2B966B1C8C}" type="presParOf" srcId="{6724446A-E3B1-45E9-8BA8-4592420EDA8D}" destId="{D4A44736-756D-496E-8F43-24BE118C90B3}" srcOrd="1" destOrd="0" presId="urn:microsoft.com/office/officeart/2005/8/layout/chevron2"/>
    <dgm:cxn modelId="{F0ED1111-C3CE-476B-A5F0-59769A2A4597}" type="presParOf" srcId="{6724446A-E3B1-45E9-8BA8-4592420EDA8D}" destId="{9BC0E4F9-ED8B-41F6-B232-F3956DD72924}" srcOrd="2" destOrd="0" presId="urn:microsoft.com/office/officeart/2005/8/layout/chevron2"/>
    <dgm:cxn modelId="{ABA9C1C1-DCF4-4174-AFDC-D62CB2929D6E}" type="presParOf" srcId="{9BC0E4F9-ED8B-41F6-B232-F3956DD72924}" destId="{99A25DCB-ADBC-4E86-8036-F9143D4CBC39}" srcOrd="0" destOrd="0" presId="urn:microsoft.com/office/officeart/2005/8/layout/chevron2"/>
    <dgm:cxn modelId="{FA09F53D-64EA-4920-9E36-870A3054DA3F}" type="presParOf" srcId="{9BC0E4F9-ED8B-41F6-B232-F3956DD72924}" destId="{90AAFFD7-A258-4264-A25B-CA327C309009}" srcOrd="1" destOrd="0" presId="urn:microsoft.com/office/officeart/2005/8/layout/chevron2"/>
    <dgm:cxn modelId="{987385A0-9D8C-461F-9744-1C2D046EFEBE}" type="presParOf" srcId="{6724446A-E3B1-45E9-8BA8-4592420EDA8D}" destId="{26A08408-6448-4405-B1D0-561868AA38A4}" srcOrd="3" destOrd="0" presId="urn:microsoft.com/office/officeart/2005/8/layout/chevron2"/>
    <dgm:cxn modelId="{2A9794B1-582E-46FF-B54C-B8845C44A466}" type="presParOf" srcId="{6724446A-E3B1-45E9-8BA8-4592420EDA8D}" destId="{AB8412B9-A405-4EA6-8292-7A69CEBFA3D9}" srcOrd="4" destOrd="0" presId="urn:microsoft.com/office/officeart/2005/8/layout/chevron2"/>
    <dgm:cxn modelId="{ADB07A00-77C4-41DD-B08D-D43740491B68}" type="presParOf" srcId="{AB8412B9-A405-4EA6-8292-7A69CEBFA3D9}" destId="{96A22AB1-E62F-46A9-A5C2-FCA1E8790248}" srcOrd="0" destOrd="0" presId="urn:microsoft.com/office/officeart/2005/8/layout/chevron2"/>
    <dgm:cxn modelId="{24C3BF1C-81C2-4267-8488-C1C4B0D3B174}" type="presParOf" srcId="{AB8412B9-A405-4EA6-8292-7A69CEBFA3D9}" destId="{ECC67097-F89F-4781-8F8D-B27FB38A57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ט"ז/שבט/תשע"ט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56360" y="1132115"/>
            <a:ext cx="9799320" cy="2495006"/>
          </a:xfrm>
        </p:spPr>
        <p:txBody>
          <a:bodyPr>
            <a:normAutofit/>
          </a:bodyPr>
          <a:lstStyle/>
          <a:p>
            <a:pPr algn="r"/>
            <a: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המשחק</a:t>
            </a:r>
            <a:br>
              <a:rPr lang="he-IL" sz="9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השהייה והמקלדת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65520" y="4645741"/>
            <a:ext cx="463296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</a:p>
        </p:txBody>
      </p:sp>
    </p:spTree>
    <p:extLst>
      <p:ext uri="{BB962C8B-B14F-4D97-AF65-F5344CB8AC3E}">
        <p14:creationId xmlns:p14="http://schemas.microsoft.com/office/powerpoint/2010/main" val="368486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64480" cy="14050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ype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uffer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600" dirty="0"/>
              <a:t>מקום בזיכרון בו המעבד שומר את המידע מהמקלדת.</a:t>
            </a:r>
          </a:p>
          <a:p>
            <a:pPr algn="r" rtl="1"/>
            <a:r>
              <a:rPr lang="he-IL" sz="3600" dirty="0"/>
              <a:t>עבור כל תו המעבד שומר את 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Scan Code 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3600" dirty="0"/>
              <a:t>ואת התרגום שלו ל </a:t>
            </a:r>
            <a:r>
              <a:rPr lang="en-US" sz="3600" dirty="0"/>
              <a:t>ASCII</a:t>
            </a:r>
          </a:p>
          <a:p>
            <a:pPr algn="r" rtl="1"/>
            <a:r>
              <a:rPr lang="he-IL" sz="3600" dirty="0"/>
              <a:t>כלומר לכל תו נשמרים 2 בתים</a:t>
            </a:r>
          </a:p>
          <a:p>
            <a:pPr algn="r" rtl="1"/>
            <a:r>
              <a:rPr lang="he-IL" sz="3600" dirty="0"/>
              <a:t>גודל הבאפר הוא 32 בתים. כלומר יש מקום ל 16 תווים.</a:t>
            </a:r>
          </a:p>
          <a:p>
            <a:pPr algn="r" rtl="1"/>
            <a:r>
              <a:rPr lang="he-IL" sz="3600" dirty="0"/>
              <a:t>לכן עלינו לדאוג לנקות את הבאפר</a:t>
            </a:r>
          </a:p>
          <a:p>
            <a:pPr algn="r" rtl="1"/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459" y="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23560" y="286603"/>
            <a:ext cx="5532120" cy="1313597"/>
          </a:xfrm>
        </p:spPr>
        <p:txBody>
          <a:bodyPr/>
          <a:lstStyle/>
          <a:p>
            <a:pPr algn="r" rtl="1"/>
            <a:r>
              <a:rPr lang="he-IL" b="1" dirty="0">
                <a:cs typeface="+mn-cs"/>
              </a:rPr>
              <a:t>מהמשתמש למעבד</a:t>
            </a:r>
            <a:endParaRPr lang="en-US" b="1" dirty="0">
              <a:cs typeface="+mn-cs"/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27826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41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33015" y="860612"/>
            <a:ext cx="7422666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קריאת מספר מהמקלדת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0501" y="2246242"/>
            <a:ext cx="8875180" cy="3711795"/>
          </a:xfrm>
        </p:spPr>
        <p:txBody>
          <a:bodyPr>
            <a:normAutofit/>
          </a:bodyPr>
          <a:lstStyle/>
          <a:p>
            <a:pPr algn="r" rtl="1"/>
            <a:r>
              <a:rPr lang="he-IL" sz="4000" dirty="0"/>
              <a:t>עד עכשיו עבדנו עם </a:t>
            </a:r>
            <a:r>
              <a:rPr lang="en-US" sz="4000" dirty="0" err="1">
                <a:solidFill>
                  <a:srgbClr val="0033CC"/>
                </a:solidFill>
              </a:rPr>
              <a:t>int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6600"/>
                </a:solidFill>
              </a:rPr>
              <a:t>21h</a:t>
            </a:r>
            <a:r>
              <a:rPr lang="he-IL" sz="4000" dirty="0"/>
              <a:t>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he-IL" sz="4000" dirty="0"/>
              <a:t>כאשר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 =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he-IL" sz="4000" dirty="0" smtClean="0"/>
              <a:t>, </a:t>
            </a:r>
            <a:r>
              <a:rPr lang="he-IL" sz="4000" dirty="0"/>
              <a:t>התוכנית הייתה עוצרת ומחכה שנקליד תו, לא תמיד זה נוח.</a:t>
            </a:r>
          </a:p>
          <a:p>
            <a:pPr algn="r" rtl="1"/>
            <a:r>
              <a:rPr lang="he-IL" sz="4000" dirty="0"/>
              <a:t>בנוסף לא תמיד נוח שהתו שהקשנו יופיע על המסך</a:t>
            </a:r>
          </a:p>
          <a:p>
            <a:pPr algn="r" rtl="1"/>
            <a:endParaRPr lang="en-US" sz="4000" dirty="0"/>
          </a:p>
          <a:p>
            <a:pPr algn="r"/>
            <a:endParaRPr lang="en-US" sz="4000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9" y="538309"/>
            <a:ext cx="1554441" cy="15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251490" y="342138"/>
            <a:ext cx="7196422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קריאת תווי המקלדת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925768"/>
              </p:ext>
            </p:extLst>
          </p:nvPr>
        </p:nvGraphicFramePr>
        <p:xfrm>
          <a:off x="184595" y="1391252"/>
          <a:ext cx="11755224" cy="4891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70">
                  <a:extLst>
                    <a:ext uri="{9D8B030D-6E8A-4147-A177-3AD203B41FA5}">
                      <a16:colId xmlns="" xmlns:a16="http://schemas.microsoft.com/office/drawing/2014/main" val="1324061364"/>
                    </a:ext>
                  </a:extLst>
                </a:gridCol>
                <a:gridCol w="909143">
                  <a:extLst>
                    <a:ext uri="{9D8B030D-6E8A-4147-A177-3AD203B41FA5}">
                      <a16:colId xmlns="" xmlns:a16="http://schemas.microsoft.com/office/drawing/2014/main" val="2723327932"/>
                    </a:ext>
                  </a:extLst>
                </a:gridCol>
                <a:gridCol w="6889641">
                  <a:extLst>
                    <a:ext uri="{9D8B030D-6E8A-4147-A177-3AD203B41FA5}">
                      <a16:colId xmlns="" xmlns:a16="http://schemas.microsoft.com/office/drawing/2014/main" val="1313160616"/>
                    </a:ext>
                  </a:extLst>
                </a:gridCol>
                <a:gridCol w="906178">
                  <a:extLst>
                    <a:ext uri="{9D8B030D-6E8A-4147-A177-3AD203B41FA5}">
                      <a16:colId xmlns="" xmlns:a16="http://schemas.microsoft.com/office/drawing/2014/main" val="4033522710"/>
                    </a:ext>
                  </a:extLst>
                </a:gridCol>
                <a:gridCol w="1922892">
                  <a:extLst>
                    <a:ext uri="{9D8B030D-6E8A-4147-A177-3AD203B41FA5}">
                      <a16:colId xmlns="" xmlns:a16="http://schemas.microsoft.com/office/drawing/2014/main" val="1024239502"/>
                    </a:ext>
                  </a:extLst>
                </a:gridCol>
              </a:tblGrid>
              <a:tr h="711789"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חוסמת?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000" dirty="0"/>
                        <a:t>תו מודפס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תיאור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סוג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פסיקה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10435378"/>
                  </a:ext>
                </a:extLst>
              </a:tr>
              <a:tr h="1194601"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כן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לא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200" dirty="0"/>
                        <a:t>הפסיקה מחזירה בתוך</a:t>
                      </a:r>
                      <a:r>
                        <a:rPr lang="en-US" sz="2200" dirty="0"/>
                        <a:t>al </a:t>
                      </a:r>
                      <a:r>
                        <a:rPr lang="he-IL" sz="2200" dirty="0"/>
                        <a:t> את קוד ה־</a:t>
                      </a:r>
                      <a:r>
                        <a:rPr lang="en-US" sz="2200" dirty="0"/>
                        <a:t> ASCII </a:t>
                      </a:r>
                      <a:r>
                        <a:rPr lang="he-IL" sz="2200" dirty="0"/>
                        <a:t>של התו שנמצא בראש הבאפר ובתוך</a:t>
                      </a:r>
                      <a:r>
                        <a:rPr lang="en-US" sz="2200" dirty="0"/>
                        <a:t>ah </a:t>
                      </a:r>
                      <a:r>
                        <a:rPr lang="he-IL" sz="2200" dirty="0"/>
                        <a:t> את ה־</a:t>
                      </a:r>
                      <a:r>
                        <a:rPr lang="en-US" sz="2200" dirty="0"/>
                        <a:t>code </a:t>
                      </a:r>
                      <a:r>
                        <a:rPr lang="he-IL" sz="2200" dirty="0"/>
                        <a:t> </a:t>
                      </a:r>
                      <a:r>
                        <a:rPr lang="en-US" sz="2200" dirty="0"/>
                        <a:t>scan </a:t>
                      </a:r>
                      <a:r>
                        <a:rPr lang="he-IL" sz="2200" dirty="0"/>
                        <a:t> שלו. </a:t>
                      </a:r>
                      <a:r>
                        <a:rPr lang="en-US" sz="2200" dirty="0"/>
                        <a:t/>
                      </a:r>
                      <a:br>
                        <a:rPr lang="en-US" sz="2200" dirty="0"/>
                      </a:br>
                      <a:r>
                        <a:rPr lang="he-IL" sz="2200" dirty="0"/>
                        <a:t>בנוסף, הפסיקה "מנקה" את התו מהבאפר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>
                          <a:solidFill>
                            <a:srgbClr val="0033CC"/>
                          </a:solidFill>
                        </a:rPr>
                        <a:t>mov</a:t>
                      </a:r>
                      <a:r>
                        <a:rPr lang="en-US" sz="2800" dirty="0"/>
                        <a:t> ah, </a:t>
                      </a:r>
                      <a:r>
                        <a:rPr lang="en-US" sz="2800" dirty="0">
                          <a:solidFill>
                            <a:srgbClr val="FF6600"/>
                          </a:solidFill>
                        </a:rPr>
                        <a:t>0h</a:t>
                      </a:r>
                    </a:p>
                    <a:p>
                      <a:pPr algn="l" rtl="0"/>
                      <a:r>
                        <a:rPr lang="en-US" sz="2800" dirty="0" err="1">
                          <a:solidFill>
                            <a:srgbClr val="0033CC"/>
                          </a:solidFill>
                        </a:rPr>
                        <a:t>int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solidFill>
                            <a:srgbClr val="FF6600"/>
                          </a:solidFill>
                        </a:rPr>
                        <a:t>16h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57396731"/>
                  </a:ext>
                </a:extLst>
              </a:tr>
              <a:tr h="138392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לא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לא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200" dirty="0"/>
                        <a:t>הפסיקה </a:t>
                      </a:r>
                      <a:r>
                        <a:rPr lang="he-IL" sz="2200" dirty="0" smtClean="0"/>
                        <a:t>מדליקה (מאפסת) </a:t>
                      </a:r>
                      <a:r>
                        <a:rPr lang="he-IL" sz="2200" dirty="0"/>
                        <a:t>את ה </a:t>
                      </a:r>
                      <a:r>
                        <a:rPr lang="en-US" sz="2200" dirty="0"/>
                        <a:t>zero flag</a:t>
                      </a:r>
                      <a:r>
                        <a:rPr lang="he-IL" sz="2200" dirty="0"/>
                        <a:t>–</a:t>
                      </a:r>
                      <a:r>
                        <a:rPr lang="en-US" sz="2200" dirty="0"/>
                        <a:t> </a:t>
                      </a:r>
                      <a:r>
                        <a:rPr lang="he-IL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אם יש תו </a:t>
                      </a:r>
                      <a:r>
                        <a:rPr lang="he-IL" sz="2200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מוכן </a:t>
                      </a:r>
                      <a:r>
                        <a:rPr lang="he-IL" sz="2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לקריאה </a:t>
                      </a:r>
                      <a:r>
                        <a:rPr lang="en-US" sz="2200" b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zf</a:t>
                      </a:r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sz="2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0) </a:t>
                      </a:r>
                      <a:r>
                        <a:rPr lang="he-IL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he-IL" sz="2200" dirty="0"/>
                        <a:t> </a:t>
                      </a:r>
                      <a:r>
                        <a:rPr lang="he-IL" sz="2200" b="1" dirty="0">
                          <a:solidFill>
                            <a:srgbClr val="FF0000"/>
                          </a:solidFill>
                        </a:rPr>
                        <a:t>ומכבה אם אין תו מוכן (</a:t>
                      </a:r>
                      <a:r>
                        <a:rPr lang="en-US" sz="2200" b="1" dirty="0" err="1">
                          <a:solidFill>
                            <a:srgbClr val="FF0000"/>
                          </a:solidFill>
                        </a:rPr>
                        <a:t>zf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e-IL" sz="2200" b="1" dirty="0" smtClean="0">
                          <a:solidFill>
                            <a:srgbClr val="FF0000"/>
                          </a:solidFill>
                        </a:rPr>
                        <a:t>). </a:t>
                      </a:r>
                      <a:endParaRPr lang="he-IL" sz="2200" b="1" dirty="0">
                        <a:solidFill>
                          <a:srgbClr val="FF0000"/>
                        </a:solidFill>
                      </a:endParaRPr>
                    </a:p>
                    <a:p>
                      <a:pPr algn="r" rtl="1"/>
                      <a:r>
                        <a:rPr lang="he-IL" sz="2200" dirty="0"/>
                        <a:t>אם יש תו מוכן, </a:t>
                      </a:r>
                      <a:r>
                        <a:rPr lang="en-US" sz="2200" dirty="0"/>
                        <a:t>al </a:t>
                      </a:r>
                      <a:r>
                        <a:rPr lang="he-IL" sz="2200" dirty="0"/>
                        <a:t> ו-</a:t>
                      </a:r>
                      <a:r>
                        <a:rPr lang="en-US" sz="2200" dirty="0"/>
                        <a:t>ah </a:t>
                      </a:r>
                      <a:r>
                        <a:rPr lang="he-IL" sz="2200" dirty="0"/>
                        <a:t> יקבלו את ערכי ה־</a:t>
                      </a:r>
                      <a:r>
                        <a:rPr lang="en-US" sz="2200" dirty="0"/>
                        <a:t>ASCII </a:t>
                      </a:r>
                      <a:r>
                        <a:rPr lang="he-IL" sz="2200" dirty="0"/>
                        <a:t> </a:t>
                      </a:r>
                      <a:r>
                        <a:rPr lang="he-IL" sz="2200" dirty="0" err="1"/>
                        <a:t>וה</a:t>
                      </a:r>
                      <a:r>
                        <a:rPr lang="he-IL" sz="2200" dirty="0"/>
                        <a:t>־</a:t>
                      </a:r>
                      <a:r>
                        <a:rPr lang="en-US" sz="2200" dirty="0"/>
                        <a:t>code scan </a:t>
                      </a:r>
                      <a:r>
                        <a:rPr lang="he-IL" sz="2200" dirty="0"/>
                        <a:t> של התו.</a:t>
                      </a:r>
                      <a:r>
                        <a:rPr lang="he-IL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הפסיקה אינה "מנקה" את התו מהבאפר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>
                          <a:solidFill>
                            <a:srgbClr val="0033CC"/>
                          </a:solidFill>
                        </a:rPr>
                        <a:t>mov</a:t>
                      </a:r>
                      <a:r>
                        <a:rPr lang="en-US" sz="2800" dirty="0"/>
                        <a:t> ah, </a:t>
                      </a:r>
                      <a:r>
                        <a:rPr lang="en-US" sz="2800" dirty="0">
                          <a:solidFill>
                            <a:srgbClr val="FF6600"/>
                          </a:solidFill>
                        </a:rPr>
                        <a:t>1h</a:t>
                      </a:r>
                    </a:p>
                    <a:p>
                      <a:pPr algn="l" rtl="0"/>
                      <a:r>
                        <a:rPr lang="en-US" sz="2800" dirty="0" err="1">
                          <a:solidFill>
                            <a:srgbClr val="0033CC"/>
                          </a:solidFill>
                        </a:rPr>
                        <a:t>int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>
                          <a:solidFill>
                            <a:srgbClr val="FF6600"/>
                          </a:solidFill>
                        </a:rPr>
                        <a:t>16h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5640894"/>
                  </a:ext>
                </a:extLst>
              </a:tr>
              <a:tr h="1552981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כן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לא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200" dirty="0"/>
                        <a:t>מנקה את הבאפר של המקלדת, ואז לוקחת הערך ששמנו ב־</a:t>
                      </a:r>
                      <a:r>
                        <a:rPr lang="en-US" sz="2200" dirty="0"/>
                        <a:t>al </a:t>
                      </a:r>
                      <a:r>
                        <a:rPr lang="he-IL" sz="2200" dirty="0"/>
                        <a:t> כפרמטר, ומריצה </a:t>
                      </a:r>
                      <a:r>
                        <a:rPr lang="en-US" sz="2200" dirty="0"/>
                        <a:t>h</a:t>
                      </a:r>
                      <a:r>
                        <a:rPr lang="he-IL" sz="2200" dirty="0"/>
                        <a:t>21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int</a:t>
                      </a:r>
                      <a:r>
                        <a:rPr lang="en-US" sz="2200" dirty="0"/>
                        <a:t> </a:t>
                      </a:r>
                      <a:r>
                        <a:rPr lang="he-IL" sz="2200" dirty="0"/>
                        <a:t>עם הקוד הזה. לדוגמה אם </a:t>
                      </a:r>
                      <a:r>
                        <a:rPr lang="en-US" sz="2200" dirty="0"/>
                        <a:t> al =  7h</a:t>
                      </a:r>
                      <a:r>
                        <a:rPr lang="he-IL" sz="2200" dirty="0"/>
                        <a:t> לאחר ניקוי באפר המקלדת, הפסיקה תעבור לקוד </a:t>
                      </a:r>
                      <a:r>
                        <a:rPr lang="en-US" sz="2200" dirty="0"/>
                        <a:t>7h,</a:t>
                      </a:r>
                      <a:r>
                        <a:rPr lang="he-IL" sz="2200" dirty="0"/>
                        <a:t> שהוא קוד של קליטת תו מהמקלדת ללא הדפסת התו על המסך.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600" dirty="0" err="1">
                          <a:solidFill>
                            <a:srgbClr val="0033CC"/>
                          </a:solidFill>
                        </a:rPr>
                        <a:t>mov</a:t>
                      </a:r>
                      <a:r>
                        <a:rPr lang="en-US" sz="2600" dirty="0"/>
                        <a:t> ah</a:t>
                      </a:r>
                      <a:r>
                        <a:rPr lang="en-US" sz="2600" dirty="0" smtClean="0"/>
                        <a:t>,</a:t>
                      </a:r>
                      <a:r>
                        <a:rPr lang="he-IL" sz="2600" dirty="0" smtClean="0"/>
                        <a:t> </a:t>
                      </a:r>
                      <a:r>
                        <a:rPr lang="en-US" sz="2600" dirty="0" smtClean="0">
                          <a:solidFill>
                            <a:srgbClr val="FF6600"/>
                          </a:solidFill>
                        </a:rPr>
                        <a:t>0Ch</a:t>
                      </a:r>
                      <a:endParaRPr lang="en-US" sz="2600" dirty="0">
                        <a:solidFill>
                          <a:srgbClr val="FF6600"/>
                        </a:solidFill>
                      </a:endParaRPr>
                    </a:p>
                    <a:p>
                      <a:pPr algn="l" rtl="0"/>
                      <a:r>
                        <a:rPr lang="en-US" sz="2600" dirty="0" err="1">
                          <a:solidFill>
                            <a:srgbClr val="0033CC"/>
                          </a:solidFill>
                        </a:rPr>
                        <a:t>Int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>
                          <a:solidFill>
                            <a:srgbClr val="FF6600"/>
                          </a:solidFill>
                        </a:rPr>
                        <a:t>21h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8920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71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3658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איך נבדוק אם דגל ה 0 דולק</a:t>
            </a:r>
            <a:endParaRPr lang="en-US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sz="8800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he-IL" sz="8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 label</a:t>
            </a:r>
          </a:p>
          <a:p>
            <a:pPr marL="0" indent="0" algn="ctr">
              <a:buNone/>
            </a:pPr>
            <a:endParaRPr lang="he-IL" sz="4400" dirty="0"/>
          </a:p>
          <a:p>
            <a:pPr marL="0" indent="0" algn="ctr" rtl="1">
              <a:buNone/>
            </a:pPr>
            <a:r>
              <a:rPr lang="he-IL" sz="5400" dirty="0"/>
              <a:t>קפוץ אם דגל ה 0 דולק </a:t>
            </a:r>
            <a:r>
              <a:rPr lang="en-US" sz="5400" dirty="0"/>
              <a:t>(</a:t>
            </a:r>
            <a:r>
              <a:rPr lang="en-US" sz="5400" dirty="0" err="1"/>
              <a:t>zf</a:t>
            </a:r>
            <a:r>
              <a:rPr lang="en-US" sz="5400" dirty="0"/>
              <a:t> = 1)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" y="938433"/>
            <a:ext cx="2825429" cy="18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/>
          <a:srcRect l="5412" t="12784" r="46340" b="16288"/>
          <a:stretch/>
        </p:blipFill>
        <p:spPr>
          <a:xfrm>
            <a:off x="0" y="974274"/>
            <a:ext cx="5882326" cy="4864232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19654" y="286604"/>
            <a:ext cx="4736026" cy="1323536"/>
          </a:xfrm>
        </p:spPr>
        <p:txBody>
          <a:bodyPr/>
          <a:lstStyle/>
          <a:p>
            <a:pPr algn="r" rtl="1"/>
            <a:r>
              <a:rPr lang="he-IL" b="1" dirty="0">
                <a:cs typeface="+mn-cs"/>
              </a:rPr>
              <a:t>דוגמא</a:t>
            </a:r>
            <a:endParaRPr lang="en-US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507139" y="1991413"/>
            <a:ext cx="5648541" cy="4516853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/>
              <a:t> בדיקת מצב הבאפר בלולאה</a:t>
            </a:r>
          </a:p>
          <a:p>
            <a:pPr marL="0" indent="0" algn="r" rtl="1">
              <a:buNone/>
            </a:pPr>
            <a:r>
              <a:rPr lang="he-IL" sz="3600" dirty="0"/>
              <a:t>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/>
              <a:t>קריאת תו </a:t>
            </a:r>
            <a:r>
              <a:rPr lang="he-IL" sz="3600" dirty="0" smtClean="0"/>
              <a:t>מהבאפר</a:t>
            </a:r>
          </a:p>
          <a:p>
            <a:pPr marL="292608" lvl="1" indent="0">
              <a:buNone/>
            </a:pPr>
            <a:r>
              <a:rPr lang="he-IL" sz="2600" dirty="0" smtClean="0"/>
              <a:t>אם אין תו </a:t>
            </a:r>
            <a:r>
              <a:rPr lang="en-US" sz="2600" dirty="0" smtClean="0"/>
              <a:t>(</a:t>
            </a:r>
            <a:r>
              <a:rPr lang="en-US" sz="2600" dirty="0" err="1" smtClean="0"/>
              <a:t>jz</a:t>
            </a:r>
            <a:r>
              <a:rPr lang="en-US" sz="2600" smtClean="0"/>
              <a:t>)</a:t>
            </a:r>
            <a:r>
              <a:rPr lang="he-IL" sz="2600" smtClean="0"/>
              <a:t> </a:t>
            </a:r>
            <a:r>
              <a:rPr lang="he-IL" sz="2600" dirty="0" smtClean="0"/>
              <a:t>קפוץ לתחילת הלולאה</a:t>
            </a:r>
            <a:endParaRPr lang="he-IL" sz="2600" dirty="0"/>
          </a:p>
          <a:p>
            <a:pPr algn="r" rtl="1">
              <a:buFont typeface="Wingdings" panose="05000000000000000000" pitchFamily="2" charset="2"/>
              <a:buChar char="q"/>
            </a:pPr>
            <a:endParaRPr lang="he-IL" sz="3600" dirty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/>
              <a:t>אם נלחץ </a:t>
            </a:r>
            <a:r>
              <a:rPr lang="en-US" sz="3600" dirty="0"/>
              <a:t>Esc</a:t>
            </a:r>
            <a:r>
              <a:rPr lang="he-IL" sz="3600" dirty="0"/>
              <a:t> קפוץ ליציאה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he-IL" sz="3600" dirty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3600" dirty="0"/>
              <a:t>קפוץ לתחילת הלולאה</a:t>
            </a:r>
            <a:endParaRPr lang="en-US" sz="3600" dirty="0"/>
          </a:p>
        </p:txBody>
      </p:sp>
      <p:sp>
        <p:nvSpPr>
          <p:cNvPr id="6" name="אליפסה 5"/>
          <p:cNvSpPr/>
          <p:nvPr/>
        </p:nvSpPr>
        <p:spPr>
          <a:xfrm>
            <a:off x="411011" y="2526384"/>
            <a:ext cx="2765822" cy="67873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742738" y="318880"/>
            <a:ext cx="8671560" cy="132883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בדיקה האם הקישו על מקש במקלדת?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26466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107A15"/>
                </a:solidFill>
              </a:rPr>
              <a:t>; check if </a:t>
            </a:r>
            <a:r>
              <a:rPr lang="en-US" sz="2600" dirty="0" err="1">
                <a:solidFill>
                  <a:srgbClr val="107A15"/>
                </a:solidFill>
              </a:rPr>
              <a:t>thre</a:t>
            </a:r>
            <a:r>
              <a:rPr lang="en-US" sz="2600" dirty="0">
                <a:solidFill>
                  <a:srgbClr val="107A15"/>
                </a:solidFill>
              </a:rPr>
              <a:t> is a </a:t>
            </a:r>
            <a:r>
              <a:rPr lang="en-US" sz="2600" dirty="0" err="1">
                <a:solidFill>
                  <a:srgbClr val="107A15"/>
                </a:solidFill>
              </a:rPr>
              <a:t>charcter</a:t>
            </a:r>
            <a:r>
              <a:rPr lang="en-US" sz="2600" dirty="0">
                <a:solidFill>
                  <a:srgbClr val="107A15"/>
                </a:solidFill>
              </a:rPr>
              <a:t> to read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002060"/>
                </a:solidFill>
              </a:rPr>
              <a:t>mov</a:t>
            </a:r>
            <a:r>
              <a:rPr lang="en-US" sz="2600" dirty="0"/>
              <a:t> [</a:t>
            </a:r>
            <a:r>
              <a:rPr lang="en-US" sz="2600" dirty="0" err="1"/>
              <a:t>chr</a:t>
            </a:r>
            <a:r>
              <a:rPr lang="en-US" sz="2600" dirty="0"/>
              <a:t>], </a:t>
            </a:r>
            <a:r>
              <a:rPr lang="en-US" sz="2600" dirty="0">
                <a:solidFill>
                  <a:srgbClr val="FF6600"/>
                </a:solidFill>
              </a:rPr>
              <a:t>0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002060"/>
                </a:solidFill>
              </a:rPr>
              <a:t>mov</a:t>
            </a:r>
            <a:r>
              <a:rPr lang="en-US" sz="2600" dirty="0"/>
              <a:t> ah, </a:t>
            </a:r>
            <a:r>
              <a:rPr lang="en-US" sz="2600" dirty="0">
                <a:solidFill>
                  <a:srgbClr val="FF6600"/>
                </a:solidFill>
              </a:rPr>
              <a:t>1h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002060"/>
                </a:solidFill>
              </a:rPr>
              <a:t>int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6600"/>
                </a:solidFill>
              </a:rPr>
              <a:t>16h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jz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/>
              <a:t>noKey</a:t>
            </a:r>
            <a:endParaRPr lang="en-US" sz="26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107A15"/>
                </a:solidFill>
              </a:rPr>
              <a:t>; waits for character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2060"/>
                </a:solidFill>
              </a:rPr>
              <a:t>call</a:t>
            </a:r>
            <a:r>
              <a:rPr lang="en-US" sz="2600" dirty="0"/>
              <a:t> </a:t>
            </a:r>
            <a:r>
              <a:rPr lang="en-US" sz="2600" dirty="0" err="1"/>
              <a:t>readChr</a:t>
            </a:r>
            <a:endParaRPr lang="en-US" sz="26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dirty="0" err="1"/>
              <a:t>noKey</a:t>
            </a:r>
            <a:r>
              <a:rPr lang="it-IT" sz="2600" dirty="0"/>
              <a:t>: </a:t>
            </a:r>
            <a:endParaRPr lang="he-IL" sz="2600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264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2600" dirty="0"/>
              <a:t>נרצה להוסיף למשחק שלנו הוראה הבודקת אם הקישו על מקש במקלדת? </a:t>
            </a:r>
          </a:p>
          <a:p>
            <a:pPr marL="0" indent="0">
              <a:buNone/>
            </a:pPr>
            <a:r>
              <a:rPr lang="he-IL" sz="2600" dirty="0"/>
              <a:t>אבל אם לא הקישו על מקש, שהשחקן שלנו ימשיך לזוז על פני לוח המשחק.</a:t>
            </a:r>
          </a:p>
          <a:p>
            <a:endParaRPr lang="en-US" dirty="0"/>
          </a:p>
          <a:p>
            <a:r>
              <a:rPr lang="he-IL" sz="2600" dirty="0">
                <a:solidFill>
                  <a:schemeClr val="accent1">
                    <a:lumMod val="75000"/>
                  </a:schemeClr>
                </a:solidFill>
              </a:rPr>
              <a:t>לצורך הבדיקה האם הקשנו על מקש נשתמש בפסיקה שאינה מדפיסה את התו ואינה ממתינה למקש כדי להמשיך לפקודות הבאות.</a:t>
            </a:r>
          </a:p>
          <a:p>
            <a:r>
              <a:rPr lang="he-IL" sz="2600" dirty="0">
                <a:solidFill>
                  <a:schemeClr val="tx1"/>
                </a:solidFill>
              </a:rPr>
              <a:t>אם הקישו על מקש דגל האפס = 1 </a:t>
            </a:r>
          </a:p>
          <a:p>
            <a:pPr algn="l" rtl="0"/>
            <a:r>
              <a:rPr lang="en-US" sz="2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jz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lable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קפוץ אם דגל ה – 0  דולק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endParaRPr lang="he-IL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="" xmlns:a16="http://schemas.microsoft.com/office/drawing/2014/main" id="{DC3690BB-FC1B-4194-AA7C-2DDD5825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5" y="120863"/>
            <a:ext cx="2701357" cy="1526854"/>
          </a:xfrm>
          <a:prstGeom prst="rect">
            <a:avLst/>
          </a:prstGeom>
        </p:spPr>
      </p:pic>
      <p:sp>
        <p:nvSpPr>
          <p:cNvPr id="6" name="בועת דיבור: מלבן 5">
            <a:extLst>
              <a:ext uri="{FF2B5EF4-FFF2-40B4-BE49-F238E27FC236}">
                <a16:creationId xmlns="" xmlns:a16="http://schemas.microsoft.com/office/drawing/2014/main" id="{DF716F0F-BDFD-4587-8172-A5F0249BA4BD}"/>
              </a:ext>
            </a:extLst>
          </p:cNvPr>
          <p:cNvSpPr/>
          <p:nvPr/>
        </p:nvSpPr>
        <p:spPr>
          <a:xfrm>
            <a:off x="4304145" y="3048000"/>
            <a:ext cx="1357746" cy="803564"/>
          </a:xfrm>
          <a:prstGeom prst="wedgeRectCallout">
            <a:avLst>
              <a:gd name="adj1" fmla="val -102923"/>
              <a:gd name="adj2" fmla="val -6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בדיקה – האם נלחץ מקש כלשהו</a:t>
            </a:r>
            <a:endParaRPr lang="en-US" dirty="0"/>
          </a:p>
        </p:txBody>
      </p:sp>
      <p:sp>
        <p:nvSpPr>
          <p:cNvPr id="8" name="בועת דיבור: מלבן 7">
            <a:extLst>
              <a:ext uri="{FF2B5EF4-FFF2-40B4-BE49-F238E27FC236}">
                <a16:creationId xmlns="" xmlns:a16="http://schemas.microsoft.com/office/drawing/2014/main" id="{9313D4C7-E12A-40E5-BA5A-462AC2A95794}"/>
              </a:ext>
            </a:extLst>
          </p:cNvPr>
          <p:cNvSpPr/>
          <p:nvPr/>
        </p:nvSpPr>
        <p:spPr>
          <a:xfrm>
            <a:off x="4148049" y="5564907"/>
            <a:ext cx="1669937" cy="607292"/>
          </a:xfrm>
          <a:prstGeom prst="wedgeRectCallout">
            <a:avLst>
              <a:gd name="adj1" fmla="val -77480"/>
              <a:gd name="adj2" fmla="val -110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קריאה סינכרונית של התו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9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84120" y="277091"/>
            <a:ext cx="8885844" cy="133834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בדיקה האם הקישו על מקש במקלדת?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3610186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107A15"/>
                </a:solidFill>
              </a:rPr>
              <a:t>; check if </a:t>
            </a:r>
            <a:r>
              <a:rPr lang="en-US" sz="2600" dirty="0" err="1">
                <a:solidFill>
                  <a:srgbClr val="107A15"/>
                </a:solidFill>
              </a:rPr>
              <a:t>thre</a:t>
            </a:r>
            <a:r>
              <a:rPr lang="en-US" sz="2600" dirty="0">
                <a:solidFill>
                  <a:srgbClr val="107A15"/>
                </a:solidFill>
              </a:rPr>
              <a:t> is a </a:t>
            </a:r>
            <a:r>
              <a:rPr lang="en-US" sz="2600" dirty="0" err="1">
                <a:solidFill>
                  <a:srgbClr val="107A15"/>
                </a:solidFill>
              </a:rPr>
              <a:t>charcter</a:t>
            </a:r>
            <a:r>
              <a:rPr lang="en-US" sz="2600" dirty="0">
                <a:solidFill>
                  <a:srgbClr val="107A15"/>
                </a:solidFill>
              </a:rPr>
              <a:t> to read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002060"/>
                </a:solidFill>
              </a:rPr>
              <a:t>mov</a:t>
            </a:r>
            <a:r>
              <a:rPr lang="en-US" sz="2600" dirty="0"/>
              <a:t> [</a:t>
            </a:r>
            <a:r>
              <a:rPr lang="en-US" sz="2600" dirty="0" err="1"/>
              <a:t>chr</a:t>
            </a:r>
            <a:r>
              <a:rPr lang="en-US" sz="2600" dirty="0"/>
              <a:t>], </a:t>
            </a:r>
            <a:r>
              <a:rPr lang="en-US" sz="2600" dirty="0">
                <a:solidFill>
                  <a:srgbClr val="FF6600"/>
                </a:solidFill>
              </a:rPr>
              <a:t>0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002060"/>
                </a:solidFill>
              </a:rPr>
              <a:t>mov</a:t>
            </a:r>
            <a:r>
              <a:rPr lang="en-US" sz="2600" dirty="0"/>
              <a:t> ah, </a:t>
            </a:r>
            <a:r>
              <a:rPr lang="en-US" sz="2600" dirty="0">
                <a:solidFill>
                  <a:srgbClr val="FF6600"/>
                </a:solidFill>
              </a:rPr>
              <a:t>1h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rgbClr val="002060"/>
                </a:solidFill>
              </a:rPr>
              <a:t>int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6600"/>
                </a:solidFill>
              </a:rPr>
              <a:t>16h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jz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dirty="0" err="1"/>
              <a:t>noKey</a:t>
            </a:r>
            <a:endParaRPr lang="en-US" sz="2600" dirty="0"/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107A15"/>
                </a:solidFill>
              </a:rPr>
              <a:t>; waits for character</a:t>
            </a:r>
          </a:p>
          <a:p>
            <a:pPr mar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r>
              <a:rPr lang="en-US" sz="2600" dirty="0">
                <a:solidFill>
                  <a:srgbClr val="002060"/>
                </a:solidFill>
              </a:rPr>
              <a:t>call</a:t>
            </a:r>
            <a:r>
              <a:rPr lang="en-US" sz="2600" dirty="0"/>
              <a:t> </a:t>
            </a:r>
            <a:r>
              <a:rPr lang="en-US" sz="2600" dirty="0" err="1"/>
              <a:t>readChr</a:t>
            </a:r>
            <a:endParaRPr lang="en-US" sz="26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	</a:t>
            </a:r>
            <a:endParaRPr lang="he-IL" sz="2600" dirty="0"/>
          </a:p>
        </p:txBody>
      </p:sp>
      <p:sp>
        <p:nvSpPr>
          <p:cNvPr id="7" name="מציין מיקום תוכן 6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610186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600" dirty="0">
                <a:solidFill>
                  <a:srgbClr val="107A15"/>
                </a:solidFill>
                <a:cs typeface="Arial" panose="020B0604020202020204" pitchFamily="34" charset="0"/>
              </a:rPr>
              <a:t>; check if user asks to quit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US" sz="2600" dirty="0" err="1">
                <a:solidFill>
                  <a:srgbClr val="002060"/>
                </a:solidFill>
                <a:cs typeface="Arial" panose="020B0604020202020204" pitchFamily="34" charset="0"/>
              </a:rPr>
              <a:t>cmp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[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chr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],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'q'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2060"/>
                </a:solidFill>
                <a:cs typeface="Arial" panose="020B0604020202020204" pitchFamily="34" charset="0"/>
              </a:rPr>
              <a:t>je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end_game</a:t>
            </a: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2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noKey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2060"/>
                </a:solidFill>
                <a:cs typeface="Arial" panose="020B0604020202020204" pitchFamily="34" charset="0"/>
              </a:rPr>
              <a:t>call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delay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US" sz="2600" dirty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en-US" sz="26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cs typeface="Arial" panose="020B0604020202020204" pitchFamily="34" charset="0"/>
              </a:rPr>
              <a:t>mainGameLoop</a:t>
            </a:r>
            <a:endParaRPr lang="he-IL" sz="2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79" y="5577840"/>
            <a:ext cx="10469881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בדיקה האם </a:t>
            </a:r>
            <a:r>
              <a:rPr lang="he-IL" sz="2000" dirty="0" err="1">
                <a:latin typeface="Arial" panose="020B0604020202020204" pitchFamily="34" charset="0"/>
                <a:cs typeface="Arial" panose="020B0604020202020204" pitchFamily="34" charset="0"/>
              </a:rPr>
              <a:t>הוקש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מקש, אם כן קוראים אותו בצורה סינכרונית ובודקים האם המקש הו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‘q’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אחרת  קופצים לתווית שלא </a:t>
            </a:r>
            <a:r>
              <a:rPr lang="he-IL" sz="2000" dirty="0" err="1">
                <a:latin typeface="Arial" panose="020B0604020202020204" pitchFamily="34" charset="0"/>
                <a:cs typeface="Arial" panose="020B0604020202020204" pitchFamily="34" charset="0"/>
              </a:rPr>
              <a:t>הוקש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מקש, השהייה והפקודה לסיום </a:t>
            </a:r>
            <a:r>
              <a:rPr lang="he-IL" sz="2000" dirty="0" err="1">
                <a:latin typeface="Arial" panose="020B0604020202020204" pitchFamily="34" charset="0"/>
                <a:cs typeface="Arial" panose="020B0604020202020204" pitchFamily="34" charset="0"/>
              </a:rPr>
              <a:t>איטרציה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(מעבר) של הלולאה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="" xmlns:a16="http://schemas.microsoft.com/office/drawing/2014/main" id="{B976E465-5A3A-40DA-801D-BFCB3932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5" y="120863"/>
            <a:ext cx="2701357" cy="15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943600" y="286603"/>
            <a:ext cx="5212079" cy="1313597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"תזוזה" של השחקן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62594" y="1845734"/>
            <a:ext cx="9993085" cy="4272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800" dirty="0"/>
              <a:t>עד עתה הזזנו את השחקן על בלוח המשחק בהקשה של מקש.</a:t>
            </a:r>
          </a:p>
          <a:p>
            <a:pPr marL="0" indent="0">
              <a:buNone/>
            </a:pPr>
            <a:r>
              <a:rPr lang="he-IL" sz="2800" dirty="0"/>
              <a:t>הלולאה שיצרנו, הזיזה את השחקן בכל הקשה על מקש. </a:t>
            </a:r>
          </a:p>
          <a:p>
            <a:pPr marL="0" indent="0">
              <a:buNone/>
            </a:pPr>
            <a:r>
              <a:rPr lang="he-IL" sz="2800" dirty="0"/>
              <a:t>לולאה:</a:t>
            </a:r>
          </a:p>
          <a:p>
            <a:pPr marL="0" indent="0">
              <a:buNone/>
            </a:pPr>
            <a:r>
              <a:rPr lang="he-IL" sz="2800" dirty="0"/>
              <a:t>	מחיקת השחקן</a:t>
            </a:r>
          </a:p>
          <a:p>
            <a:pPr marL="0" indent="0">
              <a:buNone/>
            </a:pPr>
            <a:r>
              <a:rPr lang="he-IL" sz="2800" dirty="0"/>
              <a:t>	שינוי הערכים של הסמן</a:t>
            </a:r>
          </a:p>
          <a:p>
            <a:pPr marL="0" indent="0">
              <a:buNone/>
            </a:pPr>
            <a:r>
              <a:rPr lang="he-IL" sz="2800" dirty="0"/>
              <a:t>	מיקום הסמן </a:t>
            </a:r>
          </a:p>
          <a:p>
            <a:pPr marL="0" indent="0">
              <a:buNone/>
            </a:pPr>
            <a:r>
              <a:rPr lang="he-IL" sz="2800" dirty="0"/>
              <a:t>	ציור </a:t>
            </a:r>
            <a:r>
              <a:rPr lang="he-IL" sz="2800" dirty="0" smtClean="0"/>
              <a:t>השחקן </a:t>
            </a:r>
            <a:r>
              <a:rPr lang="he-IL" sz="2800" dirty="0"/>
              <a:t>במיקום החדש</a:t>
            </a:r>
          </a:p>
          <a:p>
            <a:pPr marL="0" indent="0">
              <a:buNone/>
            </a:pPr>
            <a:r>
              <a:rPr lang="he-IL" sz="2800" dirty="0"/>
              <a:t>	המתנה להקשה של מקש במקלדת.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4" y="520064"/>
            <a:ext cx="1388746" cy="10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83480" y="286603"/>
            <a:ext cx="6172200" cy="125263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תזוזה של השחקן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94760" y="1845734"/>
            <a:ext cx="7360920" cy="4023360"/>
          </a:xfrm>
        </p:spPr>
        <p:txBody>
          <a:bodyPr>
            <a:normAutofit/>
          </a:bodyPr>
          <a:lstStyle/>
          <a:p>
            <a:r>
              <a:rPr lang="he-IL" sz="2800" dirty="0"/>
              <a:t>עתה נרצה שהשחקן שלנו יזוז  באופן עצמאי על מסך.</a:t>
            </a:r>
          </a:p>
          <a:p>
            <a:r>
              <a:rPr lang="he-IL" sz="2800" dirty="0"/>
              <a:t>לכן נבטל את הפקודה של המתנה למקש.</a:t>
            </a:r>
          </a:p>
          <a:p>
            <a:r>
              <a:rPr lang="he-IL" sz="2800" b="1" dirty="0"/>
              <a:t>לולאה: </a:t>
            </a:r>
          </a:p>
          <a:p>
            <a:pPr marL="0" indent="0">
              <a:buNone/>
            </a:pPr>
            <a:r>
              <a:rPr lang="he-IL" sz="2800" dirty="0"/>
              <a:t>	מחיקת השחקן</a:t>
            </a:r>
          </a:p>
          <a:p>
            <a:pPr marL="0" indent="0">
              <a:buNone/>
            </a:pPr>
            <a:r>
              <a:rPr lang="he-IL" sz="2800" dirty="0"/>
              <a:t>	שינוי הערכים של הסמן</a:t>
            </a:r>
          </a:p>
          <a:p>
            <a:pPr marL="0" indent="0">
              <a:buNone/>
            </a:pPr>
            <a:r>
              <a:rPr lang="he-IL" sz="2800" dirty="0"/>
              <a:t>	מיקום הסמן </a:t>
            </a:r>
          </a:p>
          <a:p>
            <a:pPr marL="0" indent="0">
              <a:buNone/>
            </a:pPr>
            <a:r>
              <a:rPr lang="he-IL" sz="2800" dirty="0"/>
              <a:t>	ציור </a:t>
            </a:r>
            <a:r>
              <a:rPr lang="he-IL" sz="2800" dirty="0" smtClean="0"/>
              <a:t>השחקן במיקום </a:t>
            </a:r>
            <a:r>
              <a:rPr lang="he-IL" sz="2800" dirty="0"/>
              <a:t>החדש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4" y="520064"/>
            <a:ext cx="1388746" cy="1080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" y="2545080"/>
            <a:ext cx="294132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הבעיה בתכנית זו,  שהמחשב עובד מאוד מהר ולכן לא נצליח לראות את השחקן שלנו זז על לוח המשחק.</a:t>
            </a:r>
          </a:p>
        </p:txBody>
      </p:sp>
    </p:spTree>
    <p:extLst>
      <p:ext uri="{BB962C8B-B14F-4D97-AF65-F5344CB8AC3E}">
        <p14:creationId xmlns:p14="http://schemas.microsoft.com/office/powerpoint/2010/main" val="98883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83480" y="286603"/>
            <a:ext cx="6172200" cy="125263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תזוזה של השחקן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94760" y="1845734"/>
            <a:ext cx="7360920" cy="4023360"/>
          </a:xfrm>
        </p:spPr>
        <p:txBody>
          <a:bodyPr>
            <a:normAutofit/>
          </a:bodyPr>
          <a:lstStyle/>
          <a:p>
            <a:r>
              <a:rPr lang="he-IL" sz="2800" dirty="0"/>
              <a:t>עתה נרצה שהשחקן שלנו יזוז  באופן עצמאי על מסך.</a:t>
            </a:r>
          </a:p>
          <a:p>
            <a:r>
              <a:rPr lang="he-IL" sz="2800" dirty="0"/>
              <a:t>לכן נבטל את הפקודה של המתנה למקש.</a:t>
            </a:r>
          </a:p>
          <a:p>
            <a:r>
              <a:rPr lang="he-IL" sz="2800" dirty="0"/>
              <a:t>לולאה: </a:t>
            </a:r>
          </a:p>
          <a:p>
            <a:pPr marL="0" indent="0">
              <a:buNone/>
            </a:pPr>
            <a:r>
              <a:rPr lang="he-IL" sz="2800" dirty="0"/>
              <a:t>	מחיקת השחקן</a:t>
            </a:r>
          </a:p>
          <a:p>
            <a:pPr marL="0" indent="0">
              <a:buNone/>
            </a:pPr>
            <a:r>
              <a:rPr lang="he-IL" sz="2800" dirty="0"/>
              <a:t>	שינוי הערכים של הסמן</a:t>
            </a:r>
          </a:p>
          <a:p>
            <a:pPr marL="0" indent="0">
              <a:buNone/>
            </a:pPr>
            <a:r>
              <a:rPr lang="he-IL" sz="2800" dirty="0"/>
              <a:t>	מיקום הסמן </a:t>
            </a:r>
          </a:p>
          <a:p>
            <a:pPr marL="0" indent="0">
              <a:buNone/>
            </a:pPr>
            <a:r>
              <a:rPr lang="he-IL" sz="2800" dirty="0"/>
              <a:t>	ציור </a:t>
            </a:r>
            <a:r>
              <a:rPr lang="he-IL" sz="2800" dirty="0" smtClean="0"/>
              <a:t>השחקן במיקום </a:t>
            </a:r>
            <a:r>
              <a:rPr lang="he-IL" sz="2800" dirty="0"/>
              <a:t>החדש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4" y="520064"/>
            <a:ext cx="1388746" cy="1080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" y="2545080"/>
            <a:ext cx="29413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accent1">
                    <a:lumMod val="75000"/>
                  </a:schemeClr>
                </a:solidFill>
              </a:rPr>
              <a:t>נוסיף פעולה של השהייה ונזמן אותה בכל </a:t>
            </a:r>
            <a:r>
              <a:rPr lang="he-IL" sz="2400" dirty="0" err="1">
                <a:solidFill>
                  <a:schemeClr val="accent1">
                    <a:lumMod val="75000"/>
                  </a:schemeClr>
                </a:solidFill>
              </a:rPr>
              <a:t>איטרציה</a:t>
            </a:r>
            <a:r>
              <a:rPr lang="he-IL" sz="2400" dirty="0">
                <a:solidFill>
                  <a:schemeClr val="accent1">
                    <a:lumMod val="75000"/>
                  </a:schemeClr>
                </a:solidFill>
              </a:rPr>
              <a:t> (סיבוב) של הלולאה.</a:t>
            </a:r>
          </a:p>
        </p:txBody>
      </p:sp>
    </p:spTree>
    <p:extLst>
      <p:ext uri="{BB962C8B-B14F-4D97-AF65-F5344CB8AC3E}">
        <p14:creationId xmlns:p14="http://schemas.microsoft.com/office/powerpoint/2010/main" val="396889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68440" y="286603"/>
            <a:ext cx="4587240" cy="137455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פסיקת השהייה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433146"/>
          </a:xfrm>
        </p:spPr>
        <p:txBody>
          <a:bodyPr>
            <a:noAutofit/>
          </a:bodyPr>
          <a:lstStyle/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 err="1">
                <a:solidFill>
                  <a:srgbClr val="0070C0"/>
                </a:solidFill>
              </a:rPr>
              <a:t>proc</a:t>
            </a:r>
            <a:r>
              <a:rPr lang="it-IT" sz="2600" dirty="0"/>
              <a:t> delay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 err="1">
                <a:solidFill>
                  <a:srgbClr val="002060"/>
                </a:solidFill>
              </a:rPr>
              <a:t>pusha</a:t>
            </a:r>
            <a:endParaRPr lang="it-IT" sz="2600" dirty="0">
              <a:solidFill>
                <a:srgbClr val="00206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002060"/>
                </a:solidFill>
              </a:rPr>
              <a:t>mov</a:t>
            </a:r>
            <a:r>
              <a:rPr lang="it-IT" sz="2600" dirty="0"/>
              <a:t> cx, </a:t>
            </a:r>
            <a:r>
              <a:rPr lang="it-IT" sz="2600" dirty="0">
                <a:solidFill>
                  <a:srgbClr val="FF6600"/>
                </a:solidFill>
              </a:rPr>
              <a:t>0</a:t>
            </a:r>
            <a:r>
              <a:rPr lang="en-US" sz="2600" dirty="0">
                <a:solidFill>
                  <a:srgbClr val="FF6600"/>
                </a:solidFill>
              </a:rPr>
              <a:t>f</a:t>
            </a:r>
            <a:r>
              <a:rPr lang="it-IT" sz="2600" dirty="0">
                <a:solidFill>
                  <a:srgbClr val="FF6600"/>
                </a:solidFill>
              </a:rPr>
              <a:t>h</a:t>
            </a:r>
            <a:r>
              <a:rPr lang="it-IT" sz="2600" dirty="0"/>
              <a:t>   </a:t>
            </a:r>
            <a:r>
              <a:rPr lang="it-IT" sz="2600" dirty="0">
                <a:solidFill>
                  <a:srgbClr val="107A15"/>
                </a:solidFill>
              </a:rPr>
              <a:t>;High Word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>
                <a:solidFill>
                  <a:srgbClr val="002060"/>
                </a:solidFill>
              </a:rPr>
              <a:t>mov</a:t>
            </a:r>
            <a:r>
              <a:rPr lang="it-IT" sz="2600" dirty="0"/>
              <a:t> dx, </a:t>
            </a:r>
            <a:r>
              <a:rPr lang="en-US" sz="2600">
                <a:solidFill>
                  <a:srgbClr val="FF6600"/>
                </a:solidFill>
              </a:rPr>
              <a:t>0d40h</a:t>
            </a:r>
            <a:r>
              <a:rPr lang="it-IT" sz="2600"/>
              <a:t>   </a:t>
            </a:r>
            <a:r>
              <a:rPr lang="it-IT" sz="2600" dirty="0">
                <a:solidFill>
                  <a:srgbClr val="107A15"/>
                </a:solidFill>
              </a:rPr>
              <a:t>;Low Word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 err="1">
                <a:solidFill>
                  <a:srgbClr val="002060"/>
                </a:solidFill>
              </a:rPr>
              <a:t>mov</a:t>
            </a:r>
            <a:r>
              <a:rPr lang="it-IT" sz="2600" dirty="0"/>
              <a:t> al, </a:t>
            </a:r>
            <a:r>
              <a:rPr lang="it-IT" sz="2600" dirty="0">
                <a:solidFill>
                  <a:srgbClr val="FF6600"/>
                </a:solidFill>
              </a:rPr>
              <a:t>0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 err="1">
                <a:solidFill>
                  <a:srgbClr val="002060"/>
                </a:solidFill>
              </a:rPr>
              <a:t>mov</a:t>
            </a:r>
            <a:r>
              <a:rPr lang="it-IT" sz="2600" dirty="0"/>
              <a:t> ah, </a:t>
            </a:r>
            <a:r>
              <a:rPr lang="it-IT" sz="2600" dirty="0">
                <a:solidFill>
                  <a:srgbClr val="FF6600"/>
                </a:solidFill>
              </a:rPr>
              <a:t>86h</a:t>
            </a:r>
            <a:r>
              <a:rPr lang="it-IT" sz="2600" dirty="0"/>
              <a:t>  </a:t>
            </a:r>
            <a:r>
              <a:rPr lang="it-IT" sz="2600" dirty="0">
                <a:solidFill>
                  <a:srgbClr val="107A15"/>
                </a:solidFill>
              </a:rPr>
              <a:t>;</a:t>
            </a:r>
            <a:r>
              <a:rPr lang="it-IT" sz="2600" dirty="0" err="1">
                <a:solidFill>
                  <a:srgbClr val="107A15"/>
                </a:solidFill>
              </a:rPr>
              <a:t>Wait</a:t>
            </a:r>
            <a:endParaRPr lang="it-IT" sz="2600" dirty="0">
              <a:solidFill>
                <a:srgbClr val="107A15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 err="1">
                <a:solidFill>
                  <a:srgbClr val="002060"/>
                </a:solidFill>
              </a:rPr>
              <a:t>int</a:t>
            </a:r>
            <a:r>
              <a:rPr lang="it-IT" sz="2600" dirty="0"/>
              <a:t> </a:t>
            </a:r>
            <a:r>
              <a:rPr lang="it-IT" sz="2600" dirty="0">
                <a:solidFill>
                  <a:srgbClr val="FF6600"/>
                </a:solidFill>
              </a:rPr>
              <a:t>15h</a:t>
            </a: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 err="1">
                <a:solidFill>
                  <a:srgbClr val="002060"/>
                </a:solidFill>
              </a:rPr>
              <a:t>popa</a:t>
            </a:r>
            <a:endParaRPr lang="it-IT" sz="2600" dirty="0">
              <a:solidFill>
                <a:srgbClr val="00206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/>
              <a:t>	</a:t>
            </a:r>
            <a:r>
              <a:rPr lang="it-IT" sz="2600" dirty="0" err="1">
                <a:solidFill>
                  <a:srgbClr val="002060"/>
                </a:solidFill>
              </a:rPr>
              <a:t>ret</a:t>
            </a:r>
            <a:endParaRPr lang="it-IT" sz="2600" dirty="0">
              <a:solidFill>
                <a:srgbClr val="002060"/>
              </a:solidFill>
            </a:endParaRPr>
          </a:p>
          <a:p>
            <a:pPr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600" dirty="0" err="1">
                <a:solidFill>
                  <a:srgbClr val="0070C0"/>
                </a:solidFill>
              </a:rPr>
              <a:t>endp</a:t>
            </a:r>
            <a:r>
              <a:rPr lang="it-IT" sz="2600" dirty="0"/>
              <a:t> delay</a:t>
            </a:r>
            <a:endParaRPr lang="he-IL" sz="2600" dirty="0"/>
          </a:p>
        </p:txBody>
      </p:sp>
      <p:sp>
        <p:nvSpPr>
          <p:cNvPr id="8" name="מציין מיקום תוכן 7"/>
          <p:cNvSpPr>
            <a:spLocks noGrp="1"/>
          </p:cNvSpPr>
          <p:nvPr>
            <p:ph sz="half" idx="2"/>
          </p:nvPr>
        </p:nvSpPr>
        <p:spPr>
          <a:xfrm>
            <a:off x="6156963" y="1845734"/>
            <a:ext cx="4998717" cy="4241030"/>
          </a:xfrm>
        </p:spPr>
        <p:txBody>
          <a:bodyPr>
            <a:normAutofit fontScale="92500"/>
          </a:bodyPr>
          <a:lstStyle/>
          <a:p>
            <a:pPr algn="l" rtl="0"/>
            <a:r>
              <a:rPr lang="it-IT" sz="2400" b="1" dirty="0"/>
              <a:t>INT 15h</a:t>
            </a:r>
            <a:r>
              <a:rPr lang="it-IT" sz="2400" dirty="0"/>
              <a:t> / </a:t>
            </a:r>
            <a:r>
              <a:rPr lang="it-IT" sz="2400" b="1" dirty="0"/>
              <a:t>AH = 86h</a:t>
            </a:r>
            <a:r>
              <a:rPr lang="it-IT" sz="2400" dirty="0"/>
              <a:t> - BIOS </a:t>
            </a:r>
            <a:r>
              <a:rPr lang="it-IT" sz="2400" dirty="0" err="1"/>
              <a:t>wait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.</a:t>
            </a:r>
          </a:p>
          <a:p>
            <a:pPr algn="l" rtl="0"/>
            <a:r>
              <a:rPr lang="it-IT" sz="2400" b="1" dirty="0"/>
              <a:t>CX:DX</a:t>
            </a:r>
            <a:r>
              <a:rPr lang="it-IT" sz="2400" dirty="0"/>
              <a:t> = </a:t>
            </a:r>
            <a:r>
              <a:rPr lang="it-IT" sz="2400" dirty="0" err="1"/>
              <a:t>interval</a:t>
            </a:r>
            <a:r>
              <a:rPr lang="it-IT" sz="2400" dirty="0"/>
              <a:t> in </a:t>
            </a:r>
            <a:r>
              <a:rPr lang="it-IT" sz="2400" dirty="0" err="1"/>
              <a:t>microseconds</a:t>
            </a:r>
            <a:endParaRPr lang="it-IT" sz="2400" dirty="0"/>
          </a:p>
          <a:p>
            <a:pPr algn="l" rtl="0"/>
            <a:r>
              <a:rPr lang="en-US" sz="2400" dirty="0"/>
              <a:t>Note: 1 million in hex is '000f 4240', </a:t>
            </a:r>
          </a:p>
          <a:p>
            <a:pPr algn="l" rtl="0"/>
            <a:r>
              <a:rPr lang="en-US" sz="2400" dirty="0"/>
              <a:t>CX = 0fh : DX = 4240h = 1 second</a:t>
            </a:r>
          </a:p>
          <a:p>
            <a:pPr algn="l" rtl="0"/>
            <a:r>
              <a:rPr lang="en-US" sz="2400" dirty="0"/>
              <a:t>CX = 03h : DX = 0d40h = 200000 microsec.</a:t>
            </a:r>
            <a:br>
              <a:rPr lang="en-US" sz="2400" dirty="0"/>
            </a:br>
            <a:r>
              <a:rPr lang="en-US" sz="2400" dirty="0"/>
              <a:t>		     </a:t>
            </a:r>
            <a:r>
              <a:rPr lang="he-IL" sz="2400" dirty="0"/>
              <a:t>     </a:t>
            </a:r>
            <a:r>
              <a:rPr lang="en-US" sz="2400" dirty="0"/>
              <a:t>= 1/5 second</a:t>
            </a:r>
          </a:p>
          <a:p>
            <a:pPr algn="r"/>
            <a:r>
              <a:rPr lang="he-IL" sz="3200" dirty="0"/>
              <a:t>פסיקה זו ממתינה </a:t>
            </a:r>
            <a:r>
              <a:rPr lang="he-IL" sz="3200" dirty="0" err="1"/>
              <a:t>חמישת</a:t>
            </a:r>
            <a:r>
              <a:rPr lang="he-IL" sz="3200" dirty="0"/>
              <a:t> שניה.</a:t>
            </a:r>
          </a:p>
          <a:p>
            <a:pPr algn="r"/>
            <a:r>
              <a:rPr lang="he-IL" sz="3200" dirty="0"/>
              <a:t>כלומר, משהה את תזוזת ב 200000 מיליוניות שניה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85344"/>
            <a:ext cx="1524000" cy="15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83480" y="286603"/>
            <a:ext cx="6172200" cy="1252637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תזוזה של השחקן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94760" y="1845734"/>
            <a:ext cx="7360920" cy="4023360"/>
          </a:xfrm>
        </p:spPr>
        <p:txBody>
          <a:bodyPr>
            <a:normAutofit fontScale="92500" lnSpcReduction="10000"/>
          </a:bodyPr>
          <a:lstStyle/>
          <a:p>
            <a:r>
              <a:rPr lang="he-IL" sz="2800" dirty="0"/>
              <a:t>עתה נרצה שהשחקן שלנו יזוז  באופן עצמאי על מסך.</a:t>
            </a:r>
          </a:p>
          <a:p>
            <a:r>
              <a:rPr lang="he-IL" sz="2800" dirty="0"/>
              <a:t>לכן נבטל את הפקודה של המתנה למקש.</a:t>
            </a:r>
          </a:p>
          <a:p>
            <a:r>
              <a:rPr lang="he-IL" sz="2800" dirty="0"/>
              <a:t>לולאה: </a:t>
            </a:r>
          </a:p>
          <a:p>
            <a:pPr marL="0" indent="0">
              <a:buNone/>
            </a:pPr>
            <a:r>
              <a:rPr lang="he-IL" sz="2800" dirty="0"/>
              <a:t>מחיקת השחקן</a:t>
            </a:r>
          </a:p>
          <a:p>
            <a:pPr marL="0" indent="0">
              <a:buNone/>
            </a:pPr>
            <a:r>
              <a:rPr lang="he-IL" sz="2800" dirty="0"/>
              <a:t>	שינוי הערכים של הסמן</a:t>
            </a:r>
          </a:p>
          <a:p>
            <a:pPr marL="0" indent="0">
              <a:buNone/>
            </a:pPr>
            <a:r>
              <a:rPr lang="he-IL" sz="2800" dirty="0"/>
              <a:t>	מיקום הסמן </a:t>
            </a:r>
          </a:p>
          <a:p>
            <a:pPr marL="0" indent="0">
              <a:buNone/>
            </a:pPr>
            <a:r>
              <a:rPr lang="he-IL" sz="2800" dirty="0"/>
              <a:t>	ציור הסמן במיקום החדש</a:t>
            </a:r>
          </a:p>
          <a:p>
            <a:pPr marL="0" indent="0">
              <a:buNone/>
            </a:pPr>
            <a:r>
              <a:rPr lang="he-IL" sz="2800" dirty="0"/>
              <a:t>	השהייה (המתנה של 200 אלפיות השנייה)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4" y="520064"/>
            <a:ext cx="1388746" cy="1080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" y="2545080"/>
            <a:ext cx="294132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נוסיף פעולה של השהייה ונזמן אותה בכל </a:t>
            </a:r>
            <a:r>
              <a:rPr lang="he-IL" sz="2400" dirty="0" err="1"/>
              <a:t>איטרציה</a:t>
            </a:r>
            <a:r>
              <a:rPr lang="he-IL" sz="2400" dirty="0"/>
              <a:t> (סיבוב) של הלולאה.</a:t>
            </a:r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dirty="0"/>
              <a:t>נמקם את הזימון לפעולה לפני הפקודה של סיום הלולאה</a:t>
            </a:r>
          </a:p>
        </p:txBody>
      </p:sp>
    </p:spTree>
    <p:extLst>
      <p:ext uri="{BB962C8B-B14F-4D97-AF65-F5344CB8AC3E}">
        <p14:creationId xmlns:p14="http://schemas.microsoft.com/office/powerpoint/2010/main" val="9599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המקלדת -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Scan Codes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2281186"/>
            <a:ext cx="10058400" cy="358790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4800" dirty="0"/>
              <a:t>כל לחיצה או שחרור של מקש במקלדת מייצרים קוד מיוחד – </a:t>
            </a:r>
            <a:r>
              <a:rPr lang="en-US" sz="4800" dirty="0"/>
              <a:t>scan code</a:t>
            </a:r>
            <a:r>
              <a:rPr lang="he-IL" sz="4800" dirty="0"/>
              <a:t>. </a:t>
            </a:r>
          </a:p>
          <a:p>
            <a:pPr marL="0" indent="0" algn="r" rtl="1">
              <a:buNone/>
            </a:pPr>
            <a:r>
              <a:rPr lang="he-IL" sz="4800" dirty="0"/>
              <a:t>המספר שנוצר נשמר בזיכרון מיוחד של המעבד שנקרא זיכרון </a:t>
            </a:r>
            <a:r>
              <a:rPr lang="en-US" sz="4800" dirty="0"/>
              <a:t>I/O</a:t>
            </a:r>
            <a:r>
              <a:rPr lang="he-IL" sz="4800" dirty="0"/>
              <a:t> (</a:t>
            </a:r>
            <a:r>
              <a:rPr lang="en-US" sz="4800" dirty="0"/>
              <a:t>input/output</a:t>
            </a:r>
            <a:r>
              <a:rPr lang="he-IL" sz="4800" dirty="0"/>
              <a:t>)</a:t>
            </a:r>
            <a:endParaRPr lang="en-US" sz="4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2" y="267829"/>
            <a:ext cx="3676060" cy="18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86778" y="286603"/>
            <a:ext cx="6168901" cy="1304605"/>
          </a:xfrm>
        </p:spPr>
        <p:txBody>
          <a:bodyPr/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טבלת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scan codes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1658" y="1845733"/>
            <a:ext cx="4685121" cy="329187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600" dirty="0"/>
              <a:t>נשים לב כי ההפרש בין </a:t>
            </a:r>
            <a:r>
              <a:rPr lang="en-US" sz="3600" dirty="0"/>
              <a:t>scan code </a:t>
            </a:r>
            <a:r>
              <a:rPr lang="he-IL" sz="3600" dirty="0"/>
              <a:t> של לחיצה לשחרור של מקש ההוא  </a:t>
            </a:r>
            <a:r>
              <a:rPr lang="en-US" sz="3600" dirty="0"/>
              <a:t>h</a:t>
            </a:r>
            <a:r>
              <a:rPr lang="he-IL" sz="3600" dirty="0" smtClean="0"/>
              <a:t>80 </a:t>
            </a:r>
            <a:r>
              <a:rPr lang="en-US" sz="3600" dirty="0" smtClean="0"/>
              <a:t>(128d)</a:t>
            </a:r>
            <a:endParaRPr lang="he-IL" sz="3600" dirty="0"/>
          </a:p>
          <a:p>
            <a:pPr marL="0" indent="0" algn="r" rtl="1">
              <a:buNone/>
            </a:pPr>
            <a:r>
              <a:rPr lang="he-IL" sz="3600" dirty="0"/>
              <a:t>כלומר בשחרור נדלק הביט </a:t>
            </a:r>
            <a:r>
              <a:rPr lang="he-IL" sz="3600" dirty="0" smtClean="0"/>
              <a:t>השמאלי ביותר</a:t>
            </a:r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27449" t="18694" r="29020" b="33196"/>
          <a:stretch/>
        </p:blipFill>
        <p:spPr>
          <a:xfrm>
            <a:off x="5128181" y="1845732"/>
            <a:ext cx="6679506" cy="415244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78992"/>
            <a:ext cx="1630837" cy="1766740"/>
          </a:xfrm>
          <a:prstGeom prst="rect">
            <a:avLst/>
          </a:prstGeom>
        </p:spPr>
      </p:pic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81039"/>
              </p:ext>
            </p:extLst>
          </p:nvPr>
        </p:nvGraphicFramePr>
        <p:xfrm>
          <a:off x="780330" y="5392132"/>
          <a:ext cx="3727776" cy="537328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465972">
                  <a:extLst>
                    <a:ext uri="{9D8B030D-6E8A-4147-A177-3AD203B41FA5}">
                      <a16:colId xmlns="" xmlns:a16="http://schemas.microsoft.com/office/drawing/2014/main" val="3243700765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110350268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3527008150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245759983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2794086176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14828777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1330640168"/>
                    </a:ext>
                  </a:extLst>
                </a:gridCol>
                <a:gridCol w="465972">
                  <a:extLst>
                    <a:ext uri="{9D8B030D-6E8A-4147-A177-3AD203B41FA5}">
                      <a16:colId xmlns="" xmlns:a16="http://schemas.microsoft.com/office/drawing/2014/main" val="4203794686"/>
                    </a:ext>
                  </a:extLst>
                </a:gridCol>
              </a:tblGrid>
              <a:tr h="537328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02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cs typeface="+mn-cs"/>
              </a:rPr>
              <a:t>התהליך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941923"/>
            <a:ext cx="10167751" cy="3727358"/>
          </a:xfrm>
        </p:spPr>
        <p:txBody>
          <a:bodyPr>
            <a:normAutofit fontScale="62500" lnSpcReduction="20000"/>
          </a:bodyPr>
          <a:lstStyle/>
          <a:p>
            <a:pPr algn="r" rtl="1">
              <a:buBlip>
                <a:blip r:embed="rId2"/>
              </a:buBlip>
            </a:pPr>
            <a:r>
              <a:rPr lang="he-IL" sz="4800" dirty="0"/>
              <a:t>המשתמש לוחץ או משחרר מקש</a:t>
            </a:r>
          </a:p>
          <a:p>
            <a:pPr algn="r" rtl="1">
              <a:buBlip>
                <a:blip r:embed="rId2"/>
              </a:buBlip>
            </a:pPr>
            <a:r>
              <a:rPr lang="he-IL" sz="4800" dirty="0"/>
              <a:t>בזיכרון ה </a:t>
            </a:r>
            <a:r>
              <a:rPr lang="en-US" sz="4800" dirty="0"/>
              <a:t>I/O</a:t>
            </a:r>
            <a:r>
              <a:rPr lang="he-IL" sz="4800" dirty="0"/>
              <a:t> נכתב ה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 code</a:t>
            </a:r>
            <a:r>
              <a:rPr lang="he-IL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4800" dirty="0"/>
              <a:t>המתאים</a:t>
            </a:r>
          </a:p>
          <a:p>
            <a:pPr algn="r" rtl="1">
              <a:buBlip>
                <a:blip r:embed="rId2"/>
              </a:buBlip>
            </a:pPr>
            <a:r>
              <a:rPr lang="he-IL" sz="4800" dirty="0"/>
              <a:t>ה־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</a:t>
            </a: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4800" dirty="0"/>
              <a:t>מקבל </a:t>
            </a:r>
            <a:r>
              <a:rPr lang="he-IL" sz="4800" dirty="0" err="1"/>
              <a:t>אינטרפט</a:t>
            </a:r>
            <a:r>
              <a:rPr lang="he-IL" sz="4800" dirty="0"/>
              <a:t> מהמקלדת. </a:t>
            </a:r>
          </a:p>
          <a:p>
            <a:pPr algn="r" rtl="1">
              <a:buBlip>
                <a:blip r:embed="rId2"/>
              </a:buBlip>
            </a:pPr>
            <a:r>
              <a:rPr lang="he-IL" sz="4800" dirty="0"/>
              <a:t> ה־</a:t>
            </a:r>
            <a:r>
              <a:rPr lang="en-US" sz="4800" dirty="0"/>
              <a:t>PIC </a:t>
            </a:r>
            <a:r>
              <a:rPr lang="he-IL" sz="4800" dirty="0"/>
              <a:t> שולח </a:t>
            </a:r>
            <a:r>
              <a:rPr lang="he-IL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למעבד</a:t>
            </a:r>
            <a:r>
              <a:rPr lang="he-I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4800" dirty="0" err="1"/>
              <a:t>אינטרפט</a:t>
            </a:r>
            <a:r>
              <a:rPr lang="he-IL" sz="4800" dirty="0"/>
              <a:t> (</a:t>
            </a:r>
            <a:r>
              <a:rPr lang="en-US" sz="4800" dirty="0" err="1"/>
              <a:t>int</a:t>
            </a:r>
            <a:r>
              <a:rPr lang="en-US" sz="4800" dirty="0"/>
              <a:t> 9</a:t>
            </a:r>
            <a:r>
              <a:rPr lang="he-IL" sz="4800" dirty="0"/>
              <a:t>), שאומר למעבד שיש מידע בזיכרון ה </a:t>
            </a:r>
            <a:r>
              <a:rPr lang="en-US" sz="4800" dirty="0"/>
              <a:t>I/O</a:t>
            </a:r>
            <a:r>
              <a:rPr lang="he-IL" sz="4800" dirty="0"/>
              <a:t> של המקלדת</a:t>
            </a:r>
          </a:p>
          <a:p>
            <a:pPr algn="r" rtl="1">
              <a:buBlip>
                <a:blip r:embed="rId2"/>
              </a:buBlip>
            </a:pPr>
            <a:r>
              <a:rPr lang="he-IL" sz="4800" dirty="0"/>
              <a:t>כתגובה לפסיקה, המעבד מריץ </a:t>
            </a:r>
            <a:r>
              <a:rPr lang="en-US" sz="4800" dirty="0"/>
              <a:t>ISR </a:t>
            </a:r>
            <a:r>
              <a:rPr lang="he-IL" sz="4800" dirty="0"/>
              <a:t> שמטפל בפסיקה 9. ה־</a:t>
            </a:r>
            <a:r>
              <a:rPr lang="en-US" sz="4800" dirty="0"/>
              <a:t>ISR </a:t>
            </a:r>
            <a:r>
              <a:rPr lang="he-IL" sz="4800" dirty="0"/>
              <a:t> "מעתיק" ה־</a:t>
            </a:r>
            <a:r>
              <a:rPr lang="en-US" sz="4800" dirty="0"/>
              <a:t>code scan </a:t>
            </a:r>
            <a:r>
              <a:rPr lang="he-IL" sz="4800" dirty="0"/>
              <a:t> אל מקום מוגדר בזיכרון שנקרא</a:t>
            </a:r>
          </a:p>
          <a:p>
            <a:pPr marL="0" indent="0" algn="ctr" rtl="1">
              <a:buNone/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Type Ahead Buffer</a:t>
            </a: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1" y="52818"/>
            <a:ext cx="3874818" cy="2596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77353" y="5799444"/>
            <a:ext cx="64221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it-IT" b="1" i="1" dirty="0"/>
              <a:t>PIC</a:t>
            </a:r>
            <a:r>
              <a:rPr lang="he-IL" b="1" i="1" dirty="0"/>
              <a:t> - </a:t>
            </a:r>
            <a:r>
              <a:rPr lang="it-IT" b="1" i="1" dirty="0" err="1"/>
              <a:t>Peripheral</a:t>
            </a:r>
            <a:r>
              <a:rPr lang="it-IT" b="1" i="1" dirty="0"/>
              <a:t> Interface Controller</a:t>
            </a:r>
            <a:r>
              <a:rPr lang="he-IL" b="1" i="1" dirty="0"/>
              <a:t> – בקר ממשק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00898210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סגול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6088</TotalTime>
  <Words>749</Words>
  <Application>Microsoft Office PowerPoint</Application>
  <PresentationFormat>מסך רחב</PresentationFormat>
  <Paragraphs>170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Times New Roman</vt:lpstr>
      <vt:lpstr>Wingdings</vt:lpstr>
      <vt:lpstr>מבט לאחור</vt:lpstr>
      <vt:lpstr>המשחק השהייה והמקלדת</vt:lpstr>
      <vt:lpstr>"תזוזה" של השחקן</vt:lpstr>
      <vt:lpstr>תזוזה של השחקן</vt:lpstr>
      <vt:lpstr>תזוזה של השחקן</vt:lpstr>
      <vt:lpstr>פסיקת השהייה</vt:lpstr>
      <vt:lpstr>תזוזה של השחקן</vt:lpstr>
      <vt:lpstr>המקלדת - Scan Codes</vt:lpstr>
      <vt:lpstr>טבלת scan codes</vt:lpstr>
      <vt:lpstr>התהליך</vt:lpstr>
      <vt:lpstr>Type Ahead Buffer</vt:lpstr>
      <vt:lpstr>מהמשתמש למעבד</vt:lpstr>
      <vt:lpstr>קריאת מספר מהמקלדת</vt:lpstr>
      <vt:lpstr>קריאת תווי המקלדת</vt:lpstr>
      <vt:lpstr>איך נבדוק אם דגל ה 0 דולק</vt:lpstr>
      <vt:lpstr>דוגמא</vt:lpstr>
      <vt:lpstr>בדיקה האם הקישו על מקש במקלדת?</vt:lpstr>
      <vt:lpstr>בדיקה האם הקישו על מקש במקלדת?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amalia</cp:lastModifiedBy>
  <cp:revision>381</cp:revision>
  <dcterms:created xsi:type="dcterms:W3CDTF">2016-07-05T08:00:04Z</dcterms:created>
  <dcterms:modified xsi:type="dcterms:W3CDTF">2019-01-22T09:37:54Z</dcterms:modified>
</cp:coreProperties>
</file>