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5"/>
  </p:notesMasterIdLst>
  <p:sldIdLst>
    <p:sldId id="290" r:id="rId2"/>
    <p:sldId id="257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9" r:id="rId11"/>
    <p:sldId id="298" r:id="rId12"/>
    <p:sldId id="301" r:id="rId13"/>
    <p:sldId id="300" r:id="rId1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107A15"/>
    <a:srgbClr val="0066FF"/>
    <a:srgbClr val="00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סגנון בהיר 3 - הדגשה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2833802-FEF1-4C79-8D5D-14CF1EAF98D9}" styleName="סגנון בהיר 2 - הדגשה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4B1156A-380E-4F78-BDF5-A606A8083BF9}" styleName="סגנון ביניים 4 - הדגשה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73B8730-061B-43FD-A540-1482F73A6F94}" type="datetimeFigureOut">
              <a:rPr lang="he-IL" smtClean="0"/>
              <a:t>י"ג/שבט/תשע"ט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3EB23F4-5FAB-45A8-BBB7-F7C0845E9F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0669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י"ג/שבט/תשע"ט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59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י"ג/שבט/תשע"ט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215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י"ג/שבט/תשע"ט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107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י"ג/שבט/תשע"ט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587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י"ג/שבט/תשע"ט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07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י"ג/שבט/תשע"ט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177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י"ג/שבט/תשע"ט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785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י"ג/שבט/תשע"ט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434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י"ג/שבט/תשע"ט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900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A60885-DC58-4F97-89C2-F0041DB6B3EF}" type="datetimeFigureOut">
              <a:rPr lang="he-IL" smtClean="0"/>
              <a:t>י"ג/שבט/תשע"ט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395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י"ג/שבט/תשע"ט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853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A60885-DC58-4F97-89C2-F0041DB6B3EF}" type="datetimeFigureOut">
              <a:rPr lang="he-IL" smtClean="0"/>
              <a:t>י"ג/שבט/תשע"ט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24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356360" y="1132115"/>
            <a:ext cx="9799320" cy="2495006"/>
          </a:xfrm>
        </p:spPr>
        <p:txBody>
          <a:bodyPr>
            <a:normAutofit fontScale="90000"/>
          </a:bodyPr>
          <a:lstStyle/>
          <a:p>
            <a:pPr algn="r"/>
            <a:r>
              <a:rPr lang="he-IL" sz="96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המשחק</a:t>
            </a:r>
            <a:br>
              <a:rPr lang="he-IL" sz="96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he-IL" sz="73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קריאה של תו במיקום הסמן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6065520" y="4645741"/>
            <a:ext cx="4632960" cy="1025013"/>
          </a:xfrm>
        </p:spPr>
        <p:txBody>
          <a:bodyPr>
            <a:noAutofit/>
          </a:bodyPr>
          <a:lstStyle/>
          <a:p>
            <a:pPr algn="r"/>
            <a:r>
              <a:rPr lang="he-IL" sz="2800" b="1" dirty="0">
                <a:latin typeface="Arial" panose="020B0604020202020204" pitchFamily="34" charset="0"/>
                <a:cs typeface="Arial" panose="020B0604020202020204" pitchFamily="34" charset="0"/>
              </a:rPr>
              <a:t>כיתה י', תיכון רוטברג</a:t>
            </a:r>
          </a:p>
          <a:p>
            <a:pPr algn="r"/>
            <a:r>
              <a:rPr lang="he-IL" sz="2800" b="1" dirty="0">
                <a:latin typeface="Arial" panose="020B0604020202020204" pitchFamily="34" charset="0"/>
                <a:cs typeface="Arial" panose="020B0604020202020204" pitchFamily="34" charset="0"/>
              </a:rPr>
              <a:t>עמליה אפל ואילת משיח</a:t>
            </a:r>
          </a:p>
        </p:txBody>
      </p:sp>
    </p:spTree>
    <p:extLst>
      <p:ext uri="{BB962C8B-B14F-4D97-AF65-F5344CB8AC3E}">
        <p14:creationId xmlns:p14="http://schemas.microsoft.com/office/powerpoint/2010/main" val="3684862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תנאי האם נגענו ב"שפיץ"</a:t>
            </a:r>
          </a:p>
        </p:txBody>
      </p:sp>
      <p:sp>
        <p:nvSpPr>
          <p:cNvPr id="8" name="מציין מיקום תוכן 7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2497666"/>
          </a:xfrm>
        </p:spPr>
        <p:txBody>
          <a:bodyPr>
            <a:normAutofit fontScale="92500" lnSpcReduction="10000"/>
          </a:bodyPr>
          <a:lstStyle/>
          <a:p>
            <a:pPr marL="201168" lvl="1" indent="0" algn="r">
              <a:buNone/>
            </a:pPr>
            <a:endParaRPr lang="he-IL" dirty="0"/>
          </a:p>
          <a:p>
            <a:pPr marL="0" algn="r">
              <a:buNone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קפוץ ל – </a:t>
            </a:r>
            <a:r>
              <a:rPr lang="it-IT" sz="24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endCheckScrnChr</a:t>
            </a:r>
            <a:endParaRPr lang="he-IL" sz="2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algn="r">
              <a:buNone/>
            </a:pPr>
            <a:r>
              <a:rPr lang="he-IL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תווית – </a:t>
            </a:r>
            <a:r>
              <a:rPr lang="it-IT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youLos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he-IL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algn="r">
              <a:buNone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   1 = [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lost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algn="r">
              <a:buNone/>
            </a:pPr>
            <a:r>
              <a:rPr lang="he-IL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תווית - </a:t>
            </a:r>
            <a:r>
              <a:rPr lang="it-IT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endCheckScrnChr</a:t>
            </a:r>
            <a:endParaRPr lang="en-US" sz="2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1168" lvl="1" indent="0" algn="r">
              <a:buNone/>
            </a:pPr>
            <a:endParaRPr lang="he-IL" dirty="0"/>
          </a:p>
        </p:txBody>
      </p:sp>
      <p:sp>
        <p:nvSpPr>
          <p:cNvPr id="9" name="מציין מיקום תוכן 8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600" dirty="0">
                <a:solidFill>
                  <a:schemeClr val="accent1">
                    <a:lumMod val="75000"/>
                  </a:schemeClr>
                </a:solidFill>
              </a:rPr>
              <a:t>אלגוריתם הבדיקה:</a:t>
            </a:r>
          </a:p>
          <a:p>
            <a:pPr marL="38404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[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lost</a:t>
            </a:r>
            <a:r>
              <a:rPr lang="en-US" sz="2400" dirty="0"/>
              <a:t>]</a:t>
            </a:r>
            <a:r>
              <a:rPr lang="he-IL" sz="2400" dirty="0"/>
              <a:t> = 0</a:t>
            </a:r>
          </a:p>
          <a:p>
            <a:pPr marL="38404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400" dirty="0"/>
              <a:t>האם </a:t>
            </a:r>
            <a:r>
              <a:rPr lang="en-US" sz="2400" dirty="0"/>
              <a:t>[</a:t>
            </a:r>
            <a:r>
              <a:rPr lang="en-US" sz="2400" dirty="0" err="1"/>
              <a:t>screenChr</a:t>
            </a:r>
            <a:r>
              <a:rPr lang="en-US" sz="2400" dirty="0"/>
              <a:t>]</a:t>
            </a:r>
            <a:r>
              <a:rPr lang="he-IL" sz="2400" dirty="0"/>
              <a:t> = </a:t>
            </a:r>
            <a:r>
              <a:rPr lang="en-US" sz="2400" dirty="0"/>
              <a:t>'</a:t>
            </a:r>
            <a:r>
              <a:rPr lang="he-IL" sz="2400" dirty="0"/>
              <a:t>&lt;</a:t>
            </a:r>
            <a:r>
              <a:rPr lang="en-US" sz="2400" dirty="0"/>
              <a:t>'</a:t>
            </a:r>
            <a:endParaRPr lang="he-IL" sz="2400" dirty="0"/>
          </a:p>
          <a:p>
            <a:pPr marL="38404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400" dirty="0"/>
              <a:t>אם כן קפוץ ל – </a:t>
            </a:r>
            <a:r>
              <a:rPr lang="it-IT" sz="2400" dirty="0" err="1">
                <a:solidFill>
                  <a:schemeClr val="accent1"/>
                </a:solidFill>
              </a:rPr>
              <a:t>youLost</a:t>
            </a:r>
            <a:r>
              <a:rPr lang="he-IL" sz="2400" dirty="0"/>
              <a:t>  </a:t>
            </a:r>
          </a:p>
          <a:p>
            <a:pPr marL="38404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400" dirty="0"/>
              <a:t>האם </a:t>
            </a:r>
            <a:r>
              <a:rPr lang="en-US" sz="2400" dirty="0"/>
              <a:t>[</a:t>
            </a:r>
            <a:r>
              <a:rPr lang="en-US" sz="2400" dirty="0" err="1"/>
              <a:t>screenChr</a:t>
            </a:r>
            <a:r>
              <a:rPr lang="en-US" sz="2400" dirty="0"/>
              <a:t>]</a:t>
            </a:r>
            <a:r>
              <a:rPr lang="he-IL" sz="2400" dirty="0"/>
              <a:t> = </a:t>
            </a:r>
            <a:r>
              <a:rPr lang="en-US" sz="2400" dirty="0"/>
              <a:t>'</a:t>
            </a:r>
            <a:r>
              <a:rPr lang="he-IL" sz="2400" dirty="0"/>
              <a:t>&gt;</a:t>
            </a:r>
            <a:r>
              <a:rPr lang="en-US" sz="2400" dirty="0"/>
              <a:t>'</a:t>
            </a:r>
            <a:endParaRPr lang="he-IL" sz="2400" dirty="0"/>
          </a:p>
          <a:p>
            <a:pPr marL="38404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400" dirty="0"/>
              <a:t>אם כן קפוץ ל – </a:t>
            </a:r>
            <a:r>
              <a:rPr lang="it-IT" sz="2400" dirty="0" err="1">
                <a:solidFill>
                  <a:schemeClr val="accent1"/>
                </a:solidFill>
              </a:rPr>
              <a:t>youLost</a:t>
            </a:r>
            <a:endParaRPr lang="he-IL" sz="2400" dirty="0">
              <a:solidFill>
                <a:schemeClr val="accent1"/>
              </a:solidFill>
            </a:endParaRPr>
          </a:p>
          <a:p>
            <a:pPr marL="38404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400" dirty="0"/>
              <a:t>האם </a:t>
            </a:r>
            <a:r>
              <a:rPr lang="en-US" sz="2400" dirty="0"/>
              <a:t>[</a:t>
            </a:r>
            <a:r>
              <a:rPr lang="en-US" sz="2400" dirty="0" err="1"/>
              <a:t>screenChr</a:t>
            </a:r>
            <a:r>
              <a:rPr lang="en-US" sz="2400" dirty="0"/>
              <a:t>]</a:t>
            </a:r>
            <a:r>
              <a:rPr lang="he-IL" sz="2400" dirty="0"/>
              <a:t> = </a:t>
            </a:r>
            <a:r>
              <a:rPr lang="en-US" sz="2400" dirty="0"/>
              <a:t>'V’</a:t>
            </a:r>
          </a:p>
          <a:p>
            <a:pPr marL="384048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400" dirty="0"/>
              <a:t>אם כן קפוץ ל – </a:t>
            </a:r>
            <a:r>
              <a:rPr lang="it-IT" sz="2400" dirty="0" err="1">
                <a:solidFill>
                  <a:schemeClr val="accent1"/>
                </a:solidFill>
              </a:rPr>
              <a:t>youLost</a:t>
            </a:r>
            <a:endParaRPr lang="he-IL" sz="2400" dirty="0">
              <a:solidFill>
                <a:schemeClr val="accent1"/>
              </a:solidFill>
            </a:endParaRPr>
          </a:p>
          <a:p>
            <a:pPr marL="38404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400" dirty="0"/>
              <a:t>האם </a:t>
            </a:r>
            <a:r>
              <a:rPr lang="en-US" sz="2400" dirty="0"/>
              <a:t>[</a:t>
            </a:r>
            <a:r>
              <a:rPr lang="en-US" sz="2400" dirty="0" err="1"/>
              <a:t>screenChr</a:t>
            </a:r>
            <a:r>
              <a:rPr lang="en-US" sz="2400" dirty="0"/>
              <a:t>]</a:t>
            </a:r>
            <a:r>
              <a:rPr lang="he-IL" sz="2400" dirty="0"/>
              <a:t> = </a:t>
            </a:r>
            <a:r>
              <a:rPr lang="en-US" sz="2400" dirty="0"/>
              <a:t>'</a:t>
            </a:r>
            <a:r>
              <a:rPr lang="he-IL" sz="2400" dirty="0"/>
              <a:t>^</a:t>
            </a:r>
            <a:r>
              <a:rPr lang="en-US" sz="2400" dirty="0"/>
              <a:t>'</a:t>
            </a:r>
            <a:endParaRPr lang="he-IL" sz="2400" dirty="0"/>
          </a:p>
          <a:p>
            <a:pPr marL="38404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400" dirty="0"/>
              <a:t>אם כן קפוץ ל - </a:t>
            </a:r>
            <a:r>
              <a:rPr lang="it-IT" sz="2400" dirty="0" err="1">
                <a:solidFill>
                  <a:schemeClr val="accent1"/>
                </a:solidFill>
              </a:rPr>
              <a:t>youLost</a:t>
            </a:r>
            <a:endParaRPr lang="he-IL" sz="24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7739" y="4617720"/>
            <a:ext cx="519684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200" dirty="0"/>
              <a:t>השוואה של התו שקראנו במיקום הסמן עם ארבעת התווים שמהווים "קצה מחודד" </a:t>
            </a:r>
          </a:p>
          <a:p>
            <a:r>
              <a:rPr lang="he-IL" sz="2200" dirty="0"/>
              <a:t>אם לא שווה משתנה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lost</a:t>
            </a:r>
            <a:r>
              <a:rPr lang="he-IL" sz="2200" dirty="0"/>
              <a:t> לא משתנה</a:t>
            </a:r>
          </a:p>
          <a:p>
            <a:r>
              <a:rPr lang="he-IL" sz="2200" dirty="0">
                <a:solidFill>
                  <a:schemeClr val="accent1">
                    <a:lumMod val="75000"/>
                  </a:schemeClr>
                </a:solidFill>
              </a:rPr>
              <a:t>אם שווים משתנה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lost</a:t>
            </a:r>
            <a:r>
              <a:rPr lang="he-IL" sz="2200" dirty="0">
                <a:solidFill>
                  <a:schemeClr val="accent1">
                    <a:lumMod val="75000"/>
                  </a:schemeClr>
                </a:solidFill>
              </a:rPr>
              <a:t> מקבל את הערך </a:t>
            </a:r>
            <a:r>
              <a:rPr lang="he-IL" sz="22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54252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תנאי האם נגענו ב"שפיץ"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800" dirty="0"/>
              <a:t>          </a:t>
            </a:r>
            <a:r>
              <a:rPr lang="it-IT" sz="2800" dirty="0" err="1">
                <a:solidFill>
                  <a:srgbClr val="002060"/>
                </a:solidFill>
              </a:rPr>
              <a:t>mov</a:t>
            </a:r>
            <a:r>
              <a:rPr lang="it-IT" sz="2800" dirty="0"/>
              <a:t> [</a:t>
            </a:r>
            <a:r>
              <a:rPr lang="it-IT" sz="2800" dirty="0" err="1"/>
              <a:t>lost</a:t>
            </a:r>
            <a:r>
              <a:rPr lang="it-IT" sz="2800" dirty="0"/>
              <a:t>], </a:t>
            </a:r>
            <a:r>
              <a:rPr lang="it-IT" sz="2800" dirty="0">
                <a:solidFill>
                  <a:srgbClr val="FF6600"/>
                </a:solidFill>
              </a:rPr>
              <a:t>0</a:t>
            </a:r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800" dirty="0"/>
              <a:t>	</a:t>
            </a:r>
            <a:r>
              <a:rPr lang="it-IT" sz="2800" dirty="0" err="1">
                <a:solidFill>
                  <a:srgbClr val="002060"/>
                </a:solidFill>
              </a:rPr>
              <a:t>cmp</a:t>
            </a:r>
            <a:r>
              <a:rPr lang="it-IT" sz="2800" dirty="0"/>
              <a:t> [</a:t>
            </a:r>
            <a:r>
              <a:rPr lang="it-IT" sz="2800" dirty="0" err="1"/>
              <a:t>screenChr</a:t>
            </a:r>
            <a:r>
              <a:rPr lang="it-IT" sz="2800" dirty="0"/>
              <a:t>], </a:t>
            </a:r>
            <a:r>
              <a:rPr lang="it-IT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'&lt;'</a:t>
            </a:r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800" dirty="0"/>
              <a:t>	</a:t>
            </a:r>
            <a:r>
              <a:rPr lang="it-IT" sz="2800" dirty="0">
                <a:solidFill>
                  <a:srgbClr val="002060"/>
                </a:solidFill>
              </a:rPr>
              <a:t>je</a:t>
            </a:r>
            <a:r>
              <a:rPr lang="it-IT" sz="2800" dirty="0"/>
              <a:t> </a:t>
            </a:r>
            <a:r>
              <a:rPr lang="it-IT" sz="2800" dirty="0" err="1"/>
              <a:t>youLost</a:t>
            </a:r>
            <a:endParaRPr lang="it-IT" sz="2800" dirty="0"/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800" dirty="0"/>
              <a:t>	</a:t>
            </a:r>
            <a:r>
              <a:rPr lang="it-IT" sz="2800" dirty="0" err="1">
                <a:solidFill>
                  <a:srgbClr val="002060"/>
                </a:solidFill>
              </a:rPr>
              <a:t>cmp</a:t>
            </a:r>
            <a:r>
              <a:rPr lang="it-IT" sz="2800" dirty="0"/>
              <a:t> [</a:t>
            </a:r>
            <a:r>
              <a:rPr lang="it-IT" sz="2800" dirty="0" err="1"/>
              <a:t>screenChr</a:t>
            </a:r>
            <a:r>
              <a:rPr lang="it-IT" sz="2800" dirty="0"/>
              <a:t>], </a:t>
            </a:r>
            <a:r>
              <a:rPr lang="it-IT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'&gt;'</a:t>
            </a:r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800" dirty="0"/>
              <a:t>	</a:t>
            </a:r>
            <a:r>
              <a:rPr lang="it-IT" sz="2800" dirty="0">
                <a:solidFill>
                  <a:srgbClr val="002060"/>
                </a:solidFill>
              </a:rPr>
              <a:t>je</a:t>
            </a:r>
            <a:r>
              <a:rPr lang="it-IT" sz="2800" dirty="0"/>
              <a:t> </a:t>
            </a:r>
            <a:r>
              <a:rPr lang="it-IT" sz="2800" dirty="0" err="1"/>
              <a:t>youLost</a:t>
            </a:r>
            <a:endParaRPr lang="it-IT" sz="2800" dirty="0"/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800" dirty="0"/>
              <a:t>	</a:t>
            </a:r>
            <a:r>
              <a:rPr lang="it-IT" sz="2800" dirty="0" err="1">
                <a:solidFill>
                  <a:srgbClr val="002060"/>
                </a:solidFill>
              </a:rPr>
              <a:t>cmp</a:t>
            </a:r>
            <a:r>
              <a:rPr lang="it-IT" sz="2800" dirty="0"/>
              <a:t> [</a:t>
            </a:r>
            <a:r>
              <a:rPr lang="it-IT" sz="2800" dirty="0" err="1"/>
              <a:t>screenChr</a:t>
            </a:r>
            <a:r>
              <a:rPr lang="it-IT" sz="2800" dirty="0"/>
              <a:t>], </a:t>
            </a:r>
            <a:r>
              <a:rPr lang="it-IT" sz="2800" dirty="0">
                <a:solidFill>
                  <a:srgbClr val="FF6600"/>
                </a:solidFill>
              </a:rPr>
              <a:t>86</a:t>
            </a:r>
            <a:r>
              <a:rPr lang="it-IT" sz="2800" dirty="0"/>
              <a:t>   </a:t>
            </a:r>
            <a:r>
              <a:rPr lang="it-IT" sz="2800" dirty="0">
                <a:solidFill>
                  <a:srgbClr val="107A15"/>
                </a:solidFill>
              </a:rPr>
              <a:t>;  V</a:t>
            </a:r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800" dirty="0"/>
              <a:t>	</a:t>
            </a:r>
            <a:r>
              <a:rPr lang="it-IT" sz="2800" dirty="0">
                <a:solidFill>
                  <a:srgbClr val="002060"/>
                </a:solidFill>
              </a:rPr>
              <a:t>je</a:t>
            </a:r>
            <a:r>
              <a:rPr lang="it-IT" sz="2800" dirty="0"/>
              <a:t> </a:t>
            </a:r>
            <a:r>
              <a:rPr lang="it-IT" sz="2800" dirty="0" err="1"/>
              <a:t>youLost</a:t>
            </a:r>
            <a:endParaRPr lang="it-IT" sz="2800" dirty="0"/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800" dirty="0"/>
              <a:t>	</a:t>
            </a:r>
            <a:r>
              <a:rPr lang="it-IT" sz="2800" dirty="0" err="1">
                <a:solidFill>
                  <a:srgbClr val="002060"/>
                </a:solidFill>
              </a:rPr>
              <a:t>cmp</a:t>
            </a:r>
            <a:r>
              <a:rPr lang="it-IT" sz="2800" dirty="0"/>
              <a:t> [</a:t>
            </a:r>
            <a:r>
              <a:rPr lang="it-IT" sz="2800" dirty="0" err="1"/>
              <a:t>screenChr</a:t>
            </a:r>
            <a:r>
              <a:rPr lang="it-IT" sz="2800" dirty="0"/>
              <a:t>], </a:t>
            </a:r>
            <a:r>
              <a:rPr lang="it-IT" sz="2800" dirty="0">
                <a:solidFill>
                  <a:srgbClr val="FF6600"/>
                </a:solidFill>
              </a:rPr>
              <a:t>94</a:t>
            </a:r>
            <a:r>
              <a:rPr lang="it-IT" sz="2800" dirty="0"/>
              <a:t>    </a:t>
            </a:r>
            <a:r>
              <a:rPr lang="it-IT" sz="2800" dirty="0">
                <a:solidFill>
                  <a:srgbClr val="107A15"/>
                </a:solidFill>
              </a:rPr>
              <a:t>; ^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e-IL" sz="2800" dirty="0"/>
          </a:p>
        </p:txBody>
      </p:sp>
      <p:sp>
        <p:nvSpPr>
          <p:cNvPr id="5" name="מציין מיקום תוכן 4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800600" cy="2558625"/>
          </a:xfrm>
        </p:spPr>
        <p:txBody>
          <a:bodyPr>
            <a:normAutofit/>
          </a:bodyPr>
          <a:lstStyle/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800" dirty="0"/>
              <a:t>	</a:t>
            </a:r>
            <a:r>
              <a:rPr lang="it-IT" sz="2800" dirty="0">
                <a:solidFill>
                  <a:srgbClr val="002060"/>
                </a:solidFill>
              </a:rPr>
              <a:t>je</a:t>
            </a:r>
            <a:r>
              <a:rPr lang="it-IT" sz="2800" dirty="0"/>
              <a:t> </a:t>
            </a:r>
            <a:r>
              <a:rPr lang="it-IT" sz="2800" dirty="0" err="1"/>
              <a:t>youLost</a:t>
            </a:r>
            <a:endParaRPr lang="it-IT" sz="2800" dirty="0"/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800" dirty="0"/>
              <a:t>	</a:t>
            </a:r>
            <a:r>
              <a:rPr lang="it-IT" sz="2800" dirty="0" err="1">
                <a:solidFill>
                  <a:srgbClr val="002060"/>
                </a:solidFill>
              </a:rPr>
              <a:t>jmp</a:t>
            </a:r>
            <a:r>
              <a:rPr lang="it-IT" sz="2800" dirty="0"/>
              <a:t> </a:t>
            </a:r>
            <a:r>
              <a:rPr lang="it-IT" sz="2800" dirty="0" err="1"/>
              <a:t>endCheckScrnChr</a:t>
            </a:r>
            <a:endParaRPr lang="it-IT" sz="2800" dirty="0"/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800" b="1" dirty="0" err="1"/>
              <a:t>youLost</a:t>
            </a:r>
            <a:r>
              <a:rPr lang="it-IT" sz="2800" b="1" dirty="0"/>
              <a:t>:</a:t>
            </a:r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800" dirty="0"/>
              <a:t>	</a:t>
            </a:r>
            <a:r>
              <a:rPr lang="it-IT" sz="2800" dirty="0" err="1">
                <a:solidFill>
                  <a:srgbClr val="002060"/>
                </a:solidFill>
              </a:rPr>
              <a:t>mov</a:t>
            </a:r>
            <a:r>
              <a:rPr lang="it-IT" sz="2800" dirty="0"/>
              <a:t> [</a:t>
            </a:r>
            <a:r>
              <a:rPr lang="it-IT" sz="2800" dirty="0" err="1"/>
              <a:t>lost</a:t>
            </a:r>
            <a:r>
              <a:rPr lang="it-IT" sz="2800" dirty="0"/>
              <a:t>], </a:t>
            </a:r>
            <a:r>
              <a:rPr lang="it-IT" sz="2800" dirty="0">
                <a:solidFill>
                  <a:srgbClr val="FF6600"/>
                </a:solidFill>
              </a:rPr>
              <a:t>1</a:t>
            </a:r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800" b="1" dirty="0" err="1"/>
              <a:t>endCheckScrnChr</a:t>
            </a:r>
            <a:r>
              <a:rPr lang="it-IT" sz="2800" b="1" dirty="0"/>
              <a:t>: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12444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2926080" y="286603"/>
            <a:ext cx="8229600" cy="1374557"/>
          </a:xfrm>
        </p:spPr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מיקום הבדיקה בלולאה הראשית: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>
          <a:xfrm>
            <a:off x="4648200" y="1845734"/>
            <a:ext cx="6507480" cy="2634826"/>
          </a:xfrm>
        </p:spPr>
        <p:txBody>
          <a:bodyPr>
            <a:normAutofit/>
          </a:bodyPr>
          <a:lstStyle/>
          <a:p>
            <a:r>
              <a:rPr lang="he-IL" sz="2400" b="1" dirty="0"/>
              <a:t>לולאה ראשית - </a:t>
            </a:r>
            <a:r>
              <a:rPr lang="en-US" sz="2400" b="1" dirty="0" err="1"/>
              <a:t>mainGameLoop</a:t>
            </a:r>
            <a:endParaRPr lang="en-US" sz="2400" dirty="0"/>
          </a:p>
          <a:p>
            <a:pPr marL="566928" lvl="3" indent="0">
              <a:buNone/>
            </a:pPr>
            <a:r>
              <a:rPr lang="he-IL" sz="2400" dirty="0"/>
              <a:t>נזמן את פעולת הבדיקה – </a:t>
            </a:r>
            <a:r>
              <a:rPr lang="en-US" sz="2400" dirty="0" err="1"/>
              <a:t>checkScrnChr</a:t>
            </a:r>
            <a:r>
              <a:rPr lang="en-US" sz="2400" dirty="0"/>
              <a:t> </a:t>
            </a:r>
          </a:p>
          <a:p>
            <a:pPr marL="566928" lvl="3" indent="0">
              <a:buNone/>
            </a:pPr>
            <a:r>
              <a:rPr lang="he-IL" sz="2400" dirty="0"/>
              <a:t>לאחר הפעולה </a:t>
            </a:r>
            <a:r>
              <a:rPr lang="he-IL" sz="2400" dirty="0" smtClean="0"/>
              <a:t>קריאה מהו </a:t>
            </a:r>
            <a:r>
              <a:rPr lang="he-IL" sz="2400" dirty="0"/>
              <a:t>התו במיקום הסמן</a:t>
            </a:r>
            <a:endParaRPr lang="en-US" sz="2400" dirty="0"/>
          </a:p>
          <a:p>
            <a:pPr marL="566928" lvl="3" indent="0">
              <a:buNone/>
            </a:pPr>
            <a:r>
              <a:rPr lang="he-IL" sz="2400" dirty="0"/>
              <a:t>נבדוק בסיום הפעולה האם </a:t>
            </a:r>
            <a:r>
              <a:rPr lang="en-US" sz="2400" dirty="0"/>
              <a:t>[lost]</a:t>
            </a:r>
            <a:r>
              <a:rPr lang="he-IL" sz="2400" dirty="0"/>
              <a:t> = 1</a:t>
            </a:r>
            <a:endParaRPr lang="en-US" sz="2400" dirty="0"/>
          </a:p>
          <a:p>
            <a:pPr marL="566928" lvl="3" indent="0">
              <a:buNone/>
            </a:pPr>
            <a:r>
              <a:rPr lang="he-IL" sz="2400" dirty="0"/>
              <a:t>אם כן נקפוץ לסוף המשחק  תווית - </a:t>
            </a:r>
            <a:r>
              <a:rPr lang="en-US" sz="2400" dirty="0" err="1"/>
              <a:t>end_game</a:t>
            </a:r>
            <a:endParaRPr lang="en-US" sz="2400" dirty="0"/>
          </a:p>
          <a:p>
            <a:pPr marL="201168" lvl="1" indent="0">
              <a:buNone/>
            </a:pPr>
            <a:endParaRPr lang="he-IL" sz="2200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08" y="2876550"/>
            <a:ext cx="2305572" cy="224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03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2880360" y="286603"/>
            <a:ext cx="8275320" cy="1298357"/>
          </a:xfrm>
        </p:spPr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מיקום הבדיקה בלולאה הראשית:</a:t>
            </a:r>
            <a:endParaRPr lang="he-IL" dirty="0"/>
          </a:p>
        </p:txBody>
      </p:sp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>
          <a:xfrm>
            <a:off x="5120640" y="1845734"/>
            <a:ext cx="6035040" cy="4023360"/>
          </a:xfrm>
        </p:spPr>
        <p:txBody>
          <a:bodyPr>
            <a:normAutofit fontScale="92500" lnSpcReduction="10000"/>
          </a:bodyPr>
          <a:lstStyle/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339966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; set cursor location</a:t>
            </a:r>
            <a:endParaRPr lang="en-US" sz="24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339966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; draw smiley - </a:t>
            </a:r>
            <a:r>
              <a:rPr lang="en-US" sz="2400" dirty="0" err="1">
                <a:solidFill>
                  <a:srgbClr val="339966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ascii</a:t>
            </a:r>
            <a:r>
              <a:rPr lang="en-US" sz="2400" dirty="0">
                <a:solidFill>
                  <a:srgbClr val="339966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2 at cursor position</a:t>
            </a:r>
            <a:endParaRPr lang="en-US" sz="24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	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call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</a:rPr>
              <a:t>setCursorePosition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	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	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call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</a:rPr>
              <a:t>readScreenChr</a:t>
            </a:r>
            <a:endParaRPr lang="en-US" sz="24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	</a:t>
            </a:r>
            <a:r>
              <a:rPr lang="en-US" sz="26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call</a:t>
            </a:r>
            <a:r>
              <a:rPr lang="en-US" sz="2600" b="1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ea typeface="Calibri" panose="020F0502020204030204" pitchFamily="34" charset="0"/>
              </a:rPr>
              <a:t>checkScrnChr</a:t>
            </a:r>
            <a:endParaRPr lang="en-US" sz="2600" b="1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latin typeface="Arial" panose="020B0604020202020204" pitchFamily="34" charset="0"/>
                <a:ea typeface="Calibri" panose="020F0502020204030204" pitchFamily="34" charset="0"/>
              </a:rPr>
              <a:t>	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latin typeface="Arial" panose="020B0604020202020204" pitchFamily="34" charset="0"/>
                <a:ea typeface="Calibri" panose="020F0502020204030204" pitchFamily="34" charset="0"/>
              </a:rPr>
              <a:t>	</a:t>
            </a:r>
            <a:r>
              <a:rPr lang="en-US" sz="26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cmp</a:t>
            </a:r>
            <a:r>
              <a:rPr lang="en-US" sz="2600" b="1" dirty="0">
                <a:latin typeface="Arial" panose="020B0604020202020204" pitchFamily="34" charset="0"/>
                <a:ea typeface="Calibri" panose="020F0502020204030204" pitchFamily="34" charset="0"/>
              </a:rPr>
              <a:t> [lost], </a:t>
            </a:r>
            <a:r>
              <a:rPr lang="en-US" sz="2600" b="1" dirty="0">
                <a:solidFill>
                  <a:srgbClr val="FF99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1</a:t>
            </a:r>
            <a:endParaRPr lang="en-US" sz="2600" b="1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latin typeface="Arial" panose="020B0604020202020204" pitchFamily="34" charset="0"/>
                <a:ea typeface="Calibri" panose="020F0502020204030204" pitchFamily="34" charset="0"/>
              </a:rPr>
              <a:t>	</a:t>
            </a:r>
            <a:r>
              <a:rPr lang="en-US" sz="26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je</a:t>
            </a:r>
            <a:r>
              <a:rPr lang="en-US" sz="2600" b="1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ea typeface="Calibri" panose="020F0502020204030204" pitchFamily="34" charset="0"/>
              </a:rPr>
              <a:t>end_game</a:t>
            </a:r>
            <a:endParaRPr lang="en-US" sz="2600" b="1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	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	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call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</a:rPr>
              <a:t>drawCharacter</a:t>
            </a:r>
            <a:endParaRPr lang="en-US" sz="24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 rtl="0"/>
            <a:endParaRPr lang="he-IL" dirty="0"/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95" y="2681719"/>
            <a:ext cx="2831465" cy="235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34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943600" y="286603"/>
            <a:ext cx="5212079" cy="1313597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לוח המשחק</a:t>
            </a: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" y="943401"/>
            <a:ext cx="7296530" cy="485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9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452360" y="286603"/>
            <a:ext cx="3703320" cy="1359317"/>
          </a:xfrm>
        </p:spPr>
        <p:txBody>
          <a:bodyPr/>
          <a:lstStyle/>
          <a:p>
            <a:pPr algn="r"/>
            <a:r>
              <a:rPr lang="he-IL" b="1" dirty="0">
                <a:cs typeface="+mn-cs"/>
              </a:rPr>
              <a:t>המשחק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069080" y="1845734"/>
            <a:ext cx="7086600" cy="4023360"/>
          </a:xfrm>
        </p:spPr>
        <p:txBody>
          <a:bodyPr/>
          <a:lstStyle/>
          <a:p>
            <a:r>
              <a:rPr lang="he-IL" sz="2800" dirty="0"/>
              <a:t>במשחק שלנו </a:t>
            </a:r>
            <a:r>
              <a:rPr lang="he-IL" sz="2800" b="1" dirty="0"/>
              <a:t>אם</a:t>
            </a:r>
            <a:r>
              <a:rPr lang="he-IL" sz="2800" dirty="0"/>
              <a:t> הדמות נוגעת בקצוות המחודדים שבמסגרת המחשק השחקן </a:t>
            </a:r>
            <a:r>
              <a:rPr lang="he-IL" sz="2800" b="1" dirty="0"/>
              <a:t>נפסל</a:t>
            </a:r>
            <a:r>
              <a:rPr lang="he-IL" sz="2800" dirty="0"/>
              <a:t>.</a:t>
            </a:r>
            <a:endParaRPr lang="en-US" sz="2800" dirty="0"/>
          </a:p>
          <a:p>
            <a:r>
              <a:rPr lang="he-IL" sz="2800" dirty="0"/>
              <a:t>לצורך כך יש לבדוק האם במיקום הבא אליו השחקן זז יש את הסימנים  </a:t>
            </a:r>
            <a:r>
              <a:rPr lang="en-US" sz="2800" dirty="0"/>
              <a:t>&lt;</a:t>
            </a:r>
            <a:r>
              <a:rPr lang="he-IL" sz="2800" dirty="0"/>
              <a:t>  או </a:t>
            </a:r>
            <a:r>
              <a:rPr lang="en-US" sz="2800" dirty="0"/>
              <a:t>&gt;</a:t>
            </a:r>
            <a:r>
              <a:rPr lang="he-IL" sz="2800" dirty="0"/>
              <a:t>  או </a:t>
            </a:r>
            <a:r>
              <a:rPr lang="en-US" sz="2800" dirty="0"/>
              <a:t>v</a:t>
            </a:r>
            <a:r>
              <a:rPr lang="he-IL" sz="2800" dirty="0"/>
              <a:t>  או </a:t>
            </a:r>
            <a:r>
              <a:rPr lang="en-US" sz="2800" dirty="0"/>
              <a:t>^</a:t>
            </a:r>
            <a:r>
              <a:rPr lang="he-IL" sz="2800" dirty="0"/>
              <a:t>.</a:t>
            </a:r>
            <a:endParaRPr lang="en-US" sz="2800" dirty="0"/>
          </a:p>
          <a:p>
            <a:r>
              <a:rPr lang="he-IL" sz="2800" dirty="0"/>
              <a:t> </a:t>
            </a:r>
            <a:endParaRPr lang="en-US" sz="2800" dirty="0"/>
          </a:p>
          <a:p>
            <a:r>
              <a:rPr lang="he-IL" sz="2800" dirty="0"/>
              <a:t>אם שחקן נוגע באחד מהתווים האלו יש פסילה אחרת הוא יכול להתקדם ולהמשיך לשחק.</a:t>
            </a:r>
            <a:endParaRPr lang="en-US" sz="2800" dirty="0"/>
          </a:p>
          <a:p>
            <a:endParaRPr lang="he-IL" dirty="0"/>
          </a:p>
        </p:txBody>
      </p:sp>
      <p:pic>
        <p:nvPicPr>
          <p:cNvPr id="1026" name="Picture 2" descr="Image result for â«× ×××¢×â¬â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" y="2705100"/>
            <a:ext cx="376237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47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044440" y="286603"/>
            <a:ext cx="6111240" cy="1389797"/>
          </a:xfrm>
        </p:spPr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קריאת תו במיקום הסמן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lnSpc>
                <a:spcPct val="110000"/>
              </a:lnSpc>
              <a:spcBef>
                <a:spcPts val="0"/>
              </a:spcBef>
            </a:pPr>
            <a:r>
              <a:rPr lang="en-US" sz="2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bh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 	</a:t>
            </a:r>
            <a:r>
              <a:rPr lang="en-US" sz="2600" dirty="0">
                <a:solidFill>
                  <a:srgbClr val="3399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Page=1</a:t>
            </a:r>
            <a:endParaRPr lang="en-US" sz="2600" dirty="0"/>
          </a:p>
          <a:p>
            <a:pPr algn="l" rtl="0">
              <a:lnSpc>
                <a:spcPct val="110000"/>
              </a:lnSpc>
              <a:spcBef>
                <a:spcPts val="0"/>
              </a:spcBef>
            </a:pPr>
            <a:r>
              <a:rPr lang="en-US" sz="2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ah, </a:t>
            </a:r>
            <a:r>
              <a:rPr lang="en-US" sz="2600" dirty="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	</a:t>
            </a:r>
            <a:r>
              <a:rPr lang="en-US" sz="2600" dirty="0">
                <a:solidFill>
                  <a:srgbClr val="3399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Read character function  </a:t>
            </a:r>
            <a:endParaRPr lang="en-US" sz="2600" dirty="0"/>
          </a:p>
          <a:p>
            <a:pPr algn="l" rtl="0">
              <a:lnSpc>
                <a:spcPct val="110000"/>
              </a:lnSpc>
              <a:spcBef>
                <a:spcPts val="0"/>
              </a:spcBef>
            </a:pPr>
            <a:r>
              <a:rPr lang="en-US" sz="2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600" dirty="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  	</a:t>
            </a:r>
            <a:r>
              <a:rPr lang="en-US" sz="2600" dirty="0">
                <a:solidFill>
                  <a:srgbClr val="3399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;return the character to al</a:t>
            </a:r>
            <a:endParaRPr lang="en-US" sz="2600" dirty="0"/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screenChr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], al</a:t>
            </a:r>
            <a:endParaRPr lang="en-US" sz="26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r"/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הפסיקה שומרת לרגיסטר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  את ערך התו במיקום הסמן. </a:t>
            </a:r>
          </a:p>
          <a:p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נשמור את התו למשתנה: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screenChr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he-IL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ניצור את הפסיקה כפעולה ונזמן אותה מיד לאחר מיקום הסמן על לוח המשחק (בו נרצה בהמשך לצייר את השחקן)</a:t>
            </a:r>
          </a:p>
        </p:txBody>
      </p:sp>
    </p:spTree>
    <p:extLst>
      <p:ext uri="{BB962C8B-B14F-4D97-AF65-F5344CB8AC3E}">
        <p14:creationId xmlns:p14="http://schemas.microsoft.com/office/powerpoint/2010/main" val="2031523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044440" y="286603"/>
            <a:ext cx="6111240" cy="1389797"/>
          </a:xfrm>
        </p:spPr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קריאת תו במיקום הסמן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480560" y="1845734"/>
            <a:ext cx="6675120" cy="4023360"/>
          </a:xfrm>
        </p:spPr>
        <p:txBody>
          <a:bodyPr>
            <a:normAutofit fontScale="77500" lnSpcReduction="20000"/>
          </a:bodyPr>
          <a:lstStyle/>
          <a:p>
            <a:pPr algn="l" rtl="0">
              <a:lnSpc>
                <a:spcPct val="130000"/>
              </a:lnSpc>
              <a:spcBef>
                <a:spcPts val="0"/>
              </a:spcBef>
            </a:pPr>
            <a:r>
              <a:rPr lang="en-US" sz="2800" dirty="0">
                <a:solidFill>
                  <a:srgbClr val="3399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reads a character fro the screen on cursor location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30000"/>
              </a:lnSpc>
              <a:spcBef>
                <a:spcPts val="0"/>
              </a:spcBef>
            </a:pP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readScreenChr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30000"/>
              </a:lnSpc>
              <a:spcBef>
                <a:spcPts val="0"/>
              </a:spcBef>
            </a:pPr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pusha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algn="l" rtl="0">
              <a:lnSpc>
                <a:spcPct val="130000"/>
              </a:lnSpc>
              <a:spcBef>
                <a:spcPts val="0"/>
              </a:spcBef>
            </a:pPr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bh, </a:t>
            </a:r>
            <a:r>
              <a:rPr lang="en-US" sz="2800" dirty="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	</a:t>
            </a:r>
            <a:r>
              <a:rPr lang="en-US" sz="2800" dirty="0">
                <a:solidFill>
                  <a:srgbClr val="3399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Page=1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algn="l" rtl="0">
              <a:lnSpc>
                <a:spcPct val="130000"/>
              </a:lnSpc>
              <a:spcBef>
                <a:spcPts val="0"/>
              </a:spcBef>
            </a:pPr>
            <a:r>
              <a:rPr lang="en-US" sz="2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ah, </a:t>
            </a:r>
            <a:r>
              <a:rPr lang="en-US" sz="2800" dirty="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	</a:t>
            </a:r>
            <a:r>
              <a:rPr lang="en-US" sz="2800" dirty="0">
                <a:solidFill>
                  <a:srgbClr val="3399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Read character function 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algn="l" rtl="0">
              <a:lnSpc>
                <a:spcPct val="130000"/>
              </a:lnSpc>
              <a:spcBef>
                <a:spcPts val="0"/>
              </a:spcBef>
            </a:pPr>
            <a:r>
              <a:rPr lang="en-US" sz="2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	</a:t>
            </a:r>
            <a:r>
              <a:rPr lang="en-US" sz="2800" dirty="0">
                <a:solidFill>
                  <a:srgbClr val="3399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;return the character to al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screenChr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], al</a:t>
            </a:r>
            <a:endParaRPr lang="en-US" sz="2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popa</a:t>
            </a:r>
            <a:endParaRPr lang="en-US" sz="2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</a:t>
            </a:r>
            <a:endParaRPr lang="en-US" sz="2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30000"/>
              </a:lnSpc>
              <a:spcBef>
                <a:spcPts val="0"/>
              </a:spcBef>
            </a:pPr>
            <a:r>
              <a:rPr lang="en-US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readScreenChr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30000"/>
              </a:lnSpc>
              <a:spcBef>
                <a:spcPts val="0"/>
              </a:spcBef>
            </a:pPr>
            <a:endParaRPr lang="he-IL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30" y="2631864"/>
            <a:ext cx="22733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18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044440" y="286603"/>
            <a:ext cx="6111240" cy="1389797"/>
          </a:xfrm>
        </p:spPr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קריאת תו במיקום הסמן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480560" y="1845734"/>
            <a:ext cx="6675120" cy="4023360"/>
          </a:xfrm>
        </p:spPr>
        <p:txBody>
          <a:bodyPr>
            <a:normAutofit/>
          </a:bodyPr>
          <a:lstStyle/>
          <a:p>
            <a:pPr algn="l" rtl="0">
              <a:lnSpc>
                <a:spcPct val="130000"/>
              </a:lnSpc>
              <a:spcBef>
                <a:spcPts val="0"/>
              </a:spcBef>
            </a:pPr>
            <a:r>
              <a:rPr lang="en-US" sz="2600" dirty="0">
                <a:solidFill>
                  <a:srgbClr val="107A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set </a:t>
            </a:r>
            <a:r>
              <a:rPr lang="en-US" sz="2600" dirty="0" err="1">
                <a:solidFill>
                  <a:srgbClr val="107A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cursore</a:t>
            </a:r>
            <a:r>
              <a:rPr lang="en-US" sz="2600" dirty="0">
                <a:solidFill>
                  <a:srgbClr val="107A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location</a:t>
            </a:r>
          </a:p>
          <a:p>
            <a:pPr algn="l" rtl="0">
              <a:lnSpc>
                <a:spcPct val="130000"/>
              </a:lnSpc>
              <a:spcBef>
                <a:spcPts val="0"/>
              </a:spcBef>
            </a:pPr>
            <a:r>
              <a:rPr lang="en-US" sz="2600" dirty="0">
                <a:solidFill>
                  <a:srgbClr val="107A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draw smiley - </a:t>
            </a:r>
            <a:r>
              <a:rPr lang="en-US" sz="2600" dirty="0" err="1">
                <a:solidFill>
                  <a:srgbClr val="107A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ascii</a:t>
            </a:r>
            <a:r>
              <a:rPr lang="en-US" sz="2600" dirty="0">
                <a:solidFill>
                  <a:srgbClr val="107A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at cursor position</a:t>
            </a:r>
          </a:p>
          <a:p>
            <a:pPr algn="l" rtl="0">
              <a:lnSpc>
                <a:spcPct val="130000"/>
              </a:lnSpc>
              <a:spcBef>
                <a:spcPts val="0"/>
              </a:spcBef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setCursorePosition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l" rtl="0">
              <a:lnSpc>
                <a:spcPct val="130000"/>
              </a:lnSpc>
              <a:spcBef>
                <a:spcPts val="0"/>
              </a:spcBef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readScreenChr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30000"/>
              </a:lnSpc>
              <a:spcBef>
                <a:spcPts val="0"/>
              </a:spcBef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l" rtl="0">
              <a:lnSpc>
                <a:spcPct val="130000"/>
              </a:lnSpc>
              <a:spcBef>
                <a:spcPts val="0"/>
              </a:spcBef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drawCharacter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30000"/>
              </a:lnSpc>
              <a:spcBef>
                <a:spcPts val="0"/>
              </a:spcBef>
            </a:pPr>
            <a:endParaRPr lang="he-IL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30" y="2631864"/>
            <a:ext cx="22733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96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793480" y="286603"/>
            <a:ext cx="2362200" cy="1450757"/>
          </a:xfrm>
        </p:spPr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התמונה </a:t>
            </a:r>
            <a:b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ב -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תוכן 3"/>
          <p:cNvSpPr>
            <a:spLocks noGrp="1"/>
          </p:cNvSpPr>
          <p:nvPr>
            <p:ph idx="1"/>
          </p:nvPr>
        </p:nvSpPr>
        <p:spPr>
          <a:xfrm>
            <a:off x="9281160" y="1845734"/>
            <a:ext cx="1874520" cy="4023360"/>
          </a:xfrm>
        </p:spPr>
        <p:txBody>
          <a:bodyPr>
            <a:normAutofit/>
          </a:bodyPr>
          <a:lstStyle/>
          <a:p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נקודת עצירה בזימון לפעולה</a:t>
            </a:r>
          </a:p>
          <a:p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Watches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screenChr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4" y="303537"/>
            <a:ext cx="8367887" cy="556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6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793480" y="286603"/>
            <a:ext cx="2362200" cy="1450757"/>
          </a:xfrm>
        </p:spPr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התמונה </a:t>
            </a:r>
            <a:b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ב -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תוכן 3"/>
          <p:cNvSpPr>
            <a:spLocks noGrp="1"/>
          </p:cNvSpPr>
          <p:nvPr>
            <p:ph idx="1"/>
          </p:nvPr>
        </p:nvSpPr>
        <p:spPr>
          <a:xfrm>
            <a:off x="9433560" y="1952414"/>
            <a:ext cx="1874520" cy="4023360"/>
          </a:xfrm>
        </p:spPr>
        <p:txBody>
          <a:bodyPr>
            <a:normAutofit/>
          </a:bodyPr>
          <a:lstStyle/>
          <a:p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נקודת עצירה בזימון לפעולה</a:t>
            </a:r>
          </a:p>
          <a:p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Watches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screenChr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השחקן הגיע לקצה התחתון של המסך.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" y="286603"/>
            <a:ext cx="8553742" cy="568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71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724400" y="286603"/>
            <a:ext cx="6431280" cy="1359317"/>
          </a:xfrm>
        </p:spPr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תנאי האם נגענו ב"שפיץ"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724400" y="1845734"/>
            <a:ext cx="6431280" cy="4023360"/>
          </a:xfrm>
        </p:spPr>
        <p:txBody>
          <a:bodyPr/>
          <a:lstStyle/>
          <a:p>
            <a:r>
              <a:rPr lang="he-IL" sz="2800" dirty="0"/>
              <a:t>נוסף תנאי אשר יבדוק האם נגענו באחד מתווי המסגרת המחודדים: </a:t>
            </a:r>
          </a:p>
          <a:p>
            <a:r>
              <a:rPr lang="he-IL" sz="2800" dirty="0"/>
              <a:t>&gt;  או &lt;  אן </a:t>
            </a:r>
            <a:r>
              <a:rPr lang="en-US" sz="2800" dirty="0"/>
              <a:t>V  </a:t>
            </a:r>
            <a:r>
              <a:rPr lang="he-IL" sz="2800" dirty="0"/>
              <a:t>  אן </a:t>
            </a:r>
            <a:r>
              <a:rPr lang="en-US" sz="2800" dirty="0"/>
              <a:t>^ </a:t>
            </a:r>
            <a:r>
              <a:rPr lang="he-IL" sz="2800" dirty="0"/>
              <a:t> </a:t>
            </a:r>
          </a:p>
          <a:p>
            <a:r>
              <a:rPr lang="he-IL" sz="2800" dirty="0"/>
              <a:t>מאחר ואנו רוצים לשים את הבדיקה בתוך פעולה נוסיף </a:t>
            </a:r>
            <a:r>
              <a:rPr lang="he-IL" sz="2800" b="1" dirty="0"/>
              <a:t>משתנה</a:t>
            </a:r>
            <a:r>
              <a:rPr lang="he-IL" sz="2800" dirty="0"/>
              <a:t> שישמור לנו האם יש הפסד  - </a:t>
            </a:r>
            <a:r>
              <a:rPr lang="it-IT" sz="2800" dirty="0"/>
              <a:t>[</a:t>
            </a:r>
            <a:r>
              <a:rPr lang="it-IT" sz="2800" b="1" dirty="0" err="1"/>
              <a:t>lost</a:t>
            </a:r>
            <a:r>
              <a:rPr lang="it-IT" sz="2800" dirty="0"/>
              <a:t>]</a:t>
            </a:r>
            <a:endParaRPr lang="he-IL" sz="2800" dirty="0"/>
          </a:p>
          <a:p>
            <a:r>
              <a:rPr lang="he-IL" sz="2800" dirty="0"/>
              <a:t>נאתחל את המשתנה לאפס</a:t>
            </a:r>
          </a:p>
          <a:p>
            <a:r>
              <a:rPr lang="he-IL" sz="2800" dirty="0"/>
              <a:t>אם יש נגיעה נשנה אותו ל – 1.</a:t>
            </a:r>
          </a:p>
          <a:p>
            <a:pPr algn="l" rtl="0"/>
            <a:endParaRPr lang="he-IL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530" y="2333413"/>
            <a:ext cx="333375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456692"/>
      </p:ext>
    </p:extLst>
  </p:cSld>
  <p:clrMapOvr>
    <a:masterClrMapping/>
  </p:clrMapOvr>
</p:sld>
</file>

<file path=ppt/theme/theme1.xml><?xml version="1.0" encoding="utf-8"?>
<a:theme xmlns:a="http://schemas.openxmlformats.org/drawingml/2006/main" name="מבט לאחור">
  <a:themeElements>
    <a:clrScheme name="סגול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7011</TotalTime>
  <Words>356</Words>
  <Application>Microsoft Office PowerPoint</Application>
  <PresentationFormat>מסך רחב</PresentationFormat>
  <Paragraphs>103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9" baseType="lpstr">
      <vt:lpstr>Arial Unicode MS</vt:lpstr>
      <vt:lpstr>Arial</vt:lpstr>
      <vt:lpstr>Calibri</vt:lpstr>
      <vt:lpstr>Calibri Light</vt:lpstr>
      <vt:lpstr>Times New Roman</vt:lpstr>
      <vt:lpstr>מבט לאחור</vt:lpstr>
      <vt:lpstr>המשחק קריאה של תו במיקום הסמן</vt:lpstr>
      <vt:lpstr>לוח המשחק</vt:lpstr>
      <vt:lpstr>המשחק</vt:lpstr>
      <vt:lpstr>קריאת תו במיקום הסמן</vt:lpstr>
      <vt:lpstr>קריאת תו במיקום הסמן</vt:lpstr>
      <vt:lpstr>קריאת תו במיקום הסמן</vt:lpstr>
      <vt:lpstr>התמונה  ב - TD</vt:lpstr>
      <vt:lpstr>התמונה  ב - TD</vt:lpstr>
      <vt:lpstr>תנאי האם נגענו ב"שפיץ"</vt:lpstr>
      <vt:lpstr>תנאי האם נגענו ב"שפיץ"</vt:lpstr>
      <vt:lpstr>תנאי האם נגענו ב"שפיץ"</vt:lpstr>
      <vt:lpstr>מיקום הבדיקה בלולאה הראשית:</vt:lpstr>
      <vt:lpstr>מיקום הבדיקה בלולאה הראשית: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אסמבלי שפת סף</dc:title>
  <dc:creator>amir appel</dc:creator>
  <cp:lastModifiedBy>amir appel</cp:lastModifiedBy>
  <cp:revision>390</cp:revision>
  <dcterms:created xsi:type="dcterms:W3CDTF">2016-07-05T08:00:04Z</dcterms:created>
  <dcterms:modified xsi:type="dcterms:W3CDTF">2019-01-19T17:39:02Z</dcterms:modified>
</cp:coreProperties>
</file>