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21"/>
  </p:notesMasterIdLst>
  <p:sldIdLst>
    <p:sldId id="290" r:id="rId2"/>
    <p:sldId id="257" r:id="rId3"/>
    <p:sldId id="291" r:id="rId4"/>
    <p:sldId id="302" r:id="rId5"/>
    <p:sldId id="292" r:id="rId6"/>
    <p:sldId id="293" r:id="rId7"/>
    <p:sldId id="294" r:id="rId8"/>
    <p:sldId id="311" r:id="rId9"/>
    <p:sldId id="312" r:id="rId10"/>
    <p:sldId id="313" r:id="rId11"/>
    <p:sldId id="303" r:id="rId12"/>
    <p:sldId id="308" r:id="rId13"/>
    <p:sldId id="307" r:id="rId14"/>
    <p:sldId id="304" r:id="rId15"/>
    <p:sldId id="305" r:id="rId16"/>
    <p:sldId id="306" r:id="rId17"/>
    <p:sldId id="310" r:id="rId18"/>
    <p:sldId id="314" r:id="rId19"/>
    <p:sldId id="315" r:id="rId2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7A15"/>
    <a:srgbClr val="6600CC"/>
    <a:srgbClr val="FF6600"/>
    <a:srgbClr val="006600"/>
    <a:srgbClr val="CC0099"/>
    <a:srgbClr val="0066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סגנון בהיר 3 - הדגשה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2833802-FEF1-4C79-8D5D-14CF1EAF98D9}" styleName="סגנון בהיר 2 - הדגשה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4B1156A-380E-4F78-BDF5-A606A8083BF9}" styleName="סגנון ביניים 4 - הדגשה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8E31B6-4E63-42E4-930C-9D66A4F21F1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35316229-6DD1-4EB3-BE5E-F0E0B42943C7}">
      <dgm:prSet phldrT="[טקסט]" custT="1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sz="2400" b="1" dirty="0"/>
            <a:t>זימון לפעולה המשנה את כיוון תנועת השחקן  </a:t>
          </a:r>
        </a:p>
      </dgm:t>
    </dgm:pt>
    <dgm:pt modelId="{B0DBBD2C-31D7-4C3B-B38B-67C602504823}" type="parTrans" cxnId="{F1CC5E2D-9DA9-4CDB-B654-E64EE2A0AF57}">
      <dgm:prSet/>
      <dgm:spPr/>
      <dgm:t>
        <a:bodyPr/>
        <a:lstStyle/>
        <a:p>
          <a:pPr rtl="1"/>
          <a:endParaRPr lang="he-IL"/>
        </a:p>
      </dgm:t>
    </dgm:pt>
    <dgm:pt modelId="{BFEBC96A-26E1-4B29-B92B-49A7A88F07F3}" type="sibTrans" cxnId="{F1CC5E2D-9DA9-4CDB-B654-E64EE2A0AF57}">
      <dgm:prSet/>
      <dgm:spPr/>
      <dgm:t>
        <a:bodyPr/>
        <a:lstStyle/>
        <a:p>
          <a:pPr rtl="1"/>
          <a:endParaRPr lang="he-IL"/>
        </a:p>
      </dgm:t>
    </dgm:pt>
    <dgm:pt modelId="{600A9680-2D89-41D9-9356-8DDCA54E4A22}">
      <dgm:prSet phldrT="[טקסט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1"/>
          <a:r>
            <a:rPr lang="he-IL" sz="2400" b="1" dirty="0"/>
            <a:t>זימון פעולה הממקמת את השחקן</a:t>
          </a:r>
        </a:p>
      </dgm:t>
    </dgm:pt>
    <dgm:pt modelId="{FB009435-1C58-46D5-8F32-EFDBDE8E367B}" type="parTrans" cxnId="{825ED2FC-D9B7-4E9D-9F32-4D72873FF8E1}">
      <dgm:prSet/>
      <dgm:spPr/>
      <dgm:t>
        <a:bodyPr/>
        <a:lstStyle/>
        <a:p>
          <a:pPr rtl="1"/>
          <a:endParaRPr lang="he-IL"/>
        </a:p>
      </dgm:t>
    </dgm:pt>
    <dgm:pt modelId="{9FD74730-37D3-4F14-9478-E0F9E907D27D}" type="sibTrans" cxnId="{825ED2FC-D9B7-4E9D-9F32-4D72873FF8E1}">
      <dgm:prSet/>
      <dgm:spPr/>
      <dgm:t>
        <a:bodyPr/>
        <a:lstStyle/>
        <a:p>
          <a:pPr rtl="1"/>
          <a:endParaRPr lang="he-IL"/>
        </a:p>
      </dgm:t>
    </dgm:pt>
    <dgm:pt modelId="{53472781-A94C-4361-83EB-999C35F60D23}">
      <dgm:prSet phldrT="[טקסט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1"/>
          <a:r>
            <a:rPr lang="he-IL" sz="2400" b="1" dirty="0"/>
            <a:t>חזרה מהפעולה הממקמת את השחקן</a:t>
          </a:r>
        </a:p>
      </dgm:t>
    </dgm:pt>
    <dgm:pt modelId="{DAB2B8A1-F633-4044-8B8F-6555F38BD9FD}" type="parTrans" cxnId="{B5BD5043-0D0C-4530-BBEC-EB80D06B7E0E}">
      <dgm:prSet/>
      <dgm:spPr/>
      <dgm:t>
        <a:bodyPr/>
        <a:lstStyle/>
        <a:p>
          <a:pPr rtl="1"/>
          <a:endParaRPr lang="he-IL"/>
        </a:p>
      </dgm:t>
    </dgm:pt>
    <dgm:pt modelId="{9BE908E4-7B06-451D-9A31-646809AA3153}" type="sibTrans" cxnId="{B5BD5043-0D0C-4530-BBEC-EB80D06B7E0E}">
      <dgm:prSet/>
      <dgm:spPr/>
      <dgm:t>
        <a:bodyPr/>
        <a:lstStyle/>
        <a:p>
          <a:pPr rtl="1"/>
          <a:endParaRPr lang="he-IL"/>
        </a:p>
      </dgm:t>
    </dgm:pt>
    <dgm:pt modelId="{131FC3D5-1F89-43A0-A417-FCEDD50B68BA}">
      <dgm:prSet phldrT="[טקסט]" custT="1"/>
      <dgm:spPr/>
      <dgm:t>
        <a:bodyPr/>
        <a:lstStyle/>
        <a:p>
          <a:pPr rtl="1"/>
          <a:r>
            <a:rPr lang="he-IL" sz="2400" b="1" dirty="0"/>
            <a:t>חזרה מהפעולה המשנה את כיוון תנועת השחקן</a:t>
          </a:r>
        </a:p>
      </dgm:t>
    </dgm:pt>
    <dgm:pt modelId="{983A5658-A373-484E-B78E-04926CAB1EC6}" type="parTrans" cxnId="{3A7F381C-612A-4346-B9B1-E29C2446357A}">
      <dgm:prSet/>
      <dgm:spPr/>
      <dgm:t>
        <a:bodyPr/>
        <a:lstStyle/>
        <a:p>
          <a:pPr rtl="1"/>
          <a:endParaRPr lang="he-IL"/>
        </a:p>
      </dgm:t>
    </dgm:pt>
    <dgm:pt modelId="{BCB1A219-253C-4C5E-985B-541200615FE9}" type="sibTrans" cxnId="{3A7F381C-612A-4346-B9B1-E29C2446357A}">
      <dgm:prSet/>
      <dgm:spPr/>
      <dgm:t>
        <a:bodyPr/>
        <a:lstStyle/>
        <a:p>
          <a:pPr rtl="1"/>
          <a:endParaRPr lang="he-IL"/>
        </a:p>
      </dgm:t>
    </dgm:pt>
    <dgm:pt modelId="{A86322F1-C151-4C6E-92D6-D31AC215BCF5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sz="2400" b="1" dirty="0"/>
            <a:t>המשך הפקודות התכנית הראשית</a:t>
          </a:r>
        </a:p>
      </dgm:t>
    </dgm:pt>
    <dgm:pt modelId="{3C956E66-3744-44F9-A58C-36A53AA78481}" type="parTrans" cxnId="{32F0B071-31F8-4667-B2C0-050AAD2DC7C0}">
      <dgm:prSet/>
      <dgm:spPr/>
      <dgm:t>
        <a:bodyPr/>
        <a:lstStyle/>
        <a:p>
          <a:pPr rtl="1"/>
          <a:endParaRPr lang="he-IL"/>
        </a:p>
      </dgm:t>
    </dgm:pt>
    <dgm:pt modelId="{877136D7-D1D4-46AF-8E16-0543F1094AEA}" type="sibTrans" cxnId="{32F0B071-31F8-4667-B2C0-050AAD2DC7C0}">
      <dgm:prSet/>
      <dgm:spPr/>
      <dgm:t>
        <a:bodyPr/>
        <a:lstStyle/>
        <a:p>
          <a:pPr rtl="1"/>
          <a:endParaRPr lang="he-IL"/>
        </a:p>
      </dgm:t>
    </dgm:pt>
    <dgm:pt modelId="{15E885B5-9AC0-4396-B07B-A85EE6FDC6EC}">
      <dgm:prSet custT="1"/>
      <dgm:spPr/>
      <dgm:t>
        <a:bodyPr/>
        <a:lstStyle/>
        <a:p>
          <a:pPr rtl="1"/>
          <a:r>
            <a:rPr lang="he-IL" sz="2400" b="1" dirty="0"/>
            <a:t>ביצוע פקודות הפעולה המשנה את כיוון תנועת השחקן</a:t>
          </a:r>
        </a:p>
      </dgm:t>
    </dgm:pt>
    <dgm:pt modelId="{E4F5A8FC-E9D6-41AD-81B1-EC0E68C9A491}" type="parTrans" cxnId="{78714DB9-79A2-48DD-A2C0-2F82EA4E2974}">
      <dgm:prSet/>
      <dgm:spPr/>
      <dgm:t>
        <a:bodyPr/>
        <a:lstStyle/>
        <a:p>
          <a:pPr rtl="1"/>
          <a:endParaRPr lang="he-IL"/>
        </a:p>
      </dgm:t>
    </dgm:pt>
    <dgm:pt modelId="{567C5377-E435-4250-BB7A-220681DDC9C0}" type="sibTrans" cxnId="{78714DB9-79A2-48DD-A2C0-2F82EA4E2974}">
      <dgm:prSet/>
      <dgm:spPr/>
      <dgm:t>
        <a:bodyPr/>
        <a:lstStyle/>
        <a:p>
          <a:pPr rtl="1"/>
          <a:endParaRPr lang="he-IL"/>
        </a:p>
      </dgm:t>
    </dgm:pt>
    <dgm:pt modelId="{06ABA338-83A7-4E13-BE49-DCDAA9421ACE}" type="pres">
      <dgm:prSet presAssocID="{5D8E31B6-4E63-42E4-930C-9D66A4F21F1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B1E5B0A2-B3F6-46BB-B9F8-0FD58B4FDA03}" type="pres">
      <dgm:prSet presAssocID="{35316229-6DD1-4EB3-BE5E-F0E0B42943C7}" presName="node" presStyleLbl="node1" presStyleIdx="0" presStyleCnt="6" custScaleX="109292" custScaleY="200576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56758ED-2BD6-41FD-8CBF-792CF6FE7530}" type="pres">
      <dgm:prSet presAssocID="{BFEBC96A-26E1-4B29-B92B-49A7A88F07F3}" presName="sibTrans" presStyleLbl="sibTrans2D1" presStyleIdx="0" presStyleCnt="5"/>
      <dgm:spPr/>
      <dgm:t>
        <a:bodyPr/>
        <a:lstStyle/>
        <a:p>
          <a:pPr rtl="1"/>
          <a:endParaRPr lang="he-IL"/>
        </a:p>
      </dgm:t>
    </dgm:pt>
    <dgm:pt modelId="{42AD8F1D-A592-4F21-B88B-D9E6430B7AC8}" type="pres">
      <dgm:prSet presAssocID="{BFEBC96A-26E1-4B29-B92B-49A7A88F07F3}" presName="connectorText" presStyleLbl="sibTrans2D1" presStyleIdx="0" presStyleCnt="5"/>
      <dgm:spPr/>
      <dgm:t>
        <a:bodyPr/>
        <a:lstStyle/>
        <a:p>
          <a:pPr rtl="1"/>
          <a:endParaRPr lang="he-IL"/>
        </a:p>
      </dgm:t>
    </dgm:pt>
    <dgm:pt modelId="{68A27598-EB18-4DE9-B57E-08D4300D6AEB}" type="pres">
      <dgm:prSet presAssocID="{15E885B5-9AC0-4396-B07B-A85EE6FDC6EC}" presName="node" presStyleLbl="node1" presStyleIdx="1" presStyleCnt="6" custScaleX="117778" custScaleY="200576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7C028CC-BBF1-4EBF-882B-872FF0E4283D}" type="pres">
      <dgm:prSet presAssocID="{567C5377-E435-4250-BB7A-220681DDC9C0}" presName="sibTrans" presStyleLbl="sibTrans2D1" presStyleIdx="1" presStyleCnt="5"/>
      <dgm:spPr/>
      <dgm:t>
        <a:bodyPr/>
        <a:lstStyle/>
        <a:p>
          <a:pPr rtl="1"/>
          <a:endParaRPr lang="he-IL"/>
        </a:p>
      </dgm:t>
    </dgm:pt>
    <dgm:pt modelId="{0DE208C8-619B-4BF7-9BA9-629C5C13B830}" type="pres">
      <dgm:prSet presAssocID="{567C5377-E435-4250-BB7A-220681DDC9C0}" presName="connectorText" presStyleLbl="sibTrans2D1" presStyleIdx="1" presStyleCnt="5"/>
      <dgm:spPr/>
      <dgm:t>
        <a:bodyPr/>
        <a:lstStyle/>
        <a:p>
          <a:pPr rtl="1"/>
          <a:endParaRPr lang="he-IL"/>
        </a:p>
      </dgm:t>
    </dgm:pt>
    <dgm:pt modelId="{4702DB03-599C-4AE8-BEE7-6C69EB65DE43}" type="pres">
      <dgm:prSet presAssocID="{600A9680-2D89-41D9-9356-8DDCA54E4A22}" presName="node" presStyleLbl="node1" presStyleIdx="2" presStyleCnt="6" custScaleX="119515" custScaleY="200576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0B4FA159-E783-4FF4-8BDF-ED2C94F45799}" type="pres">
      <dgm:prSet presAssocID="{9FD74730-37D3-4F14-9478-E0F9E907D27D}" presName="sibTrans" presStyleLbl="sibTrans2D1" presStyleIdx="2" presStyleCnt="5"/>
      <dgm:spPr/>
      <dgm:t>
        <a:bodyPr/>
        <a:lstStyle/>
        <a:p>
          <a:pPr rtl="1"/>
          <a:endParaRPr lang="he-IL"/>
        </a:p>
      </dgm:t>
    </dgm:pt>
    <dgm:pt modelId="{E0278506-720A-4B88-913A-F0E12EC1476D}" type="pres">
      <dgm:prSet presAssocID="{9FD74730-37D3-4F14-9478-E0F9E907D27D}" presName="connectorText" presStyleLbl="sibTrans2D1" presStyleIdx="2" presStyleCnt="5"/>
      <dgm:spPr/>
      <dgm:t>
        <a:bodyPr/>
        <a:lstStyle/>
        <a:p>
          <a:pPr rtl="1"/>
          <a:endParaRPr lang="he-IL"/>
        </a:p>
      </dgm:t>
    </dgm:pt>
    <dgm:pt modelId="{F2D55FD5-C4D4-489C-B33C-AE1695C23670}" type="pres">
      <dgm:prSet presAssocID="{53472781-A94C-4361-83EB-999C35F60D23}" presName="node" presStyleLbl="node1" presStyleIdx="3" presStyleCnt="6" custScaleX="118561" custScaleY="200576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BE3FE63B-9290-424D-9D1B-3BBA5589A5E4}" type="pres">
      <dgm:prSet presAssocID="{9BE908E4-7B06-451D-9A31-646809AA3153}" presName="sibTrans" presStyleLbl="sibTrans2D1" presStyleIdx="3" presStyleCnt="5"/>
      <dgm:spPr/>
      <dgm:t>
        <a:bodyPr/>
        <a:lstStyle/>
        <a:p>
          <a:pPr rtl="1"/>
          <a:endParaRPr lang="he-IL"/>
        </a:p>
      </dgm:t>
    </dgm:pt>
    <dgm:pt modelId="{64A66EF2-C4E0-41FD-8AB2-9F1EF43B4B56}" type="pres">
      <dgm:prSet presAssocID="{9BE908E4-7B06-451D-9A31-646809AA3153}" presName="connectorText" presStyleLbl="sibTrans2D1" presStyleIdx="3" presStyleCnt="5"/>
      <dgm:spPr/>
      <dgm:t>
        <a:bodyPr/>
        <a:lstStyle/>
        <a:p>
          <a:pPr rtl="1"/>
          <a:endParaRPr lang="he-IL"/>
        </a:p>
      </dgm:t>
    </dgm:pt>
    <dgm:pt modelId="{0992D49C-2173-4EB7-9EC2-ACAE818AFAC5}" type="pres">
      <dgm:prSet presAssocID="{131FC3D5-1F89-43A0-A417-FCEDD50B68BA}" presName="node" presStyleLbl="node1" presStyleIdx="4" presStyleCnt="6" custScaleX="124322" custScaleY="200576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9EFDBDF8-81DB-4B35-A83E-54F8A3131FD3}" type="pres">
      <dgm:prSet presAssocID="{BCB1A219-253C-4C5E-985B-541200615FE9}" presName="sibTrans" presStyleLbl="sibTrans2D1" presStyleIdx="4" presStyleCnt="5"/>
      <dgm:spPr/>
      <dgm:t>
        <a:bodyPr/>
        <a:lstStyle/>
        <a:p>
          <a:pPr rtl="1"/>
          <a:endParaRPr lang="he-IL"/>
        </a:p>
      </dgm:t>
    </dgm:pt>
    <dgm:pt modelId="{9456DD9E-C0EA-4E13-BA8B-F1AEE63D5B32}" type="pres">
      <dgm:prSet presAssocID="{BCB1A219-253C-4C5E-985B-541200615FE9}" presName="connectorText" presStyleLbl="sibTrans2D1" presStyleIdx="4" presStyleCnt="5"/>
      <dgm:spPr/>
      <dgm:t>
        <a:bodyPr/>
        <a:lstStyle/>
        <a:p>
          <a:pPr rtl="1"/>
          <a:endParaRPr lang="he-IL"/>
        </a:p>
      </dgm:t>
    </dgm:pt>
    <dgm:pt modelId="{604C0E13-8976-400B-B02C-A967641BEF36}" type="pres">
      <dgm:prSet presAssocID="{A86322F1-C151-4C6E-92D6-D31AC215BCF5}" presName="node" presStyleLbl="node1" presStyleIdx="5" presStyleCnt="6" custScaleX="116878" custScaleY="197048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964B67D2-C97D-4D00-8A91-6A4E947E0147}" type="presOf" srcId="{BFEBC96A-26E1-4B29-B92B-49A7A88F07F3}" destId="{42AD8F1D-A592-4F21-B88B-D9E6430B7AC8}" srcOrd="1" destOrd="0" presId="urn:microsoft.com/office/officeart/2005/8/layout/process1"/>
    <dgm:cxn modelId="{78714DB9-79A2-48DD-A2C0-2F82EA4E2974}" srcId="{5D8E31B6-4E63-42E4-930C-9D66A4F21F14}" destId="{15E885B5-9AC0-4396-B07B-A85EE6FDC6EC}" srcOrd="1" destOrd="0" parTransId="{E4F5A8FC-E9D6-41AD-81B1-EC0E68C9A491}" sibTransId="{567C5377-E435-4250-BB7A-220681DDC9C0}"/>
    <dgm:cxn modelId="{3A7F381C-612A-4346-B9B1-E29C2446357A}" srcId="{5D8E31B6-4E63-42E4-930C-9D66A4F21F14}" destId="{131FC3D5-1F89-43A0-A417-FCEDD50B68BA}" srcOrd="4" destOrd="0" parTransId="{983A5658-A373-484E-B78E-04926CAB1EC6}" sibTransId="{BCB1A219-253C-4C5E-985B-541200615FE9}"/>
    <dgm:cxn modelId="{F1CC5E2D-9DA9-4CDB-B654-E64EE2A0AF57}" srcId="{5D8E31B6-4E63-42E4-930C-9D66A4F21F14}" destId="{35316229-6DD1-4EB3-BE5E-F0E0B42943C7}" srcOrd="0" destOrd="0" parTransId="{B0DBBD2C-31D7-4C3B-B38B-67C602504823}" sibTransId="{BFEBC96A-26E1-4B29-B92B-49A7A88F07F3}"/>
    <dgm:cxn modelId="{32F0B071-31F8-4667-B2C0-050AAD2DC7C0}" srcId="{5D8E31B6-4E63-42E4-930C-9D66A4F21F14}" destId="{A86322F1-C151-4C6E-92D6-D31AC215BCF5}" srcOrd="5" destOrd="0" parTransId="{3C956E66-3744-44F9-A58C-36A53AA78481}" sibTransId="{877136D7-D1D4-46AF-8E16-0543F1094AEA}"/>
    <dgm:cxn modelId="{B5BD5043-0D0C-4530-BBEC-EB80D06B7E0E}" srcId="{5D8E31B6-4E63-42E4-930C-9D66A4F21F14}" destId="{53472781-A94C-4361-83EB-999C35F60D23}" srcOrd="3" destOrd="0" parTransId="{DAB2B8A1-F633-4044-8B8F-6555F38BD9FD}" sibTransId="{9BE908E4-7B06-451D-9A31-646809AA3153}"/>
    <dgm:cxn modelId="{A8CBA2A9-FDBA-43CD-8EB9-0E7BAF8D2F7C}" type="presOf" srcId="{15E885B5-9AC0-4396-B07B-A85EE6FDC6EC}" destId="{68A27598-EB18-4DE9-B57E-08D4300D6AEB}" srcOrd="0" destOrd="0" presId="urn:microsoft.com/office/officeart/2005/8/layout/process1"/>
    <dgm:cxn modelId="{AFBC7956-BBE3-41F0-82E8-78D20531A6AB}" type="presOf" srcId="{BFEBC96A-26E1-4B29-B92B-49A7A88F07F3}" destId="{E56758ED-2BD6-41FD-8CBF-792CF6FE7530}" srcOrd="0" destOrd="0" presId="urn:microsoft.com/office/officeart/2005/8/layout/process1"/>
    <dgm:cxn modelId="{1E6D3247-8589-4F09-BAC6-A08E52347966}" type="presOf" srcId="{9FD74730-37D3-4F14-9478-E0F9E907D27D}" destId="{E0278506-720A-4B88-913A-F0E12EC1476D}" srcOrd="1" destOrd="0" presId="urn:microsoft.com/office/officeart/2005/8/layout/process1"/>
    <dgm:cxn modelId="{C728354E-B777-4343-81E6-BE53314F35D0}" type="presOf" srcId="{BCB1A219-253C-4C5E-985B-541200615FE9}" destId="{9456DD9E-C0EA-4E13-BA8B-F1AEE63D5B32}" srcOrd="1" destOrd="0" presId="urn:microsoft.com/office/officeart/2005/8/layout/process1"/>
    <dgm:cxn modelId="{2EA17B71-FA32-4DBD-A35B-4F1C70274F89}" type="presOf" srcId="{567C5377-E435-4250-BB7A-220681DDC9C0}" destId="{0DE208C8-619B-4BF7-9BA9-629C5C13B830}" srcOrd="1" destOrd="0" presId="urn:microsoft.com/office/officeart/2005/8/layout/process1"/>
    <dgm:cxn modelId="{4DF66B1C-176B-4136-99E8-143D0DF4B389}" type="presOf" srcId="{9FD74730-37D3-4F14-9478-E0F9E907D27D}" destId="{0B4FA159-E783-4FF4-8BDF-ED2C94F45799}" srcOrd="0" destOrd="0" presId="urn:microsoft.com/office/officeart/2005/8/layout/process1"/>
    <dgm:cxn modelId="{23400630-1F6D-4C0F-ABFC-FA643086C2AA}" type="presOf" srcId="{9BE908E4-7B06-451D-9A31-646809AA3153}" destId="{64A66EF2-C4E0-41FD-8AB2-9F1EF43B4B56}" srcOrd="1" destOrd="0" presId="urn:microsoft.com/office/officeart/2005/8/layout/process1"/>
    <dgm:cxn modelId="{1E1D150E-BED6-4C8D-86DC-0E4004B0E019}" type="presOf" srcId="{BCB1A219-253C-4C5E-985B-541200615FE9}" destId="{9EFDBDF8-81DB-4B35-A83E-54F8A3131FD3}" srcOrd="0" destOrd="0" presId="urn:microsoft.com/office/officeart/2005/8/layout/process1"/>
    <dgm:cxn modelId="{FD5F0163-A412-4ED2-9E30-2F0F7531D6CD}" type="presOf" srcId="{5D8E31B6-4E63-42E4-930C-9D66A4F21F14}" destId="{06ABA338-83A7-4E13-BE49-DCDAA9421ACE}" srcOrd="0" destOrd="0" presId="urn:microsoft.com/office/officeart/2005/8/layout/process1"/>
    <dgm:cxn modelId="{F23FEA73-5514-410E-A906-A06265391D09}" type="presOf" srcId="{131FC3D5-1F89-43A0-A417-FCEDD50B68BA}" destId="{0992D49C-2173-4EB7-9EC2-ACAE818AFAC5}" srcOrd="0" destOrd="0" presId="urn:microsoft.com/office/officeart/2005/8/layout/process1"/>
    <dgm:cxn modelId="{1BB608DE-AB81-4B46-A845-C9B82977D4F0}" type="presOf" srcId="{600A9680-2D89-41D9-9356-8DDCA54E4A22}" destId="{4702DB03-599C-4AE8-BEE7-6C69EB65DE43}" srcOrd="0" destOrd="0" presId="urn:microsoft.com/office/officeart/2005/8/layout/process1"/>
    <dgm:cxn modelId="{4F61AB27-BEF6-4DAA-8471-30912E0661E3}" type="presOf" srcId="{35316229-6DD1-4EB3-BE5E-F0E0B42943C7}" destId="{B1E5B0A2-B3F6-46BB-B9F8-0FD58B4FDA03}" srcOrd="0" destOrd="0" presId="urn:microsoft.com/office/officeart/2005/8/layout/process1"/>
    <dgm:cxn modelId="{A42A0D97-7531-435F-95E2-469852DD6A7E}" type="presOf" srcId="{53472781-A94C-4361-83EB-999C35F60D23}" destId="{F2D55FD5-C4D4-489C-B33C-AE1695C23670}" srcOrd="0" destOrd="0" presId="urn:microsoft.com/office/officeart/2005/8/layout/process1"/>
    <dgm:cxn modelId="{70137EE1-EBF3-42C1-AAD8-E75A2C973B76}" type="presOf" srcId="{9BE908E4-7B06-451D-9A31-646809AA3153}" destId="{BE3FE63B-9290-424D-9D1B-3BBA5589A5E4}" srcOrd="0" destOrd="0" presId="urn:microsoft.com/office/officeart/2005/8/layout/process1"/>
    <dgm:cxn modelId="{4502624B-9EF2-43AC-987A-CE837B11E49C}" type="presOf" srcId="{A86322F1-C151-4C6E-92D6-D31AC215BCF5}" destId="{604C0E13-8976-400B-B02C-A967641BEF36}" srcOrd="0" destOrd="0" presId="urn:microsoft.com/office/officeart/2005/8/layout/process1"/>
    <dgm:cxn modelId="{825ED2FC-D9B7-4E9D-9F32-4D72873FF8E1}" srcId="{5D8E31B6-4E63-42E4-930C-9D66A4F21F14}" destId="{600A9680-2D89-41D9-9356-8DDCA54E4A22}" srcOrd="2" destOrd="0" parTransId="{FB009435-1C58-46D5-8F32-EFDBDE8E367B}" sibTransId="{9FD74730-37D3-4F14-9478-E0F9E907D27D}"/>
    <dgm:cxn modelId="{80578B25-1BEC-4426-9A41-8136F2A33243}" type="presOf" srcId="{567C5377-E435-4250-BB7A-220681DDC9C0}" destId="{27C028CC-BBF1-4EBF-882B-872FF0E4283D}" srcOrd="0" destOrd="0" presId="urn:microsoft.com/office/officeart/2005/8/layout/process1"/>
    <dgm:cxn modelId="{7489F93E-5543-4DD9-A5AE-35A4BCB33B95}" type="presParOf" srcId="{06ABA338-83A7-4E13-BE49-DCDAA9421ACE}" destId="{B1E5B0A2-B3F6-46BB-B9F8-0FD58B4FDA03}" srcOrd="0" destOrd="0" presId="urn:microsoft.com/office/officeart/2005/8/layout/process1"/>
    <dgm:cxn modelId="{72F2DC1A-E811-4071-A5ED-5D3277248181}" type="presParOf" srcId="{06ABA338-83A7-4E13-BE49-DCDAA9421ACE}" destId="{E56758ED-2BD6-41FD-8CBF-792CF6FE7530}" srcOrd="1" destOrd="0" presId="urn:microsoft.com/office/officeart/2005/8/layout/process1"/>
    <dgm:cxn modelId="{685770FD-026C-43D9-ABE8-40F128DC1314}" type="presParOf" srcId="{E56758ED-2BD6-41FD-8CBF-792CF6FE7530}" destId="{42AD8F1D-A592-4F21-B88B-D9E6430B7AC8}" srcOrd="0" destOrd="0" presId="urn:microsoft.com/office/officeart/2005/8/layout/process1"/>
    <dgm:cxn modelId="{78280D2C-A2E2-4923-A38E-3192132C2CE7}" type="presParOf" srcId="{06ABA338-83A7-4E13-BE49-DCDAA9421ACE}" destId="{68A27598-EB18-4DE9-B57E-08D4300D6AEB}" srcOrd="2" destOrd="0" presId="urn:microsoft.com/office/officeart/2005/8/layout/process1"/>
    <dgm:cxn modelId="{0E75C020-F4B7-4FFB-B74C-FDFD615DA1E8}" type="presParOf" srcId="{06ABA338-83A7-4E13-BE49-DCDAA9421ACE}" destId="{27C028CC-BBF1-4EBF-882B-872FF0E4283D}" srcOrd="3" destOrd="0" presId="urn:microsoft.com/office/officeart/2005/8/layout/process1"/>
    <dgm:cxn modelId="{17539E3E-30A0-43D9-9DAE-EC56B441E67C}" type="presParOf" srcId="{27C028CC-BBF1-4EBF-882B-872FF0E4283D}" destId="{0DE208C8-619B-4BF7-9BA9-629C5C13B830}" srcOrd="0" destOrd="0" presId="urn:microsoft.com/office/officeart/2005/8/layout/process1"/>
    <dgm:cxn modelId="{75A75905-F635-479E-8986-528E9CD305AB}" type="presParOf" srcId="{06ABA338-83A7-4E13-BE49-DCDAA9421ACE}" destId="{4702DB03-599C-4AE8-BEE7-6C69EB65DE43}" srcOrd="4" destOrd="0" presId="urn:microsoft.com/office/officeart/2005/8/layout/process1"/>
    <dgm:cxn modelId="{13B5ACD7-0D33-4446-84E4-B781DD21D351}" type="presParOf" srcId="{06ABA338-83A7-4E13-BE49-DCDAA9421ACE}" destId="{0B4FA159-E783-4FF4-8BDF-ED2C94F45799}" srcOrd="5" destOrd="0" presId="urn:microsoft.com/office/officeart/2005/8/layout/process1"/>
    <dgm:cxn modelId="{284060C5-3825-4617-B779-F1524594DB13}" type="presParOf" srcId="{0B4FA159-E783-4FF4-8BDF-ED2C94F45799}" destId="{E0278506-720A-4B88-913A-F0E12EC1476D}" srcOrd="0" destOrd="0" presId="urn:microsoft.com/office/officeart/2005/8/layout/process1"/>
    <dgm:cxn modelId="{AF6BC1F7-F9A7-4C2A-AD77-D7D5073204C6}" type="presParOf" srcId="{06ABA338-83A7-4E13-BE49-DCDAA9421ACE}" destId="{F2D55FD5-C4D4-489C-B33C-AE1695C23670}" srcOrd="6" destOrd="0" presId="urn:microsoft.com/office/officeart/2005/8/layout/process1"/>
    <dgm:cxn modelId="{3DBF7462-C78C-46BB-AC35-22903B614A1F}" type="presParOf" srcId="{06ABA338-83A7-4E13-BE49-DCDAA9421ACE}" destId="{BE3FE63B-9290-424D-9D1B-3BBA5589A5E4}" srcOrd="7" destOrd="0" presId="urn:microsoft.com/office/officeart/2005/8/layout/process1"/>
    <dgm:cxn modelId="{C112DC8A-8615-4C9E-A3C1-87D930F83D63}" type="presParOf" srcId="{BE3FE63B-9290-424D-9D1B-3BBA5589A5E4}" destId="{64A66EF2-C4E0-41FD-8AB2-9F1EF43B4B56}" srcOrd="0" destOrd="0" presId="urn:microsoft.com/office/officeart/2005/8/layout/process1"/>
    <dgm:cxn modelId="{26C194F4-76BF-4D57-8437-975ECD1C8C38}" type="presParOf" srcId="{06ABA338-83A7-4E13-BE49-DCDAA9421ACE}" destId="{0992D49C-2173-4EB7-9EC2-ACAE818AFAC5}" srcOrd="8" destOrd="0" presId="urn:microsoft.com/office/officeart/2005/8/layout/process1"/>
    <dgm:cxn modelId="{D63C4EA8-D931-4EC0-83F6-91A1BA8834E6}" type="presParOf" srcId="{06ABA338-83A7-4E13-BE49-DCDAA9421ACE}" destId="{9EFDBDF8-81DB-4B35-A83E-54F8A3131FD3}" srcOrd="9" destOrd="0" presId="urn:microsoft.com/office/officeart/2005/8/layout/process1"/>
    <dgm:cxn modelId="{9478191C-07A2-442C-9D03-A6E1C7115234}" type="presParOf" srcId="{9EFDBDF8-81DB-4B35-A83E-54F8A3131FD3}" destId="{9456DD9E-C0EA-4E13-BA8B-F1AEE63D5B32}" srcOrd="0" destOrd="0" presId="urn:microsoft.com/office/officeart/2005/8/layout/process1"/>
    <dgm:cxn modelId="{3E0BB25A-D165-48C1-8FE7-0AD84A4C98EE}" type="presParOf" srcId="{06ABA338-83A7-4E13-BE49-DCDAA9421ACE}" destId="{604C0E13-8976-400B-B02C-A967641BEF36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73B8730-061B-43FD-A540-1482F73A6F94}" type="datetimeFigureOut">
              <a:rPr lang="he-IL" smtClean="0"/>
              <a:t>ו'/שבט/תש"פ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3EB23F4-5FAB-45A8-BBB7-F7C0845E9F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066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ו'/שבט/תש"פ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59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ו'/שבט/תש"פ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215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ו'/שבט/תש"פ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107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ו'/שבט/תש"פ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587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ו'/שבט/תש"פ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07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ו'/שבט/תש"פ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177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ו'/שבט/תש"פ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785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ו'/שבט/תש"פ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434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ו'/שבט/תש"פ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900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A60885-DC58-4F97-89C2-F0041DB6B3EF}" type="datetimeFigureOut">
              <a:rPr lang="he-IL" smtClean="0"/>
              <a:t>ו'/שבט/תש"פ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395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ו'/שבט/תש"פ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853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A60885-DC58-4F97-89C2-F0041DB6B3EF}" type="datetimeFigureOut">
              <a:rPr lang="he-IL" smtClean="0"/>
              <a:t>ו'/שבט/תש"פ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24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356360" y="1132115"/>
            <a:ext cx="9799320" cy="2495006"/>
          </a:xfrm>
        </p:spPr>
        <p:txBody>
          <a:bodyPr>
            <a:normAutofit fontScale="90000"/>
          </a:bodyPr>
          <a:lstStyle/>
          <a:p>
            <a:pPr algn="r"/>
            <a:r>
              <a:rPr lang="he-IL" sz="96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המשחק</a:t>
            </a:r>
            <a:br>
              <a:rPr lang="he-IL" sz="96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he-IL" sz="73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תנאים</a:t>
            </a:r>
            <a:r>
              <a:rPr lang="he-IL" sz="96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he-IL" sz="73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לולאות ופעולות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6065520" y="4645741"/>
            <a:ext cx="4632960" cy="1025013"/>
          </a:xfrm>
        </p:spPr>
        <p:txBody>
          <a:bodyPr>
            <a:noAutofit/>
          </a:bodyPr>
          <a:lstStyle/>
          <a:p>
            <a:pPr algn="r"/>
            <a:r>
              <a:rPr lang="he-IL" sz="2800" b="1" dirty="0">
                <a:latin typeface="Arial" panose="020B0604020202020204" pitchFamily="34" charset="0"/>
                <a:cs typeface="Arial" panose="020B0604020202020204" pitchFamily="34" charset="0"/>
              </a:rPr>
              <a:t>כיתה י', תיכון רוטברג</a:t>
            </a:r>
          </a:p>
          <a:p>
            <a:pPr algn="r"/>
            <a:r>
              <a:rPr lang="he-IL" sz="2800" b="1" dirty="0">
                <a:latin typeface="Arial" panose="020B0604020202020204" pitchFamily="34" charset="0"/>
                <a:cs typeface="Arial" panose="020B0604020202020204" pitchFamily="34" charset="0"/>
              </a:rPr>
              <a:t>עמליה אפל ואילת משיח</a:t>
            </a:r>
          </a:p>
        </p:txBody>
      </p:sp>
    </p:spTree>
    <p:extLst>
      <p:ext uri="{BB962C8B-B14F-4D97-AF65-F5344CB8AC3E}">
        <p14:creationId xmlns:p14="http://schemas.microsoft.com/office/powerpoint/2010/main" val="3684862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760720" y="594360"/>
            <a:ext cx="5394960" cy="944880"/>
          </a:xfrm>
        </p:spPr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זימון פעולה מפעולה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מציין מיקום תוכן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6038058"/>
              </p:ext>
            </p:extLst>
          </p:nvPr>
        </p:nvGraphicFramePr>
        <p:xfrm>
          <a:off x="426721" y="2209800"/>
          <a:ext cx="11018520" cy="3064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תמונה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7" y="217170"/>
            <a:ext cx="1547813" cy="148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69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74557"/>
          </a:xfrm>
        </p:spPr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האם נגענו בדופן הלא "מחודד" של גבולות לוח המשחק?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>
            <a:off x="5364480" y="1845734"/>
            <a:ext cx="5791200" cy="4023360"/>
          </a:xfrm>
        </p:spPr>
        <p:txBody>
          <a:bodyPr/>
          <a:lstStyle/>
          <a:p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נוסיף לפעולה הבודקת את התו שנקרא מהמסך ובודקת אם הוא ל"קצה משונן" בדיקה אם התו  הוא קיר "|". </a:t>
            </a:r>
          </a:p>
          <a:p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נוסיף לפעולה את התנאי האם  הגענו למיקום בו יש את התו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‘|’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(המסמן את דופן לוח המשחק).</a:t>
            </a:r>
          </a:p>
          <a:p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אם כן, מתוך פעולה זו נזמן את הפעולה הקובעת את כיוון תזוזת הדמות.</a:t>
            </a:r>
          </a:p>
          <a:p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2"/>
          <a:srcRect l="12453" t="17931" r="31152" b="5132"/>
          <a:stretch/>
        </p:blipFill>
        <p:spPr>
          <a:xfrm>
            <a:off x="1036320" y="1845734"/>
            <a:ext cx="4114800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75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54480" y="286603"/>
            <a:ext cx="9601200" cy="1298357"/>
          </a:xfrm>
        </p:spPr>
        <p:txBody>
          <a:bodyPr>
            <a:normAutofit/>
          </a:bodyPr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פעולה הבודקת האם נגענו ב"שפיץ"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checkScrnChr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it-IT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pusha</a:t>
            </a:r>
            <a:endParaRPr lang="it-IT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it-IT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lost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it-IT" sz="24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400" dirty="0"/>
              <a:t>	</a:t>
            </a:r>
            <a:r>
              <a:rPr lang="it-IT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screenChr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it-IT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'&lt;'</a:t>
            </a: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youLost</a:t>
            </a: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screenChr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it-IT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'&gt;'</a:t>
            </a: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youLost</a:t>
            </a: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screenChr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it-IT" sz="24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86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it-IT" sz="2400" dirty="0">
                <a:solidFill>
                  <a:srgbClr val="107A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V</a:t>
            </a: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youLost</a:t>
            </a: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screenChr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it-IT" sz="24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94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it-IT" sz="2400" dirty="0">
                <a:solidFill>
                  <a:srgbClr val="107A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^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e-IL" sz="2800" dirty="0"/>
          </a:p>
        </p:txBody>
      </p:sp>
      <p:sp>
        <p:nvSpPr>
          <p:cNvPr id="5" name="מציין מיקום תוכן 4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800600" cy="3564465"/>
          </a:xfrm>
        </p:spPr>
        <p:txBody>
          <a:bodyPr>
            <a:normAutofit lnSpcReduction="10000"/>
          </a:bodyPr>
          <a:lstStyle/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youLost</a:t>
            </a: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jmp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endCheckScrnChr</a:t>
            </a: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youLost</a:t>
            </a:r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lost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it-IT" sz="24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endCheckScrnChr</a:t>
            </a:r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it-IT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popa</a:t>
            </a:r>
            <a:endParaRPr lang="it-IT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it-IT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</a:t>
            </a:r>
            <a:endParaRPr lang="it-IT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checkScrnChr</a:t>
            </a: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56163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74557"/>
          </a:xfrm>
        </p:spPr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נוסיף לפעולה בדיקה האם נגענו בדופן לוח המשחק? </a:t>
            </a:r>
          </a:p>
        </p:txBody>
      </p:sp>
      <p:sp>
        <p:nvSpPr>
          <p:cNvPr id="8" name="מציין מיקום תוכן 3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>
            <a:normAutofit fontScale="92500" lnSpcReduction="10000"/>
          </a:bodyPr>
          <a:lstStyle/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checkScrnChr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it-IT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pusha</a:t>
            </a:r>
            <a:endParaRPr lang="it-IT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it-IT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it-IT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lost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it-IT" sz="24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dirty="0"/>
              <a:t>         </a:t>
            </a:r>
            <a:r>
              <a:rPr lang="it-IT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screenChr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it-IT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'&lt;'</a:t>
            </a: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youLost</a:t>
            </a: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screenChr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it-IT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'&gt;'</a:t>
            </a: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youLost</a:t>
            </a: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screenChr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it-IT" sz="24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86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it-IT" sz="2400" dirty="0">
                <a:solidFill>
                  <a:srgbClr val="107A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V</a:t>
            </a: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youLost</a:t>
            </a: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screenChr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it-IT" sz="24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94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it-IT" sz="2400" dirty="0">
                <a:solidFill>
                  <a:srgbClr val="107A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^</a:t>
            </a:r>
            <a:endParaRPr lang="he-IL" sz="2400" dirty="0">
              <a:solidFill>
                <a:srgbClr val="107A1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je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youLost</a:t>
            </a: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it-IT" sz="2400" dirty="0">
              <a:solidFill>
                <a:srgbClr val="107A1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e-IL" sz="2800" dirty="0"/>
          </a:p>
        </p:txBody>
      </p:sp>
      <p:sp>
        <p:nvSpPr>
          <p:cNvPr id="9" name="מציין מיקום תוכן 4"/>
          <p:cNvSpPr txBox="1">
            <a:spLocks/>
          </p:cNvSpPr>
          <p:nvPr/>
        </p:nvSpPr>
        <p:spPr>
          <a:xfrm>
            <a:off x="6217920" y="1845735"/>
            <a:ext cx="4800600" cy="4509345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sz="3800" b="1" dirty="0" err="1">
                <a:solidFill>
                  <a:srgbClr val="00206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cmp</a:t>
            </a:r>
            <a:r>
              <a:rPr lang="it-IT" sz="3800" b="1" dirty="0">
                <a:latin typeface="Bookman Old Style" panose="02050604050505020204" pitchFamily="18" charset="0"/>
                <a:cs typeface="Arial" panose="020B0604020202020204" pitchFamily="34" charset="0"/>
              </a:rPr>
              <a:t> [</a:t>
            </a:r>
            <a:r>
              <a:rPr lang="it-IT" sz="3800" b="1" dirty="0" err="1">
                <a:latin typeface="Bookman Old Style" panose="02050604050505020204" pitchFamily="18" charset="0"/>
                <a:cs typeface="Arial" panose="020B0604020202020204" pitchFamily="34" charset="0"/>
              </a:rPr>
              <a:t>screenChr</a:t>
            </a:r>
            <a:r>
              <a:rPr lang="it-IT" sz="3800" b="1" dirty="0">
                <a:latin typeface="Bookman Old Style" panose="02050604050505020204" pitchFamily="18" charset="0"/>
                <a:cs typeface="Arial" panose="020B0604020202020204" pitchFamily="34" charset="0"/>
              </a:rPr>
              <a:t>], '|'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3800" dirty="0">
                <a:latin typeface="Bookman Old Style" panose="02050604050505020204" pitchFamily="18" charset="0"/>
                <a:cs typeface="Arial" panose="020B0604020202020204" pitchFamily="34" charset="0"/>
              </a:rPr>
              <a:t>	</a:t>
            </a:r>
            <a:r>
              <a:rPr lang="it-IT" sz="3800" b="1" dirty="0">
                <a:solidFill>
                  <a:srgbClr val="00206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je</a:t>
            </a:r>
            <a:r>
              <a:rPr lang="it-IT" sz="3800" b="1" dirty="0">
                <a:latin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it-IT" sz="3800" b="1" dirty="0" err="1">
                <a:latin typeface="Bookman Old Style" panose="02050604050505020204" pitchFamily="18" charset="0"/>
                <a:cs typeface="Arial" panose="020B0604020202020204" pitchFamily="34" charset="0"/>
              </a:rPr>
              <a:t>changeDirection</a:t>
            </a:r>
            <a:endParaRPr lang="it-IT" sz="3800" b="1" dirty="0"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3800" dirty="0">
                <a:latin typeface="Bookman Old Style" panose="02050604050505020204" pitchFamily="18" charset="0"/>
                <a:cs typeface="Arial" panose="020B0604020202020204" pitchFamily="34" charset="0"/>
              </a:rPr>
              <a:t>	</a:t>
            </a:r>
            <a:r>
              <a:rPr lang="it-IT" sz="3800" b="1" dirty="0" err="1">
                <a:solidFill>
                  <a:srgbClr val="00206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jmp</a:t>
            </a:r>
            <a:r>
              <a:rPr lang="it-IT" sz="3800" b="1" dirty="0">
                <a:latin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it-IT" sz="3800" b="1" dirty="0" err="1">
                <a:latin typeface="Bookman Old Style" panose="02050604050505020204" pitchFamily="18" charset="0"/>
                <a:cs typeface="Arial" panose="020B0604020202020204" pitchFamily="34" charset="0"/>
              </a:rPr>
              <a:t>endCheckScrnChr</a:t>
            </a:r>
            <a:endParaRPr lang="it-IT" sz="3800" b="1" dirty="0"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3500" dirty="0" err="1">
                <a:latin typeface="Arial" panose="020B0604020202020204" pitchFamily="34" charset="0"/>
                <a:cs typeface="Arial" panose="020B0604020202020204" pitchFamily="34" charset="0"/>
              </a:rPr>
              <a:t>youLost</a:t>
            </a:r>
            <a:r>
              <a:rPr lang="it-IT" sz="3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35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sz="3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it-IT" sz="3500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it-IT" sz="3500" dirty="0" err="1">
                <a:latin typeface="Arial" panose="020B0604020202020204" pitchFamily="34" charset="0"/>
                <a:cs typeface="Arial" panose="020B0604020202020204" pitchFamily="34" charset="0"/>
              </a:rPr>
              <a:t>lost</a:t>
            </a:r>
            <a:r>
              <a:rPr lang="it-IT" sz="3500" dirty="0">
                <a:latin typeface="Arial" panose="020B0604020202020204" pitchFamily="34" charset="0"/>
                <a:cs typeface="Arial" panose="020B0604020202020204" pitchFamily="34" charset="0"/>
              </a:rPr>
              <a:t>], 1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35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sz="3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jmp</a:t>
            </a:r>
            <a:r>
              <a:rPr lang="it-IT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3500" dirty="0" err="1">
                <a:latin typeface="Arial" panose="020B0604020202020204" pitchFamily="34" charset="0"/>
                <a:cs typeface="Arial" panose="020B0604020202020204" pitchFamily="34" charset="0"/>
              </a:rPr>
              <a:t>endCheckScrnChr</a:t>
            </a:r>
            <a:endParaRPr lang="it-IT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3800" b="1" dirty="0" err="1">
                <a:latin typeface="Bookman Old Style" panose="02050604050505020204" pitchFamily="18" charset="0"/>
                <a:cs typeface="Arial" panose="020B0604020202020204" pitchFamily="34" charset="0"/>
              </a:rPr>
              <a:t>changeDirection</a:t>
            </a:r>
            <a:r>
              <a:rPr lang="it-IT" sz="3800" dirty="0">
                <a:latin typeface="Bookman Old Style" panose="02050604050505020204" pitchFamily="18" charset="0"/>
                <a:cs typeface="Arial" panose="020B0604020202020204" pitchFamily="34" charset="0"/>
              </a:rPr>
              <a:t>: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3800" b="1" dirty="0">
                <a:latin typeface="Bookman Old Style" panose="02050604050505020204" pitchFamily="18" charset="0"/>
                <a:cs typeface="Arial" panose="020B0604020202020204" pitchFamily="34" charset="0"/>
              </a:rPr>
              <a:t>	</a:t>
            </a:r>
            <a:r>
              <a:rPr lang="it-IT" sz="3800" b="1" dirty="0">
                <a:solidFill>
                  <a:srgbClr val="00206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call</a:t>
            </a:r>
            <a:r>
              <a:rPr lang="it-IT" sz="3800" b="1" dirty="0">
                <a:latin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it-IT" sz="3800" b="1" dirty="0" err="1">
                <a:latin typeface="Bookman Old Style" panose="02050604050505020204" pitchFamily="18" charset="0"/>
                <a:cs typeface="Arial" panose="020B0604020202020204" pitchFamily="34" charset="0"/>
              </a:rPr>
              <a:t>changeDir</a:t>
            </a:r>
            <a:endParaRPr lang="it-IT" sz="3800" b="1" dirty="0"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3500" b="1" dirty="0" err="1">
                <a:latin typeface="Arial" panose="020B0604020202020204" pitchFamily="34" charset="0"/>
                <a:cs typeface="Arial" panose="020B0604020202020204" pitchFamily="34" charset="0"/>
              </a:rPr>
              <a:t>endCheckScrnChr</a:t>
            </a:r>
            <a:r>
              <a:rPr lang="it-IT" sz="3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35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sz="3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popa</a:t>
            </a:r>
            <a:endParaRPr lang="it-IT" sz="35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35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sz="3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</a:t>
            </a:r>
            <a:endParaRPr lang="it-IT" sz="35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35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</a:t>
            </a:r>
            <a:r>
              <a:rPr lang="it-IT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3500" dirty="0" err="1">
                <a:latin typeface="Arial" panose="020B0604020202020204" pitchFamily="34" charset="0"/>
                <a:cs typeface="Arial" panose="020B0604020202020204" pitchFamily="34" charset="0"/>
              </a:rPr>
              <a:t>checkScrnChr</a:t>
            </a:r>
            <a:r>
              <a:rPr lang="it-IT" sz="35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he-IL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531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3627120" y="286603"/>
            <a:ext cx="7528560" cy="1359317"/>
          </a:xfrm>
        </p:spPr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תזוזת הדמות במהלך המשחק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7906"/>
          </a:xfrm>
        </p:spPr>
        <p:txBody>
          <a:bodyPr>
            <a:normAutofit fontScale="92500" lnSpcReduction="10000"/>
          </a:bodyPr>
          <a:lstStyle/>
          <a:p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עד עתה הדמות שלנו נעה על לוח המחשק ימינה ומטה לכן התזוזה של השחקן הייתה בהוספת 2 למשתנה המייצג את מיקום הסמן על ציר ה 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l" rtl="0"/>
            <a:r>
              <a:rPr lang="it-IT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it-IT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y_cord</a:t>
            </a:r>
            <a:r>
              <a:rPr lang="it-IT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he-I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he-IL" sz="2400" dirty="0">
              <a:solidFill>
                <a:srgbClr val="FF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עתה, נרצה להוסיף או להפחית מהמשתנה המיצג את מיקום הסמן על ציר ה 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בהתאם לכיוון שקבענו בפעולה המשנה את כיוון התנועה של השחקן.</a:t>
            </a:r>
          </a:p>
          <a:p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לכן במקום הפקודה של הוספה 2 למשתנה 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it-IT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cord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ניצור פעולה שבה התנאים: </a:t>
            </a:r>
          </a:p>
          <a:p>
            <a:pPr marL="384048" lvl="2" indent="0">
              <a:buNone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אם כיוון התנועה =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 נגדיל את המשתנה 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it-IT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cord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4048" lvl="2" indent="0">
              <a:buNone/>
            </a:pPr>
            <a:r>
              <a:rPr lang="he-IL" sz="2400" dirty="0">
                <a:latin typeface="Arial" panose="020B0604020202020204" pitchFamily="34" charset="0"/>
              </a:rPr>
              <a:t>אם כיוון התנועה =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he-IL" sz="2400" dirty="0">
                <a:latin typeface="Arial" panose="020B0604020202020204" pitchFamily="34" charset="0"/>
              </a:rPr>
              <a:t>  נקטין את המשתנה 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it-IT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cord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4048" lvl="2" indent="0">
              <a:buNone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אם הקשנו על מקש רווח = נקטין את המשתנה 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it-IT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y_cord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4048" lvl="2" indent="0">
              <a:buNone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אם לא הקשנו = נגדיל את המשתנה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y_cord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84293"/>
            <a:ext cx="1493520" cy="116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41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1478280" y="179923"/>
            <a:ext cx="10058400" cy="1450757"/>
          </a:xfrm>
        </p:spPr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פעולה המחשבת את תזוזת השחקן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half" idx="1"/>
          </p:nvPr>
        </p:nvSpPr>
        <p:spPr>
          <a:xfrm>
            <a:off x="518160" y="1938438"/>
            <a:ext cx="5379719" cy="2741506"/>
          </a:xfrm>
        </p:spPr>
        <p:txBody>
          <a:bodyPr>
            <a:normAutofit fontScale="92500" lnSpcReduction="10000"/>
          </a:bodyPr>
          <a:lstStyle/>
          <a:p>
            <a:pPr marL="47548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600" dirty="0">
                <a:latin typeface="Arial" panose="020B0604020202020204" pitchFamily="34" charset="0"/>
              </a:rPr>
              <a:t>הגדל את 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y_cord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he-IL" sz="2600" dirty="0" smtClean="0">
                <a:latin typeface="Arial" panose="020B0604020202020204" pitchFamily="34" charset="0"/>
              </a:rPr>
              <a:t>   </a:t>
            </a:r>
            <a:r>
              <a:rPr lang="he-IL" sz="2600" dirty="0">
                <a:latin typeface="Arial" panose="020B0604020202020204" pitchFamily="34" charset="0"/>
              </a:rPr>
              <a:t>ב – 2  </a:t>
            </a:r>
            <a:r>
              <a:rPr lang="he-IL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(הכיוון </a:t>
            </a:r>
            <a:r>
              <a:rPr lang="he-IL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)</a:t>
            </a:r>
            <a:endParaRPr lang="he-IL" sz="26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marL="47548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e-IL" sz="2600" dirty="0">
              <a:latin typeface="Arial" panose="020B0604020202020204" pitchFamily="34" charset="0"/>
            </a:endParaRPr>
          </a:p>
          <a:p>
            <a:pPr marL="47548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600" dirty="0">
                <a:latin typeface="Arial" panose="020B0604020202020204" pitchFamily="34" charset="0"/>
              </a:rPr>
              <a:t>קפוץ לתווית: </a:t>
            </a:r>
            <a:r>
              <a:rPr lang="it-IT" sz="2600" b="1" dirty="0" err="1" smtClean="0">
                <a:solidFill>
                  <a:srgbClr val="FFC000"/>
                </a:solidFill>
                <a:latin typeface="Arial" panose="020B0604020202020204" pitchFamily="34" charset="0"/>
              </a:rPr>
              <a:t>endCalculatecoords</a:t>
            </a:r>
            <a:endParaRPr lang="he-IL" sz="2600" b="1" dirty="0">
              <a:solidFill>
                <a:srgbClr val="FFC000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600" b="1" dirty="0">
                <a:solidFill>
                  <a:srgbClr val="CC0099"/>
                </a:solidFill>
                <a:latin typeface="Arial" panose="020B0604020202020204" pitchFamily="34" charset="0"/>
              </a:rPr>
              <a:t>תווית</a:t>
            </a:r>
            <a:r>
              <a:rPr lang="he-IL" sz="2600" b="1" dirty="0">
                <a:latin typeface="Arial" panose="020B0604020202020204" pitchFamily="34" charset="0"/>
              </a:rPr>
              <a:t> </a:t>
            </a:r>
            <a:r>
              <a:rPr lang="it-IT" sz="2600" b="1" dirty="0" err="1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jmpChr</a:t>
            </a:r>
            <a:r>
              <a:rPr lang="he-IL" sz="2600" b="1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7548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600" dirty="0">
                <a:latin typeface="Arial" panose="020B0604020202020204" pitchFamily="34" charset="0"/>
              </a:rPr>
              <a:t>הפחת 2 מ – </a:t>
            </a:r>
            <a:r>
              <a:rPr lang="en-US" sz="2600" dirty="0">
                <a:latin typeface="Arial" panose="020B0604020202020204" pitchFamily="34" charset="0"/>
              </a:rPr>
              <a:t>[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y_cord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he-IL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he-IL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(הכיוון </a:t>
            </a:r>
            <a:r>
              <a:rPr lang="he-IL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)</a:t>
            </a:r>
            <a:endParaRPr lang="he-IL" sz="26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תווית </a:t>
            </a:r>
            <a:r>
              <a:rPr lang="it-IT" sz="2600" b="1" dirty="0" err="1" smtClean="0">
                <a:solidFill>
                  <a:srgbClr val="FFC000"/>
                </a:solidFill>
                <a:latin typeface="Arial" panose="020B0604020202020204" pitchFamily="34" charset="0"/>
              </a:rPr>
              <a:t>endCalculatecoords</a:t>
            </a:r>
            <a:endParaRPr lang="he-IL" sz="2600" dirty="0">
              <a:solidFill>
                <a:srgbClr val="FFC000"/>
              </a:solidFill>
              <a:latin typeface="Arial" panose="020B0604020202020204" pitchFamily="34" charset="0"/>
            </a:endParaRPr>
          </a:p>
          <a:p>
            <a:pPr marL="47548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מציין מיקום תוכן 7"/>
          <p:cNvSpPr>
            <a:spLocks noGrp="1"/>
          </p:cNvSpPr>
          <p:nvPr>
            <p:ph sz="half" idx="2"/>
          </p:nvPr>
        </p:nvSpPr>
        <p:spPr>
          <a:xfrm>
            <a:off x="6126479" y="1893148"/>
            <a:ext cx="5638799" cy="4023360"/>
          </a:xfrm>
        </p:spPr>
        <p:txBody>
          <a:bodyPr>
            <a:normAutofit fontScale="92500" lnSpcReduction="10000"/>
          </a:bodyPr>
          <a:lstStyle/>
          <a:p>
            <a:pPr marL="47548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האם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[direction]</a:t>
            </a: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  <a:r>
              <a:rPr lang="he-IL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he-IL" sz="26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he-IL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(הכיוון ימינה </a:t>
            </a:r>
            <a:r>
              <a:rPr lang="he-IL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)</a:t>
            </a:r>
            <a:endParaRPr lang="en-US" sz="26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7548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אם כן קפוץ לתווית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he-IL" sz="2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7548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הפחת 1 מ –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x_cord</a:t>
            </a:r>
            <a:r>
              <a:rPr lang="en-US" sz="2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he-IL" sz="2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(הכיוון שמאלה </a:t>
            </a:r>
            <a:r>
              <a:rPr lang="he-IL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)</a:t>
            </a:r>
            <a:endParaRPr lang="he-IL" sz="26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7548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קפוץ לתווית -  </a:t>
            </a:r>
            <a:r>
              <a:rPr lang="it-IT" sz="2600" b="1" dirty="0" err="1">
                <a:solidFill>
                  <a:srgbClr val="66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calc_y</a:t>
            </a: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תווית – </a:t>
            </a:r>
            <a:r>
              <a:rPr lang="it-IT" sz="2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he-IL" sz="2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8404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הגדל את 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x_cord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he-IL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ב – 1  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600" b="1" dirty="0">
                <a:solidFill>
                  <a:srgbClr val="66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תווית - </a:t>
            </a:r>
            <a:r>
              <a:rPr lang="it-IT" sz="2600" b="1" dirty="0" err="1">
                <a:solidFill>
                  <a:srgbClr val="66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calc_y</a:t>
            </a:r>
            <a:r>
              <a:rPr lang="he-IL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75488"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האם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chr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‘ ‘</a:t>
            </a: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1900" dirty="0">
                <a:latin typeface="Arial" panose="020B0604020202020204" pitchFamily="34" charset="0"/>
                <a:cs typeface="Arial" panose="020B0604020202020204" pitchFamily="34" charset="0"/>
              </a:rPr>
              <a:t>(האם הקשנו על מקש רווח במקלדת)</a:t>
            </a:r>
            <a:endParaRPr lang="he-IL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75488"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אם כן קפוץ לתווית - </a:t>
            </a:r>
            <a:r>
              <a:rPr lang="it-IT" sz="2600" b="1" dirty="0" err="1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jmpChr</a:t>
            </a:r>
            <a:endParaRPr lang="he-IL" sz="2600" b="1" dirty="0">
              <a:solidFill>
                <a:srgbClr val="CC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84293"/>
            <a:ext cx="1493520" cy="116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33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2438400" y="286603"/>
            <a:ext cx="8717280" cy="1359317"/>
          </a:xfrm>
        </p:spPr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פעולה המחשבת את תזוזת השחקן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calculateCoords</a:t>
            </a:r>
            <a:endParaRPr lang="it-IT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sz="2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pusha</a:t>
            </a:r>
            <a:endParaRPr lang="it-IT" sz="2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sz="2200" dirty="0">
                <a:solidFill>
                  <a:srgbClr val="107A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it-IT" sz="2200" dirty="0" err="1">
                <a:solidFill>
                  <a:srgbClr val="107A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it-IT" sz="2200" dirty="0">
                <a:solidFill>
                  <a:srgbClr val="107A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dirty="0" err="1">
                <a:solidFill>
                  <a:srgbClr val="107A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x_coord</a:t>
            </a:r>
            <a:r>
              <a:rPr lang="it-IT" sz="2200" dirty="0">
                <a:solidFill>
                  <a:srgbClr val="107A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1	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sz="2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direction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],  'r'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sz="2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it-IT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x_cord</a:t>
            </a:r>
            <a:r>
              <a:rPr lang="it-IT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it-IT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sz="2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jmp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b="1" dirty="0" err="1">
                <a:solidFill>
                  <a:srgbClr val="66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calc_y</a:t>
            </a:r>
            <a:endParaRPr lang="it-IT" sz="2200" b="1" dirty="0">
              <a:solidFill>
                <a:srgbClr val="66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sz="2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it-IT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x_cord</a:t>
            </a:r>
            <a:r>
              <a:rPr lang="it-IT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it-IT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מציין מיקום תוכן 5"/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509345"/>
          </a:xfrm>
        </p:spPr>
        <p:txBody>
          <a:bodyPr>
            <a:noAutofit/>
          </a:bodyPr>
          <a:lstStyle/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200" b="1" dirty="0" err="1">
                <a:solidFill>
                  <a:srgbClr val="66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calc_y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sz="2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chr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], ' '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b="1" dirty="0" err="1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jmpChr</a:t>
            </a:r>
            <a:endParaRPr lang="it-IT" sz="2200" b="1" dirty="0">
              <a:solidFill>
                <a:srgbClr val="CC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sz="2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it-IT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y_cord</a:t>
            </a:r>
            <a:r>
              <a:rPr lang="it-IT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sz="2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jmp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endCalculateCoords</a:t>
            </a:r>
            <a:endParaRPr lang="he-IL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200" b="1" dirty="0" err="1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jmpChr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it-IT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y_cord</a:t>
            </a:r>
            <a:r>
              <a:rPr lang="it-IT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200" b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endCalculateCoords</a:t>
            </a:r>
            <a:r>
              <a:rPr lang="it-IT" sz="2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sz="2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popa</a:t>
            </a:r>
            <a:endParaRPr lang="it-IT" sz="2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sz="2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</a:t>
            </a:r>
            <a:endParaRPr lang="it-IT" sz="2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calculateCoords</a:t>
            </a:r>
            <a:endParaRPr lang="he-IL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84293"/>
            <a:ext cx="1493520" cy="116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98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 idx="4294967295"/>
          </p:nvPr>
        </p:nvSpPr>
        <p:spPr>
          <a:xfrm>
            <a:off x="6142355" y="241618"/>
            <a:ext cx="4937125" cy="871537"/>
          </a:xfrm>
        </p:spPr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ובתוכנית הראשית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4294967295"/>
          </p:nvPr>
        </p:nvSpPr>
        <p:spPr>
          <a:xfrm>
            <a:off x="6142355" y="1295401"/>
            <a:ext cx="5486400" cy="5187777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r>
              <a:rPr lang="he-IL" sz="11200" b="1" dirty="0">
                <a:solidFill>
                  <a:schemeClr val="accent1">
                    <a:lumMod val="75000"/>
                  </a:schemeClr>
                </a:solidFill>
              </a:rPr>
              <a:t>תזוזות השחקן בתכנית החדשה:</a:t>
            </a:r>
          </a:p>
          <a:p>
            <a:r>
              <a:rPr lang="he-IL" sz="9600" dirty="0">
                <a:solidFill>
                  <a:schemeClr val="accent2">
                    <a:lumMod val="75000"/>
                  </a:schemeClr>
                </a:solidFill>
              </a:rPr>
              <a:t>פנייה לפעולה הבודקת את כיוון התנועה של השחקן ופנה לפעולה המחשבת את התנועה.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8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8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[color], </a:t>
            </a:r>
            <a:r>
              <a:rPr lang="en-US" sz="88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call</a:t>
            </a:r>
            <a:r>
              <a:rPr lang="en-US" sz="8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drawCharacter</a:t>
            </a:r>
            <a:endParaRPr lang="en-US" sz="8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88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it-IT" sz="8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it-IT" sz="8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8800" b="1" dirty="0" err="1">
                <a:latin typeface="Arial" panose="020B0604020202020204" pitchFamily="34" charset="0"/>
                <a:cs typeface="Arial" panose="020B0604020202020204" pitchFamily="34" charset="0"/>
              </a:rPr>
              <a:t>calculateCoords</a:t>
            </a:r>
            <a:endParaRPr lang="it-IT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8800" dirty="0">
                <a:solidFill>
                  <a:srgbClr val="107A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set cursore location &amp; </a:t>
            </a:r>
            <a:r>
              <a:rPr lang="it-IT" sz="8800" dirty="0" err="1">
                <a:solidFill>
                  <a:srgbClr val="107A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it-IT" sz="8800" dirty="0">
                <a:solidFill>
                  <a:srgbClr val="107A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8800" dirty="0" err="1">
                <a:solidFill>
                  <a:srgbClr val="107A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chararcter</a:t>
            </a:r>
            <a:endParaRPr lang="it-IT" sz="8800" dirty="0">
              <a:solidFill>
                <a:srgbClr val="107A1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8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sz="8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it-IT" sz="8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8800" dirty="0" err="1">
                <a:latin typeface="Arial" panose="020B0604020202020204" pitchFamily="34" charset="0"/>
                <a:cs typeface="Arial" panose="020B0604020202020204" pitchFamily="34" charset="0"/>
              </a:rPr>
              <a:t>setCursorePosition</a:t>
            </a:r>
            <a:endParaRPr lang="it-IT" sz="8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8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sz="8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it-IT" sz="8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8800" dirty="0" err="1">
                <a:latin typeface="Arial" panose="020B0604020202020204" pitchFamily="34" charset="0"/>
                <a:cs typeface="Arial" panose="020B0604020202020204" pitchFamily="34" charset="0"/>
              </a:rPr>
              <a:t>readScreenChr</a:t>
            </a:r>
            <a:endParaRPr lang="it-IT" sz="8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8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sz="8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it-IT" sz="8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8800" dirty="0" err="1">
                <a:latin typeface="Arial" panose="020B0604020202020204" pitchFamily="34" charset="0"/>
                <a:cs typeface="Arial" panose="020B0604020202020204" pitchFamily="34" charset="0"/>
              </a:rPr>
              <a:t>checkScrnChr</a:t>
            </a:r>
            <a:endParaRPr lang="it-IT" sz="8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8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sz="8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</a:t>
            </a:r>
            <a:r>
              <a:rPr lang="it-IT" sz="8800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it-IT" sz="8800" dirty="0" err="1">
                <a:latin typeface="Arial" panose="020B0604020202020204" pitchFamily="34" charset="0"/>
                <a:cs typeface="Arial" panose="020B0604020202020204" pitchFamily="34" charset="0"/>
              </a:rPr>
              <a:t>lost</a:t>
            </a:r>
            <a:r>
              <a:rPr lang="it-IT" sz="8800" dirty="0"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it-IT" sz="88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8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sz="8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</a:t>
            </a:r>
            <a:r>
              <a:rPr lang="it-IT" sz="8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8800" dirty="0" err="1">
                <a:latin typeface="Arial" panose="020B0604020202020204" pitchFamily="34" charset="0"/>
                <a:cs typeface="Arial" panose="020B0604020202020204" pitchFamily="34" charset="0"/>
              </a:rPr>
              <a:t>end_game</a:t>
            </a:r>
            <a:endParaRPr lang="it-IT" sz="8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8800" dirty="0">
                <a:solidFill>
                  <a:srgbClr val="107A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it-IT" sz="8800" dirty="0" err="1">
                <a:solidFill>
                  <a:srgbClr val="107A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</a:t>
            </a:r>
            <a:r>
              <a:rPr lang="it-IT" sz="8800" dirty="0">
                <a:solidFill>
                  <a:srgbClr val="107A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smiley - </a:t>
            </a:r>
            <a:r>
              <a:rPr lang="it-IT" sz="8800" dirty="0" err="1">
                <a:solidFill>
                  <a:srgbClr val="107A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ascii</a:t>
            </a:r>
            <a:r>
              <a:rPr lang="it-IT" sz="8800" dirty="0">
                <a:solidFill>
                  <a:srgbClr val="107A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it-IT" sz="8800" dirty="0" err="1">
                <a:solidFill>
                  <a:srgbClr val="107A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it-IT" sz="8800" dirty="0">
                <a:solidFill>
                  <a:srgbClr val="107A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8800" dirty="0" err="1">
                <a:solidFill>
                  <a:srgbClr val="107A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cursor</a:t>
            </a:r>
            <a:r>
              <a:rPr lang="it-IT" sz="8800" dirty="0">
                <a:solidFill>
                  <a:srgbClr val="107A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position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8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8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[color], </a:t>
            </a:r>
            <a:r>
              <a:rPr lang="en-US" sz="88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0Eh </a:t>
            </a:r>
            <a:r>
              <a:rPr lang="it-IT" sz="8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8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call</a:t>
            </a:r>
            <a:r>
              <a:rPr lang="it-IT" sz="8800" dirty="0">
                <a:latin typeface="Arial" panose="020B0604020202020204" pitchFamily="34" charset="0"/>
                <a:cs typeface="Arial" panose="020B0604020202020204" pitchFamily="34" charset="0"/>
              </a:rPr>
              <a:t> drawCharacter</a:t>
            </a:r>
          </a:p>
          <a:p>
            <a:pPr algn="l" rtl="0">
              <a:lnSpc>
                <a:spcPct val="120000"/>
              </a:lnSpc>
            </a:pPr>
            <a:r>
              <a:rPr lang="it-IT" sz="8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he-IL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מציין מיקום תוכן 4"/>
          <p:cNvSpPr>
            <a:spLocks noGrp="1"/>
          </p:cNvSpPr>
          <p:nvPr>
            <p:ph sz="half" idx="4294967295"/>
          </p:nvPr>
        </p:nvSpPr>
        <p:spPr>
          <a:xfrm>
            <a:off x="350522" y="71439"/>
            <a:ext cx="4000500" cy="66040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תזוזות השחקן בתכנית הקודמת: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[color], </a:t>
            </a:r>
            <a:r>
              <a:rPr lang="en-US" sz="22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drawCharacter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increase </a:t>
            </a:r>
            <a:r>
              <a:rPr lang="en-US" sz="2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x_coord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1	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2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x_cord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'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jmpCar</a:t>
            </a:r>
            <a:endParaRPr lang="en-US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2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y_cord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en-US" sz="22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jmp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jmpCar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2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y_cord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en-US" sz="22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en-US" sz="2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etCursorePosition</a:t>
            </a:r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call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readScreenChr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call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checkScrnChr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it-IT" sz="2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lost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it-IT" sz="22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end_game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2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[color], </a:t>
            </a:r>
            <a:r>
              <a:rPr lang="en-US" sz="22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0Eh</a:t>
            </a:r>
            <a:endParaRPr lang="it-IT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it-IT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drawCharacter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he-IL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1830" y="1295401"/>
            <a:ext cx="1432560" cy="34778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התזוזה של השחקן הגדילה את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x_cord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he-IL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אם הקשנו על מש רווח </a:t>
            </a:r>
          </a:p>
          <a:p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הקטנו את הערך של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y_cord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he-IL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641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31920" y="685800"/>
            <a:ext cx="7223760" cy="944880"/>
          </a:xfrm>
        </p:spPr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הלולאה של התכנית הראשית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981200" y="1845734"/>
            <a:ext cx="9174480" cy="428074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איפוס המשתנה השומר את התו האחרון </a:t>
            </a:r>
            <a:r>
              <a:rPr lang="he-IL" sz="2400" dirty="0" err="1">
                <a:latin typeface="Arial" panose="020B0604020202020204" pitchFamily="34" charset="0"/>
                <a:cs typeface="Arial" panose="020B0604020202020204" pitchFamily="34" charset="0"/>
              </a:rPr>
              <a:t>שהוקש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מחיקת השחקן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בהתאם למשתנה של הכיוון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[direction]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 - קביעת המשתנים של מיקום הסמן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מיקום הסמן על המסך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קריאה של התו במיקום הסמן וקיבעת הערך של משתנה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[lost]</a:t>
            </a: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בדיקת האם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[lost] 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 =  פסילה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אם כן קפיצה לסוף המשחק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ציור שחקן במיקום הסמן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בדיקת איזה תו </a:t>
            </a:r>
            <a:r>
              <a:rPr lang="he-IL" sz="2400" dirty="0" err="1">
                <a:latin typeface="Arial" panose="020B0604020202020204" pitchFamily="34" charset="0"/>
                <a:cs typeface="Arial" panose="020B0604020202020204" pitchFamily="34" charset="0"/>
              </a:rPr>
              <a:t>הוקש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במקלדת והשמה ל 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5" y="525642"/>
            <a:ext cx="1627505" cy="229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581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669280" y="779928"/>
            <a:ext cx="5486399" cy="833719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פקודת</a:t>
            </a:r>
            <a:r>
              <a:rPr lang="en-US" sz="4400" b="1" dirty="0">
                <a:cs typeface="+mn-cs"/>
              </a:rPr>
              <a:t> </a:t>
            </a:r>
            <a:r>
              <a:rPr lang="he-IL" sz="4400" b="1" dirty="0">
                <a:cs typeface="+mn-cs"/>
              </a:rPr>
              <a:t>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loop &amp;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jmp</a:t>
            </a:r>
            <a:endParaRPr lang="he-IL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344400"/>
              </p:ext>
            </p:extLst>
          </p:nvPr>
        </p:nvGraphicFramePr>
        <p:xfrm>
          <a:off x="2529839" y="2381026"/>
          <a:ext cx="8625839" cy="3511296"/>
        </p:xfrm>
        <a:graphic>
          <a:graphicData uri="http://schemas.openxmlformats.org/drawingml/2006/table">
            <a:tbl>
              <a:tblPr rtl="1" firstRow="1" firstCol="1" bandRow="1">
                <a:tableStyleId>{69CF1AB2-1976-4502-BF36-3FF5EA218861}</a:tableStyleId>
              </a:tblPr>
              <a:tblGrid>
                <a:gridCol w="42062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196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34670"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b="0" dirty="0">
                          <a:effectLst/>
                        </a:rPr>
                        <a:t>מונה הלולאה – רגיסטר </a:t>
                      </a: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cx</a:t>
                      </a:r>
                      <a:endParaRPr lang="he-IL" sz="24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b="0" dirty="0">
                          <a:effectLst/>
                        </a:rPr>
                        <a:t>בלולאה תבצע 10 פעמים </a:t>
                      </a:r>
                    </a:p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b="0" dirty="0">
                          <a:effectLst/>
                        </a:rPr>
                        <a:t>את הפקודות שבגוף הלולאה.</a:t>
                      </a:r>
                      <a:endParaRPr lang="he-IL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</a:t>
                      </a:r>
                      <a:r>
                        <a:rPr lang="en-US" sz="2400" b="0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</a:t>
                      </a:r>
                      <a:r>
                        <a:rPr lang="en-US" sz="2400" b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cx, 10</a:t>
                      </a:r>
                      <a:endParaRPr lang="he-IL" sz="24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SomeLabel</a:t>
                      </a: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  <a:p>
                      <a:pPr marL="457200"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107A1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</a:t>
                      </a:r>
                      <a:r>
                        <a:rPr lang="he-IL" sz="2400" b="0" dirty="0">
                          <a:solidFill>
                            <a:srgbClr val="107A1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פקודות לביצוע</a:t>
                      </a:r>
                      <a:endParaRPr lang="en-US" sz="2400" b="0" dirty="0">
                        <a:solidFill>
                          <a:srgbClr val="107A15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loop</a:t>
                      </a: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SomeLabel</a:t>
                      </a:r>
                      <a:endParaRPr lang="en-US" sz="24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34670"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b="0" dirty="0">
                          <a:effectLst/>
                        </a:rPr>
                        <a:t>תווית</a:t>
                      </a:r>
                    </a:p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b="0" dirty="0">
                          <a:effectLst/>
                        </a:rPr>
                        <a:t>פקודות לבציע</a:t>
                      </a:r>
                    </a:p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b="0" dirty="0">
                          <a:effectLst/>
                        </a:rPr>
                        <a:t>קפיצה לתווית</a:t>
                      </a:r>
                    </a:p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b="0" dirty="0">
                          <a:effectLst/>
                        </a:rPr>
                        <a:t>כמה פעמים</a:t>
                      </a:r>
                      <a:r>
                        <a:rPr lang="he-IL" sz="2400" b="0" baseline="0" dirty="0">
                          <a:effectLst/>
                        </a:rPr>
                        <a:t> תתבצע הלולאה?</a:t>
                      </a:r>
                      <a:endParaRPr lang="en-US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SomeLabel</a:t>
                      </a: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  <a:p>
                      <a:pPr marL="457200"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107A1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</a:t>
                      </a:r>
                      <a:r>
                        <a:rPr lang="he-IL" sz="2400" b="0" dirty="0">
                          <a:solidFill>
                            <a:srgbClr val="107A1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פקודות לביצוע</a:t>
                      </a:r>
                      <a:endParaRPr lang="en-US" sz="2400" b="0" dirty="0">
                        <a:solidFill>
                          <a:srgbClr val="107A15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jmp</a:t>
                      </a:r>
                      <a:r>
                        <a:rPr lang="en-US" sz="2400" b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SomeLabel</a:t>
                      </a:r>
                      <a:endParaRPr lang="en-US" sz="24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45" y="267147"/>
            <a:ext cx="2058489" cy="185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8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943600" y="286603"/>
            <a:ext cx="5212079" cy="1313597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לוח המשחק</a:t>
            </a: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" y="943401"/>
            <a:ext cx="7296530" cy="485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9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452360" y="286603"/>
            <a:ext cx="3703320" cy="1359317"/>
          </a:xfrm>
        </p:spPr>
        <p:txBody>
          <a:bodyPr/>
          <a:lstStyle/>
          <a:p>
            <a:pPr algn="r"/>
            <a:r>
              <a:rPr lang="he-IL" b="1" dirty="0">
                <a:cs typeface="+mn-cs"/>
              </a:rPr>
              <a:t>המשחק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069080" y="1845734"/>
            <a:ext cx="7086600" cy="4023360"/>
          </a:xfrm>
        </p:spPr>
        <p:txBody>
          <a:bodyPr/>
          <a:lstStyle/>
          <a:p>
            <a:r>
              <a:rPr lang="he-IL" sz="2800" dirty="0"/>
              <a:t>במשחק שלנו </a:t>
            </a:r>
            <a:r>
              <a:rPr lang="he-IL" sz="2800" b="1" dirty="0"/>
              <a:t>אם</a:t>
            </a:r>
            <a:r>
              <a:rPr lang="he-IL" sz="2800" dirty="0"/>
              <a:t> הדמות נוגעת בקצוות המחודדים שבמסגרת המחשק השחקן </a:t>
            </a:r>
            <a:r>
              <a:rPr lang="he-IL" sz="2800" b="1" dirty="0"/>
              <a:t>נפסל</a:t>
            </a:r>
            <a:r>
              <a:rPr lang="he-IL" sz="2800" dirty="0"/>
              <a:t>.</a:t>
            </a:r>
            <a:endParaRPr lang="en-US" sz="2800" dirty="0"/>
          </a:p>
          <a:p>
            <a:r>
              <a:rPr lang="he-IL" sz="2800" dirty="0"/>
              <a:t>לצורך כך יש לבדוק האם במיקום הבא אליו השחקן זז יש את הסימנים  </a:t>
            </a:r>
            <a:r>
              <a:rPr lang="en-US" sz="2800" dirty="0"/>
              <a:t>&lt;</a:t>
            </a:r>
            <a:r>
              <a:rPr lang="he-IL" sz="2800" dirty="0"/>
              <a:t>  או </a:t>
            </a:r>
            <a:r>
              <a:rPr lang="en-US" sz="2800" dirty="0"/>
              <a:t>&gt;</a:t>
            </a:r>
            <a:r>
              <a:rPr lang="he-IL" sz="2800" dirty="0"/>
              <a:t>  או </a:t>
            </a:r>
            <a:r>
              <a:rPr lang="en-US" sz="2800" dirty="0"/>
              <a:t>v</a:t>
            </a:r>
            <a:r>
              <a:rPr lang="he-IL" sz="2800" dirty="0"/>
              <a:t>  או </a:t>
            </a:r>
            <a:r>
              <a:rPr lang="en-US" sz="2800" dirty="0"/>
              <a:t>^</a:t>
            </a:r>
            <a:r>
              <a:rPr lang="he-IL" sz="2800" dirty="0"/>
              <a:t>.</a:t>
            </a:r>
            <a:endParaRPr lang="en-US" sz="2800" dirty="0"/>
          </a:p>
          <a:p>
            <a:r>
              <a:rPr lang="he-IL" sz="2800" dirty="0"/>
              <a:t> </a:t>
            </a:r>
            <a:endParaRPr lang="en-US" sz="2800" dirty="0"/>
          </a:p>
          <a:p>
            <a:r>
              <a:rPr lang="he-IL" sz="2800" dirty="0"/>
              <a:t>אם שחקן נוגע באחד מהתווים האלו יש פסילה אחרת הוא יכול להתקדם ולהמשיך לשחק.</a:t>
            </a:r>
            <a:endParaRPr lang="en-US" sz="2800" dirty="0"/>
          </a:p>
          <a:p>
            <a:endParaRPr lang="he-IL" dirty="0"/>
          </a:p>
        </p:txBody>
      </p:sp>
      <p:pic>
        <p:nvPicPr>
          <p:cNvPr id="1026" name="Picture 2" descr="Image result for â«× ×××¢×â¬â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" y="2705100"/>
            <a:ext cx="376237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4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24145"/>
          </a:xfrm>
        </p:spPr>
        <p:txBody>
          <a:bodyPr/>
          <a:lstStyle/>
          <a:p>
            <a:pPr algn="r" rtl="1"/>
            <a:r>
              <a:rPr lang="he-IL" b="1" dirty="0">
                <a:cs typeface="+mn-cs"/>
              </a:rPr>
              <a:t>טקסט במצב גרפי</a:t>
            </a:r>
            <a:r>
              <a:rPr lang="en-US" b="1" dirty="0">
                <a:cs typeface="+mn-cs"/>
              </a:rPr>
              <a:t>…..</a:t>
            </a:r>
          </a:p>
        </p:txBody>
      </p:sp>
      <p:graphicFrame>
        <p:nvGraphicFramePr>
          <p:cNvPr id="13" name="מציין מיקום תוכן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006758"/>
              </p:ext>
            </p:extLst>
          </p:nvPr>
        </p:nvGraphicFramePr>
        <p:xfrm>
          <a:off x="1273940" y="1737360"/>
          <a:ext cx="988174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4087">
                  <a:extLst>
                    <a:ext uri="{9D8B030D-6E8A-4147-A177-3AD203B41FA5}">
                      <a16:colId xmlns:a16="http://schemas.microsoft.com/office/drawing/2014/main" xmlns="" val="3938984425"/>
                    </a:ext>
                  </a:extLst>
                </a:gridCol>
                <a:gridCol w="494087">
                  <a:extLst>
                    <a:ext uri="{9D8B030D-6E8A-4147-A177-3AD203B41FA5}">
                      <a16:colId xmlns:a16="http://schemas.microsoft.com/office/drawing/2014/main" xmlns="" val="614469339"/>
                    </a:ext>
                  </a:extLst>
                </a:gridCol>
                <a:gridCol w="494087">
                  <a:extLst>
                    <a:ext uri="{9D8B030D-6E8A-4147-A177-3AD203B41FA5}">
                      <a16:colId xmlns:a16="http://schemas.microsoft.com/office/drawing/2014/main" xmlns="" val="3918300352"/>
                    </a:ext>
                  </a:extLst>
                </a:gridCol>
                <a:gridCol w="494087">
                  <a:extLst>
                    <a:ext uri="{9D8B030D-6E8A-4147-A177-3AD203B41FA5}">
                      <a16:colId xmlns:a16="http://schemas.microsoft.com/office/drawing/2014/main" xmlns="" val="3457052912"/>
                    </a:ext>
                  </a:extLst>
                </a:gridCol>
                <a:gridCol w="494087">
                  <a:extLst>
                    <a:ext uri="{9D8B030D-6E8A-4147-A177-3AD203B41FA5}">
                      <a16:colId xmlns:a16="http://schemas.microsoft.com/office/drawing/2014/main" xmlns="" val="2854599176"/>
                    </a:ext>
                  </a:extLst>
                </a:gridCol>
                <a:gridCol w="494087">
                  <a:extLst>
                    <a:ext uri="{9D8B030D-6E8A-4147-A177-3AD203B41FA5}">
                      <a16:colId xmlns:a16="http://schemas.microsoft.com/office/drawing/2014/main" xmlns="" val="3820315521"/>
                    </a:ext>
                  </a:extLst>
                </a:gridCol>
                <a:gridCol w="494087">
                  <a:extLst>
                    <a:ext uri="{9D8B030D-6E8A-4147-A177-3AD203B41FA5}">
                      <a16:colId xmlns:a16="http://schemas.microsoft.com/office/drawing/2014/main" xmlns="" val="777753821"/>
                    </a:ext>
                  </a:extLst>
                </a:gridCol>
                <a:gridCol w="494087">
                  <a:extLst>
                    <a:ext uri="{9D8B030D-6E8A-4147-A177-3AD203B41FA5}">
                      <a16:colId xmlns:a16="http://schemas.microsoft.com/office/drawing/2014/main" xmlns="" val="1898236559"/>
                    </a:ext>
                  </a:extLst>
                </a:gridCol>
                <a:gridCol w="494087">
                  <a:extLst>
                    <a:ext uri="{9D8B030D-6E8A-4147-A177-3AD203B41FA5}">
                      <a16:colId xmlns:a16="http://schemas.microsoft.com/office/drawing/2014/main" xmlns="" val="2592061262"/>
                    </a:ext>
                  </a:extLst>
                </a:gridCol>
                <a:gridCol w="494087">
                  <a:extLst>
                    <a:ext uri="{9D8B030D-6E8A-4147-A177-3AD203B41FA5}">
                      <a16:colId xmlns:a16="http://schemas.microsoft.com/office/drawing/2014/main" xmlns="" val="2103468394"/>
                    </a:ext>
                  </a:extLst>
                </a:gridCol>
                <a:gridCol w="494087">
                  <a:extLst>
                    <a:ext uri="{9D8B030D-6E8A-4147-A177-3AD203B41FA5}">
                      <a16:colId xmlns:a16="http://schemas.microsoft.com/office/drawing/2014/main" xmlns="" val="1661729549"/>
                    </a:ext>
                  </a:extLst>
                </a:gridCol>
                <a:gridCol w="494087">
                  <a:extLst>
                    <a:ext uri="{9D8B030D-6E8A-4147-A177-3AD203B41FA5}">
                      <a16:colId xmlns:a16="http://schemas.microsoft.com/office/drawing/2014/main" xmlns="" val="2883976746"/>
                    </a:ext>
                  </a:extLst>
                </a:gridCol>
                <a:gridCol w="494087">
                  <a:extLst>
                    <a:ext uri="{9D8B030D-6E8A-4147-A177-3AD203B41FA5}">
                      <a16:colId xmlns:a16="http://schemas.microsoft.com/office/drawing/2014/main" xmlns="" val="3657736669"/>
                    </a:ext>
                  </a:extLst>
                </a:gridCol>
                <a:gridCol w="494087">
                  <a:extLst>
                    <a:ext uri="{9D8B030D-6E8A-4147-A177-3AD203B41FA5}">
                      <a16:colId xmlns:a16="http://schemas.microsoft.com/office/drawing/2014/main" xmlns="" val="985528434"/>
                    </a:ext>
                  </a:extLst>
                </a:gridCol>
                <a:gridCol w="494087">
                  <a:extLst>
                    <a:ext uri="{9D8B030D-6E8A-4147-A177-3AD203B41FA5}">
                      <a16:colId xmlns:a16="http://schemas.microsoft.com/office/drawing/2014/main" xmlns="" val="198897044"/>
                    </a:ext>
                  </a:extLst>
                </a:gridCol>
                <a:gridCol w="494087">
                  <a:extLst>
                    <a:ext uri="{9D8B030D-6E8A-4147-A177-3AD203B41FA5}">
                      <a16:colId xmlns:a16="http://schemas.microsoft.com/office/drawing/2014/main" xmlns="" val="505500290"/>
                    </a:ext>
                  </a:extLst>
                </a:gridCol>
                <a:gridCol w="494087">
                  <a:extLst>
                    <a:ext uri="{9D8B030D-6E8A-4147-A177-3AD203B41FA5}">
                      <a16:colId xmlns:a16="http://schemas.microsoft.com/office/drawing/2014/main" xmlns="" val="4024666315"/>
                    </a:ext>
                  </a:extLst>
                </a:gridCol>
                <a:gridCol w="494087">
                  <a:extLst>
                    <a:ext uri="{9D8B030D-6E8A-4147-A177-3AD203B41FA5}">
                      <a16:colId xmlns:a16="http://schemas.microsoft.com/office/drawing/2014/main" xmlns="" val="1991995140"/>
                    </a:ext>
                  </a:extLst>
                </a:gridCol>
                <a:gridCol w="494087">
                  <a:extLst>
                    <a:ext uri="{9D8B030D-6E8A-4147-A177-3AD203B41FA5}">
                      <a16:colId xmlns:a16="http://schemas.microsoft.com/office/drawing/2014/main" xmlns="" val="2234403166"/>
                    </a:ext>
                  </a:extLst>
                </a:gridCol>
                <a:gridCol w="494087">
                  <a:extLst>
                    <a:ext uri="{9D8B030D-6E8A-4147-A177-3AD203B41FA5}">
                      <a16:colId xmlns:a16="http://schemas.microsoft.com/office/drawing/2014/main" xmlns="" val="316071628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39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6327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24305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533360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388254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56291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41773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02694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3364904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81688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0228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7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89797"/>
          </a:xfrm>
        </p:spPr>
        <p:txBody>
          <a:bodyPr>
            <a:normAutofit/>
          </a:bodyPr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אך מה קורה אם נגענו בדופן הלא משונן של לוח המשחק?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825240" y="1845734"/>
            <a:ext cx="7330440" cy="4023360"/>
          </a:xfrm>
        </p:spPr>
        <p:txBody>
          <a:bodyPr>
            <a:normAutofit lnSpcReduction="10000"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אם נגענו בדופן הלא משונן של גבולות לוח המשחק נרצה שהשחקן שלנו </a:t>
            </a:r>
            <a:r>
              <a:rPr lang="he-IL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יחליף כיוון</a:t>
            </a: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, במקום לזוז שמאלה יזוז ימינה ולהפך.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endParaRPr lang="he-IL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תזוזה של הדמות לכיוון שמאל   </a:t>
            </a: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   מוסיפים למשתנה המייצג את המיקום של הסמן על ציר ה –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x</a:t>
            </a: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endParaRPr lang="he-IL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he-IL" sz="2600" dirty="0">
                <a:latin typeface="Arial" panose="020B0604020202020204" pitchFamily="34" charset="0"/>
              </a:rPr>
              <a:t>תזוזה של הדמות לכיוון ימין </a:t>
            </a:r>
            <a:r>
              <a:rPr lang="he-IL" sz="2600" dirty="0">
                <a:latin typeface="Arial" panose="020B0604020202020204" pitchFamily="34" charset="0"/>
                <a:sym typeface="Wingdings" panose="05000000000000000000" pitchFamily="2" charset="2"/>
              </a:rPr>
              <a:t>  מפחיתים מהשתנה המייצג את המיקום של הסמן על ציר ה –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x</a:t>
            </a:r>
            <a:r>
              <a:rPr lang="he-IL" sz="2600" dirty="0">
                <a:latin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endParaRPr lang="he-IL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10000"/>
              </a:lnSpc>
              <a:spcBef>
                <a:spcPts val="0"/>
              </a:spcBef>
            </a:pPr>
            <a:endParaRPr lang="he-IL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Image result for â«×××× ×× ×©×××â¬â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94852"/>
            <a:ext cx="1962785" cy="356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52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79830" y="286603"/>
            <a:ext cx="9975850" cy="1389797"/>
          </a:xfrm>
        </p:spPr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פעולה המשנה את כיוון התזוזה של השחקן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175760" y="1845734"/>
            <a:ext cx="6979920" cy="4113106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ניצור משתנה בשם </a:t>
            </a:r>
            <a:r>
              <a:rPr lang="it-IT" sz="2600" dirty="0" err="1">
                <a:latin typeface="Arial" panose="020B0604020202020204" pitchFamily="34" charset="0"/>
                <a:cs typeface="Arial" panose="020B0604020202020204" pitchFamily="34" charset="0"/>
              </a:rPr>
              <a:t>direction</a:t>
            </a: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  אשר יקבל את הערכים (ימין) 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,  או (שמאל)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נאתחל את המשתנה בערך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כי הדמות שלנו נעה באלכסון ימינה ומטה.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he-IL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direction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it-IT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it-IT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'r'</a:t>
            </a:r>
            <a:endParaRPr lang="he-IL" sz="2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he-IL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mage result for â«×××× ×× ×©×××â¬â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830" y="2363047"/>
            <a:ext cx="2319104" cy="269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91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פעולה המשנה את כיוון התזוזה של השחקן -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changeDir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097279" y="1845733"/>
            <a:ext cx="4937760" cy="4295985"/>
          </a:xfrm>
        </p:spPr>
        <p:txBody>
          <a:bodyPr>
            <a:normAutofit fontScale="85000" lnSpcReduction="20000"/>
          </a:bodyPr>
          <a:lstStyle/>
          <a:p>
            <a:pPr algn="l" rtl="0">
              <a:lnSpc>
                <a:spcPct val="130000"/>
              </a:lnSpc>
              <a:spcBef>
                <a:spcPts val="0"/>
              </a:spcBef>
            </a:pPr>
            <a:r>
              <a:rPr lang="it-IT" sz="2600" dirty="0">
                <a:latin typeface="Arial" panose="020B0604020202020204" pitchFamily="34" charset="0"/>
              </a:rPr>
              <a:t>	</a:t>
            </a:r>
            <a:r>
              <a:rPr lang="it-IT" sz="2600" dirty="0" err="1">
                <a:solidFill>
                  <a:srgbClr val="002060"/>
                </a:solidFill>
                <a:latin typeface="Arial" panose="020B0604020202020204" pitchFamily="34" charset="0"/>
              </a:rPr>
              <a:t>cmp</a:t>
            </a:r>
            <a:r>
              <a:rPr lang="it-IT" sz="2600" dirty="0">
                <a:latin typeface="Arial" panose="020B0604020202020204" pitchFamily="34" charset="0"/>
              </a:rPr>
              <a:t> </a:t>
            </a:r>
            <a:r>
              <a:rPr lang="it-IT" sz="2600" dirty="0">
                <a:solidFill>
                  <a:schemeClr val="tx1"/>
                </a:solidFill>
                <a:latin typeface="Arial" panose="020B0604020202020204" pitchFamily="34" charset="0"/>
              </a:rPr>
              <a:t>[</a:t>
            </a:r>
            <a:r>
              <a:rPr lang="it-IT" sz="2600" dirty="0" err="1">
                <a:solidFill>
                  <a:schemeClr val="tx1"/>
                </a:solidFill>
                <a:latin typeface="Arial" panose="020B0604020202020204" pitchFamily="34" charset="0"/>
              </a:rPr>
              <a:t>direction</a:t>
            </a:r>
            <a:r>
              <a:rPr lang="it-IT" sz="2600" dirty="0">
                <a:solidFill>
                  <a:schemeClr val="tx1"/>
                </a:solidFill>
                <a:latin typeface="Arial" panose="020B0604020202020204" pitchFamily="34" charset="0"/>
              </a:rPr>
              <a:t>],</a:t>
            </a:r>
            <a:r>
              <a:rPr lang="he-IL" sz="2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it-IT" sz="2600" dirty="0">
                <a:latin typeface="Arial" panose="020B0604020202020204" pitchFamily="34" charset="0"/>
              </a:rPr>
              <a:t> </a:t>
            </a:r>
            <a:r>
              <a:rPr lang="it-IT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'r'</a:t>
            </a:r>
          </a:p>
          <a:p>
            <a:pPr algn="l" rtl="0">
              <a:lnSpc>
                <a:spcPct val="130000"/>
              </a:lnSpc>
              <a:spcBef>
                <a:spcPts val="0"/>
              </a:spcBef>
            </a:pPr>
            <a:r>
              <a:rPr lang="it-IT" sz="2600" dirty="0">
                <a:latin typeface="Arial" panose="020B0604020202020204" pitchFamily="34" charset="0"/>
              </a:rPr>
              <a:t>	</a:t>
            </a:r>
            <a:r>
              <a:rPr lang="it-IT" sz="2600" dirty="0">
                <a:solidFill>
                  <a:srgbClr val="002060"/>
                </a:solidFill>
                <a:latin typeface="Arial" panose="020B0604020202020204" pitchFamily="34" charset="0"/>
              </a:rPr>
              <a:t>je</a:t>
            </a:r>
            <a:r>
              <a:rPr lang="it-IT" sz="2600" dirty="0">
                <a:latin typeface="Arial" panose="020B0604020202020204" pitchFamily="34" charset="0"/>
              </a:rPr>
              <a:t> </a:t>
            </a:r>
            <a:r>
              <a:rPr lang="it-IT" sz="2600" b="1" dirty="0" err="1">
                <a:solidFill>
                  <a:schemeClr val="tx1"/>
                </a:solidFill>
                <a:latin typeface="Arial" panose="020B0604020202020204" pitchFamily="34" charset="0"/>
              </a:rPr>
              <a:t>left</a:t>
            </a:r>
            <a:endParaRPr lang="it-IT" sz="2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 rtl="0">
              <a:lnSpc>
                <a:spcPct val="130000"/>
              </a:lnSpc>
              <a:spcBef>
                <a:spcPts val="0"/>
              </a:spcBef>
            </a:pPr>
            <a:r>
              <a:rPr lang="it-IT" sz="2600" dirty="0">
                <a:latin typeface="Arial" panose="020B0604020202020204" pitchFamily="34" charset="0"/>
              </a:rPr>
              <a:t>	</a:t>
            </a:r>
            <a:r>
              <a:rPr lang="it-IT" sz="2600" dirty="0" err="1">
                <a:solidFill>
                  <a:srgbClr val="002060"/>
                </a:solidFill>
                <a:latin typeface="Arial" panose="020B0604020202020204" pitchFamily="34" charset="0"/>
              </a:rPr>
              <a:t>mov</a:t>
            </a:r>
            <a:r>
              <a:rPr lang="it-IT" sz="2600" dirty="0">
                <a:latin typeface="Arial" panose="020B0604020202020204" pitchFamily="34" charset="0"/>
              </a:rPr>
              <a:t> </a:t>
            </a:r>
            <a:r>
              <a:rPr lang="it-IT" sz="2600" dirty="0">
                <a:solidFill>
                  <a:schemeClr val="tx1"/>
                </a:solidFill>
                <a:latin typeface="Arial" panose="020B0604020202020204" pitchFamily="34" charset="0"/>
              </a:rPr>
              <a:t>[</a:t>
            </a:r>
            <a:r>
              <a:rPr lang="it-IT" sz="2600" dirty="0" err="1">
                <a:solidFill>
                  <a:schemeClr val="tx1"/>
                </a:solidFill>
                <a:latin typeface="Arial" panose="020B0604020202020204" pitchFamily="34" charset="0"/>
              </a:rPr>
              <a:t>direction</a:t>
            </a:r>
            <a:r>
              <a:rPr lang="it-IT" sz="2600" dirty="0">
                <a:solidFill>
                  <a:schemeClr val="tx1"/>
                </a:solidFill>
                <a:latin typeface="Arial" panose="020B0604020202020204" pitchFamily="34" charset="0"/>
              </a:rPr>
              <a:t>], </a:t>
            </a:r>
            <a:r>
              <a:rPr lang="he-IL" sz="2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it-IT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'r'</a:t>
            </a:r>
          </a:p>
          <a:p>
            <a:pPr algn="l" rtl="0">
              <a:lnSpc>
                <a:spcPct val="130000"/>
              </a:lnSpc>
              <a:spcBef>
                <a:spcPts val="0"/>
              </a:spcBef>
            </a:pPr>
            <a:r>
              <a:rPr lang="it-IT" sz="2600" dirty="0">
                <a:latin typeface="Arial" panose="020B0604020202020204" pitchFamily="34" charset="0"/>
              </a:rPr>
              <a:t>	</a:t>
            </a:r>
            <a:r>
              <a:rPr lang="it-IT" sz="2600" dirty="0" err="1">
                <a:solidFill>
                  <a:srgbClr val="002060"/>
                </a:solidFill>
                <a:latin typeface="Arial" panose="020B0604020202020204" pitchFamily="34" charset="0"/>
              </a:rPr>
              <a:t>add</a:t>
            </a:r>
            <a:r>
              <a:rPr lang="it-IT" sz="2600" dirty="0">
                <a:latin typeface="Arial" panose="020B0604020202020204" pitchFamily="34" charset="0"/>
              </a:rPr>
              <a:t> </a:t>
            </a:r>
            <a:r>
              <a:rPr lang="it-IT" sz="2600" dirty="0">
                <a:solidFill>
                  <a:schemeClr val="tx1"/>
                </a:solidFill>
                <a:latin typeface="Arial" panose="020B0604020202020204" pitchFamily="34" charset="0"/>
              </a:rPr>
              <a:t>[</a:t>
            </a:r>
            <a:r>
              <a:rPr lang="it-IT" sz="26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x_cord</a:t>
            </a:r>
            <a:r>
              <a:rPr lang="it-IT" sz="2600" dirty="0">
                <a:solidFill>
                  <a:schemeClr val="tx1"/>
                </a:solidFill>
                <a:latin typeface="Arial" panose="020B0604020202020204" pitchFamily="34" charset="0"/>
              </a:rPr>
              <a:t>], </a:t>
            </a:r>
            <a:r>
              <a:rPr lang="he-IL" sz="2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it-IT" sz="2600" dirty="0">
                <a:solidFill>
                  <a:srgbClr val="FF6600"/>
                </a:solidFill>
                <a:latin typeface="Arial" panose="020B0604020202020204" pitchFamily="34" charset="0"/>
              </a:rPr>
              <a:t>2</a:t>
            </a:r>
          </a:p>
          <a:p>
            <a:pPr algn="l" rtl="0">
              <a:lnSpc>
                <a:spcPct val="130000"/>
              </a:lnSpc>
              <a:spcBef>
                <a:spcPts val="0"/>
              </a:spcBef>
            </a:pPr>
            <a:r>
              <a:rPr lang="it-IT" sz="2600" dirty="0">
                <a:latin typeface="Arial" panose="020B0604020202020204" pitchFamily="34" charset="0"/>
              </a:rPr>
              <a:t>	</a:t>
            </a:r>
            <a:r>
              <a:rPr lang="it-IT" sz="2600" dirty="0" err="1">
                <a:solidFill>
                  <a:srgbClr val="002060"/>
                </a:solidFill>
                <a:latin typeface="Arial" panose="020B0604020202020204" pitchFamily="34" charset="0"/>
              </a:rPr>
              <a:t>jmp</a:t>
            </a:r>
            <a:r>
              <a:rPr lang="it-IT" sz="2600" dirty="0">
                <a:latin typeface="Arial" panose="020B0604020202020204" pitchFamily="34" charset="0"/>
              </a:rPr>
              <a:t> </a:t>
            </a:r>
            <a:r>
              <a:rPr lang="it-IT" sz="2600" b="1" dirty="0" err="1">
                <a:solidFill>
                  <a:schemeClr val="tx1"/>
                </a:solidFill>
                <a:latin typeface="Arial" panose="020B0604020202020204" pitchFamily="34" charset="0"/>
              </a:rPr>
              <a:t>endChangeDi</a:t>
            </a:r>
            <a:r>
              <a:rPr lang="it-IT" sz="2600" b="1" dirty="0" err="1">
                <a:latin typeface="Arial" panose="020B0604020202020204" pitchFamily="34" charset="0"/>
              </a:rPr>
              <a:t>r</a:t>
            </a:r>
            <a:endParaRPr lang="it-IT" sz="2600" b="1" dirty="0">
              <a:latin typeface="Arial" panose="020B0604020202020204" pitchFamily="34" charset="0"/>
            </a:endParaRPr>
          </a:p>
          <a:p>
            <a:pPr algn="l" rtl="0">
              <a:lnSpc>
                <a:spcPct val="130000"/>
              </a:lnSpc>
              <a:spcBef>
                <a:spcPts val="0"/>
              </a:spcBef>
            </a:pPr>
            <a:r>
              <a:rPr lang="it-IT" sz="2600" b="1" dirty="0" err="1">
                <a:solidFill>
                  <a:schemeClr val="tx1"/>
                </a:solidFill>
                <a:latin typeface="Arial" panose="020B0604020202020204" pitchFamily="34" charset="0"/>
              </a:rPr>
              <a:t>left</a:t>
            </a:r>
            <a:r>
              <a:rPr lang="it-IT" sz="2600" b="1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algn="l" rtl="0">
              <a:lnSpc>
                <a:spcPct val="130000"/>
              </a:lnSpc>
              <a:spcBef>
                <a:spcPts val="0"/>
              </a:spcBef>
            </a:pPr>
            <a:r>
              <a:rPr lang="it-IT" sz="2600" dirty="0">
                <a:latin typeface="Arial" panose="020B0604020202020204" pitchFamily="34" charset="0"/>
              </a:rPr>
              <a:t>	</a:t>
            </a:r>
            <a:r>
              <a:rPr lang="it-IT" sz="2600" dirty="0" err="1">
                <a:solidFill>
                  <a:srgbClr val="002060"/>
                </a:solidFill>
                <a:latin typeface="Arial" panose="020B0604020202020204" pitchFamily="34" charset="0"/>
              </a:rPr>
              <a:t>mov</a:t>
            </a:r>
            <a:r>
              <a:rPr lang="it-IT" sz="2600" dirty="0">
                <a:latin typeface="Arial" panose="020B0604020202020204" pitchFamily="34" charset="0"/>
              </a:rPr>
              <a:t> [</a:t>
            </a:r>
            <a:r>
              <a:rPr lang="it-IT" sz="2600" dirty="0" err="1">
                <a:latin typeface="Arial" panose="020B0604020202020204" pitchFamily="34" charset="0"/>
              </a:rPr>
              <a:t>direction</a:t>
            </a:r>
            <a:r>
              <a:rPr lang="it-IT" sz="2600" dirty="0">
                <a:latin typeface="Arial" panose="020B0604020202020204" pitchFamily="34" charset="0"/>
              </a:rPr>
              <a:t>],   </a:t>
            </a:r>
            <a:r>
              <a:rPr lang="it-IT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'l'</a:t>
            </a:r>
          </a:p>
          <a:p>
            <a:pPr algn="l" rtl="0">
              <a:lnSpc>
                <a:spcPct val="130000"/>
              </a:lnSpc>
              <a:spcBef>
                <a:spcPts val="0"/>
              </a:spcBef>
            </a:pPr>
            <a:r>
              <a:rPr lang="it-IT" sz="2600" dirty="0">
                <a:latin typeface="Arial" panose="020B0604020202020204" pitchFamily="34" charset="0"/>
              </a:rPr>
              <a:t>	</a:t>
            </a:r>
            <a:r>
              <a:rPr lang="it-IT" sz="2600" dirty="0">
                <a:solidFill>
                  <a:srgbClr val="002060"/>
                </a:solidFill>
                <a:latin typeface="Arial" panose="020B0604020202020204" pitchFamily="34" charset="0"/>
              </a:rPr>
              <a:t>sub</a:t>
            </a:r>
            <a:r>
              <a:rPr lang="it-IT" sz="2600" dirty="0">
                <a:latin typeface="Arial" panose="020B0604020202020204" pitchFamily="34" charset="0"/>
              </a:rPr>
              <a:t> [</a:t>
            </a:r>
            <a:r>
              <a:rPr lang="it-IT" sz="2600" dirty="0" err="1" smtClean="0">
                <a:latin typeface="Arial" panose="020B0604020202020204" pitchFamily="34" charset="0"/>
              </a:rPr>
              <a:t>x_cord</a:t>
            </a:r>
            <a:r>
              <a:rPr lang="it-IT" sz="2600" dirty="0">
                <a:latin typeface="Arial" panose="020B0604020202020204" pitchFamily="34" charset="0"/>
              </a:rPr>
              <a:t>],   </a:t>
            </a:r>
            <a:r>
              <a:rPr lang="it-IT" sz="2600" dirty="0">
                <a:solidFill>
                  <a:srgbClr val="FF6600"/>
                </a:solidFill>
                <a:latin typeface="Arial" panose="020B0604020202020204" pitchFamily="34" charset="0"/>
              </a:rPr>
              <a:t>2</a:t>
            </a:r>
          </a:p>
          <a:p>
            <a:pPr algn="l" rtl="0">
              <a:lnSpc>
                <a:spcPct val="130000"/>
              </a:lnSpc>
              <a:spcBef>
                <a:spcPts val="0"/>
              </a:spcBef>
            </a:pPr>
            <a:r>
              <a:rPr lang="it-IT" sz="2600" b="1" dirty="0" err="1">
                <a:solidFill>
                  <a:schemeClr val="tx1"/>
                </a:solidFill>
                <a:latin typeface="Arial" panose="020B0604020202020204" pitchFamily="34" charset="0"/>
              </a:rPr>
              <a:t>endChangeDir</a:t>
            </a:r>
            <a:r>
              <a:rPr lang="it-IT" sz="26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algn="l" rtl="0">
              <a:lnSpc>
                <a:spcPct val="130000"/>
              </a:lnSpc>
              <a:spcBef>
                <a:spcPts val="0"/>
              </a:spcBef>
            </a:pPr>
            <a:r>
              <a:rPr lang="it-IT" sz="2600" dirty="0">
                <a:solidFill>
                  <a:schemeClr val="tx1"/>
                </a:solidFill>
                <a:latin typeface="Arial" panose="020B0604020202020204" pitchFamily="34" charset="0"/>
              </a:rPr>
              <a:t>          </a:t>
            </a:r>
            <a:r>
              <a:rPr lang="it-IT" sz="2600" dirty="0">
                <a:solidFill>
                  <a:srgbClr val="002060"/>
                </a:solidFill>
                <a:latin typeface="Arial" panose="020B0604020202020204" pitchFamily="34" charset="0"/>
              </a:rPr>
              <a:t>call</a:t>
            </a:r>
            <a:r>
              <a:rPr lang="it-IT" sz="2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it-IT" sz="2600" dirty="0" err="1">
                <a:solidFill>
                  <a:srgbClr val="6600CC"/>
                </a:solidFill>
                <a:latin typeface="Arial" panose="020B0604020202020204" pitchFamily="34" charset="0"/>
              </a:rPr>
              <a:t>setCursorePosition</a:t>
            </a:r>
            <a:endParaRPr lang="he-IL" sz="2600" dirty="0">
              <a:solidFill>
                <a:srgbClr val="6600CC"/>
              </a:solidFill>
              <a:latin typeface="Arial" panose="020B0604020202020204" pitchFamily="34" charset="0"/>
            </a:endParaRPr>
          </a:p>
        </p:txBody>
      </p:sp>
      <p:sp>
        <p:nvSpPr>
          <p:cNvPr id="5" name="מציין מיקום תוכן 4"/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295985"/>
          </a:xfrm>
        </p:spPr>
        <p:txBody>
          <a:bodyPr>
            <a:normAutofit fontScale="85000" lnSpcReduction="20000"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D84C6"/>
              </a:buClr>
            </a:pPr>
            <a:r>
              <a:rPr lang="he-IL" sz="2600" dirty="0">
                <a:solidFill>
                  <a:srgbClr val="AD84C6">
                    <a:lumMod val="75000"/>
                  </a:srgbClr>
                </a:solidFill>
                <a:latin typeface="Arial" panose="020B0604020202020204" pitchFamily="34" charset="0"/>
              </a:rPr>
              <a:t>אלגוריתם: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D84C6"/>
              </a:buClr>
            </a:pPr>
            <a:endParaRPr lang="he-IL" sz="1700" dirty="0">
              <a:solidFill>
                <a:srgbClr val="AD84C6">
                  <a:lumMod val="75000"/>
                </a:srgbClr>
              </a:solidFill>
              <a:latin typeface="Arial" panose="020B0604020202020204" pitchFamily="34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D84C6"/>
              </a:buClr>
              <a:buNone/>
            </a:pPr>
            <a:r>
              <a:rPr lang="he-IL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</a:rPr>
              <a:t>	</a:t>
            </a:r>
            <a:r>
              <a:rPr lang="he-IL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</a:rPr>
              <a:t>האם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[direction]</a:t>
            </a:r>
            <a:r>
              <a:rPr lang="he-IL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</a:rPr>
              <a:t>  =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‘r’</a:t>
            </a:r>
            <a:r>
              <a:rPr lang="he-IL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</a:rPr>
              <a:t> 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D84C6"/>
              </a:buClr>
              <a:buNone/>
            </a:pPr>
            <a:r>
              <a:rPr lang="he-IL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</a:rPr>
              <a:t>	אם כן (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</a:t>
            </a:r>
            <a:r>
              <a:rPr lang="he-IL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</a:rPr>
              <a:t>) קפוץ לתווית </a:t>
            </a:r>
            <a:r>
              <a:rPr lang="it-IT" sz="2600" b="1" dirty="0" err="1">
                <a:solidFill>
                  <a:srgbClr val="AD84C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he-IL" sz="2600" b="1" dirty="0">
              <a:solidFill>
                <a:srgbClr val="AD84C6">
                  <a:lumMod val="75000"/>
                </a:srgbClr>
              </a:solidFill>
              <a:latin typeface="Arial" panose="020B0604020202020204" pitchFamily="34" charset="0"/>
            </a:endParaRPr>
          </a:p>
          <a:p>
            <a:pPr marL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D84C6"/>
              </a:buClr>
              <a:buNone/>
            </a:pPr>
            <a:r>
              <a:rPr lang="he-IL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</a:rPr>
              <a:t>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[direction]</a:t>
            </a:r>
            <a:r>
              <a:rPr lang="he-IL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</a:rPr>
              <a:t>  =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‘r’</a:t>
            </a:r>
          </a:p>
          <a:p>
            <a:pPr marL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D84C6"/>
              </a:buClr>
              <a:buNone/>
            </a:pPr>
            <a:r>
              <a:rPr lang="he-IL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</a:rPr>
              <a:t>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2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x_cord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+ 2</a:t>
            </a:r>
            <a:r>
              <a:rPr lang="he-IL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</a:rPr>
              <a:t>   =  [</a:t>
            </a:r>
            <a:r>
              <a:rPr lang="en-US" sz="2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x_cord</a:t>
            </a:r>
            <a:r>
              <a:rPr lang="he-IL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</a:rPr>
              <a:t>]</a:t>
            </a:r>
          </a:p>
          <a:p>
            <a:pPr marL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D84C6"/>
              </a:buClr>
              <a:buNone/>
            </a:pPr>
            <a:r>
              <a:rPr lang="he-IL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</a:rPr>
              <a:t>	קפוץ לתווית </a:t>
            </a:r>
            <a:r>
              <a:rPr lang="it-IT" sz="2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endChangeDir</a:t>
            </a:r>
            <a:r>
              <a:rPr lang="he-IL" sz="2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</a:rPr>
              <a:t> </a:t>
            </a:r>
          </a:p>
          <a:p>
            <a:pPr marL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D84C6"/>
              </a:buClr>
              <a:buNone/>
            </a:pPr>
            <a:r>
              <a:rPr lang="he-IL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</a:rPr>
              <a:t>תווית: </a:t>
            </a:r>
            <a:r>
              <a:rPr lang="it-IT" sz="2600" b="1" dirty="0" err="1">
                <a:solidFill>
                  <a:srgbClr val="AD84C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he-IL" sz="2600" b="1" dirty="0">
                <a:solidFill>
                  <a:srgbClr val="AD84C6">
                    <a:lumMod val="75000"/>
                  </a:srgbClr>
                </a:solidFill>
                <a:latin typeface="Arial" panose="020B0604020202020204" pitchFamily="34" charset="0"/>
              </a:rPr>
              <a:t> </a:t>
            </a:r>
          </a:p>
          <a:p>
            <a:pPr marL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D84C6"/>
              </a:buClr>
              <a:buNone/>
            </a:pPr>
            <a:r>
              <a:rPr lang="he-IL" sz="2600" dirty="0">
                <a:solidFill>
                  <a:srgbClr val="5D739A">
                    <a:lumMod val="75000"/>
                  </a:srgbClr>
                </a:solidFill>
                <a:latin typeface="Arial" panose="020B0604020202020204" pitchFamily="34" charset="0"/>
              </a:rPr>
              <a:t>	</a:t>
            </a:r>
            <a:r>
              <a:rPr lang="en-US" sz="2600" dirty="0">
                <a:solidFill>
                  <a:srgbClr val="5D739A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[direction]</a:t>
            </a:r>
            <a:r>
              <a:rPr lang="he-IL" sz="2600" dirty="0">
                <a:solidFill>
                  <a:srgbClr val="5D739A">
                    <a:lumMod val="75000"/>
                  </a:srgbClr>
                </a:solidFill>
                <a:latin typeface="Arial" panose="020B0604020202020204" pitchFamily="34" charset="0"/>
              </a:rPr>
              <a:t>  = </a:t>
            </a:r>
            <a:r>
              <a:rPr lang="en-US" sz="2600" dirty="0">
                <a:solidFill>
                  <a:srgbClr val="5D739A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‘l’</a:t>
            </a:r>
          </a:p>
          <a:p>
            <a:pPr marL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D84C6"/>
              </a:buClr>
              <a:buNone/>
            </a:pPr>
            <a:r>
              <a:rPr lang="he-IL" sz="2600" dirty="0">
                <a:solidFill>
                  <a:srgbClr val="5D739A">
                    <a:lumMod val="75000"/>
                  </a:srgbClr>
                </a:solidFill>
                <a:latin typeface="Arial" panose="020B0604020202020204" pitchFamily="34" charset="0"/>
              </a:rPr>
              <a:t>	</a:t>
            </a:r>
            <a:r>
              <a:rPr lang="en-US" sz="2600" dirty="0">
                <a:solidFill>
                  <a:srgbClr val="5D739A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600" dirty="0" err="1" smtClean="0">
                <a:solidFill>
                  <a:srgbClr val="5D739A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x_cord</a:t>
            </a:r>
            <a:r>
              <a:rPr lang="en-US" sz="2600" dirty="0">
                <a:solidFill>
                  <a:srgbClr val="5D739A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-2</a:t>
            </a:r>
            <a:r>
              <a:rPr lang="he-IL" sz="2600" dirty="0">
                <a:solidFill>
                  <a:srgbClr val="5D739A">
                    <a:lumMod val="75000"/>
                  </a:srgbClr>
                </a:solidFill>
                <a:latin typeface="Arial" panose="020B0604020202020204" pitchFamily="34" charset="0"/>
              </a:rPr>
              <a:t>   =  [</a:t>
            </a:r>
            <a:r>
              <a:rPr lang="en-US" sz="2600" dirty="0" err="1" smtClean="0">
                <a:solidFill>
                  <a:srgbClr val="5D739A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x_cord</a:t>
            </a:r>
            <a:r>
              <a:rPr lang="he-IL" sz="2600" dirty="0">
                <a:solidFill>
                  <a:srgbClr val="5D739A">
                    <a:lumMod val="75000"/>
                  </a:srgbClr>
                </a:solidFill>
                <a:latin typeface="Arial" panose="020B0604020202020204" pitchFamily="34" charset="0"/>
              </a:rPr>
              <a:t>]   </a:t>
            </a:r>
          </a:p>
          <a:p>
            <a:pPr marL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D84C6"/>
              </a:buClr>
              <a:buNone/>
            </a:pPr>
            <a:r>
              <a:rPr lang="he-IL" sz="2600" dirty="0">
                <a:solidFill>
                  <a:srgbClr val="5D739A">
                    <a:lumMod val="75000"/>
                  </a:srgbClr>
                </a:solidFill>
                <a:latin typeface="Arial" panose="020B0604020202020204" pitchFamily="34" charset="0"/>
              </a:rPr>
              <a:t>תווית: </a:t>
            </a:r>
            <a:r>
              <a:rPr lang="it-IT" sz="2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endChangeDir</a:t>
            </a:r>
            <a:r>
              <a:rPr lang="he-IL" sz="2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</a:rPr>
              <a:t> </a:t>
            </a:r>
          </a:p>
          <a:p>
            <a:pPr marL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D84C6"/>
              </a:buClr>
              <a:buNone/>
            </a:pPr>
            <a:r>
              <a:rPr lang="he-IL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</a:rPr>
              <a:t>         </a:t>
            </a:r>
            <a:r>
              <a:rPr lang="he-IL" sz="2600" dirty="0">
                <a:solidFill>
                  <a:srgbClr val="6600CC"/>
                </a:solidFill>
                <a:latin typeface="Arial" panose="020B0604020202020204" pitchFamily="34" charset="0"/>
              </a:rPr>
              <a:t>זימון הפעולה למיקום הסמן</a:t>
            </a:r>
            <a:endParaRPr lang="he-IL" sz="1500" dirty="0">
              <a:solidFill>
                <a:srgbClr val="6600C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496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פעולה המשנה את כיוון התזוזה של השחקן -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changeDir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2"/>
          <a:srcRect l="375" t="15112" r="38415" b="48444"/>
          <a:stretch/>
        </p:blipFill>
        <p:spPr>
          <a:xfrm>
            <a:off x="563879" y="1920240"/>
            <a:ext cx="9220295" cy="4770120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מלבן מעוגל 7"/>
          <p:cNvSpPr/>
          <p:nvPr/>
        </p:nvSpPr>
        <p:spPr>
          <a:xfrm>
            <a:off x="1569720" y="5440680"/>
            <a:ext cx="3505200" cy="3352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9036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פעולה המשנה את כיוון התזוזה של השחקן -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changeDir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5760720" y="1845734"/>
            <a:ext cx="5394960" cy="473794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600" dirty="0"/>
              <a:t>שימו לב </a:t>
            </a:r>
            <a:r>
              <a:rPr lang="it-IT" sz="2600" dirty="0">
                <a:solidFill>
                  <a:srgbClr val="FF0000"/>
                </a:solidFill>
                <a:sym typeface="Webdings" panose="05030102010509060703" pitchFamily="18" charset="2"/>
              </a:rPr>
              <a:t></a:t>
            </a:r>
            <a:r>
              <a:rPr lang="he-IL" sz="2600" dirty="0"/>
              <a:t>, </a:t>
            </a:r>
            <a:r>
              <a:rPr lang="he-IL" sz="2600" dirty="0">
                <a:solidFill>
                  <a:srgbClr val="FF0000"/>
                </a:solidFill>
              </a:rPr>
              <a:t>יש זימון של פעולה מתוך פעולה. </a:t>
            </a:r>
            <a:endParaRPr lang="en-US" sz="2600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600" dirty="0" err="1"/>
              <a:t>באסמבלי</a:t>
            </a:r>
            <a:r>
              <a:rPr lang="he-IL" sz="2600" dirty="0"/>
              <a:t>, מותר לזמן פעולה מתוך פעולה.</a:t>
            </a:r>
            <a:endParaRPr lang="en-US" sz="2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600" dirty="0"/>
              <a:t>בפעולה (האחרת)  צריך לצאת בצורה מסודרת בעזרת פקודת </a:t>
            </a:r>
            <a:r>
              <a:rPr lang="en-US" sz="2600" dirty="0">
                <a:solidFill>
                  <a:srgbClr val="FF0000"/>
                </a:solidFill>
              </a:rPr>
              <a:t>ret</a:t>
            </a:r>
            <a:r>
              <a:rPr lang="he-IL" sz="2600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600" dirty="0"/>
              <a:t>חוזרים לפעולה המזמנת ושוב יוצאים ממנה בצורה מסודרת.</a:t>
            </a:r>
            <a:endParaRPr lang="en-US" sz="2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e-IL" sz="2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600" dirty="0" err="1"/>
              <a:t>באסמבלי</a:t>
            </a:r>
            <a:r>
              <a:rPr lang="he-IL" sz="2600" dirty="0"/>
              <a:t> בכל פעולה מותר לקפוץ לתוויות אחרת </a:t>
            </a:r>
            <a:r>
              <a:rPr lang="he-IL" sz="2600" b="1" dirty="0">
                <a:solidFill>
                  <a:srgbClr val="FF0000"/>
                </a:solidFill>
              </a:rPr>
              <a:t>רק</a:t>
            </a:r>
            <a:r>
              <a:rPr lang="he-IL" sz="2600" dirty="0"/>
              <a:t> בתוך הפעולה. 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he-IL" sz="2600" dirty="0">
                <a:solidFill>
                  <a:schemeClr val="accent1">
                    <a:lumMod val="75000"/>
                  </a:schemeClr>
                </a:solidFill>
              </a:rPr>
              <a:t>אסור לקפוץ לתווית בפעולה אחרת או בתכנית הראשית.</a:t>
            </a:r>
            <a:endParaRPr lang="he-I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2"/>
          <a:srcRect l="375" t="15112" r="66339" b="48444"/>
          <a:stretch/>
        </p:blipFill>
        <p:spPr>
          <a:xfrm>
            <a:off x="477999" y="1616073"/>
            <a:ext cx="5013961" cy="4770120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מלבן מעוגל 7"/>
          <p:cNvSpPr/>
          <p:nvPr/>
        </p:nvSpPr>
        <p:spPr>
          <a:xfrm>
            <a:off x="1166065" y="5745479"/>
            <a:ext cx="3505200" cy="3352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מלבן 2"/>
          <p:cNvSpPr/>
          <p:nvPr/>
        </p:nvSpPr>
        <p:spPr>
          <a:xfrm>
            <a:off x="1639330" y="2809103"/>
            <a:ext cx="1153297" cy="28832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/>
          <p:cNvSpPr/>
          <p:nvPr/>
        </p:nvSpPr>
        <p:spPr>
          <a:xfrm>
            <a:off x="1166065" y="3988776"/>
            <a:ext cx="1153297" cy="28832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60629"/>
      </p:ext>
    </p:extLst>
  </p:cSld>
  <p:clrMapOvr>
    <a:masterClrMapping/>
  </p:clrMapOvr>
</p:sld>
</file>

<file path=ppt/theme/theme1.xml><?xml version="1.0" encoding="utf-8"?>
<a:theme xmlns:a="http://schemas.openxmlformats.org/drawingml/2006/main" name="מבט לאחור">
  <a:themeElements>
    <a:clrScheme name="סגול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7406</TotalTime>
  <Words>833</Words>
  <Application>Microsoft Office PowerPoint</Application>
  <PresentationFormat>מסך רחב</PresentationFormat>
  <Paragraphs>227</Paragraphs>
  <Slides>19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19</vt:i4>
      </vt:variant>
    </vt:vector>
  </HeadingPairs>
  <TitlesOfParts>
    <vt:vector size="28" baseType="lpstr">
      <vt:lpstr>Arial Unicode MS</vt:lpstr>
      <vt:lpstr>Arial</vt:lpstr>
      <vt:lpstr>Bookman Old Style</vt:lpstr>
      <vt:lpstr>Calibri</vt:lpstr>
      <vt:lpstr>Calibri Light</vt:lpstr>
      <vt:lpstr>Times New Roman</vt:lpstr>
      <vt:lpstr>Webdings</vt:lpstr>
      <vt:lpstr>Wingdings</vt:lpstr>
      <vt:lpstr>מבט לאחור</vt:lpstr>
      <vt:lpstr>המשחק תנאים, לולאות ופעולות</vt:lpstr>
      <vt:lpstr>לוח המשחק</vt:lpstr>
      <vt:lpstr>המשחק</vt:lpstr>
      <vt:lpstr>טקסט במצב גרפי…..</vt:lpstr>
      <vt:lpstr>אך מה קורה אם נגענו בדופן הלא משונן של לוח המשחק?</vt:lpstr>
      <vt:lpstr>פעולה המשנה את כיוון התזוזה של השחקן</vt:lpstr>
      <vt:lpstr>פעולה המשנה את כיוון התזוזה של השחקן - changeDir</vt:lpstr>
      <vt:lpstr>פעולה המשנה את כיוון התזוזה של השחקן - changeDir</vt:lpstr>
      <vt:lpstr>פעולה המשנה את כיוון התזוזה של השחקן - changeDir</vt:lpstr>
      <vt:lpstr>זימון פעולה מפעולה</vt:lpstr>
      <vt:lpstr>האם נגענו בדופן הלא "מחודד" של גבולות לוח המשחק?</vt:lpstr>
      <vt:lpstr>פעולה הבודקת האם נגענו ב"שפיץ"</vt:lpstr>
      <vt:lpstr>נוסיף לפעולה בדיקה האם נגענו בדופן לוח המשחק? </vt:lpstr>
      <vt:lpstr>תזוזת הדמות במהלך המשחק</vt:lpstr>
      <vt:lpstr>פעולה המחשבת את תזוזת השחקן</vt:lpstr>
      <vt:lpstr>פעולה המחשבת את תזוזת השחקן</vt:lpstr>
      <vt:lpstr>ובתוכנית הראשית</vt:lpstr>
      <vt:lpstr>הלולאה של התכנית הראשית</vt:lpstr>
      <vt:lpstr>פקודת  loop &amp; jmp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אסמבלי שפת סף</dc:title>
  <dc:creator>amir appel</dc:creator>
  <cp:lastModifiedBy>amir appel</cp:lastModifiedBy>
  <cp:revision>429</cp:revision>
  <dcterms:created xsi:type="dcterms:W3CDTF">2016-07-05T08:00:04Z</dcterms:created>
  <dcterms:modified xsi:type="dcterms:W3CDTF">2020-02-01T05:36:37Z</dcterms:modified>
</cp:coreProperties>
</file>