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3"/>
  </p:notesMasterIdLst>
  <p:sldIdLst>
    <p:sldId id="256" r:id="rId2"/>
    <p:sldId id="291" r:id="rId3"/>
    <p:sldId id="292" r:id="rId4"/>
    <p:sldId id="293" r:id="rId5"/>
    <p:sldId id="294" r:id="rId6"/>
    <p:sldId id="306" r:id="rId7"/>
    <p:sldId id="307" r:id="rId8"/>
    <p:sldId id="284" r:id="rId9"/>
    <p:sldId id="298" r:id="rId10"/>
    <p:sldId id="295" r:id="rId11"/>
    <p:sldId id="305" r:id="rId12"/>
    <p:sldId id="308" r:id="rId13"/>
    <p:sldId id="296" r:id="rId14"/>
    <p:sldId id="297" r:id="rId15"/>
    <p:sldId id="299" r:id="rId16"/>
    <p:sldId id="285" r:id="rId17"/>
    <p:sldId id="301" r:id="rId18"/>
    <p:sldId id="303" r:id="rId19"/>
    <p:sldId id="302" r:id="rId20"/>
    <p:sldId id="304" r:id="rId21"/>
    <p:sldId id="309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FF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י"ז/שבט/תשע"ט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614057" y="1132114"/>
            <a:ext cx="7541623" cy="2761459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פעולות אריתמטיות לוגיות</a:t>
            </a:r>
            <a:b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כפל וחילוק</a:t>
            </a:r>
            <a:endParaRPr lang="he-IL" dirty="0">
              <a:solidFill>
                <a:schemeClr val="accent6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54480" y="4645741"/>
            <a:ext cx="914400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  <a:endParaRPr 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‫כפל וחילוק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3" y="1132114"/>
            <a:ext cx="2181225" cy="282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43086" y="286603"/>
            <a:ext cx="7512594" cy="1237397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cs typeface="+mn-cs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he-IL" b="1" dirty="0">
                <a:cs typeface="+mn-cs"/>
              </a:rPr>
              <a:t>כפל 16 ביט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14496" y="2154321"/>
            <a:ext cx="3405642" cy="3796536"/>
          </a:xfrm>
        </p:spPr>
        <p:txBody>
          <a:bodyPr>
            <a:normAutofit/>
          </a:bodyPr>
          <a:lstStyle/>
          <a:p>
            <a:r>
              <a:rPr lang="he-IL" sz="2600" dirty="0"/>
              <a:t>נתונה התכנית הבאה:</a:t>
            </a:r>
          </a:p>
          <a:p>
            <a:endParaRPr lang="he-IL" sz="105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</a:rPr>
              <a:t>mov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ax, </a:t>
            </a:r>
            <a:r>
              <a:rPr lang="en-US" sz="2800" dirty="0">
                <a:solidFill>
                  <a:srgbClr val="FF6600"/>
                </a:solidFill>
              </a:rPr>
              <a:t>512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</a:rPr>
              <a:t>mov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bx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rgbClr val="FF6600"/>
                </a:solidFill>
              </a:rPr>
              <a:t>512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</a:rPr>
              <a:t>mul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bx</a:t>
            </a:r>
            <a:endParaRPr lang="en-US" sz="2800" dirty="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512 * 512 = 262,144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200h * 200h = 40000h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dx =  4    ax = 0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52257"/>
              </p:ext>
            </p:extLst>
          </p:nvPr>
        </p:nvGraphicFramePr>
        <p:xfrm>
          <a:off x="580571" y="2038207"/>
          <a:ext cx="7358744" cy="1840900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227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225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פקודה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רגיסטר </a:t>
                      </a:r>
                      <a:r>
                        <a:rPr lang="en-US" sz="2400" dirty="0">
                          <a:effectLst/>
                        </a:rPr>
                        <a:t>ax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רגיסטר </a:t>
                      </a:r>
                      <a:r>
                        <a:rPr lang="en-US" sz="2400" dirty="0" err="1">
                          <a:effectLst/>
                        </a:rPr>
                        <a:t>bx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רגיסטר</a:t>
                      </a:r>
                      <a:r>
                        <a:rPr lang="he-IL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mov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ax,</a:t>
                      </a:r>
                      <a:r>
                        <a:rPr lang="en-US" sz="2400" b="1" baseline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512</a:t>
                      </a:r>
                      <a:endParaRPr lang="en-US" sz="2400" b="1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200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(512d)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  <a:cs typeface="+mn-cs"/>
                        </a:rPr>
                        <a:t>mov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cs typeface="+mn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cs typeface="+mn-cs"/>
                        </a:rPr>
                        <a:t>bx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cs typeface="+mn-cs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FF6600"/>
                          </a:solidFill>
                          <a:cs typeface="+mn-cs"/>
                        </a:rPr>
                        <a:t>512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200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(512d)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  <a:cs typeface="+mn-cs"/>
                        </a:rPr>
                        <a:t>mul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cs typeface="+mn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cs typeface="+mn-cs"/>
                        </a:rPr>
                        <a:t>bx</a:t>
                      </a:r>
                      <a:endParaRPr lang="en-US" sz="2400" b="1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17337" t="52815" r="17640" b="31849"/>
          <a:stretch/>
        </p:blipFill>
        <p:spPr>
          <a:xfrm>
            <a:off x="123198" y="4212246"/>
            <a:ext cx="7953708" cy="18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457361" y="638629"/>
            <a:ext cx="4950869" cy="972457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cs typeface="+mn-cs"/>
              </a:rPr>
              <a:t> 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he-IL" b="1" dirty="0">
                <a:cs typeface="+mn-cs"/>
              </a:rPr>
              <a:t>חילוק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195980" y="1617131"/>
            <a:ext cx="10212250" cy="48562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הפקודה </a:t>
            </a:r>
            <a:r>
              <a:rPr lang="en-US" sz="2400" dirty="0"/>
              <a:t>div</a:t>
            </a:r>
            <a:r>
              <a:rPr lang="he-IL" sz="2400" dirty="0"/>
              <a:t> (קיצור של </a:t>
            </a:r>
            <a:r>
              <a:rPr lang="en-US" sz="2400" dirty="0"/>
              <a:t>divide</a:t>
            </a:r>
            <a:r>
              <a:rPr lang="he-IL" sz="2400" dirty="0"/>
              <a:t>) מבצעת חילוק בין שני מספרים.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אם האופרנד המחולק הוא בגודל </a:t>
            </a:r>
            <a:r>
              <a:rPr lang="he-IL" sz="2400" dirty="0">
                <a:solidFill>
                  <a:srgbClr val="FF3399"/>
                </a:solidFill>
              </a:rPr>
              <a:t>8 ביט</a:t>
            </a:r>
            <a:r>
              <a:rPr lang="he-IL" sz="2400" dirty="0"/>
              <a:t>, הפעולה</a:t>
            </a:r>
            <a:r>
              <a:rPr lang="he-IL" sz="2400" dirty="0">
                <a:solidFill>
                  <a:srgbClr val="FFC000"/>
                </a:solidFill>
              </a:rPr>
              <a:t> </a:t>
            </a:r>
            <a:r>
              <a:rPr lang="he-IL" sz="2400" dirty="0">
                <a:solidFill>
                  <a:srgbClr val="0066FF"/>
                </a:solidFill>
              </a:rPr>
              <a:t>תחלק את </a:t>
            </a:r>
            <a:r>
              <a:rPr lang="en-US" sz="3200" b="1" dirty="0">
                <a:solidFill>
                  <a:srgbClr val="0066FF"/>
                </a:solidFill>
              </a:rPr>
              <a:t>ax</a:t>
            </a:r>
            <a:r>
              <a:rPr lang="he-IL" sz="24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מנת</a:t>
            </a:r>
            <a:r>
              <a:rPr lang="he-IL" sz="2400" b="1" dirty="0"/>
              <a:t> </a:t>
            </a: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החלוקה</a:t>
            </a:r>
            <a:r>
              <a:rPr lang="he-IL" sz="2400" b="1" dirty="0"/>
              <a:t> </a:t>
            </a:r>
            <a:r>
              <a:rPr lang="he-IL" sz="2400" dirty="0"/>
              <a:t>תשמר לרגיסטר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al</a:t>
            </a:r>
            <a:r>
              <a:rPr lang="he-IL" sz="2400" dirty="0"/>
              <a:t>, 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ושארית</a:t>
            </a:r>
            <a:r>
              <a:rPr lang="he-IL" sz="2400" b="1" dirty="0"/>
              <a:t> 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החלוקה</a:t>
            </a:r>
            <a:r>
              <a:rPr lang="he-IL" sz="2400" b="1" dirty="0"/>
              <a:t> </a:t>
            </a:r>
            <a:r>
              <a:rPr lang="he-IL" sz="2400" dirty="0"/>
              <a:t>לרגיסטר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ah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dirty="0"/>
              <a:t>לדוגמא: הפקודה</a:t>
            </a:r>
            <a:r>
              <a:rPr lang="he-IL" sz="2400" dirty="0">
                <a:solidFill>
                  <a:srgbClr val="FF3399"/>
                </a:solidFill>
              </a:rPr>
              <a:t> </a:t>
            </a:r>
            <a:r>
              <a:rPr lang="en-US" sz="2400" dirty="0"/>
              <a:t>div</a:t>
            </a:r>
            <a:r>
              <a:rPr lang="en-US" sz="2400" b="1" dirty="0"/>
              <a:t> </a:t>
            </a:r>
            <a:r>
              <a:rPr lang="en-US" sz="2400" dirty="0" err="1">
                <a:solidFill>
                  <a:srgbClr val="FF3399"/>
                </a:solidFill>
              </a:rPr>
              <a:t>bl</a:t>
            </a:r>
            <a:r>
              <a:rPr lang="he-IL" sz="2400" b="1" dirty="0"/>
              <a:t> </a:t>
            </a:r>
            <a:endParaRPr lang="en-US" sz="24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הפעולה </a:t>
            </a:r>
            <a:r>
              <a:rPr lang="en-US" sz="3200" b="1" dirty="0">
                <a:solidFill>
                  <a:srgbClr val="0066FF"/>
                </a:solidFill>
              </a:rPr>
              <a:t>ax</a:t>
            </a:r>
            <a:r>
              <a:rPr lang="en-US" sz="3200" b="1" dirty="0"/>
              <a:t>/</a:t>
            </a:r>
            <a:r>
              <a:rPr lang="en-US" sz="3200" b="1" dirty="0" err="1">
                <a:solidFill>
                  <a:srgbClr val="FF3399"/>
                </a:solidFill>
              </a:rPr>
              <a:t>bl</a:t>
            </a:r>
            <a:r>
              <a:rPr lang="he-IL" sz="2400" dirty="0"/>
              <a:t> התוצאה תיכנס ל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al</a:t>
            </a:r>
            <a:r>
              <a:rPr lang="he-IL" sz="2400" dirty="0"/>
              <a:t> והשארית ל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ah</a:t>
            </a:r>
            <a:br>
              <a:rPr lang="en-US" sz="2400" dirty="0"/>
            </a:br>
            <a:endParaRPr lang="he-IL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אם האופרנד המחולק הוא בגודל </a:t>
            </a:r>
            <a:r>
              <a:rPr lang="he-IL" sz="2400" dirty="0">
                <a:solidFill>
                  <a:srgbClr val="FF3399"/>
                </a:solidFill>
              </a:rPr>
              <a:t>16 ביט</a:t>
            </a:r>
            <a:r>
              <a:rPr lang="he-IL" sz="2400" dirty="0"/>
              <a:t>, הפעולה</a:t>
            </a:r>
            <a:r>
              <a:rPr lang="he-IL" sz="2400" dirty="0">
                <a:solidFill>
                  <a:srgbClr val="FFC000"/>
                </a:solidFill>
              </a:rPr>
              <a:t> </a:t>
            </a:r>
            <a:r>
              <a:rPr lang="he-IL" sz="2400" dirty="0">
                <a:solidFill>
                  <a:srgbClr val="0066FF"/>
                </a:solidFill>
              </a:rPr>
              <a:t>תחלק את </a:t>
            </a:r>
            <a:r>
              <a:rPr lang="en-US" sz="3200" b="1" dirty="0" err="1">
                <a:solidFill>
                  <a:srgbClr val="0066FF"/>
                </a:solidFill>
              </a:rPr>
              <a:t>dx_ax</a:t>
            </a:r>
            <a:r>
              <a:rPr lang="he-IL" sz="24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מנת החלוקה </a:t>
            </a:r>
            <a:r>
              <a:rPr lang="he-IL" sz="2400" dirty="0"/>
              <a:t>תשמר לרגיסטר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ax</a:t>
            </a:r>
            <a:r>
              <a:rPr lang="he-IL" sz="2400" dirty="0"/>
              <a:t>, 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ושארית החלוקה </a:t>
            </a:r>
            <a:r>
              <a:rPr lang="he-IL" sz="2400" dirty="0"/>
              <a:t>לרגיסטר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dx</a:t>
            </a:r>
            <a:r>
              <a:rPr lang="he-IL" sz="2400" dirty="0"/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dirty="0"/>
              <a:t>לדוגמא: הפקודה </a:t>
            </a:r>
            <a:r>
              <a:rPr lang="en-US" sz="2400" b="1" dirty="0"/>
              <a:t>div </a:t>
            </a:r>
            <a:r>
              <a:rPr lang="en-US" sz="2400" dirty="0" err="1">
                <a:solidFill>
                  <a:srgbClr val="FF3399"/>
                </a:solidFill>
              </a:rPr>
              <a:t>bx</a:t>
            </a:r>
            <a:r>
              <a:rPr lang="he-IL" sz="2400" b="1" dirty="0"/>
              <a:t> </a:t>
            </a:r>
            <a:endParaRPr lang="en-US" sz="24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dirty="0"/>
              <a:t>הפעולה</a:t>
            </a:r>
            <a:r>
              <a:rPr lang="he-IL" sz="3200" b="1" dirty="0">
                <a:solidFill>
                  <a:srgbClr val="FF3399"/>
                </a:solidFill>
              </a:rPr>
              <a:t> </a:t>
            </a:r>
            <a:r>
              <a:rPr lang="en-US" sz="3200" b="1" dirty="0" err="1">
                <a:solidFill>
                  <a:srgbClr val="0066FF"/>
                </a:solidFill>
              </a:rPr>
              <a:t>dx_dx</a:t>
            </a:r>
            <a:r>
              <a:rPr lang="en-US" sz="2400" b="1" dirty="0"/>
              <a:t>/</a:t>
            </a:r>
            <a:r>
              <a:rPr lang="en-US" sz="3200" b="1" dirty="0" err="1">
                <a:solidFill>
                  <a:srgbClr val="FF3399"/>
                </a:solidFill>
              </a:rPr>
              <a:t>bx</a:t>
            </a:r>
            <a:r>
              <a:rPr lang="he-IL" sz="2400" b="1" dirty="0"/>
              <a:t> התוצאה תיכנס ל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ax</a:t>
            </a:r>
            <a:r>
              <a:rPr lang="he-IL" sz="2400" b="1" dirty="0"/>
              <a:t> והשארית ל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dx</a:t>
            </a:r>
            <a:br>
              <a:rPr lang="en-US" sz="2400" b="1" dirty="0"/>
            </a:br>
            <a:endParaRPr lang="he-IL" sz="2400" b="1" dirty="0"/>
          </a:p>
          <a:p>
            <a:pPr marL="252000" indent="-25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e-I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Image result for ‫חילוק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1" y="363637"/>
            <a:ext cx="2398940" cy="12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3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614057" y="638629"/>
            <a:ext cx="7918994" cy="972457"/>
          </a:xfrm>
        </p:spPr>
        <p:txBody>
          <a:bodyPr>
            <a:normAutofit fontScale="90000"/>
          </a:bodyPr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b="1" dirty="0">
                <a:cs typeface="+mn-cs"/>
              </a:rPr>
              <a:t>	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operand</a:t>
            </a:r>
            <a:endParaRPr lang="he-IL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42602"/>
              </p:ext>
            </p:extLst>
          </p:nvPr>
        </p:nvGraphicFramePr>
        <p:xfrm>
          <a:off x="8338906" y="2934835"/>
          <a:ext cx="16662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1004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4766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0005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60779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096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2046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859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8378414"/>
                    </a:ext>
                  </a:extLst>
                </a:gridCol>
              </a:tblGrid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220039"/>
                  </a:ext>
                </a:extLst>
              </a:tr>
            </a:tbl>
          </a:graphicData>
        </a:graphic>
      </p:graphicFrame>
      <p:pic>
        <p:nvPicPr>
          <p:cNvPr id="2050" name="Picture 2" descr="Image result for ‫כפל 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80" y="204409"/>
            <a:ext cx="14478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שווה ל 9"/>
          <p:cNvSpPr/>
          <p:nvPr/>
        </p:nvSpPr>
        <p:spPr>
          <a:xfrm>
            <a:off x="7576457" y="3026231"/>
            <a:ext cx="478971" cy="2685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754007"/>
              </p:ext>
            </p:extLst>
          </p:nvPr>
        </p:nvGraphicFramePr>
        <p:xfrm>
          <a:off x="5704571" y="2945717"/>
          <a:ext cx="16662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1004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4766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0005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60779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096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2046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859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8378414"/>
                    </a:ext>
                  </a:extLst>
                </a:gridCol>
              </a:tblGrid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220039"/>
                  </a:ext>
                </a:extLst>
              </a:tr>
            </a:tbl>
          </a:graphicData>
        </a:graphic>
      </p:graphicFrame>
      <p:graphicFrame>
        <p:nvGraphicFramePr>
          <p:cNvPr id="11" name="טבלה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83384"/>
              </p:ext>
            </p:extLst>
          </p:nvPr>
        </p:nvGraphicFramePr>
        <p:xfrm>
          <a:off x="1393372" y="2951240"/>
          <a:ext cx="3585024" cy="4124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064">
                  <a:extLst>
                    <a:ext uri="{9D8B030D-6E8A-4147-A177-3AD203B41FA5}">
                      <a16:colId xmlns:a16="http://schemas.microsoft.com/office/drawing/2014/main" val="1338183161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663596472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3731790957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613657233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1514693965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954132353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2130346716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2569389029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1652444504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3792673435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3180966670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2860588222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96757218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2409011550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3718586911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1130994274"/>
                    </a:ext>
                  </a:extLst>
                </a:gridCol>
              </a:tblGrid>
              <a:tr h="41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04795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51707" y="2242460"/>
            <a:ext cx="195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operand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4286" y="2220685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9203" y="2220684"/>
            <a:ext cx="72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ax</a:t>
            </a:r>
          </a:p>
        </p:txBody>
      </p:sp>
      <p:sp>
        <p:nvSpPr>
          <p:cNvPr id="17" name="שווה ל 16"/>
          <p:cNvSpPr/>
          <p:nvPr/>
        </p:nvSpPr>
        <p:spPr>
          <a:xfrm>
            <a:off x="11464098" y="4787634"/>
            <a:ext cx="478971" cy="2685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8963" y="4071257"/>
            <a:ext cx="195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operand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2369" y="5061852"/>
            <a:ext cx="72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ax</a:t>
            </a: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28012"/>
              </p:ext>
            </p:extLst>
          </p:nvPr>
        </p:nvGraphicFramePr>
        <p:xfrm>
          <a:off x="8055424" y="4736494"/>
          <a:ext cx="33324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808405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0972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145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709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84795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9056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212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2968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1967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2349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53978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5909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0583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5498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2345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550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98144"/>
                  </a:ext>
                </a:extLst>
              </a:tr>
            </a:tbl>
          </a:graphicData>
        </a:graphic>
      </p:graphicFrame>
      <p:graphicFrame>
        <p:nvGraphicFramePr>
          <p:cNvPr id="23" name="טבלה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04041"/>
              </p:ext>
            </p:extLst>
          </p:nvPr>
        </p:nvGraphicFramePr>
        <p:xfrm>
          <a:off x="1230089" y="5694430"/>
          <a:ext cx="33324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808405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0972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145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709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84795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9056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212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2968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1967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2349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53978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5909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0583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5498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2345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550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98144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74891"/>
              </p:ext>
            </p:extLst>
          </p:nvPr>
        </p:nvGraphicFramePr>
        <p:xfrm>
          <a:off x="794659" y="4714724"/>
          <a:ext cx="66649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888094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6095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6958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5450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5834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631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908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833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98688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5458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414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2944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264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7687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44592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6505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55029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0553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85712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3893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0118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9547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6101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37585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00234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6471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587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8760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65808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8288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2330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269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77621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2261" y="4027714"/>
            <a:ext cx="1446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dx_ax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מחבר ישר 25"/>
          <p:cNvCxnSpPr/>
          <p:nvPr/>
        </p:nvCxnSpPr>
        <p:spPr>
          <a:xfrm>
            <a:off x="1502231" y="3614061"/>
            <a:ext cx="951411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1140" y="1775367"/>
            <a:ext cx="271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חילוק 8 ביט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170717" y="3854541"/>
            <a:ext cx="2296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חילוק 16 ביט</a:t>
            </a:r>
            <a:endParaRPr lang="en-US" sz="2800" b="1" dirty="0"/>
          </a:p>
        </p:txBody>
      </p:sp>
      <p:sp>
        <p:nvSpPr>
          <p:cNvPr id="6" name="סימן חילוק 5"/>
          <p:cNvSpPr/>
          <p:nvPr/>
        </p:nvSpPr>
        <p:spPr>
          <a:xfrm>
            <a:off x="5172343" y="2840728"/>
            <a:ext cx="359229" cy="555171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875638"/>
              </p:ext>
            </p:extLst>
          </p:nvPr>
        </p:nvGraphicFramePr>
        <p:xfrm>
          <a:off x="10254794" y="2934839"/>
          <a:ext cx="16662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1004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4766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0005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60779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096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2046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859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8378414"/>
                    </a:ext>
                  </a:extLst>
                </a:gridCol>
              </a:tblGrid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220039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992350" y="2304855"/>
            <a:ext cx="2006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chemeClr val="accent1">
                    <a:lumMod val="75000"/>
                  </a:schemeClr>
                </a:solidFill>
              </a:rPr>
              <a:t>שארית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ah </a:t>
            </a:r>
            <a:r>
              <a:rPr lang="he-IL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סוגר מרובע כפול 17"/>
          <p:cNvSpPr/>
          <p:nvPr/>
        </p:nvSpPr>
        <p:spPr>
          <a:xfrm>
            <a:off x="10134604" y="2449288"/>
            <a:ext cx="1840860" cy="1067297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סימן חילוק 28"/>
          <p:cNvSpPr/>
          <p:nvPr/>
        </p:nvSpPr>
        <p:spPr>
          <a:xfrm>
            <a:off x="7567195" y="4647757"/>
            <a:ext cx="359229" cy="555171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8833" y="5102477"/>
            <a:ext cx="181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solidFill>
                  <a:schemeClr val="accent1">
                    <a:lumMod val="75000"/>
                  </a:schemeClr>
                </a:solidFill>
              </a:rPr>
              <a:t>שארית</a:t>
            </a:r>
            <a:r>
              <a:rPr lang="he-IL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dx</a:t>
            </a:r>
          </a:p>
        </p:txBody>
      </p:sp>
      <p:sp>
        <p:nvSpPr>
          <p:cNvPr id="34" name="סוגר מרובע כפול 33"/>
          <p:cNvSpPr/>
          <p:nvPr/>
        </p:nvSpPr>
        <p:spPr>
          <a:xfrm>
            <a:off x="4778834" y="5302865"/>
            <a:ext cx="3731160" cy="902490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טבלה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06313"/>
              </p:ext>
            </p:extLst>
          </p:nvPr>
        </p:nvGraphicFramePr>
        <p:xfrm>
          <a:off x="4974772" y="5705311"/>
          <a:ext cx="335946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808405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0972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145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709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8479519"/>
                    </a:ext>
                  </a:extLst>
                </a:gridCol>
                <a:gridCol w="235267">
                  <a:extLst>
                    <a:ext uri="{9D8B030D-6E8A-4147-A177-3AD203B41FA5}">
                      <a16:colId xmlns:a16="http://schemas.microsoft.com/office/drawing/2014/main" val="1289056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212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2968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1967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2349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53978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5909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0583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5498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2345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550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9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22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785465" y="638629"/>
            <a:ext cx="3622765" cy="97245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838034" y="1859180"/>
            <a:ext cx="10570196" cy="4366381"/>
          </a:xfrm>
        </p:spPr>
        <p:txBody>
          <a:bodyPr>
            <a:noAutofit/>
          </a:bodyPr>
          <a:lstStyle/>
          <a:p>
            <a:pPr marL="252000" indent="-25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dirty="0"/>
              <a:t>שימו לב </a:t>
            </a:r>
            <a:r>
              <a:rPr lang="he-IL" sz="3600" dirty="0">
                <a:solidFill>
                  <a:srgbClr val="FF0000"/>
                </a:solidFill>
                <a:sym typeface="Webdings" panose="05030102010509060703" pitchFamily="18" charset="2"/>
              </a:rPr>
              <a:t></a:t>
            </a:r>
            <a:r>
              <a:rPr lang="he-IL" sz="3600" dirty="0">
                <a:solidFill>
                  <a:schemeClr val="tx1"/>
                </a:solidFill>
                <a:sym typeface="Webdings" panose="05030102010509060703" pitchFamily="18" charset="2"/>
              </a:rPr>
              <a:t>:</a:t>
            </a:r>
            <a:r>
              <a:rPr lang="he-IL" sz="3600" dirty="0">
                <a:solidFill>
                  <a:srgbClr val="FF0000"/>
                </a:solidFill>
                <a:sym typeface="Webdings" panose="05030102010509060703" pitchFamily="18" charset="2"/>
              </a:rPr>
              <a:t> </a:t>
            </a:r>
            <a:r>
              <a:rPr lang="he-IL" sz="3600" dirty="0"/>
              <a:t>בגלל הדרך שבה </a:t>
            </a:r>
            <a:r>
              <a:rPr lang="en-US" sz="3600" dirty="0"/>
              <a:t>div</a:t>
            </a:r>
            <a:r>
              <a:rPr lang="he-IL" sz="3600" dirty="0"/>
              <a:t>  מוגדרת, אי אפשר לחלק ערך בית בערך של בית או ערך של מילה בערך של מילה.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b="1" dirty="0">
                <a:solidFill>
                  <a:schemeClr val="accent1"/>
                </a:solidFill>
              </a:rPr>
              <a:t>לכן גם כשמחלקים מספר קטן, יש לאפס את הרגיסטרים המתאימים (שני חלקי רגיסטר </a:t>
            </a:r>
            <a:r>
              <a:rPr lang="en-US" sz="3600" b="1" dirty="0">
                <a:solidFill>
                  <a:schemeClr val="accent1"/>
                </a:solidFill>
              </a:rPr>
              <a:t>ax</a:t>
            </a:r>
            <a:r>
              <a:rPr lang="he-IL" sz="3600" b="1" dirty="0">
                <a:solidFill>
                  <a:schemeClr val="accent1"/>
                </a:solidFill>
              </a:rPr>
              <a:t> או שני רגיסטרים</a:t>
            </a:r>
            <a:r>
              <a:rPr lang="en-US" sz="3600" b="1" dirty="0" err="1">
                <a:solidFill>
                  <a:schemeClr val="accent1"/>
                </a:solidFill>
              </a:rPr>
              <a:t>dx_ax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he-IL" sz="3600" b="1" dirty="0">
                <a:solidFill>
                  <a:schemeClr val="accent1"/>
                </a:solidFill>
              </a:rPr>
              <a:t>) כדי למנוע החזרה של תוצאות לא נכונות. </a:t>
            </a:r>
            <a:endParaRPr lang="en-US" sz="36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36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Image result for ‫חילוק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1" y="363637"/>
            <a:ext cx="2398940" cy="12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5891753" y="638629"/>
            <a:ext cx="5516478" cy="97245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28249"/>
              </p:ext>
            </p:extLst>
          </p:nvPr>
        </p:nvGraphicFramePr>
        <p:xfrm>
          <a:off x="564610" y="1740505"/>
          <a:ext cx="10767420" cy="4464675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303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147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הפקודה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דוגמה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תוצאה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293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div register (8 bit)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div </a:t>
                      </a:r>
                      <a:r>
                        <a:rPr lang="en-US" sz="2800" dirty="0" err="1">
                          <a:effectLst/>
                        </a:rPr>
                        <a:t>bl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al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= </a:t>
                      </a:r>
                      <a:r>
                        <a:rPr lang="en-US" sz="2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ax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div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bl</a:t>
                      </a:r>
                      <a:endParaRPr lang="en-US" sz="2800" baseline="0" dirty="0">
                        <a:effectLst/>
                        <a:latin typeface="+mn-lt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ah = ax </a:t>
                      </a:r>
                      <a:r>
                        <a:rPr lang="en-US" sz="2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mod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bl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147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div register (16 bit)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div </a:t>
                      </a:r>
                      <a:r>
                        <a:rPr lang="en-US" sz="2800" dirty="0" err="1">
                          <a:effectLst/>
                        </a:rPr>
                        <a:t>bx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ax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= </a:t>
                      </a:r>
                      <a:r>
                        <a:rPr lang="en-US" sz="2800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dx_ax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div</a:t>
                      </a:r>
                      <a:r>
                        <a:rPr lang="en-US" sz="28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bx</a:t>
                      </a:r>
                      <a:endParaRPr lang="en-US" sz="2800" baseline="0" dirty="0">
                        <a:effectLst/>
                        <a:latin typeface="+mn-lt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dx = </a:t>
                      </a:r>
                      <a:r>
                        <a:rPr lang="en-US" sz="2800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dx_ax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mod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bx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147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div</a:t>
                      </a:r>
                      <a:r>
                        <a:rPr lang="en-US" sz="2800" b="0" baseline="0" dirty="0">
                          <a:effectLst/>
                        </a:rPr>
                        <a:t> </a:t>
                      </a:r>
                      <a:r>
                        <a:rPr lang="en-US" sz="2800" b="0" dirty="0">
                          <a:effectLst/>
                        </a:rPr>
                        <a:t>memory (8 bit)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div [byte variable]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al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= </a:t>
                      </a:r>
                      <a:r>
                        <a:rPr lang="en-US" sz="2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ax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div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he-IL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]</a:t>
                      </a:r>
                      <a:r>
                        <a:rPr lang="en-US" sz="2800" dirty="0">
                          <a:effectLst/>
                        </a:rPr>
                        <a:t>byte variable]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ah = ax </a:t>
                      </a:r>
                      <a:r>
                        <a:rPr lang="en-US" sz="2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mod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he-IL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]</a:t>
                      </a:r>
                      <a:r>
                        <a:rPr lang="en-US" sz="2800" dirty="0">
                          <a:effectLst/>
                        </a:rPr>
                        <a:t>byte variable]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147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div memory (16 bit)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div [word variable]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ax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= </a:t>
                      </a:r>
                      <a:r>
                        <a:rPr lang="en-US" sz="2800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dx_ax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div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[</a:t>
                      </a:r>
                      <a:r>
                        <a:rPr lang="en-US" sz="2800" dirty="0">
                          <a:effectLst/>
                        </a:rPr>
                        <a:t>word variable]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dx = </a:t>
                      </a:r>
                      <a:r>
                        <a:rPr lang="en-US" sz="2800" baseline="0" dirty="0" err="1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dx_ax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mod</a:t>
                      </a:r>
                      <a:r>
                        <a:rPr lang="en-US" sz="2800" baseline="0" dirty="0">
                          <a:effectLst/>
                          <a:latin typeface="+mn-lt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[</a:t>
                      </a:r>
                      <a:r>
                        <a:rPr lang="en-US" sz="2800" dirty="0">
                          <a:effectLst/>
                        </a:rPr>
                        <a:t>word variable]</a:t>
                      </a:r>
                      <a:endParaRPr lang="en-US" sz="2800" dirty="0">
                        <a:effectLst/>
                        <a:latin typeface="+mn-lt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4" name="Picture 2" descr="Image result for ‫חילוק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1" y="363637"/>
            <a:ext cx="2398940" cy="12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5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cs typeface="+mn-cs"/>
              </a:rPr>
              <a:t>div</a:t>
            </a:r>
            <a:r>
              <a:rPr lang="he-IL" b="1" dirty="0">
                <a:cs typeface="+mn-cs"/>
              </a:rPr>
              <a:t> </a:t>
            </a:r>
            <a:r>
              <a:rPr lang="he-IL" dirty="0">
                <a:cs typeface="+mn-cs"/>
              </a:rPr>
              <a:t>חילוק 8 ביט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505372" y="1966077"/>
            <a:ext cx="2998652" cy="4318610"/>
          </a:xfrm>
        </p:spPr>
        <p:txBody>
          <a:bodyPr>
            <a:normAutofit fontScale="85000" lnSpcReduction="20000"/>
          </a:bodyPr>
          <a:lstStyle/>
          <a:p>
            <a:r>
              <a:rPr lang="he-IL" sz="2600" dirty="0"/>
              <a:t>נתונה התכנית הבאה:</a:t>
            </a:r>
          </a:p>
          <a:p>
            <a:endParaRPr lang="he-IL" sz="1050" dirty="0"/>
          </a:p>
          <a:p>
            <a:pPr algn="l" rtl="0"/>
            <a:r>
              <a:rPr lang="en-US" sz="3300" dirty="0" err="1">
                <a:solidFill>
                  <a:srgbClr val="002060"/>
                </a:solidFill>
              </a:rPr>
              <a:t>mov</a:t>
            </a:r>
            <a:r>
              <a:rPr lang="en-US" sz="3300" dirty="0"/>
              <a:t> ax, 0</a:t>
            </a:r>
          </a:p>
          <a:p>
            <a:pPr algn="l" rtl="0"/>
            <a:r>
              <a:rPr lang="en-US" sz="3300" dirty="0" err="1">
                <a:solidFill>
                  <a:srgbClr val="002060"/>
                </a:solidFill>
              </a:rPr>
              <a:t>mov</a:t>
            </a:r>
            <a:r>
              <a:rPr lang="en-US" sz="3300" dirty="0"/>
              <a:t> al, 5</a:t>
            </a:r>
          </a:p>
          <a:p>
            <a:pPr algn="l" rtl="0"/>
            <a:r>
              <a:rPr lang="en-US" sz="3300" dirty="0" err="1">
                <a:solidFill>
                  <a:srgbClr val="002060"/>
                </a:solidFill>
              </a:rPr>
              <a:t>mov</a:t>
            </a:r>
            <a:r>
              <a:rPr lang="en-US" sz="3300" dirty="0"/>
              <a:t> </a:t>
            </a:r>
            <a:r>
              <a:rPr lang="en-US" sz="3300" dirty="0" err="1"/>
              <a:t>bl</a:t>
            </a:r>
            <a:r>
              <a:rPr lang="en-US" sz="3300" dirty="0"/>
              <a:t>, 2</a:t>
            </a:r>
          </a:p>
          <a:p>
            <a:pPr algn="l" rtl="0"/>
            <a:r>
              <a:rPr lang="en-US" sz="3300" dirty="0">
                <a:solidFill>
                  <a:srgbClr val="002060"/>
                </a:solidFill>
              </a:rPr>
              <a:t>div</a:t>
            </a:r>
            <a:r>
              <a:rPr lang="en-US" sz="3300" dirty="0"/>
              <a:t> </a:t>
            </a:r>
            <a:r>
              <a:rPr lang="en-US" sz="3300" dirty="0" err="1"/>
              <a:t>bl</a:t>
            </a:r>
            <a:endParaRPr lang="en-US" sz="330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algn="l" rtl="0"/>
            <a:r>
              <a:rPr lang="en-US" sz="3100" dirty="0">
                <a:solidFill>
                  <a:srgbClr val="FF0000"/>
                </a:solidFill>
              </a:rPr>
              <a:t>5 / 2 = 2(1)</a:t>
            </a:r>
            <a:r>
              <a:rPr lang="en-US" sz="3100" b="1" dirty="0">
                <a:solidFill>
                  <a:srgbClr val="FF0000"/>
                </a:solidFill>
              </a:rPr>
              <a:t>	</a:t>
            </a:r>
          </a:p>
          <a:p>
            <a:pPr algn="l" rtl="0"/>
            <a:r>
              <a:rPr lang="en-US" sz="3100" b="1" dirty="0">
                <a:solidFill>
                  <a:srgbClr val="FF0000"/>
                </a:solidFill>
              </a:rPr>
              <a:t>al </a:t>
            </a:r>
            <a:r>
              <a:rPr lang="en-US" sz="3100" b="1" dirty="0">
                <a:solidFill>
                  <a:srgbClr val="FF0000"/>
                </a:solidFill>
                <a:sym typeface="Wingdings" panose="05000000000000000000" pitchFamily="2" charset="2"/>
              </a:rPr>
              <a:t>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rgbClr val="FF0000"/>
                </a:solidFill>
              </a:rPr>
              <a:t>2 (</a:t>
            </a:r>
            <a:r>
              <a:rPr lang="he-IL" sz="3100" dirty="0">
                <a:solidFill>
                  <a:srgbClr val="FF0000"/>
                </a:solidFill>
              </a:rPr>
              <a:t>מנה</a:t>
            </a:r>
            <a:r>
              <a:rPr lang="en-US" sz="3100" dirty="0">
                <a:solidFill>
                  <a:srgbClr val="FF0000"/>
                </a:solidFill>
              </a:rPr>
              <a:t>)      </a:t>
            </a:r>
          </a:p>
          <a:p>
            <a:pPr algn="l" rtl="0"/>
            <a:r>
              <a:rPr lang="en-US" sz="3100" b="1" dirty="0">
                <a:solidFill>
                  <a:srgbClr val="FF0000"/>
                </a:solidFill>
              </a:rPr>
              <a:t>ah </a:t>
            </a:r>
            <a:r>
              <a:rPr lang="en-US" sz="3100" b="1" dirty="0">
                <a:solidFill>
                  <a:srgbClr val="FF0000"/>
                </a:solidFill>
                <a:sym typeface="Wingdings" panose="05000000000000000000" pitchFamily="2" charset="2"/>
              </a:rPr>
              <a:t></a:t>
            </a:r>
            <a:r>
              <a:rPr lang="en-US" sz="3100" b="1" dirty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rgbClr val="FF0000"/>
                </a:solidFill>
              </a:rPr>
              <a:t>1(</a:t>
            </a:r>
            <a:r>
              <a:rPr lang="he-IL" sz="3100" dirty="0">
                <a:solidFill>
                  <a:srgbClr val="FF0000"/>
                </a:solidFill>
              </a:rPr>
              <a:t>שארית</a:t>
            </a:r>
            <a:r>
              <a:rPr lang="en-US" sz="3100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84087"/>
              </p:ext>
            </p:extLst>
          </p:nvPr>
        </p:nvGraphicFramePr>
        <p:xfrm>
          <a:off x="653144" y="1966076"/>
          <a:ext cx="7199086" cy="2303999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284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807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פקודה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רגיסטר </a:t>
                      </a:r>
                      <a:r>
                        <a:rPr lang="en-US" sz="2400" dirty="0">
                          <a:effectLst/>
                        </a:rPr>
                        <a:t>ax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רגיסטר </a:t>
                      </a:r>
                      <a:r>
                        <a:rPr lang="en-US" sz="2400" dirty="0" err="1">
                          <a:effectLst/>
                        </a:rPr>
                        <a:t>bl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48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mov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ax,</a:t>
                      </a:r>
                      <a:r>
                        <a:rPr lang="en-US" sz="2400" b="1" baseline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0</a:t>
                      </a:r>
                      <a:endParaRPr lang="en-US" sz="2400" b="1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(</a:t>
                      </a:r>
                      <a:r>
                        <a:rPr lang="he-IL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איפוס רגיסטר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mov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al, </a:t>
                      </a:r>
                      <a:r>
                        <a:rPr lang="en-US" sz="2400" b="1" dirty="0">
                          <a:solidFill>
                            <a:srgbClr val="FF6600"/>
                          </a:solidFill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5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mov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div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bl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0102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17185" t="69930" r="18247" b="12655"/>
          <a:stretch/>
        </p:blipFill>
        <p:spPr>
          <a:xfrm>
            <a:off x="168293" y="4444247"/>
            <a:ext cx="8125597" cy="22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cs typeface="+mn-cs"/>
              </a:rPr>
              <a:t>div</a:t>
            </a:r>
            <a:r>
              <a:rPr lang="he-IL" b="1" dirty="0">
                <a:cs typeface="+mn-cs"/>
              </a:rPr>
              <a:t> </a:t>
            </a:r>
            <a:r>
              <a:rPr lang="he-IL" dirty="0">
                <a:cs typeface="+mn-cs"/>
              </a:rPr>
              <a:t>חילוק 16 ביט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505372" y="1966077"/>
            <a:ext cx="2998652" cy="4318610"/>
          </a:xfrm>
        </p:spPr>
        <p:txBody>
          <a:bodyPr>
            <a:normAutofit fontScale="77500" lnSpcReduction="20000"/>
          </a:bodyPr>
          <a:lstStyle/>
          <a:p>
            <a:r>
              <a:rPr lang="he-IL" sz="2600" dirty="0"/>
              <a:t>נתונה התכנית הבאה:</a:t>
            </a:r>
          </a:p>
          <a:p>
            <a:endParaRPr lang="he-IL" sz="1050" dirty="0"/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accent4">
                    <a:lumMod val="75000"/>
                  </a:schemeClr>
                </a:solidFill>
              </a:rPr>
              <a:t>mov</a:t>
            </a: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300" dirty="0"/>
              <a:t>ax, </a:t>
            </a:r>
            <a:r>
              <a:rPr lang="en-US" sz="3300" dirty="0">
                <a:solidFill>
                  <a:srgbClr val="FF6600"/>
                </a:solidFill>
              </a:rPr>
              <a:t>0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accent4">
                    <a:lumMod val="75000"/>
                  </a:schemeClr>
                </a:solidFill>
              </a:rPr>
              <a:t>mov</a:t>
            </a: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300" dirty="0">
                <a:solidFill>
                  <a:schemeClr val="tx1"/>
                </a:solidFill>
              </a:rPr>
              <a:t>d</a:t>
            </a:r>
            <a:r>
              <a:rPr lang="en-US" sz="3300" dirty="0"/>
              <a:t>x, </a:t>
            </a:r>
            <a:r>
              <a:rPr lang="en-US" sz="3300" dirty="0">
                <a:solidFill>
                  <a:srgbClr val="FF6600"/>
                </a:solidFill>
              </a:rPr>
              <a:t>0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accent4">
                    <a:lumMod val="75000"/>
                  </a:schemeClr>
                </a:solidFill>
              </a:rPr>
              <a:t>mov</a:t>
            </a:r>
            <a:r>
              <a:rPr lang="en-US" sz="3300" dirty="0"/>
              <a:t> ax, </a:t>
            </a:r>
            <a:r>
              <a:rPr lang="en-US" sz="3300" dirty="0">
                <a:solidFill>
                  <a:srgbClr val="FF6600"/>
                </a:solidFill>
              </a:rPr>
              <a:t>513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 err="1">
                <a:solidFill>
                  <a:schemeClr val="accent4">
                    <a:lumMod val="75000"/>
                  </a:schemeClr>
                </a:solidFill>
              </a:rPr>
              <a:t>mov</a:t>
            </a:r>
            <a:r>
              <a:rPr lang="en-US" sz="3300" dirty="0"/>
              <a:t> </a:t>
            </a:r>
            <a:r>
              <a:rPr lang="en-US" sz="3300" dirty="0" err="1"/>
              <a:t>bx</a:t>
            </a:r>
            <a:r>
              <a:rPr lang="en-US" sz="3300" dirty="0"/>
              <a:t>, </a:t>
            </a:r>
            <a:r>
              <a:rPr lang="en-US" sz="3300" dirty="0">
                <a:solidFill>
                  <a:srgbClr val="FF6600"/>
                </a:solidFill>
              </a:rPr>
              <a:t>2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accent4">
                    <a:lumMod val="75000"/>
                  </a:schemeClr>
                </a:solidFill>
              </a:rPr>
              <a:t>div</a:t>
            </a:r>
            <a:r>
              <a:rPr lang="en-US" sz="3300" dirty="0"/>
              <a:t> </a:t>
            </a:r>
            <a:r>
              <a:rPr lang="en-US" sz="3300" dirty="0" err="1"/>
              <a:t>bx</a:t>
            </a:r>
            <a:endParaRPr lang="en-US" sz="330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/>
              <a:t>513 / 2 = 256 (1)	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/>
              <a:t>ax </a:t>
            </a:r>
            <a:r>
              <a:rPr lang="en-US" sz="3300" dirty="0">
                <a:sym typeface="Wingdings" panose="05000000000000000000" pitchFamily="2" charset="2"/>
              </a:rPr>
              <a:t></a:t>
            </a:r>
            <a:r>
              <a:rPr lang="en-US" sz="3300" dirty="0"/>
              <a:t> 256 (</a:t>
            </a:r>
            <a:r>
              <a:rPr lang="he-IL" sz="3300" dirty="0"/>
              <a:t>מנה</a:t>
            </a:r>
            <a:r>
              <a:rPr lang="en-US" sz="3300" dirty="0"/>
              <a:t>)  </a:t>
            </a:r>
            <a:r>
              <a:rPr lang="en-US" sz="3300" dirty="0">
                <a:solidFill>
                  <a:srgbClr val="FF0000"/>
                </a:solidFill>
              </a:rPr>
              <a:t>100h</a:t>
            </a:r>
            <a:r>
              <a:rPr lang="en-US" sz="3300" dirty="0"/>
              <a:t>   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dirty="0"/>
              <a:t>dx </a:t>
            </a:r>
            <a:r>
              <a:rPr lang="en-US" sz="3300" dirty="0">
                <a:sym typeface="Wingdings" panose="05000000000000000000" pitchFamily="2" charset="2"/>
              </a:rPr>
              <a:t></a:t>
            </a:r>
            <a:r>
              <a:rPr lang="en-US" sz="3300" dirty="0"/>
              <a:t> 1(</a:t>
            </a:r>
            <a:r>
              <a:rPr lang="he-IL" sz="3300" dirty="0"/>
              <a:t>שארית</a:t>
            </a:r>
            <a:r>
              <a:rPr lang="en-US" sz="3300" dirty="0"/>
              <a:t>)  </a:t>
            </a:r>
            <a:r>
              <a:rPr lang="en-US" sz="3300" dirty="0">
                <a:solidFill>
                  <a:srgbClr val="FF0000"/>
                </a:solidFill>
              </a:rPr>
              <a:t>1h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59429"/>
              </p:ext>
            </p:extLst>
          </p:nvPr>
        </p:nvGraphicFramePr>
        <p:xfrm>
          <a:off x="377372" y="1988457"/>
          <a:ext cx="7474858" cy="2461618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402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1" dirty="0">
                          <a:effectLst/>
                        </a:rPr>
                        <a:t>פקודה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1" dirty="0">
                          <a:effectLst/>
                        </a:rPr>
                        <a:t>רגיסטר </a:t>
                      </a:r>
                      <a:r>
                        <a:rPr lang="en-US" sz="2000" b="1" dirty="0">
                          <a:effectLst/>
                        </a:rPr>
                        <a:t>ax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רגיסטר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1" dirty="0">
                          <a:effectLst/>
                        </a:rPr>
                        <a:t>רגיסטר </a:t>
                      </a:r>
                      <a:r>
                        <a:rPr lang="en-US" sz="2000" b="1" dirty="0">
                          <a:effectLst/>
                        </a:rPr>
                        <a:t>dx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96"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mov</a:t>
                      </a:r>
                      <a:r>
                        <a:rPr lang="en-US" sz="2400" b="0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ax,</a:t>
                      </a:r>
                      <a:r>
                        <a:rPr lang="en-US" sz="2400" b="0" baseline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0</a:t>
                      </a:r>
                      <a:endParaRPr lang="en-US" sz="24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r>
                        <a:rPr lang="en-U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(</a:t>
                      </a:r>
                      <a:r>
                        <a:rPr lang="he-IL" sz="1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איפוס רגיסטר</a:t>
                      </a:r>
                      <a:r>
                        <a:rPr lang="en-US" sz="1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mov</a:t>
                      </a:r>
                      <a:r>
                        <a:rPr lang="en-US" sz="2400" b="0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dx,</a:t>
                      </a:r>
                      <a:r>
                        <a:rPr lang="en-US" sz="2400" b="0" baseline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0</a:t>
                      </a:r>
                      <a:endParaRPr lang="en-US" sz="24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he-IL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איפוס רגיסטר)</a:t>
                      </a:r>
                      <a:r>
                        <a:rPr lang="en-U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</a:rPr>
                        <a:t>mov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ax, </a:t>
                      </a:r>
                      <a:r>
                        <a:rPr lang="en-US" sz="2400" b="0" dirty="0">
                          <a:solidFill>
                            <a:srgbClr val="FF6600"/>
                          </a:solidFill>
                        </a:rPr>
                        <a:t>513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102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(513d)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</a:rPr>
                        <a:t>mov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2060"/>
                          </a:solidFill>
                        </a:rPr>
                        <a:t>bx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b="0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2060"/>
                          </a:solidFill>
                        </a:rPr>
                        <a:t>div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bx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100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(256d)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11546" t="36301" r="12799" b="45533"/>
          <a:stretch/>
        </p:blipFill>
        <p:spPr>
          <a:xfrm>
            <a:off x="377372" y="4528458"/>
            <a:ext cx="7560260" cy="21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9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חלוקה במשתנה 8 ביט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39705"/>
              </p:ext>
            </p:extLst>
          </p:nvPr>
        </p:nvGraphicFramePr>
        <p:xfrm>
          <a:off x="653144" y="1966076"/>
          <a:ext cx="7199086" cy="2303999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271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807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פקודה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רגיסטר </a:t>
                      </a:r>
                      <a:r>
                        <a:rPr lang="en-US" sz="2400" dirty="0">
                          <a:effectLst/>
                        </a:rPr>
                        <a:t>ax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משתנה</a:t>
                      </a:r>
                      <a:r>
                        <a:rPr lang="he-IL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numB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48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numB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db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 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mov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ax, </a:t>
                      </a:r>
                      <a:r>
                        <a:rPr lang="en-US" sz="2400" b="1" dirty="0">
                          <a:solidFill>
                            <a:srgbClr val="FF6600"/>
                          </a:solidFill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(</a:t>
                      </a:r>
                      <a:r>
                        <a:rPr lang="he-IL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איפוס רגיסטר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mov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 a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l, </a:t>
                      </a:r>
                      <a:r>
                        <a:rPr lang="en-US" sz="2400" b="1" dirty="0">
                          <a:solidFill>
                            <a:srgbClr val="FF6600"/>
                          </a:solidFill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000A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 (al = 11d)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div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numB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0102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87657" y="1823251"/>
            <a:ext cx="300445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DATASEG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numB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</a:p>
          <a:p>
            <a:pPr algn="l" rtl="0"/>
            <a:r>
              <a:rPr lang="en-US" sz="2400" dirty="0"/>
              <a:t>	</a:t>
            </a:r>
          </a:p>
          <a:p>
            <a:pPr algn="l" rtl="0"/>
            <a:r>
              <a:rPr lang="en-US" sz="2400" dirty="0"/>
              <a:t>CODESEG</a:t>
            </a:r>
          </a:p>
          <a:p>
            <a:pPr algn="l" rtl="0"/>
            <a:r>
              <a:rPr lang="en-US" sz="2400" dirty="0"/>
              <a:t>start: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ax, @data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ds, ax</a:t>
            </a:r>
          </a:p>
          <a:p>
            <a:pPr algn="l" rtl="0"/>
            <a:r>
              <a:rPr lang="en-US" sz="2400" dirty="0"/>
              <a:t>; --------------------------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ax, </a:t>
            </a:r>
            <a:r>
              <a:rPr lang="en-US" sz="2400" dirty="0">
                <a:solidFill>
                  <a:srgbClr val="FF6600"/>
                </a:solidFill>
              </a:rPr>
              <a:t>0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al, </a:t>
            </a:r>
            <a:r>
              <a:rPr lang="en-US" sz="2400" dirty="0">
                <a:solidFill>
                  <a:srgbClr val="FF6600"/>
                </a:solidFill>
              </a:rPr>
              <a:t>11</a:t>
            </a:r>
          </a:p>
          <a:p>
            <a:pPr algn="l" rtl="0"/>
            <a:r>
              <a:rPr lang="en-US" sz="2400" dirty="0"/>
              <a:t>  	</a:t>
            </a:r>
            <a:r>
              <a:rPr lang="en-US" sz="2400" dirty="0">
                <a:solidFill>
                  <a:srgbClr val="002060"/>
                </a:solidFill>
              </a:rPr>
              <a:t>div</a:t>
            </a:r>
            <a:r>
              <a:rPr lang="en-US" sz="2400" dirty="0"/>
              <a:t> [</a:t>
            </a:r>
            <a:r>
              <a:rPr lang="en-US" sz="2400" dirty="0" err="1"/>
              <a:t>numB</a:t>
            </a:r>
            <a:r>
              <a:rPr lang="en-US" sz="2400" dirty="0"/>
              <a:t>]</a:t>
            </a:r>
          </a:p>
          <a:p>
            <a:pPr algn="l" rtl="0"/>
            <a:r>
              <a:rPr lang="en-US" sz="2400" dirty="0"/>
              <a:t>; --------------------------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771" y="4746171"/>
            <a:ext cx="70684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FF0000"/>
                </a:solidFill>
              </a:rPr>
              <a:t>11 / 5 = 2(1)</a:t>
            </a:r>
            <a:r>
              <a:rPr lang="en-US" sz="2400" dirty="0"/>
              <a:t>		al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2 (</a:t>
            </a:r>
            <a:r>
              <a:rPr lang="he-IL" sz="2400" dirty="0"/>
              <a:t>מנה</a:t>
            </a:r>
            <a:r>
              <a:rPr lang="en-US" sz="2400" dirty="0"/>
              <a:t>)      ah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1(</a:t>
            </a:r>
            <a:r>
              <a:rPr lang="he-IL" sz="2400" dirty="0"/>
              <a:t>שארית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0Bh / 5 = 2(1)</a:t>
            </a:r>
            <a:r>
              <a:rPr lang="en-US" sz="2400" dirty="0"/>
              <a:t>		al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2 (</a:t>
            </a:r>
            <a:r>
              <a:rPr lang="he-IL" sz="2400" dirty="0"/>
              <a:t>מנה</a:t>
            </a:r>
            <a:r>
              <a:rPr lang="en-US" sz="2400" dirty="0"/>
              <a:t>)      ah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1(</a:t>
            </a:r>
            <a:r>
              <a:rPr lang="he-IL" sz="2400" dirty="0"/>
              <a:t>שארית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21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חלוקה במשתנה 8 ביט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94057" y="1852280"/>
            <a:ext cx="300445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DATASEG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numB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6600"/>
                </a:solidFill>
              </a:rPr>
              <a:t>5</a:t>
            </a:r>
          </a:p>
          <a:p>
            <a:pPr algn="l" rtl="0"/>
            <a:r>
              <a:rPr lang="en-US" sz="2400" dirty="0"/>
              <a:t>	</a:t>
            </a:r>
          </a:p>
          <a:p>
            <a:pPr algn="l" rtl="0"/>
            <a:r>
              <a:rPr lang="en-US" sz="2400" dirty="0"/>
              <a:t>CODESEG</a:t>
            </a:r>
          </a:p>
          <a:p>
            <a:pPr algn="l" rtl="0"/>
            <a:r>
              <a:rPr lang="en-US" sz="2400" dirty="0"/>
              <a:t>start: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ax, @data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ds, ax</a:t>
            </a:r>
          </a:p>
          <a:p>
            <a:pPr algn="l" rtl="0"/>
            <a:r>
              <a:rPr lang="en-US" sz="2400" dirty="0"/>
              <a:t>; --------------------------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ax, </a:t>
            </a:r>
            <a:r>
              <a:rPr lang="en-US" sz="2400" dirty="0">
                <a:solidFill>
                  <a:srgbClr val="FF6600"/>
                </a:solidFill>
              </a:rPr>
              <a:t>0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al, </a:t>
            </a:r>
            <a:r>
              <a:rPr lang="en-US" sz="2400" dirty="0">
                <a:solidFill>
                  <a:srgbClr val="FF6600"/>
                </a:solidFill>
              </a:rPr>
              <a:t>11</a:t>
            </a:r>
          </a:p>
          <a:p>
            <a:pPr algn="l" rtl="0"/>
            <a:r>
              <a:rPr lang="en-US" sz="2400" dirty="0"/>
              <a:t>  	</a:t>
            </a:r>
            <a:r>
              <a:rPr lang="en-US" sz="2400" dirty="0">
                <a:solidFill>
                  <a:srgbClr val="002060"/>
                </a:solidFill>
              </a:rPr>
              <a:t>div</a:t>
            </a:r>
            <a:r>
              <a:rPr lang="en-US" sz="2400" dirty="0"/>
              <a:t> [</a:t>
            </a:r>
            <a:r>
              <a:rPr lang="en-US" sz="2400" dirty="0" err="1"/>
              <a:t>numB</a:t>
            </a:r>
            <a:r>
              <a:rPr lang="en-US" sz="2400" dirty="0"/>
              <a:t>]</a:t>
            </a:r>
          </a:p>
          <a:p>
            <a:pPr algn="l" rtl="0"/>
            <a:r>
              <a:rPr lang="en-US" sz="2400" dirty="0"/>
              <a:t>; --------------------------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000" y="5312228"/>
            <a:ext cx="70684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FF0000"/>
                </a:solidFill>
              </a:rPr>
              <a:t>11 / 5 = 2(1)</a:t>
            </a:r>
            <a:r>
              <a:rPr lang="en-US" sz="2400" dirty="0"/>
              <a:t>		al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2 (</a:t>
            </a:r>
            <a:r>
              <a:rPr lang="he-IL" sz="2400" dirty="0"/>
              <a:t>מנה</a:t>
            </a:r>
            <a:r>
              <a:rPr lang="en-US" sz="2400" dirty="0"/>
              <a:t>)      ah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1(</a:t>
            </a:r>
            <a:r>
              <a:rPr lang="he-IL" sz="2400" dirty="0"/>
              <a:t>שארית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0Bh / 5 = 2(1)</a:t>
            </a:r>
            <a:r>
              <a:rPr lang="en-US" sz="2400" dirty="0"/>
              <a:t>		al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2 (</a:t>
            </a:r>
            <a:r>
              <a:rPr lang="he-IL" sz="2400" dirty="0"/>
              <a:t>מנה</a:t>
            </a:r>
            <a:r>
              <a:rPr lang="en-US" sz="2400" dirty="0"/>
              <a:t>)      ah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1(</a:t>
            </a:r>
            <a:r>
              <a:rPr lang="he-IL" sz="2400" dirty="0"/>
              <a:t>שארית</a:t>
            </a:r>
            <a:r>
              <a:rPr lang="en-US" sz="2400" dirty="0"/>
              <a:t>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14620" t="55817" r="19392" b="13707"/>
          <a:stretch/>
        </p:blipFill>
        <p:spPr>
          <a:xfrm>
            <a:off x="508000" y="1628965"/>
            <a:ext cx="7068459" cy="35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0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חלוקה במשתנה 16 ביט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35133"/>
              </p:ext>
            </p:extLst>
          </p:nvPr>
        </p:nvGraphicFramePr>
        <p:xfrm>
          <a:off x="805544" y="1918674"/>
          <a:ext cx="7474858" cy="2529280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179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1" dirty="0">
                          <a:effectLst/>
                        </a:rPr>
                        <a:t>פקודה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1" dirty="0">
                          <a:effectLst/>
                        </a:rPr>
                        <a:t>רגיסטר </a:t>
                      </a:r>
                      <a:r>
                        <a:rPr lang="en-US" sz="2000" b="1" dirty="0">
                          <a:effectLst/>
                        </a:rPr>
                        <a:t>ax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רגיסטר</a:t>
                      </a:r>
                      <a:r>
                        <a:rPr lang="he-IL" sz="20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משתנה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numW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96"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numW</a:t>
                      </a:r>
                      <a:r>
                        <a:rPr lang="en-US" sz="2400" b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dw</a:t>
                      </a:r>
                      <a:r>
                        <a:rPr lang="en-US" sz="2400" b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96"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mov</a:t>
                      </a:r>
                      <a:r>
                        <a:rPr lang="en-US" sz="2400" b="0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ax,</a:t>
                      </a:r>
                      <a:r>
                        <a:rPr lang="en-US" sz="2400" b="0" baseline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0</a:t>
                      </a:r>
                      <a:endParaRPr lang="en-US" sz="24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r>
                        <a:rPr lang="en-US" sz="20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(</a:t>
                      </a:r>
                      <a:r>
                        <a:rPr lang="he-IL" sz="1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איפוס רגיסטר</a:t>
                      </a:r>
                      <a:r>
                        <a:rPr lang="en-US" sz="1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mov</a:t>
                      </a:r>
                      <a:r>
                        <a:rPr lang="en-US" sz="2400" b="0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dx,</a:t>
                      </a:r>
                      <a:r>
                        <a:rPr lang="en-US" sz="2400" b="0" baseline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0</a:t>
                      </a:r>
                      <a:endParaRPr lang="en-US" sz="24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  <a:r>
                        <a:rPr lang="en-US" sz="28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0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(</a:t>
                      </a:r>
                      <a:r>
                        <a:rPr lang="he-IL" sz="20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איפוס רגיסטר</a:t>
                      </a:r>
                      <a:r>
                        <a:rPr lang="en-US" sz="20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</a:rPr>
                        <a:t>mov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ax, </a:t>
                      </a:r>
                      <a:r>
                        <a:rPr lang="en-US" sz="2400" b="0" dirty="0">
                          <a:solidFill>
                            <a:srgbClr val="FF6600"/>
                          </a:solidFill>
                        </a:rPr>
                        <a:t>1025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401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(1025d)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2060"/>
                          </a:solidFill>
                        </a:rPr>
                        <a:t>div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numW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200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(512d)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94057" y="1852280"/>
            <a:ext cx="3004457" cy="46935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DATASEG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numW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dw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6600"/>
                </a:solidFill>
              </a:rPr>
              <a:t>2</a:t>
            </a:r>
          </a:p>
          <a:p>
            <a:pPr algn="l" rtl="0"/>
            <a:r>
              <a:rPr lang="en-US" sz="1100" dirty="0"/>
              <a:t>	</a:t>
            </a:r>
          </a:p>
          <a:p>
            <a:pPr algn="l" rtl="0"/>
            <a:r>
              <a:rPr lang="en-US" sz="2400" dirty="0"/>
              <a:t>CODESEG</a:t>
            </a:r>
          </a:p>
          <a:p>
            <a:pPr algn="l" rtl="0"/>
            <a:r>
              <a:rPr lang="en-US" sz="2400" dirty="0"/>
              <a:t>start: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ax, @data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ds, ax</a:t>
            </a:r>
          </a:p>
          <a:p>
            <a:pPr algn="l" rtl="0"/>
            <a:r>
              <a:rPr lang="en-US" sz="2400" dirty="0"/>
              <a:t>; --------------------------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ax, </a:t>
            </a:r>
            <a:r>
              <a:rPr lang="en-US" sz="2400" dirty="0">
                <a:solidFill>
                  <a:srgbClr val="FF6600"/>
                </a:solidFill>
              </a:rPr>
              <a:t>0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dx, </a:t>
            </a:r>
            <a:r>
              <a:rPr lang="en-US" sz="2400" dirty="0">
                <a:solidFill>
                  <a:srgbClr val="FF6600"/>
                </a:solidFill>
              </a:rPr>
              <a:t>0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ax, </a:t>
            </a:r>
            <a:r>
              <a:rPr lang="en-US" sz="2400" dirty="0">
                <a:solidFill>
                  <a:srgbClr val="FF6600"/>
                </a:solidFill>
              </a:rPr>
              <a:t>1025</a:t>
            </a:r>
          </a:p>
          <a:p>
            <a:pPr algn="l" rtl="0"/>
            <a:r>
              <a:rPr lang="en-US" sz="2400" dirty="0"/>
              <a:t>  	</a:t>
            </a:r>
            <a:r>
              <a:rPr lang="en-US" sz="2400" dirty="0">
                <a:solidFill>
                  <a:srgbClr val="002060"/>
                </a:solidFill>
              </a:rPr>
              <a:t>div</a:t>
            </a:r>
            <a:r>
              <a:rPr lang="en-US" sz="2400" dirty="0"/>
              <a:t> [</a:t>
            </a:r>
            <a:r>
              <a:rPr lang="en-US" sz="2400" dirty="0" err="1"/>
              <a:t>numW</a:t>
            </a:r>
            <a:r>
              <a:rPr lang="en-US" sz="2400" dirty="0"/>
              <a:t>]</a:t>
            </a:r>
          </a:p>
          <a:p>
            <a:pPr algn="l" rtl="0"/>
            <a:r>
              <a:rPr lang="en-US" sz="2400" dirty="0"/>
              <a:t>; --------------------------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888" y="4760685"/>
            <a:ext cx="747485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1025 / 2 = 512 (1)	ax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512 (</a:t>
            </a:r>
            <a:r>
              <a:rPr lang="he-IL" sz="2400" dirty="0"/>
              <a:t>מנה</a:t>
            </a:r>
            <a:r>
              <a:rPr lang="en-US" sz="2400" dirty="0"/>
              <a:t>)      dx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1(</a:t>
            </a:r>
            <a:r>
              <a:rPr lang="he-IL" sz="2400" dirty="0"/>
              <a:t>שארית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401h / 2 = 200h (1)</a:t>
            </a:r>
            <a:r>
              <a:rPr lang="en-US" sz="2400" dirty="0"/>
              <a:t>	ax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200 (</a:t>
            </a:r>
            <a:r>
              <a:rPr lang="he-IL" sz="2400" dirty="0"/>
              <a:t>מנה</a:t>
            </a:r>
            <a:r>
              <a:rPr lang="en-US" sz="2400" dirty="0"/>
              <a:t>)      dx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1(</a:t>
            </a:r>
            <a:r>
              <a:rPr lang="he-IL" sz="2400" dirty="0"/>
              <a:t>שארית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06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cs typeface="+mn-cs"/>
              </a:rPr>
              <a:t>פעולת כפל בבסיסים בסיס 10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3464560" y="1737361"/>
            <a:ext cx="7894320" cy="418865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he-IL" sz="2700" dirty="0"/>
              <a:t>לוח הכפל בגודל 10</a:t>
            </a:r>
            <a:r>
              <a:rPr lang="en-US" sz="2700" dirty="0"/>
              <a:t>X</a:t>
            </a:r>
            <a:r>
              <a:rPr lang="he-IL" sz="2700" dirty="0"/>
              <a:t>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e-IL" sz="2900" dirty="0"/>
              <a:t>כשכופלים בעשר, מזיזים את כל הספרות  שמאלה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036" name="Picture 12" descr="http://www.ariel.ac.il/sites/tdror/courses/java/exe3.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651760"/>
            <a:ext cx="4719443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37" y="842358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4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חלוקה במשתנה 16 ביט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4057" y="1852280"/>
            <a:ext cx="3004457" cy="46935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DATASEG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numW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6600"/>
                </a:solidFill>
              </a:rPr>
              <a:t>2</a:t>
            </a:r>
          </a:p>
          <a:p>
            <a:pPr algn="l" rtl="0"/>
            <a:r>
              <a:rPr lang="en-US" sz="1100" dirty="0"/>
              <a:t>	</a:t>
            </a:r>
          </a:p>
          <a:p>
            <a:pPr algn="l" rtl="0"/>
            <a:r>
              <a:rPr lang="en-US" sz="2400" dirty="0"/>
              <a:t>CODESEG</a:t>
            </a:r>
          </a:p>
          <a:p>
            <a:pPr algn="l" rtl="0"/>
            <a:r>
              <a:rPr lang="en-US" sz="2400" dirty="0"/>
              <a:t>start: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ax, @data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ds, ax</a:t>
            </a:r>
          </a:p>
          <a:p>
            <a:pPr algn="l" rtl="0"/>
            <a:r>
              <a:rPr lang="en-US" sz="2400" dirty="0"/>
              <a:t>; --------------------------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ax, </a:t>
            </a:r>
            <a:r>
              <a:rPr lang="en-US" sz="2400" dirty="0">
                <a:solidFill>
                  <a:srgbClr val="FF6600"/>
                </a:solidFill>
              </a:rPr>
              <a:t>0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dx, </a:t>
            </a:r>
            <a:r>
              <a:rPr lang="en-US" sz="2400" dirty="0">
                <a:solidFill>
                  <a:srgbClr val="FF6600"/>
                </a:solidFill>
              </a:rPr>
              <a:t>0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ax, </a:t>
            </a:r>
            <a:r>
              <a:rPr lang="en-US" sz="2400" dirty="0">
                <a:solidFill>
                  <a:srgbClr val="FF6600"/>
                </a:solidFill>
              </a:rPr>
              <a:t>1025</a:t>
            </a:r>
          </a:p>
          <a:p>
            <a:pPr algn="l" rtl="0"/>
            <a:r>
              <a:rPr lang="en-US" sz="2400" dirty="0"/>
              <a:t>  	</a:t>
            </a:r>
            <a:r>
              <a:rPr lang="en-US" sz="2400" dirty="0">
                <a:solidFill>
                  <a:srgbClr val="002060"/>
                </a:solidFill>
              </a:rPr>
              <a:t>div</a:t>
            </a:r>
            <a:r>
              <a:rPr lang="en-US" sz="2400" dirty="0"/>
              <a:t> [</a:t>
            </a:r>
            <a:r>
              <a:rPr lang="en-US" sz="2400" dirty="0" err="1"/>
              <a:t>numW</a:t>
            </a:r>
            <a:r>
              <a:rPr lang="en-US" sz="2400" dirty="0"/>
              <a:t>]</a:t>
            </a:r>
          </a:p>
          <a:p>
            <a:pPr algn="l" rtl="0"/>
            <a:r>
              <a:rPr lang="en-US" sz="2400" dirty="0"/>
              <a:t>; --------------------------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345" y="5422927"/>
            <a:ext cx="747485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1025 / 2 = 512 (1)	ax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512 (</a:t>
            </a:r>
            <a:r>
              <a:rPr lang="he-IL" sz="2400" dirty="0"/>
              <a:t>מנה</a:t>
            </a:r>
            <a:r>
              <a:rPr lang="en-US" sz="2400" dirty="0"/>
              <a:t>)      dx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1(</a:t>
            </a:r>
            <a:r>
              <a:rPr lang="he-IL" sz="2400" dirty="0"/>
              <a:t>שארית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401h / 2 = 200h (1)</a:t>
            </a:r>
            <a:r>
              <a:rPr lang="en-US" sz="2400" dirty="0"/>
              <a:t>	ax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200 (</a:t>
            </a:r>
            <a:r>
              <a:rPr lang="he-IL" sz="2400" dirty="0"/>
              <a:t>מנה</a:t>
            </a:r>
            <a:r>
              <a:rPr lang="en-US" sz="2400" dirty="0"/>
              <a:t>)      dx </a:t>
            </a:r>
            <a:r>
              <a:rPr lang="en-US" sz="2400" dirty="0">
                <a:sym typeface="Wingdings" panose="05000000000000000000" pitchFamily="2" charset="2"/>
              </a:rPr>
              <a:t></a:t>
            </a:r>
            <a:r>
              <a:rPr lang="en-US" sz="2400" dirty="0"/>
              <a:t> 1(</a:t>
            </a:r>
            <a:r>
              <a:rPr lang="he-IL" sz="2400" dirty="0"/>
              <a:t>שארית</a:t>
            </a:r>
            <a:r>
              <a:rPr lang="en-US" sz="2400" dirty="0"/>
              <a:t>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14785" t="46960" r="19722" b="21213"/>
          <a:stretch/>
        </p:blipFill>
        <p:spPr>
          <a:xfrm>
            <a:off x="348345" y="1524000"/>
            <a:ext cx="7271657" cy="38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0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120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חלוקה במשתנה 16 ביט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9" y="1317811"/>
            <a:ext cx="7739151" cy="5147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0645" y="1771598"/>
            <a:ext cx="3004457" cy="46935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DATASEG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numW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db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6600"/>
                </a:solidFill>
              </a:rPr>
              <a:t>2</a:t>
            </a:r>
          </a:p>
          <a:p>
            <a:pPr algn="l" rtl="0"/>
            <a:r>
              <a:rPr lang="en-US" sz="1100" dirty="0"/>
              <a:t>	</a:t>
            </a:r>
          </a:p>
          <a:p>
            <a:pPr algn="l" rtl="0"/>
            <a:r>
              <a:rPr lang="en-US" sz="2400" dirty="0"/>
              <a:t>CODESEG</a:t>
            </a:r>
          </a:p>
          <a:p>
            <a:pPr algn="l" rtl="0"/>
            <a:r>
              <a:rPr lang="en-US" sz="2400" dirty="0"/>
              <a:t>start: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ax, @data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 ds, ax</a:t>
            </a:r>
          </a:p>
          <a:p>
            <a:pPr algn="l" rtl="0"/>
            <a:r>
              <a:rPr lang="en-US" sz="2400" dirty="0"/>
              <a:t>; --------------------------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ax, </a:t>
            </a:r>
            <a:r>
              <a:rPr lang="en-US" sz="2400" dirty="0">
                <a:solidFill>
                  <a:srgbClr val="FF6600"/>
                </a:solidFill>
              </a:rPr>
              <a:t>0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dx, </a:t>
            </a:r>
            <a:r>
              <a:rPr lang="en-US" sz="2400" dirty="0">
                <a:solidFill>
                  <a:srgbClr val="FF6600"/>
                </a:solidFill>
              </a:rPr>
              <a:t>0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>
                <a:solidFill>
                  <a:srgbClr val="002060"/>
                </a:solidFill>
              </a:rPr>
              <a:t>mov</a:t>
            </a:r>
            <a:r>
              <a:rPr lang="en-US" sz="2400" dirty="0"/>
              <a:t> ax, </a:t>
            </a:r>
            <a:r>
              <a:rPr lang="en-US" sz="2400" dirty="0">
                <a:solidFill>
                  <a:srgbClr val="FF6600"/>
                </a:solidFill>
              </a:rPr>
              <a:t>1025</a:t>
            </a:r>
          </a:p>
          <a:p>
            <a:pPr algn="l" rtl="0"/>
            <a:r>
              <a:rPr lang="en-US" sz="2400" dirty="0"/>
              <a:t>  	</a:t>
            </a:r>
            <a:r>
              <a:rPr lang="en-US" sz="2400" dirty="0">
                <a:solidFill>
                  <a:srgbClr val="002060"/>
                </a:solidFill>
              </a:rPr>
              <a:t>div</a:t>
            </a:r>
            <a:r>
              <a:rPr lang="en-US" sz="2400" dirty="0"/>
              <a:t> [</a:t>
            </a:r>
            <a:r>
              <a:rPr lang="en-US" sz="2400" dirty="0" err="1"/>
              <a:t>numW</a:t>
            </a:r>
            <a:r>
              <a:rPr lang="en-US" sz="2400" dirty="0"/>
              <a:t>]</a:t>
            </a:r>
          </a:p>
          <a:p>
            <a:pPr algn="l" rtl="0"/>
            <a:r>
              <a:rPr lang="en-US" sz="2400" dirty="0"/>
              <a:t>; --------------------------</a:t>
            </a:r>
          </a:p>
        </p:txBody>
      </p:sp>
      <p:sp>
        <p:nvSpPr>
          <p:cNvPr id="7" name="מלבן 6"/>
          <p:cNvSpPr/>
          <p:nvPr/>
        </p:nvSpPr>
        <p:spPr>
          <a:xfrm>
            <a:off x="1196788" y="5056094"/>
            <a:ext cx="712694" cy="2420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6387353" y="1963271"/>
            <a:ext cx="900953" cy="8875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838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cs typeface="+mn-cs"/>
              </a:rPr>
              <a:t>פעולת כפל בבסיסים- בסיס 2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2425700" y="1845733"/>
            <a:ext cx="8729979" cy="4288367"/>
          </a:xfrm>
        </p:spPr>
        <p:txBody>
          <a:bodyPr>
            <a:normAutofit/>
          </a:bodyPr>
          <a:lstStyle/>
          <a:p>
            <a:pPr lvl="1"/>
            <a:r>
              <a:rPr lang="he-IL" sz="2900" dirty="0"/>
              <a:t>לוח הכפל בגודל......</a:t>
            </a:r>
          </a:p>
          <a:p>
            <a:pPr marL="1471400" lvl="8" indent="0">
              <a:buNone/>
            </a:pPr>
            <a:r>
              <a:rPr lang="he-IL" sz="2500" dirty="0"/>
              <a:t>			</a:t>
            </a:r>
            <a:r>
              <a:rPr lang="he-IL" sz="3200" b="1" dirty="0"/>
              <a:t> 2</a:t>
            </a:r>
            <a:r>
              <a:rPr lang="en-US" sz="3200" b="1" dirty="0"/>
              <a:t>X</a:t>
            </a:r>
            <a:r>
              <a:rPr lang="he-IL" sz="3200" b="1" dirty="0"/>
              <a:t>2</a:t>
            </a:r>
          </a:p>
          <a:p>
            <a:pPr marL="1471400" lvl="8" indent="0">
              <a:buNone/>
            </a:pPr>
            <a:endParaRPr lang="he-IL" sz="3200" b="1" dirty="0"/>
          </a:p>
          <a:p>
            <a:pPr marL="1471400" lvl="8" indent="0">
              <a:buNone/>
            </a:pPr>
            <a:endParaRPr lang="he-IL" sz="2500" b="1" dirty="0"/>
          </a:p>
          <a:p>
            <a:pPr lvl="1"/>
            <a:r>
              <a:rPr lang="he-IL" sz="2900" dirty="0"/>
              <a:t>כשכופלים בשתיים (10</a:t>
            </a:r>
            <a:r>
              <a:rPr lang="he-IL" sz="1400" dirty="0"/>
              <a:t>2</a:t>
            </a:r>
            <a:r>
              <a:rPr lang="he-IL" sz="2900" dirty="0"/>
              <a:t>).....</a:t>
            </a:r>
          </a:p>
          <a:p>
            <a:pPr marL="201168" lvl="1" indent="0">
              <a:buNone/>
            </a:pPr>
            <a:r>
              <a:rPr lang="he-IL" sz="2900" dirty="0"/>
              <a:t>			 מזיזים את כל הספרות שמאלה </a:t>
            </a:r>
          </a:p>
          <a:p>
            <a:r>
              <a:rPr lang="he-IL" dirty="0"/>
              <a:t>;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/>
          </p:nvPr>
        </p:nvGraphicFramePr>
        <p:xfrm>
          <a:off x="434600" y="1849119"/>
          <a:ext cx="3151881" cy="14082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0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12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he-IL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he-IL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he-IL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123"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he-IL" sz="3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1</a:t>
                      </a:r>
                      <a:endParaRPr lang="he-IL" sz="32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/>
                        <a:t>0</a:t>
                      </a:r>
                      <a:endParaRPr lang="he-IL" sz="32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חץ שמאלה 2"/>
          <p:cNvSpPr/>
          <p:nvPr/>
        </p:nvSpPr>
        <p:spPr>
          <a:xfrm>
            <a:off x="1868170" y="4906422"/>
            <a:ext cx="1615440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99920" y="4416213"/>
            <a:ext cx="155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00110 * 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99920" y="5369560"/>
            <a:ext cx="155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01100</a:t>
            </a:r>
            <a:endParaRPr lang="en-US" sz="2400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21" y="4663589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5674"/>
          </a:xfrm>
        </p:spPr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cs typeface="+mn-cs"/>
              </a:rPr>
              <a:t>פעולת כפל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612728" y="1845734"/>
            <a:ext cx="7542952" cy="4023360"/>
          </a:xfrm>
        </p:spPr>
        <p:txBody>
          <a:bodyPr anchor="ctr">
            <a:normAutofit/>
          </a:bodyPr>
          <a:lstStyle/>
          <a:p>
            <a:r>
              <a:rPr lang="he-IL" sz="5400" dirty="0">
                <a:solidFill>
                  <a:schemeClr val="tx1"/>
                </a:solidFill>
              </a:rPr>
              <a:t>כפל בבסיס 2 (10 כפול 3):</a:t>
            </a:r>
          </a:p>
          <a:p>
            <a:endParaRPr lang="he-IL" dirty="0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2" y="2031577"/>
            <a:ext cx="2178724" cy="3343810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1638300" y="3441700"/>
            <a:ext cx="12192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1434004" y="3987800"/>
            <a:ext cx="13970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1231900" y="4610100"/>
            <a:ext cx="1599104" cy="493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07" y="572850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00522" y="286603"/>
            <a:ext cx="8555158" cy="1450757"/>
          </a:xfrm>
        </p:spPr>
        <p:txBody>
          <a:bodyPr/>
          <a:lstStyle/>
          <a:p>
            <a:pPr algn="ct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כפל בבסיס 16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he-IL" sz="4400" dirty="0"/>
              <a:t>כפל בבסיס 16: מעבירים לבסיס 2 וממשיכים </a:t>
            </a:r>
          </a:p>
          <a:p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799373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70" y="3861648"/>
            <a:ext cx="2353020" cy="2471209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22" y="746105"/>
            <a:ext cx="1543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910285" y="638629"/>
            <a:ext cx="3622765" cy="97245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478972" y="1845733"/>
            <a:ext cx="10929258" cy="412143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dirty="0"/>
              <a:t>הפקודה </a:t>
            </a:r>
            <a:r>
              <a:rPr lang="en-US" sz="2800" b="1" dirty="0" err="1"/>
              <a:t>mul</a:t>
            </a:r>
            <a:r>
              <a:rPr lang="he-IL" sz="2800" dirty="0"/>
              <a:t> (קיצור של </a:t>
            </a:r>
            <a:r>
              <a:rPr lang="en-US" sz="2800" dirty="0"/>
              <a:t>multiply</a:t>
            </a:r>
            <a:r>
              <a:rPr lang="he-IL" sz="2800" dirty="0"/>
              <a:t>) מבצעת הכפלה של שני איברים. ושומרת את התוצאה לרגיסטר יעד.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dirty="0"/>
              <a:t>כאשר כופלים שני איברים בני 8 ביט, התוצאה יכולה להיות בגודל 16 ביט.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dirty="0">
                <a:solidFill>
                  <a:srgbClr val="FF0000"/>
                </a:solidFill>
              </a:rPr>
              <a:t>במקרה זה </a:t>
            </a:r>
            <a:r>
              <a:rPr lang="he-IL" sz="2800" b="1" dirty="0" err="1">
                <a:solidFill>
                  <a:srgbClr val="FF0000"/>
                </a:solidFill>
              </a:rPr>
              <a:t>האסמבלי</a:t>
            </a:r>
            <a:r>
              <a:rPr lang="he-IL" sz="2800" b="1" dirty="0">
                <a:solidFill>
                  <a:srgbClr val="FF0000"/>
                </a:solidFill>
              </a:rPr>
              <a:t> יעתיק את התוצאה לרגיסטר </a:t>
            </a:r>
            <a:r>
              <a:rPr lang="en-US" sz="3200" b="1" dirty="0">
                <a:solidFill>
                  <a:srgbClr val="FF0000"/>
                </a:solidFill>
              </a:rPr>
              <a:t>ax</a:t>
            </a:r>
            <a:endParaRPr lang="he-IL" sz="32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dirty="0"/>
              <a:t>כאשר כופלים שני איברים בני 16 ביט, התוצאה יכולה להיות בגודל 32 ביט. </a:t>
            </a:r>
            <a:r>
              <a:rPr lang="he-IL" sz="2800" b="1" dirty="0">
                <a:solidFill>
                  <a:srgbClr val="FF0000"/>
                </a:solidFill>
              </a:rPr>
              <a:t>במקרה זה </a:t>
            </a:r>
            <a:r>
              <a:rPr lang="he-IL" sz="2800" b="1" dirty="0" err="1">
                <a:solidFill>
                  <a:srgbClr val="FF0000"/>
                </a:solidFill>
              </a:rPr>
              <a:t>האסמבלי</a:t>
            </a:r>
            <a:r>
              <a:rPr lang="he-IL" sz="2800" b="1" dirty="0">
                <a:solidFill>
                  <a:srgbClr val="FF0000"/>
                </a:solidFill>
              </a:rPr>
              <a:t> יעתיק את 16 הביטים הנמוכים לרגיסטר </a:t>
            </a:r>
            <a:r>
              <a:rPr lang="en-US" sz="3200" b="1" dirty="0">
                <a:solidFill>
                  <a:srgbClr val="FF0000"/>
                </a:solidFill>
              </a:rPr>
              <a:t>ax</a:t>
            </a:r>
            <a:r>
              <a:rPr lang="he-IL" sz="2800" b="1" dirty="0">
                <a:solidFill>
                  <a:srgbClr val="FF0000"/>
                </a:solidFill>
              </a:rPr>
              <a:t> ואת הביטים הגבוהים לרגיסטר </a:t>
            </a:r>
            <a:r>
              <a:rPr lang="en-US" sz="3200" b="1" dirty="0">
                <a:solidFill>
                  <a:srgbClr val="FF0000"/>
                </a:solidFill>
              </a:rPr>
              <a:t>dx</a:t>
            </a:r>
            <a:r>
              <a:rPr lang="he-IL" sz="2800" b="1" dirty="0">
                <a:solidFill>
                  <a:srgbClr val="FF0000"/>
                </a:solidFill>
              </a:rPr>
              <a:t>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‫כפל 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80" y="204409"/>
            <a:ext cx="14478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9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353981" y="638629"/>
            <a:ext cx="8179069" cy="972457"/>
          </a:xfrm>
        </p:spPr>
        <p:txBody>
          <a:bodyPr>
            <a:normAutofit fontScale="90000"/>
          </a:bodyPr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he-IL" b="1" dirty="0">
                <a:cs typeface="+mn-cs"/>
              </a:rPr>
              <a:t>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 operand</a:t>
            </a:r>
            <a:endParaRPr lang="he-IL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054559"/>
              </p:ext>
            </p:extLst>
          </p:nvPr>
        </p:nvGraphicFramePr>
        <p:xfrm>
          <a:off x="1502683" y="3043691"/>
          <a:ext cx="16662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1004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4766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0005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60779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096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2046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859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8378414"/>
                    </a:ext>
                  </a:extLst>
                </a:gridCol>
              </a:tblGrid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220039"/>
                  </a:ext>
                </a:extLst>
              </a:tr>
            </a:tbl>
          </a:graphicData>
        </a:graphic>
      </p:graphicFrame>
      <p:pic>
        <p:nvPicPr>
          <p:cNvPr id="2050" name="Picture 2" descr="Image result for ‫כפל 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80" y="204409"/>
            <a:ext cx="14478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סימן כפל 7"/>
          <p:cNvSpPr/>
          <p:nvPr/>
        </p:nvSpPr>
        <p:spPr>
          <a:xfrm>
            <a:off x="3353981" y="2914954"/>
            <a:ext cx="544286" cy="6531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שווה ל 9"/>
          <p:cNvSpPr/>
          <p:nvPr/>
        </p:nvSpPr>
        <p:spPr>
          <a:xfrm>
            <a:off x="6041571" y="3135087"/>
            <a:ext cx="478971" cy="2685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133328"/>
              </p:ext>
            </p:extLst>
          </p:nvPr>
        </p:nvGraphicFramePr>
        <p:xfrm>
          <a:off x="4137027" y="3054573"/>
          <a:ext cx="16662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1004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4766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90005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60779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09652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2046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859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8378414"/>
                    </a:ext>
                  </a:extLst>
                </a:gridCol>
              </a:tblGrid>
              <a:tr h="35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220039"/>
                  </a:ext>
                </a:extLst>
              </a:tr>
            </a:tbl>
          </a:graphicData>
        </a:graphic>
      </p:graphicFrame>
      <p:graphicFrame>
        <p:nvGraphicFramePr>
          <p:cNvPr id="11" name="טבלה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9204"/>
              </p:ext>
            </p:extLst>
          </p:nvPr>
        </p:nvGraphicFramePr>
        <p:xfrm>
          <a:off x="6705597" y="3060096"/>
          <a:ext cx="3585024" cy="4124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064">
                  <a:extLst>
                    <a:ext uri="{9D8B030D-6E8A-4147-A177-3AD203B41FA5}">
                      <a16:colId xmlns:a16="http://schemas.microsoft.com/office/drawing/2014/main" val="1338183161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663596472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3731790957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613657233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1514693965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954132353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2130346716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2569389029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1652444504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3792673435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3180966670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2860588222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96757218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2409011550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3718586911"/>
                    </a:ext>
                  </a:extLst>
                </a:gridCol>
                <a:gridCol w="224064">
                  <a:extLst>
                    <a:ext uri="{9D8B030D-6E8A-4147-A177-3AD203B41FA5}">
                      <a16:colId xmlns:a16="http://schemas.microsoft.com/office/drawing/2014/main" val="1130994274"/>
                    </a:ext>
                  </a:extLst>
                </a:gridCol>
              </a:tblGrid>
              <a:tr h="412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04795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49828" y="2351316"/>
            <a:ext cx="195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operand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5940" y="2329541"/>
            <a:ext cx="61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31428" y="2329540"/>
            <a:ext cx="72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ax</a:t>
            </a:r>
          </a:p>
        </p:txBody>
      </p:sp>
      <p:sp>
        <p:nvSpPr>
          <p:cNvPr id="16" name="סימן כפל 15"/>
          <p:cNvSpPr/>
          <p:nvPr/>
        </p:nvSpPr>
        <p:spPr>
          <a:xfrm>
            <a:off x="4975945" y="4177694"/>
            <a:ext cx="544286" cy="6531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שווה ל 16"/>
          <p:cNvSpPr/>
          <p:nvPr/>
        </p:nvSpPr>
        <p:spPr>
          <a:xfrm>
            <a:off x="9165766" y="4735288"/>
            <a:ext cx="478971" cy="2685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4511" y="3907974"/>
            <a:ext cx="195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operand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01339" y="3886198"/>
            <a:ext cx="727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ax</a:t>
            </a: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5565"/>
              </p:ext>
            </p:extLst>
          </p:nvPr>
        </p:nvGraphicFramePr>
        <p:xfrm>
          <a:off x="1502231" y="4649409"/>
          <a:ext cx="33324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808405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0972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145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709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84795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9056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212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2968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1967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2349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53978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5909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0583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5498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2345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550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98144"/>
                  </a:ext>
                </a:extLst>
              </a:tr>
            </a:tbl>
          </a:graphicData>
        </a:graphic>
      </p:graphicFrame>
      <p:graphicFrame>
        <p:nvGraphicFramePr>
          <p:cNvPr id="23" name="טבלה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11103"/>
              </p:ext>
            </p:extLst>
          </p:nvPr>
        </p:nvGraphicFramePr>
        <p:xfrm>
          <a:off x="5519059" y="4660291"/>
          <a:ext cx="333248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808405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0972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145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8709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84795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9056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212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2968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1967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2349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53978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5909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0583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5498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062345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550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98144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36543"/>
              </p:ext>
            </p:extLst>
          </p:nvPr>
        </p:nvGraphicFramePr>
        <p:xfrm>
          <a:off x="1502232" y="5705326"/>
          <a:ext cx="66649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888094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6095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6958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5450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5834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631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908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68334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98688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5458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414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42944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264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76875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44592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65052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55029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05533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85712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3893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90118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9547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6101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37585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300234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6471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587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8760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65808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8288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2330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5269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776212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339836" y="5061858"/>
            <a:ext cx="1446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dx_ax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מחבר ישר 25"/>
          <p:cNvCxnSpPr/>
          <p:nvPr/>
        </p:nvCxnSpPr>
        <p:spPr>
          <a:xfrm>
            <a:off x="1502231" y="3799115"/>
            <a:ext cx="951411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61650" y="2319654"/>
            <a:ext cx="271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מכפלת 8 ביט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05193" y="3974283"/>
            <a:ext cx="271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מכפלת 16 ביט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6911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910285" y="638629"/>
            <a:ext cx="3622765" cy="97245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50852"/>
              </p:ext>
            </p:extLst>
          </p:nvPr>
        </p:nvGraphicFramePr>
        <p:xfrm>
          <a:off x="285942" y="2089960"/>
          <a:ext cx="11555544" cy="4062065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385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413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הפקודה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דוגמה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תוצאה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413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</a:rPr>
                        <a:t>mul</a:t>
                      </a:r>
                      <a:r>
                        <a:rPr lang="en-US" sz="2800" b="0" dirty="0">
                          <a:effectLst/>
                        </a:rPr>
                        <a:t>  register (8 bit)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mul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bl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ax = al </a:t>
                      </a:r>
                      <a:r>
                        <a:rPr lang="he-IL" sz="2800" dirty="0">
                          <a:effectLst/>
                        </a:rPr>
                        <a:t>*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bl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413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</a:rPr>
                        <a:t>mul</a:t>
                      </a:r>
                      <a:r>
                        <a:rPr lang="en-US" sz="2800" b="0" dirty="0">
                          <a:effectLst/>
                        </a:rPr>
                        <a:t>  register (16 bit)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mul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bx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dx: ax = ax </a:t>
                      </a:r>
                      <a:r>
                        <a:rPr lang="he-IL" sz="2800" dirty="0">
                          <a:effectLst/>
                        </a:rPr>
                        <a:t>*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bx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413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</a:rPr>
                        <a:t>mul</a:t>
                      </a:r>
                      <a:r>
                        <a:rPr lang="en-US" sz="2800" b="0" dirty="0">
                          <a:effectLst/>
                        </a:rPr>
                        <a:t>  memory (8 bit)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mul</a:t>
                      </a:r>
                      <a:r>
                        <a:rPr lang="en-US" sz="2800" dirty="0">
                          <a:effectLst/>
                        </a:rPr>
                        <a:t> [byte variable]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ax = al </a:t>
                      </a:r>
                      <a:r>
                        <a:rPr lang="he-IL" sz="2800" dirty="0">
                          <a:effectLst/>
                        </a:rPr>
                        <a:t>*</a:t>
                      </a:r>
                      <a:r>
                        <a:rPr lang="en-US" sz="2800" dirty="0">
                          <a:effectLst/>
                        </a:rPr>
                        <a:t> Byte variable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413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</a:rPr>
                        <a:t>mul</a:t>
                      </a:r>
                      <a:r>
                        <a:rPr lang="en-US" sz="2800" b="0" dirty="0">
                          <a:effectLst/>
                        </a:rPr>
                        <a:t>  memory (16 bit)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effectLst/>
                        </a:rPr>
                        <a:t>mul</a:t>
                      </a:r>
                      <a:r>
                        <a:rPr lang="en-US" sz="2800" dirty="0">
                          <a:effectLst/>
                        </a:rPr>
                        <a:t> [word variable]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dx: ax = ax </a:t>
                      </a:r>
                      <a:r>
                        <a:rPr lang="he-IL" sz="2800" dirty="0">
                          <a:effectLst/>
                        </a:rPr>
                        <a:t>*</a:t>
                      </a:r>
                      <a:r>
                        <a:rPr lang="en-US" sz="2800" dirty="0">
                          <a:effectLst/>
                        </a:rPr>
                        <a:t> word variable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 descr="Image result for ‫כפל 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80" y="204409"/>
            <a:ext cx="14478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3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43086" y="286603"/>
            <a:ext cx="7512594" cy="1237397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cs typeface="+mn-cs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he-IL" b="1" dirty="0">
                <a:cs typeface="+mn-cs"/>
              </a:rPr>
              <a:t>כפל 8 ביט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14496" y="2154321"/>
            <a:ext cx="3405642" cy="3796536"/>
          </a:xfrm>
        </p:spPr>
        <p:txBody>
          <a:bodyPr>
            <a:normAutofit/>
          </a:bodyPr>
          <a:lstStyle/>
          <a:p>
            <a:r>
              <a:rPr lang="he-IL" sz="2600" dirty="0"/>
              <a:t>נתונה התכנית הבאה:</a:t>
            </a:r>
          </a:p>
          <a:p>
            <a:endParaRPr lang="he-IL" sz="105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</a:rPr>
              <a:t>mov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al, </a:t>
            </a:r>
            <a:r>
              <a:rPr lang="en-US" sz="2800" dirty="0">
                <a:solidFill>
                  <a:srgbClr val="FF6600"/>
                </a:solidFill>
              </a:rPr>
              <a:t>26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</a:rPr>
              <a:t>mov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bl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rgbClr val="FF6600"/>
                </a:solidFill>
              </a:rPr>
              <a:t>10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</a:rPr>
              <a:t>mul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bl</a:t>
            </a:r>
            <a:endParaRPr lang="en-US" sz="2800" dirty="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26 * 10 = 260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1Ah * 0Ah = 104h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60340"/>
              </p:ext>
            </p:extLst>
          </p:nvPr>
        </p:nvGraphicFramePr>
        <p:xfrm>
          <a:off x="1941286" y="2038207"/>
          <a:ext cx="5791201" cy="1840900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227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225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פקודה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רגיסטר </a:t>
                      </a:r>
                      <a:r>
                        <a:rPr lang="en-US" sz="2400" dirty="0">
                          <a:effectLst/>
                        </a:rPr>
                        <a:t>ax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רגיסטר </a:t>
                      </a:r>
                      <a:r>
                        <a:rPr lang="en-US" sz="2400" dirty="0" err="1">
                          <a:effectLst/>
                        </a:rPr>
                        <a:t>bx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mov</a:t>
                      </a:r>
                      <a:r>
                        <a:rPr lang="en-US" sz="2400" b="0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al,</a:t>
                      </a:r>
                      <a:r>
                        <a:rPr lang="en-US" sz="2400" b="0" baseline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26</a:t>
                      </a:r>
                      <a:endParaRPr lang="en-US" sz="24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1A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(26d)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  <a:cs typeface="+mn-cs"/>
                        </a:rPr>
                        <a:t>mov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cs typeface="+mn-cs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cs typeface="+mn-cs"/>
                        </a:rPr>
                        <a:t>bl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cs typeface="+mn-cs"/>
                        </a:rPr>
                        <a:t>, </a:t>
                      </a:r>
                      <a:r>
                        <a:rPr lang="en-US" sz="2400" b="0" dirty="0">
                          <a:solidFill>
                            <a:srgbClr val="FF6600"/>
                          </a:solidFill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0A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(10d)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rgbClr val="002060"/>
                          </a:solidFill>
                          <a:cs typeface="+mn-cs"/>
                        </a:rPr>
                        <a:t>mul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cs typeface="+mn-cs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cs typeface="+mn-cs"/>
                        </a:rPr>
                        <a:t>bl</a:t>
                      </a:r>
                      <a:endParaRPr lang="en-US" sz="2400" b="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104 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(260d)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17640" t="42306" r="21742" b="43132"/>
          <a:stretch/>
        </p:blipFill>
        <p:spPr>
          <a:xfrm>
            <a:off x="580571" y="4197732"/>
            <a:ext cx="7211307" cy="17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2277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4356</TotalTime>
  <Words>859</Words>
  <Application>Microsoft Office PowerPoint</Application>
  <PresentationFormat>מסך רחב</PresentationFormat>
  <Paragraphs>294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Wingdings</vt:lpstr>
      <vt:lpstr>מבט לאחור</vt:lpstr>
      <vt:lpstr>פעולות אריתמטיות לוגיות כפל וחילוק</vt:lpstr>
      <vt:lpstr>פעולת כפל בבסיסים בסיס 10</vt:lpstr>
      <vt:lpstr>פעולת כפל בבסיסים- בסיס 2</vt:lpstr>
      <vt:lpstr>פעולת כפל</vt:lpstr>
      <vt:lpstr>כפל בבסיס 16</vt:lpstr>
      <vt:lpstr>פקודת MUL</vt:lpstr>
      <vt:lpstr>פקודת MUL  MUL operand</vt:lpstr>
      <vt:lpstr>פקודת MUL</vt:lpstr>
      <vt:lpstr>פקודת  mulכפל 8 ביט</vt:lpstr>
      <vt:lpstr>פקודת  mulכפל 16 ביט</vt:lpstr>
      <vt:lpstr>פקודת  - DIVחילוק</vt:lpstr>
      <vt:lpstr>פקודת DIV   DIV operand</vt:lpstr>
      <vt:lpstr>פקודת DIV</vt:lpstr>
      <vt:lpstr>פקודת DIV</vt:lpstr>
      <vt:lpstr>פקודת div חילוק 8 ביט</vt:lpstr>
      <vt:lpstr>פקודת div חילוק 16 ביט</vt:lpstr>
      <vt:lpstr>חלוקה במשתנה 8 ביט</vt:lpstr>
      <vt:lpstr>חלוקה במשתנה 8 ביט</vt:lpstr>
      <vt:lpstr>חלוקה במשתנה 16 ביט</vt:lpstr>
      <vt:lpstr>חלוקה במשתנה 16 ביט</vt:lpstr>
      <vt:lpstr>חלוקה במשתנה 16 ביט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Ayelet Mashiah</cp:lastModifiedBy>
  <cp:revision>205</cp:revision>
  <dcterms:created xsi:type="dcterms:W3CDTF">2016-07-05T08:00:04Z</dcterms:created>
  <dcterms:modified xsi:type="dcterms:W3CDTF">2019-01-23T13:30:24Z</dcterms:modified>
</cp:coreProperties>
</file>