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7" r:id="rId6"/>
    <p:sldId id="278" r:id="rId7"/>
    <p:sldId id="275" r:id="rId8"/>
    <p:sldId id="261" r:id="rId9"/>
    <p:sldId id="279" r:id="rId10"/>
    <p:sldId id="262" r:id="rId11"/>
    <p:sldId id="263" r:id="rId12"/>
    <p:sldId id="280" r:id="rId13"/>
    <p:sldId id="266" r:id="rId14"/>
    <p:sldId id="267" r:id="rId15"/>
    <p:sldId id="273" r:id="rId16"/>
    <p:sldId id="268" r:id="rId17"/>
    <p:sldId id="274" r:id="rId1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6600"/>
    <a:srgbClr val="0066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73B8730-061B-43FD-A540-1482F73A6F94}" type="datetimeFigureOut">
              <a:rPr lang="he-IL" smtClean="0"/>
              <a:t>ז'/אדר א/תשע"ט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3EB23F4-5FAB-45A8-BBB7-F7C0845E9F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66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ז'/אדר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9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ז'/אדר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15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ז'/אדר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0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ז'/אדר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87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ז'/אדר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ז'/אדר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7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ז'/אדר א/תשע"ט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78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ז'/אדר א/תשע"ט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34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ז'/אדר א/תשע"ט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900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A60885-DC58-4F97-89C2-F0041DB6B3EF}" type="datetimeFigureOut">
              <a:rPr lang="he-IL" smtClean="0"/>
              <a:t>ז'/אדר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95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ז'/אדר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853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A60885-DC58-4F97-89C2-F0041DB6B3EF}" type="datetimeFigureOut">
              <a:rPr lang="he-IL" smtClean="0"/>
              <a:t>ז'/אדר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614057" y="1132114"/>
            <a:ext cx="7541623" cy="2761459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פעולות אריתמטיות לוגיות</a:t>
            </a:r>
            <a:r>
              <a:rPr lang="he-IL" sz="89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he-IL" sz="89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6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and, or, </a:t>
            </a:r>
            <a:r>
              <a:rPr lang="en-US" sz="6000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xor</a:t>
            </a:r>
            <a:r>
              <a:rPr lang="en-US" sz="6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not, </a:t>
            </a:r>
            <a:r>
              <a:rPr lang="en-US" sz="6000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shl</a:t>
            </a:r>
            <a:r>
              <a:rPr lang="en-US" sz="6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6000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shr</a:t>
            </a:r>
            <a:endParaRPr lang="he-IL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54480" y="4645741"/>
            <a:ext cx="9144000" cy="1025013"/>
          </a:xfrm>
        </p:spPr>
        <p:txBody>
          <a:bodyPr>
            <a:noAutofit/>
          </a:bodyPr>
          <a:lstStyle/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sz="2800" b="1">
                <a:latin typeface="Arial" panose="020B0604020202020204" pitchFamily="34" charset="0"/>
                <a:cs typeface="Arial" panose="020B0604020202020204" pitchFamily="34" charset="0"/>
              </a:rPr>
              <a:t>עמליה אפל ואילת משיח</a:t>
            </a:r>
            <a:endParaRPr lang="he-I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תוצאת תמונה עבור ‪bit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01" y="145517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74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06080" y="2189853"/>
            <a:ext cx="10906403" cy="4043307"/>
          </a:xfrm>
        </p:spPr>
        <p:txBody>
          <a:bodyPr>
            <a:noAutofit/>
          </a:bodyPr>
          <a:lstStyle/>
          <a:p>
            <a:r>
              <a:rPr lang="he-IL" sz="2800" dirty="0"/>
              <a:t>מקבלת שני אופרנדים </a:t>
            </a:r>
            <a:r>
              <a:rPr lang="he-IL" sz="2800" dirty="0">
                <a:solidFill>
                  <a:srgbClr val="FF0000"/>
                </a:solidFill>
              </a:rPr>
              <a:t>ומציג 0 כאשר האופרנדים שווים </a:t>
            </a:r>
            <a:r>
              <a:rPr lang="he-IL" sz="2800" dirty="0"/>
              <a:t>אחרת מציג 1</a:t>
            </a:r>
          </a:p>
          <a:p>
            <a:endParaRPr lang="he-IL" sz="2800" dirty="0"/>
          </a:p>
          <a:p>
            <a:r>
              <a:rPr lang="he-IL" sz="2800" dirty="0"/>
              <a:t>שקולה לחיבור ללא העברה</a:t>
            </a:r>
          </a:p>
          <a:p>
            <a:endParaRPr lang="he-IL" sz="2800" dirty="0"/>
          </a:p>
          <a:p>
            <a:endParaRPr lang="he-IL" sz="2800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400" dirty="0"/>
              <a:t>XOR</a:t>
            </a:r>
            <a:r>
              <a:rPr lang="he-IL" sz="2400" dirty="0"/>
              <a:t> של רצף ביטים עם רצף ביטים זהה תמיד שווה אפס</a:t>
            </a:r>
          </a:p>
          <a:p>
            <a:pPr marL="201168" lvl="1" indent="0" algn="l" rtl="0">
              <a:buNone/>
            </a:pPr>
            <a:r>
              <a:rPr lang="en-US" sz="3200" dirty="0" err="1"/>
              <a:t>xor</a:t>
            </a:r>
            <a:r>
              <a:rPr lang="en-US" sz="3200" dirty="0"/>
              <a:t>	ax, ax    </a:t>
            </a:r>
            <a:r>
              <a:rPr lang="en-US" sz="3200" dirty="0">
                <a:solidFill>
                  <a:srgbClr val="006600"/>
                </a:solidFill>
              </a:rPr>
              <a:t> </a:t>
            </a:r>
            <a:r>
              <a:rPr lang="en-US" sz="3200" dirty="0" err="1">
                <a:solidFill>
                  <a:srgbClr val="006600"/>
                </a:solidFill>
              </a:rPr>
              <a:t>mov</a:t>
            </a:r>
            <a:r>
              <a:rPr lang="en-US" sz="3200" dirty="0">
                <a:solidFill>
                  <a:srgbClr val="006600"/>
                </a:solidFill>
              </a:rPr>
              <a:t> ax, 0</a:t>
            </a:r>
            <a:endParaRPr lang="he-IL" sz="3200" dirty="0">
              <a:solidFill>
                <a:srgbClr val="006600"/>
              </a:solidFill>
            </a:endParaRPr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7315200" y="731520"/>
            <a:ext cx="3840480" cy="86868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פקודת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</a:p>
        </p:txBody>
      </p:sp>
      <p:pic>
        <p:nvPicPr>
          <p:cNvPr id="6" name="תמונה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080" y="2754277"/>
            <a:ext cx="4494520" cy="1848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חץ: שמאלה-ימינה 2"/>
          <p:cNvSpPr/>
          <p:nvPr/>
        </p:nvSpPr>
        <p:spPr>
          <a:xfrm>
            <a:off x="2164080" y="5923280"/>
            <a:ext cx="39624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1180" y="773622"/>
            <a:ext cx="4084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400" b="1" dirty="0" err="1">
                <a:solidFill>
                  <a:schemeClr val="accent2"/>
                </a:solidFill>
              </a:rPr>
              <a:t>xor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he-IL" sz="4400" b="1" dirty="0">
                <a:solidFill>
                  <a:schemeClr val="accent2"/>
                </a:solidFill>
              </a:rPr>
              <a:t>יעד</a:t>
            </a:r>
            <a:r>
              <a:rPr lang="en-US" sz="4400" b="1" dirty="0">
                <a:solidFill>
                  <a:schemeClr val="accent2"/>
                </a:solidFill>
              </a:rPr>
              <a:t>, </a:t>
            </a:r>
            <a:r>
              <a:rPr lang="he-IL" sz="4400" b="1" dirty="0">
                <a:solidFill>
                  <a:schemeClr val="accent2"/>
                </a:solidFill>
              </a:rPr>
              <a:t>מקור</a:t>
            </a:r>
          </a:p>
        </p:txBody>
      </p:sp>
    </p:spTree>
    <p:extLst>
      <p:ext uri="{BB962C8B-B14F-4D97-AF65-F5344CB8AC3E}">
        <p14:creationId xmlns:p14="http://schemas.microsoft.com/office/powerpoint/2010/main" val="9275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6002009" y="2004836"/>
            <a:ext cx="5105400" cy="4369682"/>
          </a:xfrm>
        </p:spPr>
        <p:txBody>
          <a:bodyPr>
            <a:normAutofit/>
          </a:bodyPr>
          <a:lstStyle/>
          <a:p>
            <a:r>
              <a:rPr lang="he-IL" sz="2800" dirty="0"/>
              <a:t>ברשותנו מסר שאנו רוצים להצפין</a:t>
            </a:r>
          </a:p>
          <a:p>
            <a:r>
              <a:rPr lang="he-IL" sz="2800" dirty="0"/>
              <a:t>נגדיר מפתח הצפנה</a:t>
            </a:r>
          </a:p>
          <a:p>
            <a:r>
              <a:rPr lang="he-IL" sz="2800" dirty="0"/>
              <a:t>המסר המוצפן הוא </a:t>
            </a:r>
            <a:r>
              <a:rPr lang="en-US" sz="2800" dirty="0"/>
              <a:t>XOR</a:t>
            </a:r>
            <a:r>
              <a:rPr lang="he-IL" sz="2800" dirty="0"/>
              <a:t> בין המסר לבין מפתח ההצפנה</a:t>
            </a:r>
          </a:p>
          <a:p>
            <a:r>
              <a:rPr lang="he-IL" sz="2800" dirty="0"/>
              <a:t>פענוח המסר בעזרת </a:t>
            </a:r>
            <a:r>
              <a:rPr lang="en-US" sz="2800" dirty="0"/>
              <a:t>XOR</a:t>
            </a:r>
            <a:r>
              <a:rPr lang="he-IL" sz="2800" dirty="0"/>
              <a:t> נוסף עם מפתח ההצפנה</a:t>
            </a:r>
            <a:endParaRPr lang="en-US" sz="2800" dirty="0"/>
          </a:p>
          <a:p>
            <a:pPr marL="201168" lvl="1" indent="0">
              <a:buNone/>
            </a:pPr>
            <a:r>
              <a:rPr lang="he-IL" sz="2800" dirty="0"/>
              <a:t>ללא המפתח אי אפשר לפענח את המסר</a:t>
            </a:r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5151120" y="256123"/>
            <a:ext cx="6050280" cy="1282715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פקודת </a:t>
            </a:r>
            <a:r>
              <a:rPr lang="en-US" sz="4400" b="1" dirty="0">
                <a:cs typeface="+mn-cs"/>
              </a:rPr>
              <a:t>XOR</a:t>
            </a:r>
            <a:r>
              <a:rPr lang="he-IL" sz="4400" b="1" dirty="0">
                <a:cs typeface="+mn-cs"/>
              </a:rPr>
              <a:t>- ביצוע הצפנה</a:t>
            </a:r>
            <a:endParaRPr lang="en-US" sz="4400" b="1" dirty="0"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313" y="1786012"/>
            <a:ext cx="3499847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2400" b="1" dirty="0">
                <a:solidFill>
                  <a:srgbClr val="0070C0"/>
                </a:solidFill>
              </a:rPr>
              <a:t>1001 0011</a:t>
            </a:r>
            <a:r>
              <a:rPr lang="he-IL" sz="2400" b="1" dirty="0">
                <a:solidFill>
                  <a:srgbClr val="0070C0"/>
                </a:solidFill>
              </a:rPr>
              <a:t>מסר:    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313" y="2350451"/>
            <a:ext cx="3499847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0101 0100</a:t>
            </a:r>
            <a:r>
              <a:rPr lang="he-IL" sz="2400" b="1" dirty="0">
                <a:solidFill>
                  <a:srgbClr val="FF0000"/>
                </a:solidFill>
              </a:rPr>
              <a:t>מפתח:    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313" y="2956518"/>
            <a:ext cx="3499847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2400" b="1" dirty="0">
                <a:solidFill>
                  <a:srgbClr val="0070C0"/>
                </a:solidFill>
              </a:rPr>
              <a:t>1001 0011 </a:t>
            </a:r>
            <a:r>
              <a:rPr lang="en-US" sz="2400" b="1" dirty="0"/>
              <a:t>xor</a:t>
            </a:r>
            <a:endParaRPr lang="en-US" sz="3200" b="1" dirty="0"/>
          </a:p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0101 0100</a:t>
            </a:r>
          </a:p>
          <a:p>
            <a:pPr algn="l" rtl="0"/>
            <a:r>
              <a:rPr lang="en-US" sz="2400" dirty="0"/>
              <a:t>------------------</a:t>
            </a:r>
          </a:p>
          <a:p>
            <a:pPr algn="l" rtl="0"/>
            <a:r>
              <a:rPr lang="en-US" sz="2400" b="1" dirty="0">
                <a:solidFill>
                  <a:srgbClr val="00B050"/>
                </a:solidFill>
              </a:rPr>
              <a:t>1100 0111</a:t>
            </a:r>
            <a:r>
              <a:rPr lang="he-IL" sz="2400" b="1" dirty="0">
                <a:solidFill>
                  <a:srgbClr val="00B050"/>
                </a:solidFill>
              </a:rPr>
              <a:t>מסר מוצפן:  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97833" y="4670580"/>
            <a:ext cx="3499847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2400" b="1" dirty="0">
                <a:solidFill>
                  <a:srgbClr val="00B050"/>
                </a:solidFill>
              </a:rPr>
              <a:t>1100 0111 </a:t>
            </a:r>
            <a:r>
              <a:rPr lang="en-US" sz="2400" b="1" dirty="0" err="1"/>
              <a:t>xor</a:t>
            </a:r>
            <a:endParaRPr lang="en-US" sz="2400" b="1" dirty="0"/>
          </a:p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0101 0100</a:t>
            </a:r>
          </a:p>
          <a:p>
            <a:pPr algn="l" rtl="0"/>
            <a:r>
              <a:rPr lang="en-US" sz="2400" dirty="0"/>
              <a:t>---------------------</a:t>
            </a:r>
          </a:p>
          <a:p>
            <a:pPr algn="l" rtl="0"/>
            <a:r>
              <a:rPr lang="en-US" sz="2400" b="1" dirty="0">
                <a:solidFill>
                  <a:srgbClr val="0070C0"/>
                </a:solidFill>
              </a:rPr>
              <a:t>1001 0011</a:t>
            </a:r>
            <a:r>
              <a:rPr lang="he-IL" sz="2400" b="1" dirty="0">
                <a:solidFill>
                  <a:srgbClr val="0070C0"/>
                </a:solidFill>
              </a:rPr>
              <a:t>מסר מפוענח: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4360" y="769397"/>
            <a:ext cx="4084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400" b="1" dirty="0" err="1">
                <a:solidFill>
                  <a:schemeClr val="accent2"/>
                </a:solidFill>
              </a:rPr>
              <a:t>xor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he-IL" sz="4400" b="1" dirty="0">
                <a:solidFill>
                  <a:schemeClr val="accent2"/>
                </a:solidFill>
              </a:rPr>
              <a:t>יעד</a:t>
            </a:r>
            <a:r>
              <a:rPr lang="en-US" sz="4400" b="1" dirty="0">
                <a:solidFill>
                  <a:schemeClr val="accent2"/>
                </a:solidFill>
              </a:rPr>
              <a:t>, </a:t>
            </a:r>
            <a:r>
              <a:rPr lang="he-IL" sz="4400" b="1" dirty="0">
                <a:solidFill>
                  <a:schemeClr val="accent2"/>
                </a:solidFill>
              </a:rPr>
              <a:t>מקור</a:t>
            </a:r>
          </a:p>
        </p:txBody>
      </p:sp>
    </p:spTree>
    <p:extLst>
      <p:ext uri="{BB962C8B-B14F-4D97-AF65-F5344CB8AC3E}">
        <p14:creationId xmlns:p14="http://schemas.microsoft.com/office/powerpoint/2010/main" val="118497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983480" y="1894688"/>
            <a:ext cx="6172200" cy="653626"/>
          </a:xfrm>
        </p:spPr>
        <p:txBody>
          <a:bodyPr>
            <a:normAutofit/>
          </a:bodyPr>
          <a:lstStyle/>
          <a:p>
            <a:r>
              <a:rPr lang="he-IL" sz="2800" dirty="0"/>
              <a:t>פקודת </a:t>
            </a:r>
            <a:r>
              <a:rPr lang="en-US" sz="2800" dirty="0"/>
              <a:t>NOT</a:t>
            </a:r>
            <a:r>
              <a:rPr lang="he-IL" sz="2800" dirty="0"/>
              <a:t> הופכת את כל הביטים באופרנד</a:t>
            </a:r>
            <a:endParaRPr lang="en-US" sz="2800" dirty="0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1677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פקודת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</a:p>
        </p:txBody>
      </p:sp>
      <p:pic>
        <p:nvPicPr>
          <p:cNvPr id="6" name="תמונה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" y="2043854"/>
            <a:ext cx="2561670" cy="169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99160" y="5353045"/>
            <a:ext cx="686870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/>
              <a:t>mov</a:t>
            </a:r>
            <a:r>
              <a:rPr lang="en-US" sz="2800" dirty="0"/>
              <a:t> al, 0101b  </a:t>
            </a:r>
            <a:r>
              <a:rPr lang="en-US" sz="2800" dirty="0">
                <a:solidFill>
                  <a:srgbClr val="006600"/>
                </a:solidFill>
              </a:rPr>
              <a:t>; 101b  = 5h</a:t>
            </a:r>
          </a:p>
          <a:p>
            <a:pPr algn="l" rtl="0"/>
            <a:r>
              <a:rPr lang="en-US" sz="2800" dirty="0">
                <a:solidFill>
                  <a:srgbClr val="FF0000"/>
                </a:solidFill>
              </a:rPr>
              <a:t>not</a:t>
            </a:r>
            <a:r>
              <a:rPr lang="en-US" sz="2800" dirty="0"/>
              <a:t> al	   </a:t>
            </a:r>
            <a:r>
              <a:rPr lang="en-US" sz="2800" dirty="0">
                <a:solidFill>
                  <a:srgbClr val="006600"/>
                </a:solidFill>
              </a:rPr>
              <a:t>; 0000 0101b   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</a:t>
            </a:r>
            <a:r>
              <a:rPr lang="en-US" sz="2800" dirty="0"/>
              <a:t>   1111 1010b = </a:t>
            </a:r>
            <a:r>
              <a:rPr lang="en-US" sz="2800" dirty="0">
                <a:solidFill>
                  <a:srgbClr val="006600"/>
                </a:solidFill>
              </a:rPr>
              <a:t>0FAh</a:t>
            </a:r>
            <a:r>
              <a:rPr lang="en-US" sz="2800" dirty="0"/>
              <a:t> </a:t>
            </a:r>
            <a:endParaRPr lang="he-IL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160" y="775813"/>
            <a:ext cx="4084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400" b="1" dirty="0">
                <a:solidFill>
                  <a:schemeClr val="accent2"/>
                </a:solidFill>
              </a:rPr>
              <a:t>not </a:t>
            </a:r>
            <a:r>
              <a:rPr lang="he-IL" sz="4400" b="1" dirty="0">
                <a:solidFill>
                  <a:schemeClr val="accent2"/>
                </a:solidFill>
              </a:rPr>
              <a:t>אופרנד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3"/>
          <a:srcRect r="36740" b="57022"/>
          <a:stretch/>
        </p:blipFill>
        <p:spPr>
          <a:xfrm>
            <a:off x="4839177" y="2415785"/>
            <a:ext cx="6275926" cy="2835858"/>
          </a:xfrm>
          <a:prstGeom prst="rect">
            <a:avLst/>
          </a:prstGeom>
        </p:spPr>
      </p:pic>
      <p:sp>
        <p:nvSpPr>
          <p:cNvPr id="9" name="מלבן 8"/>
          <p:cNvSpPr/>
          <p:nvPr/>
        </p:nvSpPr>
        <p:spPr>
          <a:xfrm>
            <a:off x="5495659" y="4427682"/>
            <a:ext cx="1622771" cy="724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8914689" y="3496409"/>
            <a:ext cx="1264920" cy="35052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4925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6097586" y="1933823"/>
            <a:ext cx="5286693" cy="3476378"/>
          </a:xfrm>
        </p:spPr>
        <p:txBody>
          <a:bodyPr>
            <a:normAutofit/>
          </a:bodyPr>
          <a:lstStyle/>
          <a:p>
            <a:r>
              <a:rPr lang="he-IL" sz="2400" dirty="0"/>
              <a:t>מקבלות אופרנד ו"מזיזות" את הביטים שלו</a:t>
            </a:r>
          </a:p>
          <a:p>
            <a:pPr lvl="1"/>
            <a:r>
              <a:rPr lang="en-US" sz="2400" dirty="0"/>
              <a:t>SHR- Shift Right</a:t>
            </a:r>
          </a:p>
          <a:p>
            <a:pPr lvl="1"/>
            <a:r>
              <a:rPr lang="en-US" sz="2400" dirty="0"/>
              <a:t>SHL- Shift Left</a:t>
            </a:r>
          </a:p>
          <a:p>
            <a:r>
              <a:rPr lang="he-IL" sz="2400" dirty="0"/>
              <a:t>שימושים: </a:t>
            </a:r>
          </a:p>
          <a:p>
            <a:pPr lvl="1"/>
            <a:r>
              <a:rPr lang="he-IL" sz="2400" dirty="0"/>
              <a:t>כפל וחילוק</a:t>
            </a:r>
            <a:r>
              <a:rPr lang="en-US" sz="2400" dirty="0"/>
              <a:t> </a:t>
            </a:r>
            <a:endParaRPr lang="he-IL" sz="2400" dirty="0"/>
          </a:p>
          <a:p>
            <a:pPr lvl="1"/>
            <a:r>
              <a:rPr lang="he-IL" sz="2400" dirty="0"/>
              <a:t>תיקון שגיאות והצפנה</a:t>
            </a:r>
          </a:p>
          <a:p>
            <a:pPr lvl="1"/>
            <a:r>
              <a:rPr lang="he-IL" sz="2400" dirty="0"/>
              <a:t>דחיסה ופריסה של מידע</a:t>
            </a:r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7726680" y="731520"/>
            <a:ext cx="3429000" cy="85344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פקודות הזזה</a:t>
            </a:r>
            <a:endParaRPr lang="en-US" sz="4400" b="1" dirty="0"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406263"/>
            <a:ext cx="4373880" cy="523220"/>
          </a:xfrm>
          <a:prstGeom prst="rect">
            <a:avLst/>
          </a:prstGeom>
          <a:ln w="28575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rtl="0"/>
            <a:endParaRPr lang="en-US" sz="2800" dirty="0"/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18802"/>
              </p:ext>
            </p:extLst>
          </p:nvPr>
        </p:nvGraphicFramePr>
        <p:xfrm>
          <a:off x="600233" y="2945596"/>
          <a:ext cx="588124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79">
                  <a:extLst>
                    <a:ext uri="{9D8B030D-6E8A-4147-A177-3AD203B41FA5}">
                      <a16:colId xmlns:a16="http://schemas.microsoft.com/office/drawing/2014/main" xmlns="" val="2837191516"/>
                    </a:ext>
                  </a:extLst>
                </a:gridCol>
                <a:gridCol w="2111188">
                  <a:extLst>
                    <a:ext uri="{9D8B030D-6E8A-4147-A177-3AD203B41FA5}">
                      <a16:colId xmlns:a16="http://schemas.microsoft.com/office/drawing/2014/main" xmlns="" val="497393683"/>
                    </a:ext>
                  </a:extLst>
                </a:gridCol>
                <a:gridCol w="2366682">
                  <a:extLst>
                    <a:ext uri="{9D8B030D-6E8A-4147-A177-3AD203B41FA5}">
                      <a16:colId xmlns:a16="http://schemas.microsoft.com/office/drawing/2014/main" xmlns="" val="428176011"/>
                    </a:ext>
                  </a:extLst>
                </a:gridCol>
              </a:tblGrid>
              <a:tr h="289914"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הפקודה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מקור</a:t>
                      </a:r>
                      <a:r>
                        <a:rPr lang="en-US" sz="2400" dirty="0"/>
                        <a:t>/</a:t>
                      </a:r>
                      <a:r>
                        <a:rPr lang="he-IL" sz="2400" dirty="0"/>
                        <a:t>יעד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מספר</a:t>
                      </a:r>
                      <a:r>
                        <a:rPr lang="he-IL" sz="2400" baseline="0" dirty="0"/>
                        <a:t> ביטים להזזה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3289579"/>
                  </a:ext>
                </a:extLst>
              </a:tr>
              <a:tr h="422822">
                <a:tc rowSpan="2">
                  <a:txBody>
                    <a:bodyPr/>
                    <a:lstStyle/>
                    <a:p>
                      <a:pPr algn="ctr" rtl="0"/>
                      <a:r>
                        <a:rPr lang="en-US" sz="2400" dirty="0" err="1"/>
                        <a:t>shl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constant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461461"/>
                  </a:ext>
                </a:extLst>
              </a:tr>
              <a:tr h="4228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900790"/>
                  </a:ext>
                </a:extLst>
              </a:tr>
              <a:tr h="422822">
                <a:tc rowSpan="2">
                  <a:txBody>
                    <a:bodyPr/>
                    <a:lstStyle/>
                    <a:p>
                      <a:pPr algn="ctr" rtl="0"/>
                      <a:r>
                        <a:rPr lang="en-US" sz="2400" dirty="0" err="1"/>
                        <a:t>shr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[memory]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constant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9685970"/>
                  </a:ext>
                </a:extLst>
              </a:tr>
              <a:tr h="42282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[memory]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/>
                        <a:t>register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761915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0233" y="731520"/>
            <a:ext cx="5721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400" b="1" dirty="0" err="1">
                <a:solidFill>
                  <a:schemeClr val="accent2"/>
                </a:solidFill>
              </a:rPr>
              <a:t>shl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he-IL" sz="4400" b="1" dirty="0">
                <a:solidFill>
                  <a:schemeClr val="accent2"/>
                </a:solidFill>
              </a:rPr>
              <a:t>אופרנד</a:t>
            </a:r>
            <a:r>
              <a:rPr lang="en-US" sz="4400" b="1" dirty="0">
                <a:solidFill>
                  <a:schemeClr val="accent2"/>
                </a:solidFill>
              </a:rPr>
              <a:t>, </a:t>
            </a:r>
            <a:r>
              <a:rPr lang="he-IL" sz="4400" b="1" dirty="0">
                <a:solidFill>
                  <a:schemeClr val="accent2"/>
                </a:solidFill>
              </a:rPr>
              <a:t>מספר ביטים</a:t>
            </a:r>
          </a:p>
        </p:txBody>
      </p:sp>
    </p:spTree>
    <p:extLst>
      <p:ext uri="{BB962C8B-B14F-4D97-AF65-F5344CB8AC3E}">
        <p14:creationId xmlns:p14="http://schemas.microsoft.com/office/powerpoint/2010/main" val="201597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2982883" y="2096698"/>
            <a:ext cx="8229600" cy="2207403"/>
          </a:xfrm>
        </p:spPr>
        <p:txBody>
          <a:bodyPr>
            <a:noAutofit/>
          </a:bodyPr>
          <a:lstStyle/>
          <a:p>
            <a:r>
              <a:rPr lang="he-IL" sz="2400" dirty="0"/>
              <a:t>מזיזה מקום אחד שמאלה את כל הביטים</a:t>
            </a:r>
          </a:p>
          <a:p>
            <a:r>
              <a:rPr lang="he-IL" sz="2400" dirty="0"/>
              <a:t>דוחפת 0 לביט הימני</a:t>
            </a:r>
          </a:p>
          <a:p>
            <a:r>
              <a:rPr lang="he-IL" sz="2400" dirty="0"/>
              <a:t>מעתיקה לדגל הנשא את הביט הימני</a:t>
            </a:r>
          </a:p>
          <a:p>
            <a:r>
              <a:rPr lang="he-IL" sz="2400" dirty="0"/>
              <a:t>מבצעת את השלבים הנ"ל כמספר הפעמים שהוגדר בפקודה</a:t>
            </a:r>
            <a:endParaRPr lang="en-US" sz="2400" dirty="0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9037320" y="286603"/>
            <a:ext cx="2118360" cy="1191677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SHL</a:t>
            </a:r>
          </a:p>
        </p:txBody>
      </p:sp>
      <p:pic>
        <p:nvPicPr>
          <p:cNvPr id="7" name="תמונה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72" y="4922521"/>
            <a:ext cx="8199755" cy="918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5763" y="882441"/>
            <a:ext cx="471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b="1" dirty="0" err="1">
                <a:solidFill>
                  <a:schemeClr val="accent2"/>
                </a:solidFill>
              </a:rPr>
              <a:t>shl</a:t>
            </a:r>
            <a:r>
              <a:rPr lang="en-US" sz="3600" b="1" dirty="0">
                <a:solidFill>
                  <a:schemeClr val="accent2"/>
                </a:solidFill>
              </a:rPr>
              <a:t> </a:t>
            </a:r>
            <a:r>
              <a:rPr lang="he-IL" sz="3600" b="1" dirty="0">
                <a:solidFill>
                  <a:schemeClr val="accent2"/>
                </a:solidFill>
              </a:rPr>
              <a:t>אופרנד</a:t>
            </a:r>
            <a:r>
              <a:rPr lang="en-US" sz="3600" b="1" dirty="0">
                <a:solidFill>
                  <a:schemeClr val="accent2"/>
                </a:solidFill>
              </a:rPr>
              <a:t>, </a:t>
            </a:r>
            <a:r>
              <a:rPr lang="he-IL" sz="3600" b="1" dirty="0">
                <a:solidFill>
                  <a:schemeClr val="accent2"/>
                </a:solidFill>
              </a:rPr>
              <a:t>מספר ביטים</a:t>
            </a:r>
          </a:p>
        </p:txBody>
      </p:sp>
    </p:spTree>
    <p:extLst>
      <p:ext uri="{BB962C8B-B14F-4D97-AF65-F5344CB8AC3E}">
        <p14:creationId xmlns:p14="http://schemas.microsoft.com/office/powerpoint/2010/main" val="416560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89912" y="286603"/>
            <a:ext cx="4065767" cy="1313597"/>
          </a:xfrm>
        </p:spPr>
        <p:txBody>
          <a:bodyPr/>
          <a:lstStyle/>
          <a:p>
            <a:pPr algn="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shl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shift left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06892"/>
            <a:ext cx="4759510" cy="1230024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err="1"/>
              <a:t>mov</a:t>
            </a:r>
            <a:r>
              <a:rPr lang="en-US" sz="2800" dirty="0"/>
              <a:t> al, 0100b	</a:t>
            </a:r>
            <a:r>
              <a:rPr lang="en-US" sz="2800" dirty="0">
                <a:solidFill>
                  <a:srgbClr val="0066FF"/>
                </a:solidFill>
              </a:rPr>
              <a:t>; 0100b = 4h</a:t>
            </a:r>
          </a:p>
          <a:p>
            <a:pPr algn="l" rtl="0"/>
            <a:r>
              <a:rPr lang="en-US" sz="2800" dirty="0" err="1">
                <a:solidFill>
                  <a:srgbClr val="FF0000"/>
                </a:solidFill>
              </a:rPr>
              <a:t>shl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al, 1		</a:t>
            </a:r>
            <a:r>
              <a:rPr lang="en-US" sz="2800" dirty="0">
                <a:solidFill>
                  <a:srgbClr val="0066FF"/>
                </a:solidFill>
              </a:rPr>
              <a:t>;1000b = 8h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862754"/>
            <a:ext cx="5217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dirty="0" err="1">
                <a:solidFill>
                  <a:schemeClr val="accent2"/>
                </a:solidFill>
              </a:rPr>
              <a:t>shl</a:t>
            </a:r>
            <a:r>
              <a:rPr lang="en-US" sz="4000" b="1" dirty="0">
                <a:solidFill>
                  <a:schemeClr val="accent2"/>
                </a:solidFill>
              </a:rPr>
              <a:t> </a:t>
            </a:r>
            <a:r>
              <a:rPr lang="he-IL" sz="4000" b="1" dirty="0">
                <a:solidFill>
                  <a:schemeClr val="accent2"/>
                </a:solidFill>
              </a:rPr>
              <a:t>אופרנד</a:t>
            </a:r>
            <a:r>
              <a:rPr lang="en-US" sz="4000" b="1" dirty="0">
                <a:solidFill>
                  <a:schemeClr val="accent2"/>
                </a:solidFill>
              </a:rPr>
              <a:t>, </a:t>
            </a:r>
            <a:r>
              <a:rPr lang="he-IL" sz="4000" b="1" dirty="0">
                <a:solidFill>
                  <a:schemeClr val="accent2"/>
                </a:solidFill>
              </a:rPr>
              <a:t>מספר ביטים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r="38230" b="58196"/>
          <a:stretch/>
        </p:blipFill>
        <p:spPr>
          <a:xfrm>
            <a:off x="4898053" y="3117939"/>
            <a:ext cx="6526160" cy="2937564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9315499" y="4261268"/>
            <a:ext cx="1097280" cy="4114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5476240" y="5235615"/>
            <a:ext cx="2452418" cy="819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1096654" y="3663390"/>
            <a:ext cx="3417473" cy="10156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he-IL" sz="2000" dirty="0"/>
              <a:t>הזזה של כל הספרות שמאלה והוספת הספרה 0 במיקום הימני ביותר </a:t>
            </a:r>
            <a:r>
              <a:rPr lang="he-IL" sz="2000" dirty="0">
                <a:sym typeface="Wingdings" panose="05000000000000000000" pitchFamily="2" charset="2"/>
              </a:rPr>
              <a:t>  הכפלה ב – 2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17600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2926080" y="2051304"/>
            <a:ext cx="8229600" cy="2033016"/>
          </a:xfrm>
        </p:spPr>
        <p:txBody>
          <a:bodyPr>
            <a:noAutofit/>
          </a:bodyPr>
          <a:lstStyle/>
          <a:p>
            <a:r>
              <a:rPr lang="he-IL" sz="2400" dirty="0"/>
              <a:t>מזיזה מקום אחד ימינה את כל הביטים</a:t>
            </a:r>
          </a:p>
          <a:p>
            <a:r>
              <a:rPr lang="he-IL" sz="2400" dirty="0"/>
              <a:t>דוחפת 0 לביט השמאלי</a:t>
            </a:r>
          </a:p>
          <a:p>
            <a:r>
              <a:rPr lang="he-IL" sz="2400" dirty="0"/>
              <a:t>מעתיקה לדגל הנשא את הביט הימני</a:t>
            </a:r>
          </a:p>
          <a:p>
            <a:r>
              <a:rPr lang="he-IL" sz="2400" dirty="0"/>
              <a:t>מבצעת את השלבים הנ"ל כמספר הפעמים שהוגדר בפקודה</a:t>
            </a:r>
            <a:endParaRPr lang="en-US" sz="2400" dirty="0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7757160" y="286603"/>
            <a:ext cx="3398520" cy="1276007"/>
          </a:xfrm>
        </p:spPr>
        <p:txBody>
          <a:bodyPr/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SHR</a:t>
            </a:r>
          </a:p>
        </p:txBody>
      </p:sp>
      <p:pic>
        <p:nvPicPr>
          <p:cNvPr id="8" name="תמונה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342" y="4596384"/>
            <a:ext cx="7666355" cy="9442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8320" y="769799"/>
            <a:ext cx="5948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400" b="1" dirty="0" err="1">
                <a:solidFill>
                  <a:schemeClr val="accent2"/>
                </a:solidFill>
              </a:rPr>
              <a:t>shr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he-IL" sz="4400" b="1" dirty="0">
                <a:solidFill>
                  <a:schemeClr val="accent2"/>
                </a:solidFill>
              </a:rPr>
              <a:t>אופרנד</a:t>
            </a:r>
            <a:r>
              <a:rPr lang="en-US" sz="4400" b="1" dirty="0">
                <a:solidFill>
                  <a:schemeClr val="accent2"/>
                </a:solidFill>
              </a:rPr>
              <a:t>, </a:t>
            </a:r>
            <a:r>
              <a:rPr lang="he-IL" sz="4400" b="1" dirty="0">
                <a:solidFill>
                  <a:schemeClr val="accent2"/>
                </a:solidFill>
              </a:rPr>
              <a:t>מספר ביטים</a:t>
            </a:r>
          </a:p>
        </p:txBody>
      </p:sp>
    </p:spTree>
    <p:extLst>
      <p:ext uri="{BB962C8B-B14F-4D97-AF65-F5344CB8AC3E}">
        <p14:creationId xmlns:p14="http://schemas.microsoft.com/office/powerpoint/2010/main" val="37324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58609" y="286604"/>
            <a:ext cx="4397071" cy="1274518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shr</a:t>
            </a:r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shift right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4"/>
            <a:ext cx="4724786" cy="1279431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err="1"/>
              <a:t>mov</a:t>
            </a:r>
            <a:r>
              <a:rPr lang="en-US" sz="2800" dirty="0"/>
              <a:t> al, 1000b	</a:t>
            </a:r>
            <a:r>
              <a:rPr lang="en-US" sz="2800" dirty="0">
                <a:solidFill>
                  <a:srgbClr val="0066FF"/>
                </a:solidFill>
              </a:rPr>
              <a:t>; 1000b = 8h</a:t>
            </a:r>
          </a:p>
          <a:p>
            <a:pPr algn="l" rtl="0"/>
            <a:r>
              <a:rPr lang="en-US" sz="2800" dirty="0" err="1">
                <a:solidFill>
                  <a:srgbClr val="FF0000"/>
                </a:solidFill>
              </a:rPr>
              <a:t>shr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al, 2		</a:t>
            </a:r>
            <a:r>
              <a:rPr lang="en-US" sz="2800" dirty="0">
                <a:solidFill>
                  <a:srgbClr val="0066FF"/>
                </a:solidFill>
              </a:rPr>
              <a:t>; 0010 = 2h</a:t>
            </a:r>
            <a:endParaRPr lang="he-IL" sz="2800" dirty="0">
              <a:solidFill>
                <a:srgbClr val="006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0" y="791681"/>
            <a:ext cx="576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400" b="1" dirty="0" err="1">
                <a:solidFill>
                  <a:schemeClr val="accent2"/>
                </a:solidFill>
              </a:rPr>
              <a:t>shr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he-IL" sz="4400" b="1" dirty="0">
                <a:solidFill>
                  <a:schemeClr val="accent2"/>
                </a:solidFill>
              </a:rPr>
              <a:t>אופרנד</a:t>
            </a:r>
            <a:r>
              <a:rPr lang="en-US" sz="4400" b="1" dirty="0">
                <a:solidFill>
                  <a:schemeClr val="accent2"/>
                </a:solidFill>
              </a:rPr>
              <a:t>, </a:t>
            </a:r>
            <a:r>
              <a:rPr lang="he-IL" sz="4400" b="1" dirty="0">
                <a:solidFill>
                  <a:schemeClr val="accent2"/>
                </a:solidFill>
              </a:rPr>
              <a:t>מספר ביטים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654" y="3663390"/>
            <a:ext cx="3417473" cy="10156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he-IL" sz="2000" dirty="0"/>
              <a:t>הזזה של כל הספרות ימנה ומחיקת שתי הספרות הימני ביותר </a:t>
            </a:r>
            <a:r>
              <a:rPr lang="he-IL" sz="2000" dirty="0">
                <a:sym typeface="Wingdings" panose="05000000000000000000" pitchFamily="2" charset="2"/>
              </a:rPr>
              <a:t>  חילוק ב – 4 </a:t>
            </a:r>
            <a:endParaRPr lang="he-IL" sz="20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2"/>
          <a:srcRect r="35833" b="57159"/>
          <a:stretch/>
        </p:blipFill>
        <p:spPr>
          <a:xfrm>
            <a:off x="5720066" y="2964346"/>
            <a:ext cx="5435614" cy="2413749"/>
          </a:xfrm>
          <a:prstGeom prst="rect">
            <a:avLst/>
          </a:prstGeom>
        </p:spPr>
      </p:pic>
      <p:sp>
        <p:nvSpPr>
          <p:cNvPr id="9" name="מלבן 8"/>
          <p:cNvSpPr/>
          <p:nvPr/>
        </p:nvSpPr>
        <p:spPr>
          <a:xfrm>
            <a:off x="9373371" y="3871245"/>
            <a:ext cx="1249680" cy="3303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6241261" y="4701500"/>
            <a:ext cx="1745269" cy="576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803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1265647" y="2057612"/>
            <a:ext cx="9890033" cy="1186319"/>
          </a:xfrm>
        </p:spPr>
        <p:txBody>
          <a:bodyPr>
            <a:normAutofit/>
          </a:bodyPr>
          <a:lstStyle/>
          <a:p>
            <a:r>
              <a:rPr lang="he-IL" sz="2400" dirty="0">
                <a:solidFill>
                  <a:srgbClr val="FF0000"/>
                </a:solidFill>
              </a:rPr>
              <a:t>שימושיות כשרוצים לשנות ביטים בודדים</a:t>
            </a:r>
            <a:r>
              <a:rPr lang="he-IL" sz="2400" dirty="0"/>
              <a:t>,</a:t>
            </a:r>
          </a:p>
          <a:p>
            <a:r>
              <a:rPr lang="he-IL" sz="2400" dirty="0"/>
              <a:t>עובדים עם ביטים בודדם כאשר רוצים ל"דחוס" מידע ולהצפין מידע.</a:t>
            </a:r>
          </a:p>
          <a:p>
            <a:pPr marL="201168" lvl="1" indent="0">
              <a:buNone/>
            </a:pPr>
            <a:endParaRPr lang="en-US" sz="2000" dirty="0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7301948" y="662608"/>
            <a:ext cx="3853732" cy="834483"/>
          </a:xfrm>
        </p:spPr>
        <p:txBody>
          <a:bodyPr/>
          <a:lstStyle/>
          <a:p>
            <a:pPr algn="r"/>
            <a:r>
              <a:rPr lang="he-IL" dirty="0">
                <a:cs typeface="+mn-cs"/>
              </a:rPr>
              <a:t>פקודות לוגיות</a:t>
            </a:r>
            <a:endParaRPr lang="en-US" dirty="0">
              <a:cs typeface="+mn-cs"/>
            </a:endParaRPr>
          </a:p>
        </p:txBody>
      </p:sp>
      <p:grpSp>
        <p:nvGrpSpPr>
          <p:cNvPr id="13" name="קבוצה 12"/>
          <p:cNvGrpSpPr/>
          <p:nvPr/>
        </p:nvGrpSpPr>
        <p:grpSpPr>
          <a:xfrm>
            <a:off x="386079" y="3376224"/>
            <a:ext cx="9730193" cy="2902656"/>
            <a:chOff x="1694876" y="3352801"/>
            <a:chExt cx="7861521" cy="2167951"/>
          </a:xfrm>
        </p:grpSpPr>
        <p:sp>
          <p:nvSpPr>
            <p:cNvPr id="6" name="TextBox 5"/>
            <p:cNvSpPr txBox="1"/>
            <p:nvPr/>
          </p:nvSpPr>
          <p:spPr>
            <a:xfrm>
              <a:off x="1694876" y="3352801"/>
              <a:ext cx="7861521" cy="275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00000000   00000001   00000001   00000001   00000000   00000000   00000001   00000000</a:t>
              </a:r>
            </a:p>
          </p:txBody>
        </p:sp>
        <p:sp>
          <p:nvSpPr>
            <p:cNvPr id="7" name="חץ למטה 6"/>
            <p:cNvSpPr/>
            <p:nvPr/>
          </p:nvSpPr>
          <p:spPr>
            <a:xfrm>
              <a:off x="4419600" y="3733800"/>
              <a:ext cx="228600" cy="304800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71900" y="4191000"/>
              <a:ext cx="1485900" cy="344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01110010</a:t>
              </a:r>
            </a:p>
          </p:txBody>
        </p:sp>
        <p:sp>
          <p:nvSpPr>
            <p:cNvPr id="9" name="חץ למטה 8"/>
            <p:cNvSpPr/>
            <p:nvPr/>
          </p:nvSpPr>
          <p:spPr>
            <a:xfrm>
              <a:off x="4400550" y="4648200"/>
              <a:ext cx="228600" cy="304800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71900" y="5029200"/>
              <a:ext cx="1485900" cy="344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1200" y="41910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2400" b="1" dirty="0"/>
                <a:t>מידע דחוס: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80192" y="5120642"/>
              <a:ext cx="34763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2000" dirty="0"/>
                <a:t>מידע מוצפן- כל ביט שני הפוך:</a:t>
              </a:r>
              <a:endParaRPr lang="en-US" sz="20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323633" y="3596409"/>
            <a:ext cx="236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dirty="0"/>
              <a:t>דוגמא:</a:t>
            </a:r>
            <a:endParaRPr lang="en-US" sz="3600" dirty="0"/>
          </a:p>
        </p:txBody>
      </p:sp>
      <p:pic>
        <p:nvPicPr>
          <p:cNvPr id="2050" name="Picture 2" descr="תוצאת תמונה עבור ‪bit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63" y="313573"/>
            <a:ext cx="1341921" cy="134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42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7556489" y="2081960"/>
            <a:ext cx="3111511" cy="3172211"/>
          </a:xfrm>
        </p:spPr>
        <p:txBody>
          <a:bodyPr>
            <a:noAutofit/>
          </a:bodyPr>
          <a:lstStyle/>
          <a:p>
            <a:r>
              <a:rPr lang="he-IL" sz="3600" dirty="0"/>
              <a:t>סט הפקודות:</a:t>
            </a:r>
          </a:p>
          <a:p>
            <a:pPr lvl="1"/>
            <a:r>
              <a:rPr lang="en-US" sz="3200" dirty="0"/>
              <a:t>AND</a:t>
            </a:r>
            <a:endParaRPr lang="he-IL" sz="3200" dirty="0"/>
          </a:p>
          <a:p>
            <a:pPr lvl="1"/>
            <a:r>
              <a:rPr lang="en-US" sz="3200" dirty="0"/>
              <a:t>OR</a:t>
            </a:r>
            <a:endParaRPr lang="he-IL" sz="3200" dirty="0"/>
          </a:p>
          <a:p>
            <a:pPr lvl="1"/>
            <a:r>
              <a:rPr lang="en-US" sz="3200" dirty="0"/>
              <a:t>XOR</a:t>
            </a:r>
            <a:endParaRPr lang="he-IL" sz="3200" dirty="0"/>
          </a:p>
          <a:p>
            <a:pPr lvl="1"/>
            <a:r>
              <a:rPr lang="en-US" sz="3200" dirty="0"/>
              <a:t>NOT</a:t>
            </a:r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1052284" y="756930"/>
            <a:ext cx="10058400" cy="762718"/>
          </a:xfrm>
        </p:spPr>
        <p:txBody>
          <a:bodyPr/>
          <a:lstStyle/>
          <a:p>
            <a:pPr algn="r"/>
            <a:r>
              <a:rPr lang="he-IL" dirty="0">
                <a:cs typeface="+mn-cs"/>
              </a:rPr>
              <a:t>פקודות לוגיות</a:t>
            </a:r>
            <a:endParaRPr lang="en-US" dirty="0"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2284" y="2117533"/>
            <a:ext cx="59581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en-US" sz="2700" dirty="0"/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71536"/>
              </p:ext>
            </p:extLst>
          </p:nvPr>
        </p:nvGraphicFramePr>
        <p:xfrm>
          <a:off x="1584960" y="1940560"/>
          <a:ext cx="620331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305">
                  <a:extLst>
                    <a:ext uri="{9D8B030D-6E8A-4147-A177-3AD203B41FA5}">
                      <a16:colId xmlns:a16="http://schemas.microsoft.com/office/drawing/2014/main" xmlns="" val="2351862948"/>
                    </a:ext>
                  </a:extLst>
                </a:gridCol>
                <a:gridCol w="2837177">
                  <a:extLst>
                    <a:ext uri="{9D8B030D-6E8A-4147-A177-3AD203B41FA5}">
                      <a16:colId xmlns:a16="http://schemas.microsoft.com/office/drawing/2014/main" xmlns="" val="934651612"/>
                    </a:ext>
                  </a:extLst>
                </a:gridCol>
                <a:gridCol w="2322828">
                  <a:extLst>
                    <a:ext uri="{9D8B030D-6E8A-4147-A177-3AD203B41FA5}">
                      <a16:colId xmlns:a16="http://schemas.microsoft.com/office/drawing/2014/main" xmlns="" val="2506829077"/>
                    </a:ext>
                  </a:extLst>
                </a:gridCol>
              </a:tblGrid>
              <a:tr h="19875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הפקודות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יעד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מקור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45534746"/>
                  </a:ext>
                </a:extLst>
              </a:tr>
              <a:tr h="396964">
                <a:tc rowSpan="5">
                  <a:txBody>
                    <a:bodyPr/>
                    <a:lstStyle/>
                    <a:p>
                      <a:pPr algn="l" rtl="0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register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78125969"/>
                  </a:ext>
                </a:extLst>
              </a:tr>
              <a:tr h="396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[memory]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register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08335930"/>
                  </a:ext>
                </a:extLst>
              </a:tr>
              <a:tr h="396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constant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7076608"/>
                  </a:ext>
                </a:extLst>
              </a:tr>
              <a:tr h="396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[memory]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[register]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93552607"/>
                  </a:ext>
                </a:extLst>
              </a:tr>
              <a:tr h="3969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[memory]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constant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15855597"/>
                  </a:ext>
                </a:extLst>
              </a:tr>
              <a:tr h="396964">
                <a:tc>
                  <a:txBody>
                    <a:bodyPr/>
                    <a:lstStyle/>
                    <a:p>
                      <a:pPr algn="l" rtl="0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2400" dirty="0"/>
                        <a:t>register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605825"/>
                  </a:ext>
                </a:extLst>
              </a:tr>
              <a:tr h="396964">
                <a:tc>
                  <a:txBody>
                    <a:bodyPr/>
                    <a:lstStyle/>
                    <a:p>
                      <a:pPr algn="l" rtl="0"/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2400" dirty="0"/>
                        <a:t>[memory]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3886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67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1325880" y="1890614"/>
            <a:ext cx="10043160" cy="2862072"/>
          </a:xfrm>
        </p:spPr>
        <p:txBody>
          <a:bodyPr/>
          <a:lstStyle/>
          <a:p>
            <a:r>
              <a:rPr lang="he-IL" sz="2800" dirty="0"/>
              <a:t>מקבלת כקלט שני אופרנדים,  מבצעת את הפעולה על כל ביט בנפרד.</a:t>
            </a:r>
          </a:p>
          <a:p>
            <a:r>
              <a:rPr lang="he-IL" sz="3200" b="1" dirty="0">
                <a:solidFill>
                  <a:srgbClr val="FF0000"/>
                </a:solidFill>
              </a:rPr>
              <a:t>רק</a:t>
            </a:r>
            <a:r>
              <a:rPr lang="he-IL" sz="2800" dirty="0">
                <a:solidFill>
                  <a:srgbClr val="FF0000"/>
                </a:solidFill>
              </a:rPr>
              <a:t> כאשר שני הביטים הם 1 התוצאה 1</a:t>
            </a:r>
            <a:endParaRPr lang="en-US" sz="2800" dirty="0">
              <a:solidFill>
                <a:srgbClr val="FF0000"/>
              </a:solidFill>
            </a:endParaRPr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4726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פקודת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</p:txBody>
      </p:sp>
      <p:pic>
        <p:nvPicPr>
          <p:cNvPr id="6" name="תמונה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974" y="3995002"/>
            <a:ext cx="4120506" cy="184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254240" y="3768303"/>
            <a:ext cx="33147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/>
              <a:t>0000 0</a:t>
            </a:r>
            <a:r>
              <a:rPr lang="en-US" sz="2800" b="1" dirty="0">
                <a:solidFill>
                  <a:srgbClr val="FF0000"/>
                </a:solidFill>
              </a:rPr>
              <a:t>11</a:t>
            </a:r>
            <a:r>
              <a:rPr lang="en-US" sz="2800" b="1" dirty="0"/>
              <a:t>1 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and</a:t>
            </a:r>
          </a:p>
          <a:p>
            <a:pPr algn="l" rtl="0"/>
            <a:r>
              <a:rPr lang="en-US" sz="2800" b="1" dirty="0"/>
              <a:t>1001 0</a:t>
            </a:r>
            <a:r>
              <a:rPr lang="en-US" sz="2800" b="1" dirty="0">
                <a:solidFill>
                  <a:srgbClr val="FF0000"/>
                </a:solidFill>
              </a:rPr>
              <a:t>11</a:t>
            </a:r>
            <a:r>
              <a:rPr lang="en-US" sz="2800" b="1" dirty="0"/>
              <a:t>0</a:t>
            </a:r>
          </a:p>
          <a:p>
            <a:pPr algn="l" rtl="0"/>
            <a:r>
              <a:rPr lang="en-US" sz="2800" b="1" dirty="0"/>
              <a:t>----------------</a:t>
            </a:r>
          </a:p>
          <a:p>
            <a:pPr algn="l" rtl="0"/>
            <a:r>
              <a:rPr lang="en-US" sz="2800" b="1" dirty="0"/>
              <a:t>0000 0</a:t>
            </a:r>
            <a:r>
              <a:rPr lang="en-US" sz="2800" b="1" dirty="0">
                <a:solidFill>
                  <a:srgbClr val="FF0000"/>
                </a:solidFill>
              </a:rPr>
              <a:t>11</a:t>
            </a:r>
            <a:r>
              <a:rPr lang="en-US" sz="2800" b="1" dirty="0"/>
              <a:t>0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558000"/>
            <a:ext cx="408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5400" b="1" dirty="0">
                <a:solidFill>
                  <a:schemeClr val="accent2"/>
                </a:solidFill>
              </a:rPr>
              <a:t>and </a:t>
            </a:r>
            <a:r>
              <a:rPr lang="he-IL" sz="5400" b="1" dirty="0">
                <a:solidFill>
                  <a:schemeClr val="accent2"/>
                </a:solidFill>
              </a:rPr>
              <a:t>יעד</a:t>
            </a:r>
            <a:r>
              <a:rPr lang="en-US" sz="5400" b="1" dirty="0">
                <a:solidFill>
                  <a:schemeClr val="accent2"/>
                </a:solidFill>
              </a:rPr>
              <a:t>, </a:t>
            </a:r>
            <a:r>
              <a:rPr lang="he-IL" sz="5400" b="1" dirty="0">
                <a:solidFill>
                  <a:schemeClr val="accent2"/>
                </a:solidFill>
              </a:rPr>
              <a:t>מקור</a:t>
            </a:r>
          </a:p>
        </p:txBody>
      </p:sp>
    </p:spTree>
    <p:extLst>
      <p:ext uri="{BB962C8B-B14F-4D97-AF65-F5344CB8AC3E}">
        <p14:creationId xmlns:p14="http://schemas.microsoft.com/office/powerpoint/2010/main" val="154344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437120" y="560923"/>
            <a:ext cx="3718560" cy="1008797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פקודת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55585" y="1845734"/>
            <a:ext cx="2842935" cy="4375452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err="1">
                <a:solidFill>
                  <a:srgbClr val="002060"/>
                </a:solidFill>
              </a:rPr>
              <a:t>mov</a:t>
            </a:r>
            <a:r>
              <a:rPr lang="en-US" sz="3200" b="1" dirty="0"/>
              <a:t> al, </a:t>
            </a:r>
            <a:r>
              <a:rPr lang="en-US" sz="3200" b="1" dirty="0">
                <a:solidFill>
                  <a:srgbClr val="FF6600"/>
                </a:solidFill>
              </a:rPr>
              <a:t>0100b</a:t>
            </a:r>
          </a:p>
          <a:p>
            <a:pPr algn="l" rtl="0"/>
            <a:r>
              <a:rPr lang="en-US" sz="3200" b="1" dirty="0" err="1">
                <a:solidFill>
                  <a:srgbClr val="002060"/>
                </a:solidFill>
              </a:rPr>
              <a:t>mov</a:t>
            </a:r>
            <a:r>
              <a:rPr lang="en-US" sz="3200" b="1" dirty="0"/>
              <a:t> ah, </a:t>
            </a:r>
            <a:r>
              <a:rPr lang="en-US" sz="3200" b="1" dirty="0">
                <a:solidFill>
                  <a:srgbClr val="FF6600"/>
                </a:solidFill>
              </a:rPr>
              <a:t>0001b</a:t>
            </a:r>
          </a:p>
          <a:p>
            <a:pPr algn="l" rtl="0"/>
            <a:r>
              <a:rPr lang="en-US" sz="3200" b="1" dirty="0">
                <a:solidFill>
                  <a:srgbClr val="002060"/>
                </a:solidFill>
              </a:rPr>
              <a:t>and</a:t>
            </a:r>
            <a:r>
              <a:rPr lang="en-US" sz="3200" b="1" dirty="0"/>
              <a:t> al, ah	</a:t>
            </a:r>
          </a:p>
          <a:p>
            <a:pPr rtl="0"/>
            <a:r>
              <a:rPr lang="he-IL" sz="2800" b="1" dirty="0">
                <a:solidFill>
                  <a:schemeClr val="accent2">
                    <a:lumMod val="75000"/>
                  </a:schemeClr>
                </a:solidFill>
              </a:rPr>
              <a:t>האם מספר מתחלק ב – 2?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rtl="0"/>
            <a:r>
              <a:rPr lang="he-IL" sz="2400" b="1" dirty="0"/>
              <a:t>אם התוצאה של הביט האחרון היא </a:t>
            </a:r>
            <a:r>
              <a:rPr lang="he-IL" sz="2400" b="1" dirty="0">
                <a:solidFill>
                  <a:srgbClr val="FF0000"/>
                </a:solidFill>
              </a:rPr>
              <a:t>0</a:t>
            </a:r>
            <a:r>
              <a:rPr lang="he-IL" sz="2400" b="1" dirty="0"/>
              <a:t> המספר מתחלק ב – 2.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558000"/>
            <a:ext cx="408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5400" b="1" dirty="0">
                <a:solidFill>
                  <a:schemeClr val="accent2"/>
                </a:solidFill>
              </a:rPr>
              <a:t>and </a:t>
            </a:r>
            <a:r>
              <a:rPr lang="he-IL" sz="5400" b="1" dirty="0">
                <a:solidFill>
                  <a:schemeClr val="accent2"/>
                </a:solidFill>
              </a:rPr>
              <a:t>יעד</a:t>
            </a:r>
            <a:r>
              <a:rPr lang="en-US" sz="5400" b="1" dirty="0">
                <a:solidFill>
                  <a:schemeClr val="accent2"/>
                </a:solidFill>
              </a:rPr>
              <a:t>, </a:t>
            </a:r>
            <a:r>
              <a:rPr lang="he-IL" sz="5400" b="1" dirty="0">
                <a:solidFill>
                  <a:schemeClr val="accent2"/>
                </a:solidFill>
              </a:rPr>
              <a:t>מקור</a:t>
            </a:r>
          </a:p>
        </p:txBody>
      </p:sp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45474"/>
              </p:ext>
            </p:extLst>
          </p:nvPr>
        </p:nvGraphicFramePr>
        <p:xfrm>
          <a:off x="7766613" y="5016411"/>
          <a:ext cx="3389067" cy="11074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6574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97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34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2318">
                <a:tc>
                  <a:txBody>
                    <a:bodyPr/>
                    <a:lstStyle/>
                    <a:p>
                      <a:pPr rtl="1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he-I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he-I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מסכה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and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/>
          <a:srcRect r="33562" b="53744"/>
          <a:stretch/>
        </p:blipFill>
        <p:spPr>
          <a:xfrm>
            <a:off x="5460937" y="1887825"/>
            <a:ext cx="5694743" cy="2637056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5995686" y="3703900"/>
            <a:ext cx="1655179" cy="7644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9377423" y="2843165"/>
            <a:ext cx="1039793" cy="24306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06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437120" y="560923"/>
            <a:ext cx="3718560" cy="1008797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פקודת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17630" y="2042503"/>
            <a:ext cx="4004840" cy="355964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err="1">
                <a:solidFill>
                  <a:srgbClr val="002060"/>
                </a:solidFill>
              </a:rPr>
              <a:t>mov</a:t>
            </a:r>
            <a:r>
              <a:rPr lang="en-US" sz="3200" b="1" dirty="0"/>
              <a:t> al, </a:t>
            </a:r>
            <a:r>
              <a:rPr lang="en-US" sz="3200" b="1" dirty="0">
                <a:solidFill>
                  <a:srgbClr val="FF6600"/>
                </a:solidFill>
              </a:rPr>
              <a:t>0101b</a:t>
            </a:r>
          </a:p>
          <a:p>
            <a:pPr algn="l" rtl="0"/>
            <a:r>
              <a:rPr lang="en-US" sz="3200" b="1" dirty="0" err="1">
                <a:solidFill>
                  <a:srgbClr val="002060"/>
                </a:solidFill>
              </a:rPr>
              <a:t>mov</a:t>
            </a:r>
            <a:r>
              <a:rPr lang="en-US" sz="3200" b="1" dirty="0"/>
              <a:t> ah, </a:t>
            </a:r>
            <a:r>
              <a:rPr lang="en-US" sz="3200" b="1" dirty="0">
                <a:solidFill>
                  <a:srgbClr val="FF6600"/>
                </a:solidFill>
              </a:rPr>
              <a:t>0001b</a:t>
            </a:r>
          </a:p>
          <a:p>
            <a:pPr algn="l" rtl="0"/>
            <a:r>
              <a:rPr lang="en-US" sz="3200" b="1" dirty="0">
                <a:solidFill>
                  <a:srgbClr val="002060"/>
                </a:solidFill>
              </a:rPr>
              <a:t>and</a:t>
            </a:r>
            <a:r>
              <a:rPr lang="en-US" sz="3200" b="1" dirty="0"/>
              <a:t> al, ah	</a:t>
            </a:r>
          </a:p>
          <a:p>
            <a:pPr rtl="0"/>
            <a:r>
              <a:rPr lang="he-IL" sz="2800" b="1" dirty="0">
                <a:solidFill>
                  <a:schemeClr val="accent2">
                    <a:lumMod val="75000"/>
                  </a:schemeClr>
                </a:solidFill>
              </a:rPr>
              <a:t>האם מספר מתחלק ב – 2?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rtl="0"/>
            <a:r>
              <a:rPr lang="he-IL" sz="2400" b="1" dirty="0"/>
              <a:t>אם התוצאה של הביט האחרון היא </a:t>
            </a:r>
            <a:r>
              <a:rPr lang="he-IL" sz="2400" b="1" dirty="0">
                <a:solidFill>
                  <a:srgbClr val="FF0000"/>
                </a:solidFill>
              </a:rPr>
              <a:t>0</a:t>
            </a:r>
            <a:r>
              <a:rPr lang="he-IL" sz="2400" b="1" dirty="0"/>
              <a:t> המספר מתחלק ב – 2.</a:t>
            </a: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875573"/>
              </p:ext>
            </p:extLst>
          </p:nvPr>
        </p:nvGraphicFramePr>
        <p:xfrm>
          <a:off x="6511680" y="4904340"/>
          <a:ext cx="4644000" cy="11074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9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8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8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2318">
                <a:tc>
                  <a:txBody>
                    <a:bodyPr/>
                    <a:lstStyle/>
                    <a:p>
                      <a:pPr rtl="1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he-I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he-I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מסכה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he-I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and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7280" y="558000"/>
            <a:ext cx="408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5400" b="1" dirty="0">
                <a:solidFill>
                  <a:schemeClr val="accent2"/>
                </a:solidFill>
              </a:rPr>
              <a:t>and </a:t>
            </a:r>
            <a:r>
              <a:rPr lang="he-IL" sz="5400" b="1" dirty="0">
                <a:solidFill>
                  <a:schemeClr val="accent2"/>
                </a:solidFill>
              </a:rPr>
              <a:t>יעד</a:t>
            </a:r>
            <a:r>
              <a:rPr lang="en-US" sz="5400" b="1" dirty="0">
                <a:solidFill>
                  <a:schemeClr val="accent2"/>
                </a:solidFill>
              </a:rPr>
              <a:t>, </a:t>
            </a:r>
            <a:r>
              <a:rPr lang="he-IL" sz="5400" b="1" dirty="0">
                <a:solidFill>
                  <a:schemeClr val="accent2"/>
                </a:solidFill>
              </a:rPr>
              <a:t>מקור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r="34778" b="52606"/>
          <a:stretch/>
        </p:blipFill>
        <p:spPr>
          <a:xfrm>
            <a:off x="5662605" y="1909604"/>
            <a:ext cx="5493075" cy="2654852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9433752" y="2839032"/>
            <a:ext cx="1036320" cy="28956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6047719" y="3636947"/>
            <a:ext cx="2027948" cy="793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667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4049841"/>
            <a:ext cx="1981200" cy="2161308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7076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מסכה</a:t>
            </a:r>
            <a:endParaRPr lang="en-US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741506"/>
          </a:xfrm>
        </p:spPr>
        <p:txBody>
          <a:bodyPr>
            <a:normAutofit/>
          </a:bodyPr>
          <a:lstStyle/>
          <a:p>
            <a:r>
              <a:rPr lang="he-IL" sz="4000" dirty="0"/>
              <a:t>המסכה היא אוסף של ביטים, שמאפשר לנו לבודד ולפעול על ביטים מסוימים.</a:t>
            </a:r>
          </a:p>
          <a:p>
            <a:r>
              <a:rPr lang="he-IL" sz="4000" dirty="0"/>
              <a:t>מסכה יכולה להיות כל אוסף של ביטים, במקרה שלנו נגדיר אוסף מיוחד של ביטים: 00000001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1119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2641600" y="1979414"/>
            <a:ext cx="8570883" cy="2226826"/>
          </a:xfrm>
        </p:spPr>
        <p:txBody>
          <a:bodyPr>
            <a:normAutofit fontScale="70000" lnSpcReduction="20000"/>
          </a:bodyPr>
          <a:lstStyle/>
          <a:p>
            <a:r>
              <a:rPr lang="he-IL" sz="3400" dirty="0"/>
              <a:t>מקבלת שני אופרנדים ופועלת על כל ביט רק כאשר שני </a:t>
            </a:r>
          </a:p>
          <a:p>
            <a:r>
              <a:rPr lang="he-IL" sz="3400" dirty="0">
                <a:solidFill>
                  <a:srgbClr val="FF0000"/>
                </a:solidFill>
              </a:rPr>
              <a:t>הביטים הם 0 התוצאה היא 0.  </a:t>
            </a:r>
          </a:p>
          <a:p>
            <a:r>
              <a:rPr lang="he-IL" sz="3400" dirty="0">
                <a:solidFill>
                  <a:srgbClr val="00B050"/>
                </a:solidFill>
              </a:rPr>
              <a:t>בכל שאר המקרים האופרנד מקבל את הערך 1</a:t>
            </a:r>
          </a:p>
          <a:p>
            <a:endParaRPr lang="he-IL" dirty="0"/>
          </a:p>
          <a:p>
            <a:r>
              <a:rPr lang="he-IL" sz="3400" dirty="0">
                <a:solidFill>
                  <a:schemeClr val="tx1"/>
                </a:solidFill>
              </a:rPr>
              <a:t>שימושית כשרוצים "</a:t>
            </a:r>
            <a:r>
              <a:rPr lang="he-IL" sz="3400" b="1" dirty="0">
                <a:solidFill>
                  <a:schemeClr val="tx1"/>
                </a:solidFill>
              </a:rPr>
              <a:t>להדליק</a:t>
            </a:r>
            <a:r>
              <a:rPr lang="he-IL" sz="3400" dirty="0">
                <a:solidFill>
                  <a:schemeClr val="tx1"/>
                </a:solidFill>
              </a:rPr>
              <a:t>" ביט כבוי, כלומר לוודא ערכו של ביט יהיה 1</a:t>
            </a:r>
          </a:p>
          <a:p>
            <a:endParaRPr lang="en-US" dirty="0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8039100" y="866847"/>
            <a:ext cx="3116580" cy="748593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פקודת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pic>
        <p:nvPicPr>
          <p:cNvPr id="6" name="תמונה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956" y="4372094"/>
            <a:ext cx="3934869" cy="176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75960" y="4311134"/>
            <a:ext cx="33147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0100 0111 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or</a:t>
            </a:r>
          </a:p>
          <a:p>
            <a:pPr algn="l"/>
            <a:r>
              <a:rPr lang="en-US" sz="2800" b="1" dirty="0"/>
              <a:t>000</a:t>
            </a:r>
            <a:r>
              <a:rPr lang="en-US" sz="2800" b="1" dirty="0">
                <a:solidFill>
                  <a:srgbClr val="00B050"/>
                </a:solidFill>
              </a:rPr>
              <a:t>1</a:t>
            </a:r>
            <a:r>
              <a:rPr lang="en-US" sz="2800" b="1" dirty="0"/>
              <a:t> 0000</a:t>
            </a:r>
          </a:p>
          <a:p>
            <a:pPr algn="l"/>
            <a:r>
              <a:rPr lang="en-US" sz="2800" b="1" dirty="0"/>
              <a:t>---------------</a:t>
            </a:r>
          </a:p>
          <a:p>
            <a:pPr algn="l"/>
            <a:r>
              <a:rPr lang="en-US" sz="2800" b="1" dirty="0"/>
              <a:t>010</a:t>
            </a:r>
            <a:r>
              <a:rPr lang="en-US" sz="2800" b="1" dirty="0">
                <a:solidFill>
                  <a:srgbClr val="00B050"/>
                </a:solidFill>
              </a:rPr>
              <a:t>1</a:t>
            </a:r>
            <a:r>
              <a:rPr lang="en-US" sz="2800" b="1" dirty="0"/>
              <a:t> 0111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6320" y="550932"/>
            <a:ext cx="4084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800" b="1" dirty="0">
                <a:solidFill>
                  <a:schemeClr val="accent2"/>
                </a:solidFill>
              </a:rPr>
              <a:t>or </a:t>
            </a:r>
            <a:r>
              <a:rPr lang="he-IL" sz="4800" b="1" dirty="0">
                <a:solidFill>
                  <a:schemeClr val="accent2"/>
                </a:solidFill>
              </a:rPr>
              <a:t>יעד</a:t>
            </a:r>
            <a:r>
              <a:rPr lang="en-US" sz="4800" b="1" dirty="0">
                <a:solidFill>
                  <a:schemeClr val="accent2"/>
                </a:solidFill>
              </a:rPr>
              <a:t>, </a:t>
            </a:r>
            <a:r>
              <a:rPr lang="he-IL" sz="4800" b="1" dirty="0">
                <a:solidFill>
                  <a:schemeClr val="accent2"/>
                </a:solidFill>
              </a:rPr>
              <a:t>מקור</a:t>
            </a:r>
          </a:p>
        </p:txBody>
      </p:sp>
    </p:spTree>
    <p:extLst>
      <p:ext uri="{BB962C8B-B14F-4D97-AF65-F5344CB8AC3E}">
        <p14:creationId xmlns:p14="http://schemas.microsoft.com/office/powerpoint/2010/main" val="25581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437120" y="560923"/>
            <a:ext cx="3718560" cy="1008797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פקודת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85865" y="2273090"/>
            <a:ext cx="3362986" cy="2577254"/>
          </a:xfrm>
        </p:spPr>
        <p:txBody>
          <a:bodyPr>
            <a:normAutofit/>
          </a:bodyPr>
          <a:lstStyle/>
          <a:p>
            <a:pPr algn="l" rtl="0"/>
            <a:r>
              <a:rPr lang="en-US" sz="2400" b="1" dirty="0" err="1"/>
              <a:t>mov</a:t>
            </a:r>
            <a:r>
              <a:rPr lang="en-US" sz="2400" b="1" dirty="0"/>
              <a:t> al, 1001b</a:t>
            </a:r>
          </a:p>
          <a:p>
            <a:pPr algn="l" rtl="0"/>
            <a:r>
              <a:rPr lang="en-US" sz="2400" b="1" dirty="0" err="1"/>
              <a:t>mov</a:t>
            </a:r>
            <a:r>
              <a:rPr lang="en-US" sz="2400" b="1" dirty="0"/>
              <a:t> ah, 0100b</a:t>
            </a:r>
          </a:p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or</a:t>
            </a:r>
            <a:r>
              <a:rPr lang="en-US" sz="2400" b="1" dirty="0"/>
              <a:t> al, ah</a:t>
            </a:r>
          </a:p>
          <a:p>
            <a:r>
              <a:rPr lang="he-IL" sz="2400" b="1" dirty="0"/>
              <a:t>כאשר רוצים להדליק ביט 1 במספר </a:t>
            </a:r>
            <a:r>
              <a:rPr lang="en-US" sz="2400" b="1" dirty="0"/>
              <a:t> 0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  <a:r>
              <a:rPr lang="en-US" sz="2400" b="1" dirty="0"/>
              <a:t>00</a:t>
            </a:r>
            <a:endParaRPr lang="he-IL" sz="2400" b="1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58343"/>
              </p:ext>
            </p:extLst>
          </p:nvPr>
        </p:nvGraphicFramePr>
        <p:xfrm>
          <a:off x="7614995" y="4850344"/>
          <a:ext cx="3362810" cy="11328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5494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4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94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94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50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2318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מסכה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13</a:t>
                      </a:r>
                      <a:r>
                        <a:rPr lang="en-US" sz="2000" b="1" baseline="0" dirty="0">
                          <a:solidFill>
                            <a:srgbClr val="00B050"/>
                          </a:solidFill>
                        </a:rPr>
                        <a:t> = 0Dh</a:t>
                      </a:r>
                      <a:endParaRPr lang="he-IL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85865" y="680600"/>
            <a:ext cx="3108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400" b="1" dirty="0">
                <a:solidFill>
                  <a:schemeClr val="accent2"/>
                </a:solidFill>
              </a:rPr>
              <a:t>or </a:t>
            </a:r>
            <a:r>
              <a:rPr lang="he-IL" sz="4400" b="1" dirty="0">
                <a:solidFill>
                  <a:schemeClr val="accent2"/>
                </a:solidFill>
              </a:rPr>
              <a:t>יעד</a:t>
            </a:r>
            <a:r>
              <a:rPr lang="en-US" sz="4400" b="1" dirty="0">
                <a:solidFill>
                  <a:schemeClr val="accent2"/>
                </a:solidFill>
              </a:rPr>
              <a:t>, </a:t>
            </a:r>
            <a:r>
              <a:rPr lang="he-IL" sz="4400" b="1" dirty="0">
                <a:solidFill>
                  <a:schemeClr val="accent2"/>
                </a:solidFill>
              </a:rPr>
              <a:t>מקור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r="37477" b="52315"/>
          <a:stretch/>
        </p:blipFill>
        <p:spPr>
          <a:xfrm>
            <a:off x="5596205" y="1760292"/>
            <a:ext cx="5559475" cy="2820175"/>
          </a:xfrm>
          <a:prstGeom prst="rect">
            <a:avLst/>
          </a:prstGeom>
        </p:spPr>
      </p:pic>
      <p:sp>
        <p:nvSpPr>
          <p:cNvPr id="9" name="מלבן 8"/>
          <p:cNvSpPr/>
          <p:nvPr/>
        </p:nvSpPr>
        <p:spPr>
          <a:xfrm>
            <a:off x="9400465" y="2739370"/>
            <a:ext cx="1016749" cy="304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6122998" y="3570407"/>
            <a:ext cx="1932982" cy="85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577113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5020</TotalTime>
  <Words>615</Words>
  <Application>Microsoft Office PowerPoint</Application>
  <PresentationFormat>מסך רחב</PresentationFormat>
  <Paragraphs>198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Times New Roman</vt:lpstr>
      <vt:lpstr>Wingdings</vt:lpstr>
      <vt:lpstr>מבט לאחור</vt:lpstr>
      <vt:lpstr>פעולות אריתמטיות לוגיות and, or, xor, not, shl, shr</vt:lpstr>
      <vt:lpstr>פקודות לוגיות</vt:lpstr>
      <vt:lpstr>פקודות לוגיות</vt:lpstr>
      <vt:lpstr>פקודת AND</vt:lpstr>
      <vt:lpstr>פקודת and</vt:lpstr>
      <vt:lpstr>פקודת and</vt:lpstr>
      <vt:lpstr>מסכה</vt:lpstr>
      <vt:lpstr>פקודת OR</vt:lpstr>
      <vt:lpstr>פקודת or</vt:lpstr>
      <vt:lpstr>פקודת XOR</vt:lpstr>
      <vt:lpstr>פקודת XOR- ביצוע הצפנה</vt:lpstr>
      <vt:lpstr>פקודת NOT</vt:lpstr>
      <vt:lpstr>פקודות הזזה</vt:lpstr>
      <vt:lpstr>SHL</vt:lpstr>
      <vt:lpstr>shl – shift left</vt:lpstr>
      <vt:lpstr>SHR</vt:lpstr>
      <vt:lpstr>shr – shift right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אסמבלי שפת סף</dc:title>
  <dc:creator>amir appel</dc:creator>
  <cp:lastModifiedBy>amir appel</cp:lastModifiedBy>
  <cp:revision>269</cp:revision>
  <dcterms:created xsi:type="dcterms:W3CDTF">2016-07-05T08:00:04Z</dcterms:created>
  <dcterms:modified xsi:type="dcterms:W3CDTF">2019-02-12T16:03:47Z</dcterms:modified>
</cp:coreProperties>
</file>