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81" r:id="rId4"/>
    <p:sldId id="287" r:id="rId5"/>
    <p:sldId id="259" r:id="rId6"/>
    <p:sldId id="285" r:id="rId7"/>
    <p:sldId id="260" r:id="rId8"/>
    <p:sldId id="261" r:id="rId9"/>
    <p:sldId id="262" r:id="rId10"/>
    <p:sldId id="263" r:id="rId11"/>
    <p:sldId id="264" r:id="rId12"/>
    <p:sldId id="278" r:id="rId13"/>
    <p:sldId id="279" r:id="rId14"/>
    <p:sldId id="280" r:id="rId15"/>
    <p:sldId id="267" r:id="rId16"/>
    <p:sldId id="268" r:id="rId17"/>
    <p:sldId id="288" r:id="rId18"/>
    <p:sldId id="283" r:id="rId19"/>
    <p:sldId id="282" r:id="rId20"/>
    <p:sldId id="271" r:id="rId21"/>
    <p:sldId id="284" r:id="rId22"/>
    <p:sldId id="272" r:id="rId23"/>
    <p:sldId id="275" r:id="rId24"/>
    <p:sldId id="286" r:id="rId25"/>
    <p:sldId id="273" r:id="rId26"/>
    <p:sldId id="274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9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0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1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5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39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4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6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7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4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53D5B-56F8-4829-8154-9DF8E62537CA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226628" y="2191657"/>
            <a:ext cx="4929051" cy="1625600"/>
          </a:xfrm>
        </p:spPr>
        <p:txBody>
          <a:bodyPr>
            <a:normAutofit/>
          </a:bodyPr>
          <a:lstStyle/>
          <a:p>
            <a:pPr algn="r"/>
            <a:r>
              <a:rPr lang="he-IL" sz="5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מערכים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b="1" dirty="0">
                <a:latin typeface="Arial" panose="020B0604020202020204" pitchFamily="34" charset="0"/>
              </a:rPr>
              <a:t>עמליה אפל ואילת משיח</a:t>
            </a:r>
          </a:p>
          <a:p>
            <a:endParaRPr lang="he-IL" dirty="0"/>
          </a:p>
        </p:txBody>
      </p:sp>
      <p:pic>
        <p:nvPicPr>
          <p:cNvPr id="4" name="Picture 2" descr="http://evilmathwizard.com/wp-content/uploads/2014/10/array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91" y="1436820"/>
            <a:ext cx="3603626" cy="257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8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49256" y="711200"/>
            <a:ext cx="5306423" cy="856344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שכפול ערכים במערך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79" y="2092477"/>
            <a:ext cx="10058400" cy="1884437"/>
          </a:xfrm>
        </p:spPr>
        <p:txBody>
          <a:bodyPr/>
          <a:lstStyle/>
          <a:p>
            <a:pPr algn="l" rtl="0"/>
            <a:r>
              <a:rPr lang="en-US" sz="2400" dirty="0"/>
              <a:t>ArrayOf1234  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  8 dup (1, 2, 3, 4)</a:t>
            </a:r>
          </a:p>
          <a:p>
            <a:r>
              <a:rPr lang="he-IL" sz="2400" dirty="0"/>
              <a:t> </a:t>
            </a:r>
            <a:endParaRPr lang="en-US" sz="2400" dirty="0"/>
          </a:p>
          <a:p>
            <a:r>
              <a:rPr lang="he-IL" sz="2400" dirty="0"/>
              <a:t>ייצור מערך של 32 איברים (4*8), כל ערך בגודל בית  ובו אחד מהמספרים (4 3 2 1)</a:t>
            </a:r>
            <a:endParaRPr lang="en-US" sz="2400" dirty="0"/>
          </a:p>
          <a:p>
            <a:pPr algn="l" rtl="0"/>
            <a:endParaRPr lang="he-IL" dirty="0"/>
          </a:p>
        </p:txBody>
      </p:sp>
      <p:pic>
        <p:nvPicPr>
          <p:cNvPr id="4" name="Picture 2" descr="https://s3.amazonaws.com/images.seroundtable.com/duplicate-content-seo-13219698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88" y="448661"/>
            <a:ext cx="1266826" cy="11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תמונה 10"/>
          <p:cNvPicPr/>
          <p:nvPr/>
        </p:nvPicPr>
        <p:blipFill rotWithShape="1">
          <a:blip r:embed="rId3"/>
          <a:srcRect l="2960" t="72131" r="43769" b="7963"/>
          <a:stretch/>
        </p:blipFill>
        <p:spPr bwMode="auto">
          <a:xfrm>
            <a:off x="2476136" y="4182435"/>
            <a:ext cx="6995886" cy="194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750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49256" y="711200"/>
            <a:ext cx="5306423" cy="856344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שכפול ערכים במערך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67658" y="2092477"/>
            <a:ext cx="10914742" cy="1884437"/>
          </a:xfrm>
        </p:spPr>
        <p:txBody>
          <a:bodyPr/>
          <a:lstStyle/>
          <a:p>
            <a:pPr algn="l" rtl="0"/>
            <a:r>
              <a:rPr lang="en-US" sz="2400" dirty="0" err="1"/>
              <a:t>ArrayLetters</a:t>
            </a:r>
            <a:r>
              <a:rPr lang="en-US" sz="2400" dirty="0"/>
              <a:t>  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</a:t>
            </a:r>
            <a:r>
              <a:rPr lang="he-IL" sz="2400" dirty="0"/>
              <a:t> </a:t>
            </a:r>
            <a:r>
              <a:rPr lang="en-US" sz="2400" dirty="0"/>
              <a:t>dup  5 ('a', 'b', 'c', 'd', 'e')</a:t>
            </a:r>
          </a:p>
          <a:p>
            <a:r>
              <a:rPr lang="he-IL" sz="2400" dirty="0"/>
              <a:t> </a:t>
            </a:r>
            <a:endParaRPr lang="en-US" sz="2400" dirty="0"/>
          </a:p>
          <a:p>
            <a:r>
              <a:rPr lang="he-IL" sz="2400" dirty="0"/>
              <a:t>ייצור מערך של  25  איברים (5*5), כל ערך בגודל בית, המכיל את תווי </a:t>
            </a:r>
            <a:r>
              <a:rPr lang="en-US" sz="2400" dirty="0"/>
              <a:t>  (a b c d e)  ASCII</a:t>
            </a:r>
          </a:p>
          <a:p>
            <a:pPr algn="l" rtl="0"/>
            <a:endParaRPr lang="he-IL" dirty="0"/>
          </a:p>
        </p:txBody>
      </p:sp>
      <p:pic>
        <p:nvPicPr>
          <p:cNvPr id="4" name="Picture 2" descr="https://s3.amazonaws.com/images.seroundtable.com/duplicate-content-seo-13219698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88" y="448661"/>
            <a:ext cx="1266826" cy="11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/>
          <p:nvPr/>
        </p:nvPicPr>
        <p:blipFill rotWithShape="1">
          <a:blip r:embed="rId3"/>
          <a:srcRect l="2960" t="72365" r="45171" b="7728"/>
          <a:stretch/>
        </p:blipFill>
        <p:spPr bwMode="auto">
          <a:xfrm>
            <a:off x="2983682" y="3976914"/>
            <a:ext cx="6285594" cy="201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11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3094" y="770646"/>
            <a:ext cx="5762586" cy="68493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סגמנטים - </a:t>
            </a:r>
            <a:r>
              <a:rPr lang="en-US" sz="4400" b="1" dirty="0">
                <a:cs typeface="+mn-cs"/>
              </a:rPr>
              <a:t>Segments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60396" y="1845734"/>
            <a:ext cx="10395284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2800" dirty="0"/>
              <a:t>רוחב פס הכתובות הוא....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20</a:t>
            </a:r>
            <a:r>
              <a:rPr lang="he-IL" sz="2800" dirty="0"/>
              <a:t> ביטים</a:t>
            </a:r>
          </a:p>
          <a:p>
            <a:pPr marL="0" indent="0">
              <a:buNone/>
            </a:pPr>
            <a:r>
              <a:rPr lang="he-IL" sz="2800" dirty="0"/>
              <a:t>פעמים רבות אנו פונים לזיכרון מתוך רגיסטר שיש לו רק 16 ביטים.</a:t>
            </a:r>
          </a:p>
          <a:p>
            <a:pPr marL="0" indent="0">
              <a:buNone/>
            </a:pPr>
            <a:r>
              <a:rPr lang="he-IL" sz="2800" dirty="0"/>
              <a:t>לכן חילקו את הזיכרון לחלקים בגודל 2 בחזקת 16 בתים כל אחד – כל חלק נקרא סגמנט</a:t>
            </a:r>
          </a:p>
          <a:p>
            <a:pPr marL="0" indent="0">
              <a:buNone/>
            </a:pPr>
            <a:r>
              <a:rPr lang="he-IL" sz="2800" dirty="0"/>
              <a:t>פנייה לכתובת בזיכרון כוללת 2 חלקים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e-IL" sz="2800" dirty="0"/>
              <a:t>מספר הסגמנט - </a:t>
            </a:r>
            <a:r>
              <a:rPr lang="en-US" sz="2800" dirty="0"/>
              <a:t>segment</a:t>
            </a:r>
            <a:endParaRPr lang="he-IL" sz="28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he-IL" sz="2800" dirty="0"/>
              <a:t>ההיסט מתחילתו - </a:t>
            </a:r>
            <a:r>
              <a:rPr lang="en-US" sz="2800" dirty="0"/>
              <a:t>offset</a:t>
            </a:r>
            <a:endParaRPr lang="he-IL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4" name="Picture 4" descr="תוצאת תמונה עבור ‪segmen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31" y="770646"/>
            <a:ext cx="26860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51" y="4262974"/>
            <a:ext cx="3389912" cy="2369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382" y="4985888"/>
            <a:ext cx="281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Segment:offset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61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he-IL" dirty="0"/>
              <a:t>סגמנטים בזיכרון - דוגמא</a:t>
            </a:r>
            <a:endParaRPr lang="en-US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/>
          </p:nvPr>
        </p:nvGraphicFramePr>
        <p:xfrm>
          <a:off x="1011382" y="1119916"/>
          <a:ext cx="10143989" cy="457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08909">
                  <a:extLst>
                    <a:ext uri="{9D8B030D-6E8A-4147-A177-3AD203B41FA5}">
                      <a16:colId xmlns:a16="http://schemas.microsoft.com/office/drawing/2014/main" xmlns="" val="1802929867"/>
                    </a:ext>
                  </a:extLst>
                </a:gridCol>
                <a:gridCol w="590335">
                  <a:extLst>
                    <a:ext uri="{9D8B030D-6E8A-4147-A177-3AD203B41FA5}">
                      <a16:colId xmlns:a16="http://schemas.microsoft.com/office/drawing/2014/main" xmlns="" val="4124409914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3168866992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3520433158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757761538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3647131744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3239749417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1193742973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6396549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2754817960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1249587561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3859616786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3985009435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2861258927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406586065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2116268679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16525268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Segment</a:t>
                      </a:r>
                      <a:r>
                        <a:rPr lang="en-US" sz="2400" baseline="0" dirty="0"/>
                        <a:t>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60679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Segment</a:t>
                      </a:r>
                      <a:r>
                        <a:rPr lang="en-US" sz="2400" baseline="0" dirty="0"/>
                        <a:t>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61261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Segment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8272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97548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8680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58113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51720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0372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41058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Segment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312917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76600" y="5691916"/>
            <a:ext cx="683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dirty="0"/>
              <a:t>התא המסומן נמצא </a:t>
            </a:r>
            <a:r>
              <a:rPr lang="he-IL" sz="3600" dirty="0">
                <a:solidFill>
                  <a:srgbClr val="FF0000"/>
                </a:solidFill>
              </a:rPr>
              <a:t>בסגמנט 2 היסט 3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5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5435600" y="317134"/>
            <a:ext cx="5720080" cy="80803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סגמנטים הערה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3756" y="1125171"/>
            <a:ext cx="8625730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רוחב פס הכתובות הוא 20</a:t>
            </a:r>
          </a:p>
          <a:p>
            <a:r>
              <a:rPr lang="he-IL" sz="2800" dirty="0"/>
              <a:t>שימו לב כי הסטת מספר הסגמנט 16 ביטים שמאלה היא בעצם הכפלה ב 16</a:t>
            </a:r>
          </a:p>
          <a:p>
            <a:endParaRPr lang="he-IL" sz="2800" dirty="0"/>
          </a:p>
          <a:p>
            <a:endParaRPr lang="he-IL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he-IL" sz="2800" dirty="0"/>
              <a:t>לכן היסט : סגמנט </a:t>
            </a:r>
          </a:p>
          <a:p>
            <a:r>
              <a:rPr lang="he-IL" sz="2800" dirty="0"/>
              <a:t>שקול ל: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33447"/>
              </p:ext>
            </p:extLst>
          </p:nvPr>
        </p:nvGraphicFramePr>
        <p:xfrm>
          <a:off x="2506368" y="4949661"/>
          <a:ext cx="7562192" cy="104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62291826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54789650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89706589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72553707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86781029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234662566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0929529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87488445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2601939269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4087309669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3043692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278680718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252898570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91671480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291080350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266188769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70685928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54829883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35651205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3829557995"/>
                    </a:ext>
                  </a:extLst>
                </a:gridCol>
              </a:tblGrid>
              <a:tr h="404707">
                <a:tc>
                  <a:txBody>
                    <a:bodyPr/>
                    <a:lstStyle/>
                    <a:p>
                      <a:r>
                        <a:rPr lang="he-IL" sz="1400" dirty="0"/>
                        <a:t>0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2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3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4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5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6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7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8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9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10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11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12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13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14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15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16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17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18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10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031548"/>
                  </a:ext>
                </a:extLst>
              </a:tr>
              <a:tr h="640080">
                <a:tc gridSpan="4">
                  <a:txBody>
                    <a:bodyPr/>
                    <a:lstStyle/>
                    <a:p>
                      <a:r>
                        <a:rPr lang="he-IL" dirty="0"/>
                        <a:t>סגמנט</a:t>
                      </a:r>
                    </a:p>
                    <a:p>
                      <a:r>
                        <a:rPr lang="en-US" dirty="0"/>
                        <a:t>(x16)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היסט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6286371"/>
                  </a:ext>
                </a:extLst>
              </a:tr>
            </a:tbl>
          </a:graphicData>
        </a:graphic>
      </p:graphicFrame>
      <p:pic>
        <p:nvPicPr>
          <p:cNvPr id="6" name="Picture 4" descr="תוצאת תמונה עבור ‪segmen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6" y="722521"/>
            <a:ext cx="26860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3"/>
          <p:cNvGraphicFramePr>
            <a:graphicFrameLocks noGrp="1"/>
          </p:cNvGraphicFramePr>
          <p:nvPr>
            <p:extLst/>
          </p:nvPr>
        </p:nvGraphicFramePr>
        <p:xfrm>
          <a:off x="132080" y="3325706"/>
          <a:ext cx="11968486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xmlns="" val="978622760"/>
                    </a:ext>
                  </a:extLst>
                </a:gridCol>
                <a:gridCol w="838800">
                  <a:extLst>
                    <a:ext uri="{9D8B030D-6E8A-4147-A177-3AD203B41FA5}">
                      <a16:colId xmlns:a16="http://schemas.microsoft.com/office/drawing/2014/main" xmlns="" val="3523551141"/>
                    </a:ext>
                  </a:extLst>
                </a:gridCol>
                <a:gridCol w="786800">
                  <a:extLst>
                    <a:ext uri="{9D8B030D-6E8A-4147-A177-3AD203B41FA5}">
                      <a16:colId xmlns:a16="http://schemas.microsoft.com/office/drawing/2014/main" xmlns="" val="3716479080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xmlns="" val="276543232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xmlns="" val="27010578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173608800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xmlns="" val="322821144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xmlns="" val="133483235"/>
                    </a:ext>
                  </a:extLst>
                </a:gridCol>
                <a:gridCol w="605942">
                  <a:extLst>
                    <a:ext uri="{9D8B030D-6E8A-4147-A177-3AD203B41FA5}">
                      <a16:colId xmlns:a16="http://schemas.microsoft.com/office/drawing/2014/main" xmlns="" val="1489665639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1944636178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1257119773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2623096106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2444459558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1676450856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4168576037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679592916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26490995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7143100"/>
                  </a:ext>
                </a:extLst>
              </a:tr>
            </a:tbl>
          </a:graphicData>
        </a:graphic>
      </p:graphicFrame>
      <p:sp>
        <p:nvSpPr>
          <p:cNvPr id="7" name="חץ: מעוקל למטה 6"/>
          <p:cNvSpPr/>
          <p:nvPr/>
        </p:nvSpPr>
        <p:spPr>
          <a:xfrm flipH="1">
            <a:off x="11145520" y="306832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חץ: מעוקל למטה 7"/>
          <p:cNvSpPr/>
          <p:nvPr/>
        </p:nvSpPr>
        <p:spPr>
          <a:xfrm flipH="1">
            <a:off x="9042400" y="306832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חץ: מעוקל למטה 8"/>
          <p:cNvSpPr/>
          <p:nvPr/>
        </p:nvSpPr>
        <p:spPr>
          <a:xfrm flipH="1">
            <a:off x="8351520" y="304800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חץ: מעוקל למטה 9"/>
          <p:cNvSpPr/>
          <p:nvPr/>
        </p:nvSpPr>
        <p:spPr>
          <a:xfrm flipH="1">
            <a:off x="6339840" y="305816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חץ: מעוקל למטה 10"/>
          <p:cNvSpPr/>
          <p:nvPr/>
        </p:nvSpPr>
        <p:spPr>
          <a:xfrm flipH="1">
            <a:off x="5720080" y="304800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חץ: מעוקל למטה 11"/>
          <p:cNvSpPr/>
          <p:nvPr/>
        </p:nvSpPr>
        <p:spPr>
          <a:xfrm flipH="1">
            <a:off x="4460240" y="305816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חץ: מעוקל למטה 12"/>
          <p:cNvSpPr/>
          <p:nvPr/>
        </p:nvSpPr>
        <p:spPr>
          <a:xfrm flipH="1">
            <a:off x="4998720" y="305816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חץ: מעוקל למטה 13"/>
          <p:cNvSpPr/>
          <p:nvPr/>
        </p:nvSpPr>
        <p:spPr>
          <a:xfrm flipH="1">
            <a:off x="7538720" y="304800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חץ: מעוקל למטה 14"/>
          <p:cNvSpPr/>
          <p:nvPr/>
        </p:nvSpPr>
        <p:spPr>
          <a:xfrm flipH="1">
            <a:off x="6949440" y="306832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חץ: מעוקל למטה 15"/>
          <p:cNvSpPr/>
          <p:nvPr/>
        </p:nvSpPr>
        <p:spPr>
          <a:xfrm flipH="1">
            <a:off x="2346960" y="307848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חץ: מעוקל למטה 16"/>
          <p:cNvSpPr/>
          <p:nvPr/>
        </p:nvSpPr>
        <p:spPr>
          <a:xfrm flipH="1">
            <a:off x="1625600" y="307848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חץ: מעוקל למטה 17"/>
          <p:cNvSpPr/>
          <p:nvPr/>
        </p:nvSpPr>
        <p:spPr>
          <a:xfrm flipH="1">
            <a:off x="762000" y="308864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חץ: מעוקל למטה 18"/>
          <p:cNvSpPr/>
          <p:nvPr/>
        </p:nvSpPr>
        <p:spPr>
          <a:xfrm flipH="1">
            <a:off x="2977605" y="306832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חץ: מעוקל למטה 19"/>
          <p:cNvSpPr/>
          <p:nvPr/>
        </p:nvSpPr>
        <p:spPr>
          <a:xfrm flipH="1">
            <a:off x="3719285" y="306832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חץ: מעוקל למטה 20"/>
          <p:cNvSpPr/>
          <p:nvPr/>
        </p:nvSpPr>
        <p:spPr>
          <a:xfrm flipH="1">
            <a:off x="9672320" y="306832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חץ: מעוקל למטה 21"/>
          <p:cNvSpPr/>
          <p:nvPr/>
        </p:nvSpPr>
        <p:spPr>
          <a:xfrm flipH="1">
            <a:off x="10464800" y="305816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11354526" y="3391020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מלבן 23"/>
          <p:cNvSpPr/>
          <p:nvPr/>
        </p:nvSpPr>
        <p:spPr>
          <a:xfrm>
            <a:off x="9316720" y="336634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24"/>
          <p:cNvSpPr/>
          <p:nvPr/>
        </p:nvSpPr>
        <p:spPr>
          <a:xfrm>
            <a:off x="10698480" y="338666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25"/>
          <p:cNvSpPr/>
          <p:nvPr/>
        </p:nvSpPr>
        <p:spPr>
          <a:xfrm>
            <a:off x="10068560" y="338666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 26"/>
          <p:cNvSpPr/>
          <p:nvPr/>
        </p:nvSpPr>
        <p:spPr>
          <a:xfrm>
            <a:off x="8554720" y="3352800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 27"/>
          <p:cNvSpPr/>
          <p:nvPr/>
        </p:nvSpPr>
        <p:spPr>
          <a:xfrm>
            <a:off x="6045200" y="335618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28"/>
          <p:cNvSpPr/>
          <p:nvPr/>
        </p:nvSpPr>
        <p:spPr>
          <a:xfrm>
            <a:off x="7945120" y="3361266"/>
            <a:ext cx="64008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29"/>
          <p:cNvSpPr/>
          <p:nvPr/>
        </p:nvSpPr>
        <p:spPr>
          <a:xfrm>
            <a:off x="6685280" y="3351106"/>
            <a:ext cx="547921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30"/>
          <p:cNvSpPr/>
          <p:nvPr/>
        </p:nvSpPr>
        <p:spPr>
          <a:xfrm>
            <a:off x="5293360" y="336634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31"/>
          <p:cNvSpPr/>
          <p:nvPr/>
        </p:nvSpPr>
        <p:spPr>
          <a:xfrm>
            <a:off x="3241040" y="335618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32"/>
          <p:cNvSpPr/>
          <p:nvPr/>
        </p:nvSpPr>
        <p:spPr>
          <a:xfrm>
            <a:off x="4622800" y="337650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33"/>
          <p:cNvSpPr/>
          <p:nvPr/>
        </p:nvSpPr>
        <p:spPr>
          <a:xfrm>
            <a:off x="3992880" y="337650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מלבן 34"/>
          <p:cNvSpPr/>
          <p:nvPr/>
        </p:nvSpPr>
        <p:spPr>
          <a:xfrm>
            <a:off x="2560320" y="336634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35"/>
          <p:cNvSpPr/>
          <p:nvPr/>
        </p:nvSpPr>
        <p:spPr>
          <a:xfrm>
            <a:off x="193040" y="335618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36"/>
          <p:cNvSpPr/>
          <p:nvPr/>
        </p:nvSpPr>
        <p:spPr>
          <a:xfrm>
            <a:off x="1696720" y="3376506"/>
            <a:ext cx="833126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37"/>
          <p:cNvSpPr/>
          <p:nvPr/>
        </p:nvSpPr>
        <p:spPr>
          <a:xfrm>
            <a:off x="944880" y="337650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38"/>
          <p:cNvSpPr/>
          <p:nvPr/>
        </p:nvSpPr>
        <p:spPr>
          <a:xfrm>
            <a:off x="7254240" y="334348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66768" y="793671"/>
            <a:ext cx="8229600" cy="7366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תרגום אופרנד לכתובת בזיכרון</a:t>
            </a:r>
            <a:endParaRPr lang="en-US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78515" y="1857828"/>
            <a:ext cx="7133968" cy="4354285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האסמבלר ממיר את האופרנדים הבאים (בגודל 16 ביט) לכתובות בזיכרון (בגודל 20 ביט)?</a:t>
            </a:r>
            <a:endParaRPr lang="en-US" dirty="0"/>
          </a:p>
          <a:p>
            <a:pPr algn="r" rtl="1"/>
            <a:endParaRPr lang="en-US" dirty="0"/>
          </a:p>
          <a:p>
            <a:pPr marL="109728" indent="0" algn="l" rtl="0">
              <a:buNone/>
            </a:pPr>
            <a:r>
              <a:rPr lang="en-US" dirty="0" err="1"/>
              <a:t>mov</a:t>
            </a:r>
            <a:r>
              <a:rPr lang="en-US" dirty="0"/>
              <a:t>	[1], ax</a:t>
            </a:r>
          </a:p>
          <a:p>
            <a:pPr marL="109728" indent="0" algn="l" rtl="0">
              <a:buNone/>
            </a:pPr>
            <a:r>
              <a:rPr lang="en-US" dirty="0" err="1"/>
              <a:t>mov</a:t>
            </a:r>
            <a:r>
              <a:rPr lang="en-US" dirty="0"/>
              <a:t>	[</a:t>
            </a:r>
            <a:r>
              <a:rPr lang="en-US" dirty="0" err="1"/>
              <a:t>Var</a:t>
            </a:r>
            <a:r>
              <a:rPr lang="en-US" dirty="0"/>
              <a:t>], ax</a:t>
            </a:r>
          </a:p>
          <a:p>
            <a:pPr marL="109728" indent="0" algn="l" rtl="0">
              <a:buNone/>
            </a:pPr>
            <a:r>
              <a:rPr lang="en-US" dirty="0" err="1"/>
              <a:t>mov</a:t>
            </a:r>
            <a:r>
              <a:rPr lang="en-US" dirty="0"/>
              <a:t>	[</a:t>
            </a:r>
            <a:r>
              <a:rPr lang="en-US" dirty="0" err="1"/>
              <a:t>bx</a:t>
            </a:r>
            <a:r>
              <a:rPr lang="en-US" dirty="0"/>
              <a:t>], ax</a:t>
            </a:r>
          </a:p>
          <a:p>
            <a:pPr marL="109728" indent="0" algn="l" rtl="0">
              <a:buNone/>
            </a:pPr>
            <a:endParaRPr lang="en-US" dirty="0"/>
          </a:p>
          <a:p>
            <a:pPr lvl="1"/>
            <a:r>
              <a:rPr lang="he-IL" sz="2400" dirty="0"/>
              <a:t>האופרנדים מייצגים אופסט בלבד</a:t>
            </a:r>
          </a:p>
          <a:p>
            <a:pPr lvl="1"/>
            <a:r>
              <a:rPr lang="he-IL" sz="2400" dirty="0"/>
              <a:t>האסמבלר מניח שאנחנו מתייחסים </a:t>
            </a:r>
            <a:r>
              <a:rPr lang="he-IL" sz="2400" b="1" dirty="0">
                <a:solidFill>
                  <a:schemeClr val="accent2">
                    <a:lumMod val="75000"/>
                  </a:schemeClr>
                </a:solidFill>
              </a:rPr>
              <a:t>לסגמנט הנתונים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ds</a:t>
            </a:r>
            <a:endParaRPr lang="he-IL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he-IL" sz="2400" dirty="0"/>
              <a:t>כלומר </a:t>
            </a:r>
            <a:r>
              <a:rPr lang="en-US" sz="2400" dirty="0"/>
              <a:t>[1]</a:t>
            </a:r>
            <a:r>
              <a:rPr lang="he-IL" sz="2400" dirty="0"/>
              <a:t> הוא למעשה </a:t>
            </a:r>
            <a:r>
              <a:rPr lang="en-US" sz="2400" dirty="0"/>
              <a:t>[ds:1]</a:t>
            </a:r>
            <a:endParaRPr lang="en-US" dirty="0"/>
          </a:p>
          <a:p>
            <a:pPr marL="109728" indent="0" algn="l" rtl="0">
              <a:buNone/>
            </a:pPr>
            <a:endParaRPr lang="en-US" dirty="0"/>
          </a:p>
          <a:p>
            <a:pPr marL="109728" indent="0">
              <a:buNone/>
            </a:pPr>
            <a:endParaRPr lang="he-IL" dirty="0"/>
          </a:p>
        </p:txBody>
      </p:sp>
      <p:pic>
        <p:nvPicPr>
          <p:cNvPr id="2050" name="Picture 2" descr="https://www.yafangouwu.com/wp-content/uploads/l/l-wonderous-how-to-clean-up-your-closet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4" y="2939725"/>
            <a:ext cx="3414938" cy="285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2926080" y="1934991"/>
            <a:ext cx="8229600" cy="1857828"/>
          </a:xfrm>
        </p:spPr>
        <p:txBody>
          <a:bodyPr>
            <a:normAutofit lnSpcReduction="10000"/>
          </a:bodyPr>
          <a:lstStyle/>
          <a:p>
            <a:pPr marL="109728" indent="0" algn="l" rtl="0">
              <a:buNone/>
            </a:pPr>
            <a:r>
              <a:rPr lang="en-US" sz="2400" dirty="0" err="1"/>
              <a:t>mov</a:t>
            </a:r>
            <a:r>
              <a:rPr lang="en-US" sz="2400" dirty="0"/>
              <a:t> 		ax, 0AABBh</a:t>
            </a:r>
          </a:p>
          <a:p>
            <a:pPr marL="109728" indent="0" algn="l" rtl="0">
              <a:buNone/>
            </a:pPr>
            <a:r>
              <a:rPr lang="en-US" sz="2400" dirty="0" err="1"/>
              <a:t>mov</a:t>
            </a:r>
            <a:r>
              <a:rPr lang="en-US" sz="2400" dirty="0"/>
              <a:t>		[1], ax</a:t>
            </a:r>
          </a:p>
          <a:p>
            <a:pPr marL="109728" indent="0" algn="l" rtl="0">
              <a:buNone/>
            </a:pPr>
            <a:endParaRPr lang="en-US" sz="2400" dirty="0"/>
          </a:p>
          <a:p>
            <a:pPr marL="109728" indent="0" algn="r">
              <a:buNone/>
            </a:pPr>
            <a:r>
              <a:rPr lang="he-IL" sz="2400" dirty="0"/>
              <a:t>הערך </a:t>
            </a:r>
            <a:r>
              <a:rPr lang="en-US" sz="2400" dirty="0"/>
              <a:t>AABB</a:t>
            </a:r>
            <a:r>
              <a:rPr lang="he-IL" sz="2400" dirty="0"/>
              <a:t> מועתק לכתובת [1]</a:t>
            </a:r>
            <a:r>
              <a:rPr lang="en-US" sz="2400" dirty="0"/>
              <a:t>  </a:t>
            </a:r>
            <a:r>
              <a:rPr lang="he-IL" sz="2400" dirty="0"/>
              <a:t> ב – </a:t>
            </a:r>
            <a:r>
              <a:rPr lang="en-US" sz="2400" dirty="0"/>
              <a:t>ds</a:t>
            </a:r>
            <a:r>
              <a:rPr lang="he-IL" sz="2400" dirty="0"/>
              <a:t>  (מקטע הנתונים)</a:t>
            </a:r>
            <a:endParaRPr lang="en-US" sz="2400" dirty="0"/>
          </a:p>
          <a:p>
            <a:pPr algn="l" rtl="0"/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624114"/>
            <a:ext cx="10058400" cy="1005484"/>
          </a:xfrm>
        </p:spPr>
        <p:txBody>
          <a:bodyPr>
            <a:normAutofit/>
          </a:bodyPr>
          <a:lstStyle/>
          <a:p>
            <a:pPr algn="r"/>
            <a:r>
              <a:rPr lang="he-IL" sz="4000" b="1" dirty="0"/>
              <a:t>תרגום אופרנד לכתובת בזיכרון</a:t>
            </a:r>
            <a:endParaRPr lang="en-US" sz="4000" b="1" dirty="0"/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065" y="4446555"/>
            <a:ext cx="5167630" cy="18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51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14818A95-7FC2-4B55-B576-E3CB7A79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/>
            <a:r>
              <a:rPr lang="he-IL" dirty="0"/>
              <a:t>גישה לאיבר במערך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F0C8B560-7908-47B8-97D6-BBB729DF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8025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algn="l" rtl="0"/>
            <a:endParaRPr lang="en-US" dirty="0"/>
          </a:p>
          <a:p>
            <a:pPr algn="l" rtl="0"/>
            <a:r>
              <a:rPr lang="en-US" sz="3600" dirty="0" err="1"/>
              <a:t>my_array</a:t>
            </a:r>
            <a:r>
              <a:rPr lang="en-US" sz="3600" dirty="0"/>
              <a:t> </a:t>
            </a:r>
            <a:r>
              <a:rPr lang="en-US" sz="3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db</a:t>
            </a:r>
            <a:r>
              <a:rPr lang="en-US" sz="3600" dirty="0"/>
              <a:t>  </a:t>
            </a:r>
            <a:r>
              <a:rPr lang="en-US" sz="3600" dirty="0">
                <a:solidFill>
                  <a:srgbClr val="FF0000"/>
                </a:solidFill>
              </a:rPr>
              <a:t>0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FF0000"/>
                </a:solidFill>
              </a:rPr>
              <a:t> 5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FF0000"/>
                </a:solidFill>
              </a:rPr>
              <a:t> 6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FF0000"/>
                </a:solidFill>
              </a:rPr>
              <a:t> 7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8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FF0000"/>
                </a:solidFill>
              </a:rPr>
              <a:t> 9</a:t>
            </a:r>
          </a:p>
          <a:p>
            <a:pPr algn="l" rtl="0"/>
            <a:endParaRPr lang="en-US" sz="3600" dirty="0">
              <a:solidFill>
                <a:srgbClr val="FF0000"/>
              </a:solidFill>
            </a:endParaRPr>
          </a:p>
          <a:p>
            <a:pPr algn="l" rtl="0"/>
            <a:r>
              <a:rPr lang="en-US" sz="3600" dirty="0">
                <a:solidFill>
                  <a:schemeClr val="tx1"/>
                </a:solidFill>
              </a:rPr>
              <a:t>[</a:t>
            </a:r>
            <a:r>
              <a:rPr lang="en-US" sz="3600" dirty="0" err="1">
                <a:solidFill>
                  <a:schemeClr val="tx1"/>
                </a:solidFill>
              </a:rPr>
              <a:t>my_array</a:t>
            </a:r>
            <a:r>
              <a:rPr lang="en-US" sz="3600" dirty="0">
                <a:solidFill>
                  <a:schemeClr val="tx1"/>
                </a:solidFill>
              </a:rPr>
              <a:t>]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endParaRPr lang="he-IL" sz="3600" dirty="0">
              <a:solidFill>
                <a:schemeClr val="tx1"/>
              </a:solidFill>
            </a:endParaRPr>
          </a:p>
          <a:p>
            <a:pPr algn="r"/>
            <a:endParaRPr lang="he-IL" sz="3600" dirty="0">
              <a:solidFill>
                <a:srgbClr val="FF0000"/>
              </a:solidFill>
            </a:endParaRPr>
          </a:p>
          <a:p>
            <a:pPr algn="r"/>
            <a:r>
              <a:rPr lang="he-IL" sz="3600" dirty="0">
                <a:solidFill>
                  <a:schemeClr val="tx1"/>
                </a:solidFill>
              </a:rPr>
              <a:t>האיבר ה</a:t>
            </a:r>
            <a:r>
              <a:rPr lang="he-IL" sz="3600" b="1" dirty="0">
                <a:solidFill>
                  <a:schemeClr val="tx1"/>
                </a:solidFill>
              </a:rPr>
              <a:t>רביעי</a:t>
            </a:r>
            <a:r>
              <a:rPr lang="he-IL" sz="3600" dirty="0">
                <a:solidFill>
                  <a:schemeClr val="tx1"/>
                </a:solidFill>
              </a:rPr>
              <a:t> במערך:</a:t>
            </a:r>
            <a:endParaRPr lang="en-US" sz="3600" dirty="0">
              <a:solidFill>
                <a:schemeClr val="tx1"/>
              </a:solidFill>
            </a:endParaRPr>
          </a:p>
          <a:p>
            <a:pPr algn="l" rtl="0"/>
            <a:r>
              <a:rPr lang="en-US" sz="3600" dirty="0">
                <a:solidFill>
                  <a:schemeClr val="tx1"/>
                </a:solidFill>
              </a:rPr>
              <a:t>[</a:t>
            </a:r>
            <a:r>
              <a:rPr lang="en-US" sz="3600" dirty="0" err="1">
                <a:solidFill>
                  <a:schemeClr val="tx1"/>
                </a:solidFill>
              </a:rPr>
              <a:t>my_array</a:t>
            </a:r>
            <a:r>
              <a:rPr lang="en-US" sz="3600" dirty="0">
                <a:solidFill>
                  <a:schemeClr val="tx1"/>
                </a:solidFill>
              </a:rPr>
              <a:t> + </a:t>
            </a:r>
            <a:r>
              <a:rPr lang="en-US" sz="3600" b="1" dirty="0">
                <a:solidFill>
                  <a:schemeClr val="tx1"/>
                </a:solidFill>
              </a:rPr>
              <a:t>3</a:t>
            </a:r>
            <a:r>
              <a:rPr lang="en-US" sz="3600" dirty="0">
                <a:solidFill>
                  <a:schemeClr val="tx1"/>
                </a:solidFill>
              </a:rPr>
              <a:t>]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D03E16A-25D7-453B-A283-3C1909AEF8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672329"/>
            <a:ext cx="5753463" cy="1065031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D2CC2D-8072-417B-A68B-E0AA46FF5C24}"/>
              </a:ext>
            </a:extLst>
          </p:cNvPr>
          <p:cNvSpPr txBox="1"/>
          <p:nvPr/>
        </p:nvSpPr>
        <p:spPr>
          <a:xfrm>
            <a:off x="3999345" y="3429000"/>
            <a:ext cx="333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האיבר הראשון במערך - 0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49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556181" y="3408225"/>
            <a:ext cx="3123364" cy="2825696"/>
          </a:xfrm>
        </p:spPr>
        <p:txBody>
          <a:bodyPr>
            <a:noAutofit/>
          </a:bodyPr>
          <a:lstStyle/>
          <a:p>
            <a:r>
              <a:rPr lang="he-IL" sz="2400" dirty="0">
                <a:solidFill>
                  <a:schemeClr val="accent3">
                    <a:lumMod val="75000"/>
                  </a:schemeClr>
                </a:solidFill>
              </a:rPr>
              <a:t>[שם המשתנה]</a:t>
            </a:r>
            <a:r>
              <a:rPr lang="he-IL" sz="2400" dirty="0"/>
              <a:t> מצביע על מיקום תחילת  המערך בסגמנט הנתונים </a:t>
            </a:r>
            <a:r>
              <a:rPr lang="en-US" sz="2400" dirty="0"/>
              <a:t>ds</a:t>
            </a:r>
            <a:r>
              <a:rPr lang="he-IL" sz="2400" dirty="0"/>
              <a:t>. </a:t>
            </a:r>
            <a:endParaRPr lang="en-US" sz="2400" dirty="0"/>
          </a:p>
          <a:p>
            <a:r>
              <a:rPr lang="he-IL" sz="2400" dirty="0"/>
              <a:t>כדי להגיע למיקום במערך יש להוסיף את האינדקס של האיבר במערך כפול גודל איבר במערך.</a:t>
            </a:r>
            <a:endParaRPr lang="en-US" sz="24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633028" y="624114"/>
            <a:ext cx="4522651" cy="1005484"/>
          </a:xfrm>
        </p:spPr>
        <p:txBody>
          <a:bodyPr>
            <a:normAutofit/>
          </a:bodyPr>
          <a:lstStyle/>
          <a:p>
            <a:pPr algn="r"/>
            <a:r>
              <a:rPr lang="he-IL" sz="4000" b="1" dirty="0"/>
              <a:t>העתקה ממערך</a:t>
            </a:r>
            <a:endParaRPr lang="en-US" sz="4000" b="1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7579" t="19088" r="23829" b="57069"/>
          <a:stretch/>
        </p:blipFill>
        <p:spPr>
          <a:xfrm>
            <a:off x="214258" y="283843"/>
            <a:ext cx="6077857" cy="291737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תמונה 7"/>
          <p:cNvPicPr/>
          <p:nvPr/>
        </p:nvPicPr>
        <p:blipFill rotWithShape="1">
          <a:blip r:embed="rId3"/>
          <a:srcRect l="13696" t="51849" r="13934" b="12462"/>
          <a:stretch/>
        </p:blipFill>
        <p:spPr bwMode="auto">
          <a:xfrm>
            <a:off x="4020458" y="2080602"/>
            <a:ext cx="7518400" cy="4552425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811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275772" y="4238171"/>
            <a:ext cx="4378600" cy="2014944"/>
          </a:xfrm>
        </p:spPr>
        <p:txBody>
          <a:bodyPr>
            <a:normAutofit/>
          </a:bodyPr>
          <a:lstStyle/>
          <a:p>
            <a:r>
              <a:rPr lang="he-IL" dirty="0"/>
              <a:t>העתקת הקבוע </a:t>
            </a:r>
            <a:r>
              <a:rPr lang="en-US" dirty="0" err="1"/>
              <a:t>AAh</a:t>
            </a:r>
            <a:r>
              <a:rPr lang="he-IL" dirty="0"/>
              <a:t> לתוך האיבר הראשון במערך.  אינדקס - </a:t>
            </a:r>
            <a:r>
              <a:rPr lang="en-US" dirty="0"/>
              <a:t>0</a:t>
            </a:r>
            <a:endParaRPr lang="he-IL" dirty="0"/>
          </a:p>
          <a:p>
            <a:pPr marL="109728" indent="0" algn="l" rtl="0">
              <a:buNone/>
            </a:pPr>
            <a:r>
              <a:rPr lang="en-US" b="1" dirty="0" err="1"/>
              <a:t>mov</a:t>
            </a:r>
            <a:r>
              <a:rPr lang="en-US" b="1" dirty="0"/>
              <a:t>	[array], </a:t>
            </a:r>
            <a:r>
              <a:rPr lang="en-US" b="1" dirty="0">
                <a:solidFill>
                  <a:srgbClr val="FF6600"/>
                </a:solidFill>
              </a:rPr>
              <a:t>0AAh</a:t>
            </a:r>
            <a:endParaRPr lang="he-IL" b="1" dirty="0">
              <a:solidFill>
                <a:srgbClr val="FF6600"/>
              </a:solidFill>
            </a:endParaRPr>
          </a:p>
          <a:p>
            <a:r>
              <a:rPr lang="he-IL" dirty="0"/>
              <a:t>האסמבלר יתרגם את [</a:t>
            </a:r>
            <a:r>
              <a:rPr lang="en-US" dirty="0"/>
              <a:t>[array</a:t>
            </a:r>
            <a:r>
              <a:rPr lang="he-IL" dirty="0"/>
              <a:t> מכתובת יחסית לכתובת קבועה</a:t>
            </a:r>
            <a:endParaRPr lang="en-US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111999" y="747271"/>
            <a:ext cx="4100483" cy="84585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העתקה אל מערך</a:t>
            </a:r>
            <a:endParaRPr lang="en-US" sz="4400" b="1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/>
          <a:srcRect l="7579" t="18629" r="55698" b="57833"/>
          <a:stretch/>
        </p:blipFill>
        <p:spPr>
          <a:xfrm>
            <a:off x="275772" y="203200"/>
            <a:ext cx="4378599" cy="3875313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תמונה 8"/>
          <p:cNvPicPr/>
          <p:nvPr/>
        </p:nvPicPr>
        <p:blipFill rotWithShape="1">
          <a:blip r:embed="rId3"/>
          <a:srcRect l="36574" t="51849" r="13467" b="16098"/>
          <a:stretch/>
        </p:blipFill>
        <p:spPr bwMode="auto">
          <a:xfrm>
            <a:off x="5070069" y="1830841"/>
            <a:ext cx="6584901" cy="46289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671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519886" y="286603"/>
            <a:ext cx="2635794" cy="1251911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משתנה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33256" y="1845734"/>
            <a:ext cx="6322423" cy="40233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משתנה הוא תא זיכרון או יותר אשר ניתן לשמור בו נתונים.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כמו קופסה לשמירת מידע.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כדי להקל על הפנייה לתא הזיכרון אנו נותנים לו שם. </a:t>
            </a:r>
          </a:p>
          <a:p>
            <a:pPr marL="0" indent="0">
              <a:buNone/>
            </a:pPr>
            <a:endParaRPr lang="he-IL" dirty="0"/>
          </a:p>
          <a:p>
            <a:endParaRPr lang="en-US" dirty="0"/>
          </a:p>
          <a:p>
            <a:pPr marL="360000" lvl="0" indent="-360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dirty="0"/>
              <a:t>ניתן להשים במשתנה מידע.</a:t>
            </a:r>
            <a:endParaRPr lang="en-US" dirty="0"/>
          </a:p>
          <a:p>
            <a:pPr marL="360000" lvl="0" indent="-360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dirty="0"/>
              <a:t>ניתן לאחזר ממנו מידע.</a:t>
            </a:r>
            <a:endParaRPr lang="en-US" dirty="0"/>
          </a:p>
          <a:p>
            <a:pPr marL="360000" lvl="0" indent="-360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dirty="0"/>
              <a:t>וניתן לשנות את המידע השמור בו.</a:t>
            </a:r>
            <a:endParaRPr lang="en-US" dirty="0"/>
          </a:p>
          <a:p>
            <a:endParaRPr lang="he-IL" dirty="0"/>
          </a:p>
          <a:p>
            <a:pPr algn="l" rtl="0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[name]</a:t>
            </a:r>
            <a:endParaRPr lang="he-IL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 descr="http://www.flippedclassroom.me/_/rsrc/1427362618547/home/App-Development/Lesson-5-Variables-Lists-And-Sensors/Variables.jpg?height=183&amp;width=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88" y="2725736"/>
            <a:ext cx="3786799" cy="216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158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דרך נפוצה לטיפול במערכים היא להעתיק ל-</a:t>
            </a:r>
            <a:r>
              <a:rPr lang="en-US" sz="2400" dirty="0" err="1"/>
              <a:t>bx</a:t>
            </a:r>
            <a:r>
              <a:rPr lang="he-IL" sz="2400" dirty="0"/>
              <a:t> את כתובת תחילת המערך:</a:t>
            </a:r>
            <a:endParaRPr lang="en-US" sz="2400" dirty="0"/>
          </a:p>
          <a:p>
            <a:pPr marL="109728" indent="0" algn="l" rtl="0">
              <a:buNone/>
            </a:pPr>
            <a:r>
              <a:rPr lang="en-US" sz="2800" dirty="0" err="1"/>
              <a:t>mov</a:t>
            </a:r>
            <a:r>
              <a:rPr lang="en-US" sz="2800" dirty="0"/>
              <a:t> 	</a:t>
            </a:r>
            <a:r>
              <a:rPr lang="en-US" sz="2800" dirty="0" err="1"/>
              <a:t>bx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offset </a:t>
            </a:r>
            <a:r>
              <a:rPr lang="en-US" sz="2800" dirty="0"/>
              <a:t>array</a:t>
            </a:r>
          </a:p>
          <a:p>
            <a:pPr marL="109728" indent="0">
              <a:buNone/>
            </a:pPr>
            <a:r>
              <a:rPr lang="he-IL" sz="2400" dirty="0"/>
              <a:t>לרגיסטר  </a:t>
            </a:r>
            <a:r>
              <a:rPr lang="en-US" sz="2400" dirty="0" err="1"/>
              <a:t>bx</a:t>
            </a:r>
            <a:r>
              <a:rPr lang="he-IL" sz="2400" dirty="0"/>
              <a:t> תועתק כתובת תחילת המערך,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כתובת האיבר הראשון במערך  </a:t>
            </a:r>
            <a:r>
              <a:rPr lang="he-IL" sz="2400" dirty="0">
                <a:sym typeface="Wingdings" panose="05000000000000000000" pitchFamily="2" charset="2"/>
              </a:rPr>
              <a:t></a:t>
            </a:r>
            <a:r>
              <a:rPr lang="he-IL" sz="2400" dirty="0"/>
              <a:t> האיבר שנמצא באינדקס 0.</a:t>
            </a:r>
          </a:p>
          <a:p>
            <a:endParaRPr lang="he-IL" sz="2400" dirty="0"/>
          </a:p>
          <a:p>
            <a:r>
              <a:rPr lang="he-IL" sz="2400" dirty="0"/>
              <a:t>העתקת האיבר באינדקס 2 (האיבר השלישי) לתוך </a:t>
            </a:r>
            <a:r>
              <a:rPr lang="en-US" sz="2400" dirty="0"/>
              <a:t>al</a:t>
            </a:r>
            <a:r>
              <a:rPr lang="he-IL" sz="2400" dirty="0"/>
              <a:t>:</a:t>
            </a:r>
          </a:p>
          <a:p>
            <a:pPr marL="109728" indent="0" algn="l" rtl="0">
              <a:buNone/>
            </a:pPr>
            <a:r>
              <a:rPr lang="en-US" sz="2800" dirty="0" err="1"/>
              <a:t>mov</a:t>
            </a:r>
            <a:r>
              <a:rPr lang="en-US" sz="2800" dirty="0"/>
              <a:t>	al, [bx+2]</a:t>
            </a:r>
          </a:p>
          <a:p>
            <a:pPr marL="109728" indent="0" algn="l" rtl="0">
              <a:buNone/>
            </a:pPr>
            <a:endParaRPr lang="en-US" sz="2400" dirty="0"/>
          </a:p>
          <a:p>
            <a:pPr algn="l" rtl="0"/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400800" y="769256"/>
            <a:ext cx="4754880" cy="82731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פקודת </a:t>
            </a:r>
            <a:r>
              <a:rPr lang="en-US" sz="4400" b="1" dirty="0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216810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400800" y="769256"/>
            <a:ext cx="4754880" cy="82731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פקודת </a:t>
            </a:r>
            <a:r>
              <a:rPr lang="en-US" sz="4400" b="1" dirty="0"/>
              <a:t>offset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7367" t="19547" r="19819" b="57527"/>
          <a:stretch/>
        </p:blipFill>
        <p:spPr>
          <a:xfrm>
            <a:off x="551542" y="166472"/>
            <a:ext cx="6427221" cy="279444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תמונה 7"/>
          <p:cNvPicPr/>
          <p:nvPr/>
        </p:nvPicPr>
        <p:blipFill rotWithShape="1">
          <a:blip r:embed="rId3"/>
          <a:srcRect l="12762" t="36901" r="14090" b="26871"/>
          <a:stretch/>
        </p:blipFill>
        <p:spPr bwMode="auto">
          <a:xfrm>
            <a:off x="3904343" y="1883912"/>
            <a:ext cx="8113486" cy="46765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885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56262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sz="2400" dirty="0"/>
              <a:t>LEA: Load Effective Address</a:t>
            </a:r>
          </a:p>
          <a:p>
            <a:pPr algn="l" rtl="0"/>
            <a:endParaRPr lang="he-IL" sz="2400" dirty="0"/>
          </a:p>
          <a:p>
            <a:r>
              <a:rPr lang="he-IL" sz="2400" dirty="0"/>
              <a:t>כמו פקודת </a:t>
            </a:r>
            <a:r>
              <a:rPr lang="en-US" sz="2400" dirty="0"/>
              <a:t>offset</a:t>
            </a:r>
            <a:endParaRPr lang="he-IL" sz="2400" dirty="0"/>
          </a:p>
          <a:p>
            <a:r>
              <a:rPr lang="he-IL" sz="2400" dirty="0"/>
              <a:t>התרגום הוא לאותו קוד מכונה</a:t>
            </a:r>
          </a:p>
          <a:p>
            <a:endParaRPr lang="he-IL" dirty="0"/>
          </a:p>
          <a:p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199086" y="783771"/>
            <a:ext cx="3956594" cy="754743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פקודת </a:t>
            </a:r>
            <a:r>
              <a:rPr lang="en-US" sz="4400" b="1" dirty="0"/>
              <a:t>LEA</a:t>
            </a:r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3762071"/>
            <a:ext cx="6725602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852757"/>
            <a:ext cx="10058400" cy="743858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/>
              <a:t>byte </a:t>
            </a:r>
            <a:r>
              <a:rPr lang="en-US" sz="4400" b="1" dirty="0" err="1"/>
              <a:t>ptr</a:t>
            </a:r>
            <a:r>
              <a:rPr lang="en-US" sz="4400" b="1" dirty="0"/>
              <a:t> / word </a:t>
            </a:r>
            <a:r>
              <a:rPr lang="en-US" sz="4400" b="1" dirty="0" err="1"/>
              <a:t>ptr</a:t>
            </a:r>
            <a:r>
              <a:rPr lang="he-IL" sz="4400" b="1" dirty="0"/>
              <a:t> </a:t>
            </a:r>
            <a:endParaRPr lang="en-US" sz="4400" b="1" dirty="0"/>
          </a:p>
        </p:txBody>
      </p:sp>
      <p:sp>
        <p:nvSpPr>
          <p:cNvPr id="9" name="מציין מיקום תוכן 1"/>
          <p:cNvSpPr txBox="1">
            <a:spLocks/>
          </p:cNvSpPr>
          <p:nvPr/>
        </p:nvSpPr>
        <p:spPr>
          <a:xfrm>
            <a:off x="1154083" y="3706632"/>
            <a:ext cx="10238015" cy="259050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he-IL" sz="2400" dirty="0"/>
              <a:t>ניתן להשתמש בזיכרון בגדלים שונים כדי לשמור את הערך 5  (בית, מילה, בית כפול)</a:t>
            </a:r>
          </a:p>
          <a:p>
            <a:pPr marL="109728" indent="0">
              <a:buNone/>
            </a:pPr>
            <a:r>
              <a:rPr lang="he-IL" sz="2400" dirty="0"/>
              <a:t>באיזה גודל זיכרון להשתמש?</a:t>
            </a:r>
          </a:p>
          <a:p>
            <a:pPr marL="109728" indent="0">
              <a:buNone/>
            </a:pPr>
            <a:r>
              <a:rPr lang="he-IL" sz="2400" dirty="0"/>
              <a:t>צריך לתת הנחיה לאסמבלר באיזה גודל בית להשתמש. </a:t>
            </a:r>
          </a:p>
          <a:p>
            <a:pPr marL="109728" indent="0" algn="l" rtl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	[</a:t>
            </a:r>
            <a:r>
              <a:rPr lang="en-US" sz="2400" dirty="0">
                <a:solidFill>
                  <a:srgbClr val="002060"/>
                </a:solidFill>
              </a:rPr>
              <a:t>byte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ptr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bx</a:t>
            </a:r>
            <a:r>
              <a:rPr lang="en-US" sz="2400" dirty="0"/>
              <a:t>], </a:t>
            </a:r>
            <a:r>
              <a:rPr lang="en-US" sz="2400" dirty="0">
                <a:solidFill>
                  <a:srgbClr val="FF6600"/>
                </a:solidFill>
              </a:rPr>
              <a:t>5</a:t>
            </a:r>
          </a:p>
          <a:p>
            <a:pPr marL="109728" indent="0" algn="l" rtl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	[</a:t>
            </a:r>
            <a:r>
              <a:rPr lang="en-US" sz="2400" dirty="0">
                <a:solidFill>
                  <a:srgbClr val="002060"/>
                </a:solidFill>
              </a:rPr>
              <a:t>word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ptr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bx</a:t>
            </a:r>
            <a:r>
              <a:rPr lang="en-US" sz="2400" dirty="0"/>
              <a:t>], </a:t>
            </a:r>
            <a:r>
              <a:rPr lang="en-US" sz="2400" dirty="0">
                <a:solidFill>
                  <a:srgbClr val="FF6600"/>
                </a:solidFill>
              </a:rPr>
              <a:t>5</a:t>
            </a:r>
            <a:endParaRPr lang="he-IL" sz="2400" b="1" dirty="0">
              <a:solidFill>
                <a:srgbClr val="FF6600"/>
              </a:solidFill>
            </a:endParaRPr>
          </a:p>
          <a:p>
            <a:pPr marL="109728" indent="0">
              <a:buNone/>
            </a:pPr>
            <a:r>
              <a:rPr lang="he-IL" sz="2400" dirty="0"/>
              <a:t> הפקודה </a:t>
            </a:r>
            <a:r>
              <a:rPr lang="en-US" sz="2400" dirty="0">
                <a:solidFill>
                  <a:srgbClr val="002060"/>
                </a:solidFill>
              </a:rPr>
              <a:t>byte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ptr</a:t>
            </a:r>
            <a:r>
              <a:rPr lang="he-IL" sz="2400" dirty="0"/>
              <a:t>  מגדירה להקצות בית אחד לשמירת הערך.</a:t>
            </a:r>
          </a:p>
          <a:p>
            <a:pPr marL="109728" indent="0">
              <a:buNone/>
            </a:pPr>
            <a:r>
              <a:rPr lang="he-IL" sz="2400" dirty="0"/>
              <a:t>הפקודה  </a:t>
            </a:r>
            <a:r>
              <a:rPr lang="en-US" sz="2400" dirty="0">
                <a:solidFill>
                  <a:srgbClr val="002060"/>
                </a:solidFill>
              </a:rPr>
              <a:t>word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ptr</a:t>
            </a:r>
            <a:r>
              <a:rPr lang="he-IL" sz="2400" dirty="0">
                <a:solidFill>
                  <a:srgbClr val="00B0F0"/>
                </a:solidFill>
              </a:rPr>
              <a:t> </a:t>
            </a:r>
            <a:r>
              <a:rPr lang="he-IL" sz="2400" dirty="0"/>
              <a:t>מגדירה להקצות מילה לשמירת הערך.  </a:t>
            </a:r>
          </a:p>
        </p:txBody>
      </p:sp>
      <p:pic>
        <p:nvPicPr>
          <p:cNvPr id="10" name="תמונה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1878" y="3119809"/>
            <a:ext cx="7563802" cy="51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154083" y="1925931"/>
            <a:ext cx="10058400" cy="112206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err="1">
                <a:solidFill>
                  <a:srgbClr val="002060"/>
                </a:solidFill>
              </a:rPr>
              <a:t>mov</a:t>
            </a:r>
            <a:r>
              <a:rPr lang="en-US" sz="2800" dirty="0"/>
              <a:t>  [</a:t>
            </a:r>
            <a:r>
              <a:rPr lang="en-US" sz="2800" dirty="0" err="1"/>
              <a:t>bx</a:t>
            </a:r>
            <a:r>
              <a:rPr lang="en-US" sz="2800" dirty="0"/>
              <a:t>],  </a:t>
            </a:r>
            <a:r>
              <a:rPr lang="en-US" sz="2800" dirty="0">
                <a:solidFill>
                  <a:srgbClr val="FF6600"/>
                </a:solidFill>
              </a:rPr>
              <a:t>5</a:t>
            </a:r>
          </a:p>
          <a:p>
            <a:pPr algn="r"/>
            <a:r>
              <a:rPr lang="he-IL" sz="2200" dirty="0">
                <a:solidFill>
                  <a:schemeClr val="tx1"/>
                </a:solidFill>
              </a:rPr>
              <a:t>פקודה זו חוקית. אך אם נריץ אותה האסמבלר יכתוב לנו הודעת שגויה של  </a:t>
            </a:r>
            <a:r>
              <a:rPr lang="en-US" sz="2200" dirty="0">
                <a:solidFill>
                  <a:schemeClr val="tx1"/>
                </a:solidFill>
              </a:rPr>
              <a:t>type override</a:t>
            </a:r>
            <a:r>
              <a:rPr lang="he-IL" sz="2200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852757"/>
            <a:ext cx="10058400" cy="743858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/>
              <a:t>byte </a:t>
            </a:r>
            <a:r>
              <a:rPr lang="en-US" sz="4400" b="1" dirty="0" err="1"/>
              <a:t>ptr</a:t>
            </a:r>
            <a:r>
              <a:rPr lang="en-US" sz="4400" b="1" dirty="0"/>
              <a:t> / word </a:t>
            </a:r>
            <a:r>
              <a:rPr lang="en-US" sz="4400" b="1" dirty="0" err="1"/>
              <a:t>ptr</a:t>
            </a:r>
            <a:r>
              <a:rPr lang="he-IL" sz="4400" b="1" dirty="0"/>
              <a:t> - המשך</a:t>
            </a:r>
            <a:endParaRPr lang="en-US" sz="4400" b="1" dirty="0"/>
          </a:p>
        </p:txBody>
      </p:sp>
      <p:sp>
        <p:nvSpPr>
          <p:cNvPr id="9" name="מציין מיקום תוכן 1"/>
          <p:cNvSpPr txBox="1">
            <a:spLocks/>
          </p:cNvSpPr>
          <p:nvPr/>
        </p:nvSpPr>
        <p:spPr>
          <a:xfrm>
            <a:off x="1154083" y="3706632"/>
            <a:ext cx="10238015" cy="25905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buNone/>
            </a:pPr>
            <a:r>
              <a:rPr lang="he-IL" sz="2400" dirty="0">
                <a:solidFill>
                  <a:srgbClr val="002060"/>
                </a:solidFill>
              </a:rPr>
              <a:t>כעת </a:t>
            </a:r>
            <a:r>
              <a:rPr lang="en-US" sz="2400" dirty="0" err="1">
                <a:solidFill>
                  <a:srgbClr val="002060"/>
                </a:solidFill>
              </a:rPr>
              <a:t>bx</a:t>
            </a:r>
            <a:r>
              <a:rPr lang="he-IL" sz="2400" dirty="0">
                <a:solidFill>
                  <a:srgbClr val="002060"/>
                </a:solidFill>
              </a:rPr>
              <a:t> מצביע למקום בזיכרון שלא מוגדר לו גודל. לכן צריך להנחות את </a:t>
            </a:r>
            <a:r>
              <a:rPr lang="he-IL" sz="2400" dirty="0" err="1">
                <a:solidFill>
                  <a:srgbClr val="002060"/>
                </a:solidFill>
              </a:rPr>
              <a:t>האסמבלי</a:t>
            </a:r>
            <a:r>
              <a:rPr lang="he-IL" sz="2400" dirty="0">
                <a:solidFill>
                  <a:srgbClr val="002060"/>
                </a:solidFill>
              </a:rPr>
              <a:t> האם להעתיק את ה 5 לבית או למילה.</a:t>
            </a:r>
          </a:p>
          <a:p>
            <a:pPr marL="109728" indent="0" algn="l" rtl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	[</a:t>
            </a:r>
            <a:r>
              <a:rPr lang="en-US" sz="2400" dirty="0">
                <a:solidFill>
                  <a:srgbClr val="002060"/>
                </a:solidFill>
              </a:rPr>
              <a:t>byte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ptr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bx</a:t>
            </a:r>
            <a:r>
              <a:rPr lang="en-US" sz="2400" dirty="0"/>
              <a:t>], </a:t>
            </a:r>
            <a:r>
              <a:rPr lang="en-US" sz="2400" dirty="0">
                <a:solidFill>
                  <a:srgbClr val="FF6600"/>
                </a:solidFill>
              </a:rPr>
              <a:t>5</a:t>
            </a:r>
          </a:p>
          <a:p>
            <a:pPr marL="109728" indent="0" algn="l" rtl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	[</a:t>
            </a:r>
            <a:r>
              <a:rPr lang="en-US" sz="2400" dirty="0">
                <a:solidFill>
                  <a:srgbClr val="002060"/>
                </a:solidFill>
              </a:rPr>
              <a:t>word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ptr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bx</a:t>
            </a:r>
            <a:r>
              <a:rPr lang="en-US" sz="2400" dirty="0"/>
              <a:t>], </a:t>
            </a:r>
            <a:r>
              <a:rPr lang="en-US" sz="2400" dirty="0">
                <a:solidFill>
                  <a:srgbClr val="FF6600"/>
                </a:solidFill>
              </a:rPr>
              <a:t>5</a:t>
            </a:r>
            <a:endParaRPr lang="he-IL" sz="2400" b="1" dirty="0">
              <a:solidFill>
                <a:srgbClr val="FF6600"/>
              </a:solidFill>
            </a:endParaRPr>
          </a:p>
          <a:p>
            <a:pPr marL="109728" indent="0">
              <a:buNone/>
            </a:pPr>
            <a:r>
              <a:rPr lang="he-IL" sz="2400" dirty="0"/>
              <a:t> הפקודה </a:t>
            </a:r>
            <a:r>
              <a:rPr lang="en-US" sz="2400" dirty="0">
                <a:solidFill>
                  <a:srgbClr val="002060"/>
                </a:solidFill>
              </a:rPr>
              <a:t>byte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ptr</a:t>
            </a:r>
            <a:r>
              <a:rPr lang="he-IL" sz="2400" dirty="0"/>
              <a:t>  מגדירה להקצות בית אחד לשמירת הערך.</a:t>
            </a:r>
          </a:p>
          <a:p>
            <a:pPr marL="109728" indent="0">
              <a:buNone/>
            </a:pPr>
            <a:r>
              <a:rPr lang="he-IL" sz="2400" dirty="0"/>
              <a:t>הפקודה  </a:t>
            </a:r>
            <a:r>
              <a:rPr lang="en-US" sz="2400" dirty="0">
                <a:solidFill>
                  <a:srgbClr val="002060"/>
                </a:solidFill>
              </a:rPr>
              <a:t>word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ptr</a:t>
            </a:r>
            <a:r>
              <a:rPr lang="he-IL" sz="2400" dirty="0">
                <a:solidFill>
                  <a:srgbClr val="00B0F0"/>
                </a:solidFill>
              </a:rPr>
              <a:t> </a:t>
            </a:r>
            <a:r>
              <a:rPr lang="he-IL" sz="2400" dirty="0"/>
              <a:t>מגדירה להקצות מילה לשמירת הערך.  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154083" y="1925931"/>
            <a:ext cx="10058400" cy="1780701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>
                <a:solidFill>
                  <a:schemeClr val="tx1"/>
                </a:solidFill>
              </a:rPr>
              <a:t>array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db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dup</a:t>
            </a:r>
            <a:r>
              <a:rPr lang="en-US" sz="2800" dirty="0">
                <a:solidFill>
                  <a:srgbClr val="002060"/>
                </a:solidFill>
              </a:rPr>
              <a:t> (0)</a:t>
            </a:r>
            <a:endParaRPr lang="he-IL" sz="2800" dirty="0">
              <a:solidFill>
                <a:srgbClr val="002060"/>
              </a:solidFill>
            </a:endParaRPr>
          </a:p>
          <a:p>
            <a:pPr algn="l" rtl="0"/>
            <a:r>
              <a:rPr lang="en-US" sz="2800" dirty="0" err="1">
                <a:solidFill>
                  <a:srgbClr val="002060"/>
                </a:solidFill>
              </a:rPr>
              <a:t>mov</a:t>
            </a:r>
            <a:r>
              <a:rPr lang="en-US" sz="2800" dirty="0"/>
              <a:t>  </a:t>
            </a:r>
            <a:r>
              <a:rPr lang="en-US" sz="2800" dirty="0" err="1"/>
              <a:t>bx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offset </a:t>
            </a:r>
            <a:r>
              <a:rPr lang="en-US" sz="2800" dirty="0"/>
              <a:t>array</a:t>
            </a:r>
            <a:endParaRPr lang="en-US" sz="2800" dirty="0">
              <a:solidFill>
                <a:srgbClr val="FF660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b</a:t>
            </a:r>
            <a:r>
              <a:rPr lang="en-US" sz="2200" dirty="0" err="1">
                <a:solidFill>
                  <a:schemeClr val="tx1"/>
                </a:solidFill>
              </a:rPr>
              <a:t>x</a:t>
            </a:r>
            <a:r>
              <a:rPr lang="he-IL" sz="2200" dirty="0">
                <a:solidFill>
                  <a:schemeClr val="tx1"/>
                </a:solidFill>
              </a:rPr>
              <a:t> מצביע על הכתובת של תחילת המערך</a:t>
            </a:r>
            <a:endParaRPr lang="en-US" sz="22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3075710" y="754743"/>
            <a:ext cx="8079970" cy="870857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/>
              <a:t>ההנחיה </a:t>
            </a:r>
            <a:r>
              <a:rPr lang="en-US" sz="4400" b="1" dirty="0"/>
              <a:t> byte </a:t>
            </a:r>
            <a:r>
              <a:rPr lang="en-US" sz="4400" b="1" dirty="0" err="1"/>
              <a:t>ptr</a:t>
            </a:r>
            <a:r>
              <a:rPr lang="en-US" sz="4400" b="1" dirty="0"/>
              <a:t> / word </a:t>
            </a:r>
            <a:r>
              <a:rPr lang="en-US" sz="4400" b="1" dirty="0" err="1"/>
              <a:t>ptr</a:t>
            </a:r>
            <a:r>
              <a:rPr lang="he-IL" sz="4400" b="1" dirty="0"/>
              <a:t>- המשך</a:t>
            </a:r>
            <a:endParaRPr lang="en-US" sz="4400" b="1" dirty="0"/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970" y="4712123"/>
            <a:ext cx="6477000" cy="837565"/>
          </a:xfrm>
          <a:prstGeom prst="rect">
            <a:avLst/>
          </a:prstGeom>
        </p:spPr>
      </p:pic>
      <p:sp>
        <p:nvSpPr>
          <p:cNvPr id="7" name="מציין מיקום תוכן 1"/>
          <p:cNvSpPr txBox="1">
            <a:spLocks/>
          </p:cNvSpPr>
          <p:nvPr/>
        </p:nvSpPr>
        <p:spPr>
          <a:xfrm>
            <a:off x="1168399" y="2037371"/>
            <a:ext cx="6422571" cy="22629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>
            <a:normAutofit fontScale="92500"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None/>
            </a:pPr>
            <a:r>
              <a:rPr lang="en-US" sz="2000" dirty="0"/>
              <a:t>DATASEG</a:t>
            </a:r>
          </a:p>
          <a:p>
            <a:pPr marL="109728" indent="0" algn="l" rtl="0">
              <a:buNone/>
            </a:pPr>
            <a:r>
              <a:rPr lang="en-US" sz="2600" dirty="0"/>
              <a:t>array	</a:t>
            </a:r>
            <a:r>
              <a:rPr lang="en-US" sz="2600" dirty="0" err="1">
                <a:solidFill>
                  <a:srgbClr val="0070C0"/>
                </a:solidFill>
              </a:rPr>
              <a:t>db</a:t>
            </a:r>
            <a:r>
              <a:rPr lang="en-US" sz="2600" dirty="0"/>
              <a:t>   </a:t>
            </a:r>
            <a:r>
              <a:rPr lang="en-US" sz="2600" dirty="0">
                <a:solidFill>
                  <a:srgbClr val="FF6600"/>
                </a:solidFill>
              </a:rPr>
              <a:t>0AAh, 0BBh, 0CCh, 0DDh, 0EEh</a:t>
            </a:r>
          </a:p>
          <a:p>
            <a:pPr marL="109728" indent="0" algn="l" rtl="0">
              <a:buNone/>
            </a:pPr>
            <a:endParaRPr lang="en-US" sz="1800" dirty="0"/>
          </a:p>
          <a:p>
            <a:pPr marL="109728" indent="0" algn="l" rtl="0">
              <a:buNone/>
            </a:pPr>
            <a:r>
              <a:rPr lang="en-US" sz="2000" dirty="0"/>
              <a:t>CODESEG</a:t>
            </a:r>
          </a:p>
          <a:p>
            <a:pPr marL="109728" indent="0" algn="l" rtl="0">
              <a:buNone/>
            </a:pPr>
            <a:r>
              <a:rPr lang="en-US" sz="2000" dirty="0"/>
              <a:t>…</a:t>
            </a:r>
          </a:p>
          <a:p>
            <a:pPr marL="109728" indent="0" algn="l" rtl="0">
              <a:buNone/>
            </a:pPr>
            <a:r>
              <a:rPr lang="en-US" sz="2400" dirty="0" err="1"/>
              <a:t>mov</a:t>
            </a:r>
            <a:r>
              <a:rPr lang="en-US" sz="2400" dirty="0"/>
              <a:t>  ax,  [array+2]</a:t>
            </a:r>
          </a:p>
        </p:txBody>
      </p:sp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>
          <a:xfrm>
            <a:off x="7939314" y="1845734"/>
            <a:ext cx="3216365" cy="3742266"/>
          </a:xfrm>
        </p:spPr>
        <p:txBody>
          <a:bodyPr>
            <a:normAutofit/>
          </a:bodyPr>
          <a:lstStyle/>
          <a:p>
            <a:r>
              <a:rPr lang="he-IL" sz="2400" dirty="0"/>
              <a:t>אם נרצה להעתיק לרגיסטר </a:t>
            </a:r>
            <a:r>
              <a:rPr lang="en-US" sz="2400" dirty="0"/>
              <a:t>ax</a:t>
            </a:r>
            <a:r>
              <a:rPr lang="he-IL" sz="2400" dirty="0"/>
              <a:t>  את האיבר השלישי במערך.</a:t>
            </a:r>
          </a:p>
          <a:p>
            <a:endParaRPr lang="he-IL" sz="2400" dirty="0"/>
          </a:p>
          <a:p>
            <a:r>
              <a:rPr lang="he-IL" sz="2400" dirty="0"/>
              <a:t>כאשר נריץ את התכנית ב - </a:t>
            </a:r>
            <a:r>
              <a:rPr lang="en-US" sz="2400" dirty="0"/>
              <a:t>turbo debugger</a:t>
            </a:r>
            <a:r>
              <a:rPr lang="he-IL" sz="2400" dirty="0"/>
              <a:t> נקבל הודעת שגיאה שהגודל של האופרנדים אינו מתאים.</a:t>
            </a:r>
          </a:p>
        </p:txBody>
      </p:sp>
    </p:spTree>
    <p:extLst>
      <p:ext uri="{BB962C8B-B14F-4D97-AF65-F5344CB8AC3E}">
        <p14:creationId xmlns:p14="http://schemas.microsoft.com/office/powerpoint/2010/main" val="27154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/>
              <a:t>byte </a:t>
            </a:r>
            <a:r>
              <a:rPr lang="en-US" sz="4400" b="1" dirty="0" err="1"/>
              <a:t>ptr</a:t>
            </a:r>
            <a:r>
              <a:rPr lang="en-US" sz="4400" b="1" dirty="0"/>
              <a:t> / word </a:t>
            </a:r>
            <a:r>
              <a:rPr lang="en-US" sz="4400" b="1" dirty="0" err="1"/>
              <a:t>ptr</a:t>
            </a:r>
            <a:r>
              <a:rPr lang="he-IL" sz="4400" b="1" dirty="0"/>
              <a:t> -</a:t>
            </a:r>
            <a:r>
              <a:rPr lang="he-IL" dirty="0"/>
              <a:t> </a:t>
            </a:r>
            <a:r>
              <a:rPr lang="he-IL" sz="4400" b="1" dirty="0"/>
              <a:t>המשך</a:t>
            </a:r>
            <a:endParaRPr lang="en-US" sz="4400" b="1" dirty="0"/>
          </a:p>
        </p:txBody>
      </p:sp>
      <p:sp>
        <p:nvSpPr>
          <p:cNvPr id="7" name="מציין מיקום תוכן 1"/>
          <p:cNvSpPr txBox="1">
            <a:spLocks/>
          </p:cNvSpPr>
          <p:nvPr/>
        </p:nvSpPr>
        <p:spPr>
          <a:xfrm>
            <a:off x="866785" y="2032705"/>
            <a:ext cx="6085558" cy="22629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>
            <a:normAutofit lnSpcReduction="10000"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None/>
            </a:pPr>
            <a:r>
              <a:rPr lang="en-US" sz="2000" dirty="0"/>
              <a:t>DATASEG</a:t>
            </a:r>
          </a:p>
          <a:p>
            <a:pPr marL="109728" indent="0" algn="l" rtl="0">
              <a:buNone/>
            </a:pPr>
            <a:r>
              <a:rPr lang="en-US" sz="2400" dirty="0"/>
              <a:t>array	</a:t>
            </a:r>
            <a:r>
              <a:rPr lang="en-US" sz="2400" dirty="0" err="1">
                <a:solidFill>
                  <a:srgbClr val="0070C0"/>
                </a:solidFill>
              </a:rPr>
              <a:t>db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FF6600"/>
                </a:solidFill>
              </a:rPr>
              <a:t>0AAh, 0BBh, 0CCh, 0DDh, 0EEh</a:t>
            </a:r>
          </a:p>
          <a:p>
            <a:pPr marL="109728" indent="0" algn="l" rtl="0">
              <a:buNone/>
            </a:pPr>
            <a:endParaRPr lang="en-US" sz="2000" dirty="0">
              <a:solidFill>
                <a:srgbClr val="FF6600"/>
              </a:solidFill>
            </a:endParaRPr>
          </a:p>
          <a:p>
            <a:pPr marL="109728" indent="0" algn="l" rtl="0">
              <a:buNone/>
            </a:pPr>
            <a:r>
              <a:rPr lang="en-US" sz="2000" dirty="0"/>
              <a:t>CODESEG</a:t>
            </a:r>
          </a:p>
          <a:p>
            <a:pPr marL="109728" indent="0" algn="l" rtl="0">
              <a:buNone/>
            </a:pPr>
            <a:r>
              <a:rPr lang="en-US" sz="2000" dirty="0"/>
              <a:t>…</a:t>
            </a:r>
          </a:p>
          <a:p>
            <a:pPr marL="109728" indent="0" algn="l" rtl="0">
              <a:buNone/>
            </a:pPr>
            <a:r>
              <a:rPr lang="en-US" sz="2400" dirty="0" err="1"/>
              <a:t>mov</a:t>
            </a:r>
            <a:r>
              <a:rPr lang="en-US" sz="2400" dirty="0"/>
              <a:t>	ax, [</a:t>
            </a:r>
            <a:r>
              <a:rPr lang="en-US" sz="2400" b="1" dirty="0">
                <a:solidFill>
                  <a:srgbClr val="002060"/>
                </a:solidFill>
              </a:rPr>
              <a:t>word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ptr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array+2</a:t>
            </a:r>
            <a:r>
              <a:rPr lang="en-US" sz="2400" dirty="0"/>
              <a:t>]</a:t>
            </a:r>
          </a:p>
        </p:txBody>
      </p:sp>
      <p:pic>
        <p:nvPicPr>
          <p:cNvPr id="8" name="תמונה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315" y="3932396"/>
            <a:ext cx="1812925" cy="223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מציין מיקום תוכן 1"/>
          <p:cNvSpPr txBox="1">
            <a:spLocks/>
          </p:cNvSpPr>
          <p:nvPr/>
        </p:nvSpPr>
        <p:spPr>
          <a:xfrm>
            <a:off x="7265125" y="2001767"/>
            <a:ext cx="3753395" cy="226298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he-IL" dirty="0"/>
              <a:t>הפקודה</a:t>
            </a:r>
          </a:p>
          <a:p>
            <a:pPr marL="109728" indent="0">
              <a:buNone/>
            </a:pPr>
            <a:r>
              <a:rPr lang="he-IL" dirty="0"/>
              <a:t> </a:t>
            </a:r>
            <a:r>
              <a:rPr lang="en-US" b="1" dirty="0"/>
              <a:t>byte </a:t>
            </a:r>
            <a:r>
              <a:rPr lang="en-US" b="1" dirty="0" err="1"/>
              <a:t>ptr</a:t>
            </a:r>
            <a:r>
              <a:rPr lang="en-US" b="1" dirty="0"/>
              <a:t> / word </a:t>
            </a:r>
            <a:r>
              <a:rPr lang="en-US" b="1" dirty="0" err="1"/>
              <a:t>ptr</a:t>
            </a:r>
            <a:r>
              <a:rPr lang="he-IL" b="1" dirty="0"/>
              <a:t> </a:t>
            </a:r>
            <a:endParaRPr lang="he-IL" dirty="0"/>
          </a:p>
          <a:p>
            <a:pPr marL="109728" indent="0">
              <a:buNone/>
            </a:pPr>
            <a:r>
              <a:rPr lang="he-IL" dirty="0"/>
              <a:t>מודיעה לאסמבלר לבצע העתקה של שני בתים לרגיסטר </a:t>
            </a:r>
          </a:p>
        </p:txBody>
      </p:sp>
    </p:spTree>
    <p:extLst>
      <p:ext uri="{BB962C8B-B14F-4D97-AF65-F5344CB8AC3E}">
        <p14:creationId xmlns:p14="http://schemas.microsoft.com/office/powerpoint/2010/main" val="26413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7256" y="624114"/>
            <a:ext cx="7338423" cy="88537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כיצד נשמרים המשתנים בזיכרון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7029" y="1845733"/>
            <a:ext cx="11001827" cy="4395409"/>
          </a:xfrm>
        </p:spPr>
        <p:txBody>
          <a:bodyPr>
            <a:noAutofit/>
          </a:bodyPr>
          <a:lstStyle/>
          <a:p>
            <a:r>
              <a:rPr lang="he-IL" sz="2400" dirty="0"/>
              <a:t>אנו מצהירים בתחילת התכנית על המשתנים בהם נשתמש בתכנית כדי להקצות להם מקום ב – </a:t>
            </a:r>
            <a:r>
              <a:rPr lang="en-US" sz="2400" dirty="0"/>
              <a:t>data segment</a:t>
            </a:r>
            <a:r>
              <a:rPr lang="he-IL" sz="2400" dirty="0"/>
              <a:t>. </a:t>
            </a:r>
            <a:r>
              <a:rPr lang="en-US" sz="2400" dirty="0"/>
              <a:t/>
            </a:r>
            <a:br>
              <a:rPr lang="en-US" sz="2400" dirty="0"/>
            </a:br>
            <a:endParaRPr lang="he-IL" sz="2400" dirty="0"/>
          </a:p>
          <a:p>
            <a:r>
              <a:rPr lang="he-IL" sz="2400" dirty="0"/>
              <a:t>הקצאת הכתובות היא לפי בתים עוקבים.  	בית למשנה מסוג </a:t>
            </a:r>
            <a:r>
              <a:rPr lang="en-US" sz="2400" dirty="0"/>
              <a:t>Byte</a:t>
            </a:r>
            <a:r>
              <a:rPr lang="he-IL" sz="2400" dirty="0"/>
              <a:t>,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						שני בתים למשתנה מטיפוס </a:t>
            </a:r>
            <a:r>
              <a:rPr lang="en-US" sz="2400" dirty="0"/>
              <a:t>word</a:t>
            </a:r>
            <a:r>
              <a:rPr lang="he-IL" sz="2400" dirty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						וארבע בתים למשתנה מטיפוס </a:t>
            </a:r>
            <a:r>
              <a:rPr lang="en-US" sz="2400" dirty="0"/>
              <a:t>double word</a:t>
            </a:r>
            <a:r>
              <a:rPr lang="he-IL" sz="2400" dirty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he-IL" sz="2400" dirty="0"/>
          </a:p>
          <a:p>
            <a:r>
              <a:rPr lang="he-IL" sz="2400" dirty="0"/>
              <a:t>אחסון המשתנים  ב – </a:t>
            </a:r>
            <a:r>
              <a:rPr lang="en-US" sz="2400" dirty="0"/>
              <a:t>data segment</a:t>
            </a:r>
            <a:r>
              <a:rPr lang="he-IL" sz="2400" dirty="0"/>
              <a:t>  מתבצע בשיטה הנקראת </a:t>
            </a:r>
            <a:r>
              <a:rPr lang="en-US" sz="2400" dirty="0">
                <a:solidFill>
                  <a:srgbClr val="CC0000"/>
                </a:solidFill>
              </a:rPr>
              <a:t>little endian</a:t>
            </a:r>
            <a:r>
              <a:rPr lang="he-IL" sz="2400" dirty="0"/>
              <a:t>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בשיטה זו הבית הפחות משמעותי מאוחסן בכתובת הנמוכה והבית המשמעותי בכתובת הגבוה. (מי שמופיע ראשון הוא הקצה הקטן – אינדיאני קטן).</a:t>
            </a:r>
          </a:p>
          <a:p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בציון כתובת של משתנה, אנו רושמים רק את כתובת הבית התחתון</a:t>
            </a:r>
          </a:p>
        </p:txBody>
      </p:sp>
      <p:pic>
        <p:nvPicPr>
          <p:cNvPr id="3074" name="Picture 2" descr="http://www.coloring4fun.com/wp-content/uploads/2013/02/indians_29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24" y="96158"/>
            <a:ext cx="1059996" cy="141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25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45942" y="551542"/>
            <a:ext cx="4609737" cy="92891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מחרוזת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92437"/>
          </a:xfrm>
        </p:spPr>
        <p:txBody>
          <a:bodyPr/>
          <a:lstStyle/>
          <a:p>
            <a:r>
              <a:rPr lang="he-IL" dirty="0"/>
              <a:t>ניתן להגדיר משתנה בגודל בית ולשים בו אוסף של תווים. </a:t>
            </a:r>
            <a:endParaRPr lang="en-US" dirty="0"/>
          </a:p>
          <a:p>
            <a:pPr algn="l" rtl="0"/>
            <a:r>
              <a:rPr lang="en-US" sz="2400" dirty="0"/>
              <a:t>DATASEG</a:t>
            </a:r>
          </a:p>
          <a:p>
            <a:pPr algn="l" rtl="0"/>
            <a:r>
              <a:rPr lang="en-US" sz="2400" dirty="0"/>
              <a:t>	string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'Hello world$'</a:t>
            </a:r>
          </a:p>
          <a:p>
            <a:r>
              <a:rPr lang="he-IL" dirty="0"/>
              <a:t> האסמבלר יודע להתייחס להגדרה זו כאל מחרוזת של 11 תווי  </a:t>
            </a:r>
            <a:r>
              <a:rPr lang="en-US" dirty="0"/>
              <a:t>asci </a:t>
            </a:r>
            <a:r>
              <a:rPr lang="he-IL" dirty="0"/>
              <a:t>שכל אחד מהם הוא בגודל בית.</a:t>
            </a:r>
            <a:endParaRPr lang="en-US" dirty="0"/>
          </a:p>
          <a:p>
            <a:r>
              <a:rPr lang="he-IL" dirty="0"/>
              <a:t> למעשה האסמבלר מתייחס להגדרה זו כאילו הגדרנו 11 תווים שמרנו אותם בזיכרון בזה אחר זה.</a:t>
            </a:r>
            <a:endParaRPr lang="en-US" dirty="0"/>
          </a:p>
          <a:p>
            <a:endParaRPr lang="he-IL" dirty="0"/>
          </a:p>
        </p:txBody>
      </p:sp>
      <p:pic>
        <p:nvPicPr>
          <p:cNvPr id="1026" name="Picture 2" descr="http://www.katiepaterson.org/fossil/Katie_Paterson_Fossil-Necklace_IG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9"/>
          <a:stretch/>
        </p:blipFill>
        <p:spPr bwMode="auto">
          <a:xfrm rot="16200000">
            <a:off x="1815426" y="-318175"/>
            <a:ext cx="1257491" cy="2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72312" r="21226" b="4378"/>
          <a:stretch/>
        </p:blipFill>
        <p:spPr>
          <a:xfrm>
            <a:off x="1441798" y="4376717"/>
            <a:ext cx="9369364" cy="1843974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3020291" y="4419599"/>
            <a:ext cx="3525651" cy="33813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3020291" y="4764660"/>
            <a:ext cx="1856509" cy="27709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054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20000" y="725714"/>
            <a:ext cx="3535680" cy="82731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מערך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מערכים הם צורה נפוצה מאוד לשמירת מידע. מה שמייחד מערך  לעומת שמירה של משתנים בזיכרון:</a:t>
            </a:r>
          </a:p>
          <a:p>
            <a:r>
              <a:rPr lang="he-IL" sz="900" dirty="0"/>
              <a:t> </a:t>
            </a:r>
            <a:endParaRPr lang="en-US" sz="900" dirty="0"/>
          </a:p>
          <a:p>
            <a:pPr marL="324000" lvl="0" indent="-324000">
              <a:buFont typeface="Wingdings" panose="05000000000000000000" pitchFamily="2" charset="2"/>
              <a:buChar char="v"/>
            </a:pPr>
            <a:r>
              <a:rPr lang="he-IL" dirty="0"/>
              <a:t>במערך כל האיברים הם בעלי אותו גודל. </a:t>
            </a:r>
            <a:endParaRPr lang="en-US" dirty="0"/>
          </a:p>
          <a:p>
            <a:pPr marL="324000" lvl="0" indent="-324000">
              <a:buFont typeface="Wingdings" panose="05000000000000000000" pitchFamily="2" charset="2"/>
              <a:buChar char="v"/>
            </a:pPr>
            <a:r>
              <a:rPr lang="he-IL" dirty="0"/>
              <a:t>כל משתנה שהוא חלק ממערך נקרא אלמנט ולכל אלמנט יש אינדקס, שקובע מה המיקום שלו במערך.</a:t>
            </a:r>
            <a:endParaRPr lang="en-US" dirty="0"/>
          </a:p>
          <a:p>
            <a:pPr marL="324000" lvl="0" indent="-324000">
              <a:buFont typeface="Wingdings" panose="05000000000000000000" pitchFamily="2" charset="2"/>
              <a:buChar char="v"/>
            </a:pPr>
            <a:r>
              <a:rPr lang="he-IL" dirty="0"/>
              <a:t>המערך נשמר בזיכרון המחשב בצורה טורית, כאשר האלמנט הראשון, בעל אינדקס אפס, נמצא בכתובת הנמוכה ביותר ויתר האלמנטים בכתובות עוקבות אחריו . </a:t>
            </a:r>
            <a:endParaRPr lang="en-US" dirty="0"/>
          </a:p>
          <a:p>
            <a:pPr marL="324000" lvl="0" indent="-324000">
              <a:buFont typeface="Wingdings" panose="05000000000000000000" pitchFamily="2" charset="2"/>
              <a:buChar char="v"/>
            </a:pPr>
            <a:r>
              <a:rPr lang="he-IL" dirty="0"/>
              <a:t>כתובת הבסיס של המערך היא הכתובת ממנה המערך מתחיל, ששווה בדיוק לכתובת של האלמנט הראשון במערך. </a:t>
            </a:r>
            <a:endParaRPr lang="en-US" dirty="0"/>
          </a:p>
          <a:p>
            <a:pPr marL="324000" lvl="0" indent="-324000">
              <a:buFont typeface="Wingdings" panose="05000000000000000000" pitchFamily="2" charset="2"/>
              <a:buChar char="v"/>
            </a:pPr>
            <a:r>
              <a:rPr lang="he-IL" dirty="0"/>
              <a:t>אפשר לדעת מה הכתובת של כל אלמנט במערך, בעזרת כתובת הבסיס של המערך, אינדקס האלמנט וגודל האלמנט, באמצעות חישוב פשוט.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2058"/>
            <a:ext cx="1856695" cy="14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0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</p:spPr>
        <p:txBody>
          <a:bodyPr/>
          <a:lstStyle/>
          <a:p>
            <a:pPr algn="r"/>
            <a:r>
              <a:rPr lang="he-IL" b="1" dirty="0"/>
              <a:t>איברים במערך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44570" y="1845734"/>
            <a:ext cx="6511109" cy="1811866"/>
          </a:xfrm>
        </p:spPr>
        <p:txBody>
          <a:bodyPr>
            <a:normAutofit/>
          </a:bodyPr>
          <a:lstStyle/>
          <a:p>
            <a:r>
              <a:rPr lang="he-IL" sz="2400" dirty="0"/>
              <a:t>לכל איבר במערך יש אינדקס</a:t>
            </a:r>
            <a:endParaRPr lang="en-US" sz="2400" dirty="0"/>
          </a:p>
          <a:p>
            <a:r>
              <a:rPr lang="he-IL" sz="2400" dirty="0"/>
              <a:t>האיבר הראשון במערך הוא באינדקס 0</a:t>
            </a:r>
            <a:endParaRPr lang="en-US" sz="2400" dirty="0"/>
          </a:p>
          <a:p>
            <a:r>
              <a:rPr lang="he-IL" sz="2400" dirty="0"/>
              <a:t>האיבר השני במערך הוא באינדקס 1 וכו'</a:t>
            </a:r>
            <a:endParaRPr lang="en-US" sz="2400" dirty="0"/>
          </a:p>
        </p:txBody>
      </p:sp>
      <p:pic>
        <p:nvPicPr>
          <p:cNvPr id="4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869826"/>
            <a:ext cx="5753463" cy="1065031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34711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400" b="1" dirty="0"/>
              <a:t>מערך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מערך: </a:t>
            </a:r>
            <a:r>
              <a:rPr lang="he-IL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אוסף של איברים בגודל זהה.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he-IL" dirty="0"/>
              <a:t>מחרוזת היא מקרה פרטי של מערך שהאיברים הם תווים.</a:t>
            </a:r>
            <a:endParaRPr lang="en-US" dirty="0"/>
          </a:p>
          <a:p>
            <a:r>
              <a:rPr lang="he-IL" dirty="0"/>
              <a:t>הגדרת מערך בזיכרון:</a:t>
            </a:r>
            <a:endParaRPr lang="en-US" dirty="0"/>
          </a:p>
          <a:p>
            <a:r>
              <a:rPr lang="he-IL" dirty="0"/>
              <a:t> </a:t>
            </a:r>
            <a:endParaRPr lang="en-US" dirty="0"/>
          </a:p>
          <a:p>
            <a:pPr algn="l" rtl="0"/>
            <a:r>
              <a:rPr lang="en-US" dirty="0" err="1"/>
              <a:t>ArrayName</a:t>
            </a:r>
            <a:r>
              <a:rPr lang="he-IL" dirty="0"/>
              <a:t>	</a:t>
            </a: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SizeOfElement</a:t>
            </a:r>
            <a:r>
              <a:rPr lang="he-IL" dirty="0"/>
              <a:t>	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b="1" dirty="0"/>
              <a:t>dup</a:t>
            </a:r>
            <a:r>
              <a:rPr lang="en-US" dirty="0"/>
              <a:t> </a:t>
            </a:r>
            <a:r>
              <a:rPr lang="he-IL" dirty="0"/>
              <a:t> (?)</a:t>
            </a:r>
            <a:endParaRPr lang="en-US" dirty="0"/>
          </a:p>
          <a:p>
            <a:pPr algn="l"/>
            <a:r>
              <a:rPr lang="he-IL" dirty="0"/>
              <a:t>(ללא ערכים בזיכרון)  </a:t>
            </a:r>
            <a:r>
              <a:rPr lang="en-US" dirty="0"/>
              <a:t>duplicate</a:t>
            </a:r>
            <a:r>
              <a:rPr lang="he-IL" dirty="0"/>
              <a:t>   </a:t>
            </a:r>
            <a:r>
              <a:rPr lang="he-IL" dirty="0">
                <a:solidFill>
                  <a:srgbClr val="FF0000"/>
                </a:solidFill>
              </a:rPr>
              <a:t>מספר אלמנטים במערך   </a:t>
            </a:r>
            <a:r>
              <a:rPr lang="he-IL" dirty="0">
                <a:solidFill>
                  <a:srgbClr val="00B0F0"/>
                </a:solidFill>
              </a:rPr>
              <a:t>גודל בזיכרון    </a:t>
            </a:r>
            <a:r>
              <a:rPr lang="he-IL" dirty="0"/>
              <a:t>שם המערך</a:t>
            </a:r>
          </a:p>
          <a:p>
            <a:pPr algn="l"/>
            <a:endParaRPr lang="he-IL" dirty="0"/>
          </a:p>
          <a:p>
            <a:pPr algn="l"/>
            <a:r>
              <a:rPr lang="en-US" dirty="0" err="1"/>
              <a:t>ArrayName</a:t>
            </a:r>
            <a:r>
              <a:rPr lang="en-US" dirty="0"/>
              <a:t>        </a:t>
            </a:r>
            <a:r>
              <a:rPr lang="en-US" dirty="0" err="1">
                <a:solidFill>
                  <a:srgbClr val="00B0F0"/>
                </a:solidFill>
              </a:rPr>
              <a:t>SizeOfElemet</a:t>
            </a:r>
            <a:r>
              <a:rPr lang="en-US" dirty="0"/>
              <a:t>          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i="1" dirty="0"/>
              <a:t>, …..</a:t>
            </a:r>
            <a:r>
              <a:rPr lang="en-US" i="1" dirty="0" err="1">
                <a:solidFill>
                  <a:srgbClr val="FF0000"/>
                </a:solidFill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</a:rPr>
              <a:t>k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" y="635823"/>
            <a:ext cx="2012949" cy="24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6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91200" y="566057"/>
            <a:ext cx="5364480" cy="87085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הצהרה על מערכים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03965" y="1845733"/>
            <a:ext cx="7151716" cy="4395409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/>
              <a:t>points </a:t>
            </a:r>
            <a:r>
              <a:rPr lang="en-US" sz="2400" dirty="0" err="1"/>
              <a:t>db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4</a:t>
            </a:r>
            <a:r>
              <a:rPr lang="en-US" sz="2400" dirty="0"/>
              <a:t> </a:t>
            </a:r>
            <a:r>
              <a:rPr lang="en-US" sz="2400" b="1" dirty="0"/>
              <a:t>dup</a:t>
            </a:r>
            <a:r>
              <a:rPr lang="en-US" sz="2400" dirty="0"/>
              <a:t> (0)</a:t>
            </a:r>
          </a:p>
          <a:p>
            <a:r>
              <a:rPr lang="he-IL" sz="2400" dirty="0"/>
              <a:t>מערך של 4 אפסים</a:t>
            </a:r>
            <a:endParaRPr lang="en-US" sz="1000" dirty="0"/>
          </a:p>
          <a:p>
            <a:pPr algn="l" rtl="0"/>
            <a:r>
              <a:rPr lang="he-IL" sz="2400" dirty="0"/>
              <a:t> </a:t>
            </a:r>
            <a:r>
              <a:rPr lang="en-US" sz="2400" dirty="0"/>
              <a:t>letters </a:t>
            </a:r>
            <a:r>
              <a:rPr lang="en-US" sz="2400" dirty="0" err="1"/>
              <a:t>db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7</a:t>
            </a:r>
            <a:r>
              <a:rPr lang="en-US" sz="2400" dirty="0"/>
              <a:t> </a:t>
            </a:r>
            <a:r>
              <a:rPr lang="en-US" sz="2400" b="1" dirty="0"/>
              <a:t>dup</a:t>
            </a:r>
            <a:r>
              <a:rPr lang="en-US" sz="2400" dirty="0"/>
              <a:t> ('A')</a:t>
            </a:r>
          </a:p>
          <a:p>
            <a:r>
              <a:rPr lang="he-IL" sz="2400" dirty="0"/>
              <a:t>מערך של 7 אותיות </a:t>
            </a:r>
            <a:r>
              <a:rPr lang="en-US" sz="2400" dirty="0"/>
              <a:t>'A'</a:t>
            </a:r>
            <a:r>
              <a:rPr lang="he-IL" sz="2400" dirty="0"/>
              <a:t>.</a:t>
            </a:r>
          </a:p>
          <a:p>
            <a:pPr algn="l" rtl="0"/>
            <a:r>
              <a:rPr lang="en-US" sz="2400" dirty="0" err="1"/>
              <a:t>evenNumbers</a:t>
            </a:r>
            <a:r>
              <a:rPr lang="en-US" sz="2400" dirty="0"/>
              <a:t> 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>
                <a:solidFill>
                  <a:srgbClr val="00B0F0"/>
                </a:solidFill>
              </a:rPr>
              <a:t> 3</a:t>
            </a:r>
            <a:r>
              <a:rPr lang="en-US" sz="2400" dirty="0"/>
              <a:t> </a:t>
            </a:r>
            <a:r>
              <a:rPr lang="en-US" sz="2400" b="1" dirty="0"/>
              <a:t>dup</a:t>
            </a:r>
            <a:r>
              <a:rPr lang="en-US" sz="2400" dirty="0"/>
              <a:t> (</a:t>
            </a:r>
            <a:r>
              <a:rPr lang="he-IL" sz="2400" dirty="0"/>
              <a:t>?</a:t>
            </a:r>
            <a:r>
              <a:rPr lang="en-US" sz="2400" dirty="0"/>
              <a:t>)</a:t>
            </a:r>
          </a:p>
          <a:p>
            <a:r>
              <a:rPr lang="he-IL" sz="2400" dirty="0"/>
              <a:t>מערך של </a:t>
            </a:r>
            <a:r>
              <a:rPr lang="en-US" sz="2400" dirty="0"/>
              <a:t>3</a:t>
            </a:r>
            <a:r>
              <a:rPr lang="he-IL" sz="2400" dirty="0"/>
              <a:t> בתים לא מאותחלים.</a:t>
            </a:r>
            <a:endParaRPr lang="en-US" sz="2400" dirty="0"/>
          </a:p>
          <a:p>
            <a:r>
              <a:rPr lang="he-IL" sz="1100" dirty="0"/>
              <a:t> </a:t>
            </a:r>
            <a:endParaRPr lang="en-US" sz="800" dirty="0"/>
          </a:p>
          <a:p>
            <a:pPr algn="l" rtl="0"/>
            <a:r>
              <a:rPr lang="en-US" sz="2400" dirty="0" err="1"/>
              <a:t>oddNumbers</a:t>
            </a:r>
            <a:r>
              <a:rPr lang="en-US" sz="2400" dirty="0"/>
              <a:t> 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 1, 3, 5, 7, 9, 11</a:t>
            </a:r>
          </a:p>
          <a:p>
            <a:r>
              <a:rPr lang="he-IL" sz="2400" dirty="0"/>
              <a:t>מערך של 6 מספרים אי זוגיים.</a:t>
            </a:r>
            <a:endParaRPr lang="en-US" sz="1400" dirty="0"/>
          </a:p>
          <a:p>
            <a:pPr algn="l" rtl="0"/>
            <a:r>
              <a:rPr lang="he-IL" dirty="0"/>
              <a:t> 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228708" y="2620983"/>
            <a:ext cx="3182149" cy="273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9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33142" y="286603"/>
            <a:ext cx="5422537" cy="1121283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שכפול ערכים במערך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08552"/>
          </a:xfrm>
        </p:spPr>
        <p:txBody>
          <a:bodyPr/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dup</a:t>
            </a:r>
            <a:r>
              <a:rPr lang="he-IL" sz="2800" dirty="0">
                <a:solidFill>
                  <a:schemeClr val="accent3">
                    <a:lumMod val="75000"/>
                  </a:schemeClr>
                </a:solidFill>
              </a:rPr>
              <a:t>  הוא קיצור של המילה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duplicate</a:t>
            </a:r>
            <a:r>
              <a:rPr lang="he-IL" sz="2800" dirty="0">
                <a:solidFill>
                  <a:schemeClr val="accent3">
                    <a:lumMod val="75000"/>
                  </a:schemeClr>
                </a:solidFill>
              </a:rPr>
              <a:t>  שכפול.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he-IL" dirty="0"/>
              <a:t> </a:t>
            </a:r>
            <a:endParaRPr lang="en-US" dirty="0"/>
          </a:p>
          <a:p>
            <a:pPr algn="l" rtl="0"/>
            <a:r>
              <a:rPr lang="en-US" sz="2400" dirty="0" err="1"/>
              <a:t>ArrayOfTenFives</a:t>
            </a:r>
            <a:r>
              <a:rPr lang="en-US" sz="2400" dirty="0"/>
              <a:t> 	 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	10 dup (5) </a:t>
            </a:r>
          </a:p>
          <a:p>
            <a:pPr algn="l" rtl="0"/>
            <a:endParaRPr lang="en-US" sz="2400" dirty="0"/>
          </a:p>
          <a:p>
            <a:r>
              <a:rPr lang="he-IL" sz="2400" dirty="0"/>
              <a:t>ייצור מערך של 10 איברים, כל ערך בגודל בית, ערכו של כל בית 5. </a:t>
            </a:r>
            <a:endParaRPr lang="en-US" sz="2400" dirty="0"/>
          </a:p>
          <a:p>
            <a:endParaRPr lang="he-IL" dirty="0"/>
          </a:p>
        </p:txBody>
      </p:sp>
      <p:pic>
        <p:nvPicPr>
          <p:cNvPr id="4" name="תמונה 3"/>
          <p:cNvPicPr/>
          <p:nvPr/>
        </p:nvPicPr>
        <p:blipFill rotWithShape="1">
          <a:blip r:embed="rId2"/>
          <a:srcRect l="2337" t="71663" r="43146" b="7728"/>
          <a:stretch/>
        </p:blipFill>
        <p:spPr bwMode="auto">
          <a:xfrm>
            <a:off x="3098981" y="4354286"/>
            <a:ext cx="6054997" cy="194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s://s3.amazonaws.com/images.seroundtable.com/duplicate-content-seo-13219698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88" y="448661"/>
            <a:ext cx="1266826" cy="11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36227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התאמה אישית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1460</TotalTime>
  <Words>761</Words>
  <Application>Microsoft Office PowerPoint</Application>
  <PresentationFormat>מסך רחב</PresentationFormat>
  <Paragraphs>237</Paragraphs>
  <Slides>26</Slides>
  <Notes>0</Notes>
  <HiddenSlides>6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2" baseType="lpstr">
      <vt:lpstr>Arial</vt:lpstr>
      <vt:lpstr>Calibri</vt:lpstr>
      <vt:lpstr>Tahoma</vt:lpstr>
      <vt:lpstr>Wingdings</vt:lpstr>
      <vt:lpstr>Wingdings 3</vt:lpstr>
      <vt:lpstr>מבט לאחור</vt:lpstr>
      <vt:lpstr>מערכים</vt:lpstr>
      <vt:lpstr>משתנה</vt:lpstr>
      <vt:lpstr>כיצד נשמרים המשתנים בזיכרון</vt:lpstr>
      <vt:lpstr>מחרוזת</vt:lpstr>
      <vt:lpstr>מערך</vt:lpstr>
      <vt:lpstr>איברים במערך</vt:lpstr>
      <vt:lpstr>מערך</vt:lpstr>
      <vt:lpstr>הצהרה על מערכים</vt:lpstr>
      <vt:lpstr>שכפול ערכים במערך</vt:lpstr>
      <vt:lpstr>שכפול ערכים במערך</vt:lpstr>
      <vt:lpstr>שכפול ערכים במערך</vt:lpstr>
      <vt:lpstr>סגמנטים - Segments</vt:lpstr>
      <vt:lpstr>סגמנטים בזיכרון - דוגמא</vt:lpstr>
      <vt:lpstr>סגמנטים הערה </vt:lpstr>
      <vt:lpstr>תרגום אופרנד לכתובת בזיכרון</vt:lpstr>
      <vt:lpstr>תרגום אופרנד לכתובת בזיכרון</vt:lpstr>
      <vt:lpstr>גישה לאיבר במערך</vt:lpstr>
      <vt:lpstr>העתקה ממערך</vt:lpstr>
      <vt:lpstr>העתקה אל מערך</vt:lpstr>
      <vt:lpstr>פקודת offset</vt:lpstr>
      <vt:lpstr>פקודת offset</vt:lpstr>
      <vt:lpstr>פקודת LEA</vt:lpstr>
      <vt:lpstr>byte ptr / word ptr </vt:lpstr>
      <vt:lpstr>byte ptr / word ptr - המשך</vt:lpstr>
      <vt:lpstr>ההנחיה  byte ptr / word ptr- המשך</vt:lpstr>
      <vt:lpstr>byte ptr / word ptr - המשך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ופקודת mov</dc:title>
  <dc:creator>amir appel</dc:creator>
  <cp:lastModifiedBy>amir appel</cp:lastModifiedBy>
  <cp:revision>78</cp:revision>
  <dcterms:created xsi:type="dcterms:W3CDTF">2016-08-09T07:31:42Z</dcterms:created>
  <dcterms:modified xsi:type="dcterms:W3CDTF">2020-04-15T08:13:36Z</dcterms:modified>
</cp:coreProperties>
</file>