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85" r:id="rId3"/>
    <p:sldId id="286" r:id="rId4"/>
    <p:sldId id="287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6" r:id="rId20"/>
    <p:sldId id="303" r:id="rId21"/>
    <p:sldId id="304" r:id="rId22"/>
    <p:sldId id="305" r:id="rId23"/>
    <p:sldId id="257" r:id="rId24"/>
    <p:sldId id="281" r:id="rId25"/>
    <p:sldId id="258" r:id="rId26"/>
    <p:sldId id="259" r:id="rId27"/>
    <p:sldId id="307" r:id="rId28"/>
    <p:sldId id="260" r:id="rId29"/>
    <p:sldId id="261" r:id="rId30"/>
    <p:sldId id="262" r:id="rId31"/>
    <p:sldId id="263" r:id="rId32"/>
    <p:sldId id="264" r:id="rId33"/>
    <p:sldId id="267" r:id="rId34"/>
    <p:sldId id="268" r:id="rId35"/>
    <p:sldId id="308" r:id="rId36"/>
    <p:sldId id="283" r:id="rId37"/>
    <p:sldId id="282" r:id="rId38"/>
    <p:sldId id="271" r:id="rId39"/>
    <p:sldId id="284" r:id="rId40"/>
    <p:sldId id="272" r:id="rId41"/>
    <p:sldId id="275" r:id="rId42"/>
    <p:sldId id="309" r:id="rId43"/>
    <p:sldId id="273" r:id="rId44"/>
    <p:sldId id="274" r:id="rId4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סגנון בהיר 3 - הדגשה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018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י"ח/תשרי/תשע"ט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81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י"ח/תשרי/תשע"ט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997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י"ח/תשרי/תשע"ט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40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י"ח/תשרי/תשע"ט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216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י"ח/תשרי/תשע"ט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81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י"ח/תשרי/תשע"ט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255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י"ח/תשרי/תשע"ט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339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י"ח/תשרי/תשע"ט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1645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י"ח/תשרי/תשע"ט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963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E53D5B-56F8-4829-8154-9DF8E62537CA}" type="datetimeFigureOut">
              <a:rPr lang="he-IL" smtClean="0"/>
              <a:t>י"ח/תשרי/תשע"ט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875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י"ח/תשרי/תשע"ט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044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E53D5B-56F8-4829-8154-9DF8E62537CA}" type="datetimeFigureOut">
              <a:rPr lang="he-IL" smtClean="0"/>
              <a:t>י"ח/תשרי/תשע"ט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06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226628" y="2191657"/>
            <a:ext cx="4929051" cy="1625600"/>
          </a:xfrm>
        </p:spPr>
        <p:txBody>
          <a:bodyPr>
            <a:normAutofit/>
          </a:bodyPr>
          <a:lstStyle/>
          <a:p>
            <a:pPr algn="r"/>
            <a:r>
              <a:rPr lang="he-IL" sz="5400" dirty="0" smtClean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מערכים</a:t>
            </a:r>
            <a:endParaRPr lang="he-IL" sz="5400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</a:rPr>
              <a:t>כיתה י', תיכון רוטברג</a:t>
            </a:r>
          </a:p>
          <a:p>
            <a:pPr algn="r"/>
            <a:r>
              <a:rPr lang="he-IL" b="1" dirty="0">
                <a:latin typeface="Arial" panose="020B0604020202020204" pitchFamily="34" charset="0"/>
              </a:rPr>
              <a:t>עמליה אפל ואילת משיח</a:t>
            </a:r>
          </a:p>
          <a:p>
            <a:endParaRPr lang="he-IL" dirty="0"/>
          </a:p>
        </p:txBody>
      </p:sp>
      <p:pic>
        <p:nvPicPr>
          <p:cNvPr id="4" name="Picture 2" descr="http://evilmathwizard.com/wp-content/uploads/2014/10/array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491" y="1436820"/>
            <a:ext cx="3603626" cy="257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588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503984" y="723637"/>
            <a:ext cx="5708497" cy="756138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4400" b="1" dirty="0">
                <a:cs typeface="+mn-cs"/>
              </a:rPr>
              <a:t>פס המענים </a:t>
            </a:r>
            <a:r>
              <a:rPr lang="en-US" sz="4400" b="1" dirty="0">
                <a:cs typeface="+mn-cs"/>
              </a:rPr>
              <a:t>Address Bus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22400" y="2027441"/>
            <a:ext cx="9790083" cy="42203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e-IL" sz="3200" b="1" dirty="0"/>
              <a:t>כמות הכתובות שניתן לפנות אליהן תלויה ברוחב פס</a:t>
            </a:r>
            <a:r>
              <a:rPr lang="en-US" sz="3200" b="1" dirty="0"/>
              <a:t> </a:t>
            </a:r>
            <a:r>
              <a:rPr lang="he-IL" sz="3200" b="1" dirty="0"/>
              <a:t>המענים</a:t>
            </a:r>
          </a:p>
          <a:p>
            <a:pPr marL="0" lvl="1" indent="0">
              <a:buNone/>
            </a:pPr>
            <a:r>
              <a:rPr lang="he-IL" sz="2800" dirty="0"/>
              <a:t>לדוגמא 2 ביט</a:t>
            </a:r>
            <a:r>
              <a:rPr lang="en-US" sz="2800" dirty="0"/>
              <a:t>:</a:t>
            </a:r>
          </a:p>
          <a:p>
            <a:pPr marL="0" lvl="1" indent="0">
              <a:buNone/>
            </a:pPr>
            <a:r>
              <a:rPr lang="he-IL" sz="2800" dirty="0"/>
              <a:t>כתובות: </a:t>
            </a:r>
            <a:r>
              <a:rPr lang="en-US" sz="2800" dirty="0"/>
              <a:t>00,01,10,11</a:t>
            </a:r>
            <a:r>
              <a:rPr lang="he-IL" sz="2800" dirty="0"/>
              <a:t> </a:t>
            </a:r>
            <a:r>
              <a:rPr lang="he-IL" sz="2800" dirty="0">
                <a:sym typeface="Wingdings" panose="05000000000000000000" pitchFamily="2" charset="2"/>
              </a:rPr>
              <a:t> </a:t>
            </a:r>
            <a:r>
              <a:rPr lang="he-IL" sz="2800" dirty="0"/>
              <a:t>2</a:t>
            </a:r>
            <a:r>
              <a:rPr lang="he-IL" sz="2800" baseline="30000" dirty="0"/>
              <a:t>2</a:t>
            </a:r>
          </a:p>
          <a:p>
            <a:pPr marL="0" lvl="1" indent="0">
              <a:buNone/>
            </a:pPr>
            <a:endParaRPr lang="he-IL" sz="2800" dirty="0"/>
          </a:p>
          <a:p>
            <a:pPr marL="0" lvl="1" indent="0">
              <a:buNone/>
            </a:pPr>
            <a:r>
              <a:rPr lang="he-IL" sz="2800" b="1" dirty="0"/>
              <a:t>למעבד ה-8086 שני פסי מענים:</a:t>
            </a:r>
          </a:p>
          <a:p>
            <a:pPr marL="0" lvl="1" indent="0">
              <a:buNone/>
            </a:pPr>
            <a:r>
              <a:rPr lang="he-IL" sz="2800" b="1" dirty="0">
                <a:solidFill>
                  <a:schemeClr val="accent2">
                    <a:lumMod val="75000"/>
                  </a:schemeClr>
                </a:solidFill>
              </a:rPr>
              <a:t>לזיכרון</a:t>
            </a:r>
            <a:r>
              <a:rPr lang="he-IL" sz="2800" dirty="0"/>
              <a:t>: פס מענים ברוחב 20 ביט</a:t>
            </a:r>
          </a:p>
          <a:p>
            <a:pPr marL="566928" lvl="3" indent="0">
              <a:buNone/>
            </a:pPr>
            <a:r>
              <a:rPr lang="he-IL" sz="2800" dirty="0"/>
              <a:t>			  </a:t>
            </a:r>
            <a:r>
              <a:rPr lang="he-IL" sz="2800" b="1" dirty="0"/>
              <a:t>2</a:t>
            </a:r>
            <a:r>
              <a:rPr lang="he-IL" sz="2800" b="1" baseline="30000" dirty="0"/>
              <a:t>20</a:t>
            </a:r>
            <a:r>
              <a:rPr lang="he-IL" sz="2800" dirty="0"/>
              <a:t> = 1,048,576 כתובות</a:t>
            </a:r>
          </a:p>
          <a:p>
            <a:pPr marL="0" lvl="1" indent="0">
              <a:buNone/>
            </a:pPr>
            <a:r>
              <a:rPr lang="he-IL" sz="2800" b="1" dirty="0">
                <a:solidFill>
                  <a:schemeClr val="accent2">
                    <a:lumMod val="75000"/>
                  </a:schemeClr>
                </a:solidFill>
              </a:rPr>
              <a:t>לקלט פלט: </a:t>
            </a:r>
            <a:r>
              <a:rPr lang="he-IL" sz="2800" dirty="0"/>
              <a:t>פס מענים ברוחב 16 ביט</a:t>
            </a:r>
          </a:p>
          <a:p>
            <a:pPr marL="566928" lvl="3" indent="0">
              <a:buNone/>
            </a:pPr>
            <a:r>
              <a:rPr lang="he-IL" sz="2800" dirty="0"/>
              <a:t>			  </a:t>
            </a:r>
            <a:r>
              <a:rPr lang="he-IL" sz="2800" b="1" dirty="0"/>
              <a:t>2</a:t>
            </a:r>
            <a:r>
              <a:rPr lang="he-IL" sz="2800" b="1" baseline="30000" dirty="0"/>
              <a:t>16</a:t>
            </a:r>
            <a:r>
              <a:rPr lang="he-IL" sz="2800" dirty="0"/>
              <a:t> =  65,536 כתובות</a:t>
            </a:r>
            <a:endParaRPr lang="en-US" sz="2800" dirty="0"/>
          </a:p>
        </p:txBody>
      </p:sp>
      <p:pic>
        <p:nvPicPr>
          <p:cNvPr id="7" name="תמונה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30" y="3426849"/>
            <a:ext cx="3562112" cy="2359800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40" y="432167"/>
            <a:ext cx="1104900" cy="923925"/>
          </a:xfrm>
          <a:prstGeom prst="rect">
            <a:avLst/>
          </a:prstGeom>
        </p:spPr>
      </p:pic>
      <p:sp>
        <p:nvSpPr>
          <p:cNvPr id="8" name="מלבן 7"/>
          <p:cNvSpPr/>
          <p:nvPr/>
        </p:nvSpPr>
        <p:spPr>
          <a:xfrm>
            <a:off x="546947" y="4893732"/>
            <a:ext cx="3720254" cy="364076"/>
          </a:xfrm>
          <a:prstGeom prst="rect">
            <a:avLst/>
          </a:prstGeom>
          <a:noFill/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אליפסה 5"/>
          <p:cNvSpPr/>
          <p:nvPr/>
        </p:nvSpPr>
        <p:spPr>
          <a:xfrm>
            <a:off x="546947" y="3251200"/>
            <a:ext cx="1222586" cy="1168400"/>
          </a:xfrm>
          <a:prstGeom prst="ellipse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אליפסה 11"/>
          <p:cNvSpPr/>
          <p:nvPr/>
        </p:nvSpPr>
        <p:spPr>
          <a:xfrm>
            <a:off x="3036154" y="3259666"/>
            <a:ext cx="1222586" cy="1168400"/>
          </a:xfrm>
          <a:prstGeom prst="ellipse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8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982883" y="908276"/>
            <a:ext cx="8229600" cy="720969"/>
          </a:xfrm>
        </p:spPr>
        <p:txBody>
          <a:bodyPr>
            <a:normAutofit/>
          </a:bodyPr>
          <a:lstStyle/>
          <a:p>
            <a:pPr algn="r" rtl="1"/>
            <a:r>
              <a:rPr lang="he-IL" sz="4400" b="1" dirty="0">
                <a:cs typeface="+mn-cs"/>
              </a:rPr>
              <a:t>פס הבקרה </a:t>
            </a:r>
            <a:r>
              <a:rPr lang="en-US" sz="4400" b="1" dirty="0">
                <a:cs typeface="+mn-cs"/>
              </a:rPr>
              <a:t>Control Bus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408371" y="1899138"/>
            <a:ext cx="7091967" cy="4360985"/>
          </a:xfrm>
        </p:spPr>
        <p:txBody>
          <a:bodyPr>
            <a:noAutofit/>
          </a:bodyPr>
          <a:lstStyle/>
          <a:p>
            <a:pPr marL="0" indent="0" algn="r" rtl="1"/>
            <a:r>
              <a:rPr lang="he-IL" sz="4000" b="1" dirty="0">
                <a:solidFill>
                  <a:schemeClr val="accent3">
                    <a:lumMod val="75000"/>
                  </a:schemeClr>
                </a:solidFill>
              </a:rPr>
              <a:t>שמנו ערכים בפסי המענים והמידע</a:t>
            </a:r>
          </a:p>
          <a:p>
            <a:pPr marL="360000" lvl="1" indent="-360000" algn="r" rtl="1"/>
            <a:r>
              <a:rPr lang="he-IL" sz="3600" dirty="0"/>
              <a:t>האם לפנות לזיכרון או ל-</a:t>
            </a:r>
            <a:r>
              <a:rPr lang="en-US" sz="3600" dirty="0"/>
              <a:t>I/O</a:t>
            </a:r>
            <a:r>
              <a:rPr lang="he-IL" sz="3600" dirty="0"/>
              <a:t>? </a:t>
            </a:r>
          </a:p>
          <a:p>
            <a:pPr marL="360000" lvl="1" indent="-360000" algn="r" rtl="1"/>
            <a:r>
              <a:rPr lang="he-IL" sz="3600" dirty="0"/>
              <a:t>האם לכתוב או לקרוא?</a:t>
            </a:r>
          </a:p>
          <a:p>
            <a:pPr algn="r" rtl="1"/>
            <a:r>
              <a:rPr lang="he-IL" sz="4000" b="1" dirty="0">
                <a:solidFill>
                  <a:schemeClr val="accent3">
                    <a:lumMod val="75000"/>
                  </a:schemeClr>
                </a:solidFill>
              </a:rPr>
              <a:t>פס הבקרה עונה על שאלות אלו</a:t>
            </a:r>
          </a:p>
          <a:p>
            <a:pPr marL="360000" lvl="1" indent="-360000" algn="r" rtl="1"/>
            <a:r>
              <a:rPr lang="he-IL" sz="3600" dirty="0"/>
              <a:t>לאן לפנות: קו לזיכרון, קו ל-</a:t>
            </a:r>
            <a:r>
              <a:rPr lang="en-US" sz="3600" dirty="0"/>
              <a:t>I/O</a:t>
            </a:r>
            <a:endParaRPr lang="he-IL" sz="3600" dirty="0"/>
          </a:p>
          <a:p>
            <a:pPr marL="360000" lvl="1" indent="-360000" algn="r" rtl="1"/>
            <a:r>
              <a:rPr lang="he-IL" sz="3600" dirty="0"/>
              <a:t>כיוון ההעתקה: קו קריאה </a:t>
            </a:r>
            <a:r>
              <a:rPr lang="en-US" sz="3600" dirty="0"/>
              <a:t>read</a:t>
            </a:r>
            <a:r>
              <a:rPr lang="he-IL" sz="3600" dirty="0"/>
              <a:t>, קו כתיבה </a:t>
            </a:r>
            <a:r>
              <a:rPr lang="en-US" sz="3600" dirty="0"/>
              <a:t>write</a:t>
            </a:r>
            <a:endParaRPr lang="he-IL" sz="2800" dirty="0"/>
          </a:p>
          <a:p>
            <a:pPr algn="r" rtl="1"/>
            <a:endParaRPr lang="he-IL" sz="3200" dirty="0"/>
          </a:p>
        </p:txBody>
      </p:sp>
      <p:pic>
        <p:nvPicPr>
          <p:cNvPr id="7" name="תמונה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3" y="2602914"/>
            <a:ext cx="4318250" cy="3083432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286161" y="4036570"/>
            <a:ext cx="4412838" cy="401662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32" y="541153"/>
            <a:ext cx="1049951" cy="10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00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 anchor="t">
            <a:normAutofit/>
          </a:bodyPr>
          <a:lstStyle/>
          <a:p>
            <a:pPr algn="ctr"/>
            <a:r>
              <a:rPr lang="en-US" sz="5400" b="1" dirty="0"/>
              <a:t>Clock Cycle</a:t>
            </a:r>
            <a:r>
              <a:rPr lang="he-IL" sz="5400" b="1" dirty="0"/>
              <a:t> – שליחת הוראה</a:t>
            </a:r>
            <a:endParaRPr lang="en-US" sz="5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88758" y="3488095"/>
            <a:ext cx="2067119" cy="18117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he-IL" sz="4400" dirty="0"/>
              <a:t>כתובת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e-IL" sz="4400" dirty="0"/>
              <a:t>הוראה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e-IL" sz="4400" dirty="0"/>
              <a:t>מידע</a:t>
            </a:r>
            <a:endParaRPr lang="en-US" sz="4400" dirty="0"/>
          </a:p>
        </p:txBody>
      </p:sp>
      <p:pic>
        <p:nvPicPr>
          <p:cNvPr id="4" name="תמונה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956" y="1329267"/>
            <a:ext cx="5287008" cy="4561394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2288080" y="5174735"/>
            <a:ext cx="1331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</a:t>
            </a:r>
            <a:endParaRPr lang="en-US" dirty="0"/>
          </a:p>
        </p:txBody>
      </p:sp>
      <p:pic>
        <p:nvPicPr>
          <p:cNvPr id="8198" name="Picture 6" descr="http://sfile.f-static.com/image/users/16584/ftp/my_files/clock0002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06" y="1615818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מלבן 12"/>
          <p:cNvSpPr/>
          <p:nvPr/>
        </p:nvSpPr>
        <p:spPr>
          <a:xfrm>
            <a:off x="2276850" y="4354982"/>
            <a:ext cx="1331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</a:t>
            </a:r>
            <a:endParaRPr lang="en-US" dirty="0"/>
          </a:p>
        </p:txBody>
      </p:sp>
      <p:sp>
        <p:nvSpPr>
          <p:cNvPr id="14" name="מלבן 13"/>
          <p:cNvSpPr/>
          <p:nvPr/>
        </p:nvSpPr>
        <p:spPr>
          <a:xfrm>
            <a:off x="2265619" y="3602606"/>
            <a:ext cx="1331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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07706" y="1990456"/>
            <a:ext cx="43024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/>
              <a:t>בכל </a:t>
            </a:r>
            <a:r>
              <a:rPr lang="en-US" sz="2800" dirty="0"/>
              <a:t>cycle</a:t>
            </a:r>
            <a:r>
              <a:rPr lang="he-IL" sz="2800" dirty="0"/>
              <a:t> של ה</a:t>
            </a:r>
            <a:r>
              <a:rPr lang="he-IL" sz="2800" dirty="0" smtClean="0"/>
              <a:t>שעון </a:t>
            </a:r>
            <a:r>
              <a:rPr lang="he-IL" sz="2800" dirty="0"/>
              <a:t>נשלחת הוראה על 3 הפסים: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800" dirty="0"/>
              <a:t>מאיזו יחידה לקרוא</a:t>
            </a:r>
            <a:r>
              <a:rPr lang="en-US" sz="2800" dirty="0"/>
              <a:t>/</a:t>
            </a:r>
            <a:r>
              <a:rPr lang="he-IL" sz="2800" dirty="0"/>
              <a:t>לכתוב</a:t>
            </a:r>
            <a:endParaRPr lang="en-US" sz="2800" dirty="0"/>
          </a:p>
          <a:p>
            <a:r>
              <a:rPr lang="en-US" sz="2800" dirty="0"/>
              <a:t>    </a:t>
            </a:r>
            <a:r>
              <a:rPr lang="he-IL" sz="2800" dirty="0">
                <a:solidFill>
                  <a:schemeClr val="accent3">
                    <a:lumMod val="75000"/>
                  </a:schemeClr>
                </a:solidFill>
              </a:rPr>
              <a:t>בקרה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800" dirty="0"/>
              <a:t>איזה ערך</a:t>
            </a:r>
            <a:endParaRPr lang="en-US" sz="2800" dirty="0"/>
          </a:p>
          <a:p>
            <a:r>
              <a:rPr lang="en-US" sz="2800" dirty="0"/>
              <a:t>   </a:t>
            </a:r>
            <a:r>
              <a:rPr lang="he-IL" sz="2800" dirty="0">
                <a:solidFill>
                  <a:schemeClr val="accent3">
                    <a:lumMod val="75000"/>
                  </a:schemeClr>
                </a:solidFill>
              </a:rPr>
              <a:t>מידע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800" dirty="0"/>
              <a:t>ולאיזו כתובת</a:t>
            </a:r>
            <a:endParaRPr lang="en-US" sz="2800" dirty="0"/>
          </a:p>
          <a:p>
            <a:r>
              <a:rPr lang="en-US" sz="2800" dirty="0"/>
              <a:t>  </a:t>
            </a:r>
            <a:r>
              <a:rPr lang="he-IL" sz="2800" dirty="0">
                <a:solidFill>
                  <a:schemeClr val="accent3">
                    <a:lumMod val="75000"/>
                  </a:schemeClr>
                </a:solidFill>
              </a:rPr>
              <a:t>מענים</a:t>
            </a:r>
          </a:p>
        </p:txBody>
      </p:sp>
    </p:spTree>
    <p:extLst>
      <p:ext uri="{BB962C8B-B14F-4D97-AF65-F5344CB8AC3E}">
        <p14:creationId xmlns:p14="http://schemas.microsoft.com/office/powerpoint/2010/main" val="172911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0.32942 0.00162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71" y="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44444E-6 L 0.32942 0.00162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71" y="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33333E-6 L 0.32943 0.00162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7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982883" y="917068"/>
            <a:ext cx="8229600" cy="703385"/>
          </a:xfrm>
        </p:spPr>
        <p:txBody>
          <a:bodyPr>
            <a:normAutofit/>
          </a:bodyPr>
          <a:lstStyle/>
          <a:p>
            <a:pPr algn="r" rtl="1"/>
            <a:r>
              <a:rPr lang="he-IL" sz="4400" b="1" dirty="0">
                <a:cs typeface="+mn-cs"/>
              </a:rPr>
              <a:t>הזיכרון </a:t>
            </a:r>
            <a:r>
              <a:rPr lang="en-US" sz="4400" b="1" dirty="0">
                <a:cs typeface="+mn-cs"/>
              </a:rPr>
              <a:t>Memory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6477" y="2113913"/>
            <a:ext cx="10386006" cy="3091133"/>
          </a:xfrm>
        </p:spPr>
        <p:txBody>
          <a:bodyPr>
            <a:normAutofit/>
          </a:bodyPr>
          <a:lstStyle/>
          <a:p>
            <a:pPr algn="r" rtl="1"/>
            <a:r>
              <a:rPr lang="he-IL" sz="3200" dirty="0"/>
              <a:t>כמות הכתובות בזיכרון מכונה "גודל הזיכרון"</a:t>
            </a:r>
          </a:p>
          <a:p>
            <a:pPr algn="r" rtl="1"/>
            <a:r>
              <a:rPr lang="he-IL" sz="3200" dirty="0"/>
              <a:t>כל כתובת = </a:t>
            </a:r>
            <a:r>
              <a:rPr lang="he-IL" sz="3200" b="1" dirty="0">
                <a:solidFill>
                  <a:schemeClr val="accent3">
                    <a:lumMod val="75000"/>
                  </a:schemeClr>
                </a:solidFill>
              </a:rPr>
              <a:t>בית אחד</a:t>
            </a:r>
          </a:p>
          <a:p>
            <a:pPr algn="r" rtl="1"/>
            <a:r>
              <a:rPr lang="he-IL" sz="3200" dirty="0"/>
              <a:t>פס כתובות בגודל </a:t>
            </a:r>
            <a:r>
              <a:rPr lang="en-US" sz="3200" dirty="0"/>
              <a:t>n</a:t>
            </a:r>
            <a:r>
              <a:rPr lang="he-IL" sz="3200" dirty="0"/>
              <a:t> ביטים מאפשר לפנות לזיכרון בגודל </a:t>
            </a:r>
            <a:r>
              <a:rPr lang="en-US" sz="3200" b="1" dirty="0"/>
              <a:t>2</a:t>
            </a:r>
            <a:r>
              <a:rPr lang="en-US" sz="3200" b="1" baseline="30000" dirty="0"/>
              <a:t>n</a:t>
            </a:r>
            <a:r>
              <a:rPr lang="he-IL" sz="3200" baseline="30000" dirty="0"/>
              <a:t> </a:t>
            </a:r>
            <a:r>
              <a:rPr lang="he-IL" sz="3200" dirty="0"/>
              <a:t>בתים</a:t>
            </a:r>
          </a:p>
          <a:p>
            <a:pPr algn="r" rtl="1"/>
            <a:r>
              <a:rPr lang="he-IL" sz="3200" dirty="0"/>
              <a:t>למעבד ה-</a:t>
            </a:r>
            <a:r>
              <a:rPr lang="en-US" sz="3200" dirty="0"/>
              <a:t>8086</a:t>
            </a:r>
            <a:r>
              <a:rPr lang="he-IL" sz="3200" dirty="0"/>
              <a:t> זיכרון </a:t>
            </a:r>
            <a:r>
              <a:rPr lang="he-IL" sz="3200" dirty="0" smtClean="0"/>
              <a:t>בגודל  </a:t>
            </a:r>
            <a:r>
              <a:rPr lang="he-IL" sz="3200" dirty="0"/>
              <a:t>1,048,576 בתים </a:t>
            </a:r>
            <a:r>
              <a:rPr lang="he-IL" sz="3200" b="1" dirty="0"/>
              <a:t>2</a:t>
            </a:r>
            <a:r>
              <a:rPr lang="he-IL" sz="3200" b="1" baseline="30000" dirty="0"/>
              <a:t>20  </a:t>
            </a:r>
            <a:r>
              <a:rPr lang="he-IL" sz="3200" b="1" dirty="0">
                <a:sym typeface="Wingdings" panose="05000000000000000000" pitchFamily="2" charset="2"/>
              </a:rPr>
              <a:t>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MB</a:t>
            </a:r>
            <a:r>
              <a:rPr lang="he-IL" sz="32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1</a:t>
            </a:r>
            <a:endParaRPr lang="he-IL" sz="32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r" rtl="1"/>
            <a:r>
              <a:rPr lang="he-IL" sz="2800" dirty="0"/>
              <a:t>ניתן לחשוב על הזיכרון כמערך </a:t>
            </a:r>
            <a:r>
              <a:rPr lang="en-US" sz="2800" dirty="0"/>
              <a:t>[</a:t>
            </a:r>
            <a:r>
              <a:rPr lang="en-US" sz="2800" dirty="0" smtClean="0"/>
              <a:t>0 . .  . 1,048,575</a:t>
            </a:r>
            <a:r>
              <a:rPr lang="en-US" sz="2800" dirty="0"/>
              <a:t>]</a:t>
            </a:r>
            <a:endParaRPr lang="he-IL" sz="2800" dirty="0"/>
          </a:p>
          <a:p>
            <a:pPr algn="r" rtl="1"/>
            <a:endParaRPr lang="he-IL" dirty="0"/>
          </a:p>
        </p:txBody>
      </p:sp>
      <p:pic>
        <p:nvPicPr>
          <p:cNvPr id="1026" name="Picture 2" descr="https://encrypted-tbn3.gstatic.com/images?q=tbn:ANd9GcQdvXwfGdfCxkiwi4H8upH6RWnYZLkXeqSoRFfBYX1o9GZtZ3z8l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193713"/>
            <a:ext cx="299085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461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745523" y="911368"/>
            <a:ext cx="7603588" cy="770206"/>
          </a:xfrm>
        </p:spPr>
        <p:txBody>
          <a:bodyPr>
            <a:normAutofit/>
          </a:bodyPr>
          <a:lstStyle/>
          <a:p>
            <a:pPr algn="r" rtl="1"/>
            <a:r>
              <a:rPr lang="he-IL" sz="4400" b="1" dirty="0" smtClean="0">
                <a:cs typeface="+mn-cs"/>
              </a:rPr>
              <a:t>דוגמה - </a:t>
            </a:r>
            <a:r>
              <a:rPr lang="he-IL" sz="4400" b="1" dirty="0">
                <a:cs typeface="+mn-cs"/>
              </a:rPr>
              <a:t>העתקת הערך '0' לזיכרון</a:t>
            </a:r>
            <a:endParaRPr lang="en-US" sz="4400" b="1" dirty="0">
              <a:cs typeface="+mn-cs"/>
            </a:endParaRPr>
          </a:p>
        </p:txBody>
      </p:sp>
      <p:sp>
        <p:nvSpPr>
          <p:cNvPr id="7" name="מציין מיקום תוכן 6"/>
          <p:cNvSpPr>
            <a:spLocks noGrp="1"/>
          </p:cNvSpPr>
          <p:nvPr>
            <p:ph idx="1"/>
          </p:nvPr>
        </p:nvSpPr>
        <p:spPr>
          <a:xfrm>
            <a:off x="5468815" y="1951892"/>
            <a:ext cx="5880296" cy="4167554"/>
          </a:xfrm>
        </p:spPr>
        <p:txBody>
          <a:bodyPr>
            <a:normAutofit fontScale="92500" lnSpcReduction="10000"/>
          </a:bodyPr>
          <a:lstStyle/>
          <a:p>
            <a:r>
              <a:rPr lang="he-IL" sz="3000" dirty="0"/>
              <a:t>לדוגמה ,כדי להציב במקום ה־1976 במערך את הערך" 0", מתבצעות הפעולות הבאות: </a:t>
            </a:r>
            <a:endParaRPr lang="en-US" sz="3000" dirty="0"/>
          </a:p>
          <a:p>
            <a:pPr marL="514350" lvl="0" indent="-514350">
              <a:buFont typeface="+mj-lt"/>
              <a:buAutoNum type="arabicPeriod"/>
            </a:pPr>
            <a:r>
              <a:rPr lang="he-IL" sz="3000" dirty="0"/>
              <a:t>המעבד שם את </a:t>
            </a:r>
            <a:r>
              <a:rPr lang="he-IL" sz="3000" b="1" dirty="0">
                <a:solidFill>
                  <a:schemeClr val="accent2">
                    <a:lumMod val="75000"/>
                  </a:schemeClr>
                </a:solidFill>
              </a:rPr>
              <a:t>הערך</a:t>
            </a:r>
            <a:r>
              <a:rPr lang="he-IL" sz="3000" b="1" dirty="0"/>
              <a:t>  </a:t>
            </a:r>
            <a:r>
              <a:rPr lang="he-IL" sz="3000" b="1" dirty="0">
                <a:solidFill>
                  <a:schemeClr val="accent2">
                    <a:lumMod val="75000"/>
                  </a:schemeClr>
                </a:solidFill>
              </a:rPr>
              <a:t>" 0"  </a:t>
            </a:r>
            <a:r>
              <a:rPr lang="he-IL" sz="3000" dirty="0"/>
              <a:t>בפס </a:t>
            </a:r>
            <a:r>
              <a:rPr lang="he-IL" sz="3000" b="1" dirty="0"/>
              <a:t>המידע</a:t>
            </a:r>
            <a:r>
              <a:rPr lang="he-IL" sz="3000" dirty="0"/>
              <a:t>. </a:t>
            </a:r>
            <a:endParaRPr lang="en-US" sz="3000" dirty="0"/>
          </a:p>
          <a:p>
            <a:pPr marL="514350" lvl="0" indent="-514350">
              <a:buFont typeface="+mj-lt"/>
              <a:buAutoNum type="arabicPeriod"/>
            </a:pPr>
            <a:r>
              <a:rPr lang="he-IL" sz="3000" dirty="0"/>
              <a:t>המעבד שם את </a:t>
            </a:r>
            <a:r>
              <a:rPr lang="he-IL" sz="3000" b="1" dirty="0">
                <a:solidFill>
                  <a:schemeClr val="accent5">
                    <a:lumMod val="75000"/>
                  </a:schemeClr>
                </a:solidFill>
              </a:rPr>
              <a:t>הכתובת 1976 </a:t>
            </a:r>
            <a:r>
              <a:rPr lang="he-IL" sz="3000" dirty="0"/>
              <a:t>בפס </a:t>
            </a:r>
            <a:r>
              <a:rPr lang="he-IL" sz="3000" b="1" dirty="0" err="1"/>
              <a:t>המיעון</a:t>
            </a:r>
            <a:r>
              <a:rPr lang="he-IL" sz="3000" dirty="0"/>
              <a:t>. </a:t>
            </a: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he-IL" sz="3000" dirty="0"/>
              <a:t>המעבד משנה את קו ה־</a:t>
            </a:r>
            <a:r>
              <a:rPr lang="en-US" sz="3000" dirty="0"/>
              <a:t>write</a:t>
            </a:r>
            <a:r>
              <a:rPr lang="he-IL" sz="3000" dirty="0"/>
              <a:t> </a:t>
            </a:r>
            <a:r>
              <a:rPr lang="he-IL" sz="3000" b="1" dirty="0">
                <a:solidFill>
                  <a:schemeClr val="accent2">
                    <a:lumMod val="75000"/>
                  </a:schemeClr>
                </a:solidFill>
              </a:rPr>
              <a:t>בפס הבקרה</a:t>
            </a:r>
            <a:r>
              <a:rPr lang="he-IL" sz="3000" dirty="0"/>
              <a:t> וקובע את ערכו ל-0  </a:t>
            </a:r>
            <a:r>
              <a:rPr lang="en-US" sz="3000" dirty="0">
                <a:sym typeface="Wingdings" panose="05000000000000000000" pitchFamily="2" charset="2"/>
              </a:rPr>
              <a:t></a:t>
            </a:r>
            <a:r>
              <a:rPr lang="he-IL" sz="3000" dirty="0"/>
              <a:t>  הקו "פעיל".</a:t>
            </a:r>
          </a:p>
        </p:txBody>
      </p:sp>
      <p:pic>
        <p:nvPicPr>
          <p:cNvPr id="8" name="תמונה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569" y="1690041"/>
            <a:ext cx="4947138" cy="4437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אליפסה 2"/>
          <p:cNvSpPr/>
          <p:nvPr/>
        </p:nvSpPr>
        <p:spPr>
          <a:xfrm>
            <a:off x="1710267" y="2269067"/>
            <a:ext cx="1405466" cy="4826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אליפסה 5"/>
          <p:cNvSpPr/>
          <p:nvPr/>
        </p:nvSpPr>
        <p:spPr>
          <a:xfrm>
            <a:off x="1667934" y="3183469"/>
            <a:ext cx="1405466" cy="4826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אליפסה 8"/>
          <p:cNvSpPr/>
          <p:nvPr/>
        </p:nvSpPr>
        <p:spPr>
          <a:xfrm>
            <a:off x="1634067" y="4123269"/>
            <a:ext cx="1405466" cy="4826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68816" y="756138"/>
            <a:ext cx="5838092" cy="840545"/>
          </a:xfrm>
        </p:spPr>
        <p:txBody>
          <a:bodyPr>
            <a:normAutofit/>
          </a:bodyPr>
          <a:lstStyle/>
          <a:p>
            <a:pPr algn="r" rtl="1"/>
            <a:r>
              <a:rPr lang="he-IL" sz="4400" b="1" dirty="0">
                <a:cs typeface="+mn-cs"/>
              </a:rPr>
              <a:t>דוגמה- קריאה מהזיכרון</a:t>
            </a:r>
            <a:endParaRPr lang="en-US" sz="4400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609492" y="1857454"/>
            <a:ext cx="5697416" cy="4167553"/>
          </a:xfrm>
        </p:spPr>
        <p:txBody>
          <a:bodyPr>
            <a:noAutofit/>
          </a:bodyPr>
          <a:lstStyle/>
          <a:p>
            <a:r>
              <a:rPr lang="he-IL" sz="2800" dirty="0"/>
              <a:t>כדי לקרוא את מה שנמצא במקום ה־</a:t>
            </a:r>
            <a:r>
              <a:rPr lang="en-US" sz="2800" dirty="0"/>
              <a:t>1976</a:t>
            </a:r>
            <a:r>
              <a:rPr lang="he-IL" sz="2800" dirty="0"/>
              <a:t> בזיכרון, מתבצעות הפעולות הבאות: </a:t>
            </a: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r>
              <a:rPr lang="he-IL" sz="2800" dirty="0"/>
              <a:t>המעבד שם את הכתובת </a:t>
            </a:r>
            <a:r>
              <a:rPr lang="en-US" sz="2800" dirty="0"/>
              <a:t>1976</a:t>
            </a:r>
            <a:r>
              <a:rPr lang="he-IL" sz="2800" dirty="0"/>
              <a:t> בפס </a:t>
            </a:r>
            <a:r>
              <a:rPr lang="he-IL" sz="2800" b="1" dirty="0" err="1"/>
              <a:t>המיעון</a:t>
            </a:r>
            <a:r>
              <a:rPr lang="he-IL" sz="2800" dirty="0"/>
              <a:t>. </a:t>
            </a: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r>
              <a:rPr lang="he-IL" sz="2800" dirty="0"/>
              <a:t>המעבד משנה את קו ה - </a:t>
            </a:r>
            <a:r>
              <a:rPr lang="en-US" sz="2800" b="1" dirty="0"/>
              <a:t>read</a:t>
            </a:r>
            <a:r>
              <a:rPr lang="he-IL" sz="2800" dirty="0"/>
              <a:t> בפס </a:t>
            </a:r>
            <a:r>
              <a:rPr lang="he-IL" sz="2800" b="1" dirty="0"/>
              <a:t>הבקרה</a:t>
            </a:r>
            <a:r>
              <a:rPr lang="he-IL" sz="2800" dirty="0"/>
              <a:t> וקובע את ערכו ל 0  </a:t>
            </a:r>
            <a:r>
              <a:rPr lang="en-US" sz="2800" dirty="0">
                <a:sym typeface="Wingdings" panose="05000000000000000000" pitchFamily="2" charset="2"/>
              </a:rPr>
              <a:t></a:t>
            </a:r>
            <a:r>
              <a:rPr lang="en-US" sz="2800" dirty="0"/>
              <a:t> </a:t>
            </a:r>
            <a:r>
              <a:rPr lang="he-IL" sz="2800" dirty="0"/>
              <a:t>הקו "פעיל"</a:t>
            </a: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r>
              <a:rPr lang="he-IL" sz="2800" dirty="0"/>
              <a:t>המעבד </a:t>
            </a:r>
            <a:r>
              <a:rPr lang="he-IL" sz="2800" b="1" dirty="0"/>
              <a:t>קורא</a:t>
            </a:r>
            <a:r>
              <a:rPr lang="he-IL" sz="2800" dirty="0"/>
              <a:t> את הערך שמועבר בפס המידע התא 1976 בזיכרון. </a:t>
            </a:r>
            <a:endParaRPr lang="en-US" sz="2800" dirty="0"/>
          </a:p>
        </p:txBody>
      </p:sp>
      <p:pic>
        <p:nvPicPr>
          <p:cNvPr id="7" name="תמונה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739" y="1020091"/>
            <a:ext cx="5246077" cy="50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אליפסה 4"/>
          <p:cNvSpPr/>
          <p:nvPr/>
        </p:nvSpPr>
        <p:spPr>
          <a:xfrm>
            <a:off x="1820335" y="1727200"/>
            <a:ext cx="1634065" cy="49953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אליפסה 5"/>
          <p:cNvSpPr/>
          <p:nvPr/>
        </p:nvSpPr>
        <p:spPr>
          <a:xfrm>
            <a:off x="1684867" y="2675469"/>
            <a:ext cx="1879600" cy="60959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אליפסה 7"/>
          <p:cNvSpPr/>
          <p:nvPr/>
        </p:nvSpPr>
        <p:spPr>
          <a:xfrm>
            <a:off x="1752605" y="3852335"/>
            <a:ext cx="1405466" cy="4826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627076" y="668215"/>
            <a:ext cx="5528603" cy="875714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זיכרון המחשב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97279" y="1845733"/>
            <a:ext cx="10473397" cy="4291297"/>
          </a:xfrm>
        </p:spPr>
        <p:txBody>
          <a:bodyPr>
            <a:normAutofit fontScale="92500" lnSpcReduction="10000"/>
          </a:bodyPr>
          <a:lstStyle/>
          <a:p>
            <a:r>
              <a:rPr lang="he-IL" sz="3000" dirty="0"/>
              <a:t>זיכרון המחשב הוא המערך של תאים אשר לכל תא יש מספר המסמל את מיקומו. </a:t>
            </a:r>
          </a:p>
          <a:p>
            <a:r>
              <a:rPr lang="he-IL" sz="3000" dirty="0"/>
              <a:t>הכתובת הראשונה בזיכרון היא 0000</a:t>
            </a:r>
            <a:r>
              <a:rPr lang="en-US" sz="3000" dirty="0"/>
              <a:t> </a:t>
            </a:r>
            <a:r>
              <a:rPr lang="he-IL" sz="3000" dirty="0"/>
              <a:t> והאחרונה </a:t>
            </a:r>
            <a:r>
              <a:rPr lang="en-US" sz="3500" b="1" dirty="0" err="1"/>
              <a:t>FFFFh</a:t>
            </a:r>
            <a:r>
              <a:rPr lang="he-IL" sz="3500" b="1" dirty="0"/>
              <a:t> </a:t>
            </a:r>
            <a:r>
              <a:rPr lang="he-IL" sz="3000" dirty="0"/>
              <a:t> </a:t>
            </a:r>
            <a:r>
              <a:rPr lang="he-IL" sz="1900" dirty="0" smtClean="0"/>
              <a:t>(2</a:t>
            </a:r>
            <a:r>
              <a:rPr lang="he-IL" sz="1900" baseline="30000" dirty="0" smtClean="0"/>
              <a:t>16 </a:t>
            </a:r>
            <a:r>
              <a:rPr lang="he-IL" sz="1900" dirty="0" smtClean="0"/>
              <a:t>= 65,536 כתובות)</a:t>
            </a:r>
            <a:endParaRPr lang="he-IL" sz="3000" dirty="0"/>
          </a:p>
          <a:p>
            <a:r>
              <a:rPr lang="he-IL" sz="3000" dirty="0"/>
              <a:t>גודל כתובת בזיכרון הוא בית אחד.</a:t>
            </a:r>
            <a:endParaRPr lang="en-US" sz="3000" dirty="0"/>
          </a:p>
          <a:p>
            <a:r>
              <a:rPr lang="he-IL" sz="3000" dirty="0"/>
              <a:t>כיצד ייכתב מידע בזיכרון שהוא בגודל של מילה </a:t>
            </a:r>
            <a:r>
              <a:rPr lang="en-US" sz="3000" dirty="0"/>
              <a:t>word</a:t>
            </a:r>
            <a:r>
              <a:rPr lang="he-IL" sz="3000" dirty="0"/>
              <a:t>  =  2 בתים </a:t>
            </a:r>
            <a:r>
              <a:rPr lang="en-US" sz="3000" dirty="0"/>
              <a:t>(2 byte)</a:t>
            </a:r>
            <a:r>
              <a:rPr lang="he-IL" sz="3000" dirty="0"/>
              <a:t>.</a:t>
            </a:r>
            <a:endParaRPr lang="en-US" sz="3000" dirty="0"/>
          </a:p>
          <a:p>
            <a:r>
              <a:rPr lang="he-IL" sz="3000" dirty="0"/>
              <a:t> </a:t>
            </a:r>
            <a:endParaRPr lang="en-US" sz="3000" dirty="0"/>
          </a:p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Low order byte</a:t>
            </a:r>
            <a:r>
              <a:rPr lang="he-IL" sz="3000" b="1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he-IL" sz="3000" dirty="0"/>
              <a:t>ייכתב בכתובת </a:t>
            </a:r>
            <a:r>
              <a:rPr lang="he-IL" sz="3000" b="1" dirty="0">
                <a:solidFill>
                  <a:schemeClr val="accent2">
                    <a:lumMod val="75000"/>
                  </a:schemeClr>
                </a:solidFill>
              </a:rPr>
              <a:t>הנמוכה</a:t>
            </a:r>
            <a:r>
              <a:rPr lang="he-IL" sz="3000" dirty="0"/>
              <a:t> יותר</a:t>
            </a:r>
            <a:endParaRPr lang="en-US" sz="3000" dirty="0"/>
          </a:p>
          <a:p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High order byte</a:t>
            </a:r>
            <a:r>
              <a:rPr lang="he-IL" sz="3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he-IL" sz="3000" dirty="0"/>
              <a:t>ייכתב בכתובת </a:t>
            </a:r>
            <a:r>
              <a:rPr lang="he-IL" sz="3000" b="1" dirty="0"/>
              <a:t>הגבוהה</a:t>
            </a:r>
            <a:r>
              <a:rPr lang="he-IL" sz="3000" dirty="0"/>
              <a:t> יותר.</a:t>
            </a:r>
          </a:p>
          <a:p>
            <a:endParaRPr lang="he-IL" sz="2800" dirty="0"/>
          </a:p>
          <a:p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4011589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 idx="4294967295"/>
          </p:nvPr>
        </p:nvSpPr>
        <p:spPr>
          <a:xfrm>
            <a:off x="4589584" y="696425"/>
            <a:ext cx="6930903" cy="773112"/>
          </a:xfrm>
        </p:spPr>
        <p:txBody>
          <a:bodyPr>
            <a:normAutofit/>
          </a:bodyPr>
          <a:lstStyle/>
          <a:p>
            <a:pPr algn="r" rtl="1"/>
            <a:r>
              <a:rPr lang="he-IL" sz="4400" b="1" dirty="0">
                <a:cs typeface="+mn-cs"/>
              </a:rPr>
              <a:t>דוגמה- העתקת ערכים לזיכרון</a:t>
            </a:r>
            <a:endParaRPr lang="en-US" sz="4400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4294967295"/>
          </p:nvPr>
        </p:nvSpPr>
        <p:spPr>
          <a:xfrm>
            <a:off x="5978768" y="2014396"/>
            <a:ext cx="5298831" cy="4146411"/>
          </a:xfrm>
        </p:spPr>
        <p:txBody>
          <a:bodyPr>
            <a:normAutofit/>
          </a:bodyPr>
          <a:lstStyle/>
          <a:p>
            <a:pPr algn="r" rtl="1"/>
            <a:r>
              <a:rPr lang="he-IL" sz="2800" dirty="0"/>
              <a:t>לתא שבכתובת 1970 העתקנו את הערך </a:t>
            </a:r>
            <a:r>
              <a:rPr lang="en-US" sz="3200" b="1" dirty="0"/>
              <a:t>0ABh</a:t>
            </a:r>
            <a:endParaRPr lang="he-IL" sz="3200" b="1" dirty="0"/>
          </a:p>
          <a:p>
            <a:pPr algn="r" rtl="1"/>
            <a:r>
              <a:rPr lang="he-IL" sz="2800" dirty="0"/>
              <a:t>לתא שבכתובת 1974 העתקנו את הערך </a:t>
            </a:r>
            <a:r>
              <a:rPr lang="en-US" sz="3200" b="1" dirty="0"/>
              <a:t>0EEFFh</a:t>
            </a:r>
          </a:p>
          <a:p>
            <a:pPr algn="r" rtl="1"/>
            <a:r>
              <a:rPr lang="he-IL" sz="2800" dirty="0"/>
              <a:t>לתא שבכתובת 1976 העתקנו את הערך </a:t>
            </a:r>
            <a:r>
              <a:rPr lang="en-US" sz="3200" b="1" dirty="0"/>
              <a:t>12345678h</a:t>
            </a:r>
            <a:endParaRPr lang="he-IL" sz="3200" b="1" dirty="0"/>
          </a:p>
        </p:txBody>
      </p:sp>
      <p:pic>
        <p:nvPicPr>
          <p:cNvPr id="7" name="תמונה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06" y="369277"/>
            <a:ext cx="4841631" cy="5791531"/>
          </a:xfrm>
          <a:prstGeom prst="rect">
            <a:avLst/>
          </a:prstGeom>
        </p:spPr>
      </p:pic>
      <p:sp>
        <p:nvSpPr>
          <p:cNvPr id="4" name="מלבן 3"/>
          <p:cNvSpPr/>
          <p:nvPr/>
        </p:nvSpPr>
        <p:spPr>
          <a:xfrm>
            <a:off x="2150533" y="4097867"/>
            <a:ext cx="1261534" cy="381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מלבן 7"/>
          <p:cNvSpPr/>
          <p:nvPr/>
        </p:nvSpPr>
        <p:spPr>
          <a:xfrm>
            <a:off x="2091269" y="2650062"/>
            <a:ext cx="1320798" cy="6604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9"/>
          <p:cNvSpPr/>
          <p:nvPr/>
        </p:nvSpPr>
        <p:spPr>
          <a:xfrm>
            <a:off x="2082802" y="1557861"/>
            <a:ext cx="1320798" cy="115147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4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 idx="4294967295"/>
          </p:nvPr>
        </p:nvSpPr>
        <p:spPr>
          <a:xfrm>
            <a:off x="5521569" y="611097"/>
            <a:ext cx="5785339" cy="633412"/>
          </a:xfrm>
        </p:spPr>
        <p:txBody>
          <a:bodyPr>
            <a:noAutofit/>
          </a:bodyPr>
          <a:lstStyle/>
          <a:p>
            <a:pPr algn="r" rtl="1"/>
            <a:r>
              <a:rPr lang="he-IL" sz="4400" b="1" dirty="0">
                <a:cs typeface="+mn-cs"/>
              </a:rPr>
              <a:t>דוגמה- קריאה מהזיכרון</a:t>
            </a:r>
            <a:endParaRPr lang="en-US" sz="4400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4294967295"/>
          </p:nvPr>
        </p:nvSpPr>
        <p:spPr>
          <a:xfrm>
            <a:off x="5348591" y="1541279"/>
            <a:ext cx="5958317" cy="3008088"/>
          </a:xfrm>
        </p:spPr>
        <p:txBody>
          <a:bodyPr>
            <a:normAutofit/>
          </a:bodyPr>
          <a:lstStyle/>
          <a:p>
            <a:pPr algn="r" rtl="1"/>
            <a:r>
              <a:rPr lang="he-IL" sz="3200" dirty="0"/>
              <a:t>קריאת </a:t>
            </a:r>
            <a:r>
              <a:rPr lang="en-US" sz="3200" dirty="0"/>
              <a:t>byte</a:t>
            </a:r>
            <a:r>
              <a:rPr lang="he-IL" sz="3200" dirty="0"/>
              <a:t> מכתובת 1974:</a:t>
            </a:r>
          </a:p>
          <a:p>
            <a:pPr lvl="1" algn="r" rtl="1"/>
            <a:r>
              <a:rPr lang="en-US" sz="3200" b="1" dirty="0"/>
              <a:t>0FFh</a:t>
            </a:r>
            <a:endParaRPr lang="he-IL" sz="3200" b="1" dirty="0"/>
          </a:p>
          <a:p>
            <a:pPr algn="r" rtl="1"/>
            <a:r>
              <a:rPr lang="he-IL" sz="3200" dirty="0"/>
              <a:t>קריאת </a:t>
            </a:r>
            <a:r>
              <a:rPr lang="en-US" sz="3200" dirty="0"/>
              <a:t>word</a:t>
            </a:r>
            <a:r>
              <a:rPr lang="he-IL" sz="3200" dirty="0"/>
              <a:t> מכתובת 1975:</a:t>
            </a:r>
          </a:p>
          <a:p>
            <a:pPr lvl="1" algn="r" rtl="1"/>
            <a:r>
              <a:rPr lang="en-US" sz="3200" b="1" dirty="0"/>
              <a:t>78EEh</a:t>
            </a:r>
          </a:p>
          <a:p>
            <a:pPr algn="r" rtl="1"/>
            <a:r>
              <a:rPr lang="he-IL" sz="3200" dirty="0">
                <a:solidFill>
                  <a:srgbClr val="FF0000"/>
                </a:solidFill>
              </a:rPr>
              <a:t>אפשרי לקרוא </a:t>
            </a:r>
            <a:r>
              <a:rPr lang="en-US" sz="3200" dirty="0">
                <a:solidFill>
                  <a:srgbClr val="FF0000"/>
                </a:solidFill>
              </a:rPr>
              <a:t>word</a:t>
            </a:r>
            <a:r>
              <a:rPr lang="he-IL" sz="3200" dirty="0">
                <a:solidFill>
                  <a:srgbClr val="FF0000"/>
                </a:solidFill>
              </a:rPr>
              <a:t> מכתובת 1970?</a:t>
            </a:r>
          </a:p>
          <a:p>
            <a:pPr marL="201168" lvl="1" indent="0" algn="r" rtl="1">
              <a:buNone/>
            </a:pPr>
            <a:endParaRPr lang="he-IL" dirty="0"/>
          </a:p>
        </p:txBody>
      </p:sp>
      <p:pic>
        <p:nvPicPr>
          <p:cNvPr id="7" name="תמונה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73" y="355022"/>
            <a:ext cx="4741985" cy="59847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54674" y="4722751"/>
            <a:ext cx="614615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he-IL" sz="2800" dirty="0"/>
              <a:t>כן! </a:t>
            </a:r>
            <a:endParaRPr lang="he-IL" sz="2800" dirty="0" smtClean="0"/>
          </a:p>
          <a:p>
            <a:pPr algn="ctr" rtl="1"/>
            <a:r>
              <a:rPr lang="he-IL" sz="2800" dirty="0" smtClean="0"/>
              <a:t>תקבל </a:t>
            </a:r>
            <a:r>
              <a:rPr lang="en-US" sz="2800" dirty="0"/>
              <a:t>0ABh</a:t>
            </a:r>
            <a:r>
              <a:rPr lang="he-IL" sz="2800" dirty="0"/>
              <a:t> ועוד בית עם "זבל" שנמצא בכתובת 1971</a:t>
            </a:r>
            <a:endParaRPr lang="en-US" sz="2800" dirty="0"/>
          </a:p>
        </p:txBody>
      </p:sp>
      <p:sp>
        <p:nvSpPr>
          <p:cNvPr id="6" name="מלבן 5"/>
          <p:cNvSpPr/>
          <p:nvPr/>
        </p:nvSpPr>
        <p:spPr>
          <a:xfrm>
            <a:off x="2230964" y="3042592"/>
            <a:ext cx="1261534" cy="381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מלבן 8"/>
          <p:cNvSpPr/>
          <p:nvPr/>
        </p:nvSpPr>
        <p:spPr>
          <a:xfrm>
            <a:off x="2172023" y="2438394"/>
            <a:ext cx="1320798" cy="6604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9"/>
          <p:cNvSpPr/>
          <p:nvPr/>
        </p:nvSpPr>
        <p:spPr>
          <a:xfrm>
            <a:off x="2215602" y="3946359"/>
            <a:ext cx="1320798" cy="60300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2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6" grpId="1" animBg="1"/>
      <p:bldP spid="9" grpId="0" animBg="1"/>
      <p:bldP spid="9" grpId="1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708074" y="471054"/>
            <a:ext cx="5447606" cy="914401"/>
          </a:xfrm>
        </p:spPr>
        <p:txBody>
          <a:bodyPr>
            <a:normAutofit/>
          </a:bodyPr>
          <a:lstStyle/>
          <a:p>
            <a:pPr algn="r"/>
            <a:r>
              <a:rPr lang="he-IL" b="1" dirty="0" smtClean="0"/>
              <a:t>סגמנטים - מקטעים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668982" y="1845734"/>
            <a:ext cx="6486698" cy="3183466"/>
          </a:xfrm>
        </p:spPr>
        <p:txBody>
          <a:bodyPr/>
          <a:lstStyle/>
          <a:p>
            <a:r>
              <a:rPr lang="he-IL" dirty="0" smtClean="0"/>
              <a:t>זיכרון המחשב מחולק למקטעים.</a:t>
            </a:r>
          </a:p>
          <a:p>
            <a:r>
              <a:rPr lang="en-US" dirty="0"/>
              <a:t>code </a:t>
            </a:r>
            <a:r>
              <a:rPr lang="en-US" dirty="0" smtClean="0"/>
              <a:t>segment</a:t>
            </a:r>
            <a:r>
              <a:rPr lang="he-IL" dirty="0" smtClean="0"/>
              <a:t> - הוא </a:t>
            </a:r>
            <a:r>
              <a:rPr lang="he-IL" dirty="0"/>
              <a:t>מקטע המכיל העתק של אוסף הפקודות של התוכנית </a:t>
            </a:r>
            <a:endParaRPr lang="he-IL" dirty="0" smtClean="0"/>
          </a:p>
          <a:p>
            <a:r>
              <a:rPr lang="en-US" dirty="0"/>
              <a:t>d</a:t>
            </a:r>
            <a:r>
              <a:rPr lang="en-US" dirty="0" smtClean="0"/>
              <a:t>ata segment</a:t>
            </a:r>
            <a:r>
              <a:rPr lang="he-IL" dirty="0" smtClean="0"/>
              <a:t> – הוא מקטע השומר את הנתונים</a:t>
            </a:r>
            <a:endParaRPr lang="en-US" dirty="0"/>
          </a:p>
          <a:p>
            <a:r>
              <a:rPr lang="he-IL" dirty="0" smtClean="0"/>
              <a:t>בתחילת כל תכנית כותבים את הפקודה של העברת מיקום תחילת מקטע הנתונים לרגיסטר </a:t>
            </a:r>
            <a:r>
              <a:rPr lang="en-US" dirty="0" smtClean="0"/>
              <a:t>ds</a:t>
            </a:r>
            <a:r>
              <a:rPr lang="he-IL" dirty="0" smtClean="0"/>
              <a:t>.</a:t>
            </a:r>
          </a:p>
          <a:p>
            <a:r>
              <a:rPr lang="he-IL" dirty="0" smtClean="0"/>
              <a:t>מכתובת זו המעבד יכתוב נתונים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לזיכרון</a:t>
            </a:r>
          </a:p>
          <a:p>
            <a:endParaRPr lang="he-IL" dirty="0"/>
          </a:p>
        </p:txBody>
      </p:sp>
      <p:pic>
        <p:nvPicPr>
          <p:cNvPr id="4" name="Picture 4" descr="תוצאת תמונה עבור ‪segment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61" y="332509"/>
            <a:ext cx="2397355" cy="151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/>
          <a:srcRect l="725" t="28788" r="48105" b="60273"/>
          <a:stretch/>
        </p:blipFill>
        <p:spPr>
          <a:xfrm>
            <a:off x="211865" y="2083041"/>
            <a:ext cx="4107833" cy="1407314"/>
          </a:xfrm>
          <a:prstGeom prst="rect">
            <a:avLst/>
          </a:prstGeom>
          <a:ln w="28575">
            <a:solidFill>
              <a:schemeClr val="bg2">
                <a:lumMod val="10000"/>
              </a:schemeClr>
            </a:solidFill>
          </a:ln>
        </p:spPr>
      </p:pic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4"/>
          <a:srcRect t="9292" r="6273" b="37585"/>
          <a:stretch/>
        </p:blipFill>
        <p:spPr>
          <a:xfrm>
            <a:off x="211865" y="3857414"/>
            <a:ext cx="7041057" cy="2654223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grpSp>
        <p:nvGrpSpPr>
          <p:cNvPr id="9" name="קבוצה 8"/>
          <p:cNvGrpSpPr/>
          <p:nvPr/>
        </p:nvGrpSpPr>
        <p:grpSpPr>
          <a:xfrm>
            <a:off x="6192987" y="4017815"/>
            <a:ext cx="997514" cy="1768149"/>
            <a:chOff x="6192987" y="4017815"/>
            <a:chExt cx="997514" cy="1768149"/>
          </a:xfrm>
        </p:grpSpPr>
        <p:sp>
          <p:nvSpPr>
            <p:cNvPr id="7" name="מלבן 6"/>
            <p:cNvSpPr/>
            <p:nvPr/>
          </p:nvSpPr>
          <p:spPr>
            <a:xfrm>
              <a:off x="6192987" y="4017815"/>
              <a:ext cx="900545" cy="290946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מלבן 7"/>
            <p:cNvSpPr/>
            <p:nvPr/>
          </p:nvSpPr>
          <p:spPr>
            <a:xfrm>
              <a:off x="6234538" y="5527961"/>
              <a:ext cx="955963" cy="258003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88187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791308"/>
            <a:ext cx="10058400" cy="72097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שפת </a:t>
            </a:r>
            <a:r>
              <a:rPr lang="he-IL" sz="4400" b="1" dirty="0" err="1">
                <a:cs typeface="+mn-cs"/>
              </a:rPr>
              <a:t>אסמבלי</a:t>
            </a:r>
            <a:endParaRPr lang="he-IL" sz="4400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657600" y="1845733"/>
            <a:ext cx="7498080" cy="4344051"/>
          </a:xfrm>
        </p:spPr>
        <p:txBody>
          <a:bodyPr>
            <a:normAutofit/>
          </a:bodyPr>
          <a:lstStyle/>
          <a:p>
            <a:pPr marL="324000" indent="-324000">
              <a:buFont typeface="Arial" panose="020B0604020202020204" pitchFamily="34" charset="0"/>
              <a:buChar char="•"/>
            </a:pPr>
            <a:r>
              <a:rPr lang="he-IL" sz="2800" dirty="0" err="1" smtClean="0"/>
              <a:t>אסמבלי</a:t>
            </a:r>
            <a:r>
              <a:rPr lang="he-IL" sz="2800" dirty="0" smtClean="0"/>
              <a:t> </a:t>
            </a:r>
            <a:r>
              <a:rPr lang="he-IL" sz="2800" dirty="0"/>
              <a:t>היא שפת </a:t>
            </a:r>
            <a:r>
              <a:rPr lang="he-IL" sz="2800" dirty="0" smtClean="0"/>
              <a:t>תכנה </a:t>
            </a:r>
            <a:r>
              <a:rPr lang="he-IL" sz="2800" dirty="0"/>
              <a:t>שעובדת בצורה הקרובה ביותר </a:t>
            </a:r>
            <a:r>
              <a:rPr lang="he-IL" sz="2800" dirty="0" smtClean="0"/>
              <a:t>לחומרת </a:t>
            </a:r>
            <a:r>
              <a:rPr lang="he-IL" sz="2800" dirty="0"/>
              <a:t>המחשב. לא ניתן לכתוב תכנה בלי להבין את ארגון המחשב והחומרה.</a:t>
            </a:r>
          </a:p>
          <a:p>
            <a:pPr marL="324000" indent="-324000">
              <a:buFont typeface="Arial" panose="020B0604020202020204" pitchFamily="34" charset="0"/>
              <a:buChar char="•"/>
            </a:pPr>
            <a:r>
              <a:rPr lang="he-IL" sz="2800" dirty="0"/>
              <a:t>נלמד על ארגון המחשב באמצעות מעבד </a:t>
            </a:r>
            <a:r>
              <a:rPr lang="en-US" sz="2800" dirty="0"/>
              <a:t>80x86</a:t>
            </a:r>
            <a:r>
              <a:rPr lang="he-IL" sz="2800" dirty="0"/>
              <a:t> תוצרת אינטל. המעבד הראשון יוצר לראשונה בשנת 1978. </a:t>
            </a:r>
          </a:p>
          <a:p>
            <a:pPr marL="324000" indent="-324000">
              <a:buFont typeface="Arial" panose="020B0604020202020204" pitchFamily="34" charset="0"/>
              <a:buChar char="•"/>
            </a:pPr>
            <a:r>
              <a:rPr lang="he-IL" sz="2800" dirty="0"/>
              <a:t>מעבד </a:t>
            </a:r>
            <a:r>
              <a:rPr lang="en-US" sz="2800" dirty="0"/>
              <a:t>80x86</a:t>
            </a:r>
            <a:r>
              <a:rPr lang="he-IL" sz="2800" dirty="0"/>
              <a:t> מאורגן על פי ארכיטקטורת פון נוימן ומהווה בסיסי למעבדים הקיימים. כל משפחת המעבדים של אינטל שומרת תאימות לאחור עם מעבדי </a:t>
            </a:r>
            <a:r>
              <a:rPr lang="en-US" sz="2800" dirty="0"/>
              <a:t>80x86</a:t>
            </a:r>
            <a:r>
              <a:rPr lang="he-IL" sz="2800" dirty="0"/>
              <a:t>. </a:t>
            </a:r>
          </a:p>
        </p:txBody>
      </p:sp>
      <p:pic>
        <p:nvPicPr>
          <p:cNvPr id="4" name="תמונה 3" descr="http://www.thg.ru/cpu/20041228/images/8086_big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816" y="2760133"/>
            <a:ext cx="2649415" cy="2145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1355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93094" y="770646"/>
            <a:ext cx="5762586" cy="68493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סגמנטים - </a:t>
            </a:r>
            <a:r>
              <a:rPr lang="en-US" sz="4400" b="1" dirty="0">
                <a:cs typeface="+mn-cs"/>
              </a:rPr>
              <a:t>Segments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60396" y="1845734"/>
            <a:ext cx="10395284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e-IL" sz="2800" dirty="0"/>
              <a:t>רוחב פס הכתובות הוא.... 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20</a:t>
            </a:r>
            <a:r>
              <a:rPr lang="he-IL" sz="2800" dirty="0"/>
              <a:t> ביטים</a:t>
            </a:r>
          </a:p>
          <a:p>
            <a:pPr marL="0" indent="0">
              <a:buNone/>
            </a:pPr>
            <a:r>
              <a:rPr lang="he-IL" sz="2800" dirty="0"/>
              <a:t>פעמים רבות אנו פונים לזיכרון מתוך רגיסטר שיש לו רק 16 ביטים.</a:t>
            </a:r>
          </a:p>
          <a:p>
            <a:pPr marL="0" indent="0">
              <a:buNone/>
            </a:pPr>
            <a:r>
              <a:rPr lang="he-IL" sz="2800" dirty="0"/>
              <a:t>לכן חילקו את הזיכרון לחלקים בגודל </a:t>
            </a:r>
            <a:r>
              <a:rPr lang="he-IL" sz="3200" b="1" dirty="0" smtClean="0"/>
              <a:t>2</a:t>
            </a:r>
            <a:r>
              <a:rPr lang="he-IL" sz="3200" b="1" baseline="30000" dirty="0" smtClean="0"/>
              <a:t>16</a:t>
            </a:r>
            <a:r>
              <a:rPr lang="he-IL" sz="2800" dirty="0" smtClean="0"/>
              <a:t>  בתים </a:t>
            </a:r>
            <a:r>
              <a:rPr lang="he-IL" sz="2800" dirty="0"/>
              <a:t>כל אחד – כל חלק נקרא סגמנט</a:t>
            </a:r>
          </a:p>
          <a:p>
            <a:pPr marL="0" indent="0">
              <a:buNone/>
            </a:pPr>
            <a:r>
              <a:rPr lang="he-IL" sz="2800" dirty="0"/>
              <a:t>פנייה לכתובת בזיכרון כוללת 2 חלקים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he-IL" sz="2800" dirty="0"/>
              <a:t>מספר הסגמנט - </a:t>
            </a:r>
            <a:r>
              <a:rPr lang="en-US" sz="2800" dirty="0"/>
              <a:t>segment</a:t>
            </a:r>
            <a:endParaRPr lang="he-IL" sz="2800" dirty="0"/>
          </a:p>
          <a:p>
            <a:pPr lvl="4">
              <a:buFont typeface="Arial" panose="020B0604020202020204" pitchFamily="34" charset="0"/>
              <a:buChar char="•"/>
            </a:pPr>
            <a:r>
              <a:rPr lang="he-IL" sz="2800" dirty="0"/>
              <a:t>ההיסט מתחילתו - </a:t>
            </a:r>
            <a:r>
              <a:rPr lang="en-US" sz="2800" dirty="0"/>
              <a:t>offset</a:t>
            </a:r>
            <a:endParaRPr lang="he-IL" sz="2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44" name="Picture 4" descr="תוצאת תמונה עבור ‪segment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31" y="770646"/>
            <a:ext cx="26860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51" y="4262974"/>
            <a:ext cx="3389912" cy="23691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4382" y="4985888"/>
            <a:ext cx="2819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Segment:offset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889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r"/>
            <a:r>
              <a:rPr lang="he-IL" dirty="0"/>
              <a:t>סגמנטים בזיכרון - דוגמא</a:t>
            </a:r>
            <a:endParaRPr lang="en-US" dirty="0"/>
          </a:p>
        </p:txBody>
      </p:sp>
      <p:graphicFrame>
        <p:nvGraphicFramePr>
          <p:cNvPr id="5" name="מציין מיקום תוכן 4"/>
          <p:cNvGraphicFramePr>
            <a:graphicFrameLocks noGrp="1"/>
          </p:cNvGraphicFramePr>
          <p:nvPr>
            <p:ph idx="1"/>
            <p:extLst/>
          </p:nvPr>
        </p:nvGraphicFramePr>
        <p:xfrm>
          <a:off x="1011382" y="1119916"/>
          <a:ext cx="10143989" cy="457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08909">
                  <a:extLst>
                    <a:ext uri="{9D8B030D-6E8A-4147-A177-3AD203B41FA5}">
                      <a16:colId xmlns:a16="http://schemas.microsoft.com/office/drawing/2014/main" xmlns="" val="1802929867"/>
                    </a:ext>
                  </a:extLst>
                </a:gridCol>
                <a:gridCol w="590335">
                  <a:extLst>
                    <a:ext uri="{9D8B030D-6E8A-4147-A177-3AD203B41FA5}">
                      <a16:colId xmlns:a16="http://schemas.microsoft.com/office/drawing/2014/main" xmlns="" val="4124409914"/>
                    </a:ext>
                  </a:extLst>
                </a:gridCol>
                <a:gridCol w="502983">
                  <a:extLst>
                    <a:ext uri="{9D8B030D-6E8A-4147-A177-3AD203B41FA5}">
                      <a16:colId xmlns:a16="http://schemas.microsoft.com/office/drawing/2014/main" xmlns="" val="3168866992"/>
                    </a:ext>
                  </a:extLst>
                </a:gridCol>
                <a:gridCol w="502983">
                  <a:extLst>
                    <a:ext uri="{9D8B030D-6E8A-4147-A177-3AD203B41FA5}">
                      <a16:colId xmlns:a16="http://schemas.microsoft.com/office/drawing/2014/main" xmlns="" val="3520433158"/>
                    </a:ext>
                  </a:extLst>
                </a:gridCol>
                <a:gridCol w="502983">
                  <a:extLst>
                    <a:ext uri="{9D8B030D-6E8A-4147-A177-3AD203B41FA5}">
                      <a16:colId xmlns:a16="http://schemas.microsoft.com/office/drawing/2014/main" xmlns="" val="757761538"/>
                    </a:ext>
                  </a:extLst>
                </a:gridCol>
                <a:gridCol w="502983">
                  <a:extLst>
                    <a:ext uri="{9D8B030D-6E8A-4147-A177-3AD203B41FA5}">
                      <a16:colId xmlns:a16="http://schemas.microsoft.com/office/drawing/2014/main" xmlns="" val="3647131744"/>
                    </a:ext>
                  </a:extLst>
                </a:gridCol>
                <a:gridCol w="502983">
                  <a:extLst>
                    <a:ext uri="{9D8B030D-6E8A-4147-A177-3AD203B41FA5}">
                      <a16:colId xmlns:a16="http://schemas.microsoft.com/office/drawing/2014/main" xmlns="" val="3239749417"/>
                    </a:ext>
                  </a:extLst>
                </a:gridCol>
                <a:gridCol w="502983">
                  <a:extLst>
                    <a:ext uri="{9D8B030D-6E8A-4147-A177-3AD203B41FA5}">
                      <a16:colId xmlns:a16="http://schemas.microsoft.com/office/drawing/2014/main" xmlns="" val="1193742973"/>
                    </a:ext>
                  </a:extLst>
                </a:gridCol>
                <a:gridCol w="502983">
                  <a:extLst>
                    <a:ext uri="{9D8B030D-6E8A-4147-A177-3AD203B41FA5}">
                      <a16:colId xmlns:a16="http://schemas.microsoft.com/office/drawing/2014/main" xmlns="" val="6396549"/>
                    </a:ext>
                  </a:extLst>
                </a:gridCol>
                <a:gridCol w="502983">
                  <a:extLst>
                    <a:ext uri="{9D8B030D-6E8A-4147-A177-3AD203B41FA5}">
                      <a16:colId xmlns:a16="http://schemas.microsoft.com/office/drawing/2014/main" xmlns="" val="2754817960"/>
                    </a:ext>
                  </a:extLst>
                </a:gridCol>
                <a:gridCol w="502983">
                  <a:extLst>
                    <a:ext uri="{9D8B030D-6E8A-4147-A177-3AD203B41FA5}">
                      <a16:colId xmlns:a16="http://schemas.microsoft.com/office/drawing/2014/main" xmlns="" val="1249587561"/>
                    </a:ext>
                  </a:extLst>
                </a:gridCol>
                <a:gridCol w="502983">
                  <a:extLst>
                    <a:ext uri="{9D8B030D-6E8A-4147-A177-3AD203B41FA5}">
                      <a16:colId xmlns:a16="http://schemas.microsoft.com/office/drawing/2014/main" xmlns="" val="3859616786"/>
                    </a:ext>
                  </a:extLst>
                </a:gridCol>
                <a:gridCol w="502983">
                  <a:extLst>
                    <a:ext uri="{9D8B030D-6E8A-4147-A177-3AD203B41FA5}">
                      <a16:colId xmlns:a16="http://schemas.microsoft.com/office/drawing/2014/main" xmlns="" val="3985009435"/>
                    </a:ext>
                  </a:extLst>
                </a:gridCol>
                <a:gridCol w="502983">
                  <a:extLst>
                    <a:ext uri="{9D8B030D-6E8A-4147-A177-3AD203B41FA5}">
                      <a16:colId xmlns:a16="http://schemas.microsoft.com/office/drawing/2014/main" xmlns="" val="2861258927"/>
                    </a:ext>
                  </a:extLst>
                </a:gridCol>
                <a:gridCol w="502983">
                  <a:extLst>
                    <a:ext uri="{9D8B030D-6E8A-4147-A177-3AD203B41FA5}">
                      <a16:colId xmlns:a16="http://schemas.microsoft.com/office/drawing/2014/main" xmlns="" val="406586065"/>
                    </a:ext>
                  </a:extLst>
                </a:gridCol>
                <a:gridCol w="502983">
                  <a:extLst>
                    <a:ext uri="{9D8B030D-6E8A-4147-A177-3AD203B41FA5}">
                      <a16:colId xmlns:a16="http://schemas.microsoft.com/office/drawing/2014/main" xmlns="" val="2116268679"/>
                    </a:ext>
                  </a:extLst>
                </a:gridCol>
                <a:gridCol w="502983">
                  <a:extLst>
                    <a:ext uri="{9D8B030D-6E8A-4147-A177-3AD203B41FA5}">
                      <a16:colId xmlns:a16="http://schemas.microsoft.com/office/drawing/2014/main" xmlns="" val="1652526885"/>
                    </a:ext>
                  </a:extLst>
                </a:gridCol>
              </a:tblGrid>
              <a:tr h="376483">
                <a:tc>
                  <a:txBody>
                    <a:bodyPr/>
                    <a:lstStyle/>
                    <a:p>
                      <a:r>
                        <a:rPr lang="en-US" sz="2400" dirty="0"/>
                        <a:t>Segment</a:t>
                      </a:r>
                      <a:r>
                        <a:rPr lang="en-US" sz="2400" baseline="0" dirty="0"/>
                        <a:t>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56067968"/>
                  </a:ext>
                </a:extLst>
              </a:tr>
              <a:tr h="376483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Segment</a:t>
                      </a:r>
                      <a:r>
                        <a:rPr lang="en-US" sz="2400" baseline="0" dirty="0"/>
                        <a:t>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96126186"/>
                  </a:ext>
                </a:extLst>
              </a:tr>
              <a:tr h="376483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Segment</a:t>
                      </a:r>
                      <a:r>
                        <a:rPr lang="en-US" sz="2400" baseline="0" dirty="0"/>
                        <a:t> 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78272275"/>
                  </a:ext>
                </a:extLst>
              </a:tr>
              <a:tr h="37648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29754809"/>
                  </a:ext>
                </a:extLst>
              </a:tr>
              <a:tr h="37648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0868085"/>
                  </a:ext>
                </a:extLst>
              </a:tr>
              <a:tr h="37648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25811361"/>
                  </a:ext>
                </a:extLst>
              </a:tr>
              <a:tr h="37648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65172096"/>
                  </a:ext>
                </a:extLst>
              </a:tr>
              <a:tr h="37648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5037281"/>
                  </a:ext>
                </a:extLst>
              </a:tr>
              <a:tr h="37648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84105813"/>
                  </a:ext>
                </a:extLst>
              </a:tr>
              <a:tr h="376483">
                <a:tc>
                  <a:txBody>
                    <a:bodyPr/>
                    <a:lstStyle/>
                    <a:p>
                      <a:r>
                        <a:rPr lang="en-US" sz="2400" dirty="0"/>
                        <a:t>Segment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1312917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276600" y="5691916"/>
            <a:ext cx="683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3600" dirty="0"/>
              <a:t>התא המסומן </a:t>
            </a:r>
            <a:r>
              <a:rPr lang="he-IL" sz="3600" dirty="0" smtClean="0"/>
              <a:t>נמצא </a:t>
            </a:r>
            <a:r>
              <a:rPr lang="he-IL" sz="3600" dirty="0" smtClean="0">
                <a:solidFill>
                  <a:srgbClr val="FF0000"/>
                </a:solidFill>
              </a:rPr>
              <a:t>בסגמנט </a:t>
            </a:r>
            <a:r>
              <a:rPr lang="he-IL" sz="3600" dirty="0">
                <a:solidFill>
                  <a:srgbClr val="FF0000"/>
                </a:solidFill>
              </a:rPr>
              <a:t>2 היסט 3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53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 idx="4294967295"/>
          </p:nvPr>
        </p:nvSpPr>
        <p:spPr>
          <a:xfrm>
            <a:off x="5435600" y="317134"/>
            <a:ext cx="5720080" cy="808037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סגמנטים הערה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3756" y="1125171"/>
            <a:ext cx="8625730" cy="44012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רוחב פס הכתובות הוא 20</a:t>
            </a:r>
          </a:p>
          <a:p>
            <a:r>
              <a:rPr lang="he-IL" sz="2800" dirty="0"/>
              <a:t>שימו לב כי הסטת מספר הסגמנט </a:t>
            </a:r>
            <a:r>
              <a:rPr lang="he-IL" sz="2800" dirty="0" smtClean="0"/>
              <a:t>1 </a:t>
            </a:r>
            <a:r>
              <a:rPr lang="he-IL" sz="2800" dirty="0"/>
              <a:t>ביטים שמאלה היא בעצם הכפלה ב 16</a:t>
            </a:r>
          </a:p>
          <a:p>
            <a:endParaRPr lang="he-IL" sz="2800" dirty="0" smtClean="0"/>
          </a:p>
          <a:p>
            <a:endParaRPr lang="he-IL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he-IL" sz="2800" dirty="0"/>
              <a:t>לכן היסט : סגמנט </a:t>
            </a:r>
          </a:p>
          <a:p>
            <a:r>
              <a:rPr lang="he-IL" sz="2800" dirty="0"/>
              <a:t>שקול ל:</a:t>
            </a:r>
          </a:p>
          <a:p>
            <a:pPr marL="514350" indent="-514350">
              <a:buAutoNum type="arabicPeriod"/>
            </a:pPr>
            <a:endParaRPr lang="en-US" sz="2800" dirty="0"/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/>
          </p:nvPr>
        </p:nvGraphicFramePr>
        <p:xfrm>
          <a:off x="2506368" y="4949661"/>
          <a:ext cx="7562192" cy="1044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622918266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xmlns="" val="547896500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xmlns="" val="897065898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xmlns="" val="725537072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xmlns="" val="1867810296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xmlns="" val="2346625661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xmlns="" val="109295292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xmlns="" val="1874884452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xmlns="" val="2601939269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xmlns="" val="4087309669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xmlns="" val="1304369257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xmlns="" val="278680718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xmlns="" val="2528985708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xmlns="" val="916714802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xmlns="" val="2910803502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xmlns="" val="2661887692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xmlns="" val="1706859280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xmlns="" val="1548298830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xmlns="" val="1356512052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xmlns="" val="3829557995"/>
                    </a:ext>
                  </a:extLst>
                </a:gridCol>
              </a:tblGrid>
              <a:tr h="404707">
                <a:tc>
                  <a:txBody>
                    <a:bodyPr/>
                    <a:lstStyle/>
                    <a:p>
                      <a:r>
                        <a:rPr lang="he-IL" sz="1400" dirty="0"/>
                        <a:t>0</a:t>
                      </a:r>
                      <a:endParaRPr lang="en-US" sz="1400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sz="1400" dirty="0"/>
                        <a:t>1</a:t>
                      </a:r>
                      <a:endParaRPr lang="en-US" sz="1400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sz="1400" dirty="0"/>
                        <a:t>2</a:t>
                      </a:r>
                      <a:endParaRPr lang="en-US" sz="1400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sz="1400" dirty="0"/>
                        <a:t>3</a:t>
                      </a:r>
                      <a:endParaRPr lang="en-US" sz="1400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sz="1400" dirty="0"/>
                        <a:t>4</a:t>
                      </a:r>
                      <a:endParaRPr lang="en-US" sz="1400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sz="1400" dirty="0"/>
                        <a:t>5</a:t>
                      </a:r>
                      <a:endParaRPr lang="en-US" sz="1400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sz="1400" dirty="0"/>
                        <a:t>6</a:t>
                      </a:r>
                      <a:endParaRPr lang="en-US" sz="1400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sz="1400" dirty="0"/>
                        <a:t>7</a:t>
                      </a:r>
                      <a:endParaRPr lang="en-US" sz="1400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sz="1400" dirty="0"/>
                        <a:t>8</a:t>
                      </a:r>
                      <a:endParaRPr lang="en-US" sz="1400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sz="1400" dirty="0"/>
                        <a:t>9</a:t>
                      </a:r>
                      <a:endParaRPr lang="en-US" sz="1400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sz="1400" dirty="0"/>
                        <a:t>10</a:t>
                      </a:r>
                      <a:endParaRPr lang="en-US" sz="1400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sz="1400" dirty="0"/>
                        <a:t>11</a:t>
                      </a:r>
                      <a:endParaRPr lang="en-US" sz="1400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sz="1400" dirty="0"/>
                        <a:t>12</a:t>
                      </a:r>
                      <a:endParaRPr lang="en-US" sz="1400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sz="1400" dirty="0"/>
                        <a:t>13</a:t>
                      </a:r>
                      <a:endParaRPr lang="en-US" sz="1400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sz="1400" dirty="0"/>
                        <a:t>14</a:t>
                      </a:r>
                      <a:endParaRPr lang="en-US" sz="1400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sz="1400" dirty="0"/>
                        <a:t>15</a:t>
                      </a:r>
                      <a:endParaRPr lang="en-US" sz="1400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sz="1400" dirty="0"/>
                        <a:t>16</a:t>
                      </a:r>
                      <a:endParaRPr lang="en-US" sz="1400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sz="1400" dirty="0"/>
                        <a:t>17</a:t>
                      </a:r>
                      <a:endParaRPr lang="en-US" sz="1400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sz="1400" dirty="0"/>
                        <a:t>18</a:t>
                      </a:r>
                      <a:endParaRPr lang="en-US" sz="1400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sz="1400" dirty="0"/>
                        <a:t>10</a:t>
                      </a:r>
                      <a:endParaRPr lang="en-US" sz="1400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2031548"/>
                  </a:ext>
                </a:extLst>
              </a:tr>
              <a:tr h="404707">
                <a:tc gridSpan="4">
                  <a:txBody>
                    <a:bodyPr/>
                    <a:lstStyle/>
                    <a:p>
                      <a:r>
                        <a:rPr lang="he-IL" dirty="0"/>
                        <a:t>סגמנט</a:t>
                      </a:r>
                    </a:p>
                    <a:p>
                      <a:r>
                        <a:rPr lang="en-US" dirty="0"/>
                        <a:t>(x16)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he-IL" sz="2400" dirty="0"/>
                        <a:t>היסט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6286371"/>
                  </a:ext>
                </a:extLst>
              </a:tr>
            </a:tbl>
          </a:graphicData>
        </a:graphic>
      </p:graphicFrame>
      <p:pic>
        <p:nvPicPr>
          <p:cNvPr id="6" name="Picture 4" descr="תוצאת תמונה עבור ‪segment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06" y="722521"/>
            <a:ext cx="26860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טבלה 3"/>
          <p:cNvGraphicFramePr>
            <a:graphicFrameLocks noGrp="1"/>
          </p:cNvGraphicFramePr>
          <p:nvPr>
            <p:extLst/>
          </p:nvPr>
        </p:nvGraphicFramePr>
        <p:xfrm>
          <a:off x="132080" y="3325706"/>
          <a:ext cx="11968486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2160">
                  <a:extLst>
                    <a:ext uri="{9D8B030D-6E8A-4147-A177-3AD203B41FA5}">
                      <a16:colId xmlns:a16="http://schemas.microsoft.com/office/drawing/2014/main" xmlns="" val="978622760"/>
                    </a:ext>
                  </a:extLst>
                </a:gridCol>
                <a:gridCol w="838800">
                  <a:extLst>
                    <a:ext uri="{9D8B030D-6E8A-4147-A177-3AD203B41FA5}">
                      <a16:colId xmlns:a16="http://schemas.microsoft.com/office/drawing/2014/main" xmlns="" val="3523551141"/>
                    </a:ext>
                  </a:extLst>
                </a:gridCol>
                <a:gridCol w="786800">
                  <a:extLst>
                    <a:ext uri="{9D8B030D-6E8A-4147-A177-3AD203B41FA5}">
                      <a16:colId xmlns:a16="http://schemas.microsoft.com/office/drawing/2014/main" xmlns="" val="3716479080"/>
                    </a:ext>
                  </a:extLst>
                </a:gridCol>
                <a:gridCol w="772160">
                  <a:extLst>
                    <a:ext uri="{9D8B030D-6E8A-4147-A177-3AD203B41FA5}">
                      <a16:colId xmlns:a16="http://schemas.microsoft.com/office/drawing/2014/main" xmlns="" val="2765432326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xmlns="" val="27010578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1736088005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xmlns="" val="3228211440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xmlns="" val="133483235"/>
                    </a:ext>
                  </a:extLst>
                </a:gridCol>
                <a:gridCol w="605942">
                  <a:extLst>
                    <a:ext uri="{9D8B030D-6E8A-4147-A177-3AD203B41FA5}">
                      <a16:colId xmlns:a16="http://schemas.microsoft.com/office/drawing/2014/main" xmlns="" val="1489665639"/>
                    </a:ext>
                  </a:extLst>
                </a:gridCol>
                <a:gridCol w="697688">
                  <a:extLst>
                    <a:ext uri="{9D8B030D-6E8A-4147-A177-3AD203B41FA5}">
                      <a16:colId xmlns:a16="http://schemas.microsoft.com/office/drawing/2014/main" xmlns="" val="1944636178"/>
                    </a:ext>
                  </a:extLst>
                </a:gridCol>
                <a:gridCol w="697688">
                  <a:extLst>
                    <a:ext uri="{9D8B030D-6E8A-4147-A177-3AD203B41FA5}">
                      <a16:colId xmlns:a16="http://schemas.microsoft.com/office/drawing/2014/main" xmlns="" val="1257119773"/>
                    </a:ext>
                  </a:extLst>
                </a:gridCol>
                <a:gridCol w="697688">
                  <a:extLst>
                    <a:ext uri="{9D8B030D-6E8A-4147-A177-3AD203B41FA5}">
                      <a16:colId xmlns:a16="http://schemas.microsoft.com/office/drawing/2014/main" xmlns="" val="2623096106"/>
                    </a:ext>
                  </a:extLst>
                </a:gridCol>
                <a:gridCol w="697688">
                  <a:extLst>
                    <a:ext uri="{9D8B030D-6E8A-4147-A177-3AD203B41FA5}">
                      <a16:colId xmlns:a16="http://schemas.microsoft.com/office/drawing/2014/main" xmlns="" val="2444459558"/>
                    </a:ext>
                  </a:extLst>
                </a:gridCol>
                <a:gridCol w="697688">
                  <a:extLst>
                    <a:ext uri="{9D8B030D-6E8A-4147-A177-3AD203B41FA5}">
                      <a16:colId xmlns:a16="http://schemas.microsoft.com/office/drawing/2014/main" xmlns="" val="1676450856"/>
                    </a:ext>
                  </a:extLst>
                </a:gridCol>
                <a:gridCol w="697688">
                  <a:extLst>
                    <a:ext uri="{9D8B030D-6E8A-4147-A177-3AD203B41FA5}">
                      <a16:colId xmlns:a16="http://schemas.microsoft.com/office/drawing/2014/main" xmlns="" val="4168576037"/>
                    </a:ext>
                  </a:extLst>
                </a:gridCol>
                <a:gridCol w="697688">
                  <a:extLst>
                    <a:ext uri="{9D8B030D-6E8A-4147-A177-3AD203B41FA5}">
                      <a16:colId xmlns:a16="http://schemas.microsoft.com/office/drawing/2014/main" xmlns="" val="679592916"/>
                    </a:ext>
                  </a:extLst>
                </a:gridCol>
                <a:gridCol w="697688">
                  <a:extLst>
                    <a:ext uri="{9D8B030D-6E8A-4147-A177-3AD203B41FA5}">
                      <a16:colId xmlns:a16="http://schemas.microsoft.com/office/drawing/2014/main" xmlns="" val="2649099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65536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7143100"/>
                  </a:ext>
                </a:extLst>
              </a:tr>
            </a:tbl>
          </a:graphicData>
        </a:graphic>
      </p:graphicFrame>
      <p:sp>
        <p:nvSpPr>
          <p:cNvPr id="7" name="חץ: מעוקל למטה 6"/>
          <p:cNvSpPr/>
          <p:nvPr/>
        </p:nvSpPr>
        <p:spPr>
          <a:xfrm flipH="1">
            <a:off x="11145520" y="3068320"/>
            <a:ext cx="406400" cy="1930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חץ: מעוקל למטה 7"/>
          <p:cNvSpPr/>
          <p:nvPr/>
        </p:nvSpPr>
        <p:spPr>
          <a:xfrm flipH="1">
            <a:off x="9042400" y="3068320"/>
            <a:ext cx="406400" cy="1930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חץ: מעוקל למטה 8"/>
          <p:cNvSpPr/>
          <p:nvPr/>
        </p:nvSpPr>
        <p:spPr>
          <a:xfrm flipH="1">
            <a:off x="8351520" y="3048000"/>
            <a:ext cx="406400" cy="1930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חץ: מעוקל למטה 9"/>
          <p:cNvSpPr/>
          <p:nvPr/>
        </p:nvSpPr>
        <p:spPr>
          <a:xfrm flipH="1">
            <a:off x="6339840" y="3058160"/>
            <a:ext cx="406400" cy="1930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חץ: מעוקל למטה 10"/>
          <p:cNvSpPr/>
          <p:nvPr/>
        </p:nvSpPr>
        <p:spPr>
          <a:xfrm flipH="1">
            <a:off x="5720080" y="3048000"/>
            <a:ext cx="406400" cy="1930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חץ: מעוקל למטה 11"/>
          <p:cNvSpPr/>
          <p:nvPr/>
        </p:nvSpPr>
        <p:spPr>
          <a:xfrm flipH="1">
            <a:off x="4460240" y="3058160"/>
            <a:ext cx="406400" cy="1930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חץ: מעוקל למטה 12"/>
          <p:cNvSpPr/>
          <p:nvPr/>
        </p:nvSpPr>
        <p:spPr>
          <a:xfrm flipH="1">
            <a:off x="4998720" y="3058160"/>
            <a:ext cx="406400" cy="1930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חץ: מעוקל למטה 13"/>
          <p:cNvSpPr/>
          <p:nvPr/>
        </p:nvSpPr>
        <p:spPr>
          <a:xfrm flipH="1">
            <a:off x="7538720" y="3048000"/>
            <a:ext cx="406400" cy="1930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חץ: מעוקל למטה 14"/>
          <p:cNvSpPr/>
          <p:nvPr/>
        </p:nvSpPr>
        <p:spPr>
          <a:xfrm flipH="1">
            <a:off x="6949440" y="3068320"/>
            <a:ext cx="406400" cy="1930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חץ: מעוקל למטה 15"/>
          <p:cNvSpPr/>
          <p:nvPr/>
        </p:nvSpPr>
        <p:spPr>
          <a:xfrm flipH="1">
            <a:off x="2346960" y="3078480"/>
            <a:ext cx="406400" cy="1930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חץ: מעוקל למטה 16"/>
          <p:cNvSpPr/>
          <p:nvPr/>
        </p:nvSpPr>
        <p:spPr>
          <a:xfrm flipH="1">
            <a:off x="1625600" y="3078480"/>
            <a:ext cx="406400" cy="1930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חץ: מעוקל למטה 17"/>
          <p:cNvSpPr/>
          <p:nvPr/>
        </p:nvSpPr>
        <p:spPr>
          <a:xfrm flipH="1">
            <a:off x="762000" y="3088640"/>
            <a:ext cx="406400" cy="1930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חץ: מעוקל למטה 18"/>
          <p:cNvSpPr/>
          <p:nvPr/>
        </p:nvSpPr>
        <p:spPr>
          <a:xfrm flipH="1">
            <a:off x="2977605" y="3068320"/>
            <a:ext cx="406400" cy="1930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חץ: מעוקל למטה 19"/>
          <p:cNvSpPr/>
          <p:nvPr/>
        </p:nvSpPr>
        <p:spPr>
          <a:xfrm flipH="1">
            <a:off x="3719285" y="3068320"/>
            <a:ext cx="406400" cy="1930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חץ: מעוקל למטה 20"/>
          <p:cNvSpPr/>
          <p:nvPr/>
        </p:nvSpPr>
        <p:spPr>
          <a:xfrm flipH="1">
            <a:off x="9672320" y="3068320"/>
            <a:ext cx="406400" cy="1930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חץ: מעוקל למטה 21"/>
          <p:cNvSpPr/>
          <p:nvPr/>
        </p:nvSpPr>
        <p:spPr>
          <a:xfrm flipH="1">
            <a:off x="10464800" y="3058160"/>
            <a:ext cx="406400" cy="1930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מלבן 22"/>
          <p:cNvSpPr/>
          <p:nvPr/>
        </p:nvSpPr>
        <p:spPr>
          <a:xfrm>
            <a:off x="11354526" y="3391020"/>
            <a:ext cx="731526" cy="3149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מלבן 23"/>
          <p:cNvSpPr/>
          <p:nvPr/>
        </p:nvSpPr>
        <p:spPr>
          <a:xfrm>
            <a:off x="9316720" y="3366346"/>
            <a:ext cx="731526" cy="3149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מלבן 24"/>
          <p:cNvSpPr/>
          <p:nvPr/>
        </p:nvSpPr>
        <p:spPr>
          <a:xfrm>
            <a:off x="10698480" y="3386666"/>
            <a:ext cx="731526" cy="3149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מלבן 25"/>
          <p:cNvSpPr/>
          <p:nvPr/>
        </p:nvSpPr>
        <p:spPr>
          <a:xfrm>
            <a:off x="10068560" y="3386666"/>
            <a:ext cx="731526" cy="3149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מלבן 26"/>
          <p:cNvSpPr/>
          <p:nvPr/>
        </p:nvSpPr>
        <p:spPr>
          <a:xfrm>
            <a:off x="8554720" y="3352800"/>
            <a:ext cx="731526" cy="3149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מלבן 27"/>
          <p:cNvSpPr/>
          <p:nvPr/>
        </p:nvSpPr>
        <p:spPr>
          <a:xfrm>
            <a:off x="6045200" y="3356186"/>
            <a:ext cx="731526" cy="3149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מלבן 28"/>
          <p:cNvSpPr/>
          <p:nvPr/>
        </p:nvSpPr>
        <p:spPr>
          <a:xfrm>
            <a:off x="7945120" y="3361266"/>
            <a:ext cx="640086" cy="3149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מלבן 29"/>
          <p:cNvSpPr/>
          <p:nvPr/>
        </p:nvSpPr>
        <p:spPr>
          <a:xfrm>
            <a:off x="6685280" y="3351106"/>
            <a:ext cx="547921" cy="3149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מלבן 30"/>
          <p:cNvSpPr/>
          <p:nvPr/>
        </p:nvSpPr>
        <p:spPr>
          <a:xfrm>
            <a:off x="5293360" y="3366346"/>
            <a:ext cx="731526" cy="3149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מלבן 31"/>
          <p:cNvSpPr/>
          <p:nvPr/>
        </p:nvSpPr>
        <p:spPr>
          <a:xfrm>
            <a:off x="3241040" y="3356186"/>
            <a:ext cx="731526" cy="3149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מלבן 32"/>
          <p:cNvSpPr/>
          <p:nvPr/>
        </p:nvSpPr>
        <p:spPr>
          <a:xfrm>
            <a:off x="4622800" y="3376506"/>
            <a:ext cx="731526" cy="3149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מלבן 33"/>
          <p:cNvSpPr/>
          <p:nvPr/>
        </p:nvSpPr>
        <p:spPr>
          <a:xfrm>
            <a:off x="3992880" y="3376506"/>
            <a:ext cx="731526" cy="3149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מלבן 34"/>
          <p:cNvSpPr/>
          <p:nvPr/>
        </p:nvSpPr>
        <p:spPr>
          <a:xfrm>
            <a:off x="2560320" y="3366346"/>
            <a:ext cx="731526" cy="3149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מלבן 35"/>
          <p:cNvSpPr/>
          <p:nvPr/>
        </p:nvSpPr>
        <p:spPr>
          <a:xfrm>
            <a:off x="193040" y="3356186"/>
            <a:ext cx="731526" cy="3149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מלבן 36"/>
          <p:cNvSpPr/>
          <p:nvPr/>
        </p:nvSpPr>
        <p:spPr>
          <a:xfrm>
            <a:off x="1696720" y="3376506"/>
            <a:ext cx="833126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מלבן 37"/>
          <p:cNvSpPr/>
          <p:nvPr/>
        </p:nvSpPr>
        <p:spPr>
          <a:xfrm>
            <a:off x="944880" y="3376506"/>
            <a:ext cx="731526" cy="3149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מלבן 38"/>
          <p:cNvSpPr/>
          <p:nvPr/>
        </p:nvSpPr>
        <p:spPr>
          <a:xfrm>
            <a:off x="7254240" y="3343486"/>
            <a:ext cx="731526" cy="3149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6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519886" y="286603"/>
            <a:ext cx="2635794" cy="1251911"/>
          </a:xfrm>
        </p:spPr>
        <p:txBody>
          <a:bodyPr>
            <a:normAutofit/>
          </a:bodyPr>
          <a:lstStyle/>
          <a:p>
            <a:pPr algn="r">
              <a:lnSpc>
                <a:spcPct val="110000"/>
              </a:lnSpc>
            </a:pPr>
            <a:r>
              <a:rPr lang="he-IL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משתנה</a:t>
            </a:r>
            <a:endParaRPr lang="he-IL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833256" y="1845734"/>
            <a:ext cx="6322423" cy="402336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משתנה הוא תא זיכרון או יותר אשר ניתן לשמור בו נתונים</a:t>
            </a:r>
            <a:r>
              <a:rPr lang="he-IL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כמו קופסה לשמירת מידע.</a:t>
            </a:r>
            <a:endParaRPr lang="en-US" dirty="0"/>
          </a:p>
          <a:p>
            <a:pPr marL="0" indent="0">
              <a:buNone/>
            </a:pPr>
            <a:r>
              <a:rPr lang="he-IL" dirty="0"/>
              <a:t>כדי להקל על הפנייה לתא הזיכרון אנו נותנים לו שם. </a:t>
            </a:r>
            <a:endParaRPr lang="he-IL" dirty="0" smtClean="0"/>
          </a:p>
          <a:p>
            <a:pPr marL="0" indent="0">
              <a:buNone/>
            </a:pPr>
            <a:endParaRPr lang="he-IL" dirty="0" smtClean="0"/>
          </a:p>
          <a:p>
            <a:endParaRPr lang="en-US" dirty="0"/>
          </a:p>
          <a:p>
            <a:pPr marL="360000" lvl="0" indent="-3600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he-IL" dirty="0"/>
              <a:t>ניתן להשים במשתנה מידע.</a:t>
            </a:r>
            <a:endParaRPr lang="en-US" dirty="0"/>
          </a:p>
          <a:p>
            <a:pPr marL="360000" lvl="0" indent="-3600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he-IL" dirty="0"/>
              <a:t>ניתן לאחזר ממנו מידע.</a:t>
            </a:r>
            <a:endParaRPr lang="en-US" dirty="0"/>
          </a:p>
          <a:p>
            <a:pPr marL="360000" lvl="0" indent="-3600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he-IL" dirty="0"/>
              <a:t>וניתן לשנות את המידע השמור בו.</a:t>
            </a:r>
            <a:endParaRPr lang="en-US" dirty="0"/>
          </a:p>
          <a:p>
            <a:endParaRPr lang="he-IL" dirty="0" smtClean="0"/>
          </a:p>
          <a:p>
            <a:pPr algn="l" rtl="0"/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[name]</a:t>
            </a:r>
            <a:endParaRPr lang="he-IL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0" name="Picture 2" descr="http://www.flippedclassroom.me/_/rsrc/1427362618547/home/App-Development/Lesson-5-Variables-Lists-And-Sensors/Variables.jpg?height=183&amp;width=3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88" y="2725736"/>
            <a:ext cx="3786799" cy="216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158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817256" y="624114"/>
            <a:ext cx="7338423" cy="885372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כיצד נשמרים המשתנים בזיכרון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37029" y="1845733"/>
            <a:ext cx="11001827" cy="4395409"/>
          </a:xfrm>
        </p:spPr>
        <p:txBody>
          <a:bodyPr>
            <a:noAutofit/>
          </a:bodyPr>
          <a:lstStyle/>
          <a:p>
            <a:r>
              <a:rPr lang="he-IL" sz="2400" dirty="0" smtClean="0"/>
              <a:t>אנו מצהירים בתחילת התכנית על המשתנים בהם נשתמש בתכנית כדי להקצות להם מקום ב – </a:t>
            </a:r>
            <a:r>
              <a:rPr lang="en-US" sz="2400" dirty="0" smtClean="0"/>
              <a:t>data segment</a:t>
            </a:r>
            <a:r>
              <a:rPr lang="he-IL" sz="2400" dirty="0" smtClean="0"/>
              <a:t>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he-IL" sz="2400" dirty="0" smtClean="0"/>
          </a:p>
          <a:p>
            <a:r>
              <a:rPr lang="he-IL" sz="2400" dirty="0" smtClean="0"/>
              <a:t>הקצאת הכתובות היא לפי בתים עוקבים.  	בית למשנה מסוג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Byte</a:t>
            </a:r>
            <a:r>
              <a:rPr lang="he-IL" sz="2400" dirty="0" smtClean="0"/>
              <a:t>,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						שני בתים למשתנה מטיפוס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word</a:t>
            </a:r>
            <a:r>
              <a:rPr lang="he-IL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						וארבע בתים למשתנה מטיפוס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double word</a:t>
            </a:r>
            <a:r>
              <a:rPr lang="he-IL" sz="2400" dirty="0" smtClean="0"/>
              <a:t>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he-IL" sz="2400" dirty="0" smtClean="0"/>
          </a:p>
          <a:p>
            <a:r>
              <a:rPr lang="he-IL" sz="2400" dirty="0"/>
              <a:t>אחסון המשתנים  ב – </a:t>
            </a:r>
            <a:r>
              <a:rPr lang="en-US" sz="2400" dirty="0"/>
              <a:t>data segment</a:t>
            </a:r>
            <a:r>
              <a:rPr lang="he-IL" sz="2400" dirty="0"/>
              <a:t>  מתבצע בשיטה הנקראת </a:t>
            </a:r>
            <a:r>
              <a:rPr lang="en-US" sz="2400" dirty="0" smtClean="0">
                <a:solidFill>
                  <a:srgbClr val="CC0000"/>
                </a:solidFill>
              </a:rPr>
              <a:t>little endian</a:t>
            </a:r>
            <a:r>
              <a:rPr lang="he-IL" sz="2400" dirty="0" smtClean="0"/>
              <a:t>,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בשיטה זו </a:t>
            </a:r>
            <a:r>
              <a:rPr lang="he-IL" sz="2400" dirty="0"/>
              <a:t>הבית הפחות משמעותי מאוחסן בכתובת </a:t>
            </a:r>
            <a:r>
              <a:rPr lang="he-IL" sz="2400" dirty="0" smtClean="0"/>
              <a:t>הנמוכה והבית המשמעותי בכתובת הגבוה. (מי שמופיע ראשון הוא הקצה הקטן – אינדיאני קטן).</a:t>
            </a:r>
          </a:p>
          <a:p>
            <a:r>
              <a:rPr lang="he-IL" sz="2400" b="1" dirty="0" smtClean="0">
                <a:solidFill>
                  <a:schemeClr val="accent5">
                    <a:lumMod val="75000"/>
                  </a:schemeClr>
                </a:solidFill>
              </a:rPr>
              <a:t>בציון </a:t>
            </a:r>
            <a:r>
              <a:rPr lang="he-IL" sz="2400" b="1" dirty="0">
                <a:solidFill>
                  <a:schemeClr val="accent5">
                    <a:lumMod val="75000"/>
                  </a:schemeClr>
                </a:solidFill>
              </a:rPr>
              <a:t>כתובת של משתנה, אנו רושמים רק את כתובת הבית התחתון</a:t>
            </a:r>
            <a:endParaRPr lang="he-IL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074" name="Picture 2" descr="http://www.coloring4fun.com/wp-content/uploads/2013/02/indians_29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124" y="96158"/>
            <a:ext cx="1059996" cy="141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252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545942" y="551542"/>
            <a:ext cx="4609737" cy="928915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מחרוזת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392437"/>
          </a:xfrm>
        </p:spPr>
        <p:txBody>
          <a:bodyPr/>
          <a:lstStyle/>
          <a:p>
            <a:r>
              <a:rPr lang="he-IL" dirty="0"/>
              <a:t>ניתן להגדיר משתנה בגודל בית ולשים בו אוסף של תווים. </a:t>
            </a:r>
            <a:endParaRPr lang="en-US" dirty="0"/>
          </a:p>
          <a:p>
            <a:pPr algn="l" rtl="0"/>
            <a:r>
              <a:rPr lang="en-US" sz="2400" dirty="0"/>
              <a:t>DATASEG</a:t>
            </a:r>
          </a:p>
          <a:p>
            <a:pPr algn="l" rtl="0"/>
            <a:r>
              <a:rPr lang="en-US" sz="2400" dirty="0"/>
              <a:t>	string </a:t>
            </a:r>
            <a:r>
              <a:rPr lang="en-US" sz="2400" dirty="0" err="1">
                <a:solidFill>
                  <a:srgbClr val="00B0F0"/>
                </a:solidFill>
              </a:rPr>
              <a:t>db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'Hello </a:t>
            </a:r>
            <a:r>
              <a:rPr lang="en-US" sz="2400" dirty="0" smtClean="0"/>
              <a:t>world$'</a:t>
            </a:r>
            <a:endParaRPr lang="en-US" sz="2400" dirty="0"/>
          </a:p>
          <a:p>
            <a:r>
              <a:rPr lang="he-IL" dirty="0"/>
              <a:t> </a:t>
            </a:r>
            <a:r>
              <a:rPr lang="he-IL" dirty="0" smtClean="0"/>
              <a:t>האסמבלר </a:t>
            </a:r>
            <a:r>
              <a:rPr lang="he-IL" dirty="0"/>
              <a:t>יודע להתייחס להגדרה זו כאל מחרוזת של 11 תווי  </a:t>
            </a:r>
            <a:r>
              <a:rPr lang="en-US" dirty="0"/>
              <a:t>asci </a:t>
            </a:r>
            <a:r>
              <a:rPr lang="he-IL" dirty="0"/>
              <a:t>שכל אחד מהם הוא בגודל בית.</a:t>
            </a:r>
            <a:endParaRPr lang="en-US" dirty="0"/>
          </a:p>
          <a:p>
            <a:r>
              <a:rPr lang="he-IL" dirty="0"/>
              <a:t> </a:t>
            </a:r>
            <a:r>
              <a:rPr lang="he-IL" dirty="0" smtClean="0"/>
              <a:t>למעשה </a:t>
            </a:r>
            <a:r>
              <a:rPr lang="he-IL" dirty="0"/>
              <a:t>האסמבלר מתייחס להגדרה זו כאילו הגדרנו 11 תווים שמרנו אותם בזיכרון בזה </a:t>
            </a:r>
            <a:r>
              <a:rPr lang="he-IL" dirty="0" smtClean="0"/>
              <a:t>אחר </a:t>
            </a:r>
            <a:r>
              <a:rPr lang="he-IL" dirty="0"/>
              <a:t>זה.</a:t>
            </a:r>
            <a:endParaRPr lang="en-US" dirty="0"/>
          </a:p>
          <a:p>
            <a:endParaRPr lang="he-IL" dirty="0"/>
          </a:p>
        </p:txBody>
      </p:sp>
      <p:pic>
        <p:nvPicPr>
          <p:cNvPr id="1026" name="Picture 2" descr="http://www.katiepaterson.org/fossil/Katie_Paterson_Fossil-Necklace_IG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9"/>
          <a:stretch/>
        </p:blipFill>
        <p:spPr bwMode="auto">
          <a:xfrm rot="16200000">
            <a:off x="1815426" y="-318175"/>
            <a:ext cx="1257491" cy="233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3"/>
          <a:srcRect t="72312" r="21226" b="4378"/>
          <a:stretch/>
        </p:blipFill>
        <p:spPr>
          <a:xfrm>
            <a:off x="1441798" y="4376717"/>
            <a:ext cx="9369364" cy="1843974"/>
          </a:xfrm>
          <a:prstGeom prst="rect">
            <a:avLst/>
          </a:prstGeom>
        </p:spPr>
      </p:pic>
      <p:sp>
        <p:nvSpPr>
          <p:cNvPr id="7" name="מלבן 6"/>
          <p:cNvSpPr/>
          <p:nvPr/>
        </p:nvSpPr>
        <p:spPr>
          <a:xfrm>
            <a:off x="3020291" y="4419599"/>
            <a:ext cx="3525651" cy="33813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/>
          <p:cNvSpPr/>
          <p:nvPr/>
        </p:nvSpPr>
        <p:spPr>
          <a:xfrm>
            <a:off x="3020291" y="4764660"/>
            <a:ext cx="1856509" cy="27709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2635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620000" y="725714"/>
            <a:ext cx="3535680" cy="827316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מערך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מערכים הם צורה נפוצה מאוד לשמירת מידע. מה שמייחד מערך  </a:t>
            </a:r>
            <a:r>
              <a:rPr lang="he-IL" dirty="0" smtClean="0"/>
              <a:t>לעומת שמירה של </a:t>
            </a:r>
            <a:r>
              <a:rPr lang="he-IL" dirty="0"/>
              <a:t>משתנים בזיכרון</a:t>
            </a:r>
            <a:r>
              <a:rPr lang="he-IL" dirty="0" smtClean="0"/>
              <a:t>:</a:t>
            </a:r>
          </a:p>
          <a:p>
            <a:r>
              <a:rPr lang="he-IL" sz="900" dirty="0" smtClean="0"/>
              <a:t> </a:t>
            </a:r>
            <a:endParaRPr lang="en-US" sz="900" dirty="0"/>
          </a:p>
          <a:p>
            <a:pPr marL="324000" lvl="0" indent="-324000">
              <a:buFont typeface="Wingdings" panose="05000000000000000000" pitchFamily="2" charset="2"/>
              <a:buChar char="v"/>
            </a:pPr>
            <a:r>
              <a:rPr lang="he-IL" dirty="0"/>
              <a:t>במערך כל האיברים הם בעלי אותו גודל. </a:t>
            </a:r>
            <a:endParaRPr lang="en-US" dirty="0"/>
          </a:p>
          <a:p>
            <a:pPr marL="324000" lvl="0" indent="-324000">
              <a:buFont typeface="Wingdings" panose="05000000000000000000" pitchFamily="2" charset="2"/>
              <a:buChar char="v"/>
            </a:pPr>
            <a:r>
              <a:rPr lang="he-IL" dirty="0"/>
              <a:t>כל משתנה שהוא חלק ממערך נקרא אלמנט ולכל אלמנט יש אינדקס, שקובע מה המיקום שלו במערך.</a:t>
            </a:r>
            <a:endParaRPr lang="en-US" dirty="0"/>
          </a:p>
          <a:p>
            <a:pPr marL="324000" lvl="0" indent="-324000">
              <a:buFont typeface="Wingdings" panose="05000000000000000000" pitchFamily="2" charset="2"/>
              <a:buChar char="v"/>
            </a:pPr>
            <a:r>
              <a:rPr lang="he-IL" dirty="0"/>
              <a:t>המערך נשמר בזיכרון המחשב בצורה טורית, כאשר האלמנט הראשון, בעל אינדקס אפס, נמצא בכתובת הנמוכה ביותר ויתר האלמנטים בכתובות עוקבות אחריו . </a:t>
            </a:r>
            <a:endParaRPr lang="en-US" dirty="0"/>
          </a:p>
          <a:p>
            <a:pPr marL="324000" lvl="0" indent="-324000">
              <a:buFont typeface="Wingdings" panose="05000000000000000000" pitchFamily="2" charset="2"/>
              <a:buChar char="v"/>
            </a:pPr>
            <a:r>
              <a:rPr lang="he-IL" dirty="0"/>
              <a:t>כתובת הבסיס של המערך היא הכתובת ממנה המערך מתחיל, ששווה בדיוק לכתובת של האלמנט הראשון במערך. </a:t>
            </a:r>
            <a:endParaRPr lang="en-US" dirty="0"/>
          </a:p>
          <a:p>
            <a:pPr marL="324000" lvl="0" indent="-324000">
              <a:buFont typeface="Wingdings" panose="05000000000000000000" pitchFamily="2" charset="2"/>
              <a:buChar char="v"/>
            </a:pPr>
            <a:r>
              <a:rPr lang="he-IL" dirty="0"/>
              <a:t>אפשר לדעת מה הכתובת של כל אלמנט במערך, בעזרת כתובת הבסיס של המערך, אינדקס האלמנט וגודל האלמנט, באמצעות חישוב </a:t>
            </a:r>
            <a:r>
              <a:rPr lang="he-IL" dirty="0" smtClean="0"/>
              <a:t>פשוט</a:t>
            </a:r>
            <a:r>
              <a:rPr lang="he-IL" dirty="0"/>
              <a:t>.</a:t>
            </a:r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2058"/>
            <a:ext cx="1856695" cy="141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05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37397"/>
          </a:xfrm>
        </p:spPr>
        <p:txBody>
          <a:bodyPr/>
          <a:lstStyle/>
          <a:p>
            <a:pPr algn="r"/>
            <a:r>
              <a:rPr lang="he-IL" b="1" dirty="0"/>
              <a:t>איברים במערך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644570" y="1845734"/>
            <a:ext cx="6511109" cy="1811866"/>
          </a:xfrm>
        </p:spPr>
        <p:txBody>
          <a:bodyPr>
            <a:normAutofit/>
          </a:bodyPr>
          <a:lstStyle/>
          <a:p>
            <a:r>
              <a:rPr lang="he-IL" sz="2400" dirty="0"/>
              <a:t>לכל איבר במערך יש אינדקס</a:t>
            </a:r>
            <a:endParaRPr lang="en-US" sz="2400" dirty="0"/>
          </a:p>
          <a:p>
            <a:r>
              <a:rPr lang="he-IL" sz="2400" dirty="0"/>
              <a:t>האיבר הראשון במערך הוא באינדקס 0</a:t>
            </a:r>
            <a:endParaRPr lang="en-US" sz="2400" dirty="0"/>
          </a:p>
          <a:p>
            <a:r>
              <a:rPr lang="he-IL" sz="2400" dirty="0"/>
              <a:t>האיבר השני במערך הוא באינדקס 1 וכו'</a:t>
            </a:r>
            <a:endParaRPr lang="en-US" sz="2400" dirty="0"/>
          </a:p>
        </p:txBody>
      </p:sp>
      <p:pic>
        <p:nvPicPr>
          <p:cNvPr id="4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869826"/>
            <a:ext cx="5753463" cy="1065031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747843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400" b="1" dirty="0" smtClean="0"/>
              <a:t>מערך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מערך: </a:t>
            </a:r>
            <a:r>
              <a:rPr lang="he-IL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אוסף של איברים בגודל זהה.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he-IL" dirty="0"/>
              <a:t>מחרוזת היא מקרה פרטי של מערך שהאיברים הם תווים.</a:t>
            </a:r>
            <a:endParaRPr lang="en-US" dirty="0"/>
          </a:p>
          <a:p>
            <a:r>
              <a:rPr lang="he-IL" sz="2400" dirty="0">
                <a:solidFill>
                  <a:schemeClr val="bg2">
                    <a:lumMod val="50000"/>
                  </a:schemeClr>
                </a:solidFill>
              </a:rPr>
              <a:t>הגדרת מערך בזיכרון: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he-IL" dirty="0"/>
              <a:t> </a:t>
            </a:r>
            <a:endParaRPr lang="en-US" dirty="0"/>
          </a:p>
          <a:p>
            <a:pPr algn="l" rtl="0"/>
            <a:r>
              <a:rPr lang="en-US" sz="2200" dirty="0" err="1"/>
              <a:t>ArrayName</a:t>
            </a:r>
            <a:r>
              <a:rPr lang="he-IL" sz="2200" dirty="0"/>
              <a:t>	</a:t>
            </a:r>
            <a:r>
              <a:rPr lang="en-US" sz="2200" dirty="0"/>
              <a:t>  </a:t>
            </a:r>
            <a:r>
              <a:rPr lang="en-US" sz="2200" dirty="0" err="1">
                <a:solidFill>
                  <a:srgbClr val="00B0F0"/>
                </a:solidFill>
              </a:rPr>
              <a:t>SizeOfElement</a:t>
            </a:r>
            <a:r>
              <a:rPr lang="he-IL" sz="2200" dirty="0"/>
              <a:t>	</a:t>
            </a:r>
            <a:r>
              <a:rPr lang="en-US" sz="2200" dirty="0">
                <a:solidFill>
                  <a:srgbClr val="FF0000"/>
                </a:solidFill>
              </a:rPr>
              <a:t>N</a:t>
            </a:r>
            <a:r>
              <a:rPr lang="en-US" sz="2200" dirty="0"/>
              <a:t> </a:t>
            </a:r>
            <a:r>
              <a:rPr lang="en-US" sz="2200" dirty="0" smtClean="0"/>
              <a:t>  dup </a:t>
            </a:r>
            <a:r>
              <a:rPr lang="he-IL" sz="2200" dirty="0" smtClean="0"/>
              <a:t> </a:t>
            </a:r>
            <a:r>
              <a:rPr lang="he-IL" sz="2200" dirty="0"/>
              <a:t>(?)</a:t>
            </a:r>
            <a:endParaRPr lang="en-US" sz="2200" dirty="0"/>
          </a:p>
          <a:p>
            <a:pPr algn="l"/>
            <a:r>
              <a:rPr lang="he-IL" sz="2200" dirty="0" smtClean="0"/>
              <a:t>(ללא ערכים בזיכרון)  </a:t>
            </a:r>
            <a:r>
              <a:rPr lang="en-US" sz="2200" dirty="0"/>
              <a:t>duplicate</a:t>
            </a:r>
            <a:r>
              <a:rPr lang="he-IL" sz="2200" dirty="0"/>
              <a:t>   </a:t>
            </a:r>
            <a:r>
              <a:rPr lang="he-IL" sz="2200" dirty="0">
                <a:solidFill>
                  <a:srgbClr val="FF0000"/>
                </a:solidFill>
              </a:rPr>
              <a:t>מספר אלמנטים במערך   </a:t>
            </a:r>
            <a:r>
              <a:rPr lang="he-IL" sz="2200" dirty="0">
                <a:solidFill>
                  <a:srgbClr val="00B0F0"/>
                </a:solidFill>
              </a:rPr>
              <a:t>גודל בזיכרון    </a:t>
            </a:r>
            <a:r>
              <a:rPr lang="he-IL" sz="2200" dirty="0"/>
              <a:t>שם המערך</a:t>
            </a:r>
            <a:endParaRPr lang="en-US" sz="22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78" y="635823"/>
            <a:ext cx="2012949" cy="241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6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791200" y="566057"/>
            <a:ext cx="5364480" cy="870857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הצהרה על מערכים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894083" y="1845733"/>
            <a:ext cx="7261597" cy="4395409"/>
          </a:xfrm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 smtClean="0"/>
              <a:t>evenNumbers</a:t>
            </a:r>
            <a:r>
              <a:rPr lang="en-US" sz="2400" dirty="0" smtClean="0"/>
              <a:t>  </a:t>
            </a:r>
            <a:r>
              <a:rPr lang="en-US" sz="2400" dirty="0" err="1">
                <a:solidFill>
                  <a:srgbClr val="00B0F0"/>
                </a:solidFill>
              </a:rPr>
              <a:t>db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6600"/>
                </a:solidFill>
              </a:rPr>
              <a:t>2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6600"/>
                </a:solidFill>
              </a:rPr>
              <a:t>4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6600"/>
                </a:solidFill>
              </a:rPr>
              <a:t>6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6600"/>
                </a:solidFill>
              </a:rPr>
              <a:t>8</a:t>
            </a:r>
            <a:r>
              <a:rPr lang="en-US" sz="2400" dirty="0"/>
              <a:t>, </a:t>
            </a:r>
            <a:r>
              <a:rPr lang="en-US" sz="2400" dirty="0" smtClean="0">
                <a:solidFill>
                  <a:srgbClr val="FF6600"/>
                </a:solidFill>
              </a:rPr>
              <a:t>10</a:t>
            </a:r>
            <a:endParaRPr lang="en-US" sz="2400" dirty="0">
              <a:solidFill>
                <a:srgbClr val="FF66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dirty="0"/>
              <a:t>מערך של 5 מספרים זוגיים</a:t>
            </a:r>
            <a:r>
              <a:rPr lang="he-IL" sz="2400" dirty="0" smtClean="0"/>
              <a:t>.</a:t>
            </a:r>
            <a:endParaRPr lang="he-IL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1100" dirty="0"/>
              <a:t> </a:t>
            </a:r>
            <a:endParaRPr lang="en-US" sz="800" dirty="0"/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oddNumbers</a:t>
            </a:r>
            <a:r>
              <a:rPr lang="en-US" sz="2400" dirty="0"/>
              <a:t>  </a:t>
            </a:r>
            <a:r>
              <a:rPr lang="en-US" sz="2400" dirty="0" err="1">
                <a:solidFill>
                  <a:srgbClr val="00B0F0"/>
                </a:solidFill>
              </a:rPr>
              <a:t>db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6600"/>
                </a:solidFill>
              </a:rPr>
              <a:t>1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6600"/>
                </a:solidFill>
              </a:rPr>
              <a:t>3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6600"/>
                </a:solidFill>
              </a:rPr>
              <a:t>5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6600"/>
                </a:solidFill>
              </a:rPr>
              <a:t>7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6600"/>
                </a:solidFill>
              </a:rPr>
              <a:t>9</a:t>
            </a:r>
            <a:r>
              <a:rPr lang="en-US" sz="2400" dirty="0"/>
              <a:t>, </a:t>
            </a:r>
            <a:r>
              <a:rPr lang="en-US" sz="2400" dirty="0" smtClean="0">
                <a:solidFill>
                  <a:srgbClr val="FF6600"/>
                </a:solidFill>
              </a:rPr>
              <a:t>11</a:t>
            </a:r>
            <a:endParaRPr lang="en-US" sz="2400" dirty="0">
              <a:solidFill>
                <a:srgbClr val="FF66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dirty="0"/>
              <a:t>מערך של 6 מספרים אי זוגיים</a:t>
            </a:r>
            <a:r>
              <a:rPr lang="he-IL" sz="2400" dirty="0" smtClean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he-IL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dirty="0"/>
              <a:t> </a:t>
            </a:r>
            <a:r>
              <a:rPr lang="en-US" sz="2400" dirty="0" smtClean="0"/>
              <a:t>points </a:t>
            </a:r>
            <a:r>
              <a:rPr lang="en-US" sz="2400" dirty="0" err="1"/>
              <a:t>db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4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2060"/>
                </a:solidFill>
              </a:rPr>
              <a:t>dup</a:t>
            </a:r>
            <a:r>
              <a:rPr lang="en-US" sz="2400" dirty="0"/>
              <a:t> (0</a:t>
            </a:r>
            <a:r>
              <a:rPr lang="en-US" sz="2400" dirty="0" smtClean="0"/>
              <a:t>)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dirty="0"/>
              <a:t>מערך </a:t>
            </a:r>
            <a:r>
              <a:rPr lang="he-IL" sz="2400" dirty="0" smtClean="0"/>
              <a:t>של </a:t>
            </a:r>
            <a:r>
              <a:rPr lang="he-IL" sz="2400" dirty="0"/>
              <a:t>4 מספרים </a:t>
            </a:r>
            <a:r>
              <a:rPr lang="he-IL" sz="2400" dirty="0" smtClean="0"/>
              <a:t>(שקיבלו את הערך 0).</a:t>
            </a:r>
            <a:r>
              <a:rPr lang="he-IL" sz="1200" dirty="0" smtClean="0"/>
              <a:t>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he-IL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000" dirty="0"/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dirty="0"/>
              <a:t> </a:t>
            </a:r>
            <a:r>
              <a:rPr lang="en-US" sz="2400" dirty="0" smtClean="0"/>
              <a:t>letters </a:t>
            </a:r>
            <a:r>
              <a:rPr lang="en-US" sz="2400" dirty="0" err="1"/>
              <a:t>db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7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2060"/>
                </a:solidFill>
              </a:rPr>
              <a:t>dup</a:t>
            </a:r>
            <a:r>
              <a:rPr lang="en-US" sz="2400" dirty="0"/>
              <a:t> ('A')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dirty="0"/>
              <a:t>מערך של 7 אותיות </a:t>
            </a:r>
            <a:r>
              <a:rPr lang="en-US" sz="2400" dirty="0"/>
              <a:t>'A'</a:t>
            </a:r>
            <a:r>
              <a:rPr lang="he-IL" sz="2400" dirty="0" smtClean="0"/>
              <a:t>.</a:t>
            </a:r>
            <a:endParaRPr lang="en-US" sz="24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14"/>
          <a:stretch/>
        </p:blipFill>
        <p:spPr>
          <a:xfrm>
            <a:off x="228708" y="2620983"/>
            <a:ext cx="3182149" cy="273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9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773723"/>
            <a:ext cx="10058400" cy="840545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ג'ון פון נוימן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543800" y="2057400"/>
            <a:ext cx="3611880" cy="3903784"/>
          </a:xfrm>
        </p:spPr>
        <p:txBody>
          <a:bodyPr>
            <a:normAutofit/>
          </a:bodyPr>
          <a:lstStyle/>
          <a:p>
            <a:r>
              <a:rPr lang="he-IL" sz="2800" dirty="0"/>
              <a:t>התכנון הבסיסי של מחשב נקרא ארכיטקטורה.</a:t>
            </a:r>
          </a:p>
          <a:p>
            <a:r>
              <a:rPr lang="he-IL" sz="2800" dirty="0"/>
              <a:t>גון פון נוימן היה מתמטיקאי שפיתח את הארכיטקטורה של רוב המחשבים שאנו משתמשים בהם היום. </a:t>
            </a:r>
          </a:p>
          <a:p>
            <a:endParaRPr lang="he-IL" sz="2800" dirty="0"/>
          </a:p>
          <a:p>
            <a:endParaRPr lang="he-IL" sz="2800" dirty="0"/>
          </a:p>
        </p:txBody>
      </p:sp>
      <p:pic>
        <p:nvPicPr>
          <p:cNvPr id="5" name="תמונה 4" descr="http://ysfine.com/wigner/neum/vnc0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507" y="1441938"/>
            <a:ext cx="6536740" cy="4519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2989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733142" y="286603"/>
            <a:ext cx="5422537" cy="1121283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שכפול ערכים במערך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508552"/>
          </a:xfrm>
        </p:spPr>
        <p:txBody>
          <a:bodyPr/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dup</a:t>
            </a:r>
            <a:r>
              <a:rPr lang="he-IL" sz="2800" dirty="0">
                <a:solidFill>
                  <a:schemeClr val="accent3">
                    <a:lumMod val="75000"/>
                  </a:schemeClr>
                </a:solidFill>
              </a:rPr>
              <a:t>  הוא קיצור של המילה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duplicate</a:t>
            </a:r>
            <a:r>
              <a:rPr lang="he-IL" sz="2800" dirty="0">
                <a:solidFill>
                  <a:schemeClr val="accent3">
                    <a:lumMod val="75000"/>
                  </a:schemeClr>
                </a:solidFill>
              </a:rPr>
              <a:t>  שכפול.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he-IL" dirty="0"/>
              <a:t> </a:t>
            </a:r>
            <a:endParaRPr lang="en-US" dirty="0"/>
          </a:p>
          <a:p>
            <a:pPr algn="l" rtl="0"/>
            <a:r>
              <a:rPr lang="en-US" sz="2400" dirty="0" err="1"/>
              <a:t>ArrayOfTenFives</a:t>
            </a:r>
            <a:r>
              <a:rPr lang="en-US" sz="2400" dirty="0"/>
              <a:t> 	  </a:t>
            </a:r>
            <a:r>
              <a:rPr lang="en-US" sz="2400" dirty="0" err="1">
                <a:solidFill>
                  <a:srgbClr val="00B0F0"/>
                </a:solidFill>
              </a:rPr>
              <a:t>db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	10 </a:t>
            </a:r>
            <a:r>
              <a:rPr lang="en-US" sz="2400" dirty="0">
                <a:solidFill>
                  <a:srgbClr val="002060"/>
                </a:solidFill>
              </a:rPr>
              <a:t>dup</a:t>
            </a:r>
            <a:r>
              <a:rPr lang="en-US" sz="2400" dirty="0"/>
              <a:t> (5) </a:t>
            </a:r>
            <a:endParaRPr lang="en-US" sz="2400" dirty="0" smtClean="0"/>
          </a:p>
          <a:p>
            <a:pPr algn="l" rtl="0"/>
            <a:endParaRPr lang="en-US" sz="2400" dirty="0"/>
          </a:p>
          <a:p>
            <a:r>
              <a:rPr lang="he-IL" sz="2400" dirty="0"/>
              <a:t>ייצור מערך של 10 איברים, כל ערך בגודל בית, ערכו של כל בית 5. </a:t>
            </a:r>
            <a:endParaRPr lang="en-US" sz="2400" dirty="0"/>
          </a:p>
          <a:p>
            <a:endParaRPr lang="he-IL" dirty="0"/>
          </a:p>
        </p:txBody>
      </p:sp>
      <p:pic>
        <p:nvPicPr>
          <p:cNvPr id="4" name="תמונה 3"/>
          <p:cNvPicPr/>
          <p:nvPr/>
        </p:nvPicPr>
        <p:blipFill rotWithShape="1">
          <a:blip r:embed="rId2"/>
          <a:srcRect l="2337" t="71663" r="43146" b="7728"/>
          <a:stretch/>
        </p:blipFill>
        <p:spPr bwMode="auto">
          <a:xfrm>
            <a:off x="2918871" y="4573210"/>
            <a:ext cx="6054997" cy="1944000"/>
          </a:xfrm>
          <a:prstGeom prst="rect">
            <a:avLst/>
          </a:prstGeom>
          <a:ln w="12700">
            <a:solidFill>
              <a:schemeClr val="bg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https://s3.amazonaws.com/images.seroundtable.com/duplicate-content-seo-13219698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888" y="448661"/>
            <a:ext cx="1266826" cy="117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43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849256" y="711200"/>
            <a:ext cx="5306423" cy="856344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שכפול ערכים במערך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97279" y="2092477"/>
            <a:ext cx="10058400" cy="1884437"/>
          </a:xfrm>
        </p:spPr>
        <p:txBody>
          <a:bodyPr/>
          <a:lstStyle/>
          <a:p>
            <a:pPr algn="l" rtl="0"/>
            <a:r>
              <a:rPr lang="en-US" sz="2400" dirty="0"/>
              <a:t>ArrayOf1234   </a:t>
            </a:r>
            <a:r>
              <a:rPr lang="en-US" sz="2400" dirty="0" err="1">
                <a:solidFill>
                  <a:srgbClr val="00B0F0"/>
                </a:solidFill>
              </a:rPr>
              <a:t>db</a:t>
            </a:r>
            <a:r>
              <a:rPr lang="en-US" sz="2400" dirty="0"/>
              <a:t>   8 </a:t>
            </a:r>
            <a:r>
              <a:rPr lang="en-US" sz="2400" dirty="0">
                <a:solidFill>
                  <a:srgbClr val="002060"/>
                </a:solidFill>
              </a:rPr>
              <a:t>dup</a:t>
            </a:r>
            <a:r>
              <a:rPr lang="en-US" sz="2400" dirty="0"/>
              <a:t> (1, 2, 3, 4)</a:t>
            </a:r>
          </a:p>
          <a:p>
            <a:r>
              <a:rPr lang="he-IL" sz="2400" dirty="0"/>
              <a:t> </a:t>
            </a:r>
            <a:endParaRPr lang="en-US" sz="2400" dirty="0"/>
          </a:p>
          <a:p>
            <a:r>
              <a:rPr lang="he-IL" sz="2400" dirty="0"/>
              <a:t>ייצור מערך של 24 איברים </a:t>
            </a:r>
            <a:r>
              <a:rPr lang="he-IL" sz="2400" dirty="0" smtClean="0"/>
              <a:t>(4*8</a:t>
            </a:r>
            <a:r>
              <a:rPr lang="he-IL" sz="2400" dirty="0"/>
              <a:t>), כל ערך בגודל בית  את המספרים (4 3 2 1)</a:t>
            </a:r>
            <a:endParaRPr lang="en-US" sz="2400" dirty="0"/>
          </a:p>
          <a:p>
            <a:pPr algn="l" rtl="0"/>
            <a:endParaRPr lang="he-IL" dirty="0"/>
          </a:p>
        </p:txBody>
      </p:sp>
      <p:pic>
        <p:nvPicPr>
          <p:cNvPr id="4" name="Picture 2" descr="https://s3.amazonaws.com/images.seroundtable.com/duplicate-content-seo-13219698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888" y="448661"/>
            <a:ext cx="1266826" cy="117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תמונה 10"/>
          <p:cNvPicPr/>
          <p:nvPr/>
        </p:nvPicPr>
        <p:blipFill rotWithShape="1">
          <a:blip r:embed="rId3"/>
          <a:srcRect l="2960" t="72131" r="43769" b="7963"/>
          <a:stretch/>
        </p:blipFill>
        <p:spPr bwMode="auto">
          <a:xfrm>
            <a:off x="2628536" y="3739090"/>
            <a:ext cx="6995886" cy="1944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7750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849256" y="711200"/>
            <a:ext cx="5306423" cy="856344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שכפול ערכים במערך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67658" y="2092477"/>
            <a:ext cx="10914742" cy="1884437"/>
          </a:xfrm>
        </p:spPr>
        <p:txBody>
          <a:bodyPr/>
          <a:lstStyle/>
          <a:p>
            <a:pPr algn="l" rtl="0"/>
            <a:r>
              <a:rPr lang="en-US" sz="2400" dirty="0" err="1"/>
              <a:t>ArrayLetters</a:t>
            </a:r>
            <a:r>
              <a:rPr lang="en-US" sz="2400" dirty="0"/>
              <a:t>   </a:t>
            </a:r>
            <a:r>
              <a:rPr lang="en-US" sz="2400" dirty="0" err="1">
                <a:solidFill>
                  <a:srgbClr val="00B0F0"/>
                </a:solidFill>
              </a:rPr>
              <a:t>db</a:t>
            </a:r>
            <a:r>
              <a:rPr lang="en-US" sz="2400" dirty="0"/>
              <a:t>   </a:t>
            </a:r>
            <a:r>
              <a:rPr lang="en-US" sz="2400" dirty="0" smtClean="0"/>
              <a:t>5 </a:t>
            </a:r>
            <a:r>
              <a:rPr lang="en-US" sz="2400" dirty="0" smtClean="0">
                <a:solidFill>
                  <a:srgbClr val="002060"/>
                </a:solidFill>
              </a:rPr>
              <a:t>dup</a:t>
            </a:r>
            <a:r>
              <a:rPr lang="en-US" sz="2400" dirty="0" smtClean="0"/>
              <a:t> </a:t>
            </a:r>
            <a:r>
              <a:rPr lang="en-US" sz="2400" dirty="0"/>
              <a:t>('a', 'b', 'c', 'd', 'e')</a:t>
            </a:r>
          </a:p>
          <a:p>
            <a:r>
              <a:rPr lang="he-IL" sz="2400" dirty="0"/>
              <a:t> </a:t>
            </a:r>
            <a:endParaRPr lang="en-US" sz="2400" dirty="0"/>
          </a:p>
          <a:p>
            <a:r>
              <a:rPr lang="he-IL" sz="2400" dirty="0"/>
              <a:t>ייצור מערך של  25  איברים (5*5), כל ערך בגודל בית, המכיל את תווי </a:t>
            </a:r>
            <a:r>
              <a:rPr lang="en-US" sz="2400" dirty="0"/>
              <a:t>  (a b c d e)  ASCII</a:t>
            </a:r>
          </a:p>
          <a:p>
            <a:pPr algn="l" rtl="0"/>
            <a:endParaRPr lang="he-IL" dirty="0"/>
          </a:p>
        </p:txBody>
      </p:sp>
      <p:pic>
        <p:nvPicPr>
          <p:cNvPr id="4" name="Picture 2" descr="https://s3.amazonaws.com/images.seroundtable.com/duplicate-content-seo-13219698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888" y="448661"/>
            <a:ext cx="1266826" cy="117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תמונה 5"/>
          <p:cNvPicPr/>
          <p:nvPr/>
        </p:nvPicPr>
        <p:blipFill rotWithShape="1">
          <a:blip r:embed="rId3"/>
          <a:srcRect l="2960" t="72365" r="45171" b="7728"/>
          <a:stretch/>
        </p:blipFill>
        <p:spPr bwMode="auto">
          <a:xfrm>
            <a:off x="2983682" y="3976914"/>
            <a:ext cx="6285594" cy="2016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911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866768" y="793671"/>
            <a:ext cx="8229600" cy="7366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תרגום אופרנד לכתובת בזיכרון</a:t>
            </a:r>
            <a:endParaRPr lang="en-US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078515" y="1857828"/>
            <a:ext cx="7133968" cy="4354285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 smtClean="0"/>
              <a:t>האסמבלר ממיר את האופרנדים הבאים (בגודל 16 ביט) לכתובות בזיכרון (בגודל 20 ביט)?</a:t>
            </a:r>
            <a:endParaRPr lang="en-US" sz="2400" dirty="0" smtClean="0"/>
          </a:p>
          <a:p>
            <a:pPr marL="109728" indent="0" algn="l" rtl="0">
              <a:buNone/>
            </a:pPr>
            <a:r>
              <a:rPr lang="en-US" sz="2400" dirty="0" err="1" smtClean="0">
                <a:solidFill>
                  <a:srgbClr val="002060"/>
                </a:solidFill>
              </a:rPr>
              <a:t>mov</a:t>
            </a:r>
            <a:r>
              <a:rPr lang="en-US" sz="2400" dirty="0"/>
              <a:t>	</a:t>
            </a:r>
            <a:r>
              <a:rPr lang="en-US" sz="2400" dirty="0" smtClean="0"/>
              <a:t>[</a:t>
            </a:r>
            <a:r>
              <a:rPr lang="en-US" sz="2400" dirty="0" smtClean="0">
                <a:solidFill>
                  <a:srgbClr val="FF6600"/>
                </a:solidFill>
              </a:rPr>
              <a:t>01</a:t>
            </a:r>
            <a:r>
              <a:rPr lang="en-US" sz="2400" dirty="0"/>
              <a:t>], ax</a:t>
            </a:r>
          </a:p>
          <a:p>
            <a:pPr marL="109728" indent="0" algn="l" rtl="0">
              <a:buNone/>
            </a:pPr>
            <a:r>
              <a:rPr lang="en-US" sz="2400" dirty="0" err="1">
                <a:solidFill>
                  <a:srgbClr val="002060"/>
                </a:solidFill>
              </a:rPr>
              <a:t>mov</a:t>
            </a:r>
            <a:r>
              <a:rPr lang="en-US" sz="2400" dirty="0"/>
              <a:t>	</a:t>
            </a:r>
            <a:r>
              <a:rPr lang="en-US" sz="2400" dirty="0" smtClean="0"/>
              <a:t>[</a:t>
            </a:r>
            <a:r>
              <a:rPr lang="en-US" sz="2400" dirty="0" err="1"/>
              <a:t>v</a:t>
            </a:r>
            <a:r>
              <a:rPr lang="en-US" sz="2400" dirty="0" err="1" smtClean="0"/>
              <a:t>ar</a:t>
            </a:r>
            <a:r>
              <a:rPr lang="en-US" sz="2400" dirty="0"/>
              <a:t>], ax</a:t>
            </a:r>
          </a:p>
          <a:p>
            <a:pPr marL="109728" indent="0" algn="l" rtl="0">
              <a:buNone/>
            </a:pPr>
            <a:r>
              <a:rPr lang="en-US" sz="2400" dirty="0" err="1">
                <a:solidFill>
                  <a:srgbClr val="002060"/>
                </a:solidFill>
              </a:rPr>
              <a:t>mov</a:t>
            </a:r>
            <a:r>
              <a:rPr lang="en-US" sz="2400" dirty="0"/>
              <a:t>	[</a:t>
            </a:r>
            <a:r>
              <a:rPr lang="en-US" sz="2400" dirty="0" err="1"/>
              <a:t>bx</a:t>
            </a:r>
            <a:r>
              <a:rPr lang="en-US" sz="2400" dirty="0"/>
              <a:t>], </a:t>
            </a:r>
            <a:r>
              <a:rPr lang="en-US" sz="2400" dirty="0" smtClean="0"/>
              <a:t>ax</a:t>
            </a:r>
          </a:p>
          <a:p>
            <a:pPr marL="109728" indent="0" algn="l" rtl="0">
              <a:buNone/>
            </a:pPr>
            <a:endParaRPr lang="en-US" dirty="0"/>
          </a:p>
          <a:p>
            <a:pPr lvl="1"/>
            <a:r>
              <a:rPr lang="he-IL" sz="2400" dirty="0"/>
              <a:t>האופרנדים מייצגים אופסט בלבד</a:t>
            </a:r>
          </a:p>
          <a:p>
            <a:pPr lvl="1"/>
            <a:r>
              <a:rPr lang="he-IL" sz="2400" dirty="0"/>
              <a:t>האסמבלר מניח שאנחנו מתייחסים </a:t>
            </a:r>
            <a:r>
              <a:rPr lang="he-IL" sz="2400" b="1" dirty="0" smtClean="0">
                <a:solidFill>
                  <a:schemeClr val="accent2">
                    <a:lumMod val="75000"/>
                  </a:schemeClr>
                </a:solidFill>
              </a:rPr>
              <a:t>לסגמנט הנתונים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ds</a:t>
            </a:r>
            <a:endParaRPr lang="he-IL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he-IL" sz="2400" dirty="0"/>
              <a:t>כלומר </a:t>
            </a:r>
            <a:r>
              <a:rPr lang="en-US" sz="2400" dirty="0" smtClean="0"/>
              <a:t>[01</a:t>
            </a:r>
            <a:r>
              <a:rPr lang="en-US" sz="2400" dirty="0"/>
              <a:t>]</a:t>
            </a:r>
            <a:r>
              <a:rPr lang="he-IL" sz="2400" dirty="0"/>
              <a:t> הוא למעשה </a:t>
            </a:r>
            <a:r>
              <a:rPr lang="en-US" sz="2400" dirty="0"/>
              <a:t>[</a:t>
            </a:r>
            <a:r>
              <a:rPr lang="en-US" sz="2400" dirty="0" smtClean="0"/>
              <a:t>ds:01]</a:t>
            </a:r>
            <a:endParaRPr lang="en-US" dirty="0"/>
          </a:p>
          <a:p>
            <a:pPr marL="109728" indent="0" algn="l" rtl="0">
              <a:buNone/>
            </a:pPr>
            <a:endParaRPr lang="en-US" dirty="0"/>
          </a:p>
          <a:p>
            <a:pPr marL="109728" indent="0">
              <a:buNone/>
            </a:pPr>
            <a:endParaRPr lang="he-IL" dirty="0"/>
          </a:p>
        </p:txBody>
      </p:sp>
      <p:pic>
        <p:nvPicPr>
          <p:cNvPr id="2050" name="Picture 2" descr="https://www.yafangouwu.com/wp-content/uploads/l/l-wonderous-how-to-clean-up-your-closet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04" y="2939725"/>
            <a:ext cx="3414938" cy="285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84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2299855" y="1934991"/>
            <a:ext cx="8855825" cy="1857828"/>
          </a:xfrm>
        </p:spPr>
        <p:txBody>
          <a:bodyPr>
            <a:normAutofit lnSpcReduction="10000"/>
          </a:bodyPr>
          <a:lstStyle/>
          <a:p>
            <a:pPr marL="109728" indent="0" algn="l" rtl="0">
              <a:buNone/>
            </a:pPr>
            <a:r>
              <a:rPr lang="en-US" sz="2400" dirty="0" err="1">
                <a:solidFill>
                  <a:srgbClr val="002060"/>
                </a:solidFill>
              </a:rPr>
              <a:t>mov</a:t>
            </a:r>
            <a:r>
              <a:rPr lang="en-US" sz="2400" dirty="0"/>
              <a:t> 		ax, </a:t>
            </a:r>
            <a:r>
              <a:rPr lang="en-US" sz="2400" dirty="0">
                <a:solidFill>
                  <a:srgbClr val="FF6600"/>
                </a:solidFill>
              </a:rPr>
              <a:t>0AABBh</a:t>
            </a:r>
          </a:p>
          <a:p>
            <a:pPr marL="109728" indent="0" algn="l" rtl="0">
              <a:buNone/>
            </a:pPr>
            <a:r>
              <a:rPr lang="en-US" sz="2400" dirty="0" err="1">
                <a:solidFill>
                  <a:srgbClr val="002060"/>
                </a:solidFill>
              </a:rPr>
              <a:t>mov</a:t>
            </a:r>
            <a:r>
              <a:rPr lang="en-US" sz="2400" dirty="0"/>
              <a:t>		</a:t>
            </a:r>
            <a:r>
              <a:rPr lang="en-US" sz="2400" dirty="0" smtClean="0"/>
              <a:t>[</a:t>
            </a:r>
            <a:r>
              <a:rPr lang="en-US" sz="2400" dirty="0" smtClean="0">
                <a:solidFill>
                  <a:srgbClr val="FF6600"/>
                </a:solidFill>
              </a:rPr>
              <a:t>01</a:t>
            </a:r>
            <a:r>
              <a:rPr lang="en-US" sz="2400" dirty="0"/>
              <a:t>], </a:t>
            </a:r>
            <a:r>
              <a:rPr lang="en-US" sz="2400" dirty="0" smtClean="0"/>
              <a:t>ax</a:t>
            </a:r>
          </a:p>
          <a:p>
            <a:pPr marL="109728" indent="0" algn="l" rtl="0">
              <a:buNone/>
            </a:pPr>
            <a:endParaRPr lang="en-US" sz="2400" dirty="0" smtClean="0"/>
          </a:p>
          <a:p>
            <a:pPr marL="109728" indent="0" algn="r">
              <a:buNone/>
            </a:pPr>
            <a:r>
              <a:rPr lang="he-IL" sz="2400" dirty="0" smtClean="0"/>
              <a:t>הערך </a:t>
            </a:r>
            <a:r>
              <a:rPr lang="en-US" sz="2400" dirty="0" smtClean="0"/>
              <a:t>AABB</a:t>
            </a:r>
            <a:r>
              <a:rPr lang="he-IL" sz="2400" dirty="0" smtClean="0"/>
              <a:t> מועתק לכתובת [01]</a:t>
            </a:r>
            <a:r>
              <a:rPr lang="en-US" sz="2400" dirty="0" smtClean="0"/>
              <a:t> </a:t>
            </a:r>
            <a:r>
              <a:rPr lang="he-IL" sz="2400" dirty="0" err="1" smtClean="0"/>
              <a:t>ול</a:t>
            </a:r>
            <a:r>
              <a:rPr lang="he-IL" sz="2400" dirty="0" smtClean="0"/>
              <a:t> - </a:t>
            </a:r>
            <a:r>
              <a:rPr lang="en-US" sz="2400" dirty="0" smtClean="0"/>
              <a:t>[02] </a:t>
            </a:r>
            <a:r>
              <a:rPr lang="he-IL" sz="2400" dirty="0" smtClean="0"/>
              <a:t> ב – </a:t>
            </a:r>
            <a:r>
              <a:rPr lang="en-US" sz="2400" dirty="0" smtClean="0"/>
              <a:t>ds</a:t>
            </a:r>
            <a:r>
              <a:rPr lang="he-IL" sz="2400" dirty="0" smtClean="0"/>
              <a:t>  (במקטע הנתונים)</a:t>
            </a:r>
            <a:endParaRPr lang="en-US" sz="2400" dirty="0"/>
          </a:p>
          <a:p>
            <a:pPr algn="l" rtl="0"/>
            <a:endParaRPr lang="en-US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ברק גונן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1097280" y="624114"/>
            <a:ext cx="10058400" cy="1005484"/>
          </a:xfrm>
        </p:spPr>
        <p:txBody>
          <a:bodyPr>
            <a:normAutofit/>
          </a:bodyPr>
          <a:lstStyle/>
          <a:p>
            <a:pPr algn="r"/>
            <a:r>
              <a:rPr lang="he-IL" sz="4000" b="1" dirty="0"/>
              <a:t>תרגום אופרנד לכתובת </a:t>
            </a:r>
            <a:r>
              <a:rPr lang="he-IL" sz="4000" b="1" dirty="0" smtClean="0"/>
              <a:t>בזיכרון</a:t>
            </a:r>
            <a:endParaRPr lang="en-US" sz="4000" b="1" dirty="0"/>
          </a:p>
        </p:txBody>
      </p:sp>
      <p:pic>
        <p:nvPicPr>
          <p:cNvPr id="6" name="תמונה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57065" y="4446555"/>
            <a:ext cx="5167630" cy="184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519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14818A95-7FC2-4B55-B576-E3CB7A79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r"/>
            <a:r>
              <a:rPr lang="he-IL" dirty="0"/>
              <a:t>גישה לאיבר במערך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F0C8B560-7908-47B8-97D6-BBB729DF7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18025"/>
            <a:ext cx="10058400" cy="4023360"/>
          </a:xfrm>
        </p:spPr>
        <p:txBody>
          <a:bodyPr>
            <a:normAutofit fontScale="92500" lnSpcReduction="10000"/>
          </a:bodyPr>
          <a:lstStyle/>
          <a:p>
            <a:pPr algn="l" rtl="0"/>
            <a:endParaRPr lang="en-US" dirty="0"/>
          </a:p>
          <a:p>
            <a:pPr algn="l" rtl="0"/>
            <a:r>
              <a:rPr lang="en-US" sz="3600" dirty="0" err="1"/>
              <a:t>my_array</a:t>
            </a:r>
            <a:r>
              <a:rPr lang="en-US" sz="3600" dirty="0"/>
              <a:t> </a:t>
            </a:r>
            <a:r>
              <a:rPr lang="en-US" sz="36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db</a:t>
            </a:r>
            <a:r>
              <a:rPr lang="en-US" sz="3600" dirty="0"/>
              <a:t>  </a:t>
            </a:r>
            <a:r>
              <a:rPr lang="en-US" sz="3600" dirty="0">
                <a:solidFill>
                  <a:srgbClr val="FF0000"/>
                </a:solidFill>
              </a:rPr>
              <a:t>0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0000"/>
                </a:solidFill>
              </a:rPr>
              <a:t>1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0000"/>
                </a:solidFill>
              </a:rPr>
              <a:t>3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0000"/>
                </a:solidFill>
              </a:rPr>
              <a:t>4</a:t>
            </a:r>
            <a:r>
              <a:rPr lang="en-US" sz="3600" dirty="0"/>
              <a:t>,</a:t>
            </a:r>
            <a:r>
              <a:rPr lang="en-US" sz="3600" dirty="0">
                <a:solidFill>
                  <a:srgbClr val="FF0000"/>
                </a:solidFill>
              </a:rPr>
              <a:t> 5</a:t>
            </a:r>
            <a:r>
              <a:rPr lang="en-US" sz="3600" dirty="0"/>
              <a:t>,</a:t>
            </a:r>
            <a:r>
              <a:rPr lang="en-US" sz="3600" dirty="0">
                <a:solidFill>
                  <a:srgbClr val="FF0000"/>
                </a:solidFill>
              </a:rPr>
              <a:t> 6</a:t>
            </a:r>
            <a:r>
              <a:rPr lang="en-US" sz="3600" dirty="0"/>
              <a:t>,</a:t>
            </a:r>
            <a:r>
              <a:rPr lang="en-US" sz="3600" dirty="0">
                <a:solidFill>
                  <a:srgbClr val="FF0000"/>
                </a:solidFill>
              </a:rPr>
              <a:t> 7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0000"/>
                </a:solidFill>
              </a:rPr>
              <a:t>8</a:t>
            </a:r>
            <a:r>
              <a:rPr lang="en-US" sz="3600" dirty="0"/>
              <a:t>,</a:t>
            </a:r>
            <a:r>
              <a:rPr lang="en-US" sz="3600" dirty="0">
                <a:solidFill>
                  <a:srgbClr val="FF0000"/>
                </a:solidFill>
              </a:rPr>
              <a:t> 9</a:t>
            </a:r>
          </a:p>
          <a:p>
            <a:pPr algn="l" rtl="0"/>
            <a:endParaRPr lang="en-US" sz="3600" dirty="0">
              <a:solidFill>
                <a:srgbClr val="FF0000"/>
              </a:solidFill>
            </a:endParaRPr>
          </a:p>
          <a:p>
            <a:pPr algn="l" rtl="0"/>
            <a:r>
              <a:rPr lang="en-US" sz="3600" dirty="0">
                <a:solidFill>
                  <a:schemeClr val="tx1"/>
                </a:solidFill>
              </a:rPr>
              <a:t>[</a:t>
            </a:r>
            <a:r>
              <a:rPr lang="en-US" sz="3600" dirty="0" err="1">
                <a:solidFill>
                  <a:schemeClr val="tx1"/>
                </a:solidFill>
              </a:rPr>
              <a:t>my_array</a:t>
            </a:r>
            <a:r>
              <a:rPr lang="en-US" sz="3600" dirty="0">
                <a:solidFill>
                  <a:schemeClr val="tx1"/>
                </a:solidFill>
              </a:rPr>
              <a:t>] </a:t>
            </a:r>
            <a:r>
              <a:rPr lang="en-US" sz="3600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endParaRPr lang="he-IL" sz="3600" dirty="0">
              <a:solidFill>
                <a:schemeClr val="tx1"/>
              </a:solidFill>
            </a:endParaRPr>
          </a:p>
          <a:p>
            <a:pPr algn="r"/>
            <a:endParaRPr lang="he-IL" sz="3600" dirty="0">
              <a:solidFill>
                <a:srgbClr val="FF0000"/>
              </a:solidFill>
            </a:endParaRPr>
          </a:p>
          <a:p>
            <a:pPr algn="r"/>
            <a:r>
              <a:rPr lang="he-IL" sz="3600" dirty="0">
                <a:solidFill>
                  <a:schemeClr val="tx1"/>
                </a:solidFill>
              </a:rPr>
              <a:t>האיבר ה</a:t>
            </a:r>
            <a:r>
              <a:rPr lang="he-IL" sz="3600" b="1" dirty="0">
                <a:solidFill>
                  <a:schemeClr val="tx1"/>
                </a:solidFill>
              </a:rPr>
              <a:t>רביעי</a:t>
            </a:r>
            <a:r>
              <a:rPr lang="he-IL" sz="3600" dirty="0">
                <a:solidFill>
                  <a:schemeClr val="tx1"/>
                </a:solidFill>
              </a:rPr>
              <a:t> במערך:</a:t>
            </a:r>
            <a:endParaRPr lang="en-US" sz="3600" dirty="0">
              <a:solidFill>
                <a:schemeClr val="tx1"/>
              </a:solidFill>
            </a:endParaRPr>
          </a:p>
          <a:p>
            <a:pPr algn="l" rtl="0"/>
            <a:r>
              <a:rPr lang="en-US" sz="3600" dirty="0">
                <a:solidFill>
                  <a:schemeClr val="tx1"/>
                </a:solidFill>
              </a:rPr>
              <a:t>[</a:t>
            </a:r>
            <a:r>
              <a:rPr lang="en-US" sz="3600" dirty="0" err="1">
                <a:solidFill>
                  <a:schemeClr val="tx1"/>
                </a:solidFill>
              </a:rPr>
              <a:t>my_array</a:t>
            </a:r>
            <a:r>
              <a:rPr lang="en-US" sz="3600" dirty="0">
                <a:solidFill>
                  <a:schemeClr val="tx1"/>
                </a:solidFill>
              </a:rPr>
              <a:t> + </a:t>
            </a:r>
            <a:r>
              <a:rPr lang="en-US" sz="3600" b="1" dirty="0">
                <a:solidFill>
                  <a:schemeClr val="tx1"/>
                </a:solidFill>
              </a:rPr>
              <a:t>3</a:t>
            </a:r>
            <a:r>
              <a:rPr lang="en-US" sz="3600" dirty="0">
                <a:solidFill>
                  <a:schemeClr val="tx1"/>
                </a:solidFill>
              </a:rPr>
              <a:t>]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DD03E16A-25D7-453B-A283-3C1909AEF8F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672329"/>
            <a:ext cx="5753463" cy="1065031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9D2CC2D-8072-417B-A68B-E0AA46FF5C24}"/>
              </a:ext>
            </a:extLst>
          </p:cNvPr>
          <p:cNvSpPr txBox="1"/>
          <p:nvPr/>
        </p:nvSpPr>
        <p:spPr>
          <a:xfrm>
            <a:off x="3999345" y="3429000"/>
            <a:ext cx="3334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dirty="0"/>
              <a:t>האיבר הראשון במערך - 0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378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675502" y="3417651"/>
            <a:ext cx="2883712" cy="2825696"/>
          </a:xfrm>
        </p:spPr>
        <p:txBody>
          <a:bodyPr>
            <a:noAutofit/>
          </a:bodyPr>
          <a:lstStyle/>
          <a:p>
            <a:r>
              <a:rPr lang="he-IL" sz="2400" dirty="0" smtClean="0">
                <a:solidFill>
                  <a:schemeClr val="accent3">
                    <a:lumMod val="75000"/>
                  </a:schemeClr>
                </a:solidFill>
              </a:rPr>
              <a:t>[שם המשתנה]</a:t>
            </a:r>
            <a:r>
              <a:rPr lang="he-IL" sz="2400" dirty="0" smtClean="0"/>
              <a:t> מצביע </a:t>
            </a:r>
            <a:r>
              <a:rPr lang="he-IL" sz="2400" dirty="0"/>
              <a:t>על מיקום </a:t>
            </a:r>
            <a:r>
              <a:rPr lang="he-IL" sz="2400" dirty="0" smtClean="0"/>
              <a:t>תחילת  </a:t>
            </a:r>
            <a:r>
              <a:rPr lang="he-IL" sz="2400" dirty="0"/>
              <a:t>המערך בסגמנט הנתונים </a:t>
            </a:r>
            <a:r>
              <a:rPr lang="en-US" sz="2400" dirty="0"/>
              <a:t>ds</a:t>
            </a:r>
            <a:r>
              <a:rPr lang="he-IL" sz="2400" dirty="0"/>
              <a:t>. </a:t>
            </a:r>
            <a:endParaRPr lang="en-US" sz="2400" dirty="0"/>
          </a:p>
          <a:p>
            <a:r>
              <a:rPr lang="he-IL" sz="2400" dirty="0"/>
              <a:t>כדי להגיע למיקום במערך יש להוסיף את </a:t>
            </a:r>
            <a:r>
              <a:rPr lang="he-IL" sz="2400" dirty="0" smtClean="0"/>
              <a:t>האינדקס של האיבר במערך</a:t>
            </a:r>
            <a:r>
              <a:rPr lang="he-IL" sz="2400" dirty="0"/>
              <a:t>.</a:t>
            </a:r>
            <a:endParaRPr lang="en-US" sz="2400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ברק גונן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6633028" y="624114"/>
            <a:ext cx="4522651" cy="1005484"/>
          </a:xfrm>
        </p:spPr>
        <p:txBody>
          <a:bodyPr>
            <a:normAutofit/>
          </a:bodyPr>
          <a:lstStyle/>
          <a:p>
            <a:pPr algn="r"/>
            <a:r>
              <a:rPr lang="he-IL" sz="4000" b="1" dirty="0" smtClean="0"/>
              <a:t>העתקה ממערך</a:t>
            </a:r>
            <a:endParaRPr lang="en-US" sz="4000" b="1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2"/>
          <a:srcRect l="7579" t="19088" r="23829" b="57069"/>
          <a:stretch/>
        </p:blipFill>
        <p:spPr>
          <a:xfrm>
            <a:off x="214258" y="283843"/>
            <a:ext cx="6077857" cy="2917371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8" name="תמונה 7"/>
          <p:cNvPicPr/>
          <p:nvPr/>
        </p:nvPicPr>
        <p:blipFill rotWithShape="1">
          <a:blip r:embed="rId3"/>
          <a:srcRect l="13696" t="51849" r="13934" b="12462"/>
          <a:stretch/>
        </p:blipFill>
        <p:spPr bwMode="auto">
          <a:xfrm>
            <a:off x="4020458" y="2080602"/>
            <a:ext cx="7518400" cy="4552425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3811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275772" y="4238171"/>
            <a:ext cx="4378600" cy="2014944"/>
          </a:xfrm>
        </p:spPr>
        <p:txBody>
          <a:bodyPr>
            <a:normAutofit/>
          </a:bodyPr>
          <a:lstStyle/>
          <a:p>
            <a:r>
              <a:rPr lang="he-IL" dirty="0" smtClean="0"/>
              <a:t>העתקת הקבוע </a:t>
            </a:r>
            <a:r>
              <a:rPr lang="en-US" dirty="0" smtClean="0"/>
              <a:t>0AAh</a:t>
            </a:r>
            <a:r>
              <a:rPr lang="he-IL" dirty="0" smtClean="0"/>
              <a:t> לתוך האיבר הראשון במערך.  אינדקס - </a:t>
            </a:r>
            <a:r>
              <a:rPr lang="en-US" dirty="0" smtClean="0"/>
              <a:t>0</a:t>
            </a:r>
            <a:endParaRPr lang="he-IL" dirty="0" smtClean="0"/>
          </a:p>
          <a:p>
            <a:pPr marL="109728" indent="0" algn="l" rtl="0">
              <a:buNone/>
            </a:pPr>
            <a:r>
              <a:rPr lang="en-US" b="1" dirty="0" err="1"/>
              <a:t>mov</a:t>
            </a:r>
            <a:r>
              <a:rPr lang="en-US" b="1" dirty="0"/>
              <a:t>	</a:t>
            </a:r>
            <a:r>
              <a:rPr lang="en-US" b="1" dirty="0" smtClean="0"/>
              <a:t>[array], </a:t>
            </a:r>
            <a:r>
              <a:rPr lang="en-US" b="1" dirty="0" smtClean="0">
                <a:solidFill>
                  <a:srgbClr val="FF6600"/>
                </a:solidFill>
              </a:rPr>
              <a:t>0AAh</a:t>
            </a:r>
            <a:endParaRPr lang="he-IL" b="1" dirty="0">
              <a:solidFill>
                <a:srgbClr val="FF6600"/>
              </a:solidFill>
            </a:endParaRPr>
          </a:p>
          <a:p>
            <a:r>
              <a:rPr lang="he-IL" dirty="0" smtClean="0"/>
              <a:t>האסמבלר יתרגם את [</a:t>
            </a:r>
            <a:r>
              <a:rPr lang="en-US" dirty="0" smtClean="0"/>
              <a:t>[array</a:t>
            </a:r>
            <a:r>
              <a:rPr lang="he-IL" dirty="0" smtClean="0"/>
              <a:t> מכתובת יחסית לכתובת קבועה</a:t>
            </a:r>
            <a:endParaRPr lang="en-US" dirty="0"/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7111999" y="747271"/>
            <a:ext cx="4100483" cy="845856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העתקה אל מערך</a:t>
            </a:r>
            <a:endParaRPr lang="en-US" sz="4400" b="1" dirty="0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 rotWithShape="1">
          <a:blip r:embed="rId2"/>
          <a:srcRect l="7579" t="18629" r="55698" b="57833"/>
          <a:stretch/>
        </p:blipFill>
        <p:spPr>
          <a:xfrm>
            <a:off x="275772" y="203200"/>
            <a:ext cx="4378599" cy="3875313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</p:pic>
      <p:pic>
        <p:nvPicPr>
          <p:cNvPr id="9" name="תמונה 8"/>
          <p:cNvPicPr/>
          <p:nvPr/>
        </p:nvPicPr>
        <p:blipFill rotWithShape="1">
          <a:blip r:embed="rId3"/>
          <a:srcRect l="36574" t="51849" r="13467" b="16098"/>
          <a:stretch/>
        </p:blipFill>
        <p:spPr bwMode="auto">
          <a:xfrm>
            <a:off x="5070069" y="1830841"/>
            <a:ext cx="6584901" cy="46289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8671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 smtClean="0"/>
              <a:t>דרך נפוצה לטיפול במערכים היא להעתיק ל-</a:t>
            </a:r>
            <a:r>
              <a:rPr lang="en-US" sz="2400" b="1" dirty="0" err="1" smtClean="0"/>
              <a:t>bx</a:t>
            </a:r>
            <a:r>
              <a:rPr lang="he-IL" sz="2400" dirty="0" smtClean="0"/>
              <a:t> את כתובת תחילת המערך:</a:t>
            </a:r>
            <a:endParaRPr lang="en-US" sz="2400" dirty="0" smtClean="0"/>
          </a:p>
          <a:p>
            <a:pPr marL="109728" indent="0" algn="l" rtl="0">
              <a:buNone/>
            </a:pPr>
            <a:r>
              <a:rPr lang="en-US" sz="2800" dirty="0" err="1" smtClean="0"/>
              <a:t>mov</a:t>
            </a:r>
            <a:r>
              <a:rPr lang="en-US" sz="2800" dirty="0" smtClean="0"/>
              <a:t> </a:t>
            </a:r>
            <a:r>
              <a:rPr lang="en-US" sz="2800" dirty="0"/>
              <a:t>	</a:t>
            </a:r>
            <a:r>
              <a:rPr lang="en-US" sz="2800" b="1" dirty="0" err="1" smtClean="0"/>
              <a:t>bx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70C0"/>
                </a:solidFill>
              </a:rPr>
              <a:t>offset </a:t>
            </a:r>
            <a:r>
              <a:rPr lang="en-US" sz="2800" dirty="0" smtClean="0"/>
              <a:t>array</a:t>
            </a:r>
          </a:p>
          <a:p>
            <a:pPr marL="109728" indent="0">
              <a:buNone/>
            </a:pPr>
            <a:r>
              <a:rPr lang="he-IL" sz="2400" dirty="0" smtClean="0"/>
              <a:t>לרגיסטר </a:t>
            </a:r>
            <a:r>
              <a:rPr lang="he-IL" sz="2400" dirty="0"/>
              <a:t> </a:t>
            </a:r>
            <a:r>
              <a:rPr lang="en-US" sz="2400" dirty="0" err="1" smtClean="0"/>
              <a:t>bx</a:t>
            </a:r>
            <a:r>
              <a:rPr lang="he-IL" sz="2400" dirty="0" smtClean="0"/>
              <a:t> תועתק כתובת תחילת המערך,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כתובת האיבר הראשון במערך  </a:t>
            </a:r>
            <a:r>
              <a:rPr lang="he-IL" sz="2400" dirty="0" smtClean="0">
                <a:sym typeface="Wingdings" panose="05000000000000000000" pitchFamily="2" charset="2"/>
              </a:rPr>
              <a:t></a:t>
            </a:r>
            <a:r>
              <a:rPr lang="he-IL" sz="2400" dirty="0" smtClean="0"/>
              <a:t> האיבר שנמצא באינדקס 0.</a:t>
            </a:r>
            <a:endParaRPr lang="he-IL" sz="2400" dirty="0"/>
          </a:p>
          <a:p>
            <a:endParaRPr lang="he-IL" sz="2400" dirty="0" smtClean="0"/>
          </a:p>
          <a:p>
            <a:r>
              <a:rPr lang="he-IL" sz="2400" dirty="0" smtClean="0"/>
              <a:t>העתקת האיבר באינדקס 2 (האיבר השלישי) לתוך </a:t>
            </a:r>
            <a:r>
              <a:rPr lang="en-US" sz="2400" dirty="0" smtClean="0"/>
              <a:t>al</a:t>
            </a:r>
            <a:r>
              <a:rPr lang="he-IL" sz="2400" dirty="0" smtClean="0"/>
              <a:t>:</a:t>
            </a:r>
          </a:p>
          <a:p>
            <a:pPr marL="109728" indent="0" algn="l" rtl="0">
              <a:buNone/>
            </a:pPr>
            <a:r>
              <a:rPr lang="en-US" sz="2800" dirty="0" err="1"/>
              <a:t>mov</a:t>
            </a:r>
            <a:r>
              <a:rPr lang="en-US" sz="2800" dirty="0"/>
              <a:t>	</a:t>
            </a:r>
            <a:r>
              <a:rPr lang="en-US" sz="2800" dirty="0" smtClean="0"/>
              <a:t>al</a:t>
            </a:r>
            <a:r>
              <a:rPr lang="en-US" sz="2800" dirty="0"/>
              <a:t>, [bx+2]</a:t>
            </a:r>
          </a:p>
          <a:p>
            <a:pPr marL="109728" indent="0" algn="l" rtl="0">
              <a:buNone/>
            </a:pPr>
            <a:endParaRPr lang="en-US" sz="2400" dirty="0"/>
          </a:p>
          <a:p>
            <a:pPr algn="l" rtl="0"/>
            <a:endParaRPr lang="en-US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ברק גונן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6400800" y="769256"/>
            <a:ext cx="4754880" cy="827315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פקודת </a:t>
            </a:r>
            <a:r>
              <a:rPr lang="en-US" sz="4400" b="1" dirty="0" smtClean="0"/>
              <a:t>offset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16810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6400800" y="769256"/>
            <a:ext cx="4754880" cy="827315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פקודת </a:t>
            </a:r>
            <a:r>
              <a:rPr lang="en-US" sz="4400" b="1" dirty="0" smtClean="0"/>
              <a:t>offset</a:t>
            </a:r>
            <a:endParaRPr lang="en-US" sz="4400" b="1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2"/>
          <a:srcRect l="7367" t="19547" r="19819" b="57527"/>
          <a:stretch/>
        </p:blipFill>
        <p:spPr>
          <a:xfrm>
            <a:off x="551542" y="166472"/>
            <a:ext cx="6427221" cy="2794442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</p:pic>
      <p:pic>
        <p:nvPicPr>
          <p:cNvPr id="8" name="תמונה 7"/>
          <p:cNvPicPr/>
          <p:nvPr/>
        </p:nvPicPr>
        <p:blipFill rotWithShape="1">
          <a:blip r:embed="rId3"/>
          <a:srcRect l="12762" t="36901" r="14090" b="26871"/>
          <a:stretch/>
        </p:blipFill>
        <p:spPr bwMode="auto">
          <a:xfrm>
            <a:off x="3904343" y="1883912"/>
            <a:ext cx="8113486" cy="46765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09198" y="3237191"/>
            <a:ext cx="2790748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העברנו לרגיסטר </a:t>
            </a:r>
            <a:r>
              <a:rPr lang="en-US" sz="2400" b="1" dirty="0" err="1" smtClean="0"/>
              <a:t>bx</a:t>
            </a:r>
            <a:r>
              <a:rPr lang="he-IL" sz="2400" dirty="0" smtClean="0"/>
              <a:t> את כתובת תחילת המערך בזיכרון. </a:t>
            </a:r>
          </a:p>
          <a:p>
            <a:r>
              <a:rPr lang="he-IL" sz="2400" dirty="0" smtClean="0"/>
              <a:t>אינדקס 0 של המערך.</a:t>
            </a:r>
          </a:p>
          <a:p>
            <a:endParaRPr lang="he-IL" sz="2400" dirty="0"/>
          </a:p>
          <a:p>
            <a:r>
              <a:rPr lang="he-IL" sz="2400" dirty="0" smtClean="0"/>
              <a:t>העברנו לרגיסטר </a:t>
            </a:r>
            <a:r>
              <a:rPr lang="en-US" sz="2400" dirty="0" smtClean="0"/>
              <a:t>al</a:t>
            </a:r>
            <a:r>
              <a:rPr lang="he-IL" sz="2400" dirty="0" smtClean="0"/>
              <a:t> את האיבר השלישי במערך.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68885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https://upload.wikimedia.org/wikipedia/commons/thumb/6/6e/Von_Neumann_architecture_he.svg/497px-Von_Neumann_architecture_he.svg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23"/>
          <a:stretch/>
        </p:blipFill>
        <p:spPr bwMode="auto">
          <a:xfrm>
            <a:off x="539104" y="2939592"/>
            <a:ext cx="3383966" cy="26795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866968" y="604684"/>
            <a:ext cx="6288712" cy="796414"/>
          </a:xfrm>
        </p:spPr>
        <p:txBody>
          <a:bodyPr>
            <a:normAutofit/>
          </a:bodyPr>
          <a:lstStyle/>
          <a:p>
            <a:pPr algn="r"/>
            <a:r>
              <a:rPr lang="he-IL" dirty="0">
                <a:cs typeface="+mn-cs"/>
              </a:rPr>
              <a:t>ארכיטקטורת פון ניומן</a:t>
            </a:r>
            <a:endParaRPr lang="he-IL" dirty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601496" y="2081399"/>
            <a:ext cx="6752303" cy="3952569"/>
          </a:xfrm>
        </p:spPr>
        <p:txBody>
          <a:bodyPr>
            <a:normAutofit fontScale="92500" lnSpcReduction="10000"/>
          </a:bodyPr>
          <a:lstStyle/>
          <a:p>
            <a:r>
              <a:rPr lang="he-IL" sz="3600" dirty="0" smtClean="0"/>
              <a:t>ארכיטקטורת </a:t>
            </a:r>
            <a:r>
              <a:rPr lang="he-IL" sz="3600" dirty="0"/>
              <a:t>פון נוימן</a:t>
            </a:r>
            <a:endParaRPr lang="en-US" sz="3600" dirty="0"/>
          </a:p>
          <a:p>
            <a:r>
              <a:rPr lang="he-IL" sz="3600" dirty="0"/>
              <a:t>כוללת שלוש אבני בניין מרכזיות: </a:t>
            </a:r>
            <a:endParaRPr lang="he-IL" sz="3600" dirty="0" smtClean="0"/>
          </a:p>
          <a:p>
            <a:endParaRPr lang="en-US" sz="3600" dirty="0"/>
          </a:p>
          <a:p>
            <a:pPr marL="324000" indent="-324000">
              <a:buFont typeface="Wingdings" panose="05000000000000000000" pitchFamily="2" charset="2"/>
              <a:buChar char="§"/>
            </a:pPr>
            <a:r>
              <a:rPr lang="he-IL" sz="3600" dirty="0"/>
              <a:t>יחידת העיבוד המרכזית</a:t>
            </a:r>
            <a:r>
              <a:rPr lang="he-IL" sz="3600" dirty="0" smtClean="0"/>
              <a:t>: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Central </a:t>
            </a:r>
            <a:r>
              <a:rPr lang="en-US" sz="3600" dirty="0"/>
              <a:t>Processing Unit – CPU</a:t>
            </a:r>
          </a:p>
          <a:p>
            <a:pPr marL="324000" indent="-324000">
              <a:buFont typeface="Wingdings" panose="05000000000000000000" pitchFamily="2" charset="2"/>
              <a:buChar char="§"/>
            </a:pPr>
            <a:r>
              <a:rPr lang="he-IL" sz="3600" dirty="0"/>
              <a:t>זיכרון:  </a:t>
            </a:r>
            <a:r>
              <a:rPr lang="en-US" sz="3600" dirty="0"/>
              <a:t>Memory </a:t>
            </a:r>
          </a:p>
          <a:p>
            <a:pPr marL="324000" indent="-324000">
              <a:buFont typeface="Wingdings" panose="05000000000000000000" pitchFamily="2" charset="2"/>
              <a:buChar char="§"/>
            </a:pPr>
            <a:r>
              <a:rPr lang="he-IL" sz="3600" dirty="0"/>
              <a:t>ויחידות קלט/פלט:  </a:t>
            </a:r>
            <a:r>
              <a:rPr lang="en-US" sz="3600" dirty="0"/>
              <a:t>Input / Output</a:t>
            </a:r>
            <a:r>
              <a:rPr lang="he-IL" sz="3600" dirty="0"/>
              <a:t>. </a:t>
            </a:r>
            <a:endParaRPr lang="en-US" sz="3600" dirty="0"/>
          </a:p>
        </p:txBody>
      </p:sp>
      <p:sp>
        <p:nvSpPr>
          <p:cNvPr id="6" name="מלבן 5"/>
          <p:cNvSpPr/>
          <p:nvPr/>
        </p:nvSpPr>
        <p:spPr>
          <a:xfrm>
            <a:off x="610506" y="3092589"/>
            <a:ext cx="3154227" cy="1621410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תמונה 6" descr="https://upload.wikimedia.org/wikipedia/commons/thumb/6/6e/Von_Neumann_architecture_he.svg/497px-Von_Neumann_architecture_he.svg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476"/>
          <a:stretch/>
        </p:blipFill>
        <p:spPr bwMode="auto">
          <a:xfrm>
            <a:off x="539104" y="1870280"/>
            <a:ext cx="3383966" cy="1069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776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556262"/>
          </a:xfrm>
        </p:spPr>
        <p:txBody>
          <a:bodyPr/>
          <a:lstStyle/>
          <a:p>
            <a:pPr algn="l" rtl="0"/>
            <a:r>
              <a:rPr lang="en-US" sz="2400" dirty="0" smtClean="0"/>
              <a:t>LEA: Load Effective Address</a:t>
            </a:r>
            <a:endParaRPr lang="he-IL" sz="2400" dirty="0" smtClean="0"/>
          </a:p>
          <a:p>
            <a:r>
              <a:rPr lang="he-IL" sz="2400" dirty="0" smtClean="0"/>
              <a:t>כמו פקודת </a:t>
            </a:r>
            <a:r>
              <a:rPr lang="en-US" sz="2400" dirty="0" smtClean="0"/>
              <a:t>offset</a:t>
            </a:r>
            <a:endParaRPr lang="he-IL" sz="2400" dirty="0" smtClean="0"/>
          </a:p>
          <a:p>
            <a:r>
              <a:rPr lang="he-IL" sz="2400" dirty="0" smtClean="0"/>
              <a:t>התרגום הוא לאותו קוד מכונה</a:t>
            </a:r>
          </a:p>
          <a:p>
            <a:endParaRPr lang="he-IL" dirty="0"/>
          </a:p>
          <a:p>
            <a:endParaRPr lang="en-US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ברק גונן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7199086" y="783771"/>
            <a:ext cx="3956594" cy="754743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פקודת </a:t>
            </a:r>
            <a:r>
              <a:rPr lang="en-US" sz="4400" b="1" dirty="0" smtClean="0"/>
              <a:t>LEA</a:t>
            </a:r>
            <a:endParaRPr lang="en-US" sz="4400" b="1" dirty="0"/>
          </a:p>
        </p:txBody>
      </p:sp>
      <p:pic>
        <p:nvPicPr>
          <p:cNvPr id="6" name="תמונה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80" y="3762071"/>
            <a:ext cx="6725602" cy="16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1097280" y="852757"/>
            <a:ext cx="10058400" cy="743858"/>
          </a:xfrm>
        </p:spPr>
        <p:txBody>
          <a:bodyPr>
            <a:normAutofit/>
          </a:bodyPr>
          <a:lstStyle/>
          <a:p>
            <a:pPr algn="r"/>
            <a:r>
              <a:rPr lang="en-US" sz="4400" b="1" dirty="0" smtClean="0"/>
              <a:t>byte </a:t>
            </a:r>
            <a:r>
              <a:rPr lang="en-US" sz="4400" b="1" dirty="0" err="1" smtClean="0"/>
              <a:t>ptr</a:t>
            </a:r>
            <a:r>
              <a:rPr lang="en-US" sz="4400" b="1" dirty="0" smtClean="0"/>
              <a:t> / word </a:t>
            </a:r>
            <a:r>
              <a:rPr lang="en-US" sz="4400" b="1" dirty="0" err="1" smtClean="0"/>
              <a:t>ptr</a:t>
            </a:r>
            <a:r>
              <a:rPr lang="he-IL" sz="4400" b="1" dirty="0" smtClean="0"/>
              <a:t> </a:t>
            </a:r>
            <a:endParaRPr lang="en-US" sz="4400" b="1" dirty="0"/>
          </a:p>
        </p:txBody>
      </p:sp>
      <p:sp>
        <p:nvSpPr>
          <p:cNvPr id="9" name="מציין מיקום תוכן 1"/>
          <p:cNvSpPr txBox="1">
            <a:spLocks/>
          </p:cNvSpPr>
          <p:nvPr/>
        </p:nvSpPr>
        <p:spPr>
          <a:xfrm>
            <a:off x="1154083" y="3706632"/>
            <a:ext cx="10238015" cy="2590504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r" rtl="1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he-IL" sz="2400" dirty="0"/>
              <a:t>ניתן להשתמש בזיכרון בגדלים שונים כדי לשמור את הערך </a:t>
            </a:r>
            <a:r>
              <a:rPr lang="he-IL" sz="2400" dirty="0" smtClean="0"/>
              <a:t>5  (בית, מילה, בית כפול)</a:t>
            </a:r>
            <a:endParaRPr lang="he-IL" sz="2400" dirty="0"/>
          </a:p>
          <a:p>
            <a:pPr marL="109728" indent="0">
              <a:buNone/>
            </a:pPr>
            <a:r>
              <a:rPr lang="he-IL" sz="2400" dirty="0"/>
              <a:t>באיזה גודל זיכרון להשתמש?</a:t>
            </a:r>
          </a:p>
          <a:p>
            <a:pPr marL="109728" indent="0">
              <a:buNone/>
            </a:pPr>
            <a:r>
              <a:rPr lang="he-IL" sz="2400" dirty="0"/>
              <a:t>צריך לתת </a:t>
            </a:r>
            <a:r>
              <a:rPr lang="he-IL" sz="2400" dirty="0" smtClean="0"/>
              <a:t>הנחיה לאסמבלר באיזה גודל בית להשתמש. </a:t>
            </a:r>
          </a:p>
          <a:p>
            <a:pPr marL="109728" indent="0" algn="l" rtl="0">
              <a:buNone/>
            </a:pPr>
            <a:r>
              <a:rPr lang="en-US" sz="2400" dirty="0" err="1">
                <a:solidFill>
                  <a:srgbClr val="002060"/>
                </a:solidFill>
              </a:rPr>
              <a:t>mov</a:t>
            </a:r>
            <a:r>
              <a:rPr lang="en-US" sz="2400" dirty="0"/>
              <a:t>	</a:t>
            </a:r>
            <a:r>
              <a:rPr lang="en-US" sz="2400" dirty="0" smtClean="0"/>
              <a:t>[</a:t>
            </a:r>
            <a:r>
              <a:rPr lang="en-US" sz="2400" dirty="0" smtClean="0">
                <a:solidFill>
                  <a:srgbClr val="002060"/>
                </a:solidFill>
              </a:rPr>
              <a:t>byte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ptr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/>
              <a:t>bx</a:t>
            </a:r>
            <a:r>
              <a:rPr lang="en-US" sz="2400" dirty="0"/>
              <a:t>], </a:t>
            </a:r>
            <a:r>
              <a:rPr lang="en-US" sz="2400" dirty="0">
                <a:solidFill>
                  <a:srgbClr val="FF6600"/>
                </a:solidFill>
              </a:rPr>
              <a:t>5</a:t>
            </a:r>
          </a:p>
          <a:p>
            <a:pPr marL="109728" indent="0" algn="l" rtl="0">
              <a:buNone/>
            </a:pPr>
            <a:r>
              <a:rPr lang="en-US" sz="2400" dirty="0" err="1">
                <a:solidFill>
                  <a:srgbClr val="002060"/>
                </a:solidFill>
              </a:rPr>
              <a:t>mov</a:t>
            </a:r>
            <a:r>
              <a:rPr lang="en-US" sz="2400" dirty="0"/>
              <a:t>	[</a:t>
            </a:r>
            <a:r>
              <a:rPr lang="en-US" sz="2400" dirty="0" smtClean="0">
                <a:solidFill>
                  <a:srgbClr val="002060"/>
                </a:solidFill>
              </a:rPr>
              <a:t>word</a:t>
            </a:r>
            <a:r>
              <a:rPr lang="en-US" sz="2400" dirty="0" smtClean="0"/>
              <a:t> </a:t>
            </a:r>
            <a:r>
              <a:rPr lang="en-US" sz="2400" dirty="0" err="1">
                <a:solidFill>
                  <a:srgbClr val="0070C0"/>
                </a:solidFill>
              </a:rPr>
              <a:t>ptr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/>
              <a:t>bx</a:t>
            </a:r>
            <a:r>
              <a:rPr lang="en-US" sz="2400" dirty="0"/>
              <a:t>], </a:t>
            </a:r>
            <a:r>
              <a:rPr lang="en-US" sz="2400" dirty="0" smtClean="0">
                <a:solidFill>
                  <a:srgbClr val="FF6600"/>
                </a:solidFill>
              </a:rPr>
              <a:t>5</a:t>
            </a:r>
            <a:endParaRPr lang="he-IL" sz="2400" b="1" dirty="0" smtClean="0">
              <a:solidFill>
                <a:srgbClr val="FF6600"/>
              </a:solidFill>
            </a:endParaRPr>
          </a:p>
          <a:p>
            <a:pPr marL="109728" indent="0">
              <a:buNone/>
            </a:pPr>
            <a:r>
              <a:rPr lang="he-IL" sz="2400" dirty="0" smtClean="0"/>
              <a:t> הפקודה </a:t>
            </a:r>
            <a:r>
              <a:rPr lang="en-US" sz="2400" b="1" dirty="0" smtClean="0">
                <a:solidFill>
                  <a:srgbClr val="002060"/>
                </a:solidFill>
              </a:rPr>
              <a:t>byte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rgbClr val="00B0F0"/>
                </a:solidFill>
              </a:rPr>
              <a:t>ptr</a:t>
            </a:r>
            <a:r>
              <a:rPr lang="he-IL" sz="2400" b="1" dirty="0" smtClean="0"/>
              <a:t>  </a:t>
            </a:r>
            <a:r>
              <a:rPr lang="he-IL" sz="2400" dirty="0" smtClean="0"/>
              <a:t>מגדירה להקצות בית אחד לשמירת הערך.</a:t>
            </a:r>
          </a:p>
          <a:p>
            <a:pPr marL="109728" indent="0">
              <a:buNone/>
            </a:pPr>
            <a:r>
              <a:rPr lang="he-IL" sz="2400" dirty="0" smtClean="0"/>
              <a:t>הפקודה  </a:t>
            </a:r>
            <a:r>
              <a:rPr lang="en-US" sz="2400" b="1" dirty="0" smtClean="0">
                <a:solidFill>
                  <a:srgbClr val="002060"/>
                </a:solidFill>
              </a:rPr>
              <a:t>word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rgbClr val="00B0F0"/>
                </a:solidFill>
              </a:rPr>
              <a:t>ptr</a:t>
            </a:r>
            <a:r>
              <a:rPr lang="he-IL" sz="2400" b="1" dirty="0" smtClean="0">
                <a:solidFill>
                  <a:srgbClr val="00B0F0"/>
                </a:solidFill>
              </a:rPr>
              <a:t> </a:t>
            </a:r>
            <a:r>
              <a:rPr lang="he-IL" sz="2400" dirty="0" smtClean="0"/>
              <a:t>מגדירה להקצות מילה לשמירת הערך.  </a:t>
            </a:r>
            <a:endParaRPr lang="he-IL" sz="2400" dirty="0"/>
          </a:p>
        </p:txBody>
      </p:sp>
      <p:pic>
        <p:nvPicPr>
          <p:cNvPr id="10" name="תמונה 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1878" y="3119809"/>
            <a:ext cx="7563802" cy="515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>
          <a:xfrm>
            <a:off x="1154083" y="1925931"/>
            <a:ext cx="10058400" cy="1122069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 err="1" smtClean="0">
                <a:solidFill>
                  <a:srgbClr val="002060"/>
                </a:solidFill>
              </a:rPr>
              <a:t>mov</a:t>
            </a:r>
            <a:r>
              <a:rPr lang="en-US" sz="2800" dirty="0" smtClean="0"/>
              <a:t>  [</a:t>
            </a:r>
            <a:r>
              <a:rPr lang="en-US" sz="2800" dirty="0" err="1" smtClean="0"/>
              <a:t>bx</a:t>
            </a:r>
            <a:r>
              <a:rPr lang="en-US" sz="2800" dirty="0" smtClean="0"/>
              <a:t>],  </a:t>
            </a:r>
            <a:r>
              <a:rPr lang="en-US" sz="2800" dirty="0" smtClean="0">
                <a:solidFill>
                  <a:srgbClr val="FF6600"/>
                </a:solidFill>
              </a:rPr>
              <a:t>5</a:t>
            </a:r>
          </a:p>
          <a:p>
            <a:pPr algn="r"/>
            <a:r>
              <a:rPr lang="he-IL" sz="2200" dirty="0" smtClean="0">
                <a:solidFill>
                  <a:schemeClr val="tx1"/>
                </a:solidFill>
              </a:rPr>
              <a:t>פקודה זו חוקית. אך אם נריץ אותה האסמבלר יכתוב לנו הודעת שגויה של  </a:t>
            </a:r>
            <a:r>
              <a:rPr lang="en-US" sz="2200" dirty="0" smtClean="0">
                <a:solidFill>
                  <a:schemeClr val="tx1"/>
                </a:solidFill>
              </a:rPr>
              <a:t>type override</a:t>
            </a:r>
            <a:r>
              <a:rPr lang="he-IL" sz="2200" dirty="0" smtClean="0">
                <a:solidFill>
                  <a:schemeClr val="tx1"/>
                </a:solidFill>
              </a:rPr>
              <a:t>.</a:t>
            </a:r>
            <a:endParaRPr lang="en-US" sz="2200" dirty="0" smtClean="0">
              <a:solidFill>
                <a:schemeClr val="tx1"/>
              </a:solidFill>
            </a:endParaRPr>
          </a:p>
          <a:p>
            <a:pPr algn="r"/>
            <a:endParaRPr lang="he-IL" sz="24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38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1097280" y="852757"/>
            <a:ext cx="10058400" cy="743858"/>
          </a:xfrm>
        </p:spPr>
        <p:txBody>
          <a:bodyPr>
            <a:normAutofit/>
          </a:bodyPr>
          <a:lstStyle/>
          <a:p>
            <a:pPr algn="r"/>
            <a:r>
              <a:rPr lang="en-US" sz="4400" b="1" dirty="0"/>
              <a:t>byte </a:t>
            </a:r>
            <a:r>
              <a:rPr lang="en-US" sz="4400" b="1" dirty="0" err="1"/>
              <a:t>ptr</a:t>
            </a:r>
            <a:r>
              <a:rPr lang="en-US" sz="4400" b="1" dirty="0"/>
              <a:t> / word </a:t>
            </a:r>
            <a:r>
              <a:rPr lang="en-US" sz="4400" b="1" dirty="0" err="1"/>
              <a:t>ptr</a:t>
            </a:r>
            <a:r>
              <a:rPr lang="he-IL" sz="4400" b="1" dirty="0"/>
              <a:t> - המשך</a:t>
            </a:r>
            <a:endParaRPr lang="en-US" sz="4400" b="1" dirty="0"/>
          </a:p>
        </p:txBody>
      </p:sp>
      <p:sp>
        <p:nvSpPr>
          <p:cNvPr id="9" name="מציין מיקום תוכן 1"/>
          <p:cNvSpPr txBox="1">
            <a:spLocks/>
          </p:cNvSpPr>
          <p:nvPr/>
        </p:nvSpPr>
        <p:spPr>
          <a:xfrm>
            <a:off x="1154083" y="3706632"/>
            <a:ext cx="10238015" cy="259050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r" rtl="1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r">
              <a:buNone/>
            </a:pPr>
            <a:r>
              <a:rPr lang="he-IL" sz="2400" dirty="0">
                <a:solidFill>
                  <a:srgbClr val="002060"/>
                </a:solidFill>
              </a:rPr>
              <a:t>כעת </a:t>
            </a:r>
            <a:r>
              <a:rPr lang="en-US" sz="2400" dirty="0" err="1">
                <a:solidFill>
                  <a:srgbClr val="002060"/>
                </a:solidFill>
              </a:rPr>
              <a:t>bx</a:t>
            </a:r>
            <a:r>
              <a:rPr lang="he-IL" sz="2400" dirty="0">
                <a:solidFill>
                  <a:srgbClr val="002060"/>
                </a:solidFill>
              </a:rPr>
              <a:t> מצביע למקום בזיכרון שלא מוגדר לו גודל. לכן צריך להנחות את </a:t>
            </a:r>
            <a:r>
              <a:rPr lang="he-IL" sz="2400" dirty="0" err="1">
                <a:solidFill>
                  <a:srgbClr val="002060"/>
                </a:solidFill>
              </a:rPr>
              <a:t>האסמבלי</a:t>
            </a:r>
            <a:r>
              <a:rPr lang="he-IL" sz="2400" dirty="0">
                <a:solidFill>
                  <a:srgbClr val="002060"/>
                </a:solidFill>
              </a:rPr>
              <a:t> האם להעתיק את ה 5 לבית או למילה.</a:t>
            </a:r>
          </a:p>
          <a:p>
            <a:pPr marL="109728" indent="0" algn="l" rtl="0">
              <a:buNone/>
            </a:pPr>
            <a:r>
              <a:rPr lang="en-US" sz="2400" dirty="0" err="1">
                <a:solidFill>
                  <a:srgbClr val="002060"/>
                </a:solidFill>
              </a:rPr>
              <a:t>mov</a:t>
            </a:r>
            <a:r>
              <a:rPr lang="en-US" sz="2400" dirty="0"/>
              <a:t>	[</a:t>
            </a:r>
            <a:r>
              <a:rPr lang="en-US" sz="2400" dirty="0">
                <a:solidFill>
                  <a:srgbClr val="002060"/>
                </a:solidFill>
              </a:rPr>
              <a:t>byte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70C0"/>
                </a:solidFill>
              </a:rPr>
              <a:t>ptr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/>
              <a:t>bx</a:t>
            </a:r>
            <a:r>
              <a:rPr lang="en-US" sz="2400" dirty="0"/>
              <a:t>], </a:t>
            </a:r>
            <a:r>
              <a:rPr lang="en-US" sz="2400" dirty="0">
                <a:solidFill>
                  <a:srgbClr val="FF6600"/>
                </a:solidFill>
              </a:rPr>
              <a:t>5</a:t>
            </a:r>
          </a:p>
          <a:p>
            <a:pPr marL="109728" indent="0" algn="l" rtl="0">
              <a:buNone/>
            </a:pPr>
            <a:r>
              <a:rPr lang="en-US" sz="2400" dirty="0" err="1">
                <a:solidFill>
                  <a:srgbClr val="002060"/>
                </a:solidFill>
              </a:rPr>
              <a:t>mov</a:t>
            </a:r>
            <a:r>
              <a:rPr lang="en-US" sz="2400" dirty="0"/>
              <a:t>	[</a:t>
            </a:r>
            <a:r>
              <a:rPr lang="en-US" sz="2400" dirty="0">
                <a:solidFill>
                  <a:srgbClr val="002060"/>
                </a:solidFill>
              </a:rPr>
              <a:t>word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70C0"/>
                </a:solidFill>
              </a:rPr>
              <a:t>ptr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/>
              <a:t>bx</a:t>
            </a:r>
            <a:r>
              <a:rPr lang="en-US" sz="2400" dirty="0"/>
              <a:t>], </a:t>
            </a:r>
            <a:r>
              <a:rPr lang="en-US" sz="2400" dirty="0">
                <a:solidFill>
                  <a:srgbClr val="FF6600"/>
                </a:solidFill>
              </a:rPr>
              <a:t>5</a:t>
            </a:r>
            <a:endParaRPr lang="he-IL" sz="2400" b="1" dirty="0">
              <a:solidFill>
                <a:srgbClr val="FF6600"/>
              </a:solidFill>
            </a:endParaRPr>
          </a:p>
          <a:p>
            <a:pPr marL="109728" indent="0">
              <a:buNone/>
            </a:pPr>
            <a:r>
              <a:rPr lang="he-IL" sz="2400" dirty="0"/>
              <a:t> הפקודה </a:t>
            </a:r>
            <a:r>
              <a:rPr lang="en-US" sz="2400" dirty="0">
                <a:solidFill>
                  <a:srgbClr val="002060"/>
                </a:solidFill>
              </a:rPr>
              <a:t>byte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B0F0"/>
                </a:solidFill>
              </a:rPr>
              <a:t>ptr</a:t>
            </a:r>
            <a:r>
              <a:rPr lang="he-IL" sz="2400" dirty="0"/>
              <a:t>  מגדירה להקצות בית אחד לשמירת הערך.</a:t>
            </a:r>
          </a:p>
          <a:p>
            <a:pPr marL="109728" indent="0">
              <a:buNone/>
            </a:pPr>
            <a:r>
              <a:rPr lang="he-IL" sz="2400" dirty="0"/>
              <a:t>הפקודה  </a:t>
            </a:r>
            <a:r>
              <a:rPr lang="en-US" sz="2400" dirty="0">
                <a:solidFill>
                  <a:srgbClr val="002060"/>
                </a:solidFill>
              </a:rPr>
              <a:t>word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B0F0"/>
                </a:solidFill>
              </a:rPr>
              <a:t>ptr</a:t>
            </a:r>
            <a:r>
              <a:rPr lang="he-IL" sz="2400" dirty="0">
                <a:solidFill>
                  <a:srgbClr val="00B0F0"/>
                </a:solidFill>
              </a:rPr>
              <a:t> </a:t>
            </a:r>
            <a:r>
              <a:rPr lang="he-IL" sz="2400" dirty="0"/>
              <a:t>מגדירה להקצות מילה לשמירת הערך.  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>
          <a:xfrm>
            <a:off x="1154083" y="1925931"/>
            <a:ext cx="10058400" cy="1780701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>
                <a:solidFill>
                  <a:srgbClr val="002060"/>
                </a:solidFill>
              </a:rPr>
              <a:t>Array </a:t>
            </a:r>
            <a:r>
              <a:rPr lang="en-US" sz="2800" dirty="0" err="1">
                <a:solidFill>
                  <a:srgbClr val="002060"/>
                </a:solidFill>
              </a:rPr>
              <a:t>db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70C0"/>
                </a:solidFill>
              </a:rPr>
              <a:t>dup</a:t>
            </a:r>
            <a:r>
              <a:rPr lang="en-US" sz="2800" dirty="0">
                <a:solidFill>
                  <a:srgbClr val="002060"/>
                </a:solidFill>
              </a:rPr>
              <a:t> (0)</a:t>
            </a:r>
            <a:endParaRPr lang="he-IL" sz="2800" dirty="0">
              <a:solidFill>
                <a:srgbClr val="002060"/>
              </a:solidFill>
            </a:endParaRPr>
          </a:p>
          <a:p>
            <a:pPr algn="l" rtl="0"/>
            <a:r>
              <a:rPr lang="en-US" sz="2800" dirty="0" err="1">
                <a:solidFill>
                  <a:srgbClr val="002060"/>
                </a:solidFill>
              </a:rPr>
              <a:t>mov</a:t>
            </a:r>
            <a:r>
              <a:rPr lang="en-US" sz="2800" dirty="0"/>
              <a:t>  </a:t>
            </a:r>
            <a:r>
              <a:rPr lang="en-US" sz="2800" dirty="0" err="1"/>
              <a:t>bx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70C0"/>
                </a:solidFill>
              </a:rPr>
              <a:t>offset </a:t>
            </a:r>
            <a:r>
              <a:rPr lang="en-US" sz="2800" dirty="0"/>
              <a:t>array</a:t>
            </a:r>
            <a:endParaRPr lang="en-US" sz="2800" dirty="0">
              <a:solidFill>
                <a:srgbClr val="FF660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b</a:t>
            </a:r>
            <a:r>
              <a:rPr lang="en-US" sz="2200" dirty="0" err="1">
                <a:solidFill>
                  <a:schemeClr val="tx1"/>
                </a:solidFill>
              </a:rPr>
              <a:t>x</a:t>
            </a:r>
            <a:r>
              <a:rPr lang="he-IL" sz="2200" dirty="0">
                <a:solidFill>
                  <a:schemeClr val="tx1"/>
                </a:solidFill>
              </a:rPr>
              <a:t> מצביע על הכתובת של תחילת המערך</a:t>
            </a:r>
            <a:endParaRPr lang="en-US" sz="2200" dirty="0">
              <a:solidFill>
                <a:schemeClr val="tx1"/>
              </a:solidFill>
            </a:endParaRPr>
          </a:p>
          <a:p>
            <a:pPr algn="r"/>
            <a:endParaRPr lang="he-IL" sz="24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94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ברק גונן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3686184" y="754743"/>
            <a:ext cx="7469495" cy="870857"/>
          </a:xfrm>
        </p:spPr>
        <p:txBody>
          <a:bodyPr>
            <a:normAutofit/>
          </a:bodyPr>
          <a:lstStyle/>
          <a:p>
            <a:pPr algn="r"/>
            <a:r>
              <a:rPr lang="en-US" sz="4400" b="1" dirty="0" smtClean="0"/>
              <a:t>byte </a:t>
            </a:r>
            <a:r>
              <a:rPr lang="en-US" sz="4400" b="1" dirty="0" err="1" smtClean="0"/>
              <a:t>ptr</a:t>
            </a:r>
            <a:r>
              <a:rPr lang="en-US" sz="4400" b="1" dirty="0" smtClean="0"/>
              <a:t> / word </a:t>
            </a:r>
            <a:r>
              <a:rPr lang="en-US" sz="4400" b="1" dirty="0" err="1" smtClean="0"/>
              <a:t>ptr</a:t>
            </a:r>
            <a:r>
              <a:rPr lang="he-IL" sz="4400" b="1" dirty="0" smtClean="0"/>
              <a:t> - ומערכים</a:t>
            </a:r>
            <a:endParaRPr lang="en-US" sz="4400" b="1" dirty="0"/>
          </a:p>
        </p:txBody>
      </p:sp>
      <p:pic>
        <p:nvPicPr>
          <p:cNvPr id="6" name="תמונה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3970" y="4712123"/>
            <a:ext cx="6477000" cy="837565"/>
          </a:xfrm>
          <a:prstGeom prst="rect">
            <a:avLst/>
          </a:prstGeom>
        </p:spPr>
      </p:pic>
      <p:sp>
        <p:nvSpPr>
          <p:cNvPr id="7" name="מציין מיקום תוכן 1"/>
          <p:cNvSpPr txBox="1">
            <a:spLocks/>
          </p:cNvSpPr>
          <p:nvPr/>
        </p:nvSpPr>
        <p:spPr>
          <a:xfrm>
            <a:off x="1168399" y="2037371"/>
            <a:ext cx="6422571" cy="226298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>
            <a:normAutofit fontScale="92500"/>
          </a:bodyPr>
          <a:lstStyle>
            <a:lvl1pPr marL="365760" indent="-256032" algn="r" rtl="1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l" rtl="0">
              <a:buNone/>
            </a:pPr>
            <a:r>
              <a:rPr lang="en-US" sz="2000" dirty="0"/>
              <a:t>DATASEG</a:t>
            </a:r>
          </a:p>
          <a:p>
            <a:pPr marL="109728" indent="0" algn="l" rtl="0">
              <a:buNone/>
            </a:pPr>
            <a:r>
              <a:rPr lang="en-US" sz="2600" dirty="0" smtClean="0"/>
              <a:t>array</a:t>
            </a:r>
            <a:r>
              <a:rPr lang="en-US" sz="2600" dirty="0"/>
              <a:t>	</a:t>
            </a:r>
            <a:r>
              <a:rPr lang="en-US" sz="2600" dirty="0" err="1" smtClean="0">
                <a:solidFill>
                  <a:srgbClr val="0070C0"/>
                </a:solidFill>
              </a:rPr>
              <a:t>db</a:t>
            </a:r>
            <a:r>
              <a:rPr lang="en-US" sz="2600" dirty="0" smtClean="0"/>
              <a:t>   </a:t>
            </a:r>
            <a:r>
              <a:rPr lang="en-US" sz="2600" dirty="0" smtClean="0">
                <a:solidFill>
                  <a:srgbClr val="FF6600"/>
                </a:solidFill>
              </a:rPr>
              <a:t>0AAh</a:t>
            </a:r>
            <a:r>
              <a:rPr lang="en-US" sz="2600" dirty="0">
                <a:solidFill>
                  <a:srgbClr val="FF6600"/>
                </a:solidFill>
              </a:rPr>
              <a:t>, 0BBh, 0CCh, 0DDh, </a:t>
            </a:r>
            <a:r>
              <a:rPr lang="en-US" sz="2600" dirty="0" smtClean="0">
                <a:solidFill>
                  <a:srgbClr val="FF6600"/>
                </a:solidFill>
              </a:rPr>
              <a:t>0EEh</a:t>
            </a:r>
          </a:p>
          <a:p>
            <a:pPr marL="109728" indent="0" algn="l" rtl="0">
              <a:buNone/>
            </a:pPr>
            <a:endParaRPr lang="en-US" sz="1800" dirty="0"/>
          </a:p>
          <a:p>
            <a:pPr marL="109728" indent="0" algn="l" rtl="0">
              <a:buNone/>
            </a:pPr>
            <a:r>
              <a:rPr lang="en-US" sz="2000" dirty="0"/>
              <a:t>CODESEG</a:t>
            </a:r>
          </a:p>
          <a:p>
            <a:pPr marL="109728" indent="0" algn="l" rtl="0">
              <a:buNone/>
            </a:pPr>
            <a:r>
              <a:rPr lang="en-US" sz="2000" dirty="0"/>
              <a:t>…</a:t>
            </a:r>
          </a:p>
          <a:p>
            <a:pPr marL="109728" indent="0" algn="l" rtl="0">
              <a:buNone/>
            </a:pPr>
            <a:r>
              <a:rPr lang="en-US" sz="2400" dirty="0" err="1" smtClean="0"/>
              <a:t>mov</a:t>
            </a:r>
            <a:r>
              <a:rPr lang="en-US" sz="2400" dirty="0" smtClean="0"/>
              <a:t>  ax,  [array+2</a:t>
            </a:r>
            <a:r>
              <a:rPr lang="en-US" sz="2400" dirty="0"/>
              <a:t>]</a:t>
            </a:r>
          </a:p>
        </p:txBody>
      </p:sp>
      <p:sp>
        <p:nvSpPr>
          <p:cNvPr id="8" name="מציין מיקום תוכן 7"/>
          <p:cNvSpPr>
            <a:spLocks noGrp="1"/>
          </p:cNvSpPr>
          <p:nvPr>
            <p:ph idx="1"/>
          </p:nvPr>
        </p:nvSpPr>
        <p:spPr>
          <a:xfrm>
            <a:off x="7939314" y="1845734"/>
            <a:ext cx="3216365" cy="3742266"/>
          </a:xfrm>
        </p:spPr>
        <p:txBody>
          <a:bodyPr>
            <a:normAutofit/>
          </a:bodyPr>
          <a:lstStyle/>
          <a:p>
            <a:r>
              <a:rPr lang="he-IL" sz="2400" dirty="0" smtClean="0"/>
              <a:t>אם נרצה להעתיק לרגיסטר </a:t>
            </a:r>
            <a:r>
              <a:rPr lang="en-US" sz="2400" dirty="0" smtClean="0"/>
              <a:t>ax</a:t>
            </a:r>
            <a:r>
              <a:rPr lang="he-IL" sz="2400" dirty="0" smtClean="0"/>
              <a:t>  את האיבר השלישי במערך.</a:t>
            </a:r>
          </a:p>
          <a:p>
            <a:endParaRPr lang="he-IL" sz="2400" dirty="0" smtClean="0"/>
          </a:p>
          <a:p>
            <a:r>
              <a:rPr lang="he-IL" sz="2400" dirty="0" smtClean="0"/>
              <a:t>כאשר נריץ את התכנית ב - </a:t>
            </a:r>
            <a:r>
              <a:rPr lang="en-US" sz="2400" dirty="0" smtClean="0"/>
              <a:t>turbo debugger</a:t>
            </a:r>
            <a:r>
              <a:rPr lang="he-IL" sz="2400" dirty="0" smtClean="0"/>
              <a:t> נקבל הודעת שגיאה שהגודל של האופרנדים אינו מתאים.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71544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 smtClean="0"/>
              <a:t> word </a:t>
            </a:r>
            <a:r>
              <a:rPr lang="en-US" sz="4400" b="1" dirty="0" err="1" smtClean="0"/>
              <a:t>ptr</a:t>
            </a:r>
            <a:r>
              <a:rPr lang="he-IL" sz="4400" b="1" dirty="0" smtClean="0"/>
              <a:t> -</a:t>
            </a:r>
            <a:r>
              <a:rPr lang="he-IL" dirty="0" smtClean="0"/>
              <a:t> </a:t>
            </a:r>
            <a:r>
              <a:rPr lang="he-IL" sz="4400" b="1" dirty="0" smtClean="0"/>
              <a:t>המשך</a:t>
            </a:r>
            <a:endParaRPr lang="en-US" sz="4400" b="1" dirty="0"/>
          </a:p>
        </p:txBody>
      </p:sp>
      <p:sp>
        <p:nvSpPr>
          <p:cNvPr id="7" name="מציין מיקום תוכן 1"/>
          <p:cNvSpPr txBox="1">
            <a:spLocks/>
          </p:cNvSpPr>
          <p:nvPr/>
        </p:nvSpPr>
        <p:spPr>
          <a:xfrm>
            <a:off x="866785" y="2032705"/>
            <a:ext cx="6085558" cy="226298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>
            <a:normAutofit lnSpcReduction="10000"/>
          </a:bodyPr>
          <a:lstStyle>
            <a:lvl1pPr marL="365760" indent="-256032" algn="r" rtl="1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l" rtl="0">
              <a:buNone/>
            </a:pPr>
            <a:r>
              <a:rPr lang="en-US" sz="2000" dirty="0"/>
              <a:t>DATASEG</a:t>
            </a:r>
          </a:p>
          <a:p>
            <a:pPr marL="109728" indent="0" algn="l" rtl="0">
              <a:buNone/>
            </a:pPr>
            <a:r>
              <a:rPr lang="en-US" sz="2400" dirty="0" smtClean="0"/>
              <a:t>array</a:t>
            </a:r>
            <a:r>
              <a:rPr lang="en-US" sz="2400" dirty="0"/>
              <a:t>	</a:t>
            </a:r>
            <a:r>
              <a:rPr lang="en-US" sz="2400" dirty="0" err="1" smtClean="0">
                <a:solidFill>
                  <a:srgbClr val="0070C0"/>
                </a:solidFill>
              </a:rPr>
              <a:t>db</a:t>
            </a:r>
            <a:r>
              <a:rPr lang="en-US" sz="2400" dirty="0" smtClean="0">
                <a:solidFill>
                  <a:srgbClr val="0070C0"/>
                </a:solidFill>
              </a:rPr>
              <a:t>  </a:t>
            </a:r>
            <a:r>
              <a:rPr lang="en-US" sz="2400" dirty="0" smtClean="0">
                <a:solidFill>
                  <a:srgbClr val="FF6600"/>
                </a:solidFill>
              </a:rPr>
              <a:t>0AAh</a:t>
            </a:r>
            <a:r>
              <a:rPr lang="en-US" sz="2400" dirty="0">
                <a:solidFill>
                  <a:srgbClr val="FF6600"/>
                </a:solidFill>
              </a:rPr>
              <a:t>, 0BBh, 0CCh, 0DDh, </a:t>
            </a:r>
            <a:r>
              <a:rPr lang="en-US" sz="2400" dirty="0" smtClean="0">
                <a:solidFill>
                  <a:srgbClr val="FF6600"/>
                </a:solidFill>
              </a:rPr>
              <a:t>0EEh</a:t>
            </a:r>
          </a:p>
          <a:p>
            <a:pPr marL="109728" indent="0" algn="l" rtl="0">
              <a:buNone/>
            </a:pPr>
            <a:endParaRPr lang="en-US" sz="2000" dirty="0">
              <a:solidFill>
                <a:srgbClr val="FF6600"/>
              </a:solidFill>
            </a:endParaRPr>
          </a:p>
          <a:p>
            <a:pPr marL="109728" indent="0" algn="l" rtl="0">
              <a:buNone/>
            </a:pPr>
            <a:r>
              <a:rPr lang="en-US" sz="2000" dirty="0"/>
              <a:t>CODESEG</a:t>
            </a:r>
          </a:p>
          <a:p>
            <a:pPr marL="109728" indent="0" algn="l" rtl="0">
              <a:buNone/>
            </a:pPr>
            <a:r>
              <a:rPr lang="en-US" sz="2000" dirty="0"/>
              <a:t>…</a:t>
            </a:r>
          </a:p>
          <a:p>
            <a:pPr marL="109728" indent="0" algn="l" rtl="0">
              <a:buNone/>
            </a:pPr>
            <a:r>
              <a:rPr lang="en-US" sz="2400" dirty="0" err="1"/>
              <a:t>mov</a:t>
            </a:r>
            <a:r>
              <a:rPr lang="en-US" sz="2400" dirty="0"/>
              <a:t>	</a:t>
            </a:r>
            <a:r>
              <a:rPr lang="en-US" sz="2400" dirty="0" smtClean="0"/>
              <a:t>ax</a:t>
            </a:r>
            <a:r>
              <a:rPr lang="en-US" sz="2400" dirty="0"/>
              <a:t>, [</a:t>
            </a:r>
            <a:r>
              <a:rPr lang="en-US" sz="2400" b="1" dirty="0">
                <a:solidFill>
                  <a:srgbClr val="002060"/>
                </a:solidFill>
              </a:rPr>
              <a:t>word</a:t>
            </a:r>
            <a:r>
              <a:rPr lang="en-US" sz="2400" b="1" dirty="0">
                <a:solidFill>
                  <a:schemeClr val="accent3"/>
                </a:solidFill>
              </a:rPr>
              <a:t> </a:t>
            </a:r>
            <a:r>
              <a:rPr lang="en-US" sz="2400" b="1" dirty="0" err="1">
                <a:solidFill>
                  <a:schemeClr val="accent3"/>
                </a:solidFill>
              </a:rPr>
              <a:t>ptr</a:t>
            </a:r>
            <a:r>
              <a:rPr lang="en-US" sz="2400" b="1" dirty="0">
                <a:solidFill>
                  <a:schemeClr val="accent3"/>
                </a:solidFill>
              </a:rPr>
              <a:t> </a:t>
            </a:r>
            <a:r>
              <a:rPr lang="en-US" sz="2400" dirty="0" smtClean="0"/>
              <a:t>array+2</a:t>
            </a:r>
            <a:r>
              <a:rPr lang="en-US" sz="2400" dirty="0"/>
              <a:t>]</a:t>
            </a:r>
          </a:p>
        </p:txBody>
      </p:sp>
      <p:pic>
        <p:nvPicPr>
          <p:cNvPr id="8" name="תמונה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315" y="3932396"/>
            <a:ext cx="1812925" cy="2232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מציין מיקום תוכן 1"/>
          <p:cNvSpPr txBox="1">
            <a:spLocks/>
          </p:cNvSpPr>
          <p:nvPr/>
        </p:nvSpPr>
        <p:spPr>
          <a:xfrm>
            <a:off x="7265125" y="2001767"/>
            <a:ext cx="3753395" cy="226298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r" rtl="1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he-IL" dirty="0" smtClean="0"/>
              <a:t>הפקודה</a:t>
            </a:r>
          </a:p>
          <a:p>
            <a:pPr marL="109728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word</a:t>
            </a:r>
            <a:r>
              <a:rPr lang="en-US" b="1" dirty="0" smtClean="0"/>
              <a:t> </a:t>
            </a:r>
            <a:r>
              <a:rPr lang="en-US" b="1" dirty="0" err="1">
                <a:solidFill>
                  <a:srgbClr val="0070C0"/>
                </a:solidFill>
              </a:rPr>
              <a:t>ptr</a:t>
            </a:r>
            <a:r>
              <a:rPr lang="he-IL" b="1" dirty="0"/>
              <a:t> </a:t>
            </a:r>
            <a:endParaRPr lang="he-IL" dirty="0" smtClean="0"/>
          </a:p>
          <a:p>
            <a:pPr marL="109728" indent="0">
              <a:buNone/>
            </a:pPr>
            <a:r>
              <a:rPr lang="he-IL" dirty="0" smtClean="0"/>
              <a:t>מודיעה לאסמבלר לבצע העתקה של שני בתים לרגיסטר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4133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 idx="4294967295"/>
          </p:nvPr>
        </p:nvSpPr>
        <p:spPr>
          <a:xfrm>
            <a:off x="4520684" y="455489"/>
            <a:ext cx="6600092" cy="714375"/>
          </a:xfrm>
        </p:spPr>
        <p:txBody>
          <a:bodyPr>
            <a:normAutofit/>
          </a:bodyPr>
          <a:lstStyle/>
          <a:p>
            <a:pPr algn="r" rtl="1"/>
            <a:r>
              <a:rPr lang="he-IL" sz="4400" dirty="0">
                <a:cs typeface="+mn-cs"/>
              </a:rPr>
              <a:t>מעבד ה- </a:t>
            </a:r>
            <a:r>
              <a:rPr lang="en-US" sz="4400" dirty="0">
                <a:cs typeface="+mn-cs"/>
              </a:rPr>
              <a:t>8086</a:t>
            </a:r>
            <a:r>
              <a:rPr lang="he-IL" sz="4400" dirty="0">
                <a:cs typeface="+mn-cs"/>
              </a:rPr>
              <a:t> (צילום רנטגן)</a:t>
            </a:r>
            <a:endParaRPr lang="en-US" sz="4400" dirty="0">
              <a:cs typeface="+mn-cs"/>
            </a:endParaRPr>
          </a:p>
        </p:txBody>
      </p:sp>
      <p:pic>
        <p:nvPicPr>
          <p:cNvPr id="8" name="תמונה 7" descr="http://visual6502.org/images/8086/8086_5x_top_cwP025614_1600w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4466" y="1231922"/>
            <a:ext cx="5901193" cy="52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מחבר חץ ישר 9"/>
          <p:cNvCxnSpPr/>
          <p:nvPr/>
        </p:nvCxnSpPr>
        <p:spPr>
          <a:xfrm flipH="1">
            <a:off x="6193057" y="3680194"/>
            <a:ext cx="194421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חץ ישר 11"/>
          <p:cNvCxnSpPr/>
          <p:nvPr/>
        </p:nvCxnSpPr>
        <p:spPr>
          <a:xfrm flipH="1" flipV="1">
            <a:off x="6193057" y="3320154"/>
            <a:ext cx="1944216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חץ ישר 12"/>
          <p:cNvCxnSpPr/>
          <p:nvPr/>
        </p:nvCxnSpPr>
        <p:spPr>
          <a:xfrm flipH="1" flipV="1">
            <a:off x="5616993" y="5261532"/>
            <a:ext cx="2592288" cy="1122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/>
          <p:cNvCxnSpPr/>
          <p:nvPr/>
        </p:nvCxnSpPr>
        <p:spPr>
          <a:xfrm flipH="1" flipV="1">
            <a:off x="6193057" y="3011838"/>
            <a:ext cx="1944216" cy="5243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חץ ישר 19"/>
          <p:cNvCxnSpPr/>
          <p:nvPr/>
        </p:nvCxnSpPr>
        <p:spPr>
          <a:xfrm flipH="1" flipV="1">
            <a:off x="4133715" y="2168026"/>
            <a:ext cx="4003558" cy="1122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239302" y="1814084"/>
            <a:ext cx="17956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200" dirty="0" smtClean="0"/>
              <a:t>Bus</a:t>
            </a:r>
          </a:p>
          <a:p>
            <a:pPr algn="l"/>
            <a:r>
              <a:rPr lang="he-IL" sz="3200" dirty="0" smtClean="0"/>
              <a:t>פסי מידע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8137273" y="3138152"/>
            <a:ext cx="31802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200" dirty="0" smtClean="0"/>
              <a:t>I/O</a:t>
            </a:r>
          </a:p>
          <a:p>
            <a:pPr algn="l"/>
            <a:r>
              <a:rPr lang="he-IL" sz="3200" dirty="0" smtClean="0"/>
              <a:t>יחידות קלט / פלט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8137273" y="4969144"/>
            <a:ext cx="1980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574986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982883" y="829041"/>
            <a:ext cx="8229600" cy="633046"/>
          </a:xfrm>
        </p:spPr>
        <p:txBody>
          <a:bodyPr>
            <a:noAutofit/>
          </a:bodyPr>
          <a:lstStyle/>
          <a:p>
            <a:pPr algn="r" rtl="1"/>
            <a:r>
              <a:rPr lang="he-IL" sz="4400" b="1" dirty="0">
                <a:cs typeface="+mn-cs"/>
              </a:rPr>
              <a:t>פסי מערכת </a:t>
            </a:r>
            <a:r>
              <a:rPr lang="en-US" sz="4400" b="1" dirty="0">
                <a:cs typeface="+mn-cs"/>
              </a:rPr>
              <a:t>System Buses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380892" y="1899139"/>
            <a:ext cx="5831591" cy="4220308"/>
          </a:xfrm>
          <a:ln>
            <a:noFill/>
          </a:ln>
        </p:spPr>
        <p:txBody>
          <a:bodyPr>
            <a:normAutofit/>
          </a:bodyPr>
          <a:lstStyle/>
          <a:p>
            <a:pPr algn="r" rtl="1"/>
            <a:r>
              <a:rPr lang="he-IL" sz="3200" dirty="0"/>
              <a:t>פסים מעבירים מתח חשמלי</a:t>
            </a:r>
          </a:p>
          <a:p>
            <a:pPr lvl="1" algn="r" rtl="1"/>
            <a:r>
              <a:rPr lang="he-IL" sz="2800" dirty="0"/>
              <a:t>נקבעה רמת מתח שמייצגת '0'</a:t>
            </a:r>
          </a:p>
          <a:p>
            <a:pPr lvl="1" algn="r" rtl="1"/>
            <a:r>
              <a:rPr lang="he-IL" sz="2800" dirty="0"/>
              <a:t>נקבעה רמת מתח שמייצגת '1'</a:t>
            </a:r>
          </a:p>
          <a:p>
            <a:pPr algn="r" rtl="1"/>
            <a:r>
              <a:rPr lang="he-IL" sz="3200" dirty="0"/>
              <a:t>הקווים מאפשרים לפרש כל ביט</a:t>
            </a:r>
          </a:p>
          <a:p>
            <a:pPr marL="0" indent="0" algn="r" rtl="1">
              <a:buNone/>
            </a:pPr>
            <a:endParaRPr lang="he-IL" sz="3200" dirty="0"/>
          </a:p>
        </p:txBody>
      </p:sp>
      <p:pic>
        <p:nvPicPr>
          <p:cNvPr id="7" name="תמונה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85" y="3287673"/>
            <a:ext cx="4846939" cy="2951651"/>
          </a:xfrm>
          <a:prstGeom prst="rect">
            <a:avLst/>
          </a:prstGeom>
        </p:spPr>
      </p:pic>
      <p:pic>
        <p:nvPicPr>
          <p:cNvPr id="8" name="תמונה 7"/>
          <p:cNvPicPr/>
          <p:nvPr/>
        </p:nvPicPr>
        <p:blipFill rotWithShape="1">
          <a:blip r:embed="rId3"/>
          <a:srcRect l="2025" t="20375" r="45794" b="71896"/>
          <a:stretch/>
        </p:blipFill>
        <p:spPr bwMode="auto">
          <a:xfrm>
            <a:off x="5884345" y="5010916"/>
            <a:ext cx="5328138" cy="7755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מלבן 3"/>
          <p:cNvSpPr/>
          <p:nvPr/>
        </p:nvSpPr>
        <p:spPr>
          <a:xfrm>
            <a:off x="342053" y="4654632"/>
            <a:ext cx="5080000" cy="401662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מלבן 8"/>
          <p:cNvSpPr/>
          <p:nvPr/>
        </p:nvSpPr>
        <p:spPr>
          <a:xfrm>
            <a:off x="352213" y="5147734"/>
            <a:ext cx="5069840" cy="421982"/>
          </a:xfrm>
          <a:prstGeom prst="rect">
            <a:avLst/>
          </a:prstGeom>
          <a:noFill/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9"/>
          <p:cNvSpPr/>
          <p:nvPr/>
        </p:nvSpPr>
        <p:spPr>
          <a:xfrm>
            <a:off x="342053" y="5665894"/>
            <a:ext cx="5080000" cy="416560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תוצאת תמונה עבור חשמ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6" y="354013"/>
            <a:ext cx="1905000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תמונה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24" y="3304607"/>
            <a:ext cx="4846939" cy="2951651"/>
          </a:xfrm>
          <a:prstGeom prst="rect">
            <a:avLst/>
          </a:prstGeom>
        </p:spPr>
      </p:pic>
      <p:sp>
        <p:nvSpPr>
          <p:cNvPr id="14" name="מלבן 13"/>
          <p:cNvSpPr/>
          <p:nvPr/>
        </p:nvSpPr>
        <p:spPr>
          <a:xfrm>
            <a:off x="300892" y="5682828"/>
            <a:ext cx="5080000" cy="416560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4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982883" y="829041"/>
            <a:ext cx="8229600" cy="633046"/>
          </a:xfrm>
        </p:spPr>
        <p:txBody>
          <a:bodyPr>
            <a:noAutofit/>
          </a:bodyPr>
          <a:lstStyle/>
          <a:p>
            <a:pPr algn="r" rtl="1"/>
            <a:r>
              <a:rPr lang="he-IL" sz="4400" b="1" dirty="0">
                <a:cs typeface="+mn-cs"/>
              </a:rPr>
              <a:t>פסי מערכת </a:t>
            </a:r>
            <a:r>
              <a:rPr lang="en-US" sz="4400" b="1" dirty="0">
                <a:cs typeface="+mn-cs"/>
              </a:rPr>
              <a:t>System Buses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380892" y="1899139"/>
            <a:ext cx="5831591" cy="4220308"/>
          </a:xfrm>
          <a:ln>
            <a:noFill/>
          </a:ln>
        </p:spPr>
        <p:txBody>
          <a:bodyPr>
            <a:normAutofit/>
          </a:bodyPr>
          <a:lstStyle/>
          <a:p>
            <a:pPr algn="r" rtl="1"/>
            <a:r>
              <a:rPr lang="he-IL" sz="3200" dirty="0"/>
              <a:t>שלושה סוגים של פסי מערכת:</a:t>
            </a:r>
          </a:p>
          <a:p>
            <a:pPr lvl="1" algn="r" rtl="1"/>
            <a:r>
              <a:rPr lang="he-IL" sz="2800" dirty="0">
                <a:solidFill>
                  <a:schemeClr val="accent6">
                    <a:lumMod val="75000"/>
                  </a:schemeClr>
                </a:solidFill>
              </a:rPr>
              <a:t>פס מידע (נתונים)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Data Bus</a:t>
            </a:r>
            <a:endParaRPr lang="he-IL" sz="2800" dirty="0">
              <a:solidFill>
                <a:schemeClr val="accent6">
                  <a:lumMod val="75000"/>
                </a:schemeClr>
              </a:solidFill>
            </a:endParaRPr>
          </a:p>
          <a:p>
            <a:pPr lvl="1" algn="r" rtl="1"/>
            <a:r>
              <a:rPr lang="he-IL" sz="2800" dirty="0">
                <a:solidFill>
                  <a:schemeClr val="bg2">
                    <a:lumMod val="50000"/>
                  </a:schemeClr>
                </a:solidFill>
              </a:rPr>
              <a:t>פס מענים (כתובות)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Address Bus</a:t>
            </a:r>
            <a:endParaRPr lang="he-IL" sz="2800" dirty="0">
              <a:solidFill>
                <a:schemeClr val="bg2">
                  <a:lumMod val="50000"/>
                </a:schemeClr>
              </a:solidFill>
            </a:endParaRPr>
          </a:p>
          <a:p>
            <a:pPr lvl="1" algn="r" rtl="1"/>
            <a:r>
              <a:rPr lang="he-IL" sz="2800" dirty="0">
                <a:solidFill>
                  <a:schemeClr val="tx1"/>
                </a:solidFill>
              </a:rPr>
              <a:t>פס בקרה </a:t>
            </a:r>
            <a:r>
              <a:rPr lang="en-US" sz="2800" dirty="0">
                <a:solidFill>
                  <a:schemeClr val="tx1"/>
                </a:solidFill>
              </a:rPr>
              <a:t>Control Bus</a:t>
            </a:r>
            <a:endParaRPr lang="he-IL" sz="2800" dirty="0">
              <a:solidFill>
                <a:schemeClr val="tx1"/>
              </a:solidFill>
            </a:endParaRPr>
          </a:p>
        </p:txBody>
      </p:sp>
      <p:pic>
        <p:nvPicPr>
          <p:cNvPr id="7" name="תמונה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52" y="1899139"/>
            <a:ext cx="4846939" cy="2951651"/>
          </a:xfrm>
          <a:prstGeom prst="rect">
            <a:avLst/>
          </a:prstGeom>
        </p:spPr>
      </p:pic>
      <p:sp>
        <p:nvSpPr>
          <p:cNvPr id="4" name="מלבן 3"/>
          <p:cNvSpPr/>
          <p:nvPr/>
        </p:nvSpPr>
        <p:spPr>
          <a:xfrm>
            <a:off x="426720" y="3266098"/>
            <a:ext cx="5080000" cy="401662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מלבן 8"/>
          <p:cNvSpPr/>
          <p:nvPr/>
        </p:nvSpPr>
        <p:spPr>
          <a:xfrm>
            <a:off x="436880" y="3759200"/>
            <a:ext cx="5069840" cy="421982"/>
          </a:xfrm>
          <a:prstGeom prst="rect">
            <a:avLst/>
          </a:prstGeom>
          <a:noFill/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9"/>
          <p:cNvSpPr/>
          <p:nvPr/>
        </p:nvSpPr>
        <p:spPr>
          <a:xfrm>
            <a:off x="426720" y="4277360"/>
            <a:ext cx="5080000" cy="416560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http://www.masa.co.il/MASA/_fck_uploads/Image/articles/august2009/wilderness/PICT4993_ne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864" y="4097027"/>
            <a:ext cx="2621475" cy="196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56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982883" y="723637"/>
            <a:ext cx="8229600" cy="703385"/>
          </a:xfrm>
        </p:spPr>
        <p:txBody>
          <a:bodyPr>
            <a:normAutofit/>
          </a:bodyPr>
          <a:lstStyle/>
          <a:p>
            <a:pPr algn="r" rtl="1"/>
            <a:r>
              <a:rPr lang="he-IL" sz="4400" b="1" dirty="0">
                <a:cs typeface="+mn-cs"/>
              </a:rPr>
              <a:t>פס הנתונים, מידע  </a:t>
            </a:r>
            <a:r>
              <a:rPr lang="en-US" sz="4400" b="1" dirty="0">
                <a:cs typeface="+mn-cs"/>
              </a:rPr>
              <a:t>Data Bus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215468" y="1899137"/>
            <a:ext cx="5997016" cy="4062047"/>
          </a:xfrm>
        </p:spPr>
        <p:txBody>
          <a:bodyPr>
            <a:normAutofit fontScale="92500"/>
          </a:bodyPr>
          <a:lstStyle/>
          <a:p>
            <a:pPr algn="r" rtl="1"/>
            <a:r>
              <a:rPr lang="he-IL" sz="3500" b="1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מעתיק נתונים (מידע) ממקום למקום</a:t>
            </a:r>
            <a:r>
              <a:rPr lang="en-US" sz="3500" b="1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500" b="1" dirty="0">
                <a:solidFill>
                  <a:schemeClr val="accent2">
                    <a:lumMod val="75000"/>
                  </a:schemeClr>
                </a:solidFill>
              </a:rPr>
            </a:br>
            <a:endParaRPr lang="he-IL" sz="35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r" rtl="1"/>
            <a:r>
              <a:rPr lang="he-IL" sz="2800" dirty="0"/>
              <a:t>גודל הפס משתנה בין מעבדים שונים.</a:t>
            </a:r>
            <a:r>
              <a:rPr lang="en-US" sz="2800" dirty="0"/>
              <a:t/>
            </a:r>
            <a:br>
              <a:rPr lang="en-US" sz="2800" dirty="0"/>
            </a:br>
            <a:endParaRPr lang="he-IL" sz="2800" dirty="0"/>
          </a:p>
          <a:p>
            <a:pPr algn="r" rtl="1"/>
            <a:r>
              <a:rPr lang="he-IL" sz="2800" dirty="0"/>
              <a:t>פס נתונים של 16 ביט (שני בתים) מסוגל להעביר 16 ביטים בהעתקה יחידה.</a:t>
            </a:r>
            <a:r>
              <a:rPr lang="en-US" sz="2800" dirty="0"/>
              <a:t/>
            </a:r>
            <a:br>
              <a:rPr lang="en-US" sz="2800" dirty="0"/>
            </a:br>
            <a:endParaRPr lang="he-IL" sz="2800" dirty="0"/>
          </a:p>
          <a:p>
            <a:pPr algn="r" rtl="1"/>
            <a:r>
              <a:rPr lang="he-IL" sz="2800" dirty="0"/>
              <a:t>מעבד עם פס נתונים רחב יוכל לכתוב ולקרוא מהזיכרון מהר יותר.</a:t>
            </a:r>
          </a:p>
        </p:txBody>
      </p:sp>
      <p:pic>
        <p:nvPicPr>
          <p:cNvPr id="7" name="תמונה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49" y="2239226"/>
            <a:ext cx="4860388" cy="3348000"/>
          </a:xfrm>
          <a:prstGeom prst="rect">
            <a:avLst/>
          </a:prstGeom>
        </p:spPr>
      </p:pic>
      <p:pic>
        <p:nvPicPr>
          <p:cNvPr id="4098" name="Picture 2" descr="תוצאת תמונה עבור ‪data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44" y="414867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מלבן 5"/>
          <p:cNvSpPr/>
          <p:nvPr/>
        </p:nvSpPr>
        <p:spPr>
          <a:xfrm>
            <a:off x="275483" y="4988559"/>
            <a:ext cx="5080000" cy="416560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3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503984" y="723637"/>
            <a:ext cx="5708497" cy="756138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4400" b="1" dirty="0">
                <a:cs typeface="+mn-cs"/>
              </a:rPr>
              <a:t>פס המענים </a:t>
            </a:r>
            <a:r>
              <a:rPr lang="en-US" sz="4400" b="1" dirty="0">
                <a:cs typeface="+mn-cs"/>
              </a:rPr>
              <a:t>Address Bus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05933" y="2027441"/>
            <a:ext cx="10306549" cy="4220307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sz="3200" dirty="0"/>
              <a:t>לכל בית בזיכרון יש כתובת ייחודית</a:t>
            </a:r>
          </a:p>
          <a:p>
            <a:pPr marL="0" indent="0" algn="r" rtl="1">
              <a:buNone/>
            </a:pPr>
            <a:r>
              <a:rPr lang="he-IL" sz="3200" dirty="0"/>
              <a:t>כדי לפנות לזיכרון, פס המענים צריך לקבל את הכתובת המבוקשת</a:t>
            </a:r>
          </a:p>
          <a:p>
            <a:pPr marL="1315952" lvl="8" indent="0">
              <a:buNone/>
            </a:pPr>
            <a:endParaRPr lang="he-IL" sz="2400" dirty="0"/>
          </a:p>
          <a:p>
            <a:pPr marL="0" lvl="1" indent="0">
              <a:buNone/>
            </a:pPr>
            <a:r>
              <a:rPr lang="he-IL" sz="2800" dirty="0"/>
              <a:t>למעבד ה-8086 שני פסי מענים:</a:t>
            </a:r>
          </a:p>
          <a:p>
            <a:pPr marL="566928" lvl="3" indent="0">
              <a:buNone/>
            </a:pPr>
            <a:r>
              <a:rPr lang="he-IL" sz="2800" b="1" dirty="0">
                <a:solidFill>
                  <a:schemeClr val="accent2">
                    <a:lumMod val="75000"/>
                  </a:schemeClr>
                </a:solidFill>
              </a:rPr>
              <a:t>לזיכרון</a:t>
            </a:r>
            <a:r>
              <a:rPr lang="he-IL" sz="2800" dirty="0"/>
              <a:t>: פס מענים ברוחב 20 ביט </a:t>
            </a:r>
            <a:endParaRPr lang="en-US" sz="2800" dirty="0"/>
          </a:p>
          <a:p>
            <a:pPr marL="566928" lvl="3" indent="0">
              <a:buNone/>
            </a:pPr>
            <a:r>
              <a:rPr lang="he-IL" sz="2800" b="1" dirty="0">
                <a:solidFill>
                  <a:schemeClr val="accent2">
                    <a:lumMod val="75000"/>
                  </a:schemeClr>
                </a:solidFill>
              </a:rPr>
              <a:t>לקלט פלט</a:t>
            </a:r>
            <a:r>
              <a:rPr lang="he-IL" sz="2800" dirty="0"/>
              <a:t>: פס מענים ברוחב 16 ביט</a:t>
            </a:r>
            <a:endParaRPr lang="en-US" sz="2800" dirty="0"/>
          </a:p>
        </p:txBody>
      </p:sp>
      <p:pic>
        <p:nvPicPr>
          <p:cNvPr id="7" name="תמונה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30" y="3426849"/>
            <a:ext cx="3562112" cy="2359800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083" y="607816"/>
            <a:ext cx="1104900" cy="923925"/>
          </a:xfrm>
          <a:prstGeom prst="rect">
            <a:avLst/>
          </a:prstGeom>
        </p:spPr>
      </p:pic>
      <p:sp>
        <p:nvSpPr>
          <p:cNvPr id="8" name="מלבן 7"/>
          <p:cNvSpPr/>
          <p:nvPr/>
        </p:nvSpPr>
        <p:spPr>
          <a:xfrm>
            <a:off x="546947" y="4893732"/>
            <a:ext cx="3720254" cy="364076"/>
          </a:xfrm>
          <a:prstGeom prst="rect">
            <a:avLst/>
          </a:prstGeom>
          <a:noFill/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אליפסה 5"/>
          <p:cNvSpPr/>
          <p:nvPr/>
        </p:nvSpPr>
        <p:spPr>
          <a:xfrm>
            <a:off x="546947" y="3251200"/>
            <a:ext cx="1222586" cy="1168400"/>
          </a:xfrm>
          <a:prstGeom prst="ellipse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אליפסה 11"/>
          <p:cNvSpPr/>
          <p:nvPr/>
        </p:nvSpPr>
        <p:spPr>
          <a:xfrm>
            <a:off x="3036154" y="3259666"/>
            <a:ext cx="1222586" cy="1168400"/>
          </a:xfrm>
          <a:prstGeom prst="ellipse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93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theme/theme1.xml><?xml version="1.0" encoding="utf-8"?>
<a:theme xmlns:a="http://schemas.openxmlformats.org/drawingml/2006/main" name="מבט לאחור">
  <a:themeElements>
    <a:clrScheme name="כחול חם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התאמה אישית 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1763</TotalTime>
  <Words>1448</Words>
  <Application>Microsoft Office PowerPoint</Application>
  <PresentationFormat>מסך רחב</PresentationFormat>
  <Paragraphs>356</Paragraphs>
  <Slides>44</Slides>
  <Notes>0</Notes>
  <HiddenSlides>8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44</vt:i4>
      </vt:variant>
    </vt:vector>
  </HeadingPairs>
  <TitlesOfParts>
    <vt:vector size="51" baseType="lpstr">
      <vt:lpstr>Arial</vt:lpstr>
      <vt:lpstr>Arial Black</vt:lpstr>
      <vt:lpstr>Calibri</vt:lpstr>
      <vt:lpstr>Tahoma</vt:lpstr>
      <vt:lpstr>Wingdings</vt:lpstr>
      <vt:lpstr>Wingdings 3</vt:lpstr>
      <vt:lpstr>מבט לאחור</vt:lpstr>
      <vt:lpstr>מערכים</vt:lpstr>
      <vt:lpstr>שפת אסמבלי</vt:lpstr>
      <vt:lpstr>ג'ון פון נוימן</vt:lpstr>
      <vt:lpstr>ארכיטקטורת פון ניומן</vt:lpstr>
      <vt:lpstr>מעבד ה- 8086 (צילום רנטגן)</vt:lpstr>
      <vt:lpstr>פסי מערכת System Buses</vt:lpstr>
      <vt:lpstr>פסי מערכת System Buses</vt:lpstr>
      <vt:lpstr>פס הנתונים, מידע  Data Bus</vt:lpstr>
      <vt:lpstr>פס המענים Address Bus</vt:lpstr>
      <vt:lpstr>פס המענים Address Bus</vt:lpstr>
      <vt:lpstr>פס הבקרה Control Bus</vt:lpstr>
      <vt:lpstr>Clock Cycle – שליחת הוראה</vt:lpstr>
      <vt:lpstr>הזיכרון Memory</vt:lpstr>
      <vt:lpstr>דוגמה - העתקת הערך '0' לזיכרון</vt:lpstr>
      <vt:lpstr>דוגמה- קריאה מהזיכרון</vt:lpstr>
      <vt:lpstr>זיכרון המחשב</vt:lpstr>
      <vt:lpstr>דוגמה- העתקת ערכים לזיכרון</vt:lpstr>
      <vt:lpstr>דוגמה- קריאה מהזיכרון</vt:lpstr>
      <vt:lpstr>סגמנטים - מקטעים</vt:lpstr>
      <vt:lpstr>סגמנטים - Segments</vt:lpstr>
      <vt:lpstr>סגמנטים בזיכרון - דוגמא</vt:lpstr>
      <vt:lpstr>סגמנטים הערה </vt:lpstr>
      <vt:lpstr>משתנה</vt:lpstr>
      <vt:lpstr>כיצד נשמרים המשתנים בזיכרון</vt:lpstr>
      <vt:lpstr>מחרוזת</vt:lpstr>
      <vt:lpstr>מערך</vt:lpstr>
      <vt:lpstr>איברים במערך</vt:lpstr>
      <vt:lpstr>מערך</vt:lpstr>
      <vt:lpstr>הצהרה על מערכים</vt:lpstr>
      <vt:lpstr>שכפול ערכים במערך</vt:lpstr>
      <vt:lpstr>שכפול ערכים במערך</vt:lpstr>
      <vt:lpstr>שכפול ערכים במערך</vt:lpstr>
      <vt:lpstr>תרגום אופרנד לכתובת בזיכרון</vt:lpstr>
      <vt:lpstr>תרגום אופרנד לכתובת בזיכרון</vt:lpstr>
      <vt:lpstr>גישה לאיבר במערך</vt:lpstr>
      <vt:lpstr>העתקה ממערך</vt:lpstr>
      <vt:lpstr>העתקה אל מערך</vt:lpstr>
      <vt:lpstr>פקודת offset</vt:lpstr>
      <vt:lpstr>פקודת offset</vt:lpstr>
      <vt:lpstr>פקודת LEA</vt:lpstr>
      <vt:lpstr>byte ptr / word ptr </vt:lpstr>
      <vt:lpstr>byte ptr / word ptr - המשך</vt:lpstr>
      <vt:lpstr>byte ptr / word ptr - ומערכים</vt:lpstr>
      <vt:lpstr> word ptr - המשך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משתנים ופקודת mov</dc:title>
  <dc:creator>amir appel</dc:creator>
  <cp:lastModifiedBy>amir appel</cp:lastModifiedBy>
  <cp:revision>89</cp:revision>
  <dcterms:created xsi:type="dcterms:W3CDTF">2016-08-09T07:31:42Z</dcterms:created>
  <dcterms:modified xsi:type="dcterms:W3CDTF">2018-09-27T08:49:48Z</dcterms:modified>
</cp:coreProperties>
</file>