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9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1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5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3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4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6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7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53D5B-56F8-4829-8154-9DF8E62537CA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226628" y="2191657"/>
            <a:ext cx="4929051" cy="1625600"/>
          </a:xfrm>
        </p:spPr>
        <p:txBody>
          <a:bodyPr>
            <a:normAutofit/>
          </a:bodyPr>
          <a:lstStyle/>
          <a:p>
            <a:pPr algn="r"/>
            <a:r>
              <a:rPr lang="he-IL" sz="5400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בעכבר</a:t>
            </a:r>
            <a:endParaRPr lang="he-IL" sz="54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b="1" dirty="0">
                <a:latin typeface="Arial" panose="020B0604020202020204" pitchFamily="34" charset="0"/>
              </a:rPr>
              <a:t>עמליה אפל ואילת משיח</a:t>
            </a:r>
          </a:p>
          <a:p>
            <a:endParaRPr lang="he-IL" dirty="0"/>
          </a:p>
        </p:txBody>
      </p:sp>
      <p:pic>
        <p:nvPicPr>
          <p:cNvPr id="1026" name="Picture 2" descr="×ª××¦××ª ×ª××× × ×¢×××¨ ××××¨ ×©× ×¢×××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68" y="1312564"/>
            <a:ext cx="2840372" cy="250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8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61094" y="286603"/>
            <a:ext cx="2694586" cy="1403301"/>
          </a:xfrm>
        </p:spPr>
        <p:txBody>
          <a:bodyPr/>
          <a:lstStyle/>
          <a:p>
            <a:pPr algn="r"/>
            <a:r>
              <a:rPr lang="he-IL" dirty="0" smtClean="0"/>
              <a:t>מצב גרפי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055980" y="1845734"/>
            <a:ext cx="3099699" cy="402336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he-IL" dirty="0" smtClean="0"/>
              <a:t>פסיקה המשנה את התצוגה של המסך לתצוגה גרפית של 200 שורות, 320 עמודות ואפשרות ל – 256 צבעים.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he-IL" dirty="0" smtClean="0"/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9933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; Enter Graphic mod </a:t>
            </a:r>
            <a:endParaRPr lang="en-US" dirty="0" smtClean="0">
              <a:solidFill>
                <a:srgbClr val="339933"/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mov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</a:rPr>
              <a:t>ax, </a:t>
            </a:r>
            <a:r>
              <a:rPr lang="en-US" dirty="0">
                <a:solidFill>
                  <a:srgbClr val="FF66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13h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int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10h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 rtl="0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39222" t="40508" r="15358" b="31476"/>
          <a:stretch/>
        </p:blipFill>
        <p:spPr>
          <a:xfrm>
            <a:off x="1145894" y="1936016"/>
            <a:ext cx="5757456" cy="3933078"/>
          </a:xfrm>
          <a:prstGeom prst="rect">
            <a:avLst/>
          </a:prstGeom>
        </p:spPr>
      </p:pic>
      <p:pic>
        <p:nvPicPr>
          <p:cNvPr id="3074" name="Picture 2" descr="×ª××¦××ª ×ª××× × ×¢×××¨ ××××¨ ×©× ×¦×××¨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42" y="182428"/>
            <a:ext cx="1578713" cy="14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1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07796" y="286603"/>
            <a:ext cx="3747883" cy="1345427"/>
          </a:xfrm>
        </p:spPr>
        <p:txBody>
          <a:bodyPr/>
          <a:lstStyle/>
          <a:p>
            <a:pPr algn="r"/>
            <a:r>
              <a:rPr lang="he-IL" dirty="0" smtClean="0"/>
              <a:t>פסיקות עכבר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663326"/>
              </p:ext>
            </p:extLst>
          </p:nvPr>
        </p:nvGraphicFramePr>
        <p:xfrm>
          <a:off x="3159890" y="2944383"/>
          <a:ext cx="7995790" cy="2970279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3398582"/>
                <a:gridCol w="1916179"/>
                <a:gridCol w="2681029"/>
              </a:tblGrid>
              <a:tr h="330031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פקודה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פרמטר</a:t>
                      </a:r>
                      <a:endParaRPr lang="en-US" sz="180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 err="1">
                          <a:effectLst/>
                        </a:rPr>
                        <a:t>אסמבלי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0062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b="0" dirty="0">
                          <a:effectLst/>
                        </a:rPr>
                        <a:t>אתחול העבודה עם סמן העכבר</a:t>
                      </a:r>
                      <a:endParaRPr lang="en-US" sz="1800" b="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ax = 0h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xor</a:t>
                      </a:r>
                      <a:r>
                        <a:rPr lang="en-US" sz="1800" dirty="0">
                          <a:effectLst/>
                        </a:rPr>
                        <a:t> ax, ax</a:t>
                      </a: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33h</a:t>
                      </a:r>
                      <a:endParaRPr lang="en-US" sz="18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0062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b="0" dirty="0">
                          <a:effectLst/>
                        </a:rPr>
                        <a:t>הופעת סמן העכבר על המסך</a:t>
                      </a:r>
                      <a:endParaRPr lang="en-US" sz="1800" b="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ax = 1h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ax,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1h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33h</a:t>
                      </a:r>
                      <a:endParaRPr lang="en-US" sz="18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0062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b="0" dirty="0">
                          <a:effectLst/>
                        </a:rPr>
                        <a:t>הסתרת סמן העכבר</a:t>
                      </a:r>
                      <a:endParaRPr lang="en-US" sz="1800" b="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ax = 2h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ax,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2h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33h</a:t>
                      </a:r>
                      <a:endParaRPr lang="en-US" sz="18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0062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b="0" dirty="0" smtClean="0">
                          <a:effectLst/>
                        </a:rPr>
                        <a:t>קריאת מיקום סמן ומצב העכבר</a:t>
                      </a:r>
                      <a:endParaRPr lang="en-US" sz="1800" b="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ax = 3h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ax,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3h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33h</a:t>
                      </a:r>
                      <a:endParaRPr lang="en-US" sz="18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55690" y="1978721"/>
            <a:ext cx="859999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העכבר</a:t>
            </a:r>
            <a:r>
              <a:rPr kumimoji="0" lang="he-IL" altLang="he-I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כדי לעבוד עם העכבר במצב גראפי נשתמש בפסיקה </a:t>
            </a:r>
            <a:r>
              <a:rPr kumimoji="0" lang="en-US" altLang="he-I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he-I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33h</a:t>
            </a:r>
            <a:r>
              <a:rPr kumimoji="0" lang="he-IL" altLang="he-I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he-I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לפסיקה זאת מספר שימושים: </a:t>
            </a:r>
            <a:endParaRPr kumimoji="0" lang="en-US" altLang="he-I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2" descr="×ª××¦××ª ×ª××× × ×¢×××¨ ××××¨ ×©× ×¢×××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97" y="122481"/>
            <a:ext cx="1689447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8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53428" y="286603"/>
            <a:ext cx="7602251" cy="1345427"/>
          </a:xfrm>
        </p:spPr>
        <p:txBody>
          <a:bodyPr>
            <a:normAutofit/>
          </a:bodyPr>
          <a:lstStyle/>
          <a:p>
            <a:pPr algn="r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קריאת</a:t>
            </a:r>
            <a:r>
              <a:rPr lang="he-IL" b="1" dirty="0"/>
              <a:t> </a:t>
            </a:r>
            <a:r>
              <a:rPr lang="he-IL" dirty="0" smtClean="0"/>
              <a:t>מיקום סמן ומצב </a:t>
            </a:r>
            <a:r>
              <a:rPr lang="he-IL" dirty="0"/>
              <a:t>העכבר</a:t>
            </a:r>
            <a:endParaRPr lang="en-US" dirty="0">
              <a:solidFill>
                <a:srgbClr val="374C8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722"/>
          </a:xfrm>
        </p:spPr>
        <p:txBody>
          <a:bodyPr>
            <a:noAutofit/>
          </a:bodyPr>
          <a:lstStyle/>
          <a:p>
            <a:pPr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solidFill>
                  <a:srgbClr val="002060"/>
                </a:solidFill>
              </a:rPr>
              <a:t>mov</a:t>
            </a:r>
            <a:r>
              <a:rPr lang="en-US" sz="1800" b="1" dirty="0" smtClean="0"/>
              <a:t> </a:t>
            </a:r>
            <a:r>
              <a:rPr lang="en-US" sz="1800" b="1" dirty="0"/>
              <a:t>ax, </a:t>
            </a:r>
            <a:r>
              <a:rPr lang="en-US" sz="1800" b="1" dirty="0">
                <a:solidFill>
                  <a:srgbClr val="FF6600"/>
                </a:solidFill>
              </a:rPr>
              <a:t>3h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err="1">
                <a:solidFill>
                  <a:srgbClr val="002060"/>
                </a:solidFill>
              </a:rPr>
              <a:t>int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6600"/>
                </a:solidFill>
              </a:rPr>
              <a:t>33h</a:t>
            </a:r>
            <a:endParaRPr lang="en-US" sz="1800" b="1" dirty="0">
              <a:solidFill>
                <a:srgbClr val="FF66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 smtClean="0"/>
              <a:t>הפסיקה מחזירה את הערכים של לחיצות העכבר לרגיסטר </a:t>
            </a:r>
            <a:r>
              <a:rPr lang="en-US" b="1" dirty="0" err="1" smtClean="0"/>
              <a:t>bx</a:t>
            </a:r>
            <a:endParaRPr lang="he-IL" b="1" dirty="0" smtClean="0"/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0</a:t>
            </a:r>
            <a:r>
              <a:rPr lang="he-IL" sz="2000" dirty="0" smtClean="0"/>
              <a:t> </a:t>
            </a:r>
            <a:r>
              <a:rPr lang="he-IL" sz="2000" dirty="0"/>
              <a:t>– לא בוצעה לחיצת עכבר</a:t>
            </a:r>
            <a:endParaRPr lang="en-US" sz="2000" dirty="0"/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1</a:t>
            </a:r>
            <a:r>
              <a:rPr lang="he-IL" sz="2000" dirty="0"/>
              <a:t> – כפתור </a:t>
            </a:r>
            <a:r>
              <a:rPr lang="he-IL" sz="2000" dirty="0" smtClean="0"/>
              <a:t>שמאלי נלחץ</a:t>
            </a:r>
            <a:endParaRPr lang="en-US" sz="2000" dirty="0"/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2 – </a:t>
            </a:r>
            <a:r>
              <a:rPr lang="he-IL" sz="2000"/>
              <a:t>כפתור </a:t>
            </a:r>
            <a:r>
              <a:rPr lang="he-IL" sz="2000" smtClean="0"/>
              <a:t>ימני נלחוץ</a:t>
            </a:r>
            <a:endParaRPr lang="en-US" sz="20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 smtClean="0"/>
              <a:t>הפסיקה מחזירה את הערכים של מיקום העכבר על ציר </a:t>
            </a:r>
            <a:r>
              <a:rPr lang="en-US" dirty="0" smtClean="0"/>
              <a:t>y</a:t>
            </a:r>
            <a:r>
              <a:rPr lang="he-IL" dirty="0" smtClean="0"/>
              <a:t>  לרגיסטר  </a:t>
            </a:r>
            <a:r>
              <a:rPr lang="en-US" b="1" dirty="0" smtClean="0"/>
              <a:t>dx</a:t>
            </a:r>
            <a:r>
              <a:rPr lang="he-IL" b="1" dirty="0" smtClean="0"/>
              <a:t>  </a:t>
            </a:r>
            <a:r>
              <a:rPr lang="he-IL" b="1" dirty="0" smtClean="0">
                <a:sym typeface="Wingdings" panose="05000000000000000000" pitchFamily="2" charset="2"/>
              </a:rPr>
              <a:t> </a:t>
            </a:r>
            <a:r>
              <a:rPr lang="he-IL" dirty="0" smtClean="0"/>
              <a:t>עמודה </a:t>
            </a:r>
            <a:r>
              <a:rPr lang="he-IL" dirty="0"/>
              <a:t>בין </a:t>
            </a:r>
            <a:r>
              <a:rPr lang="he-IL" dirty="0" smtClean="0"/>
              <a:t>0 – </a:t>
            </a:r>
            <a:r>
              <a:rPr lang="en-US" dirty="0"/>
              <a:t>200</a:t>
            </a:r>
            <a:r>
              <a:rPr lang="he-IL" dirty="0"/>
              <a:t> </a:t>
            </a:r>
            <a:endParaRPr lang="he-IL" dirty="0" smtClean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הפסיקה מחזירה את הערכים של מיקום העכבר על ציר </a:t>
            </a:r>
            <a:r>
              <a:rPr lang="en-US" dirty="0"/>
              <a:t>x</a:t>
            </a:r>
            <a:r>
              <a:rPr lang="he-IL" dirty="0" smtClean="0"/>
              <a:t>  </a:t>
            </a:r>
            <a:r>
              <a:rPr lang="he-IL" dirty="0"/>
              <a:t>לרגיסטר  </a:t>
            </a:r>
            <a:r>
              <a:rPr lang="en-US" b="1" dirty="0" smtClean="0"/>
              <a:t>cx</a:t>
            </a:r>
            <a:r>
              <a:rPr lang="he-IL" b="1" dirty="0" smtClean="0"/>
              <a:t>  </a:t>
            </a:r>
            <a:r>
              <a:rPr lang="he-IL" b="1" dirty="0">
                <a:sym typeface="Wingdings" panose="05000000000000000000" pitchFamily="2" charset="2"/>
              </a:rPr>
              <a:t> </a:t>
            </a:r>
            <a:r>
              <a:rPr lang="he-IL" dirty="0" smtClean="0"/>
              <a:t>שורה בין 0 – 640 </a:t>
            </a:r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endParaRPr lang="he-IL" sz="14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 smtClean="0">
                <a:solidFill>
                  <a:schemeClr val="accent3">
                    <a:lumMod val="75000"/>
                  </a:schemeClr>
                </a:solidFill>
              </a:rPr>
              <a:t>כשעובדים עובדים </a:t>
            </a:r>
            <a:r>
              <a:rPr lang="he-IL" sz="1800" dirty="0">
                <a:solidFill>
                  <a:schemeClr val="accent3">
                    <a:lumMod val="75000"/>
                  </a:schemeClr>
                </a:solidFill>
              </a:rPr>
              <a:t>במצב גרפי כמות השורות שיש לנו היא 320 בלבד, </a:t>
            </a:r>
            <a:r>
              <a:rPr lang="he-IL" sz="1800" dirty="0" smtClean="0">
                <a:solidFill>
                  <a:schemeClr val="accent3">
                    <a:lumMod val="75000"/>
                  </a:schemeClr>
                </a:solidFill>
              </a:rPr>
              <a:t>קריאת העכבר היא לערכים של עד 640</a:t>
            </a:r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 smtClean="0">
                <a:solidFill>
                  <a:schemeClr val="accent3">
                    <a:lumMod val="75000"/>
                  </a:schemeClr>
                </a:solidFill>
              </a:rPr>
              <a:t>לכן </a:t>
            </a:r>
            <a:r>
              <a:rPr lang="he-IL" sz="1800" dirty="0">
                <a:solidFill>
                  <a:schemeClr val="accent3">
                    <a:lumMod val="75000"/>
                  </a:schemeClr>
                </a:solidFill>
              </a:rPr>
              <a:t>צריך לבצע התאמה ולחלק </a:t>
            </a:r>
            <a:r>
              <a:rPr lang="he-IL" sz="1800" dirty="0" smtClean="0">
                <a:solidFill>
                  <a:schemeClr val="accent3">
                    <a:lumMod val="75000"/>
                  </a:schemeClr>
                </a:solidFill>
              </a:rPr>
              <a:t>את הערך ברגיסטר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cx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he-IL" sz="1800" dirty="0">
                <a:solidFill>
                  <a:schemeClr val="accent3">
                    <a:lumMod val="75000"/>
                  </a:schemeClr>
                </a:solidFill>
              </a:rPr>
              <a:t> בשתיים כדי להגיע למיקום </a:t>
            </a:r>
            <a:r>
              <a:rPr lang="he-IL" sz="1800" dirty="0" smtClean="0">
                <a:solidFill>
                  <a:schemeClr val="accent3">
                    <a:lumMod val="75000"/>
                  </a:schemeClr>
                </a:solidFill>
              </a:rPr>
              <a:t>הנכון</a:t>
            </a:r>
            <a:endParaRPr lang="he-IL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2" descr="×ª××¦××ª ×ª××× × ×¢×××¨ ××××¨ ×©× ×¢×××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97" y="122481"/>
            <a:ext cx="1689447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78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70652" y="286603"/>
            <a:ext cx="5785027" cy="1380151"/>
          </a:xfrm>
        </p:spPr>
        <p:txBody>
          <a:bodyPr/>
          <a:lstStyle/>
          <a:p>
            <a:pPr algn="r"/>
            <a:r>
              <a:rPr lang="he-IL" dirty="0" smtClean="0"/>
              <a:t>שילוב העכבר והמקלדת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84048" lvl="2" indent="0">
              <a:buNone/>
            </a:pPr>
            <a:r>
              <a:rPr lang="he-IL" sz="2000" dirty="0" smtClean="0"/>
              <a:t>תווית – </a:t>
            </a:r>
            <a:r>
              <a:rPr lang="en-US" sz="2000" b="1" dirty="0" err="1" smtClean="0"/>
              <a:t>readColor</a:t>
            </a:r>
            <a:r>
              <a:rPr lang="he-IL" sz="2000" b="1" dirty="0" smtClean="0"/>
              <a:t> </a:t>
            </a:r>
          </a:p>
          <a:p>
            <a:pPr marL="384048" lvl="2" indent="0">
              <a:buNone/>
            </a:pPr>
            <a:r>
              <a:rPr lang="he-IL" sz="2000" dirty="0" smtClean="0"/>
              <a:t>	קריאת צבע הרקע  מהמסך והשמתו </a:t>
            </a:r>
          </a:p>
          <a:p>
            <a:pPr marL="384048" lvl="2" indent="0">
              <a:buNone/>
            </a:pPr>
            <a:r>
              <a:rPr lang="he-IL" sz="2000" dirty="0" smtClean="0"/>
              <a:t>	למשתנה הנכון</a:t>
            </a:r>
          </a:p>
          <a:p>
            <a:pPr marL="384048" lvl="2" indent="0">
              <a:buNone/>
            </a:pPr>
            <a:r>
              <a:rPr lang="he-IL" sz="2000" dirty="0"/>
              <a:t>	</a:t>
            </a:r>
            <a:r>
              <a:rPr lang="he-IL" sz="2000" dirty="0" smtClean="0"/>
              <a:t>חזרה לתווית </a:t>
            </a:r>
            <a:r>
              <a:rPr lang="en-US" sz="2000" b="1" dirty="0" err="1"/>
              <a:t>waitMs</a:t>
            </a:r>
            <a:r>
              <a:rPr lang="he-IL" sz="2000" b="1" dirty="0"/>
              <a:t> </a:t>
            </a:r>
            <a:endParaRPr lang="he-IL" sz="2000" dirty="0" smtClean="0"/>
          </a:p>
          <a:p>
            <a:pPr marL="384048" lvl="2" indent="0">
              <a:buNone/>
            </a:pPr>
            <a:endParaRPr lang="he-IL" sz="2000" dirty="0" smtClean="0"/>
          </a:p>
          <a:p>
            <a:pPr marL="384048" lvl="2" indent="0">
              <a:buNone/>
            </a:pPr>
            <a:r>
              <a:rPr lang="he-IL" sz="2000" dirty="0" smtClean="0"/>
              <a:t>תווית </a:t>
            </a:r>
            <a:r>
              <a:rPr lang="en-US" sz="2000" b="1" dirty="0" smtClean="0"/>
              <a:t>draw</a:t>
            </a:r>
            <a:r>
              <a:rPr lang="he-IL" sz="2000" b="1" dirty="0" smtClean="0"/>
              <a:t> </a:t>
            </a:r>
          </a:p>
          <a:p>
            <a:pPr marL="384048" lvl="2" indent="0">
              <a:buNone/>
            </a:pPr>
            <a:r>
              <a:rPr lang="he-IL" sz="2000" b="1" dirty="0"/>
              <a:t>	</a:t>
            </a:r>
            <a:r>
              <a:rPr lang="he-IL" sz="2000" dirty="0" smtClean="0"/>
              <a:t>קביעת ערכים למשתנים ולרגיסטרים</a:t>
            </a:r>
          </a:p>
          <a:p>
            <a:pPr marL="384048" lvl="2" indent="0">
              <a:buNone/>
            </a:pPr>
            <a:r>
              <a:rPr lang="he-IL" sz="2000" dirty="0" smtClean="0"/>
              <a:t>	וציור פיקסל למסך</a:t>
            </a:r>
            <a:endParaRPr lang="he-IL" sz="2000" dirty="0"/>
          </a:p>
          <a:p>
            <a:pPr marL="384048" lvl="2" indent="0">
              <a:buNone/>
            </a:pPr>
            <a:r>
              <a:rPr lang="he-IL" sz="2000" dirty="0" smtClean="0"/>
              <a:t>	חזרה </a:t>
            </a:r>
            <a:r>
              <a:rPr lang="he-IL" sz="2000" dirty="0"/>
              <a:t>לתווית </a:t>
            </a:r>
            <a:r>
              <a:rPr lang="en-US" sz="2000" b="1" dirty="0" err="1"/>
              <a:t>waitMs</a:t>
            </a:r>
            <a:r>
              <a:rPr lang="he-IL" sz="2000" b="1" dirty="0"/>
              <a:t> </a:t>
            </a:r>
            <a:endParaRPr lang="he-IL" sz="2000" b="1" dirty="0" smtClean="0"/>
          </a:p>
          <a:p>
            <a:pPr marL="384048" lvl="2" indent="0">
              <a:buNone/>
            </a:pPr>
            <a:endParaRPr lang="he-IL" sz="2000" b="1" dirty="0" smtClean="0"/>
          </a:p>
          <a:p>
            <a:pPr marL="384048" lvl="2" indent="0">
              <a:buNone/>
            </a:pPr>
            <a:r>
              <a:rPr lang="he-IL" sz="2000" dirty="0" smtClean="0"/>
              <a:t>תווית</a:t>
            </a:r>
            <a:r>
              <a:rPr lang="en-US" sz="2000" b="1" dirty="0"/>
              <a:t> </a:t>
            </a:r>
            <a:r>
              <a:rPr lang="en-US" sz="2000" b="1" dirty="0" err="1" smtClean="0"/>
              <a:t>textMod</a:t>
            </a:r>
            <a:r>
              <a:rPr lang="en-US" sz="2000" b="1" dirty="0" smtClean="0"/>
              <a:t> </a:t>
            </a:r>
            <a:r>
              <a:rPr lang="he-IL" sz="2000" b="1" dirty="0" smtClean="0"/>
              <a:t> </a:t>
            </a:r>
          </a:p>
          <a:p>
            <a:pPr marL="384048" lvl="2" indent="0">
              <a:buNone/>
            </a:pPr>
            <a:r>
              <a:rPr lang="he-IL" sz="2000" dirty="0"/>
              <a:t>	</a:t>
            </a:r>
            <a:r>
              <a:rPr lang="he-IL" sz="2000" dirty="0" smtClean="0"/>
              <a:t>חזרה לתצוגה טקסט</a:t>
            </a:r>
          </a:p>
          <a:p>
            <a:pPr marL="384048" lvl="2" indent="0">
              <a:buNone/>
            </a:pPr>
            <a:r>
              <a:rPr lang="he-IL" sz="2000" dirty="0" smtClean="0"/>
              <a:t>	ויציאה מהתוכנית</a:t>
            </a:r>
            <a:endParaRPr lang="he-IL" sz="200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סדר הפסיקות</a:t>
            </a:r>
            <a:r>
              <a:rPr lang="he-IL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384048" lvl="2" indent="0">
              <a:buNone/>
            </a:pPr>
            <a:r>
              <a:rPr lang="he-IL" sz="2000" dirty="0" smtClean="0"/>
              <a:t>אתחול </a:t>
            </a:r>
            <a:r>
              <a:rPr lang="he-IL" sz="2000" dirty="0"/>
              <a:t>עכבר</a:t>
            </a:r>
          </a:p>
          <a:p>
            <a:pPr marL="384048" lvl="2" indent="0">
              <a:buNone/>
            </a:pPr>
            <a:r>
              <a:rPr lang="he-IL" sz="2000" dirty="0"/>
              <a:t>הצגת עכבר למסך</a:t>
            </a:r>
          </a:p>
          <a:p>
            <a:pPr marL="384048" lvl="2" indent="0">
              <a:buNone/>
            </a:pPr>
            <a:r>
              <a:rPr lang="he-IL" sz="2000" dirty="0" smtClean="0"/>
              <a:t>תווית </a:t>
            </a:r>
            <a:r>
              <a:rPr lang="en-US" sz="2000" b="1" dirty="0" err="1" smtClean="0"/>
              <a:t>waitMs</a:t>
            </a:r>
            <a:r>
              <a:rPr lang="he-IL" sz="2000" b="1" dirty="0" smtClean="0"/>
              <a:t> </a:t>
            </a:r>
            <a:endParaRPr lang="he-IL" sz="2000" b="1" dirty="0"/>
          </a:p>
          <a:p>
            <a:pPr marL="384048" lvl="2" indent="0">
              <a:buNone/>
            </a:pPr>
            <a:r>
              <a:rPr lang="he-IL" sz="2000" dirty="0"/>
              <a:t>	קריאת מיקום ומצב העכבר</a:t>
            </a:r>
          </a:p>
          <a:p>
            <a:pPr marL="384048" lvl="2" indent="0">
              <a:buNone/>
            </a:pPr>
            <a:r>
              <a:rPr lang="he-IL" sz="2000" dirty="0"/>
              <a:t>	בדיקה העם לחצן ימני</a:t>
            </a:r>
          </a:p>
          <a:p>
            <a:pPr marL="384048" lvl="2" indent="0">
              <a:buNone/>
            </a:pPr>
            <a:r>
              <a:rPr lang="he-IL" sz="2000" dirty="0"/>
              <a:t>	</a:t>
            </a:r>
            <a:r>
              <a:rPr lang="he-IL" sz="2000" dirty="0" smtClean="0"/>
              <a:t>	קפיצה </a:t>
            </a:r>
            <a:r>
              <a:rPr lang="he-IL" sz="2000" dirty="0"/>
              <a:t>לתווית </a:t>
            </a:r>
            <a:r>
              <a:rPr lang="en-US" sz="2000" b="1" dirty="0" err="1" smtClean="0"/>
              <a:t>readColor</a:t>
            </a:r>
            <a:r>
              <a:rPr lang="en-US" sz="2000" b="1" dirty="0" smtClean="0"/>
              <a:t> </a:t>
            </a:r>
          </a:p>
          <a:p>
            <a:pPr marL="384048" lvl="2" indent="0">
              <a:buNone/>
            </a:pPr>
            <a:r>
              <a:rPr lang="en-US" sz="2000" dirty="0"/>
              <a:t>	</a:t>
            </a:r>
            <a:r>
              <a:rPr lang="he-IL" sz="2000" dirty="0" smtClean="0"/>
              <a:t>בדיקה האם לחצן שמאלי</a:t>
            </a:r>
          </a:p>
          <a:p>
            <a:pPr marL="384048" lvl="2" indent="0">
              <a:buNone/>
            </a:pPr>
            <a:r>
              <a:rPr lang="he-IL" sz="2000" dirty="0"/>
              <a:t>	</a:t>
            </a:r>
            <a:r>
              <a:rPr lang="he-IL" sz="2000" dirty="0" smtClean="0"/>
              <a:t>	קפיצה לתווית </a:t>
            </a:r>
            <a:r>
              <a:rPr lang="en-US" sz="2000" b="1" dirty="0" smtClean="0"/>
              <a:t>draw</a:t>
            </a:r>
            <a:endParaRPr lang="he-IL" sz="2000" b="1" dirty="0" smtClean="0"/>
          </a:p>
          <a:p>
            <a:pPr marL="384048" lvl="2" indent="0">
              <a:buNone/>
            </a:pPr>
            <a:r>
              <a:rPr lang="he-IL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בדיקה האם </a:t>
            </a:r>
            <a:r>
              <a:rPr lang="he-IL" sz="2000" dirty="0" err="1" smtClean="0">
                <a:solidFill>
                  <a:schemeClr val="accent2">
                    <a:lumMod val="75000"/>
                  </a:schemeClr>
                </a:solidFill>
              </a:rPr>
              <a:t>הוקש</a:t>
            </a: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 מקש במקלדת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84048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קפיצה לתווית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textMod</a:t>
            </a:r>
            <a:r>
              <a:rPr lang="he-IL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384048" lvl="2" indent="0">
              <a:buNone/>
            </a:pPr>
            <a:r>
              <a:rPr lang="he-IL" sz="2000" dirty="0"/>
              <a:t>	</a:t>
            </a:r>
            <a:r>
              <a:rPr lang="he-IL" sz="2000" dirty="0" smtClean="0"/>
              <a:t>קפיצה לתווית </a:t>
            </a:r>
            <a:r>
              <a:rPr lang="en-US" sz="2000" b="1" dirty="0" err="1"/>
              <a:t>waitMs</a:t>
            </a:r>
            <a:r>
              <a:rPr lang="he-IL" sz="2000" b="1" dirty="0"/>
              <a:t> </a:t>
            </a:r>
          </a:p>
        </p:txBody>
      </p:sp>
      <p:pic>
        <p:nvPicPr>
          <p:cNvPr id="5122" name="Picture 2" descr="×ª××× × ×§×©××¨×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136239"/>
            <a:ext cx="2186450" cy="15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31380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התאמה אישית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1856</TotalTime>
  <Words>139</Words>
  <Application>Microsoft Office PowerPoint</Application>
  <PresentationFormat>מסך רחב</PresentationFormat>
  <Paragraphs>65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Tahoma</vt:lpstr>
      <vt:lpstr>Wingdings</vt:lpstr>
      <vt:lpstr>מבט לאחור</vt:lpstr>
      <vt:lpstr>שימוש בעכבר</vt:lpstr>
      <vt:lpstr>מצב גרפי</vt:lpstr>
      <vt:lpstr>פסיקות עכבר</vt:lpstr>
      <vt:lpstr>קריאת מיקום סמן ומצב העכבר</vt:lpstr>
      <vt:lpstr>שילוב העכבר והמקלדת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ופקודת mov</dc:title>
  <dc:creator>amir appel</dc:creator>
  <cp:lastModifiedBy>amir appel</cp:lastModifiedBy>
  <cp:revision>107</cp:revision>
  <dcterms:created xsi:type="dcterms:W3CDTF">2016-08-09T07:31:42Z</dcterms:created>
  <dcterms:modified xsi:type="dcterms:W3CDTF">2018-09-27T09:58:02Z</dcterms:modified>
</cp:coreProperties>
</file>