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9" r:id="rId9"/>
    <p:sldId id="262" r:id="rId10"/>
    <p:sldId id="272" r:id="rId11"/>
    <p:sldId id="273" r:id="rId12"/>
    <p:sldId id="264" r:id="rId13"/>
    <p:sldId id="270" r:id="rId14"/>
    <p:sldId id="269" r:id="rId15"/>
    <p:sldId id="274" r:id="rId16"/>
    <p:sldId id="268" r:id="rId17"/>
    <p:sldId id="267" r:id="rId18"/>
    <p:sldId id="276" r:id="rId19"/>
    <p:sldId id="277" r:id="rId20"/>
    <p:sldId id="278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EA192-5530-4C9E-9936-468E19131C76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851D-CDAA-4F7E-9521-3E29D8ED0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D5F829-9E80-4CA8-92BD-38C895CD5A2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he-IL" smtClean="0"/>
              <a:t>ברק גונן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6524-A607-4515-BD70-3C2907418C6E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CCC2-AF15-4A13-8E5A-EE9E02338585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r>
              <a:rPr lang="he-IL" dirty="0" smtClean="0"/>
              <a:t>ברק גונן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1560" y="1124752"/>
            <a:ext cx="82089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fbcdn-sphotos-g-a.akamaihd.net/hphotos-ak-xap1/t1.0-9/1463913_1381446802102043_1909456146_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4" b="27347"/>
          <a:stretch/>
        </p:blipFill>
        <p:spPr bwMode="auto">
          <a:xfrm>
            <a:off x="-4176" y="0"/>
            <a:ext cx="15624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309-BC8E-4DEE-AE90-75B4F008BD2D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F186-DB19-47E5-9A08-B55A72AE427C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CADD-43EE-4904-97DD-7A2559833848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ED6-7BEE-479C-9E67-AE234F3616D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5B7-751E-4E03-BC4D-413EDAC9052B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A4CC462-F6D7-401C-BBA8-08DAFDD1FB59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32FA8E-4EBE-4178-AB19-E907C2EDD10B}" type="datetime1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906130-1ABE-4CC5-BD7F-7A6E2DC70F1D}" type="datetime1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acardona574.wordpress.com/2011/11/10/flow-chart-how-to-order-a-book-on-amaz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ms.education.gov.il/NR/rdonlyres/FD397E5B-40BE-4B38-9B8F-93E30CE5C738/177646/resource_1532962519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220200" cy="536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dirty="0" smtClean="0">
                <a:solidFill>
                  <a:schemeClr val="bg1"/>
                </a:solidFill>
              </a:rPr>
              <a:t>פרויקטי סיום באסמבלי</a:t>
            </a:r>
            <a:endParaRPr lang="he-IL" sz="6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fbcdn-sphotos-g-a.akamaihd.net/hphotos-ak-xap1/t1.0-9/1463913_1381446802102043_1909456146_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4" b="27347"/>
          <a:stretch/>
        </p:blipFill>
        <p:spPr bwMode="auto">
          <a:xfrm>
            <a:off x="-7307" y="-76200"/>
            <a:ext cx="15624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962400" y="6400800"/>
            <a:ext cx="1168153" cy="365125"/>
          </a:xfrm>
        </p:spPr>
        <p:txBody>
          <a:bodyPr/>
          <a:lstStyle/>
          <a:p>
            <a:r>
              <a:rPr lang="he-IL" sz="2400" dirty="0" smtClean="0"/>
              <a:t>ברק גונן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>
            <a:normAutofit/>
          </a:bodyPr>
          <a:lstStyle/>
          <a:p>
            <a:r>
              <a:rPr lang="he-IL" dirty="0" smtClean="0"/>
              <a:t>דוגמה: שולה מוקשים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07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אלעד </a:t>
            </a:r>
            <a:r>
              <a:rPr lang="he-IL" dirty="0" err="1" smtClean="0"/>
              <a:t>גילדנור</a:t>
            </a:r>
            <a:r>
              <a:rPr lang="he-IL" dirty="0" smtClean="0"/>
              <a:t>, אורט גן יבנה 2013. מורה אנטולי </a:t>
            </a:r>
            <a:r>
              <a:rPr lang="he-IL" dirty="0" err="1" smtClean="0"/>
              <a:t>פיימר</a:t>
            </a:r>
            <a:r>
              <a:rPr lang="he-IL" dirty="0" smtClean="0"/>
              <a:t>.</a:t>
            </a:r>
            <a:endParaRPr lang="he-IL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629400" cy="437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>
            <a:normAutofit/>
          </a:bodyPr>
          <a:lstStyle/>
          <a:p>
            <a:r>
              <a:rPr lang="he-IL" dirty="0" smtClean="0"/>
              <a:t>דוגמה: הצפנת בלוק </a:t>
            </a:r>
            <a:r>
              <a:rPr lang="en-US" dirty="0" smtClean="0"/>
              <a:t>DES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07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עדן פרנקל, אורט גוטמן 2014. מורה פריאל דיין, עוזר הוראה ברק גונן.</a:t>
            </a:r>
            <a:endParaRPr lang="he-IL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781800" cy="453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דורשים שימוש במקלדת / עכבר, צלילים, וידאו, טיימר, יצירת מספרים אקראיים, עבודה עם קבצים</a:t>
            </a:r>
            <a:endParaRPr lang="en-US" sz="2800" dirty="0" smtClean="0"/>
          </a:p>
          <a:p>
            <a:r>
              <a:rPr lang="he-IL" sz="2800" dirty="0" smtClean="0"/>
              <a:t>האתגרים בפיתוח משחק מחשב:</a:t>
            </a:r>
          </a:p>
          <a:p>
            <a:pPr lvl="1"/>
            <a:r>
              <a:rPr lang="he-IL" sz="2400" dirty="0" smtClean="0"/>
              <a:t>לימוד כל אבני הבניין הדרושות</a:t>
            </a:r>
          </a:p>
          <a:p>
            <a:pPr lvl="1"/>
            <a:r>
              <a:rPr lang="he-IL" sz="2400" dirty="0" smtClean="0"/>
              <a:t>שילוב אבני הבניין לרצף קוד עובד- דורש תכנון מראש</a:t>
            </a:r>
          </a:p>
          <a:p>
            <a:pPr lvl="1"/>
            <a:r>
              <a:rPr lang="he-IL" sz="2400" dirty="0" smtClean="0"/>
              <a:t>דאגה לפרטים הקטנים</a:t>
            </a:r>
          </a:p>
          <a:p>
            <a:pPr lvl="1"/>
            <a:endParaRPr lang="he-IL" sz="2400" dirty="0" smtClean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משחקי מחשב</a:t>
            </a:r>
            <a:endParaRPr lang="en-US" dirty="0"/>
          </a:p>
        </p:txBody>
      </p:sp>
      <p:sp>
        <p:nvSpPr>
          <p:cNvPr id="8196" name="AutoShape 4" descr="תוצאת תמונה עבור ‪keyboard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198" name="AutoShape 6" descr="תוצאת תמונה עבור ‪keyboard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200" name="AutoShape 8" descr="תוצאת תמונה עבור ‪keyboard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202" name="Picture 10" descr="http://d0od.wpengine.netdna-cdn.com/wp-content/uploads/2012/08/chromebox-key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886200"/>
            <a:ext cx="2019300" cy="1006765"/>
          </a:xfrm>
          <a:prstGeom prst="rect">
            <a:avLst/>
          </a:prstGeom>
          <a:noFill/>
        </p:spPr>
      </p:pic>
      <p:sp>
        <p:nvSpPr>
          <p:cNvPr id="8204" name="AutoShape 12" descr="data:image/jpeg;base64,/9j/4AAQSkZJRgABAQAAAQABAAD/2wCEAAkGBxQSEhUUEhQWFhUXFxcWFBcXGBQXFBgVFRgXFxQXFxgcHSggGBolHBcUITEhJSkrLi4uFx8zODMsNygtLisBCgoKDg0OGxAQGiwkHSQsLCwsLCssLCwsLCwsLCwsLCwsLCwsLCwsLCwsLCwsLCwsLCwsLCwsLCwsLCwsLCwsLP/AABEIALsBDgMBIgACEQEDEQH/xAAbAAEAAgMBAQAAAAAAAAAAAAAABAYBAwUCB//EADwQAAEDAgQEBAQEBAUFAQAAAAEAAhEDIQQFMUESUWFxBiKBoRORsfAywdHxBxRS4RYzQoKiI0NicpIV/8QAGAEBAQEBAQAAAAAAAAAAAAAAAAECAwT/xAAfEQEBAQEAAgMAAwAAAAAAAAAAARECITEDElETQWH/2gAMAwEAAhEDEQA/APuKIiAiIgIiICIiAiIgIiICIiAiIgIiICIiAiIgIiICIiAiIgIiICIiAiIgIiICIiAiIgIiICIiAiIgIiICIiAiIgIiICIiAiIgIiICwVlYIQEC8uK9oCIiAiIgIiICIiAiIgIiICIiAiIgIiICIiAiIgItWIxDabC97g1rRLidAAvnOd/xMdxFuEpCP66k36hoNvUrN6kWS19LVZ8eZniMNRbUw8QHeckTA27b37Ki0P4k40G7aThyLHAfMOt7q4eHvFdHMWOw9Vnw6jmkFhMteIuabt41jXdT7S+FzFeyr+JdVpAxFMPbu5nlcPTQ+y+iZTmtLE0/iUXhzdDsQeThqCvgucZS/DV30nAnhcQDtGojobfNdnwrj6uFqfFp/h0qtOjm63/8hse/Nc53eblbvMvp9uQrk4PxHh6jOMVWgbgkAjv7LR/i3CzAqtP37LtscsdyUlcP/FmGkj4g90Z4ow+z+u6n2n6uV2an9/1XqVxm+I6DtHW7H1BUrC5nScBD26xr3hWdSmOii106gOhB7FbFUEREBERAREQEREBERAREQEREBERAREQEREHzf+JeZudUGHFmNAc/W7jcd4EfcKnUsFaY/JX/APiBl5Dm1wJaQGvIF2nY9iIHp1VNrYqB057fuvL3v2rvzmI78EDpqo5a5jmuB4XNMscAQWuG8hSaT+JwjfkVKqtIIbPVNXGvxBjqmMNPiYG12jhc8QG1G7HodfQnkuQ7B1gY4o5xM/MroV6nmAL55AggyORtBUut5m+YkHqNvTUaLF6tq5IgYfLAfxHiPUjTqIldGpQpMbJDXAcoJ+Rv8lzMXXaCATPQtHpcnn0XB8V56Q0U2EgRLotJ2EjZJNuJbnlbqGJpO/A694nUR0sV5xdQFtnX0jb2Pl11gL55UrO/6TGUnMe0AVS5xIc8gO4onyjhIMCNVacNRho809ToPa6nfH1/s57+zoYjMntHCDfaDPoSBEqJVzJ7oEkd7d1qxjbCDxXvyHprI7qGWNPDdxMi/wA9lJFzXZwWdVqT28L3AzsSvsXhfM3YigHP/EDwnkYAM+6+G4aieJpgxbnp9/Rfa/BWF4MK0yfOS+/y/Jdvht1n5eeZHeREXpcBERAREQEREBERAREQEREBERARedVnhQYJWrGYptJhe8wAJK3FfLf4g51x1vhMdIYLgTw8X0lZ66yavM2uV4l8ZOrVHAOLGAwBJDT/AOw0PZcR+I49IBE+UanqOY+ih1qrQALXve511JAK8UKjRqY5W/OF5urrtJiXhMXwOkQb31j0sp2IqfEBcxwB5Tp/Zc/4LXgmeE8wR7hcbEYjgJHENek+ySau57WhmIa38fECY1PE0jmIMfMBTaRESKlosBD43tr9VFyylNJj3ExHlaDAM3FpvvfqtvlNxY8uIg/UBY/tqo2aGWktY6DGpaAe15XHxvh11RoqM8pvLX2PLldWB+J4YAtvYkiO0a9ge6jYquYBDjJ5W+ug7Jes9M5vtw8pyRtAy/hL9QBMD01tHuupXM7nl98vdaKPm3iNTcAxr37rqYCiIuAN7Tp3N5K53q32uSemrCYZsni1aBLzJaJ2PM9l1KWXBxEHQgaerifuylMLQGiAACOFu0810cqwj6p4WgD++pXfmMa9ZN4e4yBBvEk7WEwF9Hw9EMaGjQCAo2WYAUmAanc9VNXo45xz660REW2RERAREQEREBERAREQEREBeV6WGoMoiIIuaYttGk+o7RoJXw3H1RVc55klxJMAn9l9V8fYkNw/DaXEDc97BfKMwDwDwtsNCTIHWNui4/L58OnHia59Wm2ZLYHf2jdR3xN/SP3ssUqFTi25mPfp6r3TpOk9/vRcrMb3XsYYOaeKo5rd4k29B9VDwIw9NwNnAHQteSetwpJxDmkwf9v+k/JYqZUH+biDXWJY0adydPZWf6l/xYziw+HNkWsRMfotXFLrF2mkwJ5zr96rmZZiHARMuBncgDkLwJXWB4xYgSbcp6Tqs5i6j4ho0bE2kyBPIcoXoYMmNY6fmfyUpuGcIbAnZwgm+vY9ZXRGWcQgucR/qub9B+afUtcyhhmtgADi21P7L1VJaJ12aNJ5k9N/ku7TwlOmPNA/VSMLlwqOEC2iT4/KXpDyXLHVXtt3jQFfSMqyttBsC53KZVlrKLQGi+5U9enjjHK3RERbQREQEREBERARFAzPOaOHE1XgH+nVx7NF0E9FRcR44qVTw4SgSdnOE+wMe6wzL8yxH+bU+G3lPD/xb+az9vxr6/q7VsQxgl7mtHUgfVRXZ3hxrXp//bf1VYZ4Dn/MrEneP7rczwDSH/cf9+qbfwzn9WOnm9B2lamf97f1UqnVa78JB7EFVT/AzB+Go4LQfB1Vl6dUesg/NNv4uT9XVYCpLm4+ibOMbz52+8/VSMH4wIMV6YHVtv8Aif1T7RPpVtWCVEwWZ0qv4Hgndps75Fec5xXw6TiNYgd1dZxQvGuOFXEfDE8LRFt/6rfeirOacToHERT3FpcRsCF6x1VzqhJtMwLa9VqxL2jUiQLXaSfqvNbt13kyY59dwghoP3tvKiPY7f5yI7Afup/AYtPruegC9OpgQXCYEka367D0SJXNp8UxB0knWBOglbG0ZNzDBeCdT259fqpga65Ma6Rq7YdVJwmHBMm/Mzc+qUc5+Hi4Bk8uXadTdMKwNMhhnQE9dSP6f3KnYvDkkgEBojiAEN0sJ32WmjhxYSPW/oB1REzCY+oA42gCGNMAE6lxt+3zUjC5k+qLlzSNdBOkdhC4+LpwdZFm8g4u1PUGT2ERspGDwnHxOJOvDYkQBYT0ga9VqI7GXOL3kvJMTHWPqrZ4YqcVRvKbKnYGlweUTb19+xHyV88I4GCHclefNSreiIu7AiIgIiICIiAtOLxTKTC+o4NaNSfu56LTmmYsw9MvqGw0G5PIKq4bKquYvFbFEso606YkEjn0HXU9lNWQxXiDEYtxp4Fpa3eoQJ+ejfr2UrLfBNMHjxDjVfqZnhnruVZsJhWUmhlNoa0aALcmfq/b8asPhmUxDGho5AALaiKsiIiAiIgKBjsppVR5mCeYsVPWOFDVLzPwq9h4qDiQLxeZ++S42Kx9YyyrxeUSJ94svpy5ec5Oys02Afs6LrF4/G53+vjmOrjiga9xP1ssPYdYkkbDQemnzXQzDLeF5a8aG4MxIW+hheJvDAA20uvPY6uPhqQudfy9vyXqpTHTWfuV1qeWuE29TMqHXwhFgBrvI+QViVz3MJ/DzuTrGkD73U/AMJEcIMEzPP8AdaxLT2IMTbpJ5yt1CoGj1P2PvZVB1E2kX2H1JK0tpEcRMAAWNheNuUXW8C/IEHva36o/DOc4AAxBkcyYF/8Al6K4zqv4zDF8fCvwubPWdD8+L2VooUGsaI1McXfdMPl3BLolxi3Uae5JWrMcUGw0XdNxsN7rPVWRIyzCmpUEC0x3NgvquWYMUmBvS/dVbwLl4cwVI0+o+yrou3x85GOqIiLoyIiICIiAvNR4aCSYAEk7ADUr0q94kqOrObhKWr4dWP8ATSnQ9/vVBFwWGOPrfHqA/AYSKLDo+DdxHKfy5K1rXQohjQ1ohrQAByA0WxFEREQREQEREBERAREQEReS9BwvEGSCpL2jzKuUsvLSr4+oqZ4oxxov8u8W663WOuZ7b5tvhuZREKLisE0yux4e+HVote+5M7xuplbLaZ0JHur9dibj57jMFwzAXDquLQQBJdv3vrsAF9EzjKIYSDMcrFVFlAPrNYYHEeG/c/mQFyvOVuXWvKxxgjbywfSytmByJzoLRAIHm6Lj+Jstq4Zg4R5IA4h+GSNHclw/D3jqtg38LwalOfwk3E/08lfEvlZzbNi75jkjqQk3HMKkZvl4aZ6yT8hf2919RyzxDhsYzyPEkXY6zh6b+ipXiGkQXMA82n6J3zM2JztuVdPBWG+HhKfUT813VzsmcP5elGzG/QT7qYHrrPTnfbaiwCsqoIiICIiAouDwLaZe4SXPdxOcdTyHYCwClIgIiICIiAiIgIiICIiAiLDkGqpUUZ9ZZqlQq4KoziMwDQSTYar5/nubNrkuBsHRfpaPZd3xDRqua1tMSCYfeCG8wuRXwLGtIczhZERz7nnfVc+9rr8eTy8eH8+bTZ8NxsCeE69YI+91ZaWOkAh0gqhYXBmXCpTLqYcfhTMhsmLgzMKblNKpTdEngkkAm4B2Wee76b7+Oe9XQ4mRBKqWLwAa9z5MzI6GREfJdUVYXPzitdoj8X7p8s2J8HvFlw+bfEpgmCHDzA6dQQqj4k8M06sOw/Cx0+ZpJDCOYsYI5aKKMwfRMOBjWO86H0UpmKNQS0+is7lmUvHXF2Kqys7C1eBxgzz3HZWluYmoWkmba6mVB/8AymuqOqOklwiJtyspjMuaxvkkAc7gSsXmyN89y3ysWA8QGk1rXXEWm3urDhs7Y4DY8rHXsV89wjy8Q4AiZFpkjT77Lr+HsAwy5znHzAtGnDG2p4u6c99bkTv4+ZNr6DRqKQCubhnyp9Mru8zYiIgIiICIiAiIgIiICIiAiIgIiICwsog0VKajvpqcQvDmIOZUoKNUwg5LsOpLyaKor7svbyWp2XDkrGaC8/AQVp2WhQsXlBeRfTTmrj/LBP5Qclm8ytc9WelBxeTOe9pAiAQZuDMfp7pQ8OkRfebWV+/khyXtmDHJZ/j5a/l6VBmT9EqZKTzhXQYcclkUAtZGJ1Yon+H4u0EH1K6WX5MWum/VWg0V7bThT6T2t76vjUXDUeEKS1e+FZ4VplgL0iICIiCKajjIGt45i0j9F5FY9bwR2No+alIpi60NrOInh5DfePa6x/MHl9dtVIRBorOPEADsbW1tC8trkaiT63UlEw1H/mDy+vW/ZBiDEx031W6rofvRZaIEBBFOJdsNJnXZpMFbqVUkx1Pyk6ey2NbHrdZCD0iIqgiIgIiICxCyiDzCzCyiDEJCyiAiIgIiICIiAiIgIiICIiD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206" name="AutoShape 14" descr="data:image/jpeg;base64,/9j/4AAQSkZJRgABAQAAAQABAAD/2wCEAAkGBxQSEhUUEhQWFhUXFxcWFBcXGBQXFBgVFRgXFxQXFxgcHSggGBolHBcUITEhJSkrLi4uFx8zODMsNygtLisBCgoKDg0OGxAQGiwkHSQsLCwsLCssLCwsLCwsLCwsLCwsLCwsLCwsLCwsLCwsLCwsLCwsLCwsLCwsLCwsLCwsLP/AABEIALsBDgMBIgACEQEDEQH/xAAbAAEAAgMBAQAAAAAAAAAAAAAABAYBAwUCB//EADwQAAEDAgQEBAQEBAUFAQAAAAEAAhEDIQQFMUESUWFxBiKBoRORsfAywdHxBxRS4RYzQoKiI0NicpIV/8QAGAEBAQEBAQAAAAAAAAAAAAAAAAECAwT/xAAfEQEBAQEAAgMAAwAAAAAAAAAAARECITEDElETQWH/2gAMAwEAAhEDEQA/APuKIiAiIgIiICIiAiIgIiICIiAiIgIiICIiAiIgIiICIiAiIgIiICIiAiIgIiICIiAiIgIiICIiAiIgIiICIiAiIgIiICIiAiIgIiICwVlYIQEC8uK9oCIiAiIgIiICIiAiIgIiICIiAiIgIiICIiAiIgItWIxDabC97g1rRLidAAvnOd/xMdxFuEpCP66k36hoNvUrN6kWS19LVZ8eZniMNRbUw8QHeckTA27b37Ki0P4k40G7aThyLHAfMOt7q4eHvFdHMWOw9Vnw6jmkFhMteIuabt41jXdT7S+FzFeyr+JdVpAxFMPbu5nlcPTQ+y+iZTmtLE0/iUXhzdDsQeThqCvgucZS/DV30nAnhcQDtGojobfNdnwrj6uFqfFp/h0qtOjm63/8hse/Nc53eblbvMvp9uQrk4PxHh6jOMVWgbgkAjv7LR/i3CzAqtP37LtscsdyUlcP/FmGkj4g90Z4ow+z+u6n2n6uV2an9/1XqVxm+I6DtHW7H1BUrC5nScBD26xr3hWdSmOii106gOhB7FbFUEREBERAREQEREBERAREQEREBERAREQEREHzf+JeZudUGHFmNAc/W7jcd4EfcKnUsFaY/JX/APiBl5Dm1wJaQGvIF2nY9iIHp1VNrYqB057fuvL3v2rvzmI78EDpqo5a5jmuB4XNMscAQWuG8hSaT+JwjfkVKqtIIbPVNXGvxBjqmMNPiYG12jhc8QG1G7HodfQnkuQ7B1gY4o5xM/MroV6nmAL55AggyORtBUut5m+YkHqNvTUaLF6tq5IgYfLAfxHiPUjTqIldGpQpMbJDXAcoJ+Rv8lzMXXaCATPQtHpcnn0XB8V56Q0U2EgRLotJ2EjZJNuJbnlbqGJpO/A694nUR0sV5xdQFtnX0jb2Pl11gL55UrO/6TGUnMe0AVS5xIc8gO4onyjhIMCNVacNRho809ToPa6nfH1/s57+zoYjMntHCDfaDPoSBEqJVzJ7oEkd7d1qxjbCDxXvyHprI7qGWNPDdxMi/wA9lJFzXZwWdVqT28L3AzsSvsXhfM3YigHP/EDwnkYAM+6+G4aieJpgxbnp9/Rfa/BWF4MK0yfOS+/y/Jdvht1n5eeZHeREXpcBERAREQEREBERAREQEREBERARedVnhQYJWrGYptJhe8wAJK3FfLf4g51x1vhMdIYLgTw8X0lZ66yavM2uV4l8ZOrVHAOLGAwBJDT/AOw0PZcR+I49IBE+UanqOY+ih1qrQALXve511JAK8UKjRqY5W/OF5urrtJiXhMXwOkQb31j0sp2IqfEBcxwB5Tp/Zc/4LXgmeE8wR7hcbEYjgJHENek+ySau57WhmIa38fECY1PE0jmIMfMBTaRESKlosBD43tr9VFyylNJj3ExHlaDAM3FpvvfqtvlNxY8uIg/UBY/tqo2aGWktY6DGpaAe15XHxvh11RoqM8pvLX2PLldWB+J4YAtvYkiO0a9ge6jYquYBDjJ5W+ug7Jes9M5vtw8pyRtAy/hL9QBMD01tHuupXM7nl98vdaKPm3iNTcAxr37rqYCiIuAN7Tp3N5K53q32uSemrCYZsni1aBLzJaJ2PM9l1KWXBxEHQgaerifuylMLQGiAACOFu0810cqwj6p4WgD++pXfmMa9ZN4e4yBBvEk7WEwF9Hw9EMaGjQCAo2WYAUmAanc9VNXo45xz660REW2RERAREQEREBERAREQEREBeV6WGoMoiIIuaYttGk+o7RoJXw3H1RVc55klxJMAn9l9V8fYkNw/DaXEDc97BfKMwDwDwtsNCTIHWNui4/L58OnHia59Wm2ZLYHf2jdR3xN/SP3ssUqFTi25mPfp6r3TpOk9/vRcrMb3XsYYOaeKo5rd4k29B9VDwIw9NwNnAHQteSetwpJxDmkwf9v+k/JYqZUH+biDXWJY0adydPZWf6l/xYziw+HNkWsRMfotXFLrF2mkwJ5zr96rmZZiHARMuBncgDkLwJXWB4xYgSbcp6Tqs5i6j4ho0bE2kyBPIcoXoYMmNY6fmfyUpuGcIbAnZwgm+vY9ZXRGWcQgucR/qub9B+afUtcyhhmtgADi21P7L1VJaJ12aNJ5k9N/ku7TwlOmPNA/VSMLlwqOEC2iT4/KXpDyXLHVXtt3jQFfSMqyttBsC53KZVlrKLQGi+5U9enjjHK3RERbQREQEREBERARFAzPOaOHE1XgH+nVx7NF0E9FRcR44qVTw4SgSdnOE+wMe6wzL8yxH+bU+G3lPD/xb+az9vxr6/q7VsQxgl7mtHUgfVRXZ3hxrXp//bf1VYZ4Dn/MrEneP7rczwDSH/cf9+qbfwzn9WOnm9B2lamf97f1UqnVa78JB7EFVT/AzB+Go4LQfB1Vl6dUesg/NNv4uT9XVYCpLm4+ibOMbz52+8/VSMH4wIMV6YHVtv8Aif1T7RPpVtWCVEwWZ0qv4Hgndps75Fec5xXw6TiNYgd1dZxQvGuOFXEfDE8LRFt/6rfeirOacToHERT3FpcRsCF6x1VzqhJtMwLa9VqxL2jUiQLXaSfqvNbt13kyY59dwghoP3tvKiPY7f5yI7Afup/AYtPruegC9OpgQXCYEka367D0SJXNp8UxB0knWBOglbG0ZNzDBeCdT259fqpga65Ma6Rq7YdVJwmHBMm/Mzc+qUc5+Hi4Bk8uXadTdMKwNMhhnQE9dSP6f3KnYvDkkgEBojiAEN0sJ32WmjhxYSPW/oB1REzCY+oA42gCGNMAE6lxt+3zUjC5k+qLlzSNdBOkdhC4+LpwdZFm8g4u1PUGT2ERspGDwnHxOJOvDYkQBYT0ga9VqI7GXOL3kvJMTHWPqrZ4YqcVRvKbKnYGlweUTb19+xHyV88I4GCHclefNSreiIu7AiIgIiICIiAtOLxTKTC+o4NaNSfu56LTmmYsw9MvqGw0G5PIKq4bKquYvFbFEso606YkEjn0HXU9lNWQxXiDEYtxp4Fpa3eoQJ+ejfr2UrLfBNMHjxDjVfqZnhnruVZsJhWUmhlNoa0aALcmfq/b8asPhmUxDGho5AALaiKsiIiAiIgKBjsppVR5mCeYsVPWOFDVLzPwq9h4qDiQLxeZ++S42Kx9YyyrxeUSJ94svpy5ec5Oys02Afs6LrF4/G53+vjmOrjiga9xP1ssPYdYkkbDQemnzXQzDLeF5a8aG4MxIW+hheJvDAA20uvPY6uPhqQudfy9vyXqpTHTWfuV1qeWuE29TMqHXwhFgBrvI+QViVz3MJ/DzuTrGkD73U/AMJEcIMEzPP8AdaxLT2IMTbpJ5yt1CoGj1P2PvZVB1E2kX2H1JK0tpEcRMAAWNheNuUXW8C/IEHva36o/DOc4AAxBkcyYF/8Al6K4zqv4zDF8fCvwubPWdD8+L2VooUGsaI1McXfdMPl3BLolxi3Uae5JWrMcUGw0XdNxsN7rPVWRIyzCmpUEC0x3NgvquWYMUmBvS/dVbwLl4cwVI0+o+yrou3x85GOqIiLoyIiICIiAvNR4aCSYAEk7ADUr0q94kqOrObhKWr4dWP8ATSnQ9/vVBFwWGOPrfHqA/AYSKLDo+DdxHKfy5K1rXQohjQ1ohrQAByA0WxFEREQREQEREBERAREQEReS9BwvEGSCpL2jzKuUsvLSr4+oqZ4oxxov8u8W663WOuZ7b5tvhuZREKLisE0yux4e+HVote+5M7xuplbLaZ0JHur9dibj57jMFwzAXDquLQQBJdv3vrsAF9EzjKIYSDMcrFVFlAPrNYYHEeG/c/mQFyvOVuXWvKxxgjbywfSytmByJzoLRAIHm6Lj+Jstq4Zg4R5IA4h+GSNHclw/D3jqtg38LwalOfwk3E/08lfEvlZzbNi75jkjqQk3HMKkZvl4aZ6yT8hf2919RyzxDhsYzyPEkXY6zh6b+ipXiGkQXMA82n6J3zM2JztuVdPBWG+HhKfUT813VzsmcP5elGzG/QT7qYHrrPTnfbaiwCsqoIiICIiAouDwLaZe4SXPdxOcdTyHYCwClIgIiICIiAiIgIiICIiAiLDkGqpUUZ9ZZqlQq4KoziMwDQSTYar5/nubNrkuBsHRfpaPZd3xDRqua1tMSCYfeCG8wuRXwLGtIczhZERz7nnfVc+9rr8eTy8eH8+bTZ8NxsCeE69YI+91ZaWOkAh0gqhYXBmXCpTLqYcfhTMhsmLgzMKblNKpTdEngkkAm4B2Wee76b7+Oe9XQ4mRBKqWLwAa9z5MzI6GREfJdUVYXPzitdoj8X7p8s2J8HvFlw+bfEpgmCHDzA6dQQqj4k8M06sOw/Cx0+ZpJDCOYsYI5aKKMwfRMOBjWO86H0UpmKNQS0+is7lmUvHXF2Kqys7C1eBxgzz3HZWluYmoWkmba6mVB/8AymuqOqOklwiJtyspjMuaxvkkAc7gSsXmyN89y3ysWA8QGk1rXXEWm3urDhs7Y4DY8rHXsV89wjy8Q4AiZFpkjT77Lr+HsAwy5znHzAtGnDG2p4u6c99bkTv4+ZNr6DRqKQCubhnyp9Mru8zYiIgIiICIiAiIgIiICIiAiIgIiICwsog0VKajvpqcQvDmIOZUoKNUwg5LsOpLyaKor7svbyWp2XDkrGaC8/AQVp2WhQsXlBeRfTTmrj/LBP5Qclm8ytc9WelBxeTOe9pAiAQZuDMfp7pQ8OkRfebWV+/khyXtmDHJZ/j5a/l6VBmT9EqZKTzhXQYcclkUAtZGJ1Yon+H4u0EH1K6WX5MWum/VWg0V7bThT6T2t76vjUXDUeEKS1e+FZ4VplgL0iICIiCKajjIGt45i0j9F5FY9bwR2No+alIpi60NrOInh5DfePa6x/MHl9dtVIRBorOPEADsbW1tC8trkaiT63UlEw1H/mDy+vW/ZBiDEx031W6rofvRZaIEBBFOJdsNJnXZpMFbqVUkx1Pyk6ey2NbHrdZCD0iIqgiIgIiICxCyiDzCzCyiDEJCyiAiIgIiICIiAiIgIiICIiD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208" name="AutoShape 16" descr="data:image/jpeg;base64,/9j/4AAQSkZJRgABAQAAAQABAAD/2wCEAAkGBxQSEhUUEhQWFhUXFxcWFBcXGBQXFBgVFRgXFxQXFxgcHSggGBolHBcUITEhJSkrLi4uFx8zODMsNygtLisBCgoKDg0OGxAQGiwkHSQsLCwsLCssLCwsLCwsLCwsLCwsLCwsLCwsLCwsLCwsLCwsLCwsLCwsLCwsLCwsLCwsLP/AABEIALsBDgMBIgACEQEDEQH/xAAbAAEAAgMBAQAAAAAAAAAAAAAABAYBAwUCB//EADwQAAEDAgQEBAQEBAUFAQAAAAEAAhEDIQQFMUESUWFxBiKBoRORsfAywdHxBxRS4RYzQoKiI0NicpIV/8QAGAEBAQEBAQAAAAAAAAAAAAAAAAECAwT/xAAfEQEBAQEAAgMAAwAAAAAAAAAAARECITEDElETQWH/2gAMAwEAAhEDEQA/APuKIiAiIgIiICIiAiIgIiICIiAiIgIiICIiAiIgIiICIiAiIgIiICIiAiIgIiICIiAiIgIiICIiAiIgIiICIiAiIgIiICIiAiIgIiICwVlYIQEC8uK9oCIiAiIgIiICIiAiIgIiICIiAiIgIiICIiAiIgItWIxDabC97g1rRLidAAvnOd/xMdxFuEpCP66k36hoNvUrN6kWS19LVZ8eZniMNRbUw8QHeckTA27b37Ki0P4k40G7aThyLHAfMOt7q4eHvFdHMWOw9Vnw6jmkFhMteIuabt41jXdT7S+FzFeyr+JdVpAxFMPbu5nlcPTQ+y+iZTmtLE0/iUXhzdDsQeThqCvgucZS/DV30nAnhcQDtGojobfNdnwrj6uFqfFp/h0qtOjm63/8hse/Nc53eblbvMvp9uQrk4PxHh6jOMVWgbgkAjv7LR/i3CzAqtP37LtscsdyUlcP/FmGkj4g90Z4ow+z+u6n2n6uV2an9/1XqVxm+I6DtHW7H1BUrC5nScBD26xr3hWdSmOii106gOhB7FbFUEREBERAREQEREBERAREQEREBERAREQEREHzf+JeZudUGHFmNAc/W7jcd4EfcKnUsFaY/JX/APiBl5Dm1wJaQGvIF2nY9iIHp1VNrYqB057fuvL3v2rvzmI78EDpqo5a5jmuB4XNMscAQWuG8hSaT+JwjfkVKqtIIbPVNXGvxBjqmMNPiYG12jhc8QG1G7HodfQnkuQ7B1gY4o5xM/MroV6nmAL55AggyORtBUut5m+YkHqNvTUaLF6tq5IgYfLAfxHiPUjTqIldGpQpMbJDXAcoJ+Rv8lzMXXaCATPQtHpcnn0XB8V56Q0U2EgRLotJ2EjZJNuJbnlbqGJpO/A694nUR0sV5xdQFtnX0jb2Pl11gL55UrO/6TGUnMe0AVS5xIc8gO4onyjhIMCNVacNRho809ToPa6nfH1/s57+zoYjMntHCDfaDPoSBEqJVzJ7oEkd7d1qxjbCDxXvyHprI7qGWNPDdxMi/wA9lJFzXZwWdVqT28L3AzsSvsXhfM3YigHP/EDwnkYAM+6+G4aieJpgxbnp9/Rfa/BWF4MK0yfOS+/y/Jdvht1n5eeZHeREXpcBERAREQEREBERAREQEREBERARedVnhQYJWrGYptJhe8wAJK3FfLf4g51x1vhMdIYLgTw8X0lZ66yavM2uV4l8ZOrVHAOLGAwBJDT/AOw0PZcR+I49IBE+UanqOY+ih1qrQALXve511JAK8UKjRqY5W/OF5urrtJiXhMXwOkQb31j0sp2IqfEBcxwB5Tp/Zc/4LXgmeE8wR7hcbEYjgJHENek+ySau57WhmIa38fECY1PE0jmIMfMBTaRESKlosBD43tr9VFyylNJj3ExHlaDAM3FpvvfqtvlNxY8uIg/UBY/tqo2aGWktY6DGpaAe15XHxvh11RoqM8pvLX2PLldWB+J4YAtvYkiO0a9ge6jYquYBDjJ5W+ug7Jes9M5vtw8pyRtAy/hL9QBMD01tHuupXM7nl98vdaKPm3iNTcAxr37rqYCiIuAN7Tp3N5K53q32uSemrCYZsni1aBLzJaJ2PM9l1KWXBxEHQgaerifuylMLQGiAACOFu0810cqwj6p4WgD++pXfmMa9ZN4e4yBBvEk7WEwF9Hw9EMaGjQCAo2WYAUmAanc9VNXo45xz660REW2RERAREQEREBERAREQEREBeV6WGoMoiIIuaYttGk+o7RoJXw3H1RVc55klxJMAn9l9V8fYkNw/DaXEDc97BfKMwDwDwtsNCTIHWNui4/L58OnHia59Wm2ZLYHf2jdR3xN/SP3ssUqFTi25mPfp6r3TpOk9/vRcrMb3XsYYOaeKo5rd4k29B9VDwIw9NwNnAHQteSetwpJxDmkwf9v+k/JYqZUH+biDXWJY0adydPZWf6l/xYziw+HNkWsRMfotXFLrF2mkwJ5zr96rmZZiHARMuBncgDkLwJXWB4xYgSbcp6Tqs5i6j4ho0bE2kyBPIcoXoYMmNY6fmfyUpuGcIbAnZwgm+vY9ZXRGWcQgucR/qub9B+afUtcyhhmtgADi21P7L1VJaJ12aNJ5k9N/ku7TwlOmPNA/VSMLlwqOEC2iT4/KXpDyXLHVXtt3jQFfSMqyttBsC53KZVlrKLQGi+5U9enjjHK3RERbQREQEREBERARFAzPOaOHE1XgH+nVx7NF0E9FRcR44qVTw4SgSdnOE+wMe6wzL8yxH+bU+G3lPD/xb+az9vxr6/q7VsQxgl7mtHUgfVRXZ3hxrXp//bf1VYZ4Dn/MrEneP7rczwDSH/cf9+qbfwzn9WOnm9B2lamf97f1UqnVa78JB7EFVT/AzB+Go4LQfB1Vl6dUesg/NNv4uT9XVYCpLm4+ibOMbz52+8/VSMH4wIMV6YHVtv8Aif1T7RPpVtWCVEwWZ0qv4Hgndps75Fec5xXw6TiNYgd1dZxQvGuOFXEfDE8LRFt/6rfeirOacToHERT3FpcRsCF6x1VzqhJtMwLa9VqxL2jUiQLXaSfqvNbt13kyY59dwghoP3tvKiPY7f5yI7Afup/AYtPruegC9OpgQXCYEka367D0SJXNp8UxB0knWBOglbG0ZNzDBeCdT259fqpga65Ma6Rq7YdVJwmHBMm/Mzc+qUc5+Hi4Bk8uXadTdMKwNMhhnQE9dSP6f3KnYvDkkgEBojiAEN0sJ32WmjhxYSPW/oB1REzCY+oA42gCGNMAE6lxt+3zUjC5k+qLlzSNdBOkdhC4+LpwdZFm8g4u1PUGT2ERspGDwnHxOJOvDYkQBYT0ga9VqI7GXOL3kvJMTHWPqrZ4YqcVRvKbKnYGlweUTb19+xHyV88I4GCHclefNSreiIu7AiIgIiICIiAtOLxTKTC+o4NaNSfu56LTmmYsw9MvqGw0G5PIKq4bKquYvFbFEso606YkEjn0HXU9lNWQxXiDEYtxp4Fpa3eoQJ+ejfr2UrLfBNMHjxDjVfqZnhnruVZsJhWUmhlNoa0aALcmfq/b8asPhmUxDGho5AALaiKsiIiAiIgKBjsppVR5mCeYsVPWOFDVLzPwq9h4qDiQLxeZ++S42Kx9YyyrxeUSJ94svpy5ec5Oys02Afs6LrF4/G53+vjmOrjiga9xP1ssPYdYkkbDQemnzXQzDLeF5a8aG4MxIW+hheJvDAA20uvPY6uPhqQudfy9vyXqpTHTWfuV1qeWuE29TMqHXwhFgBrvI+QViVz3MJ/DzuTrGkD73U/AMJEcIMEzPP8AdaxLT2IMTbpJ5yt1CoGj1P2PvZVB1E2kX2H1JK0tpEcRMAAWNheNuUXW8C/IEHva36o/DOc4AAxBkcyYF/8Al6K4zqv4zDF8fCvwubPWdD8+L2VooUGsaI1McXfdMPl3BLolxi3Uae5JWrMcUGw0XdNxsN7rPVWRIyzCmpUEC0x3NgvquWYMUmBvS/dVbwLl4cwVI0+o+yrou3x85GOqIiLoyIiICIiAvNR4aCSYAEk7ADUr0q94kqOrObhKWr4dWP8ATSnQ9/vVBFwWGOPrfHqA/AYSKLDo+DdxHKfy5K1rXQohjQ1ohrQAByA0WxFEREQREQEREBERAREQEReS9BwvEGSCpL2jzKuUsvLSr4+oqZ4oxxov8u8W663WOuZ7b5tvhuZREKLisE0yux4e+HVote+5M7xuplbLaZ0JHur9dibj57jMFwzAXDquLQQBJdv3vrsAF9EzjKIYSDMcrFVFlAPrNYYHEeG/c/mQFyvOVuXWvKxxgjbywfSytmByJzoLRAIHm6Lj+Jstq4Zg4R5IA4h+GSNHclw/D3jqtg38LwalOfwk3E/08lfEvlZzbNi75jkjqQk3HMKkZvl4aZ6yT8hf2919RyzxDhsYzyPEkXY6zh6b+ipXiGkQXMA82n6J3zM2JztuVdPBWG+HhKfUT813VzsmcP5elGzG/QT7qYHrrPTnfbaiwCsqoIiICIiAouDwLaZe4SXPdxOcdTyHYCwClIgIiICIiAiIgIiICIiAiLDkGqpUUZ9ZZqlQq4KoziMwDQSTYar5/nubNrkuBsHRfpaPZd3xDRqua1tMSCYfeCG8wuRXwLGtIczhZERz7nnfVc+9rr8eTy8eH8+bTZ8NxsCeE69YI+91ZaWOkAh0gqhYXBmXCpTLqYcfhTMhsmLgzMKblNKpTdEngkkAm4B2Wee76b7+Oe9XQ4mRBKqWLwAa9z5MzI6GREfJdUVYXPzitdoj8X7p8s2J8HvFlw+bfEpgmCHDzA6dQQqj4k8M06sOw/Cx0+ZpJDCOYsYI5aKKMwfRMOBjWO86H0UpmKNQS0+is7lmUvHXF2Kqys7C1eBxgzz3HZWluYmoWkmba6mVB/8AymuqOqOklwiJtyspjMuaxvkkAc7gSsXmyN89y3ysWA8QGk1rXXEWm3urDhs7Y4DY8rHXsV89wjy8Q4AiZFpkjT77Lr+HsAwy5znHzAtGnDG2p4u6c99bkTv4+ZNr6DRqKQCubhnyp9Mru8zYiIgIiICIiAiIgIiICIiAiIgIiICwsog0VKajvpqcQvDmIOZUoKNUwg5LsOpLyaKor7svbyWp2XDkrGaC8/AQVp2WhQsXlBeRfTTmrj/LBP5Qclm8ytc9WelBxeTOe9pAiAQZuDMfp7pQ8OkRfebWV+/khyXtmDHJZ/j5a/l6VBmT9EqZKTzhXQYcclkUAtZGJ1Yon+H4u0EH1K6WX5MWum/VWg0V7bThT6T2t76vjUXDUeEKS1e+FZ4VplgL0iICIiCKajjIGt45i0j9F5FY9bwR2No+alIpi60NrOInh5DfePa6x/MHl9dtVIRBorOPEADsbW1tC8trkaiT63UlEw1H/mDy+vW/ZBiDEx031W6rofvRZaIEBBFOJdsNJnXZpMFbqVUkx1Pyk6ey2NbHrdZCD0iIqgiIgIiICxCyiDzCzCyiDEJCyiAiIgIiICIiAiIgIiICIiD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210" name="AutoShape 18" descr="http://dreamatico.com/data_images/mouse/mouse-5.jp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212" name="AutoShape 20" descr="http://dreamatico.com/data_images/mouse/mouse-5.jp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213" name="Picture 21" descr="Z:\Users\BARAK\Desktop\mouse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800600"/>
            <a:ext cx="1900576" cy="1447800"/>
          </a:xfrm>
          <a:prstGeom prst="rect">
            <a:avLst/>
          </a:prstGeom>
          <a:noFill/>
        </p:spPr>
      </p:pic>
      <p:pic>
        <p:nvPicPr>
          <p:cNvPr id="8215" name="Picture 23" descr="http://marinebio.org/i/sound/aud0207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657600"/>
            <a:ext cx="2440381" cy="2276475"/>
          </a:xfrm>
          <a:prstGeom prst="rect">
            <a:avLst/>
          </a:prstGeom>
          <a:noFill/>
        </p:spPr>
      </p:pic>
      <p:pic>
        <p:nvPicPr>
          <p:cNvPr id="8217" name="Picture 25" descr="http://cache.desktopnexus.com/thumbnails/1219656-bigthumbnai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533650" cy="1582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0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סנייק</a:t>
            </a:r>
          </a:p>
          <a:p>
            <a:r>
              <a:rPr lang="he-IL" sz="2800" dirty="0" smtClean="0"/>
              <a:t>שולה המוקשים</a:t>
            </a:r>
          </a:p>
          <a:p>
            <a:r>
              <a:rPr lang="he-IL" sz="2800" dirty="0" smtClean="0"/>
              <a:t>סיימון</a:t>
            </a:r>
          </a:p>
          <a:p>
            <a:r>
              <a:rPr lang="he-IL" sz="2800" dirty="0" smtClean="0"/>
              <a:t>צוללות</a:t>
            </a:r>
          </a:p>
          <a:p>
            <a:r>
              <a:rPr lang="he-IL" sz="2800" dirty="0" err="1" smtClean="0"/>
              <a:t>אכטונג</a:t>
            </a:r>
            <a:endParaRPr lang="he-IL" sz="2800" dirty="0" smtClean="0"/>
          </a:p>
          <a:p>
            <a:r>
              <a:rPr lang="he-IL" sz="2800" dirty="0" smtClean="0"/>
              <a:t>ארבע בשורה</a:t>
            </a:r>
          </a:p>
          <a:p>
            <a:r>
              <a:rPr lang="he-IL" sz="2800" dirty="0" err="1" smtClean="0"/>
              <a:t>ברייק</a:t>
            </a:r>
            <a:endParaRPr lang="he-IL" sz="2800" dirty="0" smtClean="0"/>
          </a:p>
          <a:p>
            <a:r>
              <a:rPr lang="he-IL" sz="2800" dirty="0" smtClean="0"/>
              <a:t>מקלדת פסנתר</a:t>
            </a:r>
            <a:endParaRPr lang="he-IL" sz="28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למשחקי מחשב שנעשו: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295400"/>
            <a:ext cx="4038600" cy="268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429000"/>
            <a:ext cx="391618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4114800"/>
            <a:ext cx="17526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 smtClean="0"/>
              <a:t>פרויקטים בהנחיית המורה מרי גבע ועוזר ההוראה ערן פרי, אורט בנימינה, 2015.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0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he-IL" sz="2800" dirty="0" smtClean="0"/>
              <a:t>בחרו משחק מחשב שכיף לכם לשחק בו</a:t>
            </a:r>
          </a:p>
          <a:p>
            <a:r>
              <a:rPr lang="he-IL" sz="2800" dirty="0" smtClean="0"/>
              <a:t>טיפים לבחירת משחק בהיקף סביר:</a:t>
            </a:r>
          </a:p>
          <a:p>
            <a:pPr lvl="1"/>
            <a:r>
              <a:rPr lang="he-IL" sz="2400" dirty="0" smtClean="0"/>
              <a:t>אל תבחרו משחק מרובה מסכים (לדוגמה, לא משחק הרפתקאות)</a:t>
            </a:r>
          </a:p>
          <a:p>
            <a:pPr lvl="1"/>
            <a:r>
              <a:rPr lang="he-IL" sz="2400" dirty="0" smtClean="0"/>
              <a:t>אל תבחרו משחק שדורש כתיבת מנוע גרפי (לדוגמה, לא </a:t>
            </a:r>
            <a:r>
              <a:rPr lang="en-US" sz="2400" dirty="0" smtClean="0"/>
              <a:t>doom</a:t>
            </a:r>
            <a:r>
              <a:rPr lang="he-IL" sz="2400" dirty="0" smtClean="0"/>
              <a:t>)</a:t>
            </a:r>
          </a:p>
          <a:p>
            <a:pPr lvl="1"/>
            <a:endParaRPr lang="he-IL" sz="2400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r>
              <a:rPr lang="he-IL" sz="2800" dirty="0" smtClean="0"/>
              <a:t>משחק למשתתף יחיד או שניים עדיף על משחק מול המחשב- חוסך עבודה של הוספת בינה לשחקן המחשב</a:t>
            </a:r>
          </a:p>
          <a:p>
            <a:pPr lvl="1"/>
            <a:r>
              <a:rPr lang="he-IL" sz="2400" dirty="0" smtClean="0"/>
              <a:t>לדוגמה שחמט...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696200" cy="1143000"/>
          </a:xfrm>
        </p:spPr>
        <p:txBody>
          <a:bodyPr>
            <a:normAutofit/>
          </a:bodyPr>
          <a:lstStyle/>
          <a:p>
            <a:r>
              <a:rPr lang="he-IL" sz="3600" dirty="0" smtClean="0"/>
              <a:t>משחקי מחשב- טיפים לבחירת משחק:</a:t>
            </a:r>
            <a:endParaRPr lang="en-US" sz="3600" dirty="0"/>
          </a:p>
        </p:txBody>
      </p:sp>
      <p:pic>
        <p:nvPicPr>
          <p:cNvPr id="7170" name="Picture 2" descr="http://www.vins.co.il/uploads/downloadImgs/doo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95600"/>
            <a:ext cx="3048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429000" y="1295400"/>
            <a:ext cx="5257800" cy="5029200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חישבו איך אפשר לבצע משחק מינימלי שיעבוד, ורק לאחר שהבסיס קיים הוסיפו לו מורכבות (שיפורי גרפיקה, צלילים וכו')</a:t>
            </a:r>
          </a:p>
          <a:p>
            <a:pPr lvl="1"/>
            <a:r>
              <a:rPr lang="he-IL" sz="2400" dirty="0" smtClean="0"/>
              <a:t>כך גם אם ייגמר לכם הזמן, עדיין יהיה לכם משהו עובד</a:t>
            </a:r>
          </a:p>
          <a:p>
            <a:r>
              <a:rPr lang="he-IL" sz="2800" dirty="0" smtClean="0"/>
              <a:t>תכננו מראש כמה זמן אתם הולכים להקדיש לכל חלק במשחק, ובדקו את עצמכם </a:t>
            </a:r>
            <a:endParaRPr lang="en-US" sz="28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משחקי מחשב- טיפים לתכנון זמן: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2828472" cy="263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3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505200" y="1481328"/>
            <a:ext cx="5181600" cy="4525963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הצפנה </a:t>
            </a:r>
            <a:r>
              <a:rPr lang="he-IL" sz="3200" dirty="0"/>
              <a:t>מסוג </a:t>
            </a:r>
            <a:r>
              <a:rPr lang="en-US" sz="3200" dirty="0" smtClean="0"/>
              <a:t>DES</a:t>
            </a:r>
            <a:endParaRPr lang="en-US" sz="3200" dirty="0"/>
          </a:p>
          <a:p>
            <a:r>
              <a:rPr lang="he-IL" sz="3200" dirty="0" smtClean="0"/>
              <a:t>הצפנת </a:t>
            </a:r>
            <a:r>
              <a:rPr lang="en-US" sz="3200" dirty="0" smtClean="0"/>
              <a:t>A51</a:t>
            </a:r>
            <a:endParaRPr lang="en-US" sz="3200" dirty="0"/>
          </a:p>
          <a:p>
            <a:r>
              <a:rPr lang="he-IL" sz="3200" dirty="0" smtClean="0"/>
              <a:t>קוד </a:t>
            </a:r>
            <a:r>
              <a:rPr lang="he-IL" sz="3200" dirty="0" err="1"/>
              <a:t>ויטרבי</a:t>
            </a:r>
            <a:r>
              <a:rPr lang="he-IL" sz="3200" dirty="0"/>
              <a:t> </a:t>
            </a:r>
            <a:r>
              <a:rPr lang="en-US" sz="3200" dirty="0" err="1" smtClean="0"/>
              <a:t>Viterbi</a:t>
            </a:r>
            <a:r>
              <a:rPr lang="he-IL" sz="3200" dirty="0" smtClean="0"/>
              <a:t> לתיקון שגיאות (תקשורת לוויינית)</a:t>
            </a:r>
          </a:p>
          <a:p>
            <a:r>
              <a:rPr lang="he-IL" sz="3200" dirty="0" smtClean="0"/>
              <a:t>דחיסת </a:t>
            </a:r>
            <a:r>
              <a:rPr lang="he-IL" sz="3200" dirty="0"/>
              <a:t>קבצים </a:t>
            </a:r>
            <a:r>
              <a:rPr lang="he-IL" sz="3200" dirty="0" smtClean="0"/>
              <a:t>לפי אלגוריתם למפל זיו </a:t>
            </a:r>
            <a:r>
              <a:rPr lang="en-US" sz="3200" dirty="0" smtClean="0"/>
              <a:t>LZ</a:t>
            </a:r>
            <a:endParaRPr lang="he-IL" sz="32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לפרויקטים אלגוריתמיים:</a:t>
            </a:r>
            <a:endParaRPr lang="en-US" dirty="0"/>
          </a:p>
        </p:txBody>
      </p:sp>
      <p:pic>
        <p:nvPicPr>
          <p:cNvPr id="6146" name="Picture 2" descr="http://forums.nexusmods.com/uploads/profile/photo-6947028.jpg?_r=13780262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292608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8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sz="2800" dirty="0" smtClean="0"/>
              <a:t>אל תנסו להמציא הצפנה! התוצאה תהיה או פשוטה מדי או מורכבת מדי.</a:t>
            </a:r>
          </a:p>
          <a:p>
            <a:pPr lvl="1"/>
            <a:r>
              <a:rPr lang="he-IL" sz="2400" dirty="0" smtClean="0"/>
              <a:t>ישנם מקורות רבים ללימוד הצפנה מסוג </a:t>
            </a:r>
            <a:r>
              <a:rPr lang="en-US" sz="2400" dirty="0" smtClean="0"/>
              <a:t>Block</a:t>
            </a:r>
            <a:r>
              <a:rPr lang="he-IL" sz="2400" dirty="0" smtClean="0"/>
              <a:t> או </a:t>
            </a:r>
            <a:r>
              <a:rPr lang="en-US" sz="2400" dirty="0" smtClean="0"/>
              <a:t>LFSR</a:t>
            </a:r>
            <a:r>
              <a:rPr lang="he-IL" sz="2400" dirty="0" smtClean="0"/>
              <a:t>, כולל </a:t>
            </a:r>
            <a:r>
              <a:rPr lang="he-IL" sz="2400" dirty="0" err="1" smtClean="0"/>
              <a:t>יוטיוב</a:t>
            </a:r>
            <a:endParaRPr lang="he-IL" sz="2400" dirty="0" smtClean="0"/>
          </a:p>
          <a:p>
            <a:r>
              <a:rPr lang="he-IL" sz="2800" dirty="0" smtClean="0"/>
              <a:t>ישנם אתרים שמבצעים הצפנה אונליין, כך שאפשר לבדוק את עצמכם מול התוצאה באתר.</a:t>
            </a:r>
          </a:p>
          <a:p>
            <a:r>
              <a:rPr lang="he-IL" sz="2800" dirty="0" smtClean="0"/>
              <a:t>רוב העבודה והעניין בפרויקט הצפנה היא הפענוח.</a:t>
            </a:r>
          </a:p>
          <a:p>
            <a:r>
              <a:rPr lang="he-IL" sz="2800" dirty="0" smtClean="0"/>
              <a:t>אם אתם חושבים על לנסות לשבור את מפתח ההצפנה- בחרו מפתח עם מספר אפשרויות סביר (כמה עשרות ביטים).</a:t>
            </a:r>
          </a:p>
          <a:p>
            <a:r>
              <a:rPr lang="he-IL" sz="2800" dirty="0" smtClean="0"/>
              <a:t>אל תבזבזו את כל זמן הפרויקט על לימוד ההצפנה- השאירו לפחות 70% מהזמן לכתיבת הקוד.</a:t>
            </a:r>
            <a:endParaRPr lang="en-US" sz="28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פרויקטים אלגוריתמיים – טיפים: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91000" y="1481328"/>
            <a:ext cx="4495800" cy="4995672"/>
          </a:xfrm>
        </p:spPr>
        <p:txBody>
          <a:bodyPr>
            <a:normAutofit fontScale="92500"/>
          </a:bodyPr>
          <a:lstStyle/>
          <a:p>
            <a:r>
              <a:rPr lang="he-IL" sz="2800" dirty="0" smtClean="0"/>
              <a:t>הפרויקט צריך להתחיל מתרשים זרימה, שיאפשר לכם:</a:t>
            </a:r>
          </a:p>
          <a:p>
            <a:pPr lvl="1"/>
            <a:r>
              <a:rPr lang="he-IL" sz="2400" dirty="0" smtClean="0"/>
              <a:t>לתכנן נכון את חלוקת הקוד לפרוצדורות</a:t>
            </a:r>
          </a:p>
          <a:p>
            <a:pPr lvl="1"/>
            <a:r>
              <a:rPr lang="he-IL" sz="2400" dirty="0" smtClean="0"/>
              <a:t>לתאר את קשרי הגומלין ביניהן</a:t>
            </a:r>
          </a:p>
          <a:p>
            <a:pPr lvl="1"/>
            <a:r>
              <a:rPr lang="he-IL" sz="2400" dirty="0" smtClean="0"/>
              <a:t>לחסוך זמן קידוד!</a:t>
            </a:r>
          </a:p>
          <a:p>
            <a:r>
              <a:rPr lang="he-IL" sz="2800" dirty="0" smtClean="0"/>
              <a:t>הסברים על תרשימי זרימה ניתן למצוא באינטרנט. לדוגמה:</a:t>
            </a:r>
          </a:p>
          <a:p>
            <a:pPr>
              <a:buNone/>
            </a:pPr>
            <a:r>
              <a:rPr lang="he-IL" sz="2800" dirty="0" smtClean="0"/>
              <a:t> </a:t>
            </a:r>
            <a:r>
              <a:rPr lang="en-US" sz="1700" dirty="0" smtClean="0">
                <a:hlinkClick r:id="rId2"/>
              </a:rPr>
              <a:t>https://acardona574.wordpress.com/2011/11/10/flow-chart-how-to-order-a-book-on-amazon/</a:t>
            </a:r>
            <a:endParaRPr lang="he-IL" sz="28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תרשים זרימה - </a:t>
            </a:r>
            <a:r>
              <a:rPr lang="en-US" dirty="0" err="1" smtClean="0"/>
              <a:t>FlowChart</a:t>
            </a:r>
            <a:endParaRPr lang="he-IL" dirty="0"/>
          </a:p>
        </p:txBody>
      </p:sp>
      <p:pic>
        <p:nvPicPr>
          <p:cNvPr id="33794" name="Picture 2" descr="https://acardona574.files.wordpress.com/2011/11/flowchar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4018684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648200" y="1481328"/>
            <a:ext cx="4038600" cy="4843272"/>
          </a:xfrm>
        </p:spPr>
        <p:txBody>
          <a:bodyPr>
            <a:normAutofit fontScale="92500" lnSpcReduction="20000"/>
          </a:bodyPr>
          <a:lstStyle/>
          <a:p>
            <a:r>
              <a:rPr lang="he-IL" sz="2800" dirty="0" smtClean="0"/>
              <a:t>פתיחה: שם הפרויקט, שם התלמיד, שמות המנחים</a:t>
            </a:r>
          </a:p>
          <a:p>
            <a:r>
              <a:rPr lang="he-IL" sz="2800" dirty="0" smtClean="0"/>
              <a:t>מדריך למשתמש- איך מפעילים, מה המסכים, האפשרויות</a:t>
            </a:r>
          </a:p>
          <a:p>
            <a:r>
              <a:rPr lang="he-IL" sz="2800" dirty="0" smtClean="0"/>
              <a:t>תרשים הזרימה</a:t>
            </a:r>
          </a:p>
          <a:p>
            <a:r>
              <a:rPr lang="he-IL" sz="2800" dirty="0" smtClean="0"/>
              <a:t>רשימת הפרוצדורות, לכל אחת:</a:t>
            </a:r>
          </a:p>
          <a:p>
            <a:pPr lvl="1"/>
            <a:r>
              <a:rPr lang="he-IL" sz="2400" dirty="0" smtClean="0"/>
              <a:t>מה היא מבצעת</a:t>
            </a:r>
          </a:p>
          <a:p>
            <a:pPr lvl="1"/>
            <a:r>
              <a:rPr lang="he-IL" sz="2400" dirty="0" smtClean="0"/>
              <a:t>קלט</a:t>
            </a:r>
          </a:p>
          <a:p>
            <a:pPr lvl="1"/>
            <a:r>
              <a:rPr lang="he-IL" sz="2400" dirty="0" smtClean="0"/>
              <a:t>פלט</a:t>
            </a:r>
          </a:p>
          <a:p>
            <a:r>
              <a:rPr lang="he-IL" sz="2800" smtClean="0"/>
              <a:t>מקורות חיצוניים</a:t>
            </a:r>
            <a:endParaRPr lang="he-IL" sz="2800" dirty="0" smtClean="0"/>
          </a:p>
          <a:p>
            <a:r>
              <a:rPr lang="he-IL" sz="2800" dirty="0" smtClean="0"/>
              <a:t>אין צורך להדפיס קוד- חסכו עצים </a:t>
            </a:r>
            <a:r>
              <a:rPr lang="he-IL" sz="2800" dirty="0" smtClean="0">
                <a:sym typeface="Wingdings" pitchFamily="2" charset="2"/>
              </a:rPr>
              <a:t></a:t>
            </a:r>
            <a:endParaRPr lang="en-US" sz="28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 הפרויקט</a:t>
            </a:r>
            <a:endParaRPr lang="en-US" dirty="0"/>
          </a:p>
        </p:txBody>
      </p:sp>
      <p:pic>
        <p:nvPicPr>
          <p:cNvPr id="35842" name="Picture 2" descr="http://bookriotcom.c.presscdn.com/wp-content/uploads/2014/10/Huge-bo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4165600" cy="312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43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מטרות פרויקט הסיום</a:t>
            </a:r>
          </a:p>
          <a:p>
            <a:r>
              <a:rPr lang="he-IL" sz="3200" dirty="0" smtClean="0"/>
              <a:t>דרישות משרד החינוך</a:t>
            </a:r>
          </a:p>
          <a:p>
            <a:r>
              <a:rPr lang="he-IL" sz="3200" dirty="0" smtClean="0"/>
              <a:t>פרויקט מורחב- גבהים</a:t>
            </a:r>
          </a:p>
          <a:p>
            <a:r>
              <a:rPr lang="he-IL" sz="3200" dirty="0" smtClean="0"/>
              <a:t>דוגמאות וטיפים לביצוע משחקי מחשב</a:t>
            </a:r>
          </a:p>
          <a:p>
            <a:r>
              <a:rPr lang="he-IL" sz="3200" dirty="0" smtClean="0"/>
              <a:t>דוגמאות וטיפים לביצוע פרויקטים אלגוריתמיים</a:t>
            </a:r>
            <a:endParaRPr lang="he-IL" sz="2800" dirty="0" smtClean="0"/>
          </a:p>
          <a:p>
            <a:r>
              <a:rPr lang="he-IL" sz="3200" dirty="0" smtClean="0"/>
              <a:t>ספר הפרויקט</a:t>
            </a:r>
          </a:p>
          <a:p>
            <a:pPr marL="109728" indent="0">
              <a:buNone/>
            </a:pPr>
            <a:endParaRPr lang="he-IL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תוכן עניינים</a:t>
            </a:r>
            <a:endParaRPr lang="he-I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1124752"/>
            <a:ext cx="82089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fbcdn-sphotos-g-a.akamaihd.net/hphotos-ak-xap1/t1.0-9/1463913_1381446802102043_1909456146_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4" b="27347"/>
          <a:stretch/>
        </p:blipFill>
        <p:spPr bwMode="auto">
          <a:xfrm>
            <a:off x="-4176" y="0"/>
            <a:ext cx="15624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6866" name="Picture 2" descr="http://api.ning.com/files/w3eiFFRDzzdCH93QopFipKQ1gig3pdpkO9xGpMhjKwyEh16bQ*kcyYxfhTMvM33z6VLYwU8qJHtcfLDWMoWIADe-AphnwwR7/SkyBlueS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8248" cy="6858000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1752601"/>
            <a:ext cx="7772400" cy="182976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בהצלחה</a:t>
            </a:r>
            <a:endParaRPr kumimoji="0" lang="he-IL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43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/>
          <a:lstStyle/>
          <a:p>
            <a:r>
              <a:rPr lang="he-IL" sz="2800" dirty="0" smtClean="0"/>
              <a:t>מסכם את החומר שנלמד במהלך השנה</a:t>
            </a:r>
          </a:p>
          <a:p>
            <a:r>
              <a:rPr lang="he-IL" sz="2800" dirty="0" smtClean="0"/>
              <a:t>התלמידים מדגימים את הידע והיכולת שלהם</a:t>
            </a:r>
          </a:p>
          <a:p>
            <a:pPr lvl="1"/>
            <a:r>
              <a:rPr lang="he-IL" sz="2400" dirty="0" smtClean="0"/>
              <a:t>רמת הידע עולה משמעותית בעקבות ביצוע הפרויקט</a:t>
            </a:r>
          </a:p>
          <a:p>
            <a:r>
              <a:rPr lang="he-IL" sz="2800" dirty="0" smtClean="0"/>
              <a:t>התלמידים בונים תוכנה משמעותית ומתכננים אותה מאפס</a:t>
            </a:r>
          </a:p>
          <a:p>
            <a:pPr lvl="1"/>
            <a:r>
              <a:rPr lang="he-IL" sz="2400" dirty="0" smtClean="0"/>
              <a:t>התנסות חשובה להמשך הלימודים במגמה </a:t>
            </a:r>
          </a:p>
          <a:p>
            <a:r>
              <a:rPr lang="he-IL" sz="2800" dirty="0" smtClean="0"/>
              <a:t>משקל גבוה בציון השנתי (נתון לשיקול המורה)</a:t>
            </a:r>
          </a:p>
          <a:p>
            <a:pPr lvl="1"/>
            <a:r>
              <a:rPr lang="he-IL" sz="2400" dirty="0" smtClean="0"/>
              <a:t>בעבר, הציון ניתן על ידי בוחן חיצוני</a:t>
            </a:r>
          </a:p>
          <a:p>
            <a:pPr lvl="1"/>
            <a:r>
              <a:rPr lang="he-IL" sz="2400" dirty="0" smtClean="0"/>
              <a:t>השנה, המורה קובע את הציון</a:t>
            </a:r>
          </a:p>
          <a:p>
            <a:pPr lvl="1"/>
            <a:r>
              <a:rPr lang="he-IL" sz="2400" dirty="0" smtClean="0"/>
              <a:t>הציון הוא חלק מציון הבגרות</a:t>
            </a:r>
          </a:p>
          <a:p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פרויקט הסיום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152400" y="1481328"/>
            <a:ext cx="8763000" cy="4525963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משרד החינוך קבע כללים לניקוד פרויקט סיום.</a:t>
            </a:r>
          </a:p>
          <a:p>
            <a:r>
              <a:rPr lang="he-IL" sz="2800" dirty="0" smtClean="0"/>
              <a:t>רשימת הכללים נמצאת ב-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cms.education.gov.il/NR/rdonlyres/FD397E5B-40BE-4B38-9B8F-93E30CE5C738/177646/resource_1532962519.pdf</a:t>
            </a:r>
            <a:endParaRPr lang="he-IL" sz="14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he-IL" sz="2800" dirty="0"/>
              <a:t>מתוך הכללים</a:t>
            </a:r>
            <a:r>
              <a:rPr lang="he-IL" sz="2800" dirty="0" smtClean="0"/>
              <a:t>: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he-IL" sz="2400" dirty="0" smtClean="0"/>
              <a:t>יש לבצע פרויקט בהיקף של לפחות 50 שורות קוד (כן, רק חמישים)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he-IL" sz="2400" dirty="0" smtClean="0"/>
              <a:t>שורות הקוד כוללות 2-3 פרוצדורות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he-IL" sz="2400" dirty="0"/>
              <a:t>במהלך הצגת </a:t>
            </a:r>
            <a:r>
              <a:rPr lang="he-IL" sz="2400" dirty="0" smtClean="0"/>
              <a:t>הפרויקט הנבחנים מקבלים 2 משימות לשינוי הקוד 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he-IL" sz="2800" dirty="0" smtClean="0"/>
              <a:t>אפשר לעשות את המינימום לפי דרישות משרד החינוך ועדיין לקבל ציון 100. </a:t>
            </a:r>
            <a:endParaRPr lang="en-US" sz="28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he-IL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he-IL" sz="2400" dirty="0"/>
          </a:p>
          <a:p>
            <a:pPr lvl="3"/>
            <a:endParaRPr lang="he-IL" sz="600" dirty="0" smtClean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דרישות משרד החינוך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ביצוע פרויקט שהוא מעל ומעבר להיקף המינימלי הנדרש על פי משרד החינוך</a:t>
            </a:r>
          </a:p>
          <a:p>
            <a:pPr lvl="1"/>
            <a:r>
              <a:rPr lang="he-IL" sz="2400" dirty="0" smtClean="0"/>
              <a:t>כמות שורות קוד</a:t>
            </a:r>
          </a:p>
          <a:p>
            <a:pPr lvl="1"/>
            <a:r>
              <a:rPr lang="he-IL" sz="2400" dirty="0" smtClean="0"/>
              <a:t>מורכבות אלגוריתמית</a:t>
            </a:r>
          </a:p>
          <a:p>
            <a:pPr lvl="1"/>
            <a:r>
              <a:rPr lang="he-IL" sz="2400" dirty="0" smtClean="0"/>
              <a:t>נושא מעניין</a:t>
            </a:r>
          </a:p>
          <a:p>
            <a:pPr lvl="1"/>
            <a:r>
              <a:rPr lang="he-IL" sz="2400" dirty="0" smtClean="0"/>
              <a:t>כולל מרכיבים של לימוד עצמי</a:t>
            </a:r>
            <a:endParaRPr lang="en-US" sz="2400" dirty="0" smtClean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פרויקט מורחב- גבהים</a:t>
            </a:r>
            <a:endParaRPr lang="en-US" dirty="0"/>
          </a:p>
        </p:txBody>
      </p:sp>
      <p:pic>
        <p:nvPicPr>
          <p:cNvPr id="6" name="Picture 2" descr="http://api.ning.com/files/w3eiFFRDzzdCH93QopFipKQ1gig3pdpkO9xGpMhjKwyEh16bQ*kcyYxfhTMvM33z6VLYwU8qJHtcfLDWMoWIADe-AphnwwR7/SkyBlueS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3977241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4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רצון להעמיק את הידע</a:t>
            </a:r>
          </a:p>
          <a:p>
            <a:r>
              <a:rPr lang="he-IL" sz="2800" dirty="0" smtClean="0"/>
              <a:t>רצון להצטיין</a:t>
            </a:r>
          </a:p>
          <a:p>
            <a:r>
              <a:rPr lang="he-IL" sz="2800" dirty="0" smtClean="0"/>
              <a:t>ציון גבוה</a:t>
            </a:r>
          </a:p>
          <a:p>
            <a:r>
              <a:rPr lang="he-IL" sz="2800" dirty="0" smtClean="0"/>
              <a:t>משהו להתגאות בו במיונים לצבא ובראיונות עבודה</a:t>
            </a:r>
          </a:p>
          <a:p>
            <a:r>
              <a:rPr lang="he-IL" sz="2800" dirty="0" smtClean="0"/>
              <a:t>הכי חשוב- עניין והנאה</a:t>
            </a:r>
          </a:p>
          <a:p>
            <a:pPr marL="109728" indent="0">
              <a:buNone/>
            </a:pPr>
            <a:endParaRPr lang="he-IL" sz="2800" dirty="0" smtClean="0"/>
          </a:p>
          <a:p>
            <a:r>
              <a:rPr lang="he-IL" sz="2800" dirty="0"/>
              <a:t>שורה תחתונה: </a:t>
            </a:r>
            <a:r>
              <a:rPr lang="he-IL" sz="2800" dirty="0" smtClean="0"/>
              <a:t>עשו את המקסימום שאתם יכולים וממשו את הפוטנציאל שלכם!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סיבות לביצוע פרויקט מורחב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he-IL" sz="2800" dirty="0" smtClean="0"/>
              <a:t>1500 שורות קוד הן סדר גודל מקובל</a:t>
            </a:r>
          </a:p>
          <a:p>
            <a:r>
              <a:rPr lang="he-IL" sz="2800" dirty="0" smtClean="0"/>
              <a:t>לימוד עצמי של חומר</a:t>
            </a:r>
          </a:p>
          <a:p>
            <a:pPr lvl="1"/>
            <a:r>
              <a:rPr lang="he-IL" sz="2400" dirty="0" smtClean="0"/>
              <a:t>אלגוריתם מעניין (לדוגמה- הצפנה)</a:t>
            </a:r>
          </a:p>
          <a:p>
            <a:pPr lvl="1"/>
            <a:r>
              <a:rPr lang="he-IL" sz="2400" dirty="0" smtClean="0"/>
              <a:t>שיטת מימוש (לדוגמה- הצגת תמונה, השמעת צלילים)</a:t>
            </a:r>
          </a:p>
          <a:p>
            <a:pPr lvl="1"/>
            <a:r>
              <a:rPr lang="he-IL" sz="2400" dirty="0" smtClean="0"/>
              <a:t>אבני בניין נפוצות ללימוד עצמי נמצא בפרק 12</a:t>
            </a:r>
          </a:p>
          <a:p>
            <a:pPr lvl="1"/>
            <a:r>
              <a:rPr lang="he-IL" sz="2400" dirty="0" smtClean="0"/>
              <a:t>יתר החומר – אינטרנט </a:t>
            </a:r>
            <a:r>
              <a:rPr lang="he-IL" sz="2400" dirty="0" smtClean="0">
                <a:sym typeface="Wingdings" panose="05000000000000000000" pitchFamily="2" charset="2"/>
              </a:rPr>
              <a:t></a:t>
            </a:r>
            <a:endParaRPr lang="he-IL" sz="2400" dirty="0" smtClean="0"/>
          </a:p>
          <a:p>
            <a:r>
              <a:rPr lang="he-IL" sz="2800" dirty="0" smtClean="0"/>
              <a:t>פרק הזמן המוקדש לפרויקט מורחב- כחודש עד חודשיים</a:t>
            </a:r>
          </a:p>
          <a:p>
            <a:pPr lvl="1"/>
            <a:r>
              <a:rPr lang="he-IL" sz="2400" dirty="0" smtClean="0"/>
              <a:t>התכנות מתבצע הן תוך כדי השיעורים והן בבית</a:t>
            </a:r>
          </a:p>
          <a:p>
            <a:endParaRPr lang="en-US" sz="28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היקף מומלץ לפרויקט גבהים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029200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הפרק כולל מגוון אבני בניין שימושיות (תיאוריה ודוגמאות)</a:t>
            </a:r>
          </a:p>
          <a:p>
            <a:r>
              <a:rPr lang="he-IL" sz="2800" u="sng" dirty="0" smtClean="0"/>
              <a:t>מיועד ללימוד עצמי</a:t>
            </a:r>
          </a:p>
          <a:p>
            <a:r>
              <a:rPr lang="he-IL" sz="2800" dirty="0" smtClean="0"/>
              <a:t>אבני בניין:</a:t>
            </a:r>
          </a:p>
          <a:p>
            <a:pPr lvl="1"/>
            <a:r>
              <a:rPr lang="he-IL" sz="2000" dirty="0" smtClean="0"/>
              <a:t>גרפיקה- מצב גרפי, מצב טקסטואלי (גרפיקת </a:t>
            </a:r>
            <a:r>
              <a:rPr lang="en-US" sz="2000" dirty="0" smtClean="0"/>
              <a:t>ASCII</a:t>
            </a:r>
            <a:r>
              <a:rPr lang="he-IL" sz="2000" dirty="0" smtClean="0"/>
              <a:t>)</a:t>
            </a:r>
          </a:p>
          <a:p>
            <a:pPr lvl="1"/>
            <a:r>
              <a:rPr lang="he-IL" sz="2000" dirty="0" smtClean="0"/>
              <a:t>העלאת תמונה מקובץ</a:t>
            </a:r>
          </a:p>
          <a:p>
            <a:pPr lvl="1"/>
            <a:r>
              <a:rPr lang="he-IL" sz="2000" dirty="0" smtClean="0"/>
              <a:t>שימוש בעכבר</a:t>
            </a:r>
          </a:p>
          <a:p>
            <a:pPr lvl="1"/>
            <a:r>
              <a:rPr lang="he-IL" sz="2000" dirty="0" smtClean="0"/>
              <a:t>שימוש במקלדת (בעיקר פרק 11 פסיקות חומרה)</a:t>
            </a:r>
          </a:p>
          <a:p>
            <a:pPr lvl="1"/>
            <a:r>
              <a:rPr lang="he-IL" sz="2000" dirty="0" smtClean="0"/>
              <a:t>עבודה עם קבצים</a:t>
            </a:r>
          </a:p>
          <a:p>
            <a:pPr lvl="1"/>
            <a:r>
              <a:rPr lang="he-IL" sz="2000" dirty="0" smtClean="0"/>
              <a:t>מדידת זמן</a:t>
            </a:r>
          </a:p>
          <a:p>
            <a:pPr lvl="1"/>
            <a:r>
              <a:rPr lang="he-IL" sz="2000" dirty="0" smtClean="0"/>
              <a:t>יצירת מספרים אקראיים</a:t>
            </a:r>
          </a:p>
          <a:p>
            <a:pPr lvl="1"/>
            <a:endParaRPr lang="he-IL" sz="2000" dirty="0" smtClean="0"/>
          </a:p>
          <a:p>
            <a:endParaRPr lang="en-US" sz="28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פרק 12 – פרויקטי סיום</a:t>
            </a:r>
            <a:endParaRPr lang="en-US" dirty="0"/>
          </a:p>
        </p:txBody>
      </p:sp>
      <p:pic>
        <p:nvPicPr>
          <p:cNvPr id="37890" name="Picture 2" descr="http://kognitio.com/wp-content/uploads/2014/10/le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7662"/>
            <a:ext cx="4800600" cy="2700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55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343400"/>
          </a:xfrm>
        </p:spPr>
        <p:txBody>
          <a:bodyPr>
            <a:normAutofit lnSpcReduction="10000"/>
          </a:bodyPr>
          <a:lstStyle/>
          <a:p>
            <a:r>
              <a:rPr lang="he-IL" sz="3200" dirty="0" smtClean="0"/>
              <a:t>ניתן לאפיין את הפרויקטים תחת הקטגוריות הבאות:</a:t>
            </a:r>
          </a:p>
          <a:p>
            <a:pPr lvl="1"/>
            <a:r>
              <a:rPr lang="he-IL" sz="2800" dirty="0" smtClean="0"/>
              <a:t>משחקי מחשב</a:t>
            </a:r>
          </a:p>
          <a:p>
            <a:pPr lvl="1"/>
            <a:r>
              <a:rPr lang="he-IL" sz="2800" dirty="0" smtClean="0"/>
              <a:t>אלגוריתמים מורכבים</a:t>
            </a:r>
          </a:p>
          <a:p>
            <a:r>
              <a:rPr lang="he-IL" sz="3200" dirty="0" smtClean="0"/>
              <a:t>טיפים והערות:</a:t>
            </a:r>
          </a:p>
          <a:p>
            <a:pPr lvl="1"/>
            <a:r>
              <a:rPr lang="he-IL" sz="2800" dirty="0" smtClean="0"/>
              <a:t>לא מומלץ לבצע פרויקטים מתחום רשתות המחשבים- בשביל זה יש את כיתה יא </a:t>
            </a:r>
            <a:r>
              <a:rPr lang="he-IL" sz="2800" dirty="0" smtClean="0">
                <a:sym typeface="Wingdings" pitchFamily="2" charset="2"/>
              </a:rPr>
              <a:t></a:t>
            </a:r>
          </a:p>
          <a:p>
            <a:pPr lvl="1"/>
            <a:r>
              <a:rPr lang="he-IL" sz="2800" dirty="0" smtClean="0"/>
              <a:t>העובדה שמישהו עשה משהו דומה בעבר אינה חשובה!</a:t>
            </a:r>
          </a:p>
          <a:p>
            <a:pPr lvl="2"/>
            <a:r>
              <a:rPr lang="he-IL" sz="2400" dirty="0" smtClean="0"/>
              <a:t>דוגמה: העובדה שמישהו תיכנת "סנייק" בעבר אינה מורידה במאום מרמת הקושי של הפרויקט</a:t>
            </a:r>
          </a:p>
          <a:p>
            <a:endParaRPr lang="he-IL" sz="3200" dirty="0" smtClean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</a:t>
            </a:r>
            <a:r>
              <a:rPr lang="he-IL" dirty="0" err="1" smtClean="0"/>
              <a:t>פרוייקטים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sembly_template (1)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assembly_template (1)</Template>
  <TotalTime>449</TotalTime>
  <Words>875</Words>
  <Application>Microsoft Office PowerPoint</Application>
  <PresentationFormat>‫הצגה על המסך (4:3)</PresentationFormat>
  <Paragraphs>176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8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assembly_template (1)</vt:lpstr>
      <vt:lpstr>פרויקטי סיום באסמבלי</vt:lpstr>
      <vt:lpstr>תוכן עניינים</vt:lpstr>
      <vt:lpstr>מטרות פרויקט הסיום</vt:lpstr>
      <vt:lpstr>דרישות משרד החינוך</vt:lpstr>
      <vt:lpstr>פרויקט מורחב- גבהים</vt:lpstr>
      <vt:lpstr>סיבות לביצוע פרויקט מורחב</vt:lpstr>
      <vt:lpstr>היקף מומלץ לפרויקט גבהים</vt:lpstr>
      <vt:lpstr>פרק 12 – פרויקטי סיום</vt:lpstr>
      <vt:lpstr>סוגי פרוייקטים</vt:lpstr>
      <vt:lpstr>דוגמה: שולה מוקשים</vt:lpstr>
      <vt:lpstr>דוגמה: הצפנת בלוק DES</vt:lpstr>
      <vt:lpstr>משחקי מחשב</vt:lpstr>
      <vt:lpstr>דוגמאות למשחקי מחשב שנעשו:</vt:lpstr>
      <vt:lpstr>משחקי מחשב- טיפים לבחירת משחק:</vt:lpstr>
      <vt:lpstr>משחקי מחשב- טיפים לתכנון זמן:</vt:lpstr>
      <vt:lpstr>דוגמאות לפרויקטים אלגוריתמיים:</vt:lpstr>
      <vt:lpstr>פרויקטים אלגוריתמיים – טיפים:</vt:lpstr>
      <vt:lpstr>תרשים זרימה - FlowChart</vt:lpstr>
      <vt:lpstr>ספר הפרויקט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לאסמבלי</dc:title>
  <dc:creator>Barak Gonen</dc:creator>
  <cp:lastModifiedBy>א ס</cp:lastModifiedBy>
  <cp:revision>72</cp:revision>
  <dcterms:created xsi:type="dcterms:W3CDTF">2014-08-12T18:17:46Z</dcterms:created>
  <dcterms:modified xsi:type="dcterms:W3CDTF">2016-12-13T17:15:18Z</dcterms:modified>
</cp:coreProperties>
</file>