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97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8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25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62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0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8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9E48-B0DD-4FDF-AAEA-1A82E5EDF5E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4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b="1" dirty="0" smtClean="0"/>
              <a:t>מקשי מקלדת</a:t>
            </a:r>
            <a:endParaRPr lang="en-US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758951" y="4171856"/>
            <a:ext cx="3263168" cy="534615"/>
          </a:xfrm>
        </p:spPr>
        <p:txBody>
          <a:bodyPr/>
          <a:lstStyle/>
          <a:p>
            <a:r>
              <a:rPr lang="he-IL" b="1" dirty="0" smtClean="0"/>
              <a:t>דנה אבן חיים ופרלמן רחל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268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398558" y="1434448"/>
            <a:ext cx="312818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IDEAL</a:t>
            </a:r>
          </a:p>
          <a:p>
            <a:pPr marL="0" indent="0">
              <a:buNone/>
            </a:pPr>
            <a:r>
              <a:rPr lang="en-US" dirty="0"/>
              <a:t>MODEL small</a:t>
            </a:r>
          </a:p>
          <a:p>
            <a:pPr marL="0" indent="0">
              <a:buNone/>
            </a:pPr>
            <a:r>
              <a:rPr lang="en-US" dirty="0"/>
              <a:t>STACK 100h</a:t>
            </a:r>
          </a:p>
          <a:p>
            <a:pPr marL="0" indent="0">
              <a:buNone/>
            </a:pPr>
            <a:r>
              <a:rPr lang="en-US" dirty="0"/>
              <a:t>DATASEG</a:t>
            </a:r>
          </a:p>
          <a:p>
            <a:pPr marL="0" indent="0">
              <a:buNone/>
            </a:pPr>
            <a:r>
              <a:rPr lang="en-US" dirty="0"/>
              <a:t>msg1 </a:t>
            </a:r>
            <a:r>
              <a:rPr lang="en-US" dirty="0" err="1"/>
              <a:t>db</a:t>
            </a:r>
            <a:r>
              <a:rPr lang="en-US" dirty="0"/>
              <a:t> 'Start ESC',13,10,'$'</a:t>
            </a:r>
          </a:p>
          <a:p>
            <a:pPr marL="0" indent="0">
              <a:buNone/>
            </a:pPr>
            <a:r>
              <a:rPr lang="en-US" dirty="0"/>
              <a:t>msg2 </a:t>
            </a:r>
            <a:r>
              <a:rPr lang="en-US" dirty="0" err="1"/>
              <a:t>db</a:t>
            </a:r>
            <a:r>
              <a:rPr lang="en-US" dirty="0"/>
              <a:t> 'Stop ESC',13,10,'$'</a:t>
            </a:r>
          </a:p>
          <a:p>
            <a:pPr marL="0" indent="0">
              <a:buNone/>
            </a:pPr>
            <a:r>
              <a:rPr lang="en-US" dirty="0" err="1"/>
              <a:t>saveKey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68022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30941" y="215153"/>
            <a:ext cx="861059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WaitForKey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;check if there is a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new key in buffer</a:t>
            </a:r>
          </a:p>
          <a:p>
            <a:r>
              <a:rPr lang="en-US" sz="1600" dirty="0" smtClean="0"/>
              <a:t>	in al, 64h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cmp</a:t>
            </a:r>
            <a:r>
              <a:rPr lang="en-US" sz="1600" dirty="0" smtClean="0"/>
              <a:t> al, 10b</a:t>
            </a:r>
          </a:p>
          <a:p>
            <a:r>
              <a:rPr lang="en-US" sz="1600" dirty="0" smtClean="0"/>
              <a:t>	je </a:t>
            </a:r>
            <a:r>
              <a:rPr lang="en-US" sz="1600" dirty="0" err="1" smtClean="0"/>
              <a:t>WaitForKey</a:t>
            </a:r>
            <a:endParaRPr lang="en-US" sz="1600" dirty="0" smtClean="0"/>
          </a:p>
          <a:p>
            <a:r>
              <a:rPr lang="en-US" sz="1600" dirty="0" smtClean="0"/>
              <a:t>	in al, 60h	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cmp</a:t>
            </a:r>
            <a:r>
              <a:rPr lang="en-US" sz="1600" dirty="0" smtClean="0"/>
              <a:t> al, [</a:t>
            </a:r>
            <a:r>
              <a:rPr lang="en-US" sz="1600" dirty="0" err="1" smtClean="0"/>
              <a:t>saveKey</a:t>
            </a:r>
            <a:r>
              <a:rPr lang="en-US" sz="1600" dirty="0" smtClean="0"/>
              <a:t>]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;check if the key is same a</a:t>
            </a:r>
            <a:r>
              <a:rPr lang="en-US" sz="1600" dirty="0" smtClean="0"/>
              <a:t>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already pressed</a:t>
            </a:r>
          </a:p>
          <a:p>
            <a:r>
              <a:rPr lang="en-US" sz="1600" dirty="0" smtClean="0"/>
              <a:t>	je </a:t>
            </a:r>
            <a:r>
              <a:rPr lang="en-US" sz="1600" dirty="0" err="1" smtClean="0"/>
              <a:t>WaitForKey</a:t>
            </a:r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[</a:t>
            </a:r>
            <a:r>
              <a:rPr lang="en-US" sz="1600" dirty="0" err="1" smtClean="0"/>
              <a:t>saveKey</a:t>
            </a:r>
            <a:r>
              <a:rPr lang="en-US" sz="1600" dirty="0" smtClean="0"/>
              <a:t>], al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;new key - store it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cmp</a:t>
            </a:r>
            <a:r>
              <a:rPr lang="en-US" sz="1600" dirty="0" smtClean="0"/>
              <a:t> al, 1h </a:t>
            </a:r>
          </a:p>
          <a:p>
            <a:r>
              <a:rPr lang="en-US" sz="1600" dirty="0" smtClean="0"/>
              <a:t>	je </a:t>
            </a:r>
            <a:r>
              <a:rPr lang="en-US" sz="1600" dirty="0" err="1" smtClean="0"/>
              <a:t>KeyPressed</a:t>
            </a:r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cmp</a:t>
            </a:r>
            <a:r>
              <a:rPr lang="en-US" sz="1600" dirty="0" smtClean="0"/>
              <a:t> al, 81h </a:t>
            </a:r>
          </a:p>
          <a:p>
            <a:r>
              <a:rPr lang="en-US" sz="1600" dirty="0" smtClean="0"/>
              <a:t>	je </a:t>
            </a:r>
            <a:r>
              <a:rPr lang="en-US" sz="1600" dirty="0" err="1" smtClean="0"/>
              <a:t>KeyReleased</a:t>
            </a:r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jmp</a:t>
            </a:r>
            <a:r>
              <a:rPr lang="en-US" sz="1600" dirty="0" smtClean="0"/>
              <a:t> </a:t>
            </a:r>
            <a:r>
              <a:rPr lang="en-US" sz="1600" dirty="0" err="1" smtClean="0"/>
              <a:t>WaitForKey</a:t>
            </a:r>
            <a:r>
              <a:rPr lang="en-US" sz="1600" dirty="0" smtClean="0"/>
              <a:t>		</a:t>
            </a:r>
          </a:p>
          <a:p>
            <a:r>
              <a:rPr lang="en-US" sz="1600" dirty="0" err="1" smtClean="0"/>
              <a:t>KeyPressed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;print "Start"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dx, offset msg1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jmp</a:t>
            </a:r>
            <a:r>
              <a:rPr lang="en-US" sz="1600" dirty="0" smtClean="0"/>
              <a:t> print</a:t>
            </a:r>
          </a:p>
          <a:p>
            <a:r>
              <a:rPr lang="en-US" sz="1600" dirty="0" err="1" smtClean="0"/>
              <a:t>KeyReleased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;print "Stop"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dx, offset msg2</a:t>
            </a:r>
          </a:p>
          <a:p>
            <a:r>
              <a:rPr lang="en-US" sz="1600" dirty="0" smtClean="0"/>
              <a:t>print: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ah, 9h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21h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jmp</a:t>
            </a:r>
            <a:r>
              <a:rPr lang="en-US" sz="1600" dirty="0" smtClean="0"/>
              <a:t> </a:t>
            </a:r>
            <a:r>
              <a:rPr lang="en-US" sz="1600" dirty="0" err="1" smtClean="0"/>
              <a:t>WaitForKey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389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משימה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עליכם לכתוב </a:t>
            </a:r>
            <a:r>
              <a:rPr lang="he-IL" dirty="0" err="1"/>
              <a:t>תוכנית</a:t>
            </a:r>
            <a:r>
              <a:rPr lang="he-IL" dirty="0"/>
              <a:t>, שאם לוחצים על מקש: </a:t>
            </a:r>
            <a:r>
              <a:rPr lang="en-US" dirty="0"/>
              <a:t>A</a:t>
            </a:r>
            <a:r>
              <a:rPr lang="he-IL" dirty="0"/>
              <a:t> יודפס "</a:t>
            </a:r>
            <a:r>
              <a:rPr lang="en-US" dirty="0"/>
              <a:t>Left</a:t>
            </a:r>
            <a:r>
              <a:rPr lang="he-IL" dirty="0"/>
              <a:t>", אם יילחץ מקש "</a:t>
            </a:r>
            <a:r>
              <a:rPr lang="en-US" dirty="0"/>
              <a:t>D</a:t>
            </a:r>
            <a:r>
              <a:rPr lang="he-IL" dirty="0"/>
              <a:t>" יודפס </a:t>
            </a:r>
            <a:r>
              <a:rPr lang="en-US" dirty="0"/>
              <a:t>“right</a:t>
            </a:r>
            <a:r>
              <a:rPr lang="he-IL" dirty="0"/>
              <a:t>", אם יילחץ מקש "</a:t>
            </a:r>
            <a:r>
              <a:rPr lang="en-US" dirty="0"/>
              <a:t>w</a:t>
            </a:r>
            <a:r>
              <a:rPr lang="he-IL" dirty="0"/>
              <a:t>" יודפס "</a:t>
            </a:r>
            <a:r>
              <a:rPr lang="en-US" dirty="0"/>
              <a:t>up</a:t>
            </a:r>
            <a:r>
              <a:rPr lang="he-IL" dirty="0"/>
              <a:t>" ואם יילחץ מקש "</a:t>
            </a:r>
            <a:r>
              <a:rPr lang="en-US" dirty="0"/>
              <a:t>s</a:t>
            </a:r>
            <a:r>
              <a:rPr lang="he-IL" dirty="0"/>
              <a:t>" יודפס "</a:t>
            </a:r>
            <a:r>
              <a:rPr lang="en-US" dirty="0"/>
              <a:t>down</a:t>
            </a:r>
            <a:r>
              <a:rPr lang="he-IL" dirty="0"/>
              <a:t>". </a:t>
            </a:r>
            <a:endParaRPr lang="en-US" dirty="0"/>
          </a:p>
          <a:p>
            <a:pPr algn="r" rtl="1"/>
            <a:r>
              <a:rPr lang="he-IL" dirty="0"/>
              <a:t>תוכלו להיעזר בשלד התכנית בתחילת הדף.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1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משימה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98717"/>
          </a:xfrm>
        </p:spPr>
        <p:txBody>
          <a:bodyPr/>
          <a:lstStyle/>
          <a:p>
            <a:pPr lvl="0" algn="r" rtl="1"/>
            <a:r>
              <a:rPr lang="he-IL" dirty="0"/>
              <a:t>השתמשו בידע שרכשתם בשיעור שעבר לגבי ציור פיקסל על מסך. </a:t>
            </a:r>
            <a:endParaRPr lang="he-IL" dirty="0" smtClean="0"/>
          </a:p>
          <a:p>
            <a:pPr marL="400050" lvl="1" indent="0" algn="r" rtl="1">
              <a:buNone/>
            </a:pPr>
            <a:r>
              <a:rPr lang="he-IL" sz="1800" dirty="0" smtClean="0"/>
              <a:t>ציירו </a:t>
            </a:r>
            <a:r>
              <a:rPr lang="he-IL" sz="1800" dirty="0"/>
              <a:t>ריבוע בגודל 100*100 בצבע </a:t>
            </a:r>
            <a:r>
              <a:rPr lang="he-IL" sz="1800" dirty="0" smtClean="0"/>
              <a:t>ירוק.</a:t>
            </a:r>
            <a:endParaRPr lang="en-US" sz="1800" dirty="0"/>
          </a:p>
          <a:p>
            <a:pPr lvl="0" algn="r" rtl="1"/>
            <a:r>
              <a:rPr lang="he-IL" dirty="0"/>
              <a:t>כאשר ילחץ מקש </a:t>
            </a:r>
            <a:r>
              <a:rPr lang="en-US" dirty="0"/>
              <a:t>a </a:t>
            </a:r>
            <a:r>
              <a:rPr lang="he-IL" dirty="0"/>
              <a:t> הריבוע יעלם מהמסך.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8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משימה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49272" y="1762312"/>
            <a:ext cx="5535976" cy="2365936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עכשיו לאחר הידע שרכשתם ציירו אורגן עם 8 קלידים, לחיצה על מקש 1-8 תגרום לקליד ספציפי לשנות צבע בהתאמה, יש לחזור לצבע המקורי כשהמקש משתחרר.</a:t>
            </a:r>
            <a:endParaRPr lang="en-US" dirty="0"/>
          </a:p>
          <a:p>
            <a:pPr algn="r" rtl="1"/>
            <a:r>
              <a:rPr lang="he-IL" dirty="0"/>
              <a:t>לעיונכם, מצרפים בדף הבא </a:t>
            </a:r>
            <a:r>
              <a:rPr lang="he-IL" b="1" dirty="0"/>
              <a:t>דוגמת הרצה, וכן </a:t>
            </a:r>
            <a:r>
              <a:rPr lang="he-IL" dirty="0"/>
              <a:t>רשימה של צבעים שונים והקוד שלהם.</a:t>
            </a:r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0989" y="1467504"/>
            <a:ext cx="2800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תמונה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17" y="3158751"/>
            <a:ext cx="29146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תמונה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" t="9473" r="46591" b="33151"/>
          <a:stretch>
            <a:fillRect/>
          </a:stretch>
        </p:blipFill>
        <p:spPr bwMode="auto">
          <a:xfrm>
            <a:off x="5806141" y="3158751"/>
            <a:ext cx="2924175" cy="19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19517" y="1810887"/>
            <a:ext cx="72107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תמונה של הפסנתר לפני ואחרי הלחיצה על מקש "1":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דוגמת הרצה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41717" y="5762166"/>
            <a:ext cx="2447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הצלחה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679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השמעת צליל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" y="2160589"/>
            <a:ext cx="10139082" cy="3880773"/>
          </a:xfrm>
        </p:spPr>
        <p:txBody>
          <a:bodyPr/>
          <a:lstStyle/>
          <a:p>
            <a:pPr algn="r" rtl="1"/>
            <a:r>
              <a:rPr lang="he-IL" dirty="0" smtClean="0"/>
              <a:t>אייך נשמיע צליל  באורגן שלנו 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חפשו באינטרנט !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מצרפת מערך צלילים של אורגן.</a:t>
            </a:r>
          </a:p>
          <a:p>
            <a:pPr algn="r" rtl="1"/>
            <a:endParaRPr lang="en-US" dirty="0" smtClean="0"/>
          </a:p>
          <a:p>
            <a:pPr marL="0" indent="0" algn="l">
              <a:buNone/>
            </a:pPr>
            <a:r>
              <a:rPr lang="pt-BR" dirty="0"/>
              <a:t>note dw 11EDh,0FE8h,0E2Bh,0D5Bh,0BE4h,0A98h,96Fh,8E5h ; 1193180 </a:t>
            </a:r>
            <a:r>
              <a:rPr lang="pt-BR" dirty="0" smtClean="0"/>
              <a:t>/ </a:t>
            </a:r>
            <a:r>
              <a:rPr lang="pt-BR" dirty="0"/>
              <a:t>SomeNumber -&gt; (hex)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2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משימה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75668" y="1595813"/>
            <a:ext cx="4446507" cy="2914451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dirty="0" smtClean="0"/>
              <a:t>ציירו ריבוע 50 *50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כל פעם שיתקבל במקלדת מקש מתאים, הריבוע יזוז בהתאמה (כמעט פאקמן)</a:t>
            </a:r>
            <a:endParaRPr lang="en-US" dirty="0" smtClean="0"/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dirty="0" smtClean="0"/>
              <a:t>ניתן לשרטט גם רקע.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אייך לא נחרוג מגבולות הרקע ?</a:t>
            </a:r>
            <a:endParaRPr lang="en-US" dirty="0"/>
          </a:p>
        </p:txBody>
      </p:sp>
      <p:pic>
        <p:nvPicPr>
          <p:cNvPr id="4098" name="Picture 2" descr="תוצאת תמונה עבור פקמ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5" y="1694329"/>
            <a:ext cx="4505496" cy="281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8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; </a:t>
            </a:r>
            <a:r>
              <a:rPr lang="en-US" dirty="0" err="1" smtClean="0"/>
              <a:t>readln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90"/>
            <a:ext cx="3154437" cy="1569582"/>
          </a:xfrm>
        </p:spPr>
        <p:txBody>
          <a:bodyPr/>
          <a:lstStyle/>
          <a:p>
            <a:r>
              <a:rPr lang="pt-BR" dirty="0"/>
              <a:t>mov dl, 0ah </a:t>
            </a:r>
            <a:endParaRPr lang="pt-BR" dirty="0" smtClean="0"/>
          </a:p>
          <a:p>
            <a:r>
              <a:rPr lang="pt-BR" dirty="0" smtClean="0"/>
              <a:t>mov </a:t>
            </a:r>
            <a:r>
              <a:rPr lang="pt-BR" dirty="0"/>
              <a:t>ah, 2h </a:t>
            </a:r>
            <a:endParaRPr lang="pt-BR" dirty="0" smtClean="0"/>
          </a:p>
          <a:p>
            <a:r>
              <a:rPr lang="pt-BR" dirty="0" smtClean="0"/>
              <a:t>int </a:t>
            </a:r>
            <a:r>
              <a:rPr lang="pt-BR" dirty="0"/>
              <a:t>21h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אתר לחישוב מהיר של משלים ל-2 כולל חריגות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http://www.exploringbinary.com/twos-complement-converter/</a:t>
            </a:r>
          </a:p>
        </p:txBody>
      </p:sp>
    </p:spTree>
    <p:extLst>
      <p:ext uri="{BB962C8B-B14F-4D97-AF65-F5344CB8AC3E}">
        <p14:creationId xmlns:p14="http://schemas.microsoft.com/office/powerpoint/2010/main" val="246881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972" y="2270940"/>
            <a:ext cx="5593122" cy="1470025"/>
          </a:xfrm>
        </p:spPr>
        <p:txBody>
          <a:bodyPr/>
          <a:lstStyle/>
          <a:p>
            <a:r>
              <a:rPr lang="he-IL" dirty="0" smtClean="0">
                <a:sym typeface="Wingdings" panose="05000000000000000000" pitchFamily="2" charset="2"/>
              </a:rPr>
              <a:t>קצת גרפיקה 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מעבר למצב גרפי</a:t>
            </a:r>
            <a:r>
              <a:rPr lang="en-US" dirty="0" smtClean="0"/>
              <a:t> Graphic mode -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90"/>
            <a:ext cx="2385180" cy="177278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13h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10h</a:t>
            </a:r>
          </a:p>
        </p:txBody>
      </p:sp>
      <p:grpSp>
        <p:nvGrpSpPr>
          <p:cNvPr id="10" name="קבוצה 9"/>
          <p:cNvGrpSpPr/>
          <p:nvPr/>
        </p:nvGrpSpPr>
        <p:grpSpPr>
          <a:xfrm>
            <a:off x="2860222" y="1930400"/>
            <a:ext cx="6210300" cy="4143375"/>
            <a:chOff x="2860222" y="1930400"/>
            <a:chExt cx="6210300" cy="4143375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22" y="1930400"/>
              <a:ext cx="6210300" cy="4143375"/>
            </a:xfrm>
            <a:prstGeom prst="rect">
              <a:avLst/>
            </a:prstGeom>
          </p:spPr>
        </p:pic>
        <p:sp>
          <p:nvSpPr>
            <p:cNvPr id="5" name="מלבן 4"/>
            <p:cNvSpPr/>
            <p:nvPr/>
          </p:nvSpPr>
          <p:spPr>
            <a:xfrm>
              <a:off x="2860222" y="2160590"/>
              <a:ext cx="837719" cy="515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0,0</a:t>
              </a:r>
              <a:endParaRPr lang="en-US" dirty="0"/>
            </a:p>
          </p:txBody>
        </p:sp>
        <p:sp>
          <p:nvSpPr>
            <p:cNvPr id="6" name="מלבן 5"/>
            <p:cNvSpPr/>
            <p:nvPr/>
          </p:nvSpPr>
          <p:spPr>
            <a:xfrm>
              <a:off x="8109058" y="2160589"/>
              <a:ext cx="837719" cy="515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320,0</a:t>
              </a:r>
              <a:endParaRPr lang="en-US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2860222" y="5463699"/>
              <a:ext cx="837719" cy="515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0,200</a:t>
              </a:r>
              <a:endParaRPr lang="en-US" dirty="0"/>
            </a:p>
          </p:txBody>
        </p:sp>
        <p:sp>
          <p:nvSpPr>
            <p:cNvPr id="8" name="מלבן 7"/>
            <p:cNvSpPr/>
            <p:nvPr/>
          </p:nvSpPr>
          <p:spPr>
            <a:xfrm>
              <a:off x="7906871" y="5463699"/>
              <a:ext cx="1039905" cy="515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320,200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871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; Print one dot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89"/>
            <a:ext cx="320886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one_dot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bh,0h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cx,[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dx,[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al,[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ah,0ch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10h</a:t>
            </a:r>
          </a:p>
          <a:p>
            <a:pPr marL="0" indent="0">
              <a:buNone/>
            </a:pPr>
            <a:r>
              <a:rPr lang="en-US" dirty="0" smtClean="0"/>
              <a:t>ret</a:t>
            </a:r>
          </a:p>
          <a:p>
            <a:pPr marL="0" indent="0">
              <a:buNone/>
            </a:pPr>
            <a:r>
              <a:rPr lang="en-US" dirty="0" err="1" smtClean="0"/>
              <a:t>endp</a:t>
            </a:r>
            <a:r>
              <a:rPr lang="en-US" dirty="0" smtClean="0"/>
              <a:t> </a:t>
            </a:r>
            <a:r>
              <a:rPr lang="en-US" dirty="0" err="1"/>
              <a:t>one_dot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272181" y="2160589"/>
            <a:ext cx="6256866" cy="278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/>
              <a:t>function </a:t>
            </a:r>
            <a:r>
              <a:rPr lang="en-US" sz="2300" dirty="0" err="1"/>
              <a:t>one_dot</a:t>
            </a:r>
            <a:r>
              <a:rPr lang="en-US" sz="2300" dirty="0"/>
              <a:t>(</a:t>
            </a:r>
            <a:r>
              <a:rPr lang="en-US" sz="2300" dirty="0" err="1">
                <a:solidFill>
                  <a:srgbClr val="FF0000"/>
                </a:solidFill>
              </a:rPr>
              <a:t>x</a:t>
            </a:r>
            <a:r>
              <a:rPr lang="en-US" sz="2300" dirty="0" err="1"/>
              <a:t>,</a:t>
            </a:r>
            <a:r>
              <a:rPr lang="en-US" sz="2300" dirty="0" err="1">
                <a:solidFill>
                  <a:srgbClr val="FF0000"/>
                </a:solidFill>
              </a:rPr>
              <a:t>y</a:t>
            </a:r>
            <a:r>
              <a:rPr lang="en-US" sz="2300" dirty="0" err="1"/>
              <a:t>,</a:t>
            </a:r>
            <a:r>
              <a:rPr lang="en-US" sz="2300" dirty="0" err="1">
                <a:solidFill>
                  <a:srgbClr val="FF0000"/>
                </a:solidFill>
              </a:rPr>
              <a:t>color</a:t>
            </a:r>
            <a:r>
              <a:rPr lang="en-US" sz="2300" dirty="0" smtClean="0"/>
              <a:t>){</a:t>
            </a:r>
            <a:endParaRPr lang="en-US" sz="2300" dirty="0"/>
          </a:p>
          <a:p>
            <a:pPr marL="400050" lvl="1" indent="0">
              <a:buNone/>
            </a:pPr>
            <a:r>
              <a:rPr lang="en-US" altLang="en-US" sz="2100" dirty="0" err="1"/>
              <a:t>ctx.beginPath</a:t>
            </a:r>
            <a:r>
              <a:rPr lang="en-US" altLang="en-US" sz="2100" dirty="0"/>
              <a:t>(); </a:t>
            </a:r>
            <a:endParaRPr lang="en-US" altLang="en-US" sz="2100" dirty="0" smtClean="0"/>
          </a:p>
          <a:p>
            <a:pPr marL="400050" lvl="1" indent="0">
              <a:buNone/>
            </a:pPr>
            <a:r>
              <a:rPr lang="en-US" altLang="en-US" sz="2100" dirty="0" err="1" smtClean="0"/>
              <a:t>ctx.fillStyle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= </a:t>
            </a:r>
            <a:r>
              <a:rPr lang="en-US" altLang="en-US" sz="2100" dirty="0" smtClean="0">
                <a:solidFill>
                  <a:srgbClr val="FF0000"/>
                </a:solidFill>
              </a:rPr>
              <a:t>color</a:t>
            </a:r>
            <a:r>
              <a:rPr lang="en-US" altLang="en-US" sz="2100" dirty="0" smtClean="0"/>
              <a:t>;</a:t>
            </a:r>
          </a:p>
          <a:p>
            <a:pPr marL="400050" lvl="1" indent="0">
              <a:buNone/>
            </a:pPr>
            <a:r>
              <a:rPr lang="en-US" altLang="en-US" sz="2100" dirty="0" smtClean="0"/>
              <a:t>ctx.arc(</a:t>
            </a:r>
            <a:r>
              <a:rPr lang="en-US" altLang="en-US" sz="2100" dirty="0" smtClean="0">
                <a:solidFill>
                  <a:srgbClr val="FF0000"/>
                </a:solidFill>
              </a:rPr>
              <a:t>x</a:t>
            </a:r>
            <a:r>
              <a:rPr lang="en-US" altLang="en-US" sz="2100" dirty="0" smtClean="0"/>
              <a:t>, </a:t>
            </a:r>
            <a:r>
              <a:rPr lang="en-US" altLang="en-US" sz="2100" dirty="0" smtClean="0">
                <a:solidFill>
                  <a:srgbClr val="FF0000"/>
                </a:solidFill>
              </a:rPr>
              <a:t>y</a:t>
            </a:r>
            <a:r>
              <a:rPr lang="en-US" altLang="en-US" sz="2100" dirty="0" smtClean="0"/>
              <a:t>, </a:t>
            </a:r>
            <a:r>
              <a:rPr lang="en-US" altLang="en-US" sz="2100" dirty="0"/>
              <a:t>40, 0, </a:t>
            </a:r>
            <a:r>
              <a:rPr lang="en-US" altLang="en-US" sz="2100" dirty="0" err="1"/>
              <a:t>Math.PI</a:t>
            </a:r>
            <a:r>
              <a:rPr lang="en-US" altLang="en-US" sz="2100" dirty="0"/>
              <a:t> * 2, true); </a:t>
            </a:r>
            <a:r>
              <a:rPr lang="en-US" altLang="en-US" sz="2100" dirty="0" err="1"/>
              <a:t>ctx.fill</a:t>
            </a:r>
            <a:r>
              <a:rPr lang="en-US" altLang="en-US" sz="2100" dirty="0"/>
              <a:t>();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2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; Wait for key press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1563" y="1492933"/>
            <a:ext cx="8596668" cy="1371600"/>
          </a:xfrm>
        </p:spPr>
        <p:txBody>
          <a:bodyPr/>
          <a:lstStyle/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ah,00h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16h</a:t>
            </a:r>
            <a:endParaRPr lang="en-US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524934" y="31133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; Return to text mode</a:t>
            </a:r>
            <a:br>
              <a:rPr lang="en-US" smtClean="0"/>
            </a:br>
            <a:endParaRPr lang="en-US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77334" y="4047446"/>
            <a:ext cx="2240037" cy="1569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mov ah, 0</a:t>
            </a:r>
          </a:p>
          <a:p>
            <a:r>
              <a:rPr lang="en-US" smtClean="0"/>
              <a:t>mov al, 2</a:t>
            </a:r>
          </a:p>
          <a:p>
            <a:r>
              <a:rPr lang="en-US" smtClean="0"/>
              <a:t>int 10h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chemeClr val="accent2">
                    <a:lumMod val="75000"/>
                  </a:schemeClr>
                </a:solidFill>
              </a:rPr>
              <a:t>משימה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ציירו ריבוע 50 פיקסלים על 50 פיקסלים </a:t>
            </a:r>
            <a:endParaRPr lang="en-US" dirty="0" smtClean="0"/>
          </a:p>
          <a:p>
            <a:pPr algn="r" rtl="1"/>
            <a:r>
              <a:rPr lang="he-IL" dirty="0" smtClean="0"/>
              <a:t>במיקום 100</a:t>
            </a:r>
            <a:r>
              <a:rPr lang="en-US" dirty="0" smtClean="0"/>
              <a:t>100,</a:t>
            </a:r>
          </a:p>
          <a:p>
            <a:pPr algn="r" rtl="1"/>
            <a:r>
              <a:rPr lang="he-IL" dirty="0" smtClean="0"/>
              <a:t>בצבע ירוק (חפשו בגוגל </a:t>
            </a:r>
            <a:r>
              <a:rPr lang="en-US" dirty="0" smtClean="0"/>
              <a:t>assembly color</a:t>
            </a:r>
            <a:r>
              <a:rPr lang="he-IL" dirty="0" smtClean="0"/>
              <a:t>)</a:t>
            </a:r>
            <a:endParaRPr lang="en-US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5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מקשי מקלדת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77670" y="1784071"/>
            <a:ext cx="6275308" cy="388077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על </a:t>
            </a:r>
            <a:r>
              <a:rPr lang="he-IL" dirty="0"/>
              <a:t>מנת לבדוק לחיצה במקשי המקלדת, נשתמש בשתי פסיקות:</a:t>
            </a:r>
            <a:endParaRPr lang="en-US" dirty="0"/>
          </a:p>
          <a:p>
            <a:pPr lvl="0" algn="r" rtl="1"/>
            <a:r>
              <a:rPr lang="he-IL" dirty="0"/>
              <a:t>פסיקה שבודקת אם יש בבאפר תו חדש (רצה בלולאה).</a:t>
            </a:r>
            <a:endParaRPr lang="en-US" dirty="0"/>
          </a:p>
          <a:p>
            <a:pPr marL="0" indent="0" rtl="1">
              <a:buNone/>
            </a:pPr>
            <a:r>
              <a:rPr lang="en-US" dirty="0"/>
              <a:t>in al, 64h</a:t>
            </a:r>
          </a:p>
          <a:p>
            <a:pPr marL="0" indent="0" rtl="1">
              <a:buNone/>
            </a:pPr>
            <a:r>
              <a:rPr lang="en-US" dirty="0" err="1"/>
              <a:t>cmp</a:t>
            </a:r>
            <a:r>
              <a:rPr lang="en-US" dirty="0"/>
              <a:t> al, 10b</a:t>
            </a:r>
          </a:p>
          <a:p>
            <a:pPr lvl="0" algn="r" rtl="1"/>
            <a:r>
              <a:rPr lang="he-IL" dirty="0"/>
              <a:t>אם יש תו חדש – פסיקה נוספת שתגלה לנו מהו אותו תו.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לתוך </a:t>
            </a:r>
            <a:r>
              <a:rPr lang="en-US" dirty="0"/>
              <a:t>al</a:t>
            </a:r>
            <a:r>
              <a:rPr lang="he-IL" dirty="0"/>
              <a:t> יכנס ערך התו, ה-</a:t>
            </a:r>
            <a:r>
              <a:rPr lang="en-US" dirty="0"/>
              <a:t>scan code</a:t>
            </a:r>
          </a:p>
          <a:p>
            <a:pPr marL="0" indent="0" algn="l">
              <a:buNone/>
            </a:pPr>
            <a:r>
              <a:rPr lang="en-US" dirty="0"/>
              <a:t>in al, 60h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0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7542" y="148842"/>
            <a:ext cx="82923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לאחר שיש לנו את התו, נוכל לבדוק מהו ערכו ע"י השוואה לערך ה-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scan code</a:t>
            </a:r>
            <a:r>
              <a:rPr kumimoji="0" lang="he-IL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שלו.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he-IL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כלומר, קיימת טבלה המראה לנו את ערכו של כל תו (גם בלחיצה, וגם בשחרור).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בטבלה הבאה נוכל לראות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9" name="תמונה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24" y="1465730"/>
            <a:ext cx="7567173" cy="47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9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/>
          <a:lstStyle/>
          <a:p>
            <a:pPr algn="r" rtl="1"/>
            <a:r>
              <a:rPr lang="he-IL" b="1" dirty="0" smtClean="0"/>
              <a:t>אייך משתמשים בזה ?</a:t>
            </a:r>
            <a:endParaRPr lang="en-US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לדוגמה, אם נרצה לראות אם </a:t>
            </a:r>
            <a:r>
              <a:rPr lang="he-IL" b="1" dirty="0"/>
              <a:t>נלחץ</a:t>
            </a:r>
            <a:r>
              <a:rPr lang="he-IL" dirty="0"/>
              <a:t> מקש </a:t>
            </a:r>
            <a:r>
              <a:rPr lang="en-US" dirty="0"/>
              <a:t>ESC</a:t>
            </a:r>
            <a:r>
              <a:rPr lang="he-IL" dirty="0"/>
              <a:t>, נשווה את ערך התו שהתקבל מהפסיקה ל – </a:t>
            </a:r>
            <a:r>
              <a:rPr lang="he-IL" b="1" dirty="0"/>
              <a:t>1.</a:t>
            </a:r>
            <a:r>
              <a:rPr lang="he-IL" dirty="0"/>
              <a:t> ואם נרצה לראות שהמקש שוחרר, נשווה את ערך התו שהתקבל מהפסיקה ל</a:t>
            </a:r>
            <a:r>
              <a:rPr lang="he-IL" b="1" dirty="0"/>
              <a:t>81.</a:t>
            </a:r>
            <a:r>
              <a:rPr lang="he-IL" dirty="0"/>
              <a:t> שימו לב – הערכים בטבלה נמצאים בפורמט של </a:t>
            </a:r>
            <a:r>
              <a:rPr lang="he-IL" dirty="0" err="1"/>
              <a:t>הקסה</a:t>
            </a:r>
            <a:r>
              <a:rPr lang="he-IL" dirty="0"/>
              <a:t> דצימלי.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 </a:t>
            </a:r>
            <a:endParaRPr lang="en-US" dirty="0"/>
          </a:p>
          <a:p>
            <a:pPr algn="r" rtl="1"/>
            <a:r>
              <a:rPr lang="he-IL" dirty="0"/>
              <a:t>בדף הבא תוכלו לראות דוגמה לתכנית שמדפיסה בלולאה; אם נלחץ </a:t>
            </a:r>
            <a:r>
              <a:rPr lang="en-US" dirty="0"/>
              <a:t>ESC </a:t>
            </a:r>
            <a:r>
              <a:rPr lang="he-IL" dirty="0"/>
              <a:t>– תדפיס "</a:t>
            </a:r>
            <a:r>
              <a:rPr lang="en-US" dirty="0"/>
              <a:t>You pressed ESC</a:t>
            </a:r>
            <a:r>
              <a:rPr lang="he-IL" dirty="0"/>
              <a:t>", וכשהמקש ישוחרר יודפס "</a:t>
            </a:r>
            <a:r>
              <a:rPr lang="en-US" dirty="0"/>
              <a:t>You released ESC</a:t>
            </a:r>
            <a:r>
              <a:rPr lang="he-IL" dirty="0"/>
              <a:t>".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60123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536</TotalTime>
  <Words>442</Words>
  <Application>Microsoft Office PowerPoint</Application>
  <PresentationFormat>מסך רחב</PresentationFormat>
  <Paragraphs>109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6" baseType="lpstr">
      <vt:lpstr>Arial</vt:lpstr>
      <vt:lpstr>Calibri</vt:lpstr>
      <vt:lpstr>Gisha</vt:lpstr>
      <vt:lpstr>Trebuchet MS</vt:lpstr>
      <vt:lpstr>Wingdings</vt:lpstr>
      <vt:lpstr>Wingdings 3</vt:lpstr>
      <vt:lpstr>פיאה</vt:lpstr>
      <vt:lpstr>מקשי מקלדת</vt:lpstr>
      <vt:lpstr>קצת גרפיקה  </vt:lpstr>
      <vt:lpstr>מעבר למצב גרפי Graphic mode -  </vt:lpstr>
      <vt:lpstr>; Print one dot </vt:lpstr>
      <vt:lpstr>; Wait for key press </vt:lpstr>
      <vt:lpstr>משימה</vt:lpstr>
      <vt:lpstr>מקשי מקלדת </vt:lpstr>
      <vt:lpstr>מצגת של PowerPoint</vt:lpstr>
      <vt:lpstr>אייך משתמשים בזה ?</vt:lpstr>
      <vt:lpstr>מצגת של PowerPoint</vt:lpstr>
      <vt:lpstr>מצגת של PowerPoint</vt:lpstr>
      <vt:lpstr>משימה</vt:lpstr>
      <vt:lpstr>משימה</vt:lpstr>
      <vt:lpstr>משימה</vt:lpstr>
      <vt:lpstr>מצגת של PowerPoint</vt:lpstr>
      <vt:lpstr>השמעת צליל</vt:lpstr>
      <vt:lpstr>משימה</vt:lpstr>
      <vt:lpstr>; readln </vt:lpstr>
      <vt:lpstr>אתר לחישוב מהיר של משלים ל-2 כולל חריגות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מקשי מקלדת</dc:title>
  <dc:creator>Rachel Perlman</dc:creator>
  <cp:lastModifiedBy>Rachel Perlman</cp:lastModifiedBy>
  <cp:revision>10</cp:revision>
  <dcterms:created xsi:type="dcterms:W3CDTF">2017-06-20T18:51:38Z</dcterms:created>
  <dcterms:modified xsi:type="dcterms:W3CDTF">2017-06-21T03:48:03Z</dcterms:modified>
</cp:coreProperties>
</file>