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tags/tag3.xml" ContentType="application/vnd.openxmlformats-officedocument.presentationml.tags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9"/>
  </p:notesMasterIdLst>
  <p:sldIdLst>
    <p:sldId id="260" r:id="rId2"/>
    <p:sldId id="272" r:id="rId3"/>
    <p:sldId id="273" r:id="rId4"/>
    <p:sldId id="274" r:id="rId5"/>
    <p:sldId id="277" r:id="rId6"/>
    <p:sldId id="336" r:id="rId7"/>
    <p:sldId id="276" r:id="rId8"/>
    <p:sldId id="278" r:id="rId9"/>
    <p:sldId id="279" r:id="rId10"/>
    <p:sldId id="350" r:id="rId11"/>
    <p:sldId id="263" r:id="rId12"/>
    <p:sldId id="334" r:id="rId13"/>
    <p:sldId id="335" r:id="rId14"/>
    <p:sldId id="300" r:id="rId15"/>
    <p:sldId id="302" r:id="rId16"/>
    <p:sldId id="282" r:id="rId17"/>
    <p:sldId id="283" r:id="rId18"/>
    <p:sldId id="280" r:id="rId19"/>
    <p:sldId id="281" r:id="rId20"/>
    <p:sldId id="349" r:id="rId21"/>
    <p:sldId id="304" r:id="rId22"/>
    <p:sldId id="305" r:id="rId23"/>
    <p:sldId id="303" r:id="rId24"/>
    <p:sldId id="306" r:id="rId25"/>
    <p:sldId id="307" r:id="rId26"/>
    <p:sldId id="308" r:id="rId27"/>
    <p:sldId id="315" r:id="rId28"/>
    <p:sldId id="316" r:id="rId29"/>
    <p:sldId id="317" r:id="rId30"/>
    <p:sldId id="284" r:id="rId31"/>
    <p:sldId id="286" r:id="rId32"/>
    <p:sldId id="296" r:id="rId33"/>
    <p:sldId id="285" r:id="rId34"/>
    <p:sldId id="287" r:id="rId35"/>
    <p:sldId id="288" r:id="rId36"/>
    <p:sldId id="292" r:id="rId37"/>
    <p:sldId id="293" r:id="rId38"/>
    <p:sldId id="289" r:id="rId39"/>
    <p:sldId id="309" r:id="rId40"/>
    <p:sldId id="310" r:id="rId41"/>
    <p:sldId id="311" r:id="rId42"/>
    <p:sldId id="298" r:id="rId43"/>
    <p:sldId id="299" r:id="rId44"/>
    <p:sldId id="318" r:id="rId45"/>
    <p:sldId id="322" r:id="rId46"/>
    <p:sldId id="323" r:id="rId47"/>
    <p:sldId id="337" r:id="rId48"/>
    <p:sldId id="324" r:id="rId49"/>
    <p:sldId id="325" r:id="rId50"/>
    <p:sldId id="330" r:id="rId51"/>
    <p:sldId id="344" r:id="rId52"/>
    <p:sldId id="328" r:id="rId53"/>
    <p:sldId id="329" r:id="rId54"/>
    <p:sldId id="331" r:id="rId55"/>
    <p:sldId id="339" r:id="rId56"/>
    <p:sldId id="341" r:id="rId57"/>
    <p:sldId id="342" r:id="rId58"/>
    <p:sldId id="343" r:id="rId59"/>
    <p:sldId id="369" r:id="rId60"/>
    <p:sldId id="338" r:id="rId61"/>
    <p:sldId id="359" r:id="rId62"/>
    <p:sldId id="360" r:id="rId63"/>
    <p:sldId id="361" r:id="rId64"/>
    <p:sldId id="362" r:id="rId65"/>
    <p:sldId id="363" r:id="rId66"/>
    <p:sldId id="346" r:id="rId67"/>
    <p:sldId id="365" r:id="rId68"/>
    <p:sldId id="366" r:id="rId69"/>
    <p:sldId id="367" r:id="rId70"/>
    <p:sldId id="368" r:id="rId71"/>
    <p:sldId id="352" r:id="rId72"/>
    <p:sldId id="353" r:id="rId73"/>
    <p:sldId id="357" r:id="rId74"/>
    <p:sldId id="354" r:id="rId75"/>
    <p:sldId id="355" r:id="rId76"/>
    <p:sldId id="356" r:id="rId77"/>
    <p:sldId id="358" r:id="rId78"/>
  </p:sldIdLst>
  <p:sldSz cx="9144000" cy="6858000" type="screen4x3"/>
  <p:notesSz cx="6858000" cy="9144000"/>
  <p:custDataLst>
    <p:tags r:id="rId80"/>
  </p:custDataLst>
  <p:defaultTextStyle>
    <a:defPPr>
      <a:defRPr lang="he-IL"/>
    </a:defPPr>
    <a:lvl1pPr marL="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CC0099"/>
    <a:srgbClr val="FF9900"/>
    <a:srgbClr val="FF0066"/>
    <a:srgbClr val="996633"/>
    <a:srgbClr val="663300"/>
    <a:srgbClr val="0066FF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76" autoAdjust="0"/>
    <p:restoredTop sz="91440" autoAdjust="0"/>
  </p:normalViewPr>
  <p:slideViewPr>
    <p:cSldViewPr>
      <p:cViewPr varScale="1">
        <p:scale>
          <a:sx n="105" d="100"/>
          <a:sy n="105" d="100"/>
        </p:scale>
        <p:origin x="180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881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-4194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76" Type="http://schemas.openxmlformats.org/officeDocument/2006/relationships/slide" Target="slides/slide75.xml"/><Relationship Id="rId84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gs" Target="tags/tag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649D93-393E-4D4D-9DE1-F1BB84BB9198}" type="datetimeFigureOut">
              <a:rPr lang="en-US" smtClean="0"/>
              <a:pPr/>
              <a:t>12/1/2021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E750D0-591B-4654-99F7-1064A60D947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21688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52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he-IL" altLang="en-US" dirty="0" smtClean="0">
              <a:latin typeface="Times New Roman" pitchFamily="18" charset="0"/>
            </a:endParaRPr>
          </a:p>
        </p:txBody>
      </p:sp>
      <p:sp>
        <p:nvSpPr>
          <p:cNvPr id="952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11157" indent="-273521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094088" indent="-21881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531722" indent="-21881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1969358" indent="-218818" eaLnBrk="0" hangingPunct="0"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406993" indent="-21881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844628" indent="-21881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282263" indent="-21881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719897" indent="-218818" eaLnBrk="0" fontAlgn="base" hangingPunct="0">
              <a:spcBef>
                <a:spcPct val="0"/>
              </a:spcBef>
              <a:spcAft>
                <a:spcPct val="0"/>
              </a:spcAft>
              <a:defRPr sz="23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11C832A-9F71-49E5-B1F8-46F9DD3390EE}" type="slidenum">
              <a:rPr lang="he-IL" altLang="en-US" sz="12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en-US" sz="1200" dirty="0">
              <a:solidFill>
                <a:srgbClr val="000000"/>
              </a:solidFill>
              <a:latin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91549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750D0-591B-4654-99F7-1064A60D947A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34009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750D0-591B-4654-99F7-1064A60D947A}" type="slidenum">
              <a:rPr lang="en-US" smtClean="0"/>
              <a:pPr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31689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750D0-591B-4654-99F7-1064A60D947A}" type="slidenum">
              <a:rPr lang="en-US" smtClean="0"/>
              <a:pPr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20878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AE750D0-591B-4654-99F7-1064A60D947A}" type="slidenum">
              <a:rPr lang="en-US" smtClean="0"/>
              <a:pPr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4100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AE625E25-DBEC-4BC3-AC7F-0F9EA8BA7535}" type="slidenum">
              <a:rPr lang="he-IL" smtClean="0"/>
              <a:pPr>
                <a:defRPr/>
              </a:pPr>
              <a:t>66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0710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כ"ז/כסלו/תשפ"ב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כ"ז/כסלו/תשפ"ב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כ"ז/כסלו/תשפ"ב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כ"ז/כסלו/תשפ"ב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r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כ"ז/כסלו/תשפ"ב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כ"ז/כסלו/תשפ"ב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כ"ז/כסלו/תשפ"ב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כ"ז/כסלו/תשפ"ב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כ"ז/כסלו/תשפ"ב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כ"ז/כסלו/תשפ"ב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r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e-IL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B4DAC1-EA1D-499E-8FAF-5DC6015DFDB4}" type="datetimeFigureOut">
              <a:rPr lang="he-IL" smtClean="0"/>
              <a:pPr/>
              <a:t>כ"ז/כסלו/תשפ"ב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1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1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e-IL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DAC1-EA1D-499E-8FAF-5DC6015DFDB4}" type="datetimeFigureOut">
              <a:rPr lang="he-IL" smtClean="0"/>
              <a:pPr/>
              <a:t>כ"ז/כסלו/תשפ"ב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1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4187EE-B152-4006-9B1D-15E4A476AEB9}" type="slidenum">
              <a:rPr lang="he-IL" smtClean="0"/>
              <a:pPr/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1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r" defTabSz="914400" rtl="1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r" defTabSz="914400" rtl="1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r" defTabSz="914400" rtl="1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r" defTabSz="914400" rtl="1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r" defTabSz="914400" rtl="1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e-IL"/>
      </a:defPPr>
      <a:lvl1pPr marL="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defTabSz="914400" rtl="1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10.png"/><Relationship Id="rId2" Type="http://schemas.openxmlformats.org/officeDocument/2006/relationships/image" Target="../media/image121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10.png"/><Relationship Id="rId2" Type="http://schemas.openxmlformats.org/officeDocument/2006/relationships/image" Target="../media/image16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0.png"/><Relationship Id="rId4" Type="http://schemas.openxmlformats.org/officeDocument/2006/relationships/image" Target="../media/image16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0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0.png"/><Relationship Id="rId5" Type="http://schemas.openxmlformats.org/officeDocument/2006/relationships/image" Target="../media/image170.png"/><Relationship Id="rId4" Type="http://schemas.openxmlformats.org/officeDocument/2006/relationships/image" Target="../media/image15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0.png"/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2.png"/><Relationship Id="rId4" Type="http://schemas.openxmlformats.org/officeDocument/2006/relationships/image" Target="../media/image2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7" Type="http://schemas.openxmlformats.org/officeDocument/2006/relationships/image" Target="../media/image36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0.png"/><Relationship Id="rId7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360.png"/><Relationship Id="rId4" Type="http://schemas.openxmlformats.org/officeDocument/2006/relationships/image" Target="../media/image35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7" Type="http://schemas.openxmlformats.org/officeDocument/2006/relationships/image" Target="../media/image44.png"/><Relationship Id="rId2" Type="http://schemas.openxmlformats.org/officeDocument/2006/relationships/image" Target="../media/image39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2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7" Type="http://schemas.openxmlformats.org/officeDocument/2006/relationships/image" Target="../media/image54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3.png"/><Relationship Id="rId5" Type="http://schemas.openxmlformats.org/officeDocument/2006/relationships/image" Target="../media/image52.png"/><Relationship Id="rId4" Type="http://schemas.openxmlformats.org/officeDocument/2006/relationships/image" Target="../media/image51.png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2.png"/><Relationship Id="rId3" Type="http://schemas.openxmlformats.org/officeDocument/2006/relationships/image" Target="../media/image391.png"/><Relationship Id="rId7" Type="http://schemas.openxmlformats.org/officeDocument/2006/relationships/image" Target="../media/image431.png"/><Relationship Id="rId2" Type="http://schemas.openxmlformats.org/officeDocument/2006/relationships/image" Target="../media/image37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21.png"/><Relationship Id="rId11" Type="http://schemas.openxmlformats.org/officeDocument/2006/relationships/image" Target="../media/image470.png"/><Relationship Id="rId5" Type="http://schemas.openxmlformats.org/officeDocument/2006/relationships/image" Target="../media/image411.png"/><Relationship Id="rId10" Type="http://schemas.openxmlformats.org/officeDocument/2006/relationships/image" Target="../media/image462.png"/><Relationship Id="rId4" Type="http://schemas.openxmlformats.org/officeDocument/2006/relationships/image" Target="../media/image401.png"/><Relationship Id="rId9" Type="http://schemas.openxmlformats.org/officeDocument/2006/relationships/image" Target="../media/image45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0.png"/><Relationship Id="rId3" Type="http://schemas.openxmlformats.org/officeDocument/2006/relationships/image" Target="../media/image490.png"/><Relationship Id="rId7" Type="http://schemas.openxmlformats.org/officeDocument/2006/relationships/image" Target="../media/image53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0.png"/><Relationship Id="rId5" Type="http://schemas.openxmlformats.org/officeDocument/2006/relationships/image" Target="../media/image510.png"/><Relationship Id="rId10" Type="http://schemas.openxmlformats.org/officeDocument/2006/relationships/image" Target="../media/image56.png"/><Relationship Id="rId4" Type="http://schemas.openxmlformats.org/officeDocument/2006/relationships/image" Target="../media/image501.png"/><Relationship Id="rId9" Type="http://schemas.openxmlformats.org/officeDocument/2006/relationships/image" Target="../media/image55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30.png"/><Relationship Id="rId3" Type="http://schemas.openxmlformats.org/officeDocument/2006/relationships/image" Target="../media/image490.png"/><Relationship Id="rId7" Type="http://schemas.openxmlformats.org/officeDocument/2006/relationships/image" Target="../media/image520.png"/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10.png"/><Relationship Id="rId11" Type="http://schemas.openxmlformats.org/officeDocument/2006/relationships/image" Target="../media/image58.png"/><Relationship Id="rId5" Type="http://schemas.openxmlformats.org/officeDocument/2006/relationships/image" Target="../media/image57.png"/><Relationship Id="rId10" Type="http://schemas.openxmlformats.org/officeDocument/2006/relationships/image" Target="../media/image55.png"/><Relationship Id="rId4" Type="http://schemas.openxmlformats.org/officeDocument/2006/relationships/image" Target="../media/image501.png"/><Relationship Id="rId9" Type="http://schemas.openxmlformats.org/officeDocument/2006/relationships/image" Target="../media/image540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51.png"/><Relationship Id="rId3" Type="http://schemas.openxmlformats.org/officeDocument/2006/relationships/image" Target="../media/image400.png"/><Relationship Id="rId7" Type="http://schemas.openxmlformats.org/officeDocument/2006/relationships/image" Target="../media/image441.png"/><Relationship Id="rId2" Type="http://schemas.openxmlformats.org/officeDocument/2006/relationships/image" Target="../media/image39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5" Type="http://schemas.openxmlformats.org/officeDocument/2006/relationships/image" Target="../media/image420.png"/><Relationship Id="rId10" Type="http://schemas.openxmlformats.org/officeDocument/2006/relationships/image" Target="../media/image59.png"/><Relationship Id="rId4" Type="http://schemas.openxmlformats.org/officeDocument/2006/relationships/image" Target="../media/image410.png"/><Relationship Id="rId9" Type="http://schemas.openxmlformats.org/officeDocument/2006/relationships/image" Target="../media/image46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13" Type="http://schemas.openxmlformats.org/officeDocument/2006/relationships/image" Target="../media/image461.png"/><Relationship Id="rId3" Type="http://schemas.openxmlformats.org/officeDocument/2006/relationships/image" Target="../media/image61.png"/><Relationship Id="rId7" Type="http://schemas.openxmlformats.org/officeDocument/2006/relationships/image" Target="../media/image600.png"/><Relationship Id="rId12" Type="http://schemas.openxmlformats.org/officeDocument/2006/relationships/image" Target="../media/image45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0.png"/><Relationship Id="rId11" Type="http://schemas.openxmlformats.org/officeDocument/2006/relationships/image" Target="../media/image441.png"/><Relationship Id="rId5" Type="http://schemas.openxmlformats.org/officeDocument/2006/relationships/image" Target="../media/image420.png"/><Relationship Id="rId10" Type="http://schemas.openxmlformats.org/officeDocument/2006/relationships/image" Target="../media/image63.png"/><Relationship Id="rId4" Type="http://schemas.openxmlformats.org/officeDocument/2006/relationships/image" Target="../media/image410.png"/><Relationship Id="rId9" Type="http://schemas.openxmlformats.org/officeDocument/2006/relationships/image" Target="../media/image500.png"/><Relationship Id="rId14" Type="http://schemas.openxmlformats.org/officeDocument/2006/relationships/image" Target="../media/image64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0.png"/><Relationship Id="rId2" Type="http://schemas.openxmlformats.org/officeDocument/2006/relationships/image" Target="../media/image630.png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0.png"/><Relationship Id="rId2" Type="http://schemas.openxmlformats.org/officeDocument/2006/relationships/image" Target="../media/image44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5.png"/><Relationship Id="rId4" Type="http://schemas.openxmlformats.org/officeDocument/2006/relationships/image" Target="../media/image460.png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0.png"/><Relationship Id="rId3" Type="http://schemas.openxmlformats.org/officeDocument/2006/relationships/image" Target="../media/image66.png"/><Relationship Id="rId7" Type="http://schemas.openxmlformats.org/officeDocument/2006/relationships/image" Target="../media/image6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51.png"/><Relationship Id="rId5" Type="http://schemas.openxmlformats.org/officeDocument/2006/relationships/image" Target="../media/image621.png"/><Relationship Id="rId4" Type="http://schemas.openxmlformats.org/officeDocument/2006/relationships/image" Target="../media/image6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70.png"/><Relationship Id="rId4" Type="http://schemas.openxmlformats.org/officeDocument/2006/relationships/image" Target="../media/image70.png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3.png"/><Relationship Id="rId3" Type="http://schemas.openxmlformats.org/officeDocument/2006/relationships/image" Target="../media/image680.png"/><Relationship Id="rId7" Type="http://schemas.openxmlformats.org/officeDocument/2006/relationships/image" Target="../media/image72.png"/><Relationship Id="rId12" Type="http://schemas.openxmlformats.org/officeDocument/2006/relationships/image" Target="../media/image7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1.png"/><Relationship Id="rId11" Type="http://schemas.openxmlformats.org/officeDocument/2006/relationships/image" Target="../media/image76.png"/><Relationship Id="rId5" Type="http://schemas.openxmlformats.org/officeDocument/2006/relationships/image" Target="../media/image700.png"/><Relationship Id="rId10" Type="http://schemas.openxmlformats.org/officeDocument/2006/relationships/image" Target="../media/image75.png"/><Relationship Id="rId4" Type="http://schemas.openxmlformats.org/officeDocument/2006/relationships/image" Target="../media/image690.png"/><Relationship Id="rId9" Type="http://schemas.openxmlformats.org/officeDocument/2006/relationships/image" Target="../media/image74.png"/></Relationships>
</file>

<file path=ppt/slides/_rels/slide5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4.png"/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2.png"/><Relationship Id="rId11" Type="http://schemas.openxmlformats.org/officeDocument/2006/relationships/image" Target="../media/image86.png"/><Relationship Id="rId5" Type="http://schemas.openxmlformats.org/officeDocument/2006/relationships/image" Target="../media/image81.png"/><Relationship Id="rId10" Type="http://schemas.openxmlformats.org/officeDocument/2006/relationships/image" Target="../media/image790.png"/><Relationship Id="rId4" Type="http://schemas.openxmlformats.org/officeDocument/2006/relationships/image" Target="../media/image80.png"/><Relationship Id="rId9" Type="http://schemas.openxmlformats.org/officeDocument/2006/relationships/image" Target="../media/image85.png"/></Relationships>
</file>

<file path=ppt/slides/_rels/slide5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4.png"/><Relationship Id="rId13" Type="http://schemas.openxmlformats.org/officeDocument/2006/relationships/image" Target="../media/image99.png"/><Relationship Id="rId18" Type="http://schemas.openxmlformats.org/officeDocument/2006/relationships/image" Target="../media/image101.png"/><Relationship Id="rId3" Type="http://schemas.openxmlformats.org/officeDocument/2006/relationships/image" Target="../media/image88.png"/><Relationship Id="rId7" Type="http://schemas.openxmlformats.org/officeDocument/2006/relationships/image" Target="../media/image93.png"/><Relationship Id="rId12" Type="http://schemas.openxmlformats.org/officeDocument/2006/relationships/image" Target="../media/image98.png"/><Relationship Id="rId17" Type="http://schemas.openxmlformats.org/officeDocument/2006/relationships/image" Target="../media/image81.png"/><Relationship Id="rId2" Type="http://schemas.openxmlformats.org/officeDocument/2006/relationships/image" Target="../media/image87.png"/><Relationship Id="rId16" Type="http://schemas.openxmlformats.org/officeDocument/2006/relationships/image" Target="../media/image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2.png"/><Relationship Id="rId11" Type="http://schemas.openxmlformats.org/officeDocument/2006/relationships/image" Target="../media/image97.png"/><Relationship Id="rId5" Type="http://schemas.openxmlformats.org/officeDocument/2006/relationships/image" Target="../media/image91.png"/><Relationship Id="rId15" Type="http://schemas.openxmlformats.org/officeDocument/2006/relationships/image" Target="../media/image79.png"/><Relationship Id="rId10" Type="http://schemas.openxmlformats.org/officeDocument/2006/relationships/image" Target="../media/image96.png"/><Relationship Id="rId19" Type="http://schemas.openxmlformats.org/officeDocument/2006/relationships/image" Target="../media/image83.png"/><Relationship Id="rId4" Type="http://schemas.openxmlformats.org/officeDocument/2006/relationships/image" Target="../media/image89.png"/><Relationship Id="rId9" Type="http://schemas.openxmlformats.org/officeDocument/2006/relationships/image" Target="../media/image95.png"/><Relationship Id="rId14" Type="http://schemas.openxmlformats.org/officeDocument/2006/relationships/image" Target="../media/image7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7" Type="http://schemas.openxmlformats.org/officeDocument/2006/relationships/image" Target="../media/image83.png"/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2.png"/><Relationship Id="rId5" Type="http://schemas.openxmlformats.org/officeDocument/2006/relationships/image" Target="../media/image81.png"/><Relationship Id="rId4" Type="http://schemas.openxmlformats.org/officeDocument/2006/relationships/image" Target="../media/image80.png"/></Relationships>
</file>

<file path=ppt/slides/_rels/slide5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7.png"/><Relationship Id="rId3" Type="http://schemas.openxmlformats.org/officeDocument/2006/relationships/image" Target="../media/image104.png"/><Relationship Id="rId7" Type="http://schemas.openxmlformats.org/officeDocument/2006/relationships/image" Target="../media/image850.png"/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6.png"/><Relationship Id="rId5" Type="http://schemas.openxmlformats.org/officeDocument/2006/relationships/image" Target="../media/image105.png"/><Relationship Id="rId4" Type="http://schemas.openxmlformats.org/officeDocument/2006/relationships/image" Target="../media/image820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80.png"/><Relationship Id="rId2" Type="http://schemas.openxmlformats.org/officeDocument/2006/relationships/image" Target="../media/image8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9.png"/><Relationship Id="rId5" Type="http://schemas.openxmlformats.org/officeDocument/2006/relationships/image" Target="../media/image910.png"/><Relationship Id="rId4" Type="http://schemas.openxmlformats.org/officeDocument/2006/relationships/image" Target="../media/image108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40.png"/><Relationship Id="rId2" Type="http://schemas.openxmlformats.org/officeDocument/2006/relationships/image" Target="../media/image93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1.png"/><Relationship Id="rId5" Type="http://schemas.openxmlformats.org/officeDocument/2006/relationships/image" Target="../media/image960.png"/><Relationship Id="rId4" Type="http://schemas.openxmlformats.org/officeDocument/2006/relationships/image" Target="../media/image950.png"/></Relationships>
</file>

<file path=ppt/slides/_rels/slide5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50.png"/><Relationship Id="rId3" Type="http://schemas.openxmlformats.org/officeDocument/2006/relationships/image" Target="../media/image990.png"/><Relationship Id="rId7" Type="http://schemas.openxmlformats.org/officeDocument/2006/relationships/image" Target="../media/image1040.png"/><Relationship Id="rId2" Type="http://schemas.openxmlformats.org/officeDocument/2006/relationships/image" Target="../media/image1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0.png"/><Relationship Id="rId5" Type="http://schemas.openxmlformats.org/officeDocument/2006/relationships/image" Target="../media/image1020.png"/><Relationship Id="rId4" Type="http://schemas.openxmlformats.org/officeDocument/2006/relationships/image" Target="../media/image1010.png"/><Relationship Id="rId9" Type="http://schemas.openxmlformats.org/officeDocument/2006/relationships/image" Target="../media/image113.png"/></Relationships>
</file>

<file path=ppt/slides/_rels/slide5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19.png"/><Relationship Id="rId18" Type="http://schemas.openxmlformats.org/officeDocument/2006/relationships/image" Target="../media/image124.png"/><Relationship Id="rId3" Type="http://schemas.openxmlformats.org/officeDocument/2006/relationships/image" Target="../media/image1070.png"/><Relationship Id="rId21" Type="http://schemas.openxmlformats.org/officeDocument/2006/relationships/image" Target="../media/image127.png"/><Relationship Id="rId12" Type="http://schemas.openxmlformats.org/officeDocument/2006/relationships/image" Target="../media/image118.png"/><Relationship Id="rId17" Type="http://schemas.openxmlformats.org/officeDocument/2006/relationships/image" Target="../media/image123.png"/><Relationship Id="rId2" Type="http://schemas.openxmlformats.org/officeDocument/2006/relationships/image" Target="../media/image112.png"/><Relationship Id="rId16" Type="http://schemas.openxmlformats.org/officeDocument/2006/relationships/image" Target="../media/image122.png"/><Relationship Id="rId20" Type="http://schemas.openxmlformats.org/officeDocument/2006/relationships/image" Target="../media/image126.png"/><Relationship Id="rId1" Type="http://schemas.openxmlformats.org/officeDocument/2006/relationships/slideLayout" Target="../slideLayouts/slideLayout7.xml"/><Relationship Id="rId11" Type="http://schemas.openxmlformats.org/officeDocument/2006/relationships/image" Target="../media/image117.png"/><Relationship Id="rId15" Type="http://schemas.openxmlformats.org/officeDocument/2006/relationships/image" Target="../media/image100.png"/><Relationship Id="rId10" Type="http://schemas.openxmlformats.org/officeDocument/2006/relationships/image" Target="../media/image116.png"/><Relationship Id="rId19" Type="http://schemas.openxmlformats.org/officeDocument/2006/relationships/image" Target="../media/image125.png"/><Relationship Id="rId4" Type="http://schemas.openxmlformats.org/officeDocument/2006/relationships/image" Target="../media/image1080.png"/><Relationship Id="rId14" Type="http://schemas.openxmlformats.org/officeDocument/2006/relationships/image" Target="../media/image9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241.png"/><Relationship Id="rId5" Type="http://schemas.openxmlformats.org/officeDocument/2006/relationships/image" Target="../media/image1230.png"/><Relationship Id="rId4" Type="http://schemas.openxmlformats.org/officeDocument/2006/relationships/image" Target="../media/image1220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7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5.png"/><Relationship Id="rId2" Type="http://schemas.openxmlformats.org/officeDocument/2006/relationships/image" Target="../media/image114.png"/><Relationship Id="rId1" Type="http://schemas.openxmlformats.org/officeDocument/2006/relationships/slideLayout" Target="../slideLayouts/slideLayout7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0.png"/><Relationship Id="rId2" Type="http://schemas.openxmlformats.org/officeDocument/2006/relationships/image" Target="../media/image54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60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1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5" Type="http://schemas.openxmlformats.org/officeDocument/2006/relationships/image" Target="../media/image129.png"/><Relationship Id="rId4" Type="http://schemas.openxmlformats.org/officeDocument/2006/relationships/image" Target="../media/image128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2.png"/><Relationship Id="rId2" Type="http://schemas.openxmlformats.org/officeDocument/2006/relationships/slideLayout" Target="../slideLayouts/slideLayout7.xml"/><Relationship Id="rId1" Type="http://schemas.openxmlformats.org/officeDocument/2006/relationships/tags" Target="../tags/tag3.xml"/><Relationship Id="rId5" Type="http://schemas.openxmlformats.org/officeDocument/2006/relationships/image" Target="../media/image133.png"/><Relationship Id="rId4" Type="http://schemas.openxmlformats.org/officeDocument/2006/relationships/image" Target="../media/image580.png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6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8.png"/><Relationship Id="rId13" Type="http://schemas.openxmlformats.org/officeDocument/2006/relationships/image" Target="../media/image144.png"/><Relationship Id="rId3" Type="http://schemas.openxmlformats.org/officeDocument/2006/relationships/image" Target="../media/image1330.png"/><Relationship Id="rId7" Type="http://schemas.openxmlformats.org/officeDocument/2006/relationships/image" Target="../media/image137.png"/><Relationship Id="rId12" Type="http://schemas.openxmlformats.org/officeDocument/2006/relationships/image" Target="../media/image143.png"/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6.png"/><Relationship Id="rId11" Type="http://schemas.openxmlformats.org/officeDocument/2006/relationships/image" Target="../media/image142.png"/><Relationship Id="rId5" Type="http://schemas.openxmlformats.org/officeDocument/2006/relationships/image" Target="../media/image135.png"/><Relationship Id="rId10" Type="http://schemas.openxmlformats.org/officeDocument/2006/relationships/image" Target="../media/image141.png"/><Relationship Id="rId4" Type="http://schemas.openxmlformats.org/officeDocument/2006/relationships/image" Target="../media/image134.png"/><Relationship Id="rId9" Type="http://schemas.openxmlformats.org/officeDocument/2006/relationships/image" Target="../media/image139.png"/></Relationships>
</file>

<file path=ppt/slides/_rels/slide6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2.png"/><Relationship Id="rId13" Type="http://schemas.openxmlformats.org/officeDocument/2006/relationships/image" Target="../media/image157.png"/><Relationship Id="rId3" Type="http://schemas.openxmlformats.org/officeDocument/2006/relationships/image" Target="../media/image146.png"/><Relationship Id="rId7" Type="http://schemas.openxmlformats.org/officeDocument/2006/relationships/image" Target="../media/image151.png"/><Relationship Id="rId12" Type="http://schemas.openxmlformats.org/officeDocument/2006/relationships/image" Target="../media/image156.png"/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49.png"/><Relationship Id="rId11" Type="http://schemas.openxmlformats.org/officeDocument/2006/relationships/image" Target="../media/image155.png"/><Relationship Id="rId5" Type="http://schemas.openxmlformats.org/officeDocument/2006/relationships/image" Target="../media/image148.png"/><Relationship Id="rId10" Type="http://schemas.openxmlformats.org/officeDocument/2006/relationships/image" Target="../media/image154.png"/><Relationship Id="rId4" Type="http://schemas.openxmlformats.org/officeDocument/2006/relationships/image" Target="../media/image147.png"/><Relationship Id="rId9" Type="http://schemas.openxmlformats.org/officeDocument/2006/relationships/image" Target="../media/image153.png"/><Relationship Id="rId14" Type="http://schemas.openxmlformats.org/officeDocument/2006/relationships/image" Target="../media/image158.png"/></Relationships>
</file>

<file path=ppt/slides/_rels/slide6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6.png"/><Relationship Id="rId3" Type="http://schemas.openxmlformats.org/officeDocument/2006/relationships/image" Target="../media/image161.png"/><Relationship Id="rId7" Type="http://schemas.openxmlformats.org/officeDocument/2006/relationships/image" Target="../media/image165.png"/><Relationship Id="rId2" Type="http://schemas.openxmlformats.org/officeDocument/2006/relationships/image" Target="../media/image1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4.png"/><Relationship Id="rId5" Type="http://schemas.openxmlformats.org/officeDocument/2006/relationships/image" Target="../media/image163.png"/><Relationship Id="rId4" Type="http://schemas.openxmlformats.org/officeDocument/2006/relationships/image" Target="../media/image16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4.png"/><Relationship Id="rId3" Type="http://schemas.openxmlformats.org/officeDocument/2006/relationships/image" Target="../media/image168.png"/><Relationship Id="rId7" Type="http://schemas.openxmlformats.org/officeDocument/2006/relationships/image" Target="../media/image173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72.png"/><Relationship Id="rId11" Type="http://schemas.openxmlformats.org/officeDocument/2006/relationships/image" Target="../media/image177.png"/><Relationship Id="rId5" Type="http://schemas.openxmlformats.org/officeDocument/2006/relationships/image" Target="../media/image171.png"/><Relationship Id="rId10" Type="http://schemas.openxmlformats.org/officeDocument/2006/relationships/image" Target="../media/image176.png"/><Relationship Id="rId4" Type="http://schemas.openxmlformats.org/officeDocument/2006/relationships/image" Target="../media/image169.png"/><Relationship Id="rId9" Type="http://schemas.openxmlformats.org/officeDocument/2006/relationships/image" Target="../media/image175.png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40.png"/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60.png"/><Relationship Id="rId2" Type="http://schemas.openxmlformats.org/officeDocument/2006/relationships/image" Target="../media/image12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70.pn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0.png"/><Relationship Id="rId1" Type="http://schemas.openxmlformats.org/officeDocument/2006/relationships/slideLayout" Target="../slideLayouts/slideLayout7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8.png"/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2.png"/><Relationship Id="rId5" Type="http://schemas.openxmlformats.org/officeDocument/2006/relationships/image" Target="../media/image181.png"/><Relationship Id="rId4" Type="http://schemas.openxmlformats.org/officeDocument/2006/relationships/image" Target="../media/image179.png"/></Relationships>
</file>

<file path=ppt/slides/_rels/slide7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20.png"/><Relationship Id="rId3" Type="http://schemas.openxmlformats.org/officeDocument/2006/relationships/image" Target="../media/image1360.png"/><Relationship Id="rId7" Type="http://schemas.openxmlformats.org/officeDocument/2006/relationships/image" Target="../media/image1410.png"/><Relationship Id="rId2" Type="http://schemas.openxmlformats.org/officeDocument/2006/relationships/image" Target="../media/image135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90.png"/><Relationship Id="rId5" Type="http://schemas.openxmlformats.org/officeDocument/2006/relationships/image" Target="../media/image1380.png"/><Relationship Id="rId10" Type="http://schemas.openxmlformats.org/officeDocument/2006/relationships/image" Target="../media/image1440.png"/><Relationship Id="rId4" Type="http://schemas.openxmlformats.org/officeDocument/2006/relationships/image" Target="../media/image1370.png"/><Relationship Id="rId9" Type="http://schemas.openxmlformats.org/officeDocument/2006/relationships/image" Target="../media/image1430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60.png"/><Relationship Id="rId2" Type="http://schemas.openxmlformats.org/officeDocument/2006/relationships/image" Target="../media/image145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70.png"/></Relationships>
</file>

<file path=ppt/slides/_rels/slide7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50.png"/><Relationship Id="rId3" Type="http://schemas.openxmlformats.org/officeDocument/2006/relationships/image" Target="../media/image1490.png"/><Relationship Id="rId7" Type="http://schemas.openxmlformats.org/officeDocument/2006/relationships/image" Target="../media/image1540.png"/><Relationship Id="rId2" Type="http://schemas.openxmlformats.org/officeDocument/2006/relationships/image" Target="../media/image148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530.png"/><Relationship Id="rId5" Type="http://schemas.openxmlformats.org/officeDocument/2006/relationships/image" Target="../media/image1520.png"/><Relationship Id="rId4" Type="http://schemas.openxmlformats.org/officeDocument/2006/relationships/image" Target="../media/image15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5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4"/>
          <p:cNvSpPr>
            <a:spLocks noGrp="1" noChangeArrowheads="1"/>
          </p:cNvSpPr>
          <p:nvPr>
            <p:ph type="ctrTitle"/>
          </p:nvPr>
        </p:nvSpPr>
        <p:spPr>
          <a:xfrm>
            <a:off x="0" y="764704"/>
            <a:ext cx="9144000" cy="1107996"/>
          </a:xfrm>
        </p:spPr>
        <p:txBody>
          <a:bodyPr>
            <a:spAutoFit/>
          </a:bodyPr>
          <a:lstStyle/>
          <a:p>
            <a:pPr eaLnBrk="1" hangingPunct="1"/>
            <a:r>
              <a:rPr lang="en-US" altLang="en-US" sz="6600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Analysis of Algorithms</a:t>
            </a:r>
          </a:p>
        </p:txBody>
      </p:sp>
      <p:sp>
        <p:nvSpPr>
          <p:cNvPr id="8199" name="Rectangle 7"/>
          <p:cNvSpPr>
            <a:spLocks noChangeArrowheads="1"/>
          </p:cNvSpPr>
          <p:nvPr/>
        </p:nvSpPr>
        <p:spPr bwMode="auto">
          <a:xfrm>
            <a:off x="0" y="4767287"/>
            <a:ext cx="9144000" cy="1470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rtl="0" eaLnBrk="1" hangingPunct="1"/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April 2014</a:t>
            </a:r>
            <a:b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Modified: December 19, 2017</a:t>
            </a:r>
            <a:b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US" sz="3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Minor modification: November 17, 2021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2204864"/>
            <a:ext cx="9144000" cy="923320"/>
          </a:xfrm>
          <a:prstGeom prst="rect">
            <a:avLst/>
          </a:prstGeom>
          <a:noFill/>
        </p:spPr>
        <p:txBody>
          <a:bodyPr lIns="91430" tIns="45715" rIns="91430" bIns="45715">
            <a:spAutoFit/>
          </a:bodyPr>
          <a:lstStyle/>
          <a:p>
            <a:pPr algn="ctr">
              <a:defRPr/>
            </a:pPr>
            <a:r>
              <a:rPr lang="en-US" sz="5400" dirty="0" smtClean="0">
                <a:solidFill>
                  <a:srgbClr val="009900"/>
                </a:solidFill>
              </a:rPr>
              <a:t>Maximum Matching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873" indent="-28572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2882" indent="-228577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034" indent="-228577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187" indent="-228577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340" indent="-22857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492" indent="-22857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8645" indent="-22857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5797" indent="-228577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eaLnBrk="1" hangingPunct="1"/>
            <a:fld id="{1A258CD8-A675-4C46-B3B4-D53A5BEE1A9B}" type="slidenum">
              <a:rPr lang="he-IL" altLang="en-US" sz="1400">
                <a:solidFill>
                  <a:srgbClr val="000000"/>
                </a:solidFill>
                <a:latin typeface="Times New Roman" pitchFamily="18" charset="0"/>
              </a:rPr>
              <a:pPr eaLnBrk="1" hangingPunct="1"/>
              <a:t>1</a:t>
            </a:fld>
            <a:endParaRPr lang="en-US" altLang="en-US" sz="1400" dirty="0">
              <a:solidFill>
                <a:srgbClr val="000000"/>
              </a:solidFill>
              <a:latin typeface="Times New Roman" pitchFamily="18" charset="0"/>
            </a:endParaRPr>
          </a:p>
        </p:txBody>
      </p:sp>
      <p:sp>
        <p:nvSpPr>
          <p:cNvPr id="6" name="TextBox 5"/>
          <p:cNvSpPr txBox="1"/>
          <p:nvPr>
            <p:custDataLst>
              <p:tags r:id="rId1"/>
            </p:custDataLst>
          </p:nvPr>
        </p:nvSpPr>
        <p:spPr>
          <a:xfrm>
            <a:off x="0" y="7085544"/>
            <a:ext cx="9146880" cy="637754"/>
          </a:xfrm>
          <a:prstGeom prst="rect">
            <a:avLst/>
          </a:prstGeom>
          <a:noFill/>
        </p:spPr>
        <p:txBody>
          <a:bodyPr vert="horz" lIns="82945" tIns="41473" rIns="82945" bIns="41473" rtlCol="0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MI10"/>
              </a:rPr>
              <a:t>A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TI10"/>
              </a:rPr>
              <a:t>A</a:t>
            </a:r>
            <a:r>
              <a:rPr lang="en-US" smtClean="0">
                <a:latin typeface="CMSY10ORIG"/>
              </a:rPr>
              <a:t>A</a:t>
            </a:r>
            <a:r>
              <a:rPr lang="en-US" smtClean="0">
                <a:latin typeface="MSAM10"/>
              </a:rPr>
              <a:t>A</a:t>
            </a:r>
            <a:endParaRPr lang="en-US"/>
          </a:p>
        </p:txBody>
      </p:sp>
      <p:sp>
        <p:nvSpPr>
          <p:cNvPr id="7" name="Rectangle 7"/>
          <p:cNvSpPr>
            <a:spLocks noChangeArrowheads="1"/>
          </p:cNvSpPr>
          <p:nvPr/>
        </p:nvSpPr>
        <p:spPr bwMode="auto">
          <a:xfrm>
            <a:off x="36512" y="3429000"/>
            <a:ext cx="9144000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1430" tIns="45715" rIns="91430" bIns="45715" anchor="ctr"/>
          <a:lstStyle>
            <a:lvl1pPr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Comic Sans MS" pitchFamily="66" charset="0"/>
                <a:ea typeface="ＭＳ Ｐゴシック" charset="-128"/>
              </a:defRPr>
            </a:lvl9pPr>
          </a:lstStyle>
          <a:p>
            <a:pPr algn="ctr" eaLnBrk="1" hangingPunct="1">
              <a:lnSpc>
                <a:spcPct val="150000"/>
              </a:lnSpc>
            </a:pPr>
            <a:r>
              <a:rPr lang="en-US" altLang="en-US" sz="40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Uri Zwick</a:t>
            </a:r>
            <a:endParaRPr lang="en-US" altLang="en-US" sz="4000" dirty="0">
              <a:solidFill>
                <a:srgbClr val="0070C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46679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229177"/>
            <a:ext cx="2133600" cy="365125"/>
          </a:xfrm>
        </p:spPr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10</a:t>
            </a:fld>
            <a:endParaRPr lang="da-DK"/>
          </a:p>
        </p:txBody>
      </p: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283295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Mendelson-</a:t>
            </a:r>
            <a:r>
              <a:rPr lang="en-US" kern="0" dirty="0" err="1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Dulmage</a:t>
            </a:r>
            <a:r>
              <a:rPr lang="en-US" kern="0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4"/>
              <p:cNvSpPr txBox="1">
                <a:spLocks noChangeArrowheads="1"/>
              </p:cNvSpPr>
              <p:nvPr/>
            </p:nvSpPr>
            <p:spPr bwMode="auto">
              <a:xfrm>
                <a:off x="3974" y="3042538"/>
                <a:ext cx="9144000" cy="224676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Theorem: </a:t>
                </a:r>
                <a:r>
                  <a:rPr lang="en-US" sz="2800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[Mendelson-</a:t>
                </a:r>
                <a:r>
                  <a:rPr lang="en-US" sz="2800" kern="0" dirty="0" err="1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Dulmage</a:t>
                </a:r>
                <a:r>
                  <a:rPr lang="hu-HU" sz="28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(1958)] </a:t>
                </a:r>
                <a:br>
                  <a:rPr lang="en-US" sz="28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a </a:t>
                </a:r>
                <a:r>
                  <a:rPr lang="en-US" sz="2800" i="1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bipartite</a:t>
                </a:r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graph.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two matchings of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Then, there exists a matching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∪</m:t>
                    </m:r>
                    <m:sSub>
                      <m:sSubPr>
                        <m:ctrlP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that matches all the vertices of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matched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and all the vertices of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matched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  <a:endParaRPr lang="en-US" sz="28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4" y="3042538"/>
                <a:ext cx="9144000" cy="2246769"/>
              </a:xfrm>
              <a:prstGeom prst="rect">
                <a:avLst/>
              </a:prstGeom>
              <a:blipFill rotWithShape="0">
                <a:blip r:embed="rId2"/>
                <a:stretch>
                  <a:fillRect t="-2439" b="-70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4"/>
          <p:cNvSpPr txBox="1">
            <a:spLocks noChangeArrowheads="1"/>
          </p:cNvSpPr>
          <p:nvPr/>
        </p:nvSpPr>
        <p:spPr bwMode="auto">
          <a:xfrm>
            <a:off x="-9353" y="5606083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Exercise: 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Prove the theorems. </a:t>
            </a:r>
            <a:endParaRPr lang="en-US" sz="2800" i="1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18871" y="1340768"/>
                <a:ext cx="9144000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Theorem: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8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a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graph</a:t>
                </a:r>
                <a:r>
                  <a:rPr lang="en-US" sz="28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a matchings of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Then, there exists a maximum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matching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that matches all the vertices matched by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  <a:endParaRPr lang="en-US" sz="28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71" y="1340768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t="-3965" b="-118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6268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>
            <a:stCxn id="6" idx="7"/>
            <a:endCxn id="4" idx="3"/>
          </p:cNvCxnSpPr>
          <p:nvPr/>
        </p:nvCxnSpPr>
        <p:spPr>
          <a:xfrm flipV="1">
            <a:off x="3011904" y="1645475"/>
            <a:ext cx="632181" cy="6419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15" idx="0"/>
          </p:cNvCxnSpPr>
          <p:nvPr/>
        </p:nvCxnSpPr>
        <p:spPr>
          <a:xfrm>
            <a:off x="2971175" y="2385757"/>
            <a:ext cx="0" cy="589902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2913575" y="297565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3385224" y="2680461"/>
            <a:ext cx="599180" cy="741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>
            <a:off x="3627214" y="2980422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6" name="Straight Connector 115"/>
          <p:cNvCxnSpPr>
            <a:stCxn id="16" idx="0"/>
            <a:endCxn id="4" idx="4"/>
          </p:cNvCxnSpPr>
          <p:nvPr/>
        </p:nvCxnSpPr>
        <p:spPr>
          <a:xfrm flipV="1">
            <a:off x="3684814" y="1662346"/>
            <a:ext cx="0" cy="60821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1"/>
            <a:endCxn id="4" idx="5"/>
          </p:cNvCxnSpPr>
          <p:nvPr/>
        </p:nvCxnSpPr>
        <p:spPr>
          <a:xfrm flipH="1" flipV="1">
            <a:off x="3725543" y="1645475"/>
            <a:ext cx="643188" cy="6419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>
            <a:spLocks noChangeAspect="1"/>
          </p:cNvSpPr>
          <p:nvPr/>
        </p:nvSpPr>
        <p:spPr>
          <a:xfrm>
            <a:off x="2208720" y="3695992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1" name="Straight Connector 130"/>
          <p:cNvCxnSpPr>
            <a:stCxn id="130" idx="7"/>
            <a:endCxn id="15" idx="3"/>
          </p:cNvCxnSpPr>
          <p:nvPr/>
        </p:nvCxnSpPr>
        <p:spPr>
          <a:xfrm rot="5400000" flipH="1" flipV="1">
            <a:off x="2299310" y="3081728"/>
            <a:ext cx="638875" cy="62339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0" idx="4"/>
            <a:endCxn id="133" idx="0"/>
          </p:cNvCxnSpPr>
          <p:nvPr/>
        </p:nvCxnSpPr>
        <p:spPr>
          <a:xfrm rot="5400000">
            <a:off x="1969112" y="4108400"/>
            <a:ext cx="594417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>
            <a:spLocks noChangeAspect="1"/>
          </p:cNvSpPr>
          <p:nvPr/>
        </p:nvSpPr>
        <p:spPr>
          <a:xfrm>
            <a:off x="2208720" y="440560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2922359" y="3695992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3647005" y="3695992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8" name="Straight Connector 137"/>
          <p:cNvCxnSpPr/>
          <p:nvPr/>
        </p:nvCxnSpPr>
        <p:spPr>
          <a:xfrm rot="16200000" flipH="1">
            <a:off x="2680369" y="4110411"/>
            <a:ext cx="599180" cy="741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4"/>
            <a:endCxn id="141" idx="0"/>
          </p:cNvCxnSpPr>
          <p:nvPr/>
        </p:nvCxnSpPr>
        <p:spPr>
          <a:xfrm rot="5400000">
            <a:off x="3405015" y="4110782"/>
            <a:ext cx="59918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>
            <a:spLocks noChangeAspect="1"/>
          </p:cNvSpPr>
          <p:nvPr/>
        </p:nvSpPr>
        <p:spPr>
          <a:xfrm>
            <a:off x="2922359" y="4410372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3647005" y="4410372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2" name="Straight Connector 141"/>
          <p:cNvCxnSpPr>
            <a:stCxn id="136" idx="0"/>
            <a:endCxn id="15" idx="4"/>
          </p:cNvCxnSpPr>
          <p:nvPr/>
        </p:nvCxnSpPr>
        <p:spPr>
          <a:xfrm rot="16200000" flipV="1">
            <a:off x="2673001" y="3389034"/>
            <a:ext cx="605133" cy="87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7" idx="1"/>
            <a:endCxn id="15" idx="5"/>
          </p:cNvCxnSpPr>
          <p:nvPr/>
        </p:nvCxnSpPr>
        <p:spPr>
          <a:xfrm rot="16200000" flipV="1">
            <a:off x="3018453" y="3067440"/>
            <a:ext cx="638875" cy="6519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1" name="Group 50"/>
          <p:cNvGrpSpPr/>
          <p:nvPr/>
        </p:nvGrpSpPr>
        <p:grpSpPr>
          <a:xfrm>
            <a:off x="3627214" y="1547146"/>
            <a:ext cx="1877337" cy="115200"/>
            <a:chOff x="3627214" y="1691162"/>
            <a:chExt cx="1877337" cy="115200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3627214" y="169116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5389351" y="169116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60" name="Straight Connector 159"/>
          <p:cNvCxnSpPr>
            <a:stCxn id="159" idx="7"/>
            <a:endCxn id="158" idx="3"/>
          </p:cNvCxnSpPr>
          <p:nvPr/>
        </p:nvCxnSpPr>
        <p:spPr>
          <a:xfrm flipV="1">
            <a:off x="5164569" y="1645475"/>
            <a:ext cx="241653" cy="6419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2" name="Group 51"/>
          <p:cNvGrpSpPr/>
          <p:nvPr/>
        </p:nvGrpSpPr>
        <p:grpSpPr>
          <a:xfrm>
            <a:off x="2913575" y="2270557"/>
            <a:ext cx="2954569" cy="115200"/>
            <a:chOff x="2913575" y="2414573"/>
            <a:chExt cx="2954569" cy="115200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913575" y="241457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627214" y="241457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351860" y="241457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5066240" y="241457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5752944" y="241457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168" name="Straight Connector 167"/>
          <p:cNvCxnSpPr>
            <a:stCxn id="166" idx="4"/>
            <a:endCxn id="188" idx="0"/>
          </p:cNvCxnSpPr>
          <p:nvPr/>
        </p:nvCxnSpPr>
        <p:spPr>
          <a:xfrm>
            <a:off x="5810544" y="2385757"/>
            <a:ext cx="0" cy="603696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>
            <a:off x="5752944" y="2989453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0" name="Straight Connector 189"/>
          <p:cNvCxnSpPr>
            <a:stCxn id="166" idx="1"/>
            <a:endCxn id="158" idx="5"/>
          </p:cNvCxnSpPr>
          <p:nvPr/>
        </p:nvCxnSpPr>
        <p:spPr>
          <a:xfrm flipH="1" flipV="1">
            <a:off x="5487680" y="1645475"/>
            <a:ext cx="282135" cy="6419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-10440" y="260648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Alternating forests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5220072" y="1340768"/>
            <a:ext cx="45365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Roots are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unmatched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3978229" y="3933056"/>
            <a:ext cx="50582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Vertices in the forest are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odd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depending on the parity of their level.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TextBox 42"/>
          <p:cNvSpPr txBox="1"/>
          <p:nvPr/>
        </p:nvSpPr>
        <p:spPr>
          <a:xfrm>
            <a:off x="4239110" y="3356992"/>
            <a:ext cx="4653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All root to leaf paths are </a:t>
            </a:r>
            <a:r>
              <a:rPr lang="en-US" sz="2400" dirty="0" smtClean="0">
                <a:solidFill>
                  <a:srgbClr val="0033CC"/>
                </a:solidFill>
                <a:latin typeface="Times New Roman" pitchFamily="18" charset="0"/>
                <a:cs typeface="Times New Roman" pitchFamily="18" charset="0"/>
              </a:rPr>
              <a:t>alternating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4" name="Oval 43"/>
          <p:cNvSpPr>
            <a:spLocks noChangeAspect="1"/>
          </p:cNvSpPr>
          <p:nvPr/>
        </p:nvSpPr>
        <p:spPr>
          <a:xfrm>
            <a:off x="1871844" y="5132218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5" name="Straight Connector 44"/>
          <p:cNvCxnSpPr>
            <a:stCxn id="44" idx="7"/>
            <a:endCxn id="133" idx="3"/>
          </p:cNvCxnSpPr>
          <p:nvPr/>
        </p:nvCxnSpPr>
        <p:spPr>
          <a:xfrm flipV="1">
            <a:off x="1970173" y="4503938"/>
            <a:ext cx="255418" cy="6451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45"/>
          <p:cNvSpPr>
            <a:spLocks noChangeAspect="1"/>
          </p:cNvSpPr>
          <p:nvPr/>
        </p:nvSpPr>
        <p:spPr>
          <a:xfrm>
            <a:off x="2558548" y="5132218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7" name="Straight Connector 46"/>
          <p:cNvCxnSpPr>
            <a:stCxn id="46" idx="1"/>
            <a:endCxn id="133" idx="5"/>
          </p:cNvCxnSpPr>
          <p:nvPr/>
        </p:nvCxnSpPr>
        <p:spPr>
          <a:xfrm flipH="1" flipV="1">
            <a:off x="2307049" y="4503938"/>
            <a:ext cx="268370" cy="6451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8" name="Group 57"/>
          <p:cNvGrpSpPr/>
          <p:nvPr/>
        </p:nvGrpSpPr>
        <p:grpSpPr>
          <a:xfrm>
            <a:off x="216024" y="1340768"/>
            <a:ext cx="1475656" cy="4068596"/>
            <a:chOff x="216024" y="1484784"/>
            <a:chExt cx="1475656" cy="4068596"/>
          </a:xfrm>
        </p:grpSpPr>
        <p:sp>
          <p:nvSpPr>
            <p:cNvPr id="38" name="TextBox 37"/>
            <p:cNvSpPr txBox="1"/>
            <p:nvPr/>
          </p:nvSpPr>
          <p:spPr>
            <a:xfrm>
              <a:off x="216024" y="1484784"/>
              <a:ext cx="1475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even</a:t>
              </a:r>
              <a:endPara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216024" y="2206170"/>
              <a:ext cx="1475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odd</a:t>
              </a:r>
              <a:endPara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216024" y="2927556"/>
              <a:ext cx="1475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even</a:t>
              </a:r>
              <a:endPara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216024" y="4370328"/>
              <a:ext cx="1475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even</a:t>
              </a:r>
              <a:endPara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216024" y="3648942"/>
              <a:ext cx="1475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odd</a:t>
              </a:r>
              <a:endPara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216024" y="5091715"/>
              <a:ext cx="1475656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400" b="1" dirty="0" smtClean="0">
                  <a:latin typeface="Times New Roman" pitchFamily="18" charset="0"/>
                  <a:cs typeface="Times New Roman" pitchFamily="18" charset="0"/>
                </a:rPr>
                <a:t>odd</a:t>
              </a:r>
              <a:endParaRPr lang="en-US" sz="2400" b="1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49" name="TextBox 48"/>
          <p:cNvSpPr txBox="1"/>
          <p:nvPr/>
        </p:nvSpPr>
        <p:spPr>
          <a:xfrm>
            <a:off x="2771800" y="4869160"/>
            <a:ext cx="614734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Scan unmatched edges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vertices;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Scan matched edges of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odd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vertices;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Until an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augmenting path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(or a </a:t>
            </a:r>
            <a:r>
              <a:rPr lang="en-US" sz="2400" i="1" dirty="0" smtClean="0">
                <a:solidFill>
                  <a:srgbClr val="CC0099"/>
                </a:solidFill>
                <a:latin typeface="Times New Roman" pitchFamily="18" charset="0"/>
                <a:cs typeface="Times New Roman" pitchFamily="18" charset="0"/>
              </a:rPr>
              <a:t>blossom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is found, or until all appropriate edges are scanned.</a:t>
            </a:r>
            <a:endParaRPr lang="en-US" sz="2400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7" grpId="0"/>
      <p:bldP spid="43" grpId="0"/>
      <p:bldP spid="4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2150906" y="1693727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437267" y="2410058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Straight Connector 7"/>
          <p:cNvCxnSpPr>
            <a:stCxn id="6" idx="7"/>
            <a:endCxn id="4" idx="3"/>
          </p:cNvCxnSpPr>
          <p:nvPr/>
        </p:nvCxnSpPr>
        <p:spPr>
          <a:xfrm flipV="1">
            <a:off x="1535596" y="1792056"/>
            <a:ext cx="632181" cy="6348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15" idx="0"/>
          </p:cNvCxnSpPr>
          <p:nvPr/>
        </p:nvCxnSpPr>
        <p:spPr>
          <a:xfrm rot="5400000">
            <a:off x="1197659" y="2822466"/>
            <a:ext cx="594417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1437267" y="311967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150906" y="2410058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875552" y="2410058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1908916" y="2824477"/>
            <a:ext cx="599180" cy="741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>
            <a:off x="2150906" y="3124438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6" name="Straight Connector 115"/>
          <p:cNvCxnSpPr>
            <a:stCxn id="16" idx="0"/>
            <a:endCxn id="4" idx="4"/>
          </p:cNvCxnSpPr>
          <p:nvPr/>
        </p:nvCxnSpPr>
        <p:spPr>
          <a:xfrm flipV="1">
            <a:off x="2208506" y="1808927"/>
            <a:ext cx="0" cy="60113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1"/>
            <a:endCxn id="4" idx="5"/>
          </p:cNvCxnSpPr>
          <p:nvPr/>
        </p:nvCxnSpPr>
        <p:spPr>
          <a:xfrm flipH="1" flipV="1">
            <a:off x="2249235" y="1792056"/>
            <a:ext cx="643188" cy="6348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>
            <a:spLocks noChangeAspect="1"/>
          </p:cNvSpPr>
          <p:nvPr/>
        </p:nvSpPr>
        <p:spPr>
          <a:xfrm>
            <a:off x="732412" y="3840008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1" name="Straight Connector 130"/>
          <p:cNvCxnSpPr>
            <a:stCxn id="130" idx="7"/>
            <a:endCxn id="15" idx="3"/>
          </p:cNvCxnSpPr>
          <p:nvPr/>
        </p:nvCxnSpPr>
        <p:spPr>
          <a:xfrm rot="5400000" flipH="1" flipV="1">
            <a:off x="823002" y="3225744"/>
            <a:ext cx="638875" cy="62339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0" idx="4"/>
            <a:endCxn id="133" idx="0"/>
          </p:cNvCxnSpPr>
          <p:nvPr/>
        </p:nvCxnSpPr>
        <p:spPr>
          <a:xfrm rot="5400000">
            <a:off x="492804" y="4252416"/>
            <a:ext cx="594417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>
            <a:spLocks noChangeAspect="1"/>
          </p:cNvSpPr>
          <p:nvPr/>
        </p:nvSpPr>
        <p:spPr>
          <a:xfrm>
            <a:off x="732412" y="454962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1446051" y="3840008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2170697" y="3840008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8" name="Straight Connector 137"/>
          <p:cNvCxnSpPr/>
          <p:nvPr/>
        </p:nvCxnSpPr>
        <p:spPr>
          <a:xfrm rot="16200000" flipH="1">
            <a:off x="1204061" y="4254427"/>
            <a:ext cx="599180" cy="741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4"/>
            <a:endCxn id="141" idx="0"/>
          </p:cNvCxnSpPr>
          <p:nvPr/>
        </p:nvCxnSpPr>
        <p:spPr>
          <a:xfrm>
            <a:off x="2228297" y="3955208"/>
            <a:ext cx="0" cy="59918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>
            <a:spLocks noChangeAspect="1"/>
          </p:cNvSpPr>
          <p:nvPr/>
        </p:nvSpPr>
        <p:spPr>
          <a:xfrm>
            <a:off x="1446051" y="4554388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2170697" y="4554388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2" name="Straight Connector 141"/>
          <p:cNvCxnSpPr>
            <a:stCxn id="136" idx="0"/>
            <a:endCxn id="15" idx="4"/>
          </p:cNvCxnSpPr>
          <p:nvPr/>
        </p:nvCxnSpPr>
        <p:spPr>
          <a:xfrm rot="16200000" flipV="1">
            <a:off x="1196693" y="3533050"/>
            <a:ext cx="605133" cy="87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7" idx="1"/>
            <a:endCxn id="15" idx="5"/>
          </p:cNvCxnSpPr>
          <p:nvPr/>
        </p:nvCxnSpPr>
        <p:spPr>
          <a:xfrm rot="16200000" flipV="1">
            <a:off x="1542145" y="3211456"/>
            <a:ext cx="638875" cy="6519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>
            <a:spLocks noChangeAspect="1"/>
          </p:cNvSpPr>
          <p:nvPr/>
        </p:nvSpPr>
        <p:spPr>
          <a:xfrm>
            <a:off x="3913043" y="1693727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9" name="Oval 158"/>
          <p:cNvSpPr>
            <a:spLocks noChangeAspect="1"/>
          </p:cNvSpPr>
          <p:nvPr/>
        </p:nvSpPr>
        <p:spPr>
          <a:xfrm>
            <a:off x="3589932" y="2419089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0" name="Straight Connector 159"/>
          <p:cNvCxnSpPr>
            <a:stCxn id="159" idx="7"/>
            <a:endCxn id="158" idx="3"/>
          </p:cNvCxnSpPr>
          <p:nvPr/>
        </p:nvCxnSpPr>
        <p:spPr>
          <a:xfrm flipV="1">
            <a:off x="3688261" y="1792056"/>
            <a:ext cx="241653" cy="6439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>
            <a:spLocks noChangeAspect="1"/>
          </p:cNvSpPr>
          <p:nvPr/>
        </p:nvSpPr>
        <p:spPr>
          <a:xfrm>
            <a:off x="4276636" y="2419089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8" name="Straight Connector 167"/>
          <p:cNvCxnSpPr>
            <a:stCxn id="166" idx="4"/>
            <a:endCxn id="188" idx="0"/>
          </p:cNvCxnSpPr>
          <p:nvPr/>
        </p:nvCxnSpPr>
        <p:spPr>
          <a:xfrm rot="5400000">
            <a:off x="4034646" y="2833879"/>
            <a:ext cx="59918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>
            <a:off x="4276636" y="313346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0" name="Straight Connector 189"/>
          <p:cNvCxnSpPr>
            <a:stCxn id="166" idx="1"/>
            <a:endCxn id="158" idx="5"/>
          </p:cNvCxnSpPr>
          <p:nvPr/>
        </p:nvCxnSpPr>
        <p:spPr>
          <a:xfrm flipH="1" flipV="1">
            <a:off x="4011372" y="1792056"/>
            <a:ext cx="282135" cy="6439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-10440" y="189220"/>
            <a:ext cx="9154440" cy="11079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Scanning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 an 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unmatched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 edge</a:t>
            </a:r>
            <a:b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</a:b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from an 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even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 vertex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395536" y="5276234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0" name="Straight Connector 79"/>
          <p:cNvCxnSpPr>
            <a:stCxn id="79" idx="7"/>
            <a:endCxn id="133" idx="3"/>
          </p:cNvCxnSpPr>
          <p:nvPr/>
        </p:nvCxnSpPr>
        <p:spPr>
          <a:xfrm flipV="1">
            <a:off x="493865" y="4647954"/>
            <a:ext cx="255418" cy="6451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>
            <a:spLocks noChangeAspect="1"/>
          </p:cNvSpPr>
          <p:nvPr/>
        </p:nvSpPr>
        <p:spPr>
          <a:xfrm>
            <a:off x="1082240" y="5276234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3" name="Straight Connector 82"/>
          <p:cNvCxnSpPr>
            <a:stCxn id="81" idx="1"/>
            <a:endCxn id="133" idx="5"/>
          </p:cNvCxnSpPr>
          <p:nvPr/>
        </p:nvCxnSpPr>
        <p:spPr>
          <a:xfrm flipH="1" flipV="1">
            <a:off x="830741" y="4647954"/>
            <a:ext cx="268370" cy="64515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1773958" y="4652717"/>
            <a:ext cx="413610" cy="764110"/>
            <a:chOff x="1773958" y="4652717"/>
            <a:chExt cx="413610" cy="764110"/>
          </a:xfrm>
        </p:grpSpPr>
        <p:grpSp>
          <p:nvGrpSpPr>
            <p:cNvPr id="13" name="Group 12"/>
            <p:cNvGrpSpPr/>
            <p:nvPr/>
          </p:nvGrpSpPr>
          <p:grpSpPr>
            <a:xfrm>
              <a:off x="1854188" y="4652717"/>
              <a:ext cx="333380" cy="764110"/>
              <a:chOff x="3250320" y="4652717"/>
              <a:chExt cx="333380" cy="764110"/>
            </a:xfrm>
          </p:grpSpPr>
          <p:cxnSp>
            <p:nvCxnSpPr>
              <p:cNvPr id="45" name="Straight Connector 44"/>
              <p:cNvCxnSpPr>
                <a:stCxn id="46" idx="0"/>
                <a:endCxn id="141" idx="3"/>
              </p:cNvCxnSpPr>
              <p:nvPr/>
            </p:nvCxnSpPr>
            <p:spPr>
              <a:xfrm flipV="1">
                <a:off x="3307920" y="4652717"/>
                <a:ext cx="275780" cy="648910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6" name="Oval 45"/>
              <p:cNvSpPr>
                <a:spLocks noChangeAspect="1"/>
              </p:cNvSpPr>
              <p:nvPr/>
            </p:nvSpPr>
            <p:spPr>
              <a:xfrm flipH="1">
                <a:off x="3250320" y="5301627"/>
                <a:ext cx="115200" cy="1152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6" name="TextBox 65"/>
            <p:cNvSpPr txBox="1"/>
            <p:nvPr/>
          </p:nvSpPr>
          <p:spPr>
            <a:xfrm>
              <a:off x="1773958" y="4710318"/>
              <a:ext cx="275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2269027" y="4652717"/>
            <a:ext cx="480590" cy="763691"/>
            <a:chOff x="2269027" y="4652717"/>
            <a:chExt cx="480590" cy="763691"/>
          </a:xfrm>
        </p:grpSpPr>
        <p:grpSp>
          <p:nvGrpSpPr>
            <p:cNvPr id="39" name="Group 38"/>
            <p:cNvGrpSpPr/>
            <p:nvPr/>
          </p:nvGrpSpPr>
          <p:grpSpPr>
            <a:xfrm>
              <a:off x="2269027" y="4652717"/>
              <a:ext cx="385575" cy="763691"/>
              <a:chOff x="3745335" y="4652717"/>
              <a:chExt cx="385575" cy="763691"/>
            </a:xfrm>
          </p:grpSpPr>
          <p:cxnSp>
            <p:nvCxnSpPr>
              <p:cNvPr id="40" name="Straight Connector 39"/>
              <p:cNvCxnSpPr>
                <a:stCxn id="41" idx="0"/>
              </p:cNvCxnSpPr>
              <p:nvPr/>
            </p:nvCxnSpPr>
            <p:spPr>
              <a:xfrm flipH="1" flipV="1">
                <a:off x="3745335" y="4652717"/>
                <a:ext cx="327975" cy="648491"/>
              </a:xfrm>
              <a:prstGeom prst="line">
                <a:avLst/>
              </a:prstGeom>
              <a:ln w="1905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4015710" y="5301208"/>
                <a:ext cx="115200" cy="1152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7" name="TextBox 66"/>
            <p:cNvSpPr txBox="1"/>
            <p:nvPr/>
          </p:nvSpPr>
          <p:spPr>
            <a:xfrm>
              <a:off x="2473957" y="4690813"/>
              <a:ext cx="275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2285897" y="3248669"/>
            <a:ext cx="2048339" cy="1589388"/>
            <a:chOff x="2285897" y="3248669"/>
            <a:chExt cx="2048339" cy="1589388"/>
          </a:xfrm>
        </p:grpSpPr>
        <p:cxnSp>
          <p:nvCxnSpPr>
            <p:cNvPr id="43" name="Curved Connector 42"/>
            <p:cNvCxnSpPr>
              <a:stCxn id="141" idx="6"/>
              <a:endCxn id="188" idx="4"/>
            </p:cNvCxnSpPr>
            <p:nvPr/>
          </p:nvCxnSpPr>
          <p:spPr>
            <a:xfrm flipV="1">
              <a:off x="2285897" y="3248669"/>
              <a:ext cx="2048339" cy="1363319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/>
            <p:cNvSpPr txBox="1"/>
            <p:nvPr/>
          </p:nvSpPr>
          <p:spPr>
            <a:xfrm>
              <a:off x="3310066" y="4376392"/>
              <a:ext cx="275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0" name="Group 29"/>
          <p:cNvGrpSpPr/>
          <p:nvPr/>
        </p:nvGrpSpPr>
        <p:grpSpPr>
          <a:xfrm>
            <a:off x="2285897" y="2525258"/>
            <a:ext cx="922915" cy="2086730"/>
            <a:chOff x="2285897" y="2525258"/>
            <a:chExt cx="922915" cy="2086730"/>
          </a:xfrm>
        </p:grpSpPr>
        <p:cxnSp>
          <p:nvCxnSpPr>
            <p:cNvPr id="62" name="Curved Connector 61"/>
            <p:cNvCxnSpPr>
              <a:stCxn id="141" idx="6"/>
              <a:endCxn id="17" idx="4"/>
            </p:cNvCxnSpPr>
            <p:nvPr/>
          </p:nvCxnSpPr>
          <p:spPr>
            <a:xfrm flipV="1">
              <a:off x="2285897" y="2525258"/>
              <a:ext cx="647255" cy="2086730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TextBox 68"/>
            <p:cNvSpPr txBox="1"/>
            <p:nvPr/>
          </p:nvSpPr>
          <p:spPr>
            <a:xfrm>
              <a:off x="2933152" y="3191718"/>
              <a:ext cx="275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4</a:t>
              </a:r>
              <a:endPara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1561251" y="4162251"/>
            <a:ext cx="609446" cy="461665"/>
            <a:chOff x="1561251" y="4162251"/>
            <a:chExt cx="609446" cy="461665"/>
          </a:xfrm>
        </p:grpSpPr>
        <p:cxnSp>
          <p:nvCxnSpPr>
            <p:cNvPr id="59" name="Straight Connector 58"/>
            <p:cNvCxnSpPr>
              <a:stCxn id="141" idx="2"/>
              <a:endCxn id="140" idx="6"/>
            </p:cNvCxnSpPr>
            <p:nvPr/>
          </p:nvCxnSpPr>
          <p:spPr>
            <a:xfrm flipH="1">
              <a:off x="1561251" y="4611988"/>
              <a:ext cx="609446" cy="0"/>
            </a:xfrm>
            <a:prstGeom prst="line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0" name="TextBox 69"/>
            <p:cNvSpPr txBox="1"/>
            <p:nvPr/>
          </p:nvSpPr>
          <p:spPr>
            <a:xfrm>
              <a:off x="1747048" y="4162251"/>
              <a:ext cx="275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5</a:t>
              </a:r>
              <a:endPara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660942" y="1385874"/>
            <a:ext cx="4283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 Edge to a matched vertex not in the forest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Tree extended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60942" y="2273805"/>
            <a:ext cx="4283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(2) Edge to an unmatched vertex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Augmenting path found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3" name="TextBox 72"/>
          <p:cNvSpPr txBox="1"/>
          <p:nvPr/>
        </p:nvSpPr>
        <p:spPr>
          <a:xfrm>
            <a:off x="4656666" y="3161736"/>
            <a:ext cx="428824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(3) Edge to 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vertex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a different tree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Augmenting path found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4" name="TextBox 73"/>
          <p:cNvSpPr txBox="1"/>
          <p:nvPr/>
        </p:nvSpPr>
        <p:spPr>
          <a:xfrm>
            <a:off x="4644008" y="4418999"/>
            <a:ext cx="430090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(4) Edge to 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odd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vertex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 Ignore.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60941" y="5306932"/>
            <a:ext cx="4283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(5) Edge to 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vertex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a same tree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Blossom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4" name="Picture 83" descr="clip-bloss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5301208"/>
            <a:ext cx="1295255" cy="1278061"/>
          </a:xfrm>
          <a:prstGeom prst="rect">
            <a:avLst/>
          </a:prstGeom>
        </p:spPr>
      </p:pic>
      <p:grpSp>
        <p:nvGrpSpPr>
          <p:cNvPr id="5" name="Group 4"/>
          <p:cNvGrpSpPr/>
          <p:nvPr/>
        </p:nvGrpSpPr>
        <p:grpSpPr>
          <a:xfrm>
            <a:off x="1855276" y="5416827"/>
            <a:ext cx="115200" cy="720769"/>
            <a:chOff x="1855276" y="5416827"/>
            <a:chExt cx="115200" cy="720769"/>
          </a:xfrm>
        </p:grpSpPr>
        <p:cxnSp>
          <p:nvCxnSpPr>
            <p:cNvPr id="63" name="Straight Connector 62"/>
            <p:cNvCxnSpPr>
              <a:stCxn id="46" idx="4"/>
              <a:endCxn id="64" idx="0"/>
            </p:cNvCxnSpPr>
            <p:nvPr/>
          </p:nvCxnSpPr>
          <p:spPr>
            <a:xfrm>
              <a:off x="1911788" y="5416827"/>
              <a:ext cx="1088" cy="605569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1855276" y="602239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0651095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3" grpId="0"/>
      <p:bldP spid="74" grpId="0"/>
      <p:bldP spid="7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2150906" y="1693727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437267" y="2410058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Straight Connector 7"/>
          <p:cNvCxnSpPr>
            <a:stCxn id="6" idx="7"/>
            <a:endCxn id="4" idx="3"/>
          </p:cNvCxnSpPr>
          <p:nvPr/>
        </p:nvCxnSpPr>
        <p:spPr>
          <a:xfrm flipV="1">
            <a:off x="1535596" y="1792056"/>
            <a:ext cx="632181" cy="6348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15" idx="0"/>
          </p:cNvCxnSpPr>
          <p:nvPr/>
        </p:nvCxnSpPr>
        <p:spPr>
          <a:xfrm rot="5400000">
            <a:off x="1197659" y="2822466"/>
            <a:ext cx="594417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1437267" y="311967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150906" y="2410058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2875552" y="2410058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1908916" y="2824477"/>
            <a:ext cx="599180" cy="741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>
            <a:off x="2150906" y="3124438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6" name="Straight Connector 115"/>
          <p:cNvCxnSpPr>
            <a:stCxn id="16" idx="0"/>
            <a:endCxn id="4" idx="4"/>
          </p:cNvCxnSpPr>
          <p:nvPr/>
        </p:nvCxnSpPr>
        <p:spPr>
          <a:xfrm flipV="1">
            <a:off x="2208506" y="1808927"/>
            <a:ext cx="0" cy="60113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1"/>
            <a:endCxn id="4" idx="5"/>
          </p:cNvCxnSpPr>
          <p:nvPr/>
        </p:nvCxnSpPr>
        <p:spPr>
          <a:xfrm flipH="1" flipV="1">
            <a:off x="2249235" y="1792056"/>
            <a:ext cx="643188" cy="63487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>
            <a:spLocks noChangeAspect="1"/>
          </p:cNvSpPr>
          <p:nvPr/>
        </p:nvSpPr>
        <p:spPr>
          <a:xfrm>
            <a:off x="732412" y="3840008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1" name="Straight Connector 130"/>
          <p:cNvCxnSpPr>
            <a:stCxn id="130" idx="7"/>
            <a:endCxn id="15" idx="3"/>
          </p:cNvCxnSpPr>
          <p:nvPr/>
        </p:nvCxnSpPr>
        <p:spPr>
          <a:xfrm rot="5400000" flipH="1" flipV="1">
            <a:off x="823002" y="3225744"/>
            <a:ext cx="638875" cy="62339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0" idx="4"/>
            <a:endCxn id="133" idx="0"/>
          </p:cNvCxnSpPr>
          <p:nvPr/>
        </p:nvCxnSpPr>
        <p:spPr>
          <a:xfrm rot="5400000">
            <a:off x="492804" y="4252416"/>
            <a:ext cx="594417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>
            <a:spLocks noChangeAspect="1"/>
          </p:cNvSpPr>
          <p:nvPr/>
        </p:nvSpPr>
        <p:spPr>
          <a:xfrm>
            <a:off x="732412" y="454962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1446051" y="3840008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2170697" y="3840008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8" name="Straight Connector 137"/>
          <p:cNvCxnSpPr/>
          <p:nvPr/>
        </p:nvCxnSpPr>
        <p:spPr>
          <a:xfrm rot="16200000" flipH="1">
            <a:off x="1204061" y="4254427"/>
            <a:ext cx="599180" cy="741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4"/>
            <a:endCxn id="141" idx="0"/>
          </p:cNvCxnSpPr>
          <p:nvPr/>
        </p:nvCxnSpPr>
        <p:spPr>
          <a:xfrm>
            <a:off x="2228297" y="3955208"/>
            <a:ext cx="0" cy="59918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>
            <a:spLocks noChangeAspect="1"/>
          </p:cNvSpPr>
          <p:nvPr/>
        </p:nvSpPr>
        <p:spPr>
          <a:xfrm>
            <a:off x="1446051" y="4554388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2170697" y="4554388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2" name="Straight Connector 141"/>
          <p:cNvCxnSpPr>
            <a:stCxn id="136" idx="0"/>
            <a:endCxn id="15" idx="4"/>
          </p:cNvCxnSpPr>
          <p:nvPr/>
        </p:nvCxnSpPr>
        <p:spPr>
          <a:xfrm rot="16200000" flipV="1">
            <a:off x="1196693" y="3533050"/>
            <a:ext cx="605133" cy="87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7" idx="1"/>
            <a:endCxn id="15" idx="5"/>
          </p:cNvCxnSpPr>
          <p:nvPr/>
        </p:nvCxnSpPr>
        <p:spPr>
          <a:xfrm rot="16200000" flipV="1">
            <a:off x="1542145" y="3211456"/>
            <a:ext cx="638875" cy="6519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>
            <a:spLocks noChangeAspect="1"/>
          </p:cNvSpPr>
          <p:nvPr/>
        </p:nvSpPr>
        <p:spPr>
          <a:xfrm>
            <a:off x="3913043" y="1693727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9" name="Oval 158"/>
          <p:cNvSpPr>
            <a:spLocks noChangeAspect="1"/>
          </p:cNvSpPr>
          <p:nvPr/>
        </p:nvSpPr>
        <p:spPr>
          <a:xfrm>
            <a:off x="3589932" y="2419089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0" name="Straight Connector 159"/>
          <p:cNvCxnSpPr>
            <a:stCxn id="159" idx="7"/>
            <a:endCxn id="158" idx="3"/>
          </p:cNvCxnSpPr>
          <p:nvPr/>
        </p:nvCxnSpPr>
        <p:spPr>
          <a:xfrm flipV="1">
            <a:off x="3688261" y="1792056"/>
            <a:ext cx="241653" cy="6439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6" name="Oval 165"/>
          <p:cNvSpPr>
            <a:spLocks noChangeAspect="1"/>
          </p:cNvSpPr>
          <p:nvPr/>
        </p:nvSpPr>
        <p:spPr>
          <a:xfrm>
            <a:off x="4276636" y="2419089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8" name="Straight Connector 167"/>
          <p:cNvCxnSpPr>
            <a:stCxn id="166" idx="4"/>
            <a:endCxn id="188" idx="0"/>
          </p:cNvCxnSpPr>
          <p:nvPr/>
        </p:nvCxnSpPr>
        <p:spPr>
          <a:xfrm rot="5400000">
            <a:off x="4034646" y="2833879"/>
            <a:ext cx="59918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>
            <a:off x="4276636" y="313346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0" name="Straight Connector 189"/>
          <p:cNvCxnSpPr>
            <a:stCxn id="166" idx="1"/>
            <a:endCxn id="158" idx="5"/>
          </p:cNvCxnSpPr>
          <p:nvPr/>
        </p:nvCxnSpPr>
        <p:spPr>
          <a:xfrm flipH="1" flipV="1">
            <a:off x="4011372" y="1792056"/>
            <a:ext cx="282135" cy="6439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-10440" y="189220"/>
            <a:ext cx="9154440" cy="11079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Scanning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 an 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matched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 edge</a:t>
            </a:r>
            <a:b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</a:b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from an </a:t>
            </a:r>
            <a:r>
              <a:rPr kumimoji="0" lang="en-US" sz="3600" b="1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odd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 vertex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sp>
        <p:nvSpPr>
          <p:cNvPr id="79" name="Oval 78"/>
          <p:cNvSpPr>
            <a:spLocks noChangeAspect="1"/>
          </p:cNvSpPr>
          <p:nvPr/>
        </p:nvSpPr>
        <p:spPr>
          <a:xfrm>
            <a:off x="395536" y="5295690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0" name="Straight Connector 79"/>
          <p:cNvCxnSpPr>
            <a:stCxn id="79" idx="7"/>
            <a:endCxn id="133" idx="3"/>
          </p:cNvCxnSpPr>
          <p:nvPr/>
        </p:nvCxnSpPr>
        <p:spPr>
          <a:xfrm flipV="1">
            <a:off x="493865" y="4647954"/>
            <a:ext cx="255418" cy="6646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Oval 80"/>
          <p:cNvSpPr>
            <a:spLocks noChangeAspect="1"/>
          </p:cNvSpPr>
          <p:nvPr/>
        </p:nvSpPr>
        <p:spPr>
          <a:xfrm>
            <a:off x="1082240" y="5295690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3" name="Straight Connector 82"/>
          <p:cNvCxnSpPr>
            <a:stCxn id="81" idx="1"/>
            <a:endCxn id="133" idx="5"/>
          </p:cNvCxnSpPr>
          <p:nvPr/>
        </p:nvCxnSpPr>
        <p:spPr>
          <a:xfrm flipH="1" flipV="1">
            <a:off x="830741" y="4647954"/>
            <a:ext cx="268370" cy="66460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" name="Group 12"/>
          <p:cNvGrpSpPr/>
          <p:nvPr/>
        </p:nvGrpSpPr>
        <p:grpSpPr>
          <a:xfrm>
            <a:off x="1854188" y="4652717"/>
            <a:ext cx="333380" cy="764110"/>
            <a:chOff x="3250320" y="4652717"/>
            <a:chExt cx="333380" cy="764110"/>
          </a:xfrm>
        </p:grpSpPr>
        <p:cxnSp>
          <p:nvCxnSpPr>
            <p:cNvPr id="45" name="Straight Connector 44"/>
            <p:cNvCxnSpPr>
              <a:stCxn id="46" idx="0"/>
              <a:endCxn id="141" idx="3"/>
            </p:cNvCxnSpPr>
            <p:nvPr/>
          </p:nvCxnSpPr>
          <p:spPr>
            <a:xfrm flipV="1">
              <a:off x="3307920" y="4652717"/>
              <a:ext cx="275780" cy="648910"/>
            </a:xfrm>
            <a:prstGeom prst="line">
              <a:avLst/>
            </a:prstGeom>
            <a:ln w="19050">
              <a:solidFill>
                <a:schemeClr val="tx1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/>
            <p:cNvSpPr>
              <a:spLocks noChangeAspect="1"/>
            </p:cNvSpPr>
            <p:nvPr/>
          </p:nvSpPr>
          <p:spPr>
            <a:xfrm flipH="1">
              <a:off x="3250320" y="5301627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  <a:prstDash val="soli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4660942" y="1700780"/>
            <a:ext cx="428396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(1) Edge to a vertex not in the forest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Tree extended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2" name="TextBox 71"/>
          <p:cNvSpPr txBox="1"/>
          <p:nvPr/>
        </p:nvSpPr>
        <p:spPr>
          <a:xfrm>
            <a:off x="4660942" y="2608152"/>
            <a:ext cx="428396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(2) Edge to 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odd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vertex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 a different tree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Augmenting path found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6" name="TextBox 75"/>
          <p:cNvSpPr txBox="1"/>
          <p:nvPr/>
        </p:nvSpPr>
        <p:spPr>
          <a:xfrm>
            <a:off x="4660941" y="3884855"/>
            <a:ext cx="42839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(3) Edge to an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odd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vertex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in a same tree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 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Blossom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anose="05000000000000000000" pitchFamily="2" charset="2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84" name="Picture 83" descr="clip-blossom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779912" y="3879131"/>
            <a:ext cx="1295255" cy="1278061"/>
          </a:xfrm>
          <a:prstGeom prst="rect">
            <a:avLst/>
          </a:prstGeom>
        </p:spPr>
      </p:pic>
      <p:grpSp>
        <p:nvGrpSpPr>
          <p:cNvPr id="2" name="Group 1"/>
          <p:cNvGrpSpPr/>
          <p:nvPr/>
        </p:nvGrpSpPr>
        <p:grpSpPr>
          <a:xfrm>
            <a:off x="1636128" y="5416827"/>
            <a:ext cx="334348" cy="720769"/>
            <a:chOff x="1636128" y="5416827"/>
            <a:chExt cx="334348" cy="720769"/>
          </a:xfrm>
        </p:grpSpPr>
        <p:grpSp>
          <p:nvGrpSpPr>
            <p:cNvPr id="5" name="Group 4"/>
            <p:cNvGrpSpPr/>
            <p:nvPr/>
          </p:nvGrpSpPr>
          <p:grpSpPr>
            <a:xfrm>
              <a:off x="1855276" y="5416827"/>
              <a:ext cx="115200" cy="720769"/>
              <a:chOff x="1855276" y="5416827"/>
              <a:chExt cx="115200" cy="720769"/>
            </a:xfrm>
          </p:grpSpPr>
          <p:cxnSp>
            <p:nvCxnSpPr>
              <p:cNvPr id="63" name="Straight Connector 62"/>
              <p:cNvCxnSpPr>
                <a:stCxn id="46" idx="4"/>
                <a:endCxn id="64" idx="0"/>
              </p:cNvCxnSpPr>
              <p:nvPr/>
            </p:nvCxnSpPr>
            <p:spPr>
              <a:xfrm>
                <a:off x="1911788" y="5416827"/>
                <a:ext cx="1088" cy="605569"/>
              </a:xfrm>
              <a:prstGeom prst="line">
                <a:avLst/>
              </a:prstGeom>
              <a:ln w="50800"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>
                <a:off x="1855276" y="602239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  <a:prstDash val="solid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65" name="TextBox 64"/>
            <p:cNvSpPr txBox="1"/>
            <p:nvPr/>
          </p:nvSpPr>
          <p:spPr>
            <a:xfrm>
              <a:off x="1636128" y="5467137"/>
              <a:ext cx="275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1</a:t>
              </a:r>
              <a:endPara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1969388" y="2534289"/>
            <a:ext cx="1678144" cy="2824938"/>
            <a:chOff x="1969388" y="2534289"/>
            <a:chExt cx="1678144" cy="2824938"/>
          </a:xfrm>
        </p:grpSpPr>
        <p:cxnSp>
          <p:nvCxnSpPr>
            <p:cNvPr id="75" name="Curved Connector 74"/>
            <p:cNvCxnSpPr>
              <a:stCxn id="46" idx="2"/>
              <a:endCxn id="159" idx="4"/>
            </p:cNvCxnSpPr>
            <p:nvPr/>
          </p:nvCxnSpPr>
          <p:spPr>
            <a:xfrm flipV="1">
              <a:off x="1969388" y="2534289"/>
              <a:ext cx="1678144" cy="2824938"/>
            </a:xfrm>
            <a:prstGeom prst="curvedConnector2">
              <a:avLst/>
            </a:prstGeom>
            <a:ln w="508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TextBox 76"/>
            <p:cNvSpPr txBox="1"/>
            <p:nvPr/>
          </p:nvSpPr>
          <p:spPr>
            <a:xfrm>
              <a:off x="3099602" y="3531067"/>
              <a:ext cx="275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2</a:t>
              </a:r>
              <a:endPara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1197440" y="4891625"/>
            <a:ext cx="656748" cy="467602"/>
            <a:chOff x="1197440" y="4891625"/>
            <a:chExt cx="656748" cy="467602"/>
          </a:xfrm>
        </p:grpSpPr>
        <p:sp>
          <p:nvSpPr>
            <p:cNvPr id="66" name="TextBox 65"/>
            <p:cNvSpPr txBox="1"/>
            <p:nvPr/>
          </p:nvSpPr>
          <p:spPr>
            <a:xfrm>
              <a:off x="1397574" y="4891625"/>
              <a:ext cx="27566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24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rPr>
                <a:t>3</a:t>
              </a:r>
              <a:endParaRPr lang="en-US" sz="2400" dirty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endParaRPr>
            </a:p>
          </p:txBody>
        </p:sp>
        <p:cxnSp>
          <p:nvCxnSpPr>
            <p:cNvPr id="85" name="Straight Connector 84"/>
            <p:cNvCxnSpPr>
              <a:stCxn id="81" idx="6"/>
              <a:endCxn id="46" idx="6"/>
            </p:cNvCxnSpPr>
            <p:nvPr/>
          </p:nvCxnSpPr>
          <p:spPr>
            <a:xfrm>
              <a:off x="1197440" y="5353290"/>
              <a:ext cx="656748" cy="5937"/>
            </a:xfrm>
            <a:prstGeom prst="line">
              <a:avLst/>
            </a:prstGeom>
            <a:ln w="508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6" name="TextBox 85"/>
          <p:cNvSpPr txBox="1"/>
          <p:nvPr/>
        </p:nvSpPr>
        <p:spPr>
          <a:xfrm>
            <a:off x="3563888" y="5478323"/>
            <a:ext cx="503457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Cases (2) and (3) may be avoided if the forest is extended two edges at a time.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376890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/>
      <p:bldP spid="72" grpId="0"/>
      <p:bldP spid="76" grpId="0"/>
      <p:bldP spid="8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-10440" y="404664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Scanning strategies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sp>
        <p:nvSpPr>
          <p:cNvPr id="47" name="Rectangle 4"/>
          <p:cNvSpPr txBox="1">
            <a:spLocks noChangeArrowheads="1"/>
          </p:cNvSpPr>
          <p:nvPr/>
        </p:nvSpPr>
        <p:spPr bwMode="auto">
          <a:xfrm>
            <a:off x="300" y="1340768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 the generic algorithms for </a:t>
            </a:r>
            <a:r>
              <a:rPr lang="en-US" sz="28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bipartite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and </a:t>
            </a:r>
            <a:r>
              <a:rPr lang="en-US" sz="28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non-bipartite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graphs, the order in which edges are scanned is arbitrary.</a:t>
            </a:r>
            <a:endParaRPr lang="en-US" sz="2800" i="1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48" name="Rectangle 4"/>
          <p:cNvSpPr txBox="1">
            <a:spLocks noChangeArrowheads="1"/>
          </p:cNvSpPr>
          <p:nvPr/>
        </p:nvSpPr>
        <p:spPr bwMode="auto">
          <a:xfrm>
            <a:off x="-2604" y="2415274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Fewer cases arise if when scanning an unmatched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edge leading to a matched vertex not in the forest, we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immediately scan the matched edge and add it to the forest.</a:t>
            </a:r>
            <a:endParaRPr lang="en-US" sz="2800" i="1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49" name="Rectangle 4"/>
          <p:cNvSpPr txBox="1">
            <a:spLocks noChangeArrowheads="1"/>
          </p:cNvSpPr>
          <p:nvPr/>
        </p:nvSpPr>
        <p:spPr bwMode="auto">
          <a:xfrm>
            <a:off x="11112" y="3920668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We can build the trees of the forest one by one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 </a:t>
            </a:r>
            <a:r>
              <a:rPr 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DFS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order (again fewer cases to consider).</a:t>
            </a:r>
            <a:endParaRPr lang="en-US" sz="2800" i="1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50" name="Rectangle 4"/>
          <p:cNvSpPr txBox="1">
            <a:spLocks noChangeArrowheads="1"/>
          </p:cNvSpPr>
          <p:nvPr/>
        </p:nvSpPr>
        <p:spPr bwMode="auto">
          <a:xfrm>
            <a:off x="-2604" y="4995173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We can build all trees simultaneously, level by level,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 </a:t>
            </a:r>
            <a:r>
              <a:rPr 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BFS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order, to find </a:t>
            </a:r>
            <a:r>
              <a:rPr 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shortest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augmenting paths.</a:t>
            </a:r>
            <a:endParaRPr lang="en-US" sz="2800" i="1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43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8" grpId="0"/>
      <p:bldP spid="49" grpId="0"/>
      <p:bldP spid="5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-10440" y="188640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Correctness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sp>
        <p:nvSpPr>
          <p:cNvPr id="47" name="Rectangle 4"/>
          <p:cNvSpPr txBox="1">
            <a:spLocks noChangeArrowheads="1"/>
          </p:cNvSpPr>
          <p:nvPr/>
        </p:nvSpPr>
        <p:spPr bwMode="auto">
          <a:xfrm>
            <a:off x="300" y="1052736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Theorem: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If there is an augmenting path, then the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scanning algorithm, with any scanning order,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finds either an </a:t>
            </a:r>
            <a:r>
              <a:rPr 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augmenting path 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or a </a:t>
            </a:r>
            <a:r>
              <a:rPr lang="en-US" sz="28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blossom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  <a:endParaRPr lang="en-US" sz="2800" i="1" kern="0" dirty="0" smtClean="0">
              <a:solidFill>
                <a:schemeClr val="tx1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grpSp>
        <p:nvGrpSpPr>
          <p:cNvPr id="7" name="Group 188"/>
          <p:cNvGrpSpPr/>
          <p:nvPr/>
        </p:nvGrpSpPr>
        <p:grpSpPr>
          <a:xfrm>
            <a:off x="2710976" y="2843992"/>
            <a:ext cx="3729997" cy="115200"/>
            <a:chOff x="900121" y="4794287"/>
            <a:chExt cx="3729997" cy="115200"/>
          </a:xfrm>
        </p:grpSpPr>
        <p:cxnSp>
          <p:nvCxnSpPr>
            <p:cNvPr id="8" name="Straight Connector 7"/>
            <p:cNvCxnSpPr/>
            <p:nvPr/>
          </p:nvCxnSpPr>
          <p:spPr>
            <a:xfrm rot="10800000">
              <a:off x="1739226" y="4851887"/>
              <a:ext cx="59918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rot="10800000">
              <a:off x="1015322" y="4851887"/>
              <a:ext cx="60870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Oval 9"/>
            <p:cNvSpPr>
              <a:spLocks noChangeAspect="1"/>
            </p:cNvSpPr>
            <p:nvPr/>
          </p:nvSpPr>
          <p:spPr>
            <a:xfrm>
              <a:off x="900121" y="479428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" name="Oval 10"/>
            <p:cNvSpPr>
              <a:spLocks noChangeAspect="1"/>
            </p:cNvSpPr>
            <p:nvPr/>
          </p:nvSpPr>
          <p:spPr>
            <a:xfrm>
              <a:off x="1624026" y="479428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" name="Oval 11"/>
            <p:cNvSpPr>
              <a:spLocks noChangeAspect="1"/>
            </p:cNvSpPr>
            <p:nvPr/>
          </p:nvSpPr>
          <p:spPr>
            <a:xfrm>
              <a:off x="2338406" y="479428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" name="Oval 12"/>
            <p:cNvSpPr>
              <a:spLocks noChangeAspect="1"/>
            </p:cNvSpPr>
            <p:nvPr/>
          </p:nvSpPr>
          <p:spPr>
            <a:xfrm>
              <a:off x="3062311" y="479428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" name="Straight Connector 13"/>
            <p:cNvCxnSpPr/>
            <p:nvPr/>
          </p:nvCxnSpPr>
          <p:spPr>
            <a:xfrm rot="10800000">
              <a:off x="3906214" y="4851887"/>
              <a:ext cx="60870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>
            <a:xfrm rot="10800000">
              <a:off x="2453607" y="4851887"/>
              <a:ext cx="60870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791013" y="479428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4514918" y="479428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8" name="Straight Connector 17"/>
            <p:cNvCxnSpPr/>
            <p:nvPr/>
          </p:nvCxnSpPr>
          <p:spPr>
            <a:xfrm>
              <a:off x="3177511" y="4851887"/>
              <a:ext cx="613502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3964" y="3212976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If the scanning algorithm terminates, all vertices on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the augmenting path must be labeled </a:t>
            </a:r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even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or </a:t>
            </a:r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odd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 </a:t>
            </a:r>
            <a:endParaRPr lang="en-US" sz="2800" i="1" kern="0" dirty="0" smtClean="0">
              <a:solidFill>
                <a:schemeClr val="tx1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3964" y="4221088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If the labels alternate, then one of the endpoints is </a:t>
            </a:r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odd</a:t>
            </a:r>
            <a:b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and an </a:t>
            </a:r>
            <a:r>
              <a:rPr 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augmenting path 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must have been found.</a:t>
            </a:r>
            <a:endParaRPr lang="en-US" sz="2800" i="1" kern="0" dirty="0" smtClean="0">
              <a:solidFill>
                <a:srgbClr val="7030A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22" name="Rectangle 4"/>
          <p:cNvSpPr txBox="1">
            <a:spLocks noChangeArrowheads="1"/>
          </p:cNvSpPr>
          <p:nvPr/>
        </p:nvSpPr>
        <p:spPr bwMode="auto">
          <a:xfrm>
            <a:off x="-4980" y="5229200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Otherwise, there must be an unmatched edge between two </a:t>
            </a:r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even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vertices, or a matched edge between two </a:t>
            </a:r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odd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vertices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  <a:sym typeface="Wingdings" pitchFamily="2" charset="2"/>
              </a:rPr>
              <a:t> </a:t>
            </a:r>
            <a:r>
              <a:rPr 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  <a:sym typeface="Wingdings" pitchFamily="2" charset="2"/>
              </a:rPr>
              <a:t>augmenting path 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  <a:sym typeface="Wingdings" pitchFamily="2" charset="2"/>
              </a:rPr>
              <a:t>or a </a:t>
            </a:r>
            <a:r>
              <a:rPr lang="en-US" sz="28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  <a:sym typeface="Wingdings" pitchFamily="2" charset="2"/>
              </a:rPr>
              <a:t>blossom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  <a:sym typeface="Wingdings" pitchFamily="2" charset="2"/>
              </a:rPr>
              <a:t> found.</a:t>
            </a:r>
            <a:endParaRPr lang="en-US" sz="2800" i="1" kern="0" dirty="0" smtClean="0">
              <a:solidFill>
                <a:srgbClr val="7030A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2566730" y="2380835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24" name="TextBox 23"/>
          <p:cNvSpPr txBox="1"/>
          <p:nvPr/>
        </p:nvSpPr>
        <p:spPr>
          <a:xfrm>
            <a:off x="3296722" y="2380835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25" name="TextBox 24"/>
          <p:cNvSpPr txBox="1"/>
          <p:nvPr/>
        </p:nvSpPr>
        <p:spPr>
          <a:xfrm>
            <a:off x="3996176" y="2380835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4716152" y="2380835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1984370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19" grpId="0"/>
      <p:bldP spid="21" grpId="0"/>
      <p:bldP spid="22" grpId="0"/>
      <p:bldP spid="23" grpId="0"/>
      <p:bldP spid="24" grpId="0"/>
      <p:bldP spid="25" grpId="0"/>
      <p:bldP spid="26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56"/>
          <p:cNvGrpSpPr>
            <a:grpSpLocks noChangeAspect="1"/>
          </p:cNvGrpSpPr>
          <p:nvPr/>
        </p:nvGrpSpPr>
        <p:grpSpPr>
          <a:xfrm>
            <a:off x="2620085" y="2288880"/>
            <a:ext cx="3903831" cy="2940320"/>
            <a:chOff x="1220163" y="1458420"/>
            <a:chExt cx="6159178" cy="4639020"/>
          </a:xfrm>
        </p:grpSpPr>
        <p:cxnSp>
          <p:nvCxnSpPr>
            <p:cNvPr id="33" name="Straight Connector 32"/>
            <p:cNvCxnSpPr>
              <a:stCxn id="4" idx="5"/>
              <a:endCxn id="3" idx="1"/>
            </p:cNvCxnSpPr>
            <p:nvPr/>
          </p:nvCxnSpPr>
          <p:spPr bwMode="auto">
            <a:xfrm>
              <a:off x="1825361" y="2055143"/>
              <a:ext cx="1180185" cy="154718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3" name="Straight Connector 42"/>
            <p:cNvCxnSpPr>
              <a:stCxn id="10" idx="3"/>
              <a:endCxn id="3" idx="7"/>
            </p:cNvCxnSpPr>
            <p:nvPr/>
          </p:nvCxnSpPr>
          <p:spPr bwMode="auto">
            <a:xfrm flipH="1">
              <a:off x="3148736" y="1631265"/>
              <a:ext cx="2294930" cy="197106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6" name="Straight Connector 45"/>
            <p:cNvCxnSpPr>
              <a:stCxn id="8" idx="6"/>
              <a:endCxn id="9" idx="2"/>
            </p:cNvCxnSpPr>
            <p:nvPr/>
          </p:nvCxnSpPr>
          <p:spPr bwMode="auto">
            <a:xfrm>
              <a:off x="5082343" y="3276740"/>
              <a:ext cx="2094498" cy="9525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88" name="Straight Connector 87"/>
            <p:cNvCxnSpPr>
              <a:stCxn id="6" idx="2"/>
              <a:endCxn id="7" idx="6"/>
            </p:cNvCxnSpPr>
            <p:nvPr/>
          </p:nvCxnSpPr>
          <p:spPr bwMode="auto">
            <a:xfrm flipH="1">
              <a:off x="1422663" y="5134665"/>
              <a:ext cx="2502175" cy="86152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2" name="Straight Connector 91"/>
            <p:cNvCxnSpPr>
              <a:stCxn id="11" idx="2"/>
              <a:endCxn id="7" idx="5"/>
            </p:cNvCxnSpPr>
            <p:nvPr/>
          </p:nvCxnSpPr>
          <p:spPr bwMode="auto">
            <a:xfrm flipH="1">
              <a:off x="1393008" y="5996190"/>
              <a:ext cx="4237178" cy="7159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5" name="Straight Connector 94"/>
            <p:cNvCxnSpPr>
              <a:stCxn id="11" idx="7"/>
              <a:endCxn id="9" idx="4"/>
            </p:cNvCxnSpPr>
            <p:nvPr/>
          </p:nvCxnSpPr>
          <p:spPr bwMode="auto">
            <a:xfrm flipV="1">
              <a:off x="5803031" y="4330490"/>
              <a:ext cx="1475060" cy="1594105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33CC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3" name="Oval 56"/>
            <p:cNvSpPr>
              <a:spLocks noChangeAspect="1" noChangeArrowheads="1"/>
            </p:cNvSpPr>
            <p:nvPr/>
          </p:nvSpPr>
          <p:spPr bwMode="auto">
            <a:xfrm>
              <a:off x="2975891" y="3572676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" name="Oval 56"/>
            <p:cNvSpPr>
              <a:spLocks noChangeAspect="1" noChangeArrowheads="1"/>
            </p:cNvSpPr>
            <p:nvPr/>
          </p:nvSpPr>
          <p:spPr bwMode="auto">
            <a:xfrm>
              <a:off x="1652516" y="1882298"/>
              <a:ext cx="202500" cy="2025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6" name="Oval 56"/>
            <p:cNvSpPr>
              <a:spLocks noChangeAspect="1" noChangeArrowheads="1"/>
            </p:cNvSpPr>
            <p:nvPr/>
          </p:nvSpPr>
          <p:spPr bwMode="auto">
            <a:xfrm>
              <a:off x="3924838" y="5033415"/>
              <a:ext cx="202500" cy="2025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7" name="Oval 56"/>
            <p:cNvSpPr>
              <a:spLocks noChangeAspect="1" noChangeArrowheads="1"/>
            </p:cNvSpPr>
            <p:nvPr/>
          </p:nvSpPr>
          <p:spPr bwMode="auto">
            <a:xfrm>
              <a:off x="1220163" y="5894940"/>
              <a:ext cx="202500" cy="2025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8" name="Oval 56"/>
            <p:cNvSpPr>
              <a:spLocks noChangeAspect="1" noChangeArrowheads="1"/>
            </p:cNvSpPr>
            <p:nvPr/>
          </p:nvSpPr>
          <p:spPr bwMode="auto">
            <a:xfrm>
              <a:off x="4879843" y="317549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9" name="Oval 56"/>
            <p:cNvSpPr>
              <a:spLocks noChangeAspect="1" noChangeArrowheads="1"/>
            </p:cNvSpPr>
            <p:nvPr/>
          </p:nvSpPr>
          <p:spPr bwMode="auto">
            <a:xfrm>
              <a:off x="7176841" y="4127990"/>
              <a:ext cx="202500" cy="2025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0" name="Oval 56"/>
            <p:cNvSpPr>
              <a:spLocks noChangeAspect="1" noChangeArrowheads="1"/>
            </p:cNvSpPr>
            <p:nvPr/>
          </p:nvSpPr>
          <p:spPr bwMode="auto">
            <a:xfrm>
              <a:off x="5414011" y="1458420"/>
              <a:ext cx="202500" cy="202500"/>
            </a:xfrm>
            <a:prstGeom prst="ellipse">
              <a:avLst/>
            </a:prstGeom>
            <a:solidFill>
              <a:srgbClr val="FF0000"/>
            </a:solidFill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56"/>
            <p:cNvSpPr>
              <a:spLocks noChangeAspect="1" noChangeArrowheads="1"/>
            </p:cNvSpPr>
            <p:nvPr/>
          </p:nvSpPr>
          <p:spPr bwMode="auto">
            <a:xfrm>
              <a:off x="5630186" y="589494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31" name="Straight Connector 30"/>
            <p:cNvCxnSpPr>
              <a:stCxn id="4" idx="6"/>
              <a:endCxn id="10" idx="2"/>
            </p:cNvCxnSpPr>
            <p:nvPr/>
          </p:nvCxnSpPr>
          <p:spPr bwMode="auto">
            <a:xfrm flipV="1">
              <a:off x="1855016" y="1559670"/>
              <a:ext cx="3558995" cy="4238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38" name="Straight Connector 37"/>
            <p:cNvCxnSpPr>
              <a:stCxn id="4" idx="4"/>
              <a:endCxn id="7" idx="0"/>
            </p:cNvCxnSpPr>
            <p:nvPr/>
          </p:nvCxnSpPr>
          <p:spPr bwMode="auto">
            <a:xfrm flipH="1">
              <a:off x="1321413" y="2084798"/>
              <a:ext cx="432353" cy="3810143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" idx="3"/>
              <a:endCxn id="7" idx="7"/>
            </p:cNvCxnSpPr>
            <p:nvPr/>
          </p:nvCxnSpPr>
          <p:spPr bwMode="auto">
            <a:xfrm flipH="1">
              <a:off x="1393008" y="3745521"/>
              <a:ext cx="1612538" cy="2179074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2" name="Straight Connector 41"/>
            <p:cNvCxnSpPr>
              <a:stCxn id="9" idx="3"/>
              <a:endCxn id="6" idx="6"/>
            </p:cNvCxnSpPr>
            <p:nvPr/>
          </p:nvCxnSpPr>
          <p:spPr bwMode="auto">
            <a:xfrm flipH="1">
              <a:off x="4127338" y="4300835"/>
              <a:ext cx="3079158" cy="83383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7" name="Straight Connector 46"/>
            <p:cNvCxnSpPr>
              <a:stCxn id="10" idx="5"/>
              <a:endCxn id="9" idx="1"/>
            </p:cNvCxnSpPr>
            <p:nvPr/>
          </p:nvCxnSpPr>
          <p:spPr bwMode="auto">
            <a:xfrm>
              <a:off x="5586856" y="1631265"/>
              <a:ext cx="1619640" cy="252638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8" name="Straight Connector 47"/>
            <p:cNvCxnSpPr>
              <a:stCxn id="8" idx="3"/>
              <a:endCxn id="6" idx="0"/>
            </p:cNvCxnSpPr>
            <p:nvPr/>
          </p:nvCxnSpPr>
          <p:spPr bwMode="auto">
            <a:xfrm flipH="1">
              <a:off x="4026088" y="3348335"/>
              <a:ext cx="883410" cy="168508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50" name="Straight Connector 49"/>
            <p:cNvCxnSpPr>
              <a:stCxn id="10" idx="4"/>
              <a:endCxn id="8" idx="0"/>
            </p:cNvCxnSpPr>
            <p:nvPr/>
          </p:nvCxnSpPr>
          <p:spPr bwMode="auto">
            <a:xfrm flipH="1">
              <a:off x="4981093" y="1660920"/>
              <a:ext cx="534168" cy="151457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157862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800" kern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Vertex cover (VC)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/>
              <p:cNvSpPr txBox="1">
                <a:spLocks noChangeArrowheads="1"/>
              </p:cNvSpPr>
              <p:nvPr/>
            </p:nvSpPr>
            <p:spPr bwMode="auto">
              <a:xfrm>
                <a:off x="-652" y="1034733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set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8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en-US" sz="28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is a </a:t>
                </a:r>
                <a:r>
                  <a:rPr lang="en-US" sz="2800" i="1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vertex cover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if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at least one endpoint of each edge belongs to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𝐶</m:t>
                    </m:r>
                  </m:oMath>
                </a14:m>
                <a:endParaRPr lang="en-US" sz="2800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52" y="1034733"/>
                <a:ext cx="9144000" cy="954107"/>
              </a:xfrm>
              <a:prstGeom prst="rect">
                <a:avLst/>
              </a:prstGeom>
              <a:blipFill>
                <a:blip r:embed="rId2"/>
                <a:stretch>
                  <a:fillRect t="-6410" b="-173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4"/>
              <p:cNvSpPr txBox="1">
                <a:spLocks noChangeArrowheads="1"/>
              </p:cNvSpPr>
              <p:nvPr/>
            </p:nvSpPr>
            <p:spPr bwMode="auto">
              <a:xfrm>
                <a:off x="8601" y="6048871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Hence, for every matching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and VC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:  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6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6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  <m:t>𝑀</m:t>
                        </m:r>
                      </m:e>
                    </m:d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≤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|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2600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1" y="6048871"/>
                <a:ext cx="9144000" cy="492443"/>
              </a:xfrm>
              <a:prstGeom prst="rect">
                <a:avLst/>
              </a:prstGeom>
              <a:blipFill>
                <a:blip r:embed="rId3"/>
                <a:stretch>
                  <a:fillRect t="-11111" b="-308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4"/>
          <p:cNvSpPr txBox="1">
            <a:spLocks noChangeArrowheads="1"/>
          </p:cNvSpPr>
          <p:nvPr/>
        </p:nvSpPr>
        <p:spPr bwMode="auto">
          <a:xfrm>
            <a:off x="-7016" y="5528845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 VC must contain at least one vertex of each edge of a matching.</a:t>
            </a:r>
            <a:endParaRPr lang="en-US" sz="2600" i="1" kern="0" dirty="0" smtClean="0">
              <a:solidFill>
                <a:srgbClr val="0000FF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/>
      <p:bldP spid="2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17</a:t>
            </a:fld>
            <a:endParaRPr lang="da-DK"/>
          </a:p>
        </p:txBody>
      </p: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283295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Minimum vertex cover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/>
              <p:cNvSpPr txBox="1">
                <a:spLocks noChangeArrowheads="1"/>
              </p:cNvSpPr>
              <p:nvPr/>
            </p:nvSpPr>
            <p:spPr bwMode="auto">
              <a:xfrm>
                <a:off x="-652" y="1179909"/>
                <a:ext cx="9144000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 general graphs,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finding minimum vertex cover is an NP-hard problem.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 VC </a:t>
                </a:r>
                <a:r>
                  <a:rPr lang="en-US" sz="28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iff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8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8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an </a:t>
                </a:r>
                <a:r>
                  <a:rPr lang="en-US" sz="28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independent set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.)</a:t>
                </a:r>
                <a:endParaRPr lang="en-US" sz="28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52" y="1179909"/>
                <a:ext cx="9144000" cy="1384995"/>
              </a:xfrm>
              <a:prstGeom prst="rect">
                <a:avLst/>
              </a:prstGeom>
              <a:blipFill>
                <a:blip r:embed="rId2"/>
                <a:stretch>
                  <a:fillRect t="-4405" b="-118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300" y="2746084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 </a:t>
            </a:r>
            <a:r>
              <a:rPr 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bipartite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graphs, a </a:t>
            </a:r>
            <a:r>
              <a:rPr lang="en-US" sz="28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minimum vertex cover 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can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be easily obtained from a </a:t>
            </a:r>
            <a:r>
              <a:rPr 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maximum matching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  <a:endParaRPr lang="en-US" sz="2800" i="1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36" name="Rectangle 4"/>
          <p:cNvSpPr txBox="1">
            <a:spLocks noChangeArrowheads="1"/>
          </p:cNvSpPr>
          <p:nvPr/>
        </p:nvSpPr>
        <p:spPr bwMode="auto">
          <a:xfrm>
            <a:off x="3974" y="3881371"/>
            <a:ext cx="9144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Theorem: </a:t>
            </a:r>
            <a:r>
              <a:rPr 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[</a:t>
            </a:r>
            <a:r>
              <a:rPr lang="hu-HU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Kőnig </a:t>
            </a:r>
            <a:r>
              <a:rPr 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(</a:t>
            </a:r>
            <a:r>
              <a:rPr lang="hu-HU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1931</a:t>
            </a:r>
            <a:r>
              <a:rPr 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)] [</a:t>
            </a:r>
            <a:r>
              <a:rPr lang="en-US" sz="240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Egerváry</a:t>
            </a:r>
            <a:r>
              <a:rPr 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(1931)] </a:t>
            </a:r>
            <a:r>
              <a:rPr lang="en-US" sz="2400" kern="0" dirty="0" smtClean="0">
                <a:solidFill>
                  <a:srgbClr val="6633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/>
            </a:r>
            <a:br>
              <a:rPr lang="en-US" sz="2400" kern="0" dirty="0" smtClean="0">
                <a:solidFill>
                  <a:srgbClr val="6633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 a bipartite graph, the size of a </a:t>
            </a:r>
            <a:r>
              <a:rPr lang="en-US" sz="26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maximum matching </a:t>
            </a:r>
            <a:br>
              <a:rPr lang="en-US" sz="26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is equal to the size of a </a:t>
            </a:r>
            <a:r>
              <a:rPr lang="en-US" sz="26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minimum vertex cover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7" name="Rectangle 4"/>
          <p:cNvSpPr txBox="1">
            <a:spLocks noChangeArrowheads="1"/>
          </p:cNvSpPr>
          <p:nvPr/>
        </p:nvSpPr>
        <p:spPr bwMode="auto">
          <a:xfrm>
            <a:off x="-9353" y="5355213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Special case of the </a:t>
            </a:r>
            <a:r>
              <a:rPr 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max-flow min-cut 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theorem,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which in turn is a special case of </a:t>
            </a:r>
            <a:r>
              <a:rPr 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LP-duality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  <a:endParaRPr lang="en-US" sz="2800" i="1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617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/>
      <p:bldP spid="3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72" name="Straight Connector 271"/>
          <p:cNvCxnSpPr/>
          <p:nvPr/>
        </p:nvCxnSpPr>
        <p:spPr>
          <a:xfrm>
            <a:off x="5508104" y="2075895"/>
            <a:ext cx="0" cy="1800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83"/>
          <p:cNvGrpSpPr/>
          <p:nvPr/>
        </p:nvGrpSpPr>
        <p:grpSpPr>
          <a:xfrm>
            <a:off x="876274" y="1772816"/>
            <a:ext cx="7553378" cy="2982941"/>
            <a:chOff x="876274" y="1205391"/>
            <a:chExt cx="7553378" cy="2982941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347156" y="120539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1633517" y="1928802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" name="Straight Connector 7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1726960" y="1308607"/>
              <a:ext cx="641953" cy="6321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4"/>
              <a:endCxn id="15" idx="0"/>
            </p:cNvCxnSpPr>
            <p:nvPr/>
          </p:nvCxnSpPr>
          <p:spPr>
            <a:xfrm rot="5400000">
              <a:off x="1393909" y="2341210"/>
              <a:ext cx="594417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1633517" y="263841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347156" y="1928802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3071802" y="1928802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16200000" flipH="1">
              <a:off x="2105166" y="2343221"/>
              <a:ext cx="599180" cy="741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4"/>
              <a:endCxn id="112" idx="0"/>
            </p:cNvCxnSpPr>
            <p:nvPr/>
          </p:nvCxnSpPr>
          <p:spPr>
            <a:xfrm rot="5400000">
              <a:off x="2829812" y="2343592"/>
              <a:ext cx="59918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2347156" y="264318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3071802" y="264318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6" name="Straight Connector 115"/>
            <p:cNvCxnSpPr>
              <a:stCxn id="16" idx="0"/>
              <a:endCxn id="4" idx="4"/>
            </p:cNvCxnSpPr>
            <p:nvPr/>
          </p:nvCxnSpPr>
          <p:spPr>
            <a:xfrm rot="5400000" flipH="1" flipV="1">
              <a:off x="2100651" y="1624697"/>
              <a:ext cx="60821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7" idx="1"/>
              <a:endCxn id="4" idx="5"/>
            </p:cNvCxnSpPr>
            <p:nvPr/>
          </p:nvCxnSpPr>
          <p:spPr>
            <a:xfrm rot="16200000" flipV="1">
              <a:off x="2446103" y="1303103"/>
              <a:ext cx="641953" cy="6431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928662" y="3358752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1" name="Straight Connector 130"/>
            <p:cNvCxnSpPr>
              <a:stCxn id="130" idx="7"/>
              <a:endCxn id="15" idx="3"/>
            </p:cNvCxnSpPr>
            <p:nvPr/>
          </p:nvCxnSpPr>
          <p:spPr>
            <a:xfrm rot="5400000" flipH="1" flipV="1">
              <a:off x="1019252" y="2744488"/>
              <a:ext cx="638875" cy="6233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0" idx="4"/>
              <a:endCxn id="133" idx="0"/>
            </p:cNvCxnSpPr>
            <p:nvPr/>
          </p:nvCxnSpPr>
          <p:spPr>
            <a:xfrm rot="5400000">
              <a:off x="689054" y="3771160"/>
              <a:ext cx="594417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928662" y="406836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1642301" y="3358752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2366947" y="3358752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8" name="Straight Connector 137"/>
            <p:cNvCxnSpPr/>
            <p:nvPr/>
          </p:nvCxnSpPr>
          <p:spPr>
            <a:xfrm rot="16200000" flipH="1">
              <a:off x="1400311" y="3773171"/>
              <a:ext cx="599180" cy="741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7" idx="4"/>
              <a:endCxn id="141" idx="0"/>
            </p:cNvCxnSpPr>
            <p:nvPr/>
          </p:nvCxnSpPr>
          <p:spPr>
            <a:xfrm rot="5400000">
              <a:off x="2124957" y="3773542"/>
              <a:ext cx="59918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642301" y="407313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2366947" y="407313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2" name="Straight Connector 141"/>
            <p:cNvCxnSpPr>
              <a:stCxn id="136" idx="0"/>
              <a:endCxn id="15" idx="4"/>
            </p:cNvCxnSpPr>
            <p:nvPr/>
          </p:nvCxnSpPr>
          <p:spPr>
            <a:xfrm rot="16200000" flipV="1">
              <a:off x="1392943" y="3051794"/>
              <a:ext cx="605133" cy="878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37" idx="1"/>
              <a:endCxn id="15" idx="5"/>
            </p:cNvCxnSpPr>
            <p:nvPr/>
          </p:nvCxnSpPr>
          <p:spPr>
            <a:xfrm rot="16200000" flipV="1">
              <a:off x="1738395" y="2730200"/>
              <a:ext cx="638875" cy="65197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4109293" y="121442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3786182" y="193783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60" name="Straight Connector 159"/>
            <p:cNvCxnSpPr>
              <a:stCxn id="159" idx="7"/>
              <a:endCxn id="158" idx="3"/>
            </p:cNvCxnSpPr>
            <p:nvPr/>
          </p:nvCxnSpPr>
          <p:spPr>
            <a:xfrm rot="5400000" flipH="1" flipV="1">
              <a:off x="3684361" y="1512902"/>
              <a:ext cx="641953" cy="24165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9" idx="4"/>
              <a:endCxn id="162" idx="0"/>
            </p:cNvCxnSpPr>
            <p:nvPr/>
          </p:nvCxnSpPr>
          <p:spPr>
            <a:xfrm rot="5400000">
              <a:off x="3546574" y="2350241"/>
              <a:ext cx="594417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3786182" y="264745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472886" y="193783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68" name="Straight Connector 167"/>
            <p:cNvCxnSpPr>
              <a:stCxn id="166" idx="4"/>
              <a:endCxn id="188" idx="0"/>
            </p:cNvCxnSpPr>
            <p:nvPr/>
          </p:nvCxnSpPr>
          <p:spPr>
            <a:xfrm rot="5400000">
              <a:off x="4230896" y="2352623"/>
              <a:ext cx="59918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>
              <a:spLocks noChangeAspect="1"/>
            </p:cNvSpPr>
            <p:nvPr/>
          </p:nvSpPr>
          <p:spPr>
            <a:xfrm>
              <a:off x="4472886" y="265221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90" name="Straight Connector 189"/>
            <p:cNvCxnSpPr>
              <a:stCxn id="166" idx="1"/>
              <a:endCxn id="158" idx="5"/>
            </p:cNvCxnSpPr>
            <p:nvPr/>
          </p:nvCxnSpPr>
          <p:spPr>
            <a:xfrm rot="16200000" flipV="1">
              <a:off x="4027714" y="1492660"/>
              <a:ext cx="641953" cy="28213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02"/>
            <p:cNvGrpSpPr/>
            <p:nvPr/>
          </p:nvGrpSpPr>
          <p:grpSpPr>
            <a:xfrm>
              <a:off x="6165650" y="1928802"/>
              <a:ext cx="115200" cy="824817"/>
              <a:chOff x="5933185" y="1928802"/>
              <a:chExt cx="115200" cy="824817"/>
            </a:xfrm>
          </p:grpSpPr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>
                <a:off x="5933185" y="1928802"/>
                <a:ext cx="115200" cy="1152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92" name="Straight Connector 191"/>
              <p:cNvCxnSpPr>
                <a:stCxn id="191" idx="4"/>
                <a:endCxn id="193" idx="0"/>
              </p:cNvCxnSpPr>
              <p:nvPr/>
            </p:nvCxnSpPr>
            <p:spPr>
              <a:xfrm rot="5400000">
                <a:off x="5693577" y="2341210"/>
                <a:ext cx="594417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>
                <a:spLocks noChangeAspect="1"/>
              </p:cNvSpPr>
              <p:nvPr/>
            </p:nvSpPr>
            <p:spPr>
              <a:xfrm>
                <a:off x="5933185" y="263841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5" name="Group 203"/>
            <p:cNvGrpSpPr/>
            <p:nvPr/>
          </p:nvGrpSpPr>
          <p:grpSpPr>
            <a:xfrm>
              <a:off x="6702851" y="1928802"/>
              <a:ext cx="115200" cy="824817"/>
              <a:chOff x="5933185" y="1928802"/>
              <a:chExt cx="115200" cy="824817"/>
            </a:xfrm>
          </p:grpSpPr>
          <p:sp>
            <p:nvSpPr>
              <p:cNvPr id="205" name="Oval 204"/>
              <p:cNvSpPr>
                <a:spLocks noChangeAspect="1"/>
              </p:cNvSpPr>
              <p:nvPr/>
            </p:nvSpPr>
            <p:spPr>
              <a:xfrm>
                <a:off x="5933185" y="1928802"/>
                <a:ext cx="115200" cy="1152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06" name="Straight Connector 205"/>
              <p:cNvCxnSpPr>
                <a:stCxn id="205" idx="4"/>
                <a:endCxn id="207" idx="0"/>
              </p:cNvCxnSpPr>
              <p:nvPr/>
            </p:nvCxnSpPr>
            <p:spPr>
              <a:xfrm rot="5400000">
                <a:off x="5693577" y="2341210"/>
                <a:ext cx="594417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Oval 206"/>
              <p:cNvSpPr>
                <a:spLocks noChangeAspect="1"/>
              </p:cNvSpPr>
              <p:nvPr/>
            </p:nvSpPr>
            <p:spPr>
              <a:xfrm>
                <a:off x="5933185" y="263841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7" name="Group 207"/>
            <p:cNvGrpSpPr/>
            <p:nvPr/>
          </p:nvGrpSpPr>
          <p:grpSpPr>
            <a:xfrm>
              <a:off x="7240051" y="1928802"/>
              <a:ext cx="115200" cy="824817"/>
              <a:chOff x="5933185" y="1928802"/>
              <a:chExt cx="115200" cy="824817"/>
            </a:xfrm>
          </p:grpSpPr>
          <p:sp>
            <p:nvSpPr>
              <p:cNvPr id="209" name="Oval 208"/>
              <p:cNvSpPr>
                <a:spLocks noChangeAspect="1"/>
              </p:cNvSpPr>
              <p:nvPr/>
            </p:nvSpPr>
            <p:spPr>
              <a:xfrm>
                <a:off x="5933185" y="1928802"/>
                <a:ext cx="115200" cy="1152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10" name="Straight Connector 209"/>
              <p:cNvCxnSpPr>
                <a:stCxn id="209" idx="4"/>
                <a:endCxn id="211" idx="0"/>
              </p:cNvCxnSpPr>
              <p:nvPr/>
            </p:nvCxnSpPr>
            <p:spPr>
              <a:xfrm rot="5400000">
                <a:off x="5693577" y="2341210"/>
                <a:ext cx="594417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Oval 210"/>
              <p:cNvSpPr>
                <a:spLocks noChangeAspect="1"/>
              </p:cNvSpPr>
              <p:nvPr/>
            </p:nvSpPr>
            <p:spPr>
              <a:xfrm>
                <a:off x="5933185" y="263841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sp>
          <p:nvSpPr>
            <p:cNvPr id="217" name="Oval 216"/>
            <p:cNvSpPr>
              <a:spLocks noChangeAspect="1"/>
            </p:cNvSpPr>
            <p:nvPr/>
          </p:nvSpPr>
          <p:spPr>
            <a:xfrm>
              <a:off x="8314452" y="1928802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19" name="Oval 218"/>
            <p:cNvSpPr>
              <a:spLocks noChangeAspect="1"/>
            </p:cNvSpPr>
            <p:nvPr/>
          </p:nvSpPr>
          <p:spPr>
            <a:xfrm>
              <a:off x="7777251" y="1928802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23" name="Curved Connector 222"/>
            <p:cNvCxnSpPr>
              <a:stCxn id="4" idx="2"/>
              <a:endCxn id="130" idx="2"/>
            </p:cNvCxnSpPr>
            <p:nvPr/>
          </p:nvCxnSpPr>
          <p:spPr>
            <a:xfrm rot="10800000" flipV="1">
              <a:off x="928662" y="1262990"/>
              <a:ext cx="1418494" cy="2153361"/>
            </a:xfrm>
            <a:prstGeom prst="curvedConnector3">
              <a:avLst>
                <a:gd name="adj1" fmla="val 110744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urved Connector 239"/>
            <p:cNvCxnSpPr>
              <a:stCxn id="188" idx="6"/>
              <a:endCxn id="191" idx="2"/>
            </p:cNvCxnSpPr>
            <p:nvPr/>
          </p:nvCxnSpPr>
          <p:spPr>
            <a:xfrm flipV="1">
              <a:off x="4588086" y="1986402"/>
              <a:ext cx="1577564" cy="723411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urved Connector 242"/>
            <p:cNvCxnSpPr>
              <a:stCxn id="137" idx="5"/>
              <a:endCxn id="188" idx="4"/>
            </p:cNvCxnSpPr>
            <p:nvPr/>
          </p:nvCxnSpPr>
          <p:spPr>
            <a:xfrm rot="5400000" flipH="1" flipV="1">
              <a:off x="3153047" y="2079642"/>
              <a:ext cx="689668" cy="2065210"/>
            </a:xfrm>
            <a:prstGeom prst="curvedConnector3">
              <a:avLst>
                <a:gd name="adj1" fmla="val -35593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/>
            <p:cNvSpPr>
              <a:spLocks noChangeAspect="1"/>
            </p:cNvSpPr>
            <p:nvPr/>
          </p:nvSpPr>
          <p:spPr>
            <a:xfrm>
              <a:off x="1581129" y="1881177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Oval 246"/>
            <p:cNvSpPr>
              <a:spLocks noChangeAspect="1"/>
            </p:cNvSpPr>
            <p:nvPr/>
          </p:nvSpPr>
          <p:spPr>
            <a:xfrm>
              <a:off x="2295504" y="1879491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Oval 247"/>
            <p:cNvSpPr>
              <a:spLocks noChangeAspect="1"/>
            </p:cNvSpPr>
            <p:nvPr/>
          </p:nvSpPr>
          <p:spPr>
            <a:xfrm>
              <a:off x="3024176" y="1876414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Oval 248"/>
            <p:cNvSpPr>
              <a:spLocks noChangeAspect="1"/>
            </p:cNvSpPr>
            <p:nvPr/>
          </p:nvSpPr>
          <p:spPr>
            <a:xfrm>
              <a:off x="3733794" y="1885939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Oval 249"/>
            <p:cNvSpPr>
              <a:spLocks noChangeAspect="1"/>
            </p:cNvSpPr>
            <p:nvPr/>
          </p:nvSpPr>
          <p:spPr>
            <a:xfrm>
              <a:off x="4424361" y="1885939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1" name="Oval 250"/>
            <p:cNvSpPr>
              <a:spLocks noChangeAspect="1"/>
            </p:cNvSpPr>
            <p:nvPr/>
          </p:nvSpPr>
          <p:spPr>
            <a:xfrm>
              <a:off x="6109399" y="2595557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2" name="Oval 251"/>
            <p:cNvSpPr>
              <a:spLocks noChangeAspect="1"/>
            </p:cNvSpPr>
            <p:nvPr/>
          </p:nvSpPr>
          <p:spPr>
            <a:xfrm>
              <a:off x="6652327" y="2595557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3" name="Oval 252"/>
            <p:cNvSpPr>
              <a:spLocks noChangeAspect="1"/>
            </p:cNvSpPr>
            <p:nvPr/>
          </p:nvSpPr>
          <p:spPr>
            <a:xfrm>
              <a:off x="7176206" y="2595557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Multiply 254"/>
            <p:cNvSpPr/>
            <p:nvPr/>
          </p:nvSpPr>
          <p:spPr>
            <a:xfrm>
              <a:off x="5000628" y="2366955"/>
              <a:ext cx="357190" cy="35719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Oval 272"/>
            <p:cNvSpPr>
              <a:spLocks noChangeAspect="1"/>
            </p:cNvSpPr>
            <p:nvPr/>
          </p:nvSpPr>
          <p:spPr>
            <a:xfrm>
              <a:off x="876274" y="3305174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Oval 273"/>
            <p:cNvSpPr>
              <a:spLocks noChangeAspect="1"/>
            </p:cNvSpPr>
            <p:nvPr/>
          </p:nvSpPr>
          <p:spPr>
            <a:xfrm>
              <a:off x="1590654" y="3305174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Oval 274"/>
            <p:cNvSpPr>
              <a:spLocks noChangeAspect="1"/>
            </p:cNvSpPr>
            <p:nvPr/>
          </p:nvSpPr>
          <p:spPr>
            <a:xfrm>
              <a:off x="2319322" y="3305174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9" name="Curved Connector 78"/>
            <p:cNvCxnSpPr>
              <a:stCxn id="253" idx="6"/>
              <a:endCxn id="219" idx="4"/>
            </p:cNvCxnSpPr>
            <p:nvPr/>
          </p:nvCxnSpPr>
          <p:spPr>
            <a:xfrm flipV="1">
              <a:off x="7392206" y="2044002"/>
              <a:ext cx="442645" cy="659555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204609"/>
            <a:ext cx="9154440" cy="107721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Maximum matching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 =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Minimum vertex cover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/>
            </a:r>
            <a:b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(in bipartite graphs)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923928" y="4437112"/>
                <a:ext cx="504056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Construct a 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fully-grown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alternating forest from all unmatched vertices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</m:oMath>
                </a14:m>
                <a:endParaRPr lang="en-US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23928" y="4437112"/>
                <a:ext cx="5040560" cy="830997"/>
              </a:xfrm>
              <a:prstGeom prst="rect">
                <a:avLst/>
              </a:prstGeom>
              <a:blipFill rotWithShape="0">
                <a:blip r:embed="rId2"/>
                <a:stretch>
                  <a:fillRect l="-967" t="-5882" b="-16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4103440" y="3789040"/>
                <a:ext cx="504056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𝐺</m:t>
                      </m:r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=(</m:t>
                      </m:r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𝑇</m:t>
                      </m:r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,</m:t>
                      </m:r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𝐸</m:t>
                      </m:r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3440" y="3789040"/>
                <a:ext cx="5040560" cy="461665"/>
              </a:xfrm>
              <a:prstGeom prst="rect">
                <a:avLst/>
              </a:prstGeom>
              <a:blipFill rotWithShape="0">
                <a:blip r:embed="rId3"/>
                <a:stretch>
                  <a:fillRect b="-20000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1979712" y="5478323"/>
                <a:ext cx="7056784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Take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endpoints of the edges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𝑀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in the forest,</a:t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and the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endpoints of the edges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33CC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𝑀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not in the forest</a:t>
                </a:r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5478323"/>
                <a:ext cx="7056784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urved Connector 87"/>
          <p:cNvCxnSpPr>
            <a:stCxn id="252" idx="6"/>
            <a:endCxn id="209" idx="2"/>
          </p:cNvCxnSpPr>
          <p:nvPr/>
        </p:nvCxnSpPr>
        <p:spPr>
          <a:xfrm flipV="1">
            <a:off x="6868327" y="2553827"/>
            <a:ext cx="371724" cy="717155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urved Connector 72"/>
          <p:cNvCxnSpPr>
            <a:stCxn id="250" idx="6"/>
            <a:endCxn id="252" idx="4"/>
          </p:cNvCxnSpPr>
          <p:nvPr/>
        </p:nvCxnSpPr>
        <p:spPr>
          <a:xfrm>
            <a:off x="4640361" y="2561364"/>
            <a:ext cx="2119966" cy="817618"/>
          </a:xfrm>
          <a:prstGeom prst="curvedConnector4">
            <a:avLst>
              <a:gd name="adj1" fmla="val 47453"/>
              <a:gd name="adj2" fmla="val 127959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/>
        </p:nvGrpSpPr>
        <p:grpSpPr>
          <a:xfrm>
            <a:off x="2339752" y="2897132"/>
            <a:ext cx="1363236" cy="1342478"/>
            <a:chOff x="2699792" y="1865008"/>
            <a:chExt cx="1363236" cy="1342478"/>
          </a:xfrm>
        </p:grpSpPr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3283490" y="1865008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2699792" y="3011646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60" name="Straight Connector 159"/>
            <p:cNvCxnSpPr>
              <a:stCxn id="159" idx="0"/>
              <a:endCxn id="158" idx="3"/>
            </p:cNvCxnSpPr>
            <p:nvPr/>
          </p:nvCxnSpPr>
          <p:spPr>
            <a:xfrm flipV="1">
              <a:off x="2797712" y="2032168"/>
              <a:ext cx="514458" cy="9794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3867188" y="3011646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68" name="Straight Connector 167"/>
            <p:cNvCxnSpPr>
              <a:stCxn id="166" idx="2"/>
              <a:endCxn id="159" idx="6"/>
            </p:cNvCxnSpPr>
            <p:nvPr/>
          </p:nvCxnSpPr>
          <p:spPr>
            <a:xfrm flipH="1">
              <a:off x="2895632" y="3109566"/>
              <a:ext cx="971556" cy="0"/>
            </a:xfrm>
            <a:prstGeom prst="line">
              <a:avLst/>
            </a:prstGeom>
            <a:ln w="63500" cmpd="sng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Straight Connector 189"/>
            <p:cNvCxnSpPr>
              <a:stCxn id="166" idx="0"/>
              <a:endCxn id="158" idx="5"/>
            </p:cNvCxnSpPr>
            <p:nvPr/>
          </p:nvCxnSpPr>
          <p:spPr>
            <a:xfrm flipH="1" flipV="1">
              <a:off x="3450650" y="2032168"/>
              <a:ext cx="514458" cy="9794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388402"/>
            <a:ext cx="9154440" cy="160043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Maximum matching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 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Symbol"/>
              </a:rPr>
              <a:t></a:t>
            </a:r>
            <a: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 </a:t>
            </a:r>
            <a:br>
              <a:rPr kumimoji="0" lang="en-US" sz="36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</a:b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Minimum vertex cover</a:t>
            </a:r>
            <a: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/>
            </a:r>
            <a:br>
              <a:rPr kumimoji="0" lang="en-US" sz="40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</a:b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effectLst/>
                <a:uLnTx/>
                <a:uFillTx/>
              </a:rPr>
              <a:t>(in general graphs)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0" y="5055567"/>
            <a:ext cx="91440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But, stay tuned…</a:t>
            </a:r>
            <a:endParaRPr lang="en-US" sz="2400" i="1" dirty="0">
              <a:solidFill>
                <a:srgbClr val="0033CC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97" name="Group 96"/>
          <p:cNvGrpSpPr/>
          <p:nvPr/>
        </p:nvGrpSpPr>
        <p:grpSpPr>
          <a:xfrm>
            <a:off x="4915915" y="2897132"/>
            <a:ext cx="1528293" cy="1438355"/>
            <a:chOff x="4880134" y="1844824"/>
            <a:chExt cx="1528293" cy="1438355"/>
          </a:xfrm>
        </p:grpSpPr>
        <p:sp>
          <p:nvSpPr>
            <p:cNvPr id="249" name="Oval 248"/>
            <p:cNvSpPr>
              <a:spLocks noChangeAspect="1"/>
            </p:cNvSpPr>
            <p:nvPr/>
          </p:nvSpPr>
          <p:spPr>
            <a:xfrm>
              <a:off x="4880134" y="2915979"/>
              <a:ext cx="367200" cy="3672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Oval 249"/>
            <p:cNvSpPr>
              <a:spLocks noChangeAspect="1"/>
            </p:cNvSpPr>
            <p:nvPr/>
          </p:nvSpPr>
          <p:spPr>
            <a:xfrm>
              <a:off x="6041227" y="2915979"/>
              <a:ext cx="367200" cy="3672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0" name="Oval 89"/>
            <p:cNvSpPr>
              <a:spLocks noChangeAspect="1"/>
            </p:cNvSpPr>
            <p:nvPr/>
          </p:nvSpPr>
          <p:spPr>
            <a:xfrm>
              <a:off x="5549721" y="1844824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4966023" y="2991462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2" name="Straight Connector 91"/>
            <p:cNvCxnSpPr>
              <a:stCxn id="91" idx="0"/>
              <a:endCxn id="90" idx="3"/>
            </p:cNvCxnSpPr>
            <p:nvPr/>
          </p:nvCxnSpPr>
          <p:spPr>
            <a:xfrm flipV="1">
              <a:off x="5063943" y="2011984"/>
              <a:ext cx="514458" cy="9794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6133419" y="2991462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4" name="Straight Connector 93"/>
            <p:cNvCxnSpPr>
              <a:stCxn id="93" idx="2"/>
              <a:endCxn id="91" idx="6"/>
            </p:cNvCxnSpPr>
            <p:nvPr/>
          </p:nvCxnSpPr>
          <p:spPr>
            <a:xfrm flipH="1">
              <a:off x="5161863" y="3089382"/>
              <a:ext cx="971556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>
              <a:stCxn id="93" idx="0"/>
              <a:endCxn id="90" idx="5"/>
            </p:cNvCxnSpPr>
            <p:nvPr/>
          </p:nvCxnSpPr>
          <p:spPr>
            <a:xfrm flipH="1" flipV="1">
              <a:off x="5716881" y="2011984"/>
              <a:ext cx="514458" cy="97947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</a:t>
            </a:fld>
            <a:endParaRPr lang="da-DK"/>
          </a:p>
        </p:txBody>
      </p:sp>
      <p:grpSp>
        <p:nvGrpSpPr>
          <p:cNvPr id="12" name="Group 56"/>
          <p:cNvGrpSpPr>
            <a:grpSpLocks noChangeAspect="1"/>
          </p:cNvGrpSpPr>
          <p:nvPr/>
        </p:nvGrpSpPr>
        <p:grpSpPr>
          <a:xfrm>
            <a:off x="2108329" y="1916832"/>
            <a:ext cx="4927342" cy="3711216"/>
            <a:chOff x="1220163" y="1458420"/>
            <a:chExt cx="6159178" cy="4639020"/>
          </a:xfrm>
        </p:grpSpPr>
        <p:cxnSp>
          <p:nvCxnSpPr>
            <p:cNvPr id="33" name="Straight Connector 32"/>
            <p:cNvCxnSpPr>
              <a:stCxn id="4" idx="5"/>
              <a:endCxn id="3" idx="1"/>
            </p:cNvCxnSpPr>
            <p:nvPr/>
          </p:nvCxnSpPr>
          <p:spPr bwMode="auto">
            <a:xfrm>
              <a:off x="1825361" y="2055143"/>
              <a:ext cx="1180185" cy="1547189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3" name="Straight Connector 42"/>
            <p:cNvCxnSpPr>
              <a:stCxn id="10" idx="3"/>
              <a:endCxn id="3" idx="7"/>
            </p:cNvCxnSpPr>
            <p:nvPr/>
          </p:nvCxnSpPr>
          <p:spPr bwMode="auto">
            <a:xfrm flipH="1">
              <a:off x="3148736" y="1631265"/>
              <a:ext cx="2294930" cy="197106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6" name="Straight Connector 45"/>
            <p:cNvCxnSpPr>
              <a:stCxn id="8" idx="6"/>
              <a:endCxn id="9" idx="2"/>
            </p:cNvCxnSpPr>
            <p:nvPr/>
          </p:nvCxnSpPr>
          <p:spPr bwMode="auto">
            <a:xfrm>
              <a:off x="5082343" y="3276740"/>
              <a:ext cx="2094498" cy="9525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88" name="Straight Connector 87"/>
            <p:cNvCxnSpPr>
              <a:stCxn id="6" idx="2"/>
              <a:endCxn id="7" idx="6"/>
            </p:cNvCxnSpPr>
            <p:nvPr/>
          </p:nvCxnSpPr>
          <p:spPr bwMode="auto">
            <a:xfrm flipH="1">
              <a:off x="1422663" y="5134665"/>
              <a:ext cx="2502175" cy="86152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2" name="Straight Connector 91"/>
            <p:cNvCxnSpPr>
              <a:stCxn id="11" idx="2"/>
              <a:endCxn id="7" idx="5"/>
            </p:cNvCxnSpPr>
            <p:nvPr/>
          </p:nvCxnSpPr>
          <p:spPr bwMode="auto">
            <a:xfrm flipH="1">
              <a:off x="1393008" y="5996190"/>
              <a:ext cx="4237178" cy="7159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5" name="Straight Connector 94"/>
            <p:cNvCxnSpPr>
              <a:stCxn id="11" idx="7"/>
              <a:endCxn id="9" idx="4"/>
            </p:cNvCxnSpPr>
            <p:nvPr/>
          </p:nvCxnSpPr>
          <p:spPr bwMode="auto">
            <a:xfrm flipV="1">
              <a:off x="5803031" y="4330490"/>
              <a:ext cx="1475060" cy="1594105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33CC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3" name="Oval 56"/>
            <p:cNvSpPr>
              <a:spLocks noChangeAspect="1" noChangeArrowheads="1"/>
            </p:cNvSpPr>
            <p:nvPr/>
          </p:nvSpPr>
          <p:spPr bwMode="auto">
            <a:xfrm>
              <a:off x="2975891" y="3572676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" name="Oval 56"/>
            <p:cNvSpPr>
              <a:spLocks noChangeAspect="1" noChangeArrowheads="1"/>
            </p:cNvSpPr>
            <p:nvPr/>
          </p:nvSpPr>
          <p:spPr bwMode="auto">
            <a:xfrm>
              <a:off x="1652516" y="1882298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6" name="Oval 56"/>
            <p:cNvSpPr>
              <a:spLocks noChangeAspect="1" noChangeArrowheads="1"/>
            </p:cNvSpPr>
            <p:nvPr/>
          </p:nvSpPr>
          <p:spPr bwMode="auto">
            <a:xfrm>
              <a:off x="3924838" y="5033415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7" name="Oval 56"/>
            <p:cNvSpPr>
              <a:spLocks noChangeAspect="1" noChangeArrowheads="1"/>
            </p:cNvSpPr>
            <p:nvPr/>
          </p:nvSpPr>
          <p:spPr bwMode="auto">
            <a:xfrm>
              <a:off x="1220163" y="589494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8" name="Oval 56"/>
            <p:cNvSpPr>
              <a:spLocks noChangeAspect="1" noChangeArrowheads="1"/>
            </p:cNvSpPr>
            <p:nvPr/>
          </p:nvSpPr>
          <p:spPr bwMode="auto">
            <a:xfrm>
              <a:off x="4879843" y="317549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9" name="Oval 56"/>
            <p:cNvSpPr>
              <a:spLocks noChangeAspect="1" noChangeArrowheads="1"/>
            </p:cNvSpPr>
            <p:nvPr/>
          </p:nvSpPr>
          <p:spPr bwMode="auto">
            <a:xfrm>
              <a:off x="7176841" y="412799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0" name="Oval 56"/>
            <p:cNvSpPr>
              <a:spLocks noChangeAspect="1" noChangeArrowheads="1"/>
            </p:cNvSpPr>
            <p:nvPr/>
          </p:nvSpPr>
          <p:spPr bwMode="auto">
            <a:xfrm>
              <a:off x="5414011" y="145842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56"/>
            <p:cNvSpPr>
              <a:spLocks noChangeAspect="1" noChangeArrowheads="1"/>
            </p:cNvSpPr>
            <p:nvPr/>
          </p:nvSpPr>
          <p:spPr bwMode="auto">
            <a:xfrm>
              <a:off x="5630186" y="589494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31" name="Straight Connector 30"/>
            <p:cNvCxnSpPr>
              <a:stCxn id="4" idx="6"/>
              <a:endCxn id="10" idx="2"/>
            </p:cNvCxnSpPr>
            <p:nvPr/>
          </p:nvCxnSpPr>
          <p:spPr bwMode="auto">
            <a:xfrm flipV="1">
              <a:off x="1855016" y="1559670"/>
              <a:ext cx="3558995" cy="42387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38" name="Straight Connector 37"/>
            <p:cNvCxnSpPr>
              <a:stCxn id="4" idx="4"/>
              <a:endCxn id="7" idx="0"/>
            </p:cNvCxnSpPr>
            <p:nvPr/>
          </p:nvCxnSpPr>
          <p:spPr bwMode="auto">
            <a:xfrm flipH="1">
              <a:off x="1321413" y="2084798"/>
              <a:ext cx="432353" cy="3810143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" idx="3"/>
              <a:endCxn id="7" idx="7"/>
            </p:cNvCxnSpPr>
            <p:nvPr/>
          </p:nvCxnSpPr>
          <p:spPr bwMode="auto">
            <a:xfrm flipH="1">
              <a:off x="1393008" y="3745521"/>
              <a:ext cx="1612538" cy="217907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2" name="Straight Connector 41"/>
            <p:cNvCxnSpPr>
              <a:stCxn id="9" idx="3"/>
              <a:endCxn id="6" idx="6"/>
            </p:cNvCxnSpPr>
            <p:nvPr/>
          </p:nvCxnSpPr>
          <p:spPr bwMode="auto">
            <a:xfrm flipH="1">
              <a:off x="4127338" y="4300835"/>
              <a:ext cx="3079158" cy="83383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7" name="Straight Connector 46"/>
            <p:cNvCxnSpPr>
              <a:stCxn id="10" idx="5"/>
              <a:endCxn id="9" idx="1"/>
            </p:cNvCxnSpPr>
            <p:nvPr/>
          </p:nvCxnSpPr>
          <p:spPr bwMode="auto">
            <a:xfrm>
              <a:off x="5586856" y="1631265"/>
              <a:ext cx="1619640" cy="252638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8" name="Straight Connector 47"/>
            <p:cNvCxnSpPr>
              <a:stCxn id="8" idx="3"/>
              <a:endCxn id="6" idx="0"/>
            </p:cNvCxnSpPr>
            <p:nvPr/>
          </p:nvCxnSpPr>
          <p:spPr bwMode="auto">
            <a:xfrm flipH="1">
              <a:off x="4026088" y="3348335"/>
              <a:ext cx="883410" cy="168508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50" name="Straight Connector 49"/>
            <p:cNvCxnSpPr>
              <a:stCxn id="10" idx="4"/>
              <a:endCxn id="8" idx="0"/>
            </p:cNvCxnSpPr>
            <p:nvPr/>
          </p:nvCxnSpPr>
          <p:spPr bwMode="auto">
            <a:xfrm flipH="1">
              <a:off x="4981093" y="1660920"/>
              <a:ext cx="534168" cy="151457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58" name="Rectangle 4"/>
          <p:cNvSpPr txBox="1">
            <a:spLocks noChangeArrowheads="1"/>
          </p:cNvSpPr>
          <p:nvPr/>
        </p:nvSpPr>
        <p:spPr bwMode="auto">
          <a:xfrm>
            <a:off x="-652" y="1052736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 subset of edges no two of which touch each other</a:t>
            </a: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8601" y="6043354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i="1" kern="0" dirty="0" smtClean="0">
                <a:solidFill>
                  <a:srgbClr val="0070C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Maximal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but not </a:t>
            </a:r>
            <a:r>
              <a:rPr lang="en-US" sz="2800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maximum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matching</a:t>
            </a:r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 bwMode="auto">
          <a:xfrm>
            <a:off x="0" y="26319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1880577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20</a:t>
            </a:fld>
            <a:endParaRPr lang="da-DK"/>
          </a:p>
        </p:txBody>
      </p: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283295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Hall’s</a:t>
            </a:r>
            <a:r>
              <a:rPr lang="en-US" kern="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kern="0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Marriage Theorem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/>
              <p:cNvSpPr txBox="1">
                <a:spLocks noChangeArrowheads="1"/>
              </p:cNvSpPr>
              <p:nvPr/>
            </p:nvSpPr>
            <p:spPr bwMode="auto">
              <a:xfrm>
                <a:off x="-652" y="1268760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𝑆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a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bipartite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graph. </a:t>
                </a:r>
              </a:p>
            </p:txBody>
          </p:sp>
        </mc:Choice>
        <mc:Fallback xmlns="">
          <p:sp>
            <p:nvSpPr>
              <p:cNvPr id="3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52" y="1268760"/>
                <a:ext cx="914400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4"/>
              <p:cNvSpPr txBox="1">
                <a:spLocks noChangeArrowheads="1"/>
              </p:cNvSpPr>
              <p:nvPr/>
            </p:nvSpPr>
            <p:spPr bwMode="auto">
              <a:xfrm>
                <a:off x="3974" y="2980109"/>
                <a:ext cx="9144000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Theorem: </a:t>
                </a:r>
                <a:r>
                  <a:rPr lang="en-US" sz="28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[Hall</a:t>
                </a:r>
                <a:r>
                  <a:rPr lang="hu-HU" sz="28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</a:t>
                </a:r>
                <a:r>
                  <a:rPr lang="hu-HU" sz="28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193</a:t>
                </a:r>
                <a:r>
                  <a:rPr lang="en-US" sz="28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5)] </a:t>
                </a:r>
                <a:br>
                  <a:rPr lang="en-US" sz="28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There is a matching that matches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all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the vertices of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and only if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 b="0" i="0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Γ</m:t>
                        </m:r>
                        <m:d>
                          <m:dPr>
                            <m:ctrlPr>
                              <a:rPr lang="en-US" sz="28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8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𝑋</m:t>
                            </m:r>
                          </m:e>
                        </m:d>
                      </m:e>
                    </m:d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≥|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for every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4" y="2980109"/>
                <a:ext cx="9144000" cy="1384995"/>
              </a:xfrm>
              <a:prstGeom prst="rect">
                <a:avLst/>
              </a:prstGeom>
              <a:blipFill rotWithShape="0">
                <a:blip r:embed="rId3"/>
                <a:stretch>
                  <a:fillRect t="-4405" b="-118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4"/>
          <p:cNvSpPr txBox="1">
            <a:spLocks noChangeArrowheads="1"/>
          </p:cNvSpPr>
          <p:nvPr/>
        </p:nvSpPr>
        <p:spPr bwMode="auto">
          <a:xfrm>
            <a:off x="-9353" y="4941168"/>
            <a:ext cx="91440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Exercise: 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Prove Hall’s thereon. (There are many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proofs. A simple proof follows by looking at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minimum vertex covers.</a:t>
            </a:r>
            <a:endParaRPr lang="en-US" sz="2800" i="1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18871" y="1897668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For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𝑆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Γ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the neighbors of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𝑇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871" y="1897668"/>
                <a:ext cx="914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934338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6" grpId="0"/>
      <p:bldP spid="37" grpId="0"/>
      <p:bldP spid="8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520804"/>
            <a:ext cx="9154440" cy="11079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3600" kern="0" dirty="0" smtClean="0">
                <a:solidFill>
                  <a:srgbClr val="0033CC"/>
                </a:solidFill>
              </a:rPr>
              <a:t>Equivalent formulation of the </a:t>
            </a:r>
            <a:br>
              <a:rPr lang="en-US" sz="3600" kern="0" dirty="0" smtClean="0">
                <a:solidFill>
                  <a:srgbClr val="0033CC"/>
                </a:solidFill>
              </a:rPr>
            </a:br>
            <a:r>
              <a:rPr lang="en-US" sz="3600" kern="0" dirty="0" smtClean="0">
                <a:solidFill>
                  <a:srgbClr val="0033CC"/>
                </a:solidFill>
              </a:rPr>
              <a:t>scanning algorithm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for Bipartite graphs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89" name="Group 88"/>
          <p:cNvGrpSpPr/>
          <p:nvPr/>
        </p:nvGrpSpPr>
        <p:grpSpPr>
          <a:xfrm>
            <a:off x="1331640" y="2537092"/>
            <a:ext cx="195840" cy="2548092"/>
            <a:chOff x="2483768" y="2276872"/>
            <a:chExt cx="195840" cy="2548092"/>
          </a:xfrm>
        </p:grpSpPr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483768" y="2276872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2483768" y="2864935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483768" y="3452998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483768" y="4041061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2483768" y="4629124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90" name="Group 89"/>
          <p:cNvGrpSpPr/>
          <p:nvPr/>
        </p:nvGrpSpPr>
        <p:grpSpPr>
          <a:xfrm>
            <a:off x="3059832" y="2537092"/>
            <a:ext cx="195840" cy="2548092"/>
            <a:chOff x="4283968" y="2276872"/>
            <a:chExt cx="195840" cy="254809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4283968" y="2276872"/>
              <a:ext cx="195840" cy="1958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4283968" y="2864935"/>
              <a:ext cx="195840" cy="1958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283968" y="3452998"/>
              <a:ext cx="195840" cy="1958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4283968" y="4041061"/>
              <a:ext cx="195840" cy="1958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283968" y="4629124"/>
              <a:ext cx="195840" cy="19584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91" name="Straight Connector 90"/>
          <p:cNvCxnSpPr>
            <a:stCxn id="80" idx="1"/>
            <a:endCxn id="73" idx="6"/>
          </p:cNvCxnSpPr>
          <p:nvPr/>
        </p:nvCxnSpPr>
        <p:spPr>
          <a:xfrm flipH="1" flipV="1">
            <a:off x="1527480" y="2635012"/>
            <a:ext cx="1561032" cy="5188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8" idx="2"/>
            <a:endCxn id="74" idx="7"/>
          </p:cNvCxnSpPr>
          <p:nvPr/>
        </p:nvCxnSpPr>
        <p:spPr>
          <a:xfrm flipH="1">
            <a:off x="1498800" y="2635012"/>
            <a:ext cx="1561032" cy="51882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0" idx="3"/>
            <a:endCxn id="75" idx="7"/>
          </p:cNvCxnSpPr>
          <p:nvPr/>
        </p:nvCxnSpPr>
        <p:spPr>
          <a:xfrm flipH="1">
            <a:off x="1498800" y="3292315"/>
            <a:ext cx="1589712" cy="449583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2" idx="3"/>
            <a:endCxn id="77" idx="7"/>
          </p:cNvCxnSpPr>
          <p:nvPr/>
        </p:nvCxnSpPr>
        <p:spPr>
          <a:xfrm flipH="1">
            <a:off x="1498800" y="3880378"/>
            <a:ext cx="1589712" cy="1037646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3" idx="2"/>
            <a:endCxn id="76" idx="6"/>
          </p:cNvCxnSpPr>
          <p:nvPr/>
        </p:nvCxnSpPr>
        <p:spPr>
          <a:xfrm flipH="1">
            <a:off x="1527480" y="4399201"/>
            <a:ext cx="1532352" cy="0"/>
          </a:xfrm>
          <a:prstGeom prst="line">
            <a:avLst/>
          </a:prstGeom>
          <a:ln w="508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3" idx="1"/>
            <a:endCxn id="75" idx="5"/>
          </p:cNvCxnSpPr>
          <p:nvPr/>
        </p:nvCxnSpPr>
        <p:spPr>
          <a:xfrm flipH="1" flipV="1">
            <a:off x="1498800" y="3880378"/>
            <a:ext cx="1589712" cy="44958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4" idx="2"/>
            <a:endCxn id="77" idx="6"/>
          </p:cNvCxnSpPr>
          <p:nvPr/>
        </p:nvCxnSpPr>
        <p:spPr>
          <a:xfrm flipH="1">
            <a:off x="1527480" y="4987264"/>
            <a:ext cx="153235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2" idx="2"/>
            <a:endCxn id="76" idx="7"/>
          </p:cNvCxnSpPr>
          <p:nvPr/>
        </p:nvCxnSpPr>
        <p:spPr>
          <a:xfrm flipH="1">
            <a:off x="1498800" y="3811138"/>
            <a:ext cx="1561032" cy="51882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940068" y="5375338"/>
                <a:ext cx="971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</m:oMath>
                  </m:oMathPara>
                </a14:m>
                <a:endParaRPr lang="en-US" sz="32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68" y="5375338"/>
                <a:ext cx="971600" cy="58477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2664296" y="5373216"/>
                <a:ext cx="971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𝑇</m:t>
                      </m:r>
                    </m:oMath>
                  </m:oMathPara>
                </a14:m>
                <a:endParaRPr lang="en-US" sz="32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96" y="5373216"/>
                <a:ext cx="97160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3" name="TextBox 122"/>
              <p:cNvSpPr txBox="1"/>
              <p:nvPr/>
            </p:nvSpPr>
            <p:spPr>
              <a:xfrm>
                <a:off x="3978188" y="2132856"/>
                <a:ext cx="4716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Direct unmatched edges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</m:oMath>
                </a14:m>
                <a:endParaRPr lang="en-US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3" name="TextBox 1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188" y="2132856"/>
                <a:ext cx="4716016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103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4" name="TextBox 123"/>
              <p:cNvSpPr txBox="1"/>
              <p:nvPr/>
            </p:nvSpPr>
            <p:spPr>
              <a:xfrm>
                <a:off x="3978188" y="2564904"/>
                <a:ext cx="4716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Direct matched edges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sz="2400" i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</m:oMath>
                </a14:m>
                <a:endParaRPr lang="en-US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4" name="TextBox 1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188" y="2564904"/>
                <a:ext cx="4716016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3" grpId="0"/>
      <p:bldP spid="124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520804"/>
            <a:ext cx="9154440" cy="11079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3600" kern="0" dirty="0" smtClean="0">
                <a:solidFill>
                  <a:srgbClr val="0033CC"/>
                </a:solidFill>
              </a:rPr>
              <a:t>Equivalent formulation of the </a:t>
            </a:r>
            <a:br>
              <a:rPr lang="en-US" sz="3600" kern="0" dirty="0" smtClean="0">
                <a:solidFill>
                  <a:srgbClr val="0033CC"/>
                </a:solidFill>
              </a:rPr>
            </a:br>
            <a:r>
              <a:rPr lang="en-US" sz="3600" kern="0" dirty="0" smtClean="0">
                <a:solidFill>
                  <a:srgbClr val="0033CC"/>
                </a:solidFill>
              </a:rPr>
              <a:t>scanning algorithm </a:t>
            </a:r>
            <a:r>
              <a:rPr kumimoji="0" lang="en-US" sz="36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for Bipartite graphs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effectLst/>
              <a:uLnTx/>
              <a:uFillTx/>
            </a:endParaRPr>
          </a:p>
        </p:txBody>
      </p:sp>
      <p:grpSp>
        <p:nvGrpSpPr>
          <p:cNvPr id="2" name="Group 88"/>
          <p:cNvGrpSpPr/>
          <p:nvPr/>
        </p:nvGrpSpPr>
        <p:grpSpPr>
          <a:xfrm>
            <a:off x="1331640" y="2537092"/>
            <a:ext cx="195840" cy="2548092"/>
            <a:chOff x="2483768" y="2276872"/>
            <a:chExt cx="195840" cy="2548092"/>
          </a:xfrm>
        </p:grpSpPr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2483768" y="2276872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2483768" y="2864935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2483768" y="3452998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2483768" y="4041061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2483768" y="4629124"/>
              <a:ext cx="195840" cy="19584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3" name="Group 89"/>
          <p:cNvGrpSpPr/>
          <p:nvPr/>
        </p:nvGrpSpPr>
        <p:grpSpPr>
          <a:xfrm>
            <a:off x="3059832" y="2537092"/>
            <a:ext cx="195840" cy="2548092"/>
            <a:chOff x="4283968" y="2276872"/>
            <a:chExt cx="195840" cy="2548092"/>
          </a:xfrm>
          <a:solidFill>
            <a:schemeClr val="tx1">
              <a:lumMod val="50000"/>
              <a:lumOff val="50000"/>
            </a:schemeClr>
          </a:solidFill>
        </p:grpSpPr>
        <p:sp>
          <p:nvSpPr>
            <p:cNvPr id="78" name="Oval 77"/>
            <p:cNvSpPr>
              <a:spLocks noChangeAspect="1"/>
            </p:cNvSpPr>
            <p:nvPr/>
          </p:nvSpPr>
          <p:spPr>
            <a:xfrm>
              <a:off x="4283968" y="2276872"/>
              <a:ext cx="195840" cy="1958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4283968" y="2864935"/>
              <a:ext cx="195840" cy="1958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4283968" y="3452998"/>
              <a:ext cx="195840" cy="1958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>
              <a:off x="4283968" y="4041061"/>
              <a:ext cx="195840" cy="195840"/>
            </a:xfrm>
            <a:prstGeom prst="ellipse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>
              <a:off x="4283968" y="4629124"/>
              <a:ext cx="195840" cy="195840"/>
            </a:xfrm>
            <a:prstGeom prst="ellipse">
              <a:avLst/>
            </a:prstGeom>
            <a:grpFill/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91" name="Straight Connector 90"/>
          <p:cNvCxnSpPr>
            <a:stCxn id="80" idx="1"/>
            <a:endCxn id="73" idx="6"/>
          </p:cNvCxnSpPr>
          <p:nvPr/>
        </p:nvCxnSpPr>
        <p:spPr>
          <a:xfrm flipH="1" flipV="1">
            <a:off x="1527480" y="2635012"/>
            <a:ext cx="1561032" cy="518823"/>
          </a:xfrm>
          <a:prstGeom prst="line">
            <a:avLst/>
          </a:prstGeom>
          <a:ln w="158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Connector 93"/>
          <p:cNvCxnSpPr>
            <a:stCxn id="78" idx="2"/>
            <a:endCxn id="74" idx="7"/>
          </p:cNvCxnSpPr>
          <p:nvPr/>
        </p:nvCxnSpPr>
        <p:spPr>
          <a:xfrm flipH="1">
            <a:off x="1498800" y="2635012"/>
            <a:ext cx="1561032" cy="518823"/>
          </a:xfrm>
          <a:prstGeom prst="line">
            <a:avLst/>
          </a:prstGeom>
          <a:ln w="508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80" idx="3"/>
            <a:endCxn id="75" idx="7"/>
          </p:cNvCxnSpPr>
          <p:nvPr/>
        </p:nvCxnSpPr>
        <p:spPr>
          <a:xfrm flipH="1">
            <a:off x="1498800" y="3292315"/>
            <a:ext cx="1589712" cy="449583"/>
          </a:xfrm>
          <a:prstGeom prst="line">
            <a:avLst/>
          </a:prstGeom>
          <a:ln w="508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Straight Connector 99"/>
          <p:cNvCxnSpPr>
            <a:stCxn id="82" idx="3"/>
            <a:endCxn id="77" idx="7"/>
          </p:cNvCxnSpPr>
          <p:nvPr/>
        </p:nvCxnSpPr>
        <p:spPr>
          <a:xfrm flipH="1">
            <a:off x="1498800" y="3880378"/>
            <a:ext cx="1589712" cy="1037646"/>
          </a:xfrm>
          <a:prstGeom prst="line">
            <a:avLst/>
          </a:prstGeom>
          <a:ln w="508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Connector 102"/>
          <p:cNvCxnSpPr>
            <a:stCxn id="83" idx="2"/>
            <a:endCxn id="76" idx="6"/>
          </p:cNvCxnSpPr>
          <p:nvPr/>
        </p:nvCxnSpPr>
        <p:spPr>
          <a:xfrm flipH="1">
            <a:off x="1527480" y="4399201"/>
            <a:ext cx="1532352" cy="0"/>
          </a:xfrm>
          <a:prstGeom prst="line">
            <a:avLst/>
          </a:prstGeom>
          <a:ln w="50800">
            <a:solidFill>
              <a:schemeClr val="tx1"/>
            </a:solidFill>
            <a:headEnd type="none" w="lg" len="lg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83" idx="1"/>
            <a:endCxn id="75" idx="5"/>
          </p:cNvCxnSpPr>
          <p:nvPr/>
        </p:nvCxnSpPr>
        <p:spPr>
          <a:xfrm flipH="1" flipV="1">
            <a:off x="1498800" y="3880378"/>
            <a:ext cx="1589712" cy="449583"/>
          </a:xfrm>
          <a:prstGeom prst="line">
            <a:avLst/>
          </a:prstGeom>
          <a:ln w="158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84" idx="2"/>
            <a:endCxn id="77" idx="6"/>
          </p:cNvCxnSpPr>
          <p:nvPr/>
        </p:nvCxnSpPr>
        <p:spPr>
          <a:xfrm flipH="1">
            <a:off x="1527480" y="4987264"/>
            <a:ext cx="1532352" cy="0"/>
          </a:xfrm>
          <a:prstGeom prst="line">
            <a:avLst/>
          </a:prstGeom>
          <a:ln w="158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Straight Connector 114"/>
          <p:cNvCxnSpPr>
            <a:stCxn id="82" idx="2"/>
            <a:endCxn id="76" idx="7"/>
          </p:cNvCxnSpPr>
          <p:nvPr/>
        </p:nvCxnSpPr>
        <p:spPr>
          <a:xfrm flipH="1">
            <a:off x="1498800" y="3811138"/>
            <a:ext cx="1561032" cy="518823"/>
          </a:xfrm>
          <a:prstGeom prst="line">
            <a:avLst/>
          </a:prstGeom>
          <a:ln w="15875">
            <a:solidFill>
              <a:schemeClr val="tx1"/>
            </a:solidFill>
            <a:headEnd type="triangle" w="lg" len="lg"/>
            <a:tailEnd type="non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TextBox 118"/>
              <p:cNvSpPr txBox="1"/>
              <p:nvPr/>
            </p:nvSpPr>
            <p:spPr>
              <a:xfrm>
                <a:off x="3978188" y="2132856"/>
                <a:ext cx="4716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Direct unmatched edges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</m:oMath>
                </a14:m>
                <a:endParaRPr lang="en-US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9" name="TextBox 11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188" y="2132856"/>
                <a:ext cx="4716016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035" t="-1052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0" name="TextBox 119"/>
              <p:cNvSpPr txBox="1"/>
              <p:nvPr/>
            </p:nvSpPr>
            <p:spPr>
              <a:xfrm>
                <a:off x="940068" y="5375338"/>
                <a:ext cx="971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𝑆</m:t>
                      </m:r>
                    </m:oMath>
                  </m:oMathPara>
                </a14:m>
                <a:endParaRPr lang="en-US" sz="32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0" name="TextBox 1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0068" y="5375338"/>
                <a:ext cx="971600" cy="58477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TextBox 120"/>
              <p:cNvSpPr txBox="1"/>
              <p:nvPr/>
            </p:nvSpPr>
            <p:spPr>
              <a:xfrm>
                <a:off x="2664296" y="5373216"/>
                <a:ext cx="97160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𝑇</m:t>
                      </m:r>
                    </m:oMath>
                  </m:oMathPara>
                </a14:m>
                <a:endParaRPr lang="en-US" sz="32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1" name="TextBox 12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4296" y="5373216"/>
                <a:ext cx="971600" cy="58477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e-IL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TextBox 121"/>
              <p:cNvSpPr txBox="1"/>
              <p:nvPr/>
            </p:nvSpPr>
            <p:spPr>
              <a:xfrm>
                <a:off x="3978188" y="2564904"/>
                <a:ext cx="471601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Direct matched edges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sz="2400" i="1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</m:oMath>
                </a14:m>
                <a:endParaRPr lang="en-US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2" name="TextBox 1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78188" y="2564904"/>
                <a:ext cx="4716016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/>
          <p:cNvSpPr txBox="1"/>
          <p:nvPr/>
        </p:nvSpPr>
        <p:spPr>
          <a:xfrm>
            <a:off x="3978188" y="3212976"/>
            <a:ext cx="47160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Alternating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path 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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</a:b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Directed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  <a:sym typeface="Wingdings" pitchFamily="2" charset="2"/>
              </a:rPr>
              <a:t> path</a:t>
            </a:r>
            <a:endParaRPr lang="en-US" sz="24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3779912" y="4211215"/>
                <a:ext cx="5112568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Augmenting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path  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 </a:t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</a:br>
                <a:r>
                  <a:rPr lang="en-US" sz="2400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Directed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 path from an unmatched vertex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  <a:sym typeface="Wingdings" pitchFamily="2" charset="2"/>
                  </a:rPr>
                  <a:t> to an unmatched vertex in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  <a:sym typeface="Wingdings" pitchFamily="2" charset="2"/>
                      </a:rPr>
                      <m:t>𝑇</m:t>
                    </m:r>
                  </m:oMath>
                </a14:m>
                <a:endParaRPr lang="en-US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211215"/>
                <a:ext cx="5112568" cy="1200329"/>
              </a:xfrm>
              <a:prstGeom prst="rect">
                <a:avLst/>
              </a:prstGeom>
              <a:blipFill rotWithShape="0">
                <a:blip r:embed="rId6"/>
                <a:stretch>
                  <a:fillRect l="-1788" t="-4061" r="-3337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/>
          <p:cNvSpPr txBox="1"/>
          <p:nvPr/>
        </p:nvSpPr>
        <p:spPr>
          <a:xfrm>
            <a:off x="3788872" y="5661248"/>
            <a:ext cx="511256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Residual flow network </a:t>
            </a:r>
            <a:endParaRPr lang="en-US" sz="2400" i="1" dirty="0">
              <a:solidFill>
                <a:srgbClr val="00B05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29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23</a:t>
            </a:fld>
            <a:endParaRPr lang="da-DK"/>
          </a:p>
        </p:txBody>
      </p: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636584"/>
            <a:ext cx="9144000" cy="132343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4000" kern="0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The algorithm of </a:t>
            </a:r>
            <a:r>
              <a:rPr lang="en-US" sz="4000" kern="0" dirty="0" err="1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Hopcroft</a:t>
            </a:r>
            <a:r>
              <a:rPr lang="en-US" sz="4000" kern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  <a:t>-Karp (1973)</a:t>
            </a:r>
            <a:br>
              <a:rPr lang="en-US" sz="4000" kern="0" dirty="0" smtClean="0">
                <a:solidFill>
                  <a:srgbClr val="C00000"/>
                </a:solidFill>
                <a:latin typeface="+mn-lt"/>
                <a:ea typeface="+mn-ea"/>
                <a:cs typeface="+mn-cs"/>
              </a:rPr>
            </a:br>
            <a:r>
              <a:rPr lang="en-US" sz="4000" kern="0" dirty="0" smtClean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for bipartite graphs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4"/>
              <p:cNvSpPr txBox="1">
                <a:spLocks noChangeArrowheads="1"/>
              </p:cNvSpPr>
              <p:nvPr/>
            </p:nvSpPr>
            <p:spPr bwMode="auto">
              <a:xfrm>
                <a:off x="-652" y="2241084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Start with some (possibly empty) matching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52" y="2241084"/>
                <a:ext cx="914400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765" b="-329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300" y="2937300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 each </a:t>
            </a:r>
            <a:r>
              <a:rPr lang="en-US" sz="28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phase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, find a </a:t>
            </a:r>
            <a:r>
              <a:rPr 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maximal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collection of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vertex disjoint </a:t>
            </a:r>
            <a:r>
              <a:rPr lang="en-US" sz="28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shortest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augmenting paths.</a:t>
            </a:r>
            <a:endParaRPr lang="en-US" sz="2800" i="1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4"/>
              <p:cNvSpPr txBox="1">
                <a:spLocks noChangeArrowheads="1"/>
              </p:cNvSpPr>
              <p:nvPr/>
            </p:nvSpPr>
            <p:spPr bwMode="auto">
              <a:xfrm>
                <a:off x="3974" y="4056933"/>
                <a:ext cx="9144000" cy="50738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Number of </a:t>
                </a:r>
                <a:r>
                  <a:rPr lang="en-US" sz="26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phases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at most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2</m:t>
                    </m:r>
                    <m:sSup>
                      <m:sSupPr>
                        <m:ctrlPr>
                          <a:rPr lang="en-US" sz="26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6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6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4" y="4056933"/>
                <a:ext cx="9144000" cy="507383"/>
              </a:xfrm>
              <a:prstGeom prst="rect">
                <a:avLst/>
              </a:prstGeom>
              <a:blipFill rotWithShape="0">
                <a:blip r:embed="rId3"/>
                <a:stretch>
                  <a:fillRect t="-7229" b="-3012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4"/>
              <p:cNvSpPr txBox="1">
                <a:spLocks noChangeArrowheads="1"/>
              </p:cNvSpPr>
              <p:nvPr/>
            </p:nvSpPr>
            <p:spPr bwMode="auto">
              <a:xfrm>
                <a:off x="-9353" y="4729842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Each </a:t>
                </a:r>
                <a:r>
                  <a:rPr lang="en-US" sz="28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phase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can be implemented in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time.</a:t>
                </a:r>
                <a:endParaRPr lang="en-US" sz="28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353" y="4729842"/>
                <a:ext cx="9144000" cy="523220"/>
              </a:xfrm>
              <a:prstGeom prst="rect">
                <a:avLst/>
              </a:prstGeom>
              <a:blipFill rotWithShape="0">
                <a:blip r:embed="rId4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10786" y="5418013"/>
                <a:ext cx="9144000" cy="5393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Total running time is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sSup>
                      <m:sSupPr>
                        <m:ctrlPr>
                          <a:rPr lang="en-US" sz="28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8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8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8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8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0786" y="5418013"/>
                <a:ext cx="9144000" cy="539315"/>
              </a:xfrm>
              <a:prstGeom prst="rect">
                <a:avLst/>
              </a:prstGeom>
              <a:blipFill rotWithShape="0">
                <a:blip r:embed="rId5"/>
                <a:stretch>
                  <a:fillRect t="-7955" b="-3181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17848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/>
      <p:bldP spid="37" grpId="0"/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2347156" y="1484784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633517" y="220819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Straight Connector 7"/>
          <p:cNvCxnSpPr>
            <a:stCxn id="6" idx="7"/>
            <a:endCxn id="4" idx="3"/>
          </p:cNvCxnSpPr>
          <p:nvPr/>
        </p:nvCxnSpPr>
        <p:spPr>
          <a:xfrm rot="5400000" flipH="1" flipV="1">
            <a:off x="1726960" y="1588000"/>
            <a:ext cx="641953" cy="63218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15" idx="0"/>
          </p:cNvCxnSpPr>
          <p:nvPr/>
        </p:nvCxnSpPr>
        <p:spPr>
          <a:xfrm rot="5400000">
            <a:off x="1393909" y="2620603"/>
            <a:ext cx="594417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1633517" y="2917812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347156" y="220819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071802" y="220819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2105166" y="2622614"/>
            <a:ext cx="599180" cy="741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4"/>
            <a:endCxn id="112" idx="0"/>
          </p:cNvCxnSpPr>
          <p:nvPr/>
        </p:nvCxnSpPr>
        <p:spPr>
          <a:xfrm rot="5400000">
            <a:off x="2829812" y="2622985"/>
            <a:ext cx="59918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>
            <a:off x="2347156" y="292257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3071802" y="292257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6" name="Straight Connector 115"/>
          <p:cNvCxnSpPr>
            <a:stCxn id="16" idx="0"/>
            <a:endCxn id="4" idx="4"/>
          </p:cNvCxnSpPr>
          <p:nvPr/>
        </p:nvCxnSpPr>
        <p:spPr>
          <a:xfrm rot="5400000" flipH="1" flipV="1">
            <a:off x="2100651" y="1904090"/>
            <a:ext cx="608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1"/>
            <a:endCxn id="4" idx="5"/>
          </p:cNvCxnSpPr>
          <p:nvPr/>
        </p:nvCxnSpPr>
        <p:spPr>
          <a:xfrm rot="16200000" flipV="1">
            <a:off x="2446103" y="1582496"/>
            <a:ext cx="641953" cy="6431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>
            <a:spLocks noChangeAspect="1"/>
          </p:cNvSpPr>
          <p:nvPr/>
        </p:nvSpPr>
        <p:spPr>
          <a:xfrm>
            <a:off x="928662" y="363814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1" name="Straight Connector 130"/>
          <p:cNvCxnSpPr>
            <a:stCxn id="130" idx="7"/>
            <a:endCxn id="15" idx="3"/>
          </p:cNvCxnSpPr>
          <p:nvPr/>
        </p:nvCxnSpPr>
        <p:spPr>
          <a:xfrm rot="5400000" flipH="1" flipV="1">
            <a:off x="1019252" y="3023881"/>
            <a:ext cx="638875" cy="62339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0" idx="4"/>
            <a:endCxn id="133" idx="0"/>
          </p:cNvCxnSpPr>
          <p:nvPr/>
        </p:nvCxnSpPr>
        <p:spPr>
          <a:xfrm rot="5400000">
            <a:off x="689054" y="4050553"/>
            <a:ext cx="594417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>
            <a:spLocks noChangeAspect="1"/>
          </p:cNvSpPr>
          <p:nvPr/>
        </p:nvSpPr>
        <p:spPr>
          <a:xfrm>
            <a:off x="928662" y="4347762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1642301" y="363814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2366947" y="363814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8" name="Straight Connector 137"/>
          <p:cNvCxnSpPr/>
          <p:nvPr/>
        </p:nvCxnSpPr>
        <p:spPr>
          <a:xfrm rot="16200000" flipH="1">
            <a:off x="1400311" y="4052564"/>
            <a:ext cx="599180" cy="741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4"/>
            <a:endCxn id="141" idx="0"/>
          </p:cNvCxnSpPr>
          <p:nvPr/>
        </p:nvCxnSpPr>
        <p:spPr>
          <a:xfrm rot="5400000">
            <a:off x="2124957" y="4052935"/>
            <a:ext cx="59918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>
            <a:spLocks noChangeAspect="1"/>
          </p:cNvSpPr>
          <p:nvPr/>
        </p:nvSpPr>
        <p:spPr>
          <a:xfrm>
            <a:off x="1642301" y="435252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2366947" y="435252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2" name="Straight Connector 141"/>
          <p:cNvCxnSpPr>
            <a:stCxn id="136" idx="0"/>
            <a:endCxn id="15" idx="4"/>
          </p:cNvCxnSpPr>
          <p:nvPr/>
        </p:nvCxnSpPr>
        <p:spPr>
          <a:xfrm rot="16200000" flipV="1">
            <a:off x="1392943" y="3331187"/>
            <a:ext cx="605133" cy="87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7" idx="1"/>
            <a:endCxn id="15" idx="5"/>
          </p:cNvCxnSpPr>
          <p:nvPr/>
        </p:nvCxnSpPr>
        <p:spPr>
          <a:xfrm rot="16200000" flipV="1">
            <a:off x="1738395" y="3009593"/>
            <a:ext cx="638875" cy="6519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>
            <a:spLocks noChangeAspect="1"/>
          </p:cNvSpPr>
          <p:nvPr/>
        </p:nvSpPr>
        <p:spPr>
          <a:xfrm>
            <a:off x="4109293" y="149381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9" name="Oval 158"/>
          <p:cNvSpPr>
            <a:spLocks noChangeAspect="1"/>
          </p:cNvSpPr>
          <p:nvPr/>
        </p:nvSpPr>
        <p:spPr>
          <a:xfrm>
            <a:off x="3786182" y="2217226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0" name="Straight Connector 159"/>
          <p:cNvCxnSpPr>
            <a:stCxn id="159" idx="7"/>
            <a:endCxn id="158" idx="3"/>
          </p:cNvCxnSpPr>
          <p:nvPr/>
        </p:nvCxnSpPr>
        <p:spPr>
          <a:xfrm rot="5400000" flipH="1" flipV="1">
            <a:off x="3684361" y="1792295"/>
            <a:ext cx="641953" cy="241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9" idx="4"/>
            <a:endCxn id="162" idx="0"/>
          </p:cNvCxnSpPr>
          <p:nvPr/>
        </p:nvCxnSpPr>
        <p:spPr>
          <a:xfrm rot="5400000">
            <a:off x="3546574" y="2629634"/>
            <a:ext cx="594417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>
            <a:spLocks noChangeAspect="1"/>
          </p:cNvSpPr>
          <p:nvPr/>
        </p:nvSpPr>
        <p:spPr>
          <a:xfrm>
            <a:off x="3786182" y="2926843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472886" y="2217226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8" name="Straight Connector 167"/>
          <p:cNvCxnSpPr>
            <a:stCxn id="166" idx="4"/>
            <a:endCxn id="188" idx="0"/>
          </p:cNvCxnSpPr>
          <p:nvPr/>
        </p:nvCxnSpPr>
        <p:spPr>
          <a:xfrm rot="5400000">
            <a:off x="4230896" y="2632016"/>
            <a:ext cx="59918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>
            <a:off x="4472886" y="2931606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0" name="Straight Connector 189"/>
          <p:cNvCxnSpPr>
            <a:stCxn id="166" idx="1"/>
            <a:endCxn id="158" idx="5"/>
          </p:cNvCxnSpPr>
          <p:nvPr/>
        </p:nvCxnSpPr>
        <p:spPr>
          <a:xfrm rot="16200000" flipV="1">
            <a:off x="4027714" y="1772053"/>
            <a:ext cx="641953" cy="2821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urved Connector 222"/>
          <p:cNvCxnSpPr>
            <a:stCxn id="4" idx="2"/>
            <a:endCxn id="130" idx="2"/>
          </p:cNvCxnSpPr>
          <p:nvPr/>
        </p:nvCxnSpPr>
        <p:spPr>
          <a:xfrm rot="10800000" flipV="1">
            <a:off x="928662" y="1542383"/>
            <a:ext cx="1418494" cy="2153361"/>
          </a:xfrm>
          <a:prstGeom prst="curvedConnector3">
            <a:avLst>
              <a:gd name="adj1" fmla="val 110744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3599892" y="3284984"/>
                <a:ext cx="50405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Grow the graph, level by level </a:t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from all unmatched vertices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Include 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all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appropriate edges.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92" y="3284984"/>
                <a:ext cx="5040560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3419872" y="4614227"/>
                <a:ext cx="5400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Stop after completing the first level that contains unmatched vertices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614227"/>
                <a:ext cx="540060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3" name="Straight Connector 72"/>
          <p:cNvCxnSpPr>
            <a:stCxn id="159" idx="1"/>
            <a:endCxn id="4" idx="5"/>
          </p:cNvCxnSpPr>
          <p:nvPr/>
        </p:nvCxnSpPr>
        <p:spPr>
          <a:xfrm flipH="1" flipV="1">
            <a:off x="2445485" y="1583113"/>
            <a:ext cx="1357568" cy="6509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58" idx="2"/>
            <a:endCxn id="16" idx="6"/>
          </p:cNvCxnSpPr>
          <p:nvPr/>
        </p:nvCxnSpPr>
        <p:spPr>
          <a:xfrm flipH="1">
            <a:off x="2462356" y="1551415"/>
            <a:ext cx="1646937" cy="7143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11" idx="3"/>
            <a:endCxn id="136" idx="7"/>
          </p:cNvCxnSpPr>
          <p:nvPr/>
        </p:nvCxnSpPr>
        <p:spPr>
          <a:xfrm flipH="1">
            <a:off x="1740630" y="3020904"/>
            <a:ext cx="623397" cy="6341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62" idx="3"/>
            <a:endCxn id="137" idx="7"/>
          </p:cNvCxnSpPr>
          <p:nvPr/>
        </p:nvCxnSpPr>
        <p:spPr>
          <a:xfrm flipH="1">
            <a:off x="2465276" y="3025172"/>
            <a:ext cx="1337777" cy="6298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>
            <a:spLocks noChangeAspect="1"/>
          </p:cNvSpPr>
          <p:nvPr/>
        </p:nvSpPr>
        <p:spPr>
          <a:xfrm>
            <a:off x="1649640" y="5069877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3" name="Straight Connector 92"/>
          <p:cNvCxnSpPr>
            <a:stCxn id="92" idx="0"/>
            <a:endCxn id="140" idx="4"/>
          </p:cNvCxnSpPr>
          <p:nvPr/>
        </p:nvCxnSpPr>
        <p:spPr>
          <a:xfrm flipH="1" flipV="1">
            <a:off x="1699901" y="4467725"/>
            <a:ext cx="7339" cy="60215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>
            <a:spLocks noChangeAspect="1"/>
          </p:cNvSpPr>
          <p:nvPr/>
        </p:nvSpPr>
        <p:spPr>
          <a:xfrm>
            <a:off x="940220" y="5069877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7" name="Straight Connector 96"/>
          <p:cNvCxnSpPr>
            <a:stCxn id="96" idx="0"/>
            <a:endCxn id="133" idx="4"/>
          </p:cNvCxnSpPr>
          <p:nvPr/>
        </p:nvCxnSpPr>
        <p:spPr>
          <a:xfrm flipH="1" flipV="1">
            <a:off x="986262" y="4462962"/>
            <a:ext cx="11558" cy="6069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TextBox 99"/>
          <p:cNvSpPr txBox="1"/>
          <p:nvPr/>
        </p:nvSpPr>
        <p:spPr>
          <a:xfrm>
            <a:off x="3851920" y="5550331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set of vertex disjoint 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shortest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augmenting paths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1" name="Multiply 100"/>
          <p:cNvSpPr/>
          <p:nvPr/>
        </p:nvSpPr>
        <p:spPr>
          <a:xfrm>
            <a:off x="755576" y="2060848"/>
            <a:ext cx="357190" cy="357190"/>
          </a:xfrm>
          <a:prstGeom prst="mathMultiply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2" name="Curved Connector 101"/>
          <p:cNvCxnSpPr>
            <a:stCxn id="159" idx="3"/>
            <a:endCxn id="111" idx="7"/>
          </p:cNvCxnSpPr>
          <p:nvPr/>
        </p:nvCxnSpPr>
        <p:spPr>
          <a:xfrm rot="5400000">
            <a:off x="2812324" y="1948716"/>
            <a:ext cx="623891" cy="1357568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-10440" y="343109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Forest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sym typeface="Wingdings" pitchFamily="2" charset="2"/>
              </a:rPr>
              <a:t> Layered graph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7" grpId="0"/>
      <p:bldP spid="100" grpId="0"/>
      <p:bldP spid="101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2347156" y="1484784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633517" y="220819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Straight Connector 7"/>
          <p:cNvCxnSpPr>
            <a:stCxn id="6" idx="7"/>
            <a:endCxn id="4" idx="3"/>
          </p:cNvCxnSpPr>
          <p:nvPr/>
        </p:nvCxnSpPr>
        <p:spPr>
          <a:xfrm rot="5400000" flipH="1" flipV="1">
            <a:off x="1726960" y="1588000"/>
            <a:ext cx="641953" cy="632181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15" idx="0"/>
          </p:cNvCxnSpPr>
          <p:nvPr/>
        </p:nvCxnSpPr>
        <p:spPr>
          <a:xfrm rot="5400000">
            <a:off x="1393909" y="2620603"/>
            <a:ext cx="594417" cy="0"/>
          </a:xfrm>
          <a:prstGeom prst="line">
            <a:avLst/>
          </a:prstGeom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1633517" y="2917812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347156" y="220819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071802" y="220819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2105166" y="2622614"/>
            <a:ext cx="599180" cy="741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4"/>
            <a:endCxn id="112" idx="0"/>
          </p:cNvCxnSpPr>
          <p:nvPr/>
        </p:nvCxnSpPr>
        <p:spPr>
          <a:xfrm rot="5400000">
            <a:off x="2829812" y="2622985"/>
            <a:ext cx="59918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>
            <a:off x="2347156" y="292257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3071802" y="292257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6" name="Straight Connector 115"/>
          <p:cNvCxnSpPr>
            <a:stCxn id="16" idx="0"/>
            <a:endCxn id="4" idx="4"/>
          </p:cNvCxnSpPr>
          <p:nvPr/>
        </p:nvCxnSpPr>
        <p:spPr>
          <a:xfrm rot="5400000" flipH="1" flipV="1">
            <a:off x="2100651" y="1904090"/>
            <a:ext cx="608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1"/>
            <a:endCxn id="4" idx="5"/>
          </p:cNvCxnSpPr>
          <p:nvPr/>
        </p:nvCxnSpPr>
        <p:spPr>
          <a:xfrm rot="16200000" flipV="1">
            <a:off x="2446103" y="1582496"/>
            <a:ext cx="641953" cy="6431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>
            <a:spLocks noChangeAspect="1"/>
          </p:cNvSpPr>
          <p:nvPr/>
        </p:nvSpPr>
        <p:spPr>
          <a:xfrm>
            <a:off x="928662" y="363814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1" name="Straight Connector 130"/>
          <p:cNvCxnSpPr>
            <a:stCxn id="130" idx="7"/>
            <a:endCxn id="15" idx="3"/>
          </p:cNvCxnSpPr>
          <p:nvPr/>
        </p:nvCxnSpPr>
        <p:spPr>
          <a:xfrm rot="5400000" flipH="1" flipV="1">
            <a:off x="1019252" y="3023881"/>
            <a:ext cx="638875" cy="62339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0" idx="4"/>
            <a:endCxn id="133" idx="0"/>
          </p:cNvCxnSpPr>
          <p:nvPr/>
        </p:nvCxnSpPr>
        <p:spPr>
          <a:xfrm rot="5400000">
            <a:off x="689054" y="4050553"/>
            <a:ext cx="594417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>
            <a:spLocks noChangeAspect="1"/>
          </p:cNvSpPr>
          <p:nvPr/>
        </p:nvSpPr>
        <p:spPr>
          <a:xfrm>
            <a:off x="928662" y="4347762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1642301" y="363814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2366947" y="363814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8" name="Straight Connector 137"/>
          <p:cNvCxnSpPr/>
          <p:nvPr/>
        </p:nvCxnSpPr>
        <p:spPr>
          <a:xfrm rot="16200000" flipH="1">
            <a:off x="1400311" y="4052564"/>
            <a:ext cx="599180" cy="741"/>
          </a:xfrm>
          <a:prstGeom prst="line">
            <a:avLst/>
          </a:prstGeom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4"/>
            <a:endCxn id="141" idx="0"/>
          </p:cNvCxnSpPr>
          <p:nvPr/>
        </p:nvCxnSpPr>
        <p:spPr>
          <a:xfrm rot="5400000">
            <a:off x="2124957" y="4052935"/>
            <a:ext cx="59918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>
            <a:spLocks noChangeAspect="1"/>
          </p:cNvSpPr>
          <p:nvPr/>
        </p:nvSpPr>
        <p:spPr>
          <a:xfrm>
            <a:off x="1642301" y="435252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2366947" y="435252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2" name="Straight Connector 141"/>
          <p:cNvCxnSpPr>
            <a:stCxn id="136" idx="0"/>
            <a:endCxn id="15" idx="4"/>
          </p:cNvCxnSpPr>
          <p:nvPr/>
        </p:nvCxnSpPr>
        <p:spPr>
          <a:xfrm rot="16200000" flipV="1">
            <a:off x="1392943" y="3331187"/>
            <a:ext cx="605133" cy="8784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7" idx="1"/>
            <a:endCxn id="15" idx="5"/>
          </p:cNvCxnSpPr>
          <p:nvPr/>
        </p:nvCxnSpPr>
        <p:spPr>
          <a:xfrm rot="16200000" flipV="1">
            <a:off x="1738395" y="3009593"/>
            <a:ext cx="638875" cy="6519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>
            <a:spLocks noChangeAspect="1"/>
          </p:cNvSpPr>
          <p:nvPr/>
        </p:nvSpPr>
        <p:spPr>
          <a:xfrm>
            <a:off x="4109293" y="149381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9" name="Oval 158"/>
          <p:cNvSpPr>
            <a:spLocks noChangeAspect="1"/>
          </p:cNvSpPr>
          <p:nvPr/>
        </p:nvSpPr>
        <p:spPr>
          <a:xfrm>
            <a:off x="3786182" y="2217226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0" name="Straight Connector 159"/>
          <p:cNvCxnSpPr>
            <a:stCxn id="159" idx="7"/>
            <a:endCxn id="158" idx="3"/>
          </p:cNvCxnSpPr>
          <p:nvPr/>
        </p:nvCxnSpPr>
        <p:spPr>
          <a:xfrm rot="5400000" flipH="1" flipV="1">
            <a:off x="3684361" y="1792295"/>
            <a:ext cx="641953" cy="241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9" idx="4"/>
            <a:endCxn id="162" idx="0"/>
          </p:cNvCxnSpPr>
          <p:nvPr/>
        </p:nvCxnSpPr>
        <p:spPr>
          <a:xfrm rot="5400000">
            <a:off x="3546574" y="2629634"/>
            <a:ext cx="594417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>
            <a:spLocks noChangeAspect="1"/>
          </p:cNvSpPr>
          <p:nvPr/>
        </p:nvSpPr>
        <p:spPr>
          <a:xfrm>
            <a:off x="3786182" y="2926843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472886" y="2217226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8" name="Straight Connector 167"/>
          <p:cNvCxnSpPr>
            <a:stCxn id="166" idx="4"/>
            <a:endCxn id="188" idx="0"/>
          </p:cNvCxnSpPr>
          <p:nvPr/>
        </p:nvCxnSpPr>
        <p:spPr>
          <a:xfrm rot="5400000">
            <a:off x="4230896" y="2632016"/>
            <a:ext cx="59918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>
            <a:off x="4472886" y="2931606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0" name="Straight Connector 189"/>
          <p:cNvCxnSpPr>
            <a:stCxn id="166" idx="1"/>
            <a:endCxn id="158" idx="5"/>
          </p:cNvCxnSpPr>
          <p:nvPr/>
        </p:nvCxnSpPr>
        <p:spPr>
          <a:xfrm rot="16200000" flipV="1">
            <a:off x="4027714" y="1772053"/>
            <a:ext cx="641953" cy="2821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72"/>
          <p:cNvCxnSpPr>
            <a:stCxn id="159" idx="1"/>
            <a:endCxn id="4" idx="5"/>
          </p:cNvCxnSpPr>
          <p:nvPr/>
        </p:nvCxnSpPr>
        <p:spPr>
          <a:xfrm flipH="1" flipV="1">
            <a:off x="2445485" y="1583113"/>
            <a:ext cx="1357568" cy="6509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58" idx="2"/>
            <a:endCxn id="16" idx="6"/>
          </p:cNvCxnSpPr>
          <p:nvPr/>
        </p:nvCxnSpPr>
        <p:spPr>
          <a:xfrm flipH="1">
            <a:off x="2462356" y="1551415"/>
            <a:ext cx="1646937" cy="71438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11" idx="3"/>
            <a:endCxn id="136" idx="7"/>
          </p:cNvCxnSpPr>
          <p:nvPr/>
        </p:nvCxnSpPr>
        <p:spPr>
          <a:xfrm flipH="1">
            <a:off x="1740630" y="3020904"/>
            <a:ext cx="623397" cy="6341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62" idx="3"/>
            <a:endCxn id="137" idx="7"/>
          </p:cNvCxnSpPr>
          <p:nvPr/>
        </p:nvCxnSpPr>
        <p:spPr>
          <a:xfrm flipH="1">
            <a:off x="2465276" y="3025172"/>
            <a:ext cx="1337777" cy="6298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>
            <a:spLocks noChangeAspect="1"/>
          </p:cNvSpPr>
          <p:nvPr/>
        </p:nvSpPr>
        <p:spPr>
          <a:xfrm>
            <a:off x="1649640" y="5069877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3" name="Straight Connector 92"/>
          <p:cNvCxnSpPr>
            <a:stCxn id="92" idx="0"/>
            <a:endCxn id="140" idx="4"/>
          </p:cNvCxnSpPr>
          <p:nvPr/>
        </p:nvCxnSpPr>
        <p:spPr>
          <a:xfrm flipH="1" flipV="1">
            <a:off x="1699901" y="4467725"/>
            <a:ext cx="7339" cy="602152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>
            <a:spLocks noChangeAspect="1"/>
          </p:cNvSpPr>
          <p:nvPr/>
        </p:nvSpPr>
        <p:spPr>
          <a:xfrm>
            <a:off x="940220" y="5069877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7" name="Straight Connector 96"/>
          <p:cNvCxnSpPr>
            <a:stCxn id="96" idx="0"/>
            <a:endCxn id="133" idx="4"/>
          </p:cNvCxnSpPr>
          <p:nvPr/>
        </p:nvCxnSpPr>
        <p:spPr>
          <a:xfrm flipH="1" flipV="1">
            <a:off x="986262" y="4462962"/>
            <a:ext cx="11558" cy="60691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 Box 3"/>
          <p:cNvSpPr txBox="1">
            <a:spLocks noChangeArrowheads="1"/>
          </p:cNvSpPr>
          <p:nvPr/>
        </p:nvSpPr>
        <p:spPr bwMode="auto">
          <a:xfrm>
            <a:off x="-10440" y="343109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Forest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sym typeface="Wingdings" pitchFamily="2" charset="2"/>
              </a:rPr>
              <a:t> Layered graph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/>
              <p:cNvSpPr txBox="1"/>
              <p:nvPr/>
            </p:nvSpPr>
            <p:spPr>
              <a:xfrm>
                <a:off x="3599892" y="3284984"/>
                <a:ext cx="50405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Grow the graph, level by level </a:t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from all unmatched vertices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Include 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all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appropriate edges.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9" name="TextBox 4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92" y="3284984"/>
                <a:ext cx="5040560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/>
              <p:cNvSpPr txBox="1"/>
              <p:nvPr/>
            </p:nvSpPr>
            <p:spPr>
              <a:xfrm>
                <a:off x="3419872" y="4614227"/>
                <a:ext cx="5400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Stop after completing the first level that contains unmatched vertices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0" name="TextBox 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614227"/>
                <a:ext cx="540060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Box 50"/>
          <p:cNvSpPr txBox="1"/>
          <p:nvPr/>
        </p:nvSpPr>
        <p:spPr>
          <a:xfrm>
            <a:off x="3851920" y="5550331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set of vertex disjoint 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shortest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augmenting paths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>
            <a:spLocks noChangeAspect="1"/>
          </p:cNvSpPr>
          <p:nvPr/>
        </p:nvSpPr>
        <p:spPr>
          <a:xfrm>
            <a:off x="2347156" y="1484784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1633517" y="220819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Straight Connector 7"/>
          <p:cNvCxnSpPr>
            <a:stCxn id="6" idx="7"/>
            <a:endCxn id="4" idx="3"/>
          </p:cNvCxnSpPr>
          <p:nvPr/>
        </p:nvCxnSpPr>
        <p:spPr>
          <a:xfrm rot="5400000" flipH="1" flipV="1">
            <a:off x="1726960" y="1588000"/>
            <a:ext cx="641953" cy="632181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15" idx="0"/>
          </p:cNvCxnSpPr>
          <p:nvPr/>
        </p:nvCxnSpPr>
        <p:spPr>
          <a:xfrm rot="5400000">
            <a:off x="1393909" y="2620603"/>
            <a:ext cx="594417" cy="0"/>
          </a:xfrm>
          <a:prstGeom prst="line">
            <a:avLst/>
          </a:prstGeom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/>
          <p:cNvSpPr>
            <a:spLocks noChangeAspect="1"/>
          </p:cNvSpPr>
          <p:nvPr/>
        </p:nvSpPr>
        <p:spPr>
          <a:xfrm>
            <a:off x="1633517" y="2917812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>
            <a:off x="2347156" y="220819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>
            <a:off x="3071802" y="220819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/>
          <p:cNvCxnSpPr/>
          <p:nvPr/>
        </p:nvCxnSpPr>
        <p:spPr>
          <a:xfrm rot="16200000" flipH="1">
            <a:off x="2105166" y="2622614"/>
            <a:ext cx="599180" cy="741"/>
          </a:xfrm>
          <a:prstGeom prst="line">
            <a:avLst/>
          </a:prstGeom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>
            <a:stCxn id="17" idx="4"/>
            <a:endCxn id="112" idx="0"/>
          </p:cNvCxnSpPr>
          <p:nvPr/>
        </p:nvCxnSpPr>
        <p:spPr>
          <a:xfrm rot="5400000">
            <a:off x="2829812" y="2622985"/>
            <a:ext cx="59918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Oval 110"/>
          <p:cNvSpPr>
            <a:spLocks noChangeAspect="1"/>
          </p:cNvSpPr>
          <p:nvPr/>
        </p:nvSpPr>
        <p:spPr>
          <a:xfrm>
            <a:off x="2347156" y="292257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2" name="Oval 111"/>
          <p:cNvSpPr>
            <a:spLocks noChangeAspect="1"/>
          </p:cNvSpPr>
          <p:nvPr/>
        </p:nvSpPr>
        <p:spPr>
          <a:xfrm>
            <a:off x="3071802" y="292257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6" name="Straight Connector 115"/>
          <p:cNvCxnSpPr>
            <a:stCxn id="16" idx="0"/>
            <a:endCxn id="4" idx="4"/>
          </p:cNvCxnSpPr>
          <p:nvPr/>
        </p:nvCxnSpPr>
        <p:spPr>
          <a:xfrm rot="5400000" flipH="1" flipV="1">
            <a:off x="2100651" y="1904090"/>
            <a:ext cx="60821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17" idx="1"/>
            <a:endCxn id="4" idx="5"/>
          </p:cNvCxnSpPr>
          <p:nvPr/>
        </p:nvCxnSpPr>
        <p:spPr>
          <a:xfrm rot="16200000" flipV="1">
            <a:off x="2446103" y="1582496"/>
            <a:ext cx="641953" cy="643188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Oval 129"/>
          <p:cNvSpPr>
            <a:spLocks noChangeAspect="1"/>
          </p:cNvSpPr>
          <p:nvPr/>
        </p:nvSpPr>
        <p:spPr>
          <a:xfrm>
            <a:off x="928662" y="363814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1" name="Straight Connector 130"/>
          <p:cNvCxnSpPr>
            <a:stCxn id="130" idx="7"/>
            <a:endCxn id="15" idx="3"/>
          </p:cNvCxnSpPr>
          <p:nvPr/>
        </p:nvCxnSpPr>
        <p:spPr>
          <a:xfrm rot="5400000" flipH="1" flipV="1">
            <a:off x="1019252" y="3023881"/>
            <a:ext cx="638875" cy="623397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30" idx="4"/>
            <a:endCxn id="133" idx="0"/>
          </p:cNvCxnSpPr>
          <p:nvPr/>
        </p:nvCxnSpPr>
        <p:spPr>
          <a:xfrm rot="5400000">
            <a:off x="689054" y="4050553"/>
            <a:ext cx="594417" cy="0"/>
          </a:xfrm>
          <a:prstGeom prst="line">
            <a:avLst/>
          </a:prstGeom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>
            <a:spLocks noChangeAspect="1"/>
          </p:cNvSpPr>
          <p:nvPr/>
        </p:nvSpPr>
        <p:spPr>
          <a:xfrm>
            <a:off x="928662" y="4347762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6" name="Oval 135"/>
          <p:cNvSpPr>
            <a:spLocks noChangeAspect="1"/>
          </p:cNvSpPr>
          <p:nvPr/>
        </p:nvSpPr>
        <p:spPr>
          <a:xfrm>
            <a:off x="1642301" y="363814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7" name="Oval 136"/>
          <p:cNvSpPr>
            <a:spLocks noChangeAspect="1"/>
          </p:cNvSpPr>
          <p:nvPr/>
        </p:nvSpPr>
        <p:spPr>
          <a:xfrm>
            <a:off x="2366947" y="363814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8" name="Straight Connector 137"/>
          <p:cNvCxnSpPr/>
          <p:nvPr/>
        </p:nvCxnSpPr>
        <p:spPr>
          <a:xfrm rot="16200000" flipH="1">
            <a:off x="1400311" y="4052564"/>
            <a:ext cx="599180" cy="741"/>
          </a:xfrm>
          <a:prstGeom prst="line">
            <a:avLst/>
          </a:prstGeom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stCxn id="137" idx="4"/>
            <a:endCxn id="141" idx="0"/>
          </p:cNvCxnSpPr>
          <p:nvPr/>
        </p:nvCxnSpPr>
        <p:spPr>
          <a:xfrm rot="5400000">
            <a:off x="2124957" y="4052935"/>
            <a:ext cx="59918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Oval 139"/>
          <p:cNvSpPr>
            <a:spLocks noChangeAspect="1"/>
          </p:cNvSpPr>
          <p:nvPr/>
        </p:nvSpPr>
        <p:spPr>
          <a:xfrm>
            <a:off x="1642301" y="435252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1" name="Oval 140"/>
          <p:cNvSpPr>
            <a:spLocks noChangeAspect="1"/>
          </p:cNvSpPr>
          <p:nvPr/>
        </p:nvSpPr>
        <p:spPr>
          <a:xfrm>
            <a:off x="2366947" y="435252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2" name="Straight Connector 141"/>
          <p:cNvCxnSpPr>
            <a:stCxn id="136" idx="0"/>
            <a:endCxn id="15" idx="4"/>
          </p:cNvCxnSpPr>
          <p:nvPr/>
        </p:nvCxnSpPr>
        <p:spPr>
          <a:xfrm rot="16200000" flipV="1">
            <a:off x="1392943" y="3331187"/>
            <a:ext cx="605133" cy="87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/>
          <p:cNvCxnSpPr>
            <a:stCxn id="137" idx="1"/>
            <a:endCxn id="15" idx="5"/>
          </p:cNvCxnSpPr>
          <p:nvPr/>
        </p:nvCxnSpPr>
        <p:spPr>
          <a:xfrm rot="16200000" flipV="1">
            <a:off x="1738395" y="3009593"/>
            <a:ext cx="638875" cy="65197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8" name="Oval 157"/>
          <p:cNvSpPr>
            <a:spLocks noChangeAspect="1"/>
          </p:cNvSpPr>
          <p:nvPr/>
        </p:nvSpPr>
        <p:spPr>
          <a:xfrm>
            <a:off x="4109293" y="149381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9" name="Oval 158"/>
          <p:cNvSpPr>
            <a:spLocks noChangeAspect="1"/>
          </p:cNvSpPr>
          <p:nvPr/>
        </p:nvSpPr>
        <p:spPr>
          <a:xfrm>
            <a:off x="3786182" y="2217226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0" name="Straight Connector 159"/>
          <p:cNvCxnSpPr>
            <a:stCxn id="159" idx="7"/>
            <a:endCxn id="158" idx="3"/>
          </p:cNvCxnSpPr>
          <p:nvPr/>
        </p:nvCxnSpPr>
        <p:spPr>
          <a:xfrm rot="5400000" flipH="1" flipV="1">
            <a:off x="3684361" y="1792295"/>
            <a:ext cx="641953" cy="24165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Straight Connector 160"/>
          <p:cNvCxnSpPr>
            <a:stCxn id="159" idx="4"/>
            <a:endCxn id="162" idx="0"/>
          </p:cNvCxnSpPr>
          <p:nvPr/>
        </p:nvCxnSpPr>
        <p:spPr>
          <a:xfrm rot="5400000">
            <a:off x="3546574" y="2629634"/>
            <a:ext cx="594417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Oval 161"/>
          <p:cNvSpPr>
            <a:spLocks noChangeAspect="1"/>
          </p:cNvSpPr>
          <p:nvPr/>
        </p:nvSpPr>
        <p:spPr>
          <a:xfrm>
            <a:off x="3786182" y="2926843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66" name="Oval 165"/>
          <p:cNvSpPr>
            <a:spLocks noChangeAspect="1"/>
          </p:cNvSpPr>
          <p:nvPr/>
        </p:nvSpPr>
        <p:spPr>
          <a:xfrm>
            <a:off x="4472886" y="2217226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68" name="Straight Connector 167"/>
          <p:cNvCxnSpPr>
            <a:stCxn id="166" idx="4"/>
            <a:endCxn id="188" idx="0"/>
          </p:cNvCxnSpPr>
          <p:nvPr/>
        </p:nvCxnSpPr>
        <p:spPr>
          <a:xfrm rot="5400000">
            <a:off x="4230896" y="2632016"/>
            <a:ext cx="59918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Oval 187"/>
          <p:cNvSpPr>
            <a:spLocks noChangeAspect="1"/>
          </p:cNvSpPr>
          <p:nvPr/>
        </p:nvSpPr>
        <p:spPr>
          <a:xfrm>
            <a:off x="4472886" y="2931606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90" name="Straight Connector 189"/>
          <p:cNvCxnSpPr>
            <a:stCxn id="166" idx="1"/>
            <a:endCxn id="158" idx="5"/>
          </p:cNvCxnSpPr>
          <p:nvPr/>
        </p:nvCxnSpPr>
        <p:spPr>
          <a:xfrm rot="16200000" flipV="1">
            <a:off x="4027714" y="1772053"/>
            <a:ext cx="641953" cy="2821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343109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Forest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sym typeface="Wingdings" pitchFamily="2" charset="2"/>
              </a:rPr>
              <a:t> Layered graph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cxnSp>
        <p:nvCxnSpPr>
          <p:cNvPr id="73" name="Straight Connector 72"/>
          <p:cNvCxnSpPr>
            <a:stCxn id="159" idx="1"/>
            <a:endCxn id="4" idx="5"/>
          </p:cNvCxnSpPr>
          <p:nvPr/>
        </p:nvCxnSpPr>
        <p:spPr>
          <a:xfrm flipH="1" flipV="1">
            <a:off x="2445485" y="1583113"/>
            <a:ext cx="1357568" cy="65098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>
            <a:stCxn id="158" idx="2"/>
            <a:endCxn id="16" idx="6"/>
          </p:cNvCxnSpPr>
          <p:nvPr/>
        </p:nvCxnSpPr>
        <p:spPr>
          <a:xfrm flipH="1">
            <a:off x="2462356" y="1551415"/>
            <a:ext cx="1646937" cy="714380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111" idx="3"/>
            <a:endCxn id="136" idx="7"/>
          </p:cNvCxnSpPr>
          <p:nvPr/>
        </p:nvCxnSpPr>
        <p:spPr>
          <a:xfrm flipH="1">
            <a:off x="1740630" y="3020904"/>
            <a:ext cx="623397" cy="634112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162" idx="3"/>
            <a:endCxn id="137" idx="7"/>
          </p:cNvCxnSpPr>
          <p:nvPr/>
        </p:nvCxnSpPr>
        <p:spPr>
          <a:xfrm flipH="1">
            <a:off x="2465276" y="3025172"/>
            <a:ext cx="1337777" cy="6298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Oval 91"/>
          <p:cNvSpPr>
            <a:spLocks noChangeAspect="1"/>
          </p:cNvSpPr>
          <p:nvPr/>
        </p:nvSpPr>
        <p:spPr>
          <a:xfrm>
            <a:off x="1649640" y="5069877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3" name="Straight Connector 92"/>
          <p:cNvCxnSpPr>
            <a:stCxn id="92" idx="0"/>
            <a:endCxn id="140" idx="4"/>
          </p:cNvCxnSpPr>
          <p:nvPr/>
        </p:nvCxnSpPr>
        <p:spPr>
          <a:xfrm flipH="1" flipV="1">
            <a:off x="1699901" y="4467725"/>
            <a:ext cx="7339" cy="602152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6" name="Oval 95"/>
          <p:cNvSpPr>
            <a:spLocks noChangeAspect="1"/>
          </p:cNvSpPr>
          <p:nvPr/>
        </p:nvSpPr>
        <p:spPr>
          <a:xfrm>
            <a:off x="940220" y="5069877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7" name="Straight Connector 96"/>
          <p:cNvCxnSpPr>
            <a:stCxn id="96" idx="0"/>
            <a:endCxn id="133" idx="4"/>
          </p:cNvCxnSpPr>
          <p:nvPr/>
        </p:nvCxnSpPr>
        <p:spPr>
          <a:xfrm flipH="1" flipV="1">
            <a:off x="986262" y="4462962"/>
            <a:ext cx="11558" cy="606915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20748" y="5486707"/>
            <a:ext cx="357914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set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enough.</a:t>
            </a:r>
            <a:endParaRPr lang="en-US" sz="24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/>
              <p:cNvSpPr txBox="1"/>
              <p:nvPr/>
            </p:nvSpPr>
            <p:spPr>
              <a:xfrm>
                <a:off x="3599892" y="3284984"/>
                <a:ext cx="504056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Grow the graph, level by level </a:t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from all unmatched vertices of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𝑆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Include </a:t>
                </a:r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all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appropriate edges.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1" name="TextBox 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9892" y="3284984"/>
                <a:ext cx="5040560" cy="1200329"/>
              </a:xfrm>
              <a:prstGeom prst="rect">
                <a:avLst/>
              </a:prstGeom>
              <a:blipFill rotWithShape="0">
                <a:blip r:embed="rId2"/>
                <a:stretch>
                  <a:fillRect t="-4061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/>
              <p:cNvSpPr txBox="1"/>
              <p:nvPr/>
            </p:nvSpPr>
            <p:spPr>
              <a:xfrm>
                <a:off x="3419872" y="4614227"/>
                <a:ext cx="54006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Stop after completing the first level that contains unmatched vertices from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𝑇</m:t>
                    </m:r>
                  </m:oMath>
                </a14:m>
                <a:r>
                  <a:rPr lang="en-US" sz="2400" i="1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2" name="TextBox 5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9872" y="4614227"/>
                <a:ext cx="540060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9" name="TextBox 48"/>
          <p:cNvSpPr txBox="1"/>
          <p:nvPr/>
        </p:nvSpPr>
        <p:spPr>
          <a:xfrm>
            <a:off x="3851920" y="5550331"/>
            <a:ext cx="453650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Find a </a:t>
            </a:r>
            <a:r>
              <a:rPr lang="en-US" sz="24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maximal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set of vertex disjoint </a:t>
            </a:r>
            <a:r>
              <a:rPr lang="en-US" sz="2400" kern="0" dirty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shortest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augmenting paths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i="1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-10440" y="231612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Number of phases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"/>
              <p:cNvSpPr txBox="1">
                <a:spLocks noChangeArrowheads="1"/>
              </p:cNvSpPr>
              <p:nvPr/>
            </p:nvSpPr>
            <p:spPr bwMode="auto">
              <a:xfrm>
                <a:off x="0" y="1196752"/>
                <a:ext cx="9144000" cy="1292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Lemma 3: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 </a:t>
                </a:r>
                <a:r>
                  <a:rPr lang="en-US" sz="2600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shortest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-augmenting path</a:t>
                </a:r>
                <a:r>
                  <a:rPr lang="en-US" sz="26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6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let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6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sz="26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⊕</m:t>
                        </m:r>
                        <m:r>
                          <a:rPr lang="en-US" sz="26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-augmenting path.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Then,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|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|≥ |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|+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2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|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∩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.</a:t>
                </a:r>
                <a:endParaRPr lang="en-US" sz="2600" i="1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196752"/>
                <a:ext cx="9144000" cy="1292662"/>
              </a:xfrm>
              <a:prstGeom prst="rect">
                <a:avLst/>
              </a:prstGeom>
              <a:blipFill>
                <a:blip r:embed="rId3"/>
                <a:stretch>
                  <a:fillRect t="-3774" b="-117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0" y="3307583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26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600" i="1" kern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i="1" kern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600" b="0" i="1" kern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  <a:sym typeface="Symbol"/>
                            </a:rPr>
                            <m:t>⊕</m:t>
                          </m:r>
                          <m:r>
                            <a:rPr lang="en-US" sz="2600" i="1" kern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600" b="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⊕</m:t>
                      </m:r>
                      <m:r>
                        <a:rPr lang="en-US" sz="26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𝑃</m:t>
                      </m:r>
                      <m:r>
                        <a:rPr lang="en-US" sz="2600" b="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sz="26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en-US" sz="2600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307583"/>
                <a:ext cx="914400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8313" y="3800653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6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|</m:t>
                      </m:r>
                      <m:r>
                        <a:rPr lang="en-US" sz="26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𝑁</m:t>
                      </m:r>
                      <m:r>
                        <a:rPr lang="en-US" sz="26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|=|</m:t>
                      </m:r>
                      <m:r>
                        <a:rPr lang="en-US" sz="26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𝑀</m:t>
                      </m:r>
                      <m:r>
                        <a:rPr lang="en-US" sz="26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|+</m:t>
                      </m:r>
                      <m:r>
                        <a:rPr lang="en-US" sz="26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2</m:t>
                      </m:r>
                    </m:oMath>
                  </m:oMathPara>
                </a14:m>
                <a:endParaRPr lang="en-US" sz="2600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13" y="3800653"/>
                <a:ext cx="9144000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652" y="4435658"/>
                <a:ext cx="9144000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By Lemma 2,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⊕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𝑁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𝑃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⊕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contains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two disjoint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-augmenting path</a:t>
                </a:r>
                <a:r>
                  <a:rPr lang="en-US" sz="26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6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</a:t>
                </a:r>
                <a:r>
                  <a:rPr lang="en-US" sz="26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6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.</a:t>
                </a:r>
                <a:endParaRPr lang="en-US" sz="2600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" y="4435658"/>
                <a:ext cx="9144000" cy="892552"/>
              </a:xfrm>
              <a:prstGeom prst="rect">
                <a:avLst/>
              </a:prstGeom>
              <a:blipFill>
                <a:blip r:embed="rId6"/>
                <a:stretch>
                  <a:fillRect t="-6164" b="-171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"/>
              <p:cNvSpPr txBox="1">
                <a:spLocks noChangeArrowheads="1"/>
              </p:cNvSpPr>
              <p:nvPr/>
            </p:nvSpPr>
            <p:spPr bwMode="auto">
              <a:xfrm>
                <a:off x="6532" y="5544234"/>
                <a:ext cx="9144000" cy="47705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kern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sz="24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400" b="0" i="1" kern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0" i="1" kern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sz="2400" b="0" i="1" kern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sz="24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≤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𝑀</m:t>
                          </m:r>
                          <m: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⊕</m:t>
                          </m:r>
                          <m: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𝑁</m:t>
                          </m:r>
                        </m:e>
                      </m:d>
                      <m:r>
                        <a:rPr lang="en-US" sz="24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⊕</m:t>
                          </m:r>
                          <m: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′</m:t>
                          </m:r>
                        </m:e>
                      </m:d>
                      <m:r>
                        <a:rPr lang="en-US" sz="24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sz="24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+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400" b="0" i="1" kern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kern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kern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sz="24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en-US" sz="2400" b="0" i="1" kern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2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∩</m:t>
                          </m:r>
                          <m:sSup>
                            <m:sSupPr>
                              <m:ctrlPr>
                                <a:rPr lang="en-US" sz="2400" b="0" i="1" kern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kern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𝑃</m:t>
                              </m:r>
                            </m:e>
                            <m:sup>
                              <m:r>
                                <a:rPr lang="en-US" sz="2400" b="0" i="1" kern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400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32" y="5544234"/>
                <a:ext cx="9144000" cy="477054"/>
              </a:xfrm>
              <a:prstGeom prst="rect">
                <a:avLst/>
              </a:prstGeom>
              <a:blipFill>
                <a:blip r:embed="rId7"/>
                <a:stretch>
                  <a:fillRect b="-886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4"/>
          <p:cNvSpPr txBox="1">
            <a:spLocks noChangeArrowheads="1"/>
          </p:cNvSpPr>
          <p:nvPr/>
        </p:nvSpPr>
        <p:spPr bwMode="auto">
          <a:xfrm>
            <a:off x="21522" y="2648525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Proof: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8" grpId="0"/>
      <p:bldP spid="9" grpId="0"/>
      <p:bldP spid="10" grpId="0"/>
      <p:bldP spid="12" grpId="0"/>
      <p:bldP spid="13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-10440" y="332656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Number of phases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"/>
              <p:cNvSpPr txBox="1">
                <a:spLocks noChangeArrowheads="1"/>
              </p:cNvSpPr>
              <p:nvPr/>
            </p:nvSpPr>
            <p:spPr bwMode="auto">
              <a:xfrm>
                <a:off x="0" y="1333074"/>
                <a:ext cx="9144000" cy="126188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5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Lemma 4:</a:t>
                </a:r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5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5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5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5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 maximal collection of disjoint </a:t>
                </a:r>
                <a:r>
                  <a:rPr lang="en-US" sz="2500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shortest</a:t>
                </a:r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-augmenting path. Let </a:t>
                </a:r>
                <a14:m>
                  <m:oMath xmlns:m="http://schemas.openxmlformats.org/officeDocument/2006/math"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5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an </a:t>
                </a:r>
                <a14:m>
                  <m:oMath xmlns:m="http://schemas.openxmlformats.org/officeDocument/2006/math">
                    <m:r>
                      <a:rPr lang="en-US" sz="25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5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-augmenting path where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p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500" b="0" i="0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500" i="1" kern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⊕</m:t>
                    </m:r>
                    <m:sSub>
                      <m:sSubPr>
                        <m:ctrlP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500" i="1" kern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⊕</m:t>
                    </m:r>
                    <m:r>
                      <a:rPr lang="en-US" sz="25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…</m:t>
                    </m:r>
                    <m:r>
                      <a:rPr lang="en-US" sz="2500" i="1" kern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⊕</m:t>
                    </m:r>
                    <m:sSub>
                      <m:sSubPr>
                        <m:ctrlP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5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. Then, </a:t>
                </a:r>
                <a14:m>
                  <m:oMath xmlns:m="http://schemas.openxmlformats.org/officeDocument/2006/math"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|</m:t>
                    </m:r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5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|&gt;|</m:t>
                    </m:r>
                    <m:sSub>
                      <m:sSubPr>
                        <m:ctrlP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|=…=|</m:t>
                    </m:r>
                    <m:sSub>
                      <m:sSubPr>
                        <m:ctrlP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500" i="1" kern="0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|</m:t>
                    </m:r>
                  </m:oMath>
                </a14:m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.</a:t>
                </a:r>
                <a:endParaRPr lang="en-US" sz="2500" i="1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333074"/>
                <a:ext cx="9144000" cy="1261884"/>
              </a:xfrm>
              <a:prstGeom prst="rect">
                <a:avLst/>
              </a:prstGeom>
              <a:blipFill>
                <a:blip r:embed="rId2"/>
                <a:stretch>
                  <a:fillRect t="-3382" b="-1014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0" y="4952782"/>
                <a:ext cx="9144000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sSub>
                      <m:sSubPr>
                        <m:ctrlPr>
                          <a:rPr lang="en-US" sz="25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5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 </a:t>
                </a:r>
                <a:r>
                  <a:rPr lang="en-US" sz="2500" kern="0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shortest</a:t>
                </a:r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augmenting path w.r.t.</a:t>
                </a:r>
                <a:r>
                  <a:rPr lang="en-US" sz="25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5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⊕</m:t>
                    </m:r>
                    <m:sSub>
                      <m:sSubPr>
                        <m:ctrlP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500" i="1" kern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⊕</m:t>
                    </m:r>
                    <m:r>
                      <a:rPr lang="en-US" sz="25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…</m:t>
                    </m:r>
                    <m:r>
                      <a:rPr lang="en-US" sz="2500" i="1" kern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⊕</m:t>
                    </m:r>
                    <m:sSub>
                      <m:sSubPr>
                        <m:ctrlP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and </a:t>
                </a:r>
                <a:b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5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5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an augmenting path w.r.t.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5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𝑀</m:t>
                        </m:r>
                        <m:r>
                          <a:rPr lang="en-US" sz="25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  <m:t>⊕</m:t>
                        </m:r>
                        <m:sSub>
                          <m:sSubPr>
                            <m:ctrlPr>
                              <a:rPr lang="en-US" sz="2500" i="1" kern="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 kern="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500" i="1" kern="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5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  <m:t>⊕…⊕</m:t>
                        </m:r>
                        <m:sSub>
                          <m:sSubPr>
                            <m:ctrlPr>
                              <a:rPr lang="en-US" sz="2500" i="1" kern="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 kern="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500" i="1" kern="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𝑘</m:t>
                            </m:r>
                            <m:r>
                              <a:rPr lang="en-US" sz="2500" i="1" kern="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500" i="1" kern="0" dirty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500" i="1" kern="0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⊕</m:t>
                    </m:r>
                    <m:sSub>
                      <m:sSubPr>
                        <m:ctrlP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  <m:t>𝑃</m:t>
                        </m:r>
                      </m:e>
                      <m:sub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952782"/>
                <a:ext cx="9144000" cy="892552"/>
              </a:xfrm>
              <a:prstGeom prst="rect">
                <a:avLst/>
              </a:prstGeom>
              <a:blipFill>
                <a:blip r:embed="rId3"/>
                <a:stretch>
                  <a:fillRect t="-3401" b="-1428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"/>
              <p:cNvSpPr txBox="1">
                <a:spLocks noChangeArrowheads="1"/>
              </p:cNvSpPr>
              <p:nvPr/>
            </p:nvSpPr>
            <p:spPr bwMode="auto">
              <a:xfrm>
                <a:off x="0" y="3429000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5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5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disjoint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5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5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5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5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5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5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5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also </a:t>
                </a:r>
                <a14:m>
                  <m:oMath xmlns:m="http://schemas.openxmlformats.org/officeDocument/2006/math">
                    <m:r>
                      <a:rPr lang="en-US" sz="25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-augmenting. </a:t>
                </a:r>
              </a:p>
            </p:txBody>
          </p:sp>
        </mc:Choice>
        <mc:Fallback xmlns="">
          <p:sp>
            <p:nvSpPr>
              <p:cNvPr id="1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429000"/>
                <a:ext cx="9144000" cy="492443"/>
              </a:xfrm>
              <a:prstGeom prst="rect">
                <a:avLst/>
              </a:prstGeom>
              <a:blipFill>
                <a:blip r:embed="rId4"/>
                <a:stretch>
                  <a:fillRect t="-8750" b="-27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"/>
              <p:cNvSpPr txBox="1">
                <a:spLocks noChangeArrowheads="1"/>
              </p:cNvSpPr>
              <p:nvPr/>
            </p:nvSpPr>
            <p:spPr bwMode="auto">
              <a:xfrm>
                <a:off x="0" y="4432757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Assume, </a:t>
                </a:r>
                <a:r>
                  <a:rPr lang="en-US" sz="25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w.l.o.g</a:t>
                </a:r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.,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5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5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p>
                        <m:r>
                          <a:rPr lang="en-US" sz="25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5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∩</m:t>
                    </m:r>
                    <m:sSub>
                      <m:sSubPr>
                        <m:ctrlPr>
                          <a:rPr lang="en-US" sz="25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5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5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≠</m:t>
                    </m:r>
                    <m:r>
                      <a:rPr lang="en-US" sz="25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∅</m:t>
                    </m:r>
                  </m:oMath>
                </a14:m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. </a:t>
                </a:r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(Otherwise, reorder.)</a:t>
                </a:r>
              </a:p>
            </p:txBody>
          </p:sp>
        </mc:Choice>
        <mc:Fallback xmlns="">
          <p:sp>
            <p:nvSpPr>
              <p:cNvPr id="1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432757"/>
                <a:ext cx="9144000" cy="492443"/>
              </a:xfrm>
              <a:prstGeom prst="rect">
                <a:avLst/>
              </a:prstGeom>
              <a:blipFill>
                <a:blip r:embed="rId5"/>
                <a:stretch>
                  <a:fillRect t="-8642" b="-271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"/>
              <p:cNvSpPr txBox="1">
                <a:spLocks noChangeArrowheads="1"/>
              </p:cNvSpPr>
              <p:nvPr/>
            </p:nvSpPr>
            <p:spPr bwMode="auto">
              <a:xfrm>
                <a:off x="0" y="5872916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By Lemma 3, </a:t>
                </a:r>
                <a14:m>
                  <m:oMath xmlns:m="http://schemas.openxmlformats.org/officeDocument/2006/math"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|</m:t>
                    </m:r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5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|≥|</m:t>
                    </m:r>
                    <m:sSub>
                      <m:sSubPr>
                        <m:ctrlP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|+</m:t>
                    </m:r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2</m:t>
                    </m:r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|</m:t>
                    </m:r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5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∩</m:t>
                    </m:r>
                    <m:sSub>
                      <m:sSubPr>
                        <m:ctrlP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|&gt;|</m:t>
                    </m:r>
                    <m:sSub>
                      <m:sSubPr>
                        <m:ctrlP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  <m:t>𝑃</m:t>
                        </m:r>
                      </m:e>
                      <m:sub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  <m:t>𝑘</m:t>
                        </m:r>
                      </m:sub>
                    </m:sSub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|</m:t>
                    </m:r>
                  </m:oMath>
                </a14:m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872916"/>
                <a:ext cx="9144000" cy="492443"/>
              </a:xfrm>
              <a:prstGeom prst="rect">
                <a:avLst/>
              </a:prstGeom>
              <a:blipFill>
                <a:blip r:embed="rId6"/>
                <a:stretch>
                  <a:fillRect t="-7407" b="-271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4"/>
              <p:cNvSpPr txBox="1">
                <a:spLocks noChangeArrowheads="1"/>
              </p:cNvSpPr>
              <p:nvPr/>
            </p:nvSpPr>
            <p:spPr bwMode="auto">
              <a:xfrm>
                <a:off x="0" y="3861048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By the maximality of the collection,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500" b="0" i="1" kern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pPr>
                          <m:e>
                            <m:r>
                              <a:rPr lang="en-US" sz="2500" i="1" kern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p>
                            <m:r>
                              <a:rPr lang="en-US" sz="2500" b="0" i="1" kern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&gt;</m:t>
                    </m:r>
                    <m:d>
                      <m:dPr>
                        <m:begChr m:val="|"/>
                        <m:endChr m:val="|"/>
                        <m:ctrlP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500" b="0" i="1" kern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500" i="1" kern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500" b="0" i="1" kern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5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=…</m:t>
                    </m:r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=|</m:t>
                    </m:r>
                    <m:sSub>
                      <m:sSubPr>
                        <m:ctrlP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500" i="1" kern="0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5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5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|</m:t>
                    </m:r>
                  </m:oMath>
                </a14:m>
                <a:r>
                  <a:rPr lang="en-US" sz="25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.</a:t>
                </a:r>
                <a:endParaRPr lang="en-US" sz="25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3861048"/>
                <a:ext cx="9144000" cy="492443"/>
              </a:xfrm>
              <a:prstGeom prst="rect">
                <a:avLst/>
              </a:prstGeom>
              <a:blipFill>
                <a:blip r:embed="rId7"/>
                <a:stretch>
                  <a:fillRect t="-7407" b="-2716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21522" y="2864549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Proof: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10" grpId="0"/>
      <p:bldP spid="12" grpId="0"/>
      <p:bldP spid="13" grpId="0"/>
      <p:bldP spid="14" grpId="0"/>
      <p:bldP spid="15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-10440" y="188640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Number of phases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sp>
        <p:nvSpPr>
          <p:cNvPr id="19" name="Rectangle 4"/>
          <p:cNvSpPr txBox="1">
            <a:spLocks noChangeArrowheads="1"/>
          </p:cNvSpPr>
          <p:nvPr/>
        </p:nvSpPr>
        <p:spPr bwMode="auto">
          <a:xfrm>
            <a:off x="0" y="1052736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Theorem: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The algorithm of </a:t>
            </a:r>
            <a:r>
              <a:rPr lang="en-US" sz="2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Hopcroft and Karp </a:t>
            </a:r>
            <a:r>
              <a:rPr lang="en-US" sz="2600" kern="0" dirty="0" smtClean="0">
                <a:solidFill>
                  <a:srgbClr val="996633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/>
            </a:r>
            <a:br>
              <a:rPr lang="en-US" sz="2600" kern="0" dirty="0" smtClean="0">
                <a:solidFill>
                  <a:srgbClr val="996633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finishes after at most </a:t>
            </a:r>
            <a:r>
              <a:rPr lang="en-US" sz="26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2</a:t>
            </a:r>
            <a:r>
              <a:rPr lang="en-US" sz="2600" i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</a:t>
            </a:r>
            <a:r>
              <a:rPr lang="en-US" sz="2600" kern="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1/2</a:t>
            </a:r>
            <a:r>
              <a:rPr lang="en-US" sz="26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phases.</a:t>
            </a:r>
            <a:endParaRPr lang="en-US" sz="2600" i="1" kern="0" dirty="0" smtClean="0">
              <a:solidFill>
                <a:schemeClr val="tx1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12" name="Rectangle 4"/>
          <p:cNvSpPr txBox="1">
            <a:spLocks noChangeArrowheads="1"/>
          </p:cNvSpPr>
          <p:nvPr/>
        </p:nvSpPr>
        <p:spPr bwMode="auto">
          <a:xfrm>
            <a:off x="0" y="2032045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By Lemma 4, the augmenting paths 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found in each phase get longer and longer.</a:t>
            </a:r>
          </a:p>
        </p:txBody>
      </p:sp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0" y="301135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After </a:t>
            </a:r>
            <a:r>
              <a:rPr lang="en-US" sz="2600" i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</a:t>
            </a:r>
            <a:r>
              <a:rPr lang="en-US" sz="2600" kern="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1/2</a:t>
            </a:r>
            <a:r>
              <a:rPr lang="en-US" sz="26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phases, if algorithm has not finished,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augmenting paths are of length at least </a:t>
            </a:r>
            <a:r>
              <a:rPr lang="en-US" sz="2600" i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</a:t>
            </a:r>
            <a:r>
              <a:rPr lang="en-US" sz="2600" kern="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1/2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8960" y="3990663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By Lemma 2 on slide 9, the number of edges 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missing in the current matching is at most </a:t>
            </a:r>
            <a:r>
              <a:rPr lang="en-US" sz="2600" i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</a:t>
            </a:r>
            <a:r>
              <a:rPr lang="en-US" sz="2600" kern="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1/2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8601" y="4969972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Thus, a maximum matching is found 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after at most </a:t>
            </a:r>
            <a:r>
              <a:rPr lang="en-US" sz="2600" i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</a:t>
            </a:r>
            <a:r>
              <a:rPr lang="en-US" sz="2600" kern="0" baseline="3000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1/2 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additional phases.</a:t>
            </a: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-1080" y="5949280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Note: We did not use bipartiteness in the proof.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5" grpId="0"/>
      <p:bldP spid="9" grpId="0"/>
      <p:bldP spid="11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3</a:t>
            </a:fld>
            <a:endParaRPr lang="da-DK"/>
          </a:p>
        </p:txBody>
      </p:sp>
      <p:grpSp>
        <p:nvGrpSpPr>
          <p:cNvPr id="12" name="Group 56"/>
          <p:cNvGrpSpPr>
            <a:grpSpLocks noChangeAspect="1"/>
          </p:cNvGrpSpPr>
          <p:nvPr/>
        </p:nvGrpSpPr>
        <p:grpSpPr>
          <a:xfrm>
            <a:off x="2108329" y="1916832"/>
            <a:ext cx="4927342" cy="3711216"/>
            <a:chOff x="1220163" y="1458420"/>
            <a:chExt cx="6159178" cy="4639020"/>
          </a:xfrm>
        </p:grpSpPr>
        <p:cxnSp>
          <p:nvCxnSpPr>
            <p:cNvPr id="33" name="Straight Connector 32"/>
            <p:cNvCxnSpPr>
              <a:stCxn id="4" idx="5"/>
              <a:endCxn id="3" idx="1"/>
            </p:cNvCxnSpPr>
            <p:nvPr/>
          </p:nvCxnSpPr>
          <p:spPr bwMode="auto">
            <a:xfrm>
              <a:off x="1825361" y="2055143"/>
              <a:ext cx="1180185" cy="1547189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33CC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3" name="Straight Connector 42"/>
            <p:cNvCxnSpPr>
              <a:stCxn id="10" idx="3"/>
              <a:endCxn id="3" idx="7"/>
            </p:cNvCxnSpPr>
            <p:nvPr/>
          </p:nvCxnSpPr>
          <p:spPr bwMode="auto">
            <a:xfrm flipH="1">
              <a:off x="3148736" y="1631265"/>
              <a:ext cx="2294930" cy="197106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6" name="Straight Connector 45"/>
            <p:cNvCxnSpPr>
              <a:stCxn id="8" idx="6"/>
              <a:endCxn id="9" idx="2"/>
            </p:cNvCxnSpPr>
            <p:nvPr/>
          </p:nvCxnSpPr>
          <p:spPr bwMode="auto">
            <a:xfrm>
              <a:off x="5082343" y="3276740"/>
              <a:ext cx="2094498" cy="9525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88" name="Straight Connector 87"/>
            <p:cNvCxnSpPr>
              <a:stCxn id="6" idx="2"/>
              <a:endCxn id="7" idx="6"/>
            </p:cNvCxnSpPr>
            <p:nvPr/>
          </p:nvCxnSpPr>
          <p:spPr bwMode="auto">
            <a:xfrm flipH="1">
              <a:off x="1422663" y="5134665"/>
              <a:ext cx="2502175" cy="86152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2" name="Straight Connector 91"/>
            <p:cNvCxnSpPr>
              <a:stCxn id="11" idx="2"/>
              <a:endCxn id="7" idx="5"/>
            </p:cNvCxnSpPr>
            <p:nvPr/>
          </p:nvCxnSpPr>
          <p:spPr bwMode="auto">
            <a:xfrm flipH="1">
              <a:off x="1393008" y="5996190"/>
              <a:ext cx="4237178" cy="7159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5" name="Straight Connector 94"/>
            <p:cNvCxnSpPr>
              <a:stCxn id="11" idx="7"/>
              <a:endCxn id="9" idx="4"/>
            </p:cNvCxnSpPr>
            <p:nvPr/>
          </p:nvCxnSpPr>
          <p:spPr bwMode="auto">
            <a:xfrm flipV="1">
              <a:off x="5803031" y="4330490"/>
              <a:ext cx="1475060" cy="1594105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33CC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3" name="Oval 56"/>
            <p:cNvSpPr>
              <a:spLocks noChangeAspect="1" noChangeArrowheads="1"/>
            </p:cNvSpPr>
            <p:nvPr/>
          </p:nvSpPr>
          <p:spPr bwMode="auto">
            <a:xfrm>
              <a:off x="2975891" y="3572676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" name="Oval 56"/>
            <p:cNvSpPr>
              <a:spLocks noChangeAspect="1" noChangeArrowheads="1"/>
            </p:cNvSpPr>
            <p:nvPr/>
          </p:nvSpPr>
          <p:spPr bwMode="auto">
            <a:xfrm>
              <a:off x="1652516" y="1882298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6" name="Oval 56"/>
            <p:cNvSpPr>
              <a:spLocks noChangeAspect="1" noChangeArrowheads="1"/>
            </p:cNvSpPr>
            <p:nvPr/>
          </p:nvSpPr>
          <p:spPr bwMode="auto">
            <a:xfrm>
              <a:off x="3924838" y="5033415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7" name="Oval 56"/>
            <p:cNvSpPr>
              <a:spLocks noChangeAspect="1" noChangeArrowheads="1"/>
            </p:cNvSpPr>
            <p:nvPr/>
          </p:nvSpPr>
          <p:spPr bwMode="auto">
            <a:xfrm>
              <a:off x="1220163" y="589494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8" name="Oval 56"/>
            <p:cNvSpPr>
              <a:spLocks noChangeAspect="1" noChangeArrowheads="1"/>
            </p:cNvSpPr>
            <p:nvPr/>
          </p:nvSpPr>
          <p:spPr bwMode="auto">
            <a:xfrm>
              <a:off x="4879843" y="317549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9" name="Oval 56"/>
            <p:cNvSpPr>
              <a:spLocks noChangeAspect="1" noChangeArrowheads="1"/>
            </p:cNvSpPr>
            <p:nvPr/>
          </p:nvSpPr>
          <p:spPr bwMode="auto">
            <a:xfrm>
              <a:off x="7176841" y="412799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0" name="Oval 56"/>
            <p:cNvSpPr>
              <a:spLocks noChangeAspect="1" noChangeArrowheads="1"/>
            </p:cNvSpPr>
            <p:nvPr/>
          </p:nvSpPr>
          <p:spPr bwMode="auto">
            <a:xfrm>
              <a:off x="5414011" y="145842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56"/>
            <p:cNvSpPr>
              <a:spLocks noChangeAspect="1" noChangeArrowheads="1"/>
            </p:cNvSpPr>
            <p:nvPr/>
          </p:nvSpPr>
          <p:spPr bwMode="auto">
            <a:xfrm>
              <a:off x="5630186" y="589494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31" name="Straight Connector 30"/>
            <p:cNvCxnSpPr>
              <a:stCxn id="4" idx="6"/>
              <a:endCxn id="10" idx="2"/>
            </p:cNvCxnSpPr>
            <p:nvPr/>
          </p:nvCxnSpPr>
          <p:spPr bwMode="auto">
            <a:xfrm flipV="1">
              <a:off x="1855016" y="1559670"/>
              <a:ext cx="3558995" cy="423878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38" name="Straight Connector 37"/>
            <p:cNvCxnSpPr>
              <a:stCxn id="4" idx="4"/>
              <a:endCxn id="7" idx="0"/>
            </p:cNvCxnSpPr>
            <p:nvPr/>
          </p:nvCxnSpPr>
          <p:spPr bwMode="auto">
            <a:xfrm flipH="1">
              <a:off x="1321413" y="2084798"/>
              <a:ext cx="432353" cy="3810143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" idx="3"/>
              <a:endCxn id="7" idx="7"/>
            </p:cNvCxnSpPr>
            <p:nvPr/>
          </p:nvCxnSpPr>
          <p:spPr bwMode="auto">
            <a:xfrm flipH="1">
              <a:off x="1393008" y="3745521"/>
              <a:ext cx="1612538" cy="2179074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ysDash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2" name="Straight Connector 41"/>
            <p:cNvCxnSpPr>
              <a:stCxn id="9" idx="3"/>
              <a:endCxn id="6" idx="6"/>
            </p:cNvCxnSpPr>
            <p:nvPr/>
          </p:nvCxnSpPr>
          <p:spPr bwMode="auto">
            <a:xfrm flipH="1">
              <a:off x="4127338" y="4300835"/>
              <a:ext cx="3079158" cy="83383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7" name="Straight Connector 46"/>
            <p:cNvCxnSpPr>
              <a:stCxn id="10" idx="5"/>
              <a:endCxn id="9" idx="1"/>
            </p:cNvCxnSpPr>
            <p:nvPr/>
          </p:nvCxnSpPr>
          <p:spPr bwMode="auto">
            <a:xfrm>
              <a:off x="5586856" y="1631265"/>
              <a:ext cx="1619640" cy="252638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8" name="Straight Connector 47"/>
            <p:cNvCxnSpPr>
              <a:stCxn id="8" idx="3"/>
              <a:endCxn id="6" idx="0"/>
            </p:cNvCxnSpPr>
            <p:nvPr/>
          </p:nvCxnSpPr>
          <p:spPr bwMode="auto">
            <a:xfrm flipH="1">
              <a:off x="4026088" y="3348335"/>
              <a:ext cx="883410" cy="168508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50" name="Straight Connector 49"/>
            <p:cNvCxnSpPr>
              <a:stCxn id="10" idx="4"/>
              <a:endCxn id="8" idx="0"/>
            </p:cNvCxnSpPr>
            <p:nvPr/>
          </p:nvCxnSpPr>
          <p:spPr bwMode="auto">
            <a:xfrm flipH="1">
              <a:off x="4981093" y="1660920"/>
              <a:ext cx="534168" cy="151457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-652" y="1052736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 subset of edges no two of which touch each other</a:t>
            </a:r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 bwMode="auto">
          <a:xfrm>
            <a:off x="8601" y="6043354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An </a:t>
            </a:r>
            <a:r>
              <a:rPr lang="en-US" sz="2800" i="1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augmenting path</a:t>
            </a: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0" y="26319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Matching</a:t>
            </a:r>
          </a:p>
        </p:txBody>
      </p:sp>
    </p:spTree>
    <p:extLst>
      <p:ext uri="{BB962C8B-B14F-4D97-AF65-F5344CB8AC3E}">
        <p14:creationId xmlns:p14="http://schemas.microsoft.com/office/powerpoint/2010/main" val="18805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-10440" y="404664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Flowers and blossoms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-5220" y="2924944"/>
                <a:ext cx="9144000" cy="15696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A 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flower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with respect to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𝑀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is composed of a 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stem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which is an alternating path of even length from an unmatched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𝑟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called </a:t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root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to a vertex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called the 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base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and an odd ‘alternating’ </a:t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cycle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𝐵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that passes through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𝑏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, called the </a:t>
                </a:r>
                <a:r>
                  <a:rPr lang="en-US" sz="24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rPr>
                  <a:t>blossom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4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5220" y="2924944"/>
                <a:ext cx="9144000" cy="1569660"/>
              </a:xfrm>
              <a:prstGeom prst="rect">
                <a:avLst/>
              </a:prstGeom>
              <a:blipFill>
                <a:blip r:embed="rId2"/>
                <a:stretch>
                  <a:fillRect t="-3113" b="-81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9" name="Group 98"/>
          <p:cNvGrpSpPr/>
          <p:nvPr/>
        </p:nvGrpSpPr>
        <p:grpSpPr>
          <a:xfrm>
            <a:off x="2951335" y="1556792"/>
            <a:ext cx="3230891" cy="1094497"/>
            <a:chOff x="2781269" y="1556792"/>
            <a:chExt cx="3230891" cy="1094497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 rot="16200000">
              <a:off x="3039971" y="203549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 rot="16200000">
              <a:off x="3763382" y="203773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cxnSp>
          <p:nvCxnSpPr>
            <p:cNvPr id="8" name="Straight Connector 7"/>
            <p:cNvCxnSpPr>
              <a:stCxn id="6" idx="0"/>
              <a:endCxn id="4" idx="4"/>
            </p:cNvCxnSpPr>
            <p:nvPr/>
          </p:nvCxnSpPr>
          <p:spPr>
            <a:xfrm rot="16200000" flipV="1">
              <a:off x="3458156" y="1790105"/>
              <a:ext cx="2241" cy="60821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4"/>
              <a:endCxn id="15" idx="0"/>
            </p:cNvCxnSpPr>
            <p:nvPr/>
          </p:nvCxnSpPr>
          <p:spPr>
            <a:xfrm rot="16200000">
              <a:off x="4174564" y="1799349"/>
              <a:ext cx="0" cy="591964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>
              <a:spLocks noChangeAspect="1"/>
            </p:cNvSpPr>
            <p:nvPr/>
          </p:nvSpPr>
          <p:spPr>
            <a:xfrm rot="16200000">
              <a:off x="4470546" y="203773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cxnSp>
          <p:nvCxnSpPr>
            <p:cNvPr id="131" name="Straight Connector 130"/>
            <p:cNvCxnSpPr>
              <a:stCxn id="54" idx="0"/>
              <a:endCxn id="15" idx="3"/>
            </p:cNvCxnSpPr>
            <p:nvPr/>
          </p:nvCxnSpPr>
          <p:spPr>
            <a:xfrm flipH="1" flipV="1">
              <a:off x="4568875" y="2136060"/>
              <a:ext cx="618468" cy="45762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56" idx="0"/>
              <a:endCxn id="15" idx="5"/>
            </p:cNvCxnSpPr>
            <p:nvPr/>
          </p:nvCxnSpPr>
          <p:spPr>
            <a:xfrm flipH="1">
              <a:off x="4568875" y="1614392"/>
              <a:ext cx="618468" cy="4402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>
              <a:spLocks noChangeAspect="1"/>
            </p:cNvSpPr>
            <p:nvPr/>
          </p:nvSpPr>
          <p:spPr>
            <a:xfrm rot="16200000">
              <a:off x="5187343" y="2536088"/>
              <a:ext cx="115200" cy="115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 rot="16200000">
              <a:off x="5896960" y="2536089"/>
              <a:ext cx="115200" cy="115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 rot="16200000">
              <a:off x="5187343" y="1556792"/>
              <a:ext cx="115200" cy="115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 rot="16200000">
              <a:off x="5896960" y="1556792"/>
              <a:ext cx="115200" cy="115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3" name="Straight Connector 62"/>
            <p:cNvCxnSpPr>
              <a:stCxn id="55" idx="6"/>
              <a:endCxn id="58" idx="2"/>
            </p:cNvCxnSpPr>
            <p:nvPr/>
          </p:nvCxnSpPr>
          <p:spPr>
            <a:xfrm flipV="1">
              <a:off x="5954560" y="1671992"/>
              <a:ext cx="0" cy="8640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5" idx="0"/>
              <a:endCxn id="54" idx="4"/>
            </p:cNvCxnSpPr>
            <p:nvPr/>
          </p:nvCxnSpPr>
          <p:spPr>
            <a:xfrm flipH="1" flipV="1">
              <a:off x="5302543" y="2593688"/>
              <a:ext cx="594417" cy="1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56" idx="4"/>
              <a:endCxn id="58" idx="0"/>
            </p:cNvCxnSpPr>
            <p:nvPr/>
          </p:nvCxnSpPr>
          <p:spPr>
            <a:xfrm>
              <a:off x="5302543" y="1614392"/>
              <a:ext cx="594417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2781269" y="2177705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𝑟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81269" y="2177705"/>
                  <a:ext cx="648072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4211960" y="2184300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2184300"/>
                  <a:ext cx="648072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7" name="TextBox 96"/>
                <p:cNvSpPr txBox="1"/>
                <p:nvPr/>
              </p:nvSpPr>
              <p:spPr>
                <a:xfrm>
                  <a:off x="5076056" y="1844824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7" name="TextBox 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1844824"/>
                  <a:ext cx="648072" cy="461665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pic>
        <p:nvPicPr>
          <p:cNvPr id="98" name="Picture 97" descr="flower.jp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6477271" y="4797152"/>
            <a:ext cx="903041" cy="15723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Rectangle 4"/>
              <p:cNvSpPr txBox="1">
                <a:spLocks noChangeArrowheads="1"/>
              </p:cNvSpPr>
              <p:nvPr/>
            </p:nvSpPr>
            <p:spPr bwMode="auto">
              <a:xfrm>
                <a:off x="756084" y="4554415"/>
                <a:ext cx="493204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</a:t>
                </a:r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stem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may be empty,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 which case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𝑏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unmatched.</a:t>
                </a:r>
              </a:p>
            </p:txBody>
          </p:sp>
        </mc:Choice>
        <mc:Fallback xmlns="">
          <p:sp>
            <p:nvSpPr>
              <p:cNvPr id="10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6084" y="4554415"/>
                <a:ext cx="4932040" cy="830997"/>
              </a:xfrm>
              <a:prstGeom prst="rect">
                <a:avLst/>
              </a:prstGeom>
              <a:blipFill>
                <a:blip r:embed="rId7"/>
                <a:stretch>
                  <a:fillRect t="-5147" b="-169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1" name="Rectangle 4"/>
          <p:cNvSpPr txBox="1">
            <a:spLocks noChangeArrowheads="1"/>
          </p:cNvSpPr>
          <p:nvPr/>
        </p:nvSpPr>
        <p:spPr bwMode="auto">
          <a:xfrm>
            <a:off x="756084" y="5445224"/>
            <a:ext cx="493204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For the time being, an odd ‘alternating’ cycle is called a blossom only of it is a part of a flower.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100" grpId="0"/>
      <p:bldP spid="10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-10440" y="519644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The challenge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 of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blossoms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grpSp>
        <p:nvGrpSpPr>
          <p:cNvPr id="25" name="Group 24"/>
          <p:cNvGrpSpPr/>
          <p:nvPr/>
        </p:nvGrpSpPr>
        <p:grpSpPr>
          <a:xfrm>
            <a:off x="926457" y="2087713"/>
            <a:ext cx="2859966" cy="2059416"/>
            <a:chOff x="926457" y="2735785"/>
            <a:chExt cx="2859966" cy="2059416"/>
          </a:xfrm>
        </p:grpSpPr>
        <p:sp>
          <p:nvSpPr>
            <p:cNvPr id="56" name="Oval 55"/>
            <p:cNvSpPr>
              <a:spLocks noChangeAspect="1"/>
            </p:cNvSpPr>
            <p:nvPr/>
          </p:nvSpPr>
          <p:spPr>
            <a:xfrm rot="16200000">
              <a:off x="2971501" y="468000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24" name="Group 23"/>
            <p:cNvGrpSpPr/>
            <p:nvPr/>
          </p:nvGrpSpPr>
          <p:grpSpPr>
            <a:xfrm>
              <a:off x="926457" y="2735785"/>
              <a:ext cx="2859966" cy="1087308"/>
              <a:chOff x="926457" y="2735785"/>
              <a:chExt cx="2859966" cy="1087308"/>
            </a:xfrm>
          </p:grpSpPr>
          <p:sp>
            <p:nvSpPr>
              <p:cNvPr id="4" name="Oval 3"/>
              <p:cNvSpPr>
                <a:spLocks noChangeAspect="1"/>
              </p:cNvSpPr>
              <p:nvPr/>
            </p:nvSpPr>
            <p:spPr>
              <a:xfrm rot="16200000">
                <a:off x="926457" y="323306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8" name="Straight Connector 7"/>
              <p:cNvCxnSpPr>
                <a:stCxn id="6" idx="0"/>
                <a:endCxn id="4" idx="4"/>
              </p:cNvCxnSpPr>
              <p:nvPr/>
            </p:nvCxnSpPr>
            <p:spPr>
              <a:xfrm flipH="1">
                <a:off x="1041657" y="3290666"/>
                <a:ext cx="608212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9" name="Group 18"/>
              <p:cNvGrpSpPr/>
              <p:nvPr/>
            </p:nvGrpSpPr>
            <p:grpSpPr>
              <a:xfrm>
                <a:off x="1649869" y="3233066"/>
                <a:ext cx="822364" cy="115201"/>
                <a:chOff x="1649869" y="3224340"/>
                <a:chExt cx="822364" cy="115201"/>
              </a:xfrm>
            </p:grpSpPr>
            <p:sp>
              <p:nvSpPr>
                <p:cNvPr id="6" name="Oval 5"/>
                <p:cNvSpPr>
                  <a:spLocks noChangeAspect="1"/>
                </p:cNvSpPr>
                <p:nvPr/>
              </p:nvSpPr>
              <p:spPr>
                <a:xfrm rot="16200000">
                  <a:off x="1649869" y="3224340"/>
                  <a:ext cx="115200" cy="115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cxnSp>
              <p:nvCxnSpPr>
                <p:cNvPr id="10" name="Straight Connector 9"/>
                <p:cNvCxnSpPr/>
                <p:nvPr/>
              </p:nvCxnSpPr>
              <p:spPr>
                <a:xfrm flipV="1">
                  <a:off x="1765069" y="3280690"/>
                  <a:ext cx="591964" cy="2501"/>
                </a:xfrm>
                <a:prstGeom prst="line">
                  <a:avLst/>
                </a:prstGeom>
                <a:ln w="508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5" name="Oval 14"/>
                <p:cNvSpPr>
                  <a:spLocks noChangeAspect="1"/>
                </p:cNvSpPr>
                <p:nvPr/>
              </p:nvSpPr>
              <p:spPr>
                <a:xfrm rot="16200000">
                  <a:off x="2357033" y="3224341"/>
                  <a:ext cx="115200" cy="115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 dirty="0"/>
                </a:p>
              </p:txBody>
            </p:sp>
          </p:grpSp>
          <p:cxnSp>
            <p:nvCxnSpPr>
              <p:cNvPr id="131" name="Straight Connector 130"/>
              <p:cNvCxnSpPr>
                <a:stCxn id="130" idx="7"/>
                <a:endCxn id="15" idx="3"/>
              </p:cNvCxnSpPr>
              <p:nvPr/>
            </p:nvCxnSpPr>
            <p:spPr>
              <a:xfrm flipH="1" flipV="1">
                <a:off x="2455362" y="3331396"/>
                <a:ext cx="533010" cy="39336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" name="Group 17"/>
              <p:cNvGrpSpPr/>
              <p:nvPr/>
            </p:nvGrpSpPr>
            <p:grpSpPr>
              <a:xfrm>
                <a:off x="2971501" y="3707893"/>
                <a:ext cx="810159" cy="115200"/>
                <a:chOff x="2971501" y="3715081"/>
                <a:chExt cx="810159" cy="115200"/>
              </a:xfrm>
            </p:grpSpPr>
            <p:sp>
              <p:nvSpPr>
                <p:cNvPr id="130" name="Oval 129"/>
                <p:cNvSpPr>
                  <a:spLocks noChangeAspect="1"/>
                </p:cNvSpPr>
                <p:nvPr/>
              </p:nvSpPr>
              <p:spPr>
                <a:xfrm rot="16200000">
                  <a:off x="2971501" y="3715081"/>
                  <a:ext cx="115200" cy="115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cxnSp>
              <p:nvCxnSpPr>
                <p:cNvPr id="132" name="Straight Connector 131"/>
                <p:cNvCxnSpPr>
                  <a:stCxn id="130" idx="4"/>
                  <a:endCxn id="133" idx="0"/>
                </p:cNvCxnSpPr>
                <p:nvPr/>
              </p:nvCxnSpPr>
              <p:spPr>
                <a:xfrm>
                  <a:off x="3086701" y="3772681"/>
                  <a:ext cx="579759" cy="0"/>
                </a:xfrm>
                <a:prstGeom prst="line">
                  <a:avLst/>
                </a:prstGeom>
                <a:ln w="508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33" name="Oval 132"/>
                <p:cNvSpPr>
                  <a:spLocks noChangeAspect="1"/>
                </p:cNvSpPr>
                <p:nvPr/>
              </p:nvSpPr>
              <p:spPr>
                <a:xfrm rot="16200000">
                  <a:off x="3666460" y="3715081"/>
                  <a:ext cx="115200" cy="115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14" name="Group 13"/>
              <p:cNvGrpSpPr/>
              <p:nvPr/>
            </p:nvGrpSpPr>
            <p:grpSpPr>
              <a:xfrm>
                <a:off x="2971501" y="2735785"/>
                <a:ext cx="814922" cy="115200"/>
                <a:chOff x="2971501" y="2735785"/>
                <a:chExt cx="814922" cy="115200"/>
              </a:xfrm>
            </p:grpSpPr>
            <p:sp>
              <p:nvSpPr>
                <p:cNvPr id="137" name="Oval 136"/>
                <p:cNvSpPr>
                  <a:spLocks noChangeAspect="1"/>
                </p:cNvSpPr>
                <p:nvPr/>
              </p:nvSpPr>
              <p:spPr>
                <a:xfrm rot="16200000">
                  <a:off x="2971501" y="2735785"/>
                  <a:ext cx="115200" cy="115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cxnSp>
              <p:nvCxnSpPr>
                <p:cNvPr id="139" name="Straight Connector 138"/>
                <p:cNvCxnSpPr>
                  <a:stCxn id="137" idx="4"/>
                  <a:endCxn id="141" idx="0"/>
                </p:cNvCxnSpPr>
                <p:nvPr/>
              </p:nvCxnSpPr>
              <p:spPr>
                <a:xfrm>
                  <a:off x="3086701" y="2793385"/>
                  <a:ext cx="584522" cy="0"/>
                </a:xfrm>
                <a:prstGeom prst="line">
                  <a:avLst/>
                </a:prstGeom>
                <a:ln w="508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41" name="Oval 140"/>
                <p:cNvSpPr>
                  <a:spLocks noChangeAspect="1"/>
                </p:cNvSpPr>
                <p:nvPr/>
              </p:nvSpPr>
              <p:spPr>
                <a:xfrm rot="16200000">
                  <a:off x="3671223" y="2735785"/>
                  <a:ext cx="115200" cy="115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cxnSp>
            <p:nvCxnSpPr>
              <p:cNvPr id="145" name="Straight Connector 144"/>
              <p:cNvCxnSpPr>
                <a:stCxn id="137" idx="1"/>
                <a:endCxn id="15" idx="5"/>
              </p:cNvCxnSpPr>
              <p:nvPr/>
            </p:nvCxnSpPr>
            <p:spPr>
              <a:xfrm flipH="1">
                <a:off x="2455362" y="2834114"/>
                <a:ext cx="533010" cy="41582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>
                <a:stCxn id="141" idx="2"/>
                <a:endCxn id="133" idx="6"/>
              </p:cNvCxnSpPr>
              <p:nvPr/>
            </p:nvCxnSpPr>
            <p:spPr>
              <a:xfrm flipH="1">
                <a:off x="3724060" y="2850985"/>
                <a:ext cx="4763" cy="8569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3" name="Straight Connector 32"/>
            <p:cNvCxnSpPr>
              <a:stCxn id="130" idx="2"/>
              <a:endCxn id="56" idx="6"/>
            </p:cNvCxnSpPr>
            <p:nvPr/>
          </p:nvCxnSpPr>
          <p:spPr>
            <a:xfrm>
              <a:off x="3029101" y="3823093"/>
              <a:ext cx="0" cy="8569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/>
          <p:cNvSpPr txBox="1"/>
          <p:nvPr/>
        </p:nvSpPr>
        <p:spPr>
          <a:xfrm>
            <a:off x="776442" y="2047704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43" name="TextBox 42"/>
          <p:cNvSpPr txBox="1"/>
          <p:nvPr/>
        </p:nvSpPr>
        <p:spPr>
          <a:xfrm>
            <a:off x="2159834" y="2047704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44" name="TextBox 43"/>
          <p:cNvSpPr txBox="1"/>
          <p:nvPr/>
        </p:nvSpPr>
        <p:spPr>
          <a:xfrm>
            <a:off x="3517553" y="1556792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45" name="TextBox 44"/>
          <p:cNvSpPr txBox="1"/>
          <p:nvPr/>
        </p:nvSpPr>
        <p:spPr>
          <a:xfrm>
            <a:off x="3517553" y="3080276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46" name="TextBox 45"/>
          <p:cNvSpPr txBox="1"/>
          <p:nvPr/>
        </p:nvSpPr>
        <p:spPr>
          <a:xfrm>
            <a:off x="1506434" y="2047704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47" name="TextBox 46"/>
          <p:cNvSpPr txBox="1"/>
          <p:nvPr/>
        </p:nvSpPr>
        <p:spPr>
          <a:xfrm>
            <a:off x="2840926" y="1556792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48" name="TextBox 47"/>
          <p:cNvSpPr txBox="1"/>
          <p:nvPr/>
        </p:nvSpPr>
        <p:spPr>
          <a:xfrm>
            <a:off x="2840926" y="2519452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grpSp>
        <p:nvGrpSpPr>
          <p:cNvPr id="26" name="Group 25"/>
          <p:cNvGrpSpPr/>
          <p:nvPr/>
        </p:nvGrpSpPr>
        <p:grpSpPr>
          <a:xfrm>
            <a:off x="5021299" y="2102953"/>
            <a:ext cx="2859966" cy="2059416"/>
            <a:chOff x="5021299" y="2751025"/>
            <a:chExt cx="2859966" cy="2059416"/>
          </a:xfrm>
        </p:grpSpPr>
        <p:sp>
          <p:nvSpPr>
            <p:cNvPr id="51" name="Oval 50"/>
            <p:cNvSpPr>
              <a:spLocks noChangeAspect="1"/>
            </p:cNvSpPr>
            <p:nvPr/>
          </p:nvSpPr>
          <p:spPr>
            <a:xfrm rot="16200000">
              <a:off x="5021299" y="324830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/>
            <p:cNvCxnSpPr>
              <a:stCxn id="75" idx="0"/>
              <a:endCxn id="51" idx="4"/>
            </p:cNvCxnSpPr>
            <p:nvPr/>
          </p:nvCxnSpPr>
          <p:spPr>
            <a:xfrm flipH="1">
              <a:off x="5136499" y="3305906"/>
              <a:ext cx="60821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5744711" y="3248306"/>
              <a:ext cx="822364" cy="115201"/>
              <a:chOff x="1649869" y="3224340"/>
              <a:chExt cx="822364" cy="115201"/>
            </a:xfrm>
          </p:grpSpPr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 rot="16200000">
                <a:off x="1649869" y="322434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 flipV="1">
                <a:off x="1765069" y="3280690"/>
                <a:ext cx="591964" cy="2501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16200000">
                <a:off x="2357033" y="322434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cxnSp>
          <p:nvCxnSpPr>
            <p:cNvPr id="54" name="Straight Connector 53"/>
            <p:cNvCxnSpPr>
              <a:stCxn id="72" idx="7"/>
              <a:endCxn id="77" idx="3"/>
            </p:cNvCxnSpPr>
            <p:nvPr/>
          </p:nvCxnSpPr>
          <p:spPr>
            <a:xfrm flipH="1" flipV="1">
              <a:off x="6550204" y="3346636"/>
              <a:ext cx="533010" cy="39336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5" name="Group 54"/>
            <p:cNvGrpSpPr/>
            <p:nvPr/>
          </p:nvGrpSpPr>
          <p:grpSpPr>
            <a:xfrm>
              <a:off x="7066343" y="3723133"/>
              <a:ext cx="810159" cy="115200"/>
              <a:chOff x="2971501" y="3715081"/>
              <a:chExt cx="810159" cy="115200"/>
            </a:xfrm>
          </p:grpSpPr>
          <p:sp>
            <p:nvSpPr>
              <p:cNvPr id="72" name="Oval 71"/>
              <p:cNvSpPr>
                <a:spLocks noChangeAspect="1"/>
              </p:cNvSpPr>
              <p:nvPr/>
            </p:nvSpPr>
            <p:spPr>
              <a:xfrm rot="16200000">
                <a:off x="2971501" y="371508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cxnSp>
            <p:nvCxnSpPr>
              <p:cNvPr id="73" name="Straight Connector 72"/>
              <p:cNvCxnSpPr>
                <a:stCxn id="72" idx="4"/>
                <a:endCxn id="74" idx="0"/>
              </p:cNvCxnSpPr>
              <p:nvPr/>
            </p:nvCxnSpPr>
            <p:spPr>
              <a:xfrm>
                <a:off x="3086701" y="3772681"/>
                <a:ext cx="579759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 rot="16200000">
                <a:off x="3666460" y="3715081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57" name="Group 56"/>
            <p:cNvGrpSpPr/>
            <p:nvPr/>
          </p:nvGrpSpPr>
          <p:grpSpPr>
            <a:xfrm>
              <a:off x="7066343" y="2751025"/>
              <a:ext cx="814922" cy="115200"/>
              <a:chOff x="2971501" y="2735785"/>
              <a:chExt cx="814922" cy="115200"/>
            </a:xfrm>
          </p:grpSpPr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 rot="16200000">
                <a:off x="2971501" y="2735785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cxnSp>
            <p:nvCxnSpPr>
              <p:cNvPr id="70" name="Straight Connector 69"/>
              <p:cNvCxnSpPr>
                <a:stCxn id="69" idx="4"/>
                <a:endCxn id="71" idx="0"/>
              </p:cNvCxnSpPr>
              <p:nvPr/>
            </p:nvCxnSpPr>
            <p:spPr>
              <a:xfrm>
                <a:off x="3086701" y="2793385"/>
                <a:ext cx="584522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 rot="16200000">
                <a:off x="3671223" y="2735785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58" name="Straight Connector 57"/>
            <p:cNvCxnSpPr>
              <a:stCxn id="69" idx="1"/>
              <a:endCxn id="77" idx="5"/>
            </p:cNvCxnSpPr>
            <p:nvPr/>
          </p:nvCxnSpPr>
          <p:spPr>
            <a:xfrm flipH="1">
              <a:off x="6550204" y="2849354"/>
              <a:ext cx="533010" cy="41582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 rot="16200000">
              <a:off x="7066343" y="469524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0" name="Straight Connector 59"/>
            <p:cNvCxnSpPr>
              <a:stCxn id="71" idx="2"/>
              <a:endCxn id="74" idx="6"/>
            </p:cNvCxnSpPr>
            <p:nvPr/>
          </p:nvCxnSpPr>
          <p:spPr>
            <a:xfrm flipH="1">
              <a:off x="7818902" y="2866225"/>
              <a:ext cx="4763" cy="8569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72" idx="2"/>
              <a:endCxn id="59" idx="6"/>
            </p:cNvCxnSpPr>
            <p:nvPr/>
          </p:nvCxnSpPr>
          <p:spPr>
            <a:xfrm>
              <a:off x="7123943" y="3838333"/>
              <a:ext cx="0" cy="8569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4871284" y="2062944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6254676" y="2062944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7612395" y="1572032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7612395" y="3095516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5601276" y="2062944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6948468" y="1572032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6948468" y="2534692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840926" y="4077072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78" name="Rectangle 4"/>
          <p:cNvSpPr txBox="1">
            <a:spLocks noChangeArrowheads="1"/>
          </p:cNvSpPr>
          <p:nvPr/>
        </p:nvSpPr>
        <p:spPr bwMode="auto">
          <a:xfrm>
            <a:off x="747032" y="4582910"/>
            <a:ext cx="36089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 this scanning order, </a:t>
            </a:r>
            <a:b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augmenting path found.</a:t>
            </a:r>
          </a:p>
        </p:txBody>
      </p:sp>
      <p:pic>
        <p:nvPicPr>
          <p:cNvPr id="80" name="Picture 2" descr="https://encrypted-tbn2.gstatic.com/images?q=tbn:ANd9GcSZGGVsW9g_KeLJ6mj554Y3elfcMMDRIjyaeVjKovJPEYZMFwY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9085" y="5445224"/>
            <a:ext cx="624839" cy="62483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1" name="Rectangle 4"/>
          <p:cNvSpPr txBox="1">
            <a:spLocks noChangeArrowheads="1"/>
          </p:cNvSpPr>
          <p:nvPr/>
        </p:nvSpPr>
        <p:spPr bwMode="auto">
          <a:xfrm>
            <a:off x="5292080" y="4221088"/>
            <a:ext cx="360894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In this scanning order, </a:t>
            </a:r>
            <a:b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augmenting path not found.</a:t>
            </a:r>
          </a:p>
        </p:txBody>
      </p:sp>
      <p:sp>
        <p:nvSpPr>
          <p:cNvPr id="83" name="Rectangle 4"/>
          <p:cNvSpPr txBox="1">
            <a:spLocks noChangeArrowheads="1"/>
          </p:cNvSpPr>
          <p:nvPr/>
        </p:nvSpPr>
        <p:spPr bwMode="auto">
          <a:xfrm>
            <a:off x="5364088" y="5157192"/>
            <a:ext cx="3608944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But, a blossom is found.</a:t>
            </a:r>
          </a:p>
        </p:txBody>
      </p:sp>
      <p:pic>
        <p:nvPicPr>
          <p:cNvPr id="84" name="Picture 83" descr="flower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7083214" y="5740030"/>
            <a:ext cx="471197" cy="82043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  <p:bldP spid="43" grpId="0"/>
      <p:bldP spid="44" grpId="0"/>
      <p:bldP spid="45" grpId="0"/>
      <p:bldP spid="46" grpId="0"/>
      <p:bldP spid="47" grpId="0"/>
      <p:bldP spid="48" grpId="0"/>
      <p:bldP spid="62" grpId="0"/>
      <p:bldP spid="63" grpId="0"/>
      <p:bldP spid="64" grpId="0"/>
      <p:bldP spid="65" grpId="0"/>
      <p:bldP spid="66" grpId="0"/>
      <p:bldP spid="67" grpId="0"/>
      <p:bldP spid="68" grpId="0"/>
      <p:bldP spid="79" grpId="0"/>
      <p:bldP spid="78" grpId="0"/>
      <p:bldP spid="81" grpId="0"/>
      <p:bldP spid="83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-10440" y="404664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The challenge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 of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blossoms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grpSp>
        <p:nvGrpSpPr>
          <p:cNvPr id="12" name="Group 11"/>
          <p:cNvGrpSpPr/>
          <p:nvPr/>
        </p:nvGrpSpPr>
        <p:grpSpPr>
          <a:xfrm>
            <a:off x="927891" y="2751025"/>
            <a:ext cx="2859966" cy="2059416"/>
            <a:chOff x="927891" y="2751025"/>
            <a:chExt cx="2859966" cy="2059416"/>
          </a:xfrm>
        </p:grpSpPr>
        <p:sp>
          <p:nvSpPr>
            <p:cNvPr id="59" name="Oval 58"/>
            <p:cNvSpPr>
              <a:spLocks noChangeAspect="1"/>
            </p:cNvSpPr>
            <p:nvPr/>
          </p:nvSpPr>
          <p:spPr>
            <a:xfrm rot="16200000">
              <a:off x="2972935" y="469524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927891" y="2751025"/>
              <a:ext cx="2859966" cy="1087308"/>
              <a:chOff x="927891" y="2751025"/>
              <a:chExt cx="2859966" cy="1087308"/>
            </a:xfrm>
          </p:grpSpPr>
          <p:sp>
            <p:nvSpPr>
              <p:cNvPr id="51" name="Oval 50"/>
              <p:cNvSpPr>
                <a:spLocks noChangeAspect="1"/>
              </p:cNvSpPr>
              <p:nvPr/>
            </p:nvSpPr>
            <p:spPr>
              <a:xfrm rot="16200000">
                <a:off x="927891" y="324830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52" name="Straight Connector 51"/>
              <p:cNvCxnSpPr>
                <a:stCxn id="75" idx="0"/>
                <a:endCxn id="51" idx="4"/>
              </p:cNvCxnSpPr>
              <p:nvPr/>
            </p:nvCxnSpPr>
            <p:spPr>
              <a:xfrm flipH="1">
                <a:off x="1043091" y="3305906"/>
                <a:ext cx="608212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3" name="Group 52"/>
              <p:cNvGrpSpPr/>
              <p:nvPr/>
            </p:nvGrpSpPr>
            <p:grpSpPr>
              <a:xfrm>
                <a:off x="1651303" y="3248306"/>
                <a:ext cx="822364" cy="115201"/>
                <a:chOff x="1649869" y="3224340"/>
                <a:chExt cx="822364" cy="115201"/>
              </a:xfrm>
            </p:grpSpPr>
            <p:sp>
              <p:nvSpPr>
                <p:cNvPr id="75" name="Oval 74"/>
                <p:cNvSpPr>
                  <a:spLocks noChangeAspect="1"/>
                </p:cNvSpPr>
                <p:nvPr/>
              </p:nvSpPr>
              <p:spPr>
                <a:xfrm rot="16200000">
                  <a:off x="1649869" y="3224340"/>
                  <a:ext cx="115200" cy="115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cxnSp>
              <p:nvCxnSpPr>
                <p:cNvPr id="76" name="Straight Connector 75"/>
                <p:cNvCxnSpPr/>
                <p:nvPr/>
              </p:nvCxnSpPr>
              <p:spPr>
                <a:xfrm flipV="1">
                  <a:off x="1765069" y="3280690"/>
                  <a:ext cx="591964" cy="2501"/>
                </a:xfrm>
                <a:prstGeom prst="line">
                  <a:avLst/>
                </a:prstGeom>
                <a:ln w="508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7" name="Oval 76"/>
                <p:cNvSpPr>
                  <a:spLocks noChangeAspect="1"/>
                </p:cNvSpPr>
                <p:nvPr/>
              </p:nvSpPr>
              <p:spPr>
                <a:xfrm rot="16200000">
                  <a:off x="2357033" y="3224341"/>
                  <a:ext cx="115200" cy="115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 dirty="0"/>
                </a:p>
              </p:txBody>
            </p:sp>
          </p:grpSp>
          <p:cxnSp>
            <p:nvCxnSpPr>
              <p:cNvPr id="54" name="Straight Connector 53"/>
              <p:cNvCxnSpPr>
                <a:stCxn id="72" idx="7"/>
                <a:endCxn id="77" idx="3"/>
              </p:cNvCxnSpPr>
              <p:nvPr/>
            </p:nvCxnSpPr>
            <p:spPr>
              <a:xfrm flipH="1" flipV="1">
                <a:off x="2456796" y="3346636"/>
                <a:ext cx="533010" cy="39336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55" name="Group 54"/>
              <p:cNvGrpSpPr/>
              <p:nvPr/>
            </p:nvGrpSpPr>
            <p:grpSpPr>
              <a:xfrm>
                <a:off x="2972935" y="3723133"/>
                <a:ext cx="810159" cy="115200"/>
                <a:chOff x="2971501" y="3715081"/>
                <a:chExt cx="810159" cy="115200"/>
              </a:xfrm>
            </p:grpSpPr>
            <p:sp>
              <p:nvSpPr>
                <p:cNvPr id="72" name="Oval 71"/>
                <p:cNvSpPr>
                  <a:spLocks noChangeAspect="1"/>
                </p:cNvSpPr>
                <p:nvPr/>
              </p:nvSpPr>
              <p:spPr>
                <a:xfrm rot="16200000">
                  <a:off x="2971501" y="3715081"/>
                  <a:ext cx="115200" cy="115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cxnSp>
              <p:nvCxnSpPr>
                <p:cNvPr id="73" name="Straight Connector 72"/>
                <p:cNvCxnSpPr>
                  <a:stCxn id="72" idx="4"/>
                  <a:endCxn id="74" idx="0"/>
                </p:cNvCxnSpPr>
                <p:nvPr/>
              </p:nvCxnSpPr>
              <p:spPr>
                <a:xfrm>
                  <a:off x="3086701" y="3772681"/>
                  <a:ext cx="579759" cy="0"/>
                </a:xfrm>
                <a:prstGeom prst="line">
                  <a:avLst/>
                </a:prstGeom>
                <a:ln w="508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4" name="Oval 73"/>
                <p:cNvSpPr>
                  <a:spLocks noChangeAspect="1"/>
                </p:cNvSpPr>
                <p:nvPr/>
              </p:nvSpPr>
              <p:spPr>
                <a:xfrm rot="16200000">
                  <a:off x="3666460" y="3715081"/>
                  <a:ext cx="115200" cy="115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grpSp>
            <p:nvGrpSpPr>
              <p:cNvPr id="57" name="Group 56"/>
              <p:cNvGrpSpPr/>
              <p:nvPr/>
            </p:nvGrpSpPr>
            <p:grpSpPr>
              <a:xfrm>
                <a:off x="2972935" y="2751025"/>
                <a:ext cx="814922" cy="115200"/>
                <a:chOff x="2971501" y="2735785"/>
                <a:chExt cx="814922" cy="115200"/>
              </a:xfrm>
            </p:grpSpPr>
            <p:sp>
              <p:nvSpPr>
                <p:cNvPr id="69" name="Oval 68"/>
                <p:cNvSpPr>
                  <a:spLocks noChangeAspect="1"/>
                </p:cNvSpPr>
                <p:nvPr/>
              </p:nvSpPr>
              <p:spPr>
                <a:xfrm rot="16200000">
                  <a:off x="2971501" y="2735785"/>
                  <a:ext cx="115200" cy="115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cxnSp>
              <p:nvCxnSpPr>
                <p:cNvPr id="70" name="Straight Connector 69"/>
                <p:cNvCxnSpPr>
                  <a:stCxn id="69" idx="4"/>
                  <a:endCxn id="71" idx="0"/>
                </p:cNvCxnSpPr>
                <p:nvPr/>
              </p:nvCxnSpPr>
              <p:spPr>
                <a:xfrm>
                  <a:off x="3086701" y="2793385"/>
                  <a:ext cx="584522" cy="0"/>
                </a:xfrm>
                <a:prstGeom prst="line">
                  <a:avLst/>
                </a:prstGeom>
                <a:ln w="508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71" name="Oval 70"/>
                <p:cNvSpPr>
                  <a:spLocks noChangeAspect="1"/>
                </p:cNvSpPr>
                <p:nvPr/>
              </p:nvSpPr>
              <p:spPr>
                <a:xfrm rot="16200000">
                  <a:off x="3671223" y="2735785"/>
                  <a:ext cx="115200" cy="115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</p:grpSp>
          <p:cxnSp>
            <p:nvCxnSpPr>
              <p:cNvPr id="58" name="Straight Connector 57"/>
              <p:cNvCxnSpPr>
                <a:stCxn id="69" idx="1"/>
                <a:endCxn id="77" idx="5"/>
              </p:cNvCxnSpPr>
              <p:nvPr/>
            </p:nvCxnSpPr>
            <p:spPr>
              <a:xfrm flipH="1">
                <a:off x="2456796" y="2849354"/>
                <a:ext cx="533010" cy="415824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Connector 59"/>
              <p:cNvCxnSpPr>
                <a:stCxn id="71" idx="2"/>
                <a:endCxn id="74" idx="6"/>
              </p:cNvCxnSpPr>
              <p:nvPr/>
            </p:nvCxnSpPr>
            <p:spPr>
              <a:xfrm flipH="1">
                <a:off x="3725494" y="2866225"/>
                <a:ext cx="4763" cy="85690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61" name="Straight Connector 60"/>
            <p:cNvCxnSpPr>
              <a:stCxn id="72" idx="2"/>
              <a:endCxn id="59" idx="6"/>
            </p:cNvCxnSpPr>
            <p:nvPr/>
          </p:nvCxnSpPr>
          <p:spPr>
            <a:xfrm>
              <a:off x="3030535" y="3838333"/>
              <a:ext cx="0" cy="85690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2" name="TextBox 61"/>
          <p:cNvSpPr txBox="1"/>
          <p:nvPr/>
        </p:nvSpPr>
        <p:spPr>
          <a:xfrm>
            <a:off x="777876" y="2711016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63" name="TextBox 62"/>
          <p:cNvSpPr txBox="1"/>
          <p:nvPr/>
        </p:nvSpPr>
        <p:spPr>
          <a:xfrm>
            <a:off x="2161268" y="2711016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64" name="TextBox 63"/>
          <p:cNvSpPr txBox="1"/>
          <p:nvPr/>
        </p:nvSpPr>
        <p:spPr>
          <a:xfrm>
            <a:off x="3518987" y="2220104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65" name="TextBox 64"/>
          <p:cNvSpPr txBox="1"/>
          <p:nvPr/>
        </p:nvSpPr>
        <p:spPr>
          <a:xfrm>
            <a:off x="3518987" y="3720728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66" name="TextBox 65"/>
          <p:cNvSpPr txBox="1"/>
          <p:nvPr/>
        </p:nvSpPr>
        <p:spPr>
          <a:xfrm>
            <a:off x="1507868" y="2711016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67" name="TextBox 66"/>
          <p:cNvSpPr txBox="1"/>
          <p:nvPr/>
        </p:nvSpPr>
        <p:spPr>
          <a:xfrm>
            <a:off x="2844627" y="2220104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68" name="TextBox 67"/>
          <p:cNvSpPr txBox="1"/>
          <p:nvPr/>
        </p:nvSpPr>
        <p:spPr>
          <a:xfrm>
            <a:off x="2844627" y="3182764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79" name="TextBox 78"/>
          <p:cNvSpPr txBox="1"/>
          <p:nvPr/>
        </p:nvSpPr>
        <p:spPr>
          <a:xfrm>
            <a:off x="2844627" y="4725144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78" name="TextBox 77"/>
          <p:cNvSpPr txBox="1"/>
          <p:nvPr/>
        </p:nvSpPr>
        <p:spPr>
          <a:xfrm>
            <a:off x="3800778" y="3481844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80" name="TextBox 79"/>
          <p:cNvSpPr txBox="1"/>
          <p:nvPr/>
        </p:nvSpPr>
        <p:spPr>
          <a:xfrm>
            <a:off x="2627784" y="3720728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grpSp>
        <p:nvGrpSpPr>
          <p:cNvPr id="17" name="Group 16"/>
          <p:cNvGrpSpPr/>
          <p:nvPr/>
        </p:nvGrpSpPr>
        <p:grpSpPr>
          <a:xfrm>
            <a:off x="4960339" y="2735785"/>
            <a:ext cx="2859966" cy="1551787"/>
            <a:chOff x="4960339" y="2735785"/>
            <a:chExt cx="2859966" cy="1551787"/>
          </a:xfrm>
        </p:grpSpPr>
        <p:sp>
          <p:nvSpPr>
            <p:cNvPr id="87" name="Oval 86"/>
            <p:cNvSpPr>
              <a:spLocks noChangeAspect="1"/>
            </p:cNvSpPr>
            <p:nvPr/>
          </p:nvSpPr>
          <p:spPr>
            <a:xfrm rot="16200000">
              <a:off x="6390915" y="323306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grpSp>
          <p:nvGrpSpPr>
            <p:cNvPr id="16" name="Group 15"/>
            <p:cNvGrpSpPr/>
            <p:nvPr/>
          </p:nvGrpSpPr>
          <p:grpSpPr>
            <a:xfrm>
              <a:off x="4960339" y="2735785"/>
              <a:ext cx="2859966" cy="1551787"/>
              <a:chOff x="4960339" y="2735785"/>
              <a:chExt cx="2859966" cy="1551787"/>
            </a:xfrm>
          </p:grpSpPr>
          <p:cxnSp>
            <p:nvCxnSpPr>
              <p:cNvPr id="88" name="Straight Connector 87"/>
              <p:cNvCxnSpPr>
                <a:stCxn id="90" idx="7"/>
                <a:endCxn id="87" idx="3"/>
              </p:cNvCxnSpPr>
              <p:nvPr/>
            </p:nvCxnSpPr>
            <p:spPr>
              <a:xfrm flipH="1" flipV="1">
                <a:off x="6489244" y="3331396"/>
                <a:ext cx="533010" cy="393368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" name="Group 12"/>
              <p:cNvGrpSpPr/>
              <p:nvPr/>
            </p:nvGrpSpPr>
            <p:grpSpPr>
              <a:xfrm>
                <a:off x="4960339" y="2735785"/>
                <a:ext cx="2859966" cy="1551787"/>
                <a:chOff x="4960339" y="2735785"/>
                <a:chExt cx="2859966" cy="1551787"/>
              </a:xfrm>
            </p:grpSpPr>
            <p:sp>
              <p:nvSpPr>
                <p:cNvPr id="81" name="Oval 80"/>
                <p:cNvSpPr>
                  <a:spLocks noChangeAspect="1"/>
                </p:cNvSpPr>
                <p:nvPr/>
              </p:nvSpPr>
              <p:spPr>
                <a:xfrm rot="16200000">
                  <a:off x="4960339" y="3233066"/>
                  <a:ext cx="115200" cy="115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83" name="Straight Connector 82"/>
                <p:cNvCxnSpPr>
                  <a:stCxn id="85" idx="0"/>
                  <a:endCxn id="81" idx="4"/>
                </p:cNvCxnSpPr>
                <p:nvPr/>
              </p:nvCxnSpPr>
              <p:spPr>
                <a:xfrm flipH="1">
                  <a:off x="5075539" y="3290666"/>
                  <a:ext cx="622335" cy="0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5" name="Oval 84"/>
                <p:cNvSpPr>
                  <a:spLocks noChangeAspect="1"/>
                </p:cNvSpPr>
                <p:nvPr/>
              </p:nvSpPr>
              <p:spPr>
                <a:xfrm rot="16200000">
                  <a:off x="5697874" y="3233066"/>
                  <a:ext cx="115200" cy="115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 rtl="0"/>
                  <a:endParaRPr lang="he-IL"/>
                </a:p>
              </p:txBody>
            </p:sp>
            <p:cxnSp>
              <p:nvCxnSpPr>
                <p:cNvPr id="86" name="Straight Connector 85"/>
                <p:cNvCxnSpPr/>
                <p:nvPr/>
              </p:nvCxnSpPr>
              <p:spPr>
                <a:xfrm flipV="1">
                  <a:off x="5798951" y="3289416"/>
                  <a:ext cx="591964" cy="2501"/>
                </a:xfrm>
                <a:prstGeom prst="line">
                  <a:avLst/>
                </a:prstGeom>
                <a:ln w="50800" cmpd="sng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89" name="Group 88"/>
                <p:cNvGrpSpPr/>
                <p:nvPr/>
              </p:nvGrpSpPr>
              <p:grpSpPr>
                <a:xfrm>
                  <a:off x="7005383" y="3707893"/>
                  <a:ext cx="810159" cy="115200"/>
                  <a:chOff x="2971501" y="3715081"/>
                  <a:chExt cx="810159" cy="115200"/>
                </a:xfrm>
              </p:grpSpPr>
              <p:sp>
                <p:nvSpPr>
                  <p:cNvPr id="90" name="Oval 89"/>
                  <p:cNvSpPr>
                    <a:spLocks noChangeAspect="1"/>
                  </p:cNvSpPr>
                  <p:nvPr/>
                </p:nvSpPr>
                <p:spPr>
                  <a:xfrm rot="16200000">
                    <a:off x="2971501" y="3715081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 rtl="0"/>
                    <a:endParaRPr lang="he-IL"/>
                  </a:p>
                </p:txBody>
              </p:sp>
              <p:cxnSp>
                <p:nvCxnSpPr>
                  <p:cNvPr id="91" name="Straight Connector 90"/>
                  <p:cNvCxnSpPr>
                    <a:stCxn id="90" idx="4"/>
                    <a:endCxn id="92" idx="0"/>
                  </p:cNvCxnSpPr>
                  <p:nvPr/>
                </p:nvCxnSpPr>
                <p:spPr>
                  <a:xfrm>
                    <a:off x="3086701" y="3772681"/>
                    <a:ext cx="579759" cy="0"/>
                  </a:xfrm>
                  <a:prstGeom prst="line">
                    <a:avLst/>
                  </a:prstGeom>
                  <a:ln w="508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2" name="Oval 91"/>
                  <p:cNvSpPr>
                    <a:spLocks noChangeAspect="1"/>
                  </p:cNvSpPr>
                  <p:nvPr/>
                </p:nvSpPr>
                <p:spPr>
                  <a:xfrm rot="16200000">
                    <a:off x="3666460" y="3715081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grpSp>
              <p:nvGrpSpPr>
                <p:cNvPr id="93" name="Group 92"/>
                <p:cNvGrpSpPr/>
                <p:nvPr/>
              </p:nvGrpSpPr>
              <p:grpSpPr>
                <a:xfrm>
                  <a:off x="7005383" y="2735785"/>
                  <a:ext cx="814922" cy="115200"/>
                  <a:chOff x="2971501" y="2735785"/>
                  <a:chExt cx="814922" cy="115200"/>
                </a:xfrm>
              </p:grpSpPr>
              <p:sp>
                <p:nvSpPr>
                  <p:cNvPr id="94" name="Oval 93"/>
                  <p:cNvSpPr>
                    <a:spLocks noChangeAspect="1"/>
                  </p:cNvSpPr>
                  <p:nvPr/>
                </p:nvSpPr>
                <p:spPr>
                  <a:xfrm rot="16200000">
                    <a:off x="2971501" y="2735785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 rtl="0"/>
                    <a:endParaRPr lang="he-IL"/>
                  </a:p>
                </p:txBody>
              </p:sp>
              <p:cxnSp>
                <p:nvCxnSpPr>
                  <p:cNvPr id="95" name="Straight Connector 94"/>
                  <p:cNvCxnSpPr>
                    <a:stCxn id="94" idx="4"/>
                    <a:endCxn id="96" idx="0"/>
                  </p:cNvCxnSpPr>
                  <p:nvPr/>
                </p:nvCxnSpPr>
                <p:spPr>
                  <a:xfrm>
                    <a:off x="3086701" y="2793385"/>
                    <a:ext cx="584522" cy="0"/>
                  </a:xfrm>
                  <a:prstGeom prst="line">
                    <a:avLst/>
                  </a:prstGeom>
                  <a:ln w="50800" cmpd="sng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96" name="Oval 95"/>
                  <p:cNvSpPr>
                    <a:spLocks noChangeAspect="1"/>
                  </p:cNvSpPr>
                  <p:nvPr/>
                </p:nvSpPr>
                <p:spPr>
                  <a:xfrm rot="16200000">
                    <a:off x="3671223" y="2735785"/>
                    <a:ext cx="115200" cy="115200"/>
                  </a:xfrm>
                  <a:prstGeom prst="ellipse">
                    <a:avLst/>
                  </a:prstGeom>
                  <a:solidFill>
                    <a:schemeClr val="bg1"/>
                  </a:solidFill>
                  <a:ln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</p:grpSp>
            <p:cxnSp>
              <p:nvCxnSpPr>
                <p:cNvPr id="97" name="Straight Connector 96"/>
                <p:cNvCxnSpPr>
                  <a:stCxn id="94" idx="1"/>
                  <a:endCxn id="87" idx="5"/>
                </p:cNvCxnSpPr>
                <p:nvPr/>
              </p:nvCxnSpPr>
              <p:spPr>
                <a:xfrm flipH="1">
                  <a:off x="6489244" y="2834114"/>
                  <a:ext cx="533010" cy="415824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8" name="Oval 97"/>
                <p:cNvSpPr>
                  <a:spLocks noChangeAspect="1"/>
                </p:cNvSpPr>
                <p:nvPr/>
              </p:nvSpPr>
              <p:spPr>
                <a:xfrm rot="16200000">
                  <a:off x="5697874" y="4172372"/>
                  <a:ext cx="115200" cy="115200"/>
                </a:xfrm>
                <a:prstGeom prst="ellipse">
                  <a:avLst/>
                </a:prstGeom>
                <a:solidFill>
                  <a:schemeClr val="bg1"/>
                </a:solidFill>
                <a:ln>
                  <a:solidFill>
                    <a:srgbClr val="00B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99" name="Straight Connector 98"/>
                <p:cNvCxnSpPr>
                  <a:stCxn id="96" idx="2"/>
                  <a:endCxn id="92" idx="6"/>
                </p:cNvCxnSpPr>
                <p:nvPr/>
              </p:nvCxnSpPr>
              <p:spPr>
                <a:xfrm flipH="1">
                  <a:off x="7757942" y="2850985"/>
                  <a:ext cx="4763" cy="856908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00" name="Straight Connector 99"/>
                <p:cNvCxnSpPr>
                  <a:stCxn id="85" idx="2"/>
                </p:cNvCxnSpPr>
                <p:nvPr/>
              </p:nvCxnSpPr>
              <p:spPr>
                <a:xfrm>
                  <a:off x="5755474" y="3348266"/>
                  <a:ext cx="0" cy="824106"/>
                </a:xfrm>
                <a:prstGeom prst="line">
                  <a:avLst/>
                </a:prstGeom>
                <a:ln w="15875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sp>
        <p:nvSpPr>
          <p:cNvPr id="101" name="TextBox 100"/>
          <p:cNvSpPr txBox="1"/>
          <p:nvPr/>
        </p:nvSpPr>
        <p:spPr>
          <a:xfrm>
            <a:off x="4810324" y="2695776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102" name="TextBox 101"/>
          <p:cNvSpPr txBox="1"/>
          <p:nvPr/>
        </p:nvSpPr>
        <p:spPr>
          <a:xfrm>
            <a:off x="6193716" y="2695776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103" name="TextBox 102"/>
          <p:cNvSpPr txBox="1"/>
          <p:nvPr/>
        </p:nvSpPr>
        <p:spPr>
          <a:xfrm>
            <a:off x="7551435" y="2204864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104" name="TextBox 103"/>
          <p:cNvSpPr txBox="1"/>
          <p:nvPr/>
        </p:nvSpPr>
        <p:spPr>
          <a:xfrm>
            <a:off x="7551435" y="3720728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105" name="TextBox 104"/>
          <p:cNvSpPr txBox="1"/>
          <p:nvPr/>
        </p:nvSpPr>
        <p:spPr>
          <a:xfrm>
            <a:off x="5549883" y="2695776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106" name="TextBox 105"/>
          <p:cNvSpPr txBox="1"/>
          <p:nvPr/>
        </p:nvSpPr>
        <p:spPr>
          <a:xfrm>
            <a:off x="6877075" y="2204864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107" name="TextBox 106"/>
          <p:cNvSpPr txBox="1"/>
          <p:nvPr/>
        </p:nvSpPr>
        <p:spPr>
          <a:xfrm>
            <a:off x="6877075" y="3167524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108" name="TextBox 107"/>
          <p:cNvSpPr txBox="1"/>
          <p:nvPr/>
        </p:nvSpPr>
        <p:spPr>
          <a:xfrm>
            <a:off x="5549883" y="4221088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109" name="TextBox 108"/>
          <p:cNvSpPr txBox="1"/>
          <p:nvPr/>
        </p:nvSpPr>
        <p:spPr>
          <a:xfrm>
            <a:off x="7833226" y="3466604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110" name="TextBox 109"/>
          <p:cNvSpPr txBox="1"/>
          <p:nvPr/>
        </p:nvSpPr>
        <p:spPr>
          <a:xfrm>
            <a:off x="6870834" y="3720728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111" name="TextBox 110"/>
          <p:cNvSpPr txBox="1"/>
          <p:nvPr/>
        </p:nvSpPr>
        <p:spPr>
          <a:xfrm>
            <a:off x="6228184" y="3265820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o</a:t>
            </a:r>
            <a:endParaRPr lang="en-US" sz="2800" b="1" dirty="0"/>
          </a:p>
        </p:txBody>
      </p:sp>
      <p:sp>
        <p:nvSpPr>
          <p:cNvPr id="112" name="TextBox 111"/>
          <p:cNvSpPr txBox="1"/>
          <p:nvPr/>
        </p:nvSpPr>
        <p:spPr>
          <a:xfrm>
            <a:off x="5364088" y="3265820"/>
            <a:ext cx="4111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800" b="1" dirty="0" smtClean="0"/>
              <a:t>e</a:t>
            </a:r>
            <a:endParaRPr lang="en-US" sz="2800" b="1" dirty="0"/>
          </a:p>
        </p:txBody>
      </p:sp>
      <p:sp>
        <p:nvSpPr>
          <p:cNvPr id="84" name="Rectangle 4"/>
          <p:cNvSpPr txBox="1">
            <a:spLocks noChangeArrowheads="1"/>
          </p:cNvSpPr>
          <p:nvPr/>
        </p:nvSpPr>
        <p:spPr bwMode="auto">
          <a:xfrm>
            <a:off x="4572000" y="5005625"/>
            <a:ext cx="360894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 bogus </a:t>
            </a:r>
            <a:b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“augmenting path” </a:t>
            </a:r>
            <a:b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is found.</a:t>
            </a:r>
          </a:p>
        </p:txBody>
      </p:sp>
      <p:sp>
        <p:nvSpPr>
          <p:cNvPr id="113" name="Rectangle 4"/>
          <p:cNvSpPr txBox="1">
            <a:spLocks noChangeArrowheads="1"/>
          </p:cNvSpPr>
          <p:nvPr/>
        </p:nvSpPr>
        <p:spPr bwMode="auto">
          <a:xfrm>
            <a:off x="0" y="1383159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Can we allow vertices to be both </a:t>
            </a:r>
            <a:r>
              <a:rPr 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even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and </a:t>
            </a:r>
            <a:r>
              <a:rPr 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odd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56977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3" grpId="0"/>
      <p:bldP spid="64" grpId="0"/>
      <p:bldP spid="65" grpId="0"/>
      <p:bldP spid="66" grpId="0"/>
      <p:bldP spid="67" grpId="0"/>
      <p:bldP spid="68" grpId="0"/>
      <p:bldP spid="79" grpId="0"/>
      <p:bldP spid="78" grpId="0"/>
      <p:bldP spid="80" grpId="0"/>
      <p:bldP spid="101" grpId="0"/>
      <p:bldP spid="102" grpId="0"/>
      <p:bldP spid="103" grpId="0"/>
      <p:bldP spid="104" grpId="0"/>
      <p:bldP spid="105" grpId="0"/>
      <p:bldP spid="106" grpId="0"/>
      <p:bldP spid="107" grpId="0"/>
      <p:bldP spid="108" grpId="0"/>
      <p:bldP spid="109" grpId="0"/>
      <p:bldP spid="110" grpId="0"/>
      <p:bldP spid="111" grpId="0"/>
      <p:bldP spid="112" grpId="0"/>
      <p:bldP spid="8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-10440" y="116632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Shrinking (contracting) blossoms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3526390" y="3789040"/>
            <a:ext cx="507805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Contract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blossom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and consider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it to be a (super)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vertex.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-10440" y="4653136"/>
            <a:ext cx="9154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Scan unmatched edges from all vertices of the </a:t>
            </a:r>
            <a:r>
              <a:rPr lang="en-US" sz="2400" dirty="0" smtClean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blossom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,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including those that were originally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odd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043608" y="1052736"/>
            <a:ext cx="2991404" cy="3225705"/>
            <a:chOff x="1043608" y="1686647"/>
            <a:chExt cx="2991404" cy="3225705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3195166" y="168664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481527" y="2410058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" name="Straight Connector 7"/>
            <p:cNvCxnSpPr>
              <a:stCxn id="6" idx="7"/>
              <a:endCxn id="4" idx="3"/>
            </p:cNvCxnSpPr>
            <p:nvPr/>
          </p:nvCxnSpPr>
          <p:spPr>
            <a:xfrm rot="5400000" flipH="1" flipV="1">
              <a:off x="2574970" y="1789863"/>
              <a:ext cx="641953" cy="6321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4"/>
              <a:endCxn id="15" idx="0"/>
            </p:cNvCxnSpPr>
            <p:nvPr/>
          </p:nvCxnSpPr>
          <p:spPr>
            <a:xfrm>
              <a:off x="2539127" y="2525258"/>
              <a:ext cx="0" cy="591964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481527" y="311722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3195166" y="2410058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3919812" y="2410058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16200000" flipH="1">
              <a:off x="2953176" y="2824477"/>
              <a:ext cx="599180" cy="741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3195166" y="311722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6" name="Straight Connector 115"/>
            <p:cNvCxnSpPr>
              <a:stCxn id="16" idx="0"/>
              <a:endCxn id="4" idx="4"/>
            </p:cNvCxnSpPr>
            <p:nvPr/>
          </p:nvCxnSpPr>
          <p:spPr>
            <a:xfrm rot="5400000" flipH="1" flipV="1">
              <a:off x="2948661" y="2105953"/>
              <a:ext cx="60821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7" idx="1"/>
              <a:endCxn id="4" idx="5"/>
            </p:cNvCxnSpPr>
            <p:nvPr/>
          </p:nvCxnSpPr>
          <p:spPr>
            <a:xfrm rot="16200000" flipV="1">
              <a:off x="3294113" y="1784359"/>
              <a:ext cx="641953" cy="6431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2152544" y="3717032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1" name="Straight Connector 130"/>
            <p:cNvCxnSpPr>
              <a:stCxn id="130" idx="7"/>
              <a:endCxn id="15" idx="3"/>
            </p:cNvCxnSpPr>
            <p:nvPr/>
          </p:nvCxnSpPr>
          <p:spPr>
            <a:xfrm flipV="1">
              <a:off x="2250873" y="3215551"/>
              <a:ext cx="247525" cy="51835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0" idx="4"/>
              <a:endCxn id="133" idx="0"/>
            </p:cNvCxnSpPr>
            <p:nvPr/>
          </p:nvCxnSpPr>
          <p:spPr>
            <a:xfrm>
              <a:off x="2210144" y="3832232"/>
              <a:ext cx="0" cy="594417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2152544" y="442664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2843808" y="3717032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9" name="Straight Connector 138"/>
            <p:cNvCxnSpPr>
              <a:stCxn id="137" idx="4"/>
              <a:endCxn id="141" idx="0"/>
            </p:cNvCxnSpPr>
            <p:nvPr/>
          </p:nvCxnSpPr>
          <p:spPr>
            <a:xfrm>
              <a:off x="2901408" y="3832232"/>
              <a:ext cx="0" cy="59918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2843808" y="443141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5" name="Straight Connector 144"/>
            <p:cNvCxnSpPr>
              <a:stCxn id="137" idx="1"/>
              <a:endCxn id="15" idx="5"/>
            </p:cNvCxnSpPr>
            <p:nvPr/>
          </p:nvCxnSpPr>
          <p:spPr>
            <a:xfrm flipH="1" flipV="1">
              <a:off x="2579856" y="3215551"/>
              <a:ext cx="280823" cy="51835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/>
            <p:nvPr/>
          </p:nvSpPr>
          <p:spPr>
            <a:xfrm>
              <a:off x="1835696" y="3015058"/>
              <a:ext cx="1440160" cy="1782094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1043608" y="479715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0" name="Straight Connector 79"/>
            <p:cNvCxnSpPr>
              <a:stCxn id="56" idx="7"/>
              <a:endCxn id="130" idx="3"/>
            </p:cNvCxnSpPr>
            <p:nvPr/>
          </p:nvCxnSpPr>
          <p:spPr>
            <a:xfrm flipV="1">
              <a:off x="1141937" y="3815361"/>
              <a:ext cx="1027478" cy="998662"/>
            </a:xfrm>
            <a:prstGeom prst="line">
              <a:avLst/>
            </a:prstGeom>
            <a:ln w="15875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>
              <a:stCxn id="133" idx="6"/>
              <a:endCxn id="141" idx="2"/>
            </p:cNvCxnSpPr>
            <p:nvPr/>
          </p:nvCxnSpPr>
          <p:spPr>
            <a:xfrm>
              <a:off x="2267744" y="4484249"/>
              <a:ext cx="576064" cy="476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Group 11"/>
          <p:cNvGrpSpPr/>
          <p:nvPr/>
        </p:nvGrpSpPr>
        <p:grpSpPr>
          <a:xfrm>
            <a:off x="5230704" y="1066897"/>
            <a:ext cx="2149608" cy="2491464"/>
            <a:chOff x="5230704" y="1700808"/>
            <a:chExt cx="2149608" cy="2491464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>
            <a:xfrm>
              <a:off x="6540466" y="1700808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>
              <a:off x="5826827" y="2424219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2" name="Straight Connector 31"/>
            <p:cNvCxnSpPr>
              <a:stCxn id="31" idx="7"/>
              <a:endCxn id="30" idx="3"/>
            </p:cNvCxnSpPr>
            <p:nvPr/>
          </p:nvCxnSpPr>
          <p:spPr>
            <a:xfrm rot="5400000" flipH="1" flipV="1">
              <a:off x="5920270" y="1804024"/>
              <a:ext cx="641953" cy="63218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4"/>
              <a:endCxn id="34" idx="0"/>
            </p:cNvCxnSpPr>
            <p:nvPr/>
          </p:nvCxnSpPr>
          <p:spPr>
            <a:xfrm flipH="1">
              <a:off x="5877897" y="2539419"/>
              <a:ext cx="6530" cy="565724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6540466" y="2424219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7265112" y="2424219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7" name="Straight Connector 36"/>
            <p:cNvCxnSpPr/>
            <p:nvPr/>
          </p:nvCxnSpPr>
          <p:spPr>
            <a:xfrm rot="16200000" flipH="1">
              <a:off x="6298476" y="2838638"/>
              <a:ext cx="599180" cy="741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6540466" y="313138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9" name="Straight Connector 38"/>
            <p:cNvCxnSpPr>
              <a:stCxn id="35" idx="0"/>
              <a:endCxn id="30" idx="4"/>
            </p:cNvCxnSpPr>
            <p:nvPr/>
          </p:nvCxnSpPr>
          <p:spPr>
            <a:xfrm rot="5400000" flipH="1" flipV="1">
              <a:off x="6293961" y="2120114"/>
              <a:ext cx="60821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>
              <a:stCxn id="36" idx="1"/>
              <a:endCxn id="30" idx="5"/>
            </p:cNvCxnSpPr>
            <p:nvPr/>
          </p:nvCxnSpPr>
          <p:spPr>
            <a:xfrm rot="16200000" flipV="1">
              <a:off x="6639413" y="1798520"/>
              <a:ext cx="641953" cy="6431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5230704" y="407707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1" name="Straight Connector 50"/>
            <p:cNvCxnSpPr>
              <a:stCxn id="50" idx="7"/>
              <a:endCxn id="41" idx="3"/>
            </p:cNvCxnSpPr>
            <p:nvPr/>
          </p:nvCxnSpPr>
          <p:spPr>
            <a:xfrm flipV="1">
              <a:off x="5329033" y="3269310"/>
              <a:ext cx="443261" cy="82463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4"/>
            <p:cNvGrpSpPr>
              <a:grpSpLocks noChangeAspect="1"/>
            </p:cNvGrpSpPr>
            <p:nvPr/>
          </p:nvGrpSpPr>
          <p:grpSpPr>
            <a:xfrm>
              <a:off x="5666868" y="3029219"/>
              <a:ext cx="432048" cy="551908"/>
              <a:chOff x="5180996" y="3029219"/>
              <a:chExt cx="1440160" cy="1839694"/>
            </a:xfrm>
          </p:grpSpPr>
          <p:sp>
            <p:nvSpPr>
              <p:cNvPr id="34" name="Oval 33"/>
              <p:cNvSpPr>
                <a:spLocks noChangeAspect="1"/>
              </p:cNvSpPr>
              <p:nvPr/>
            </p:nvSpPr>
            <p:spPr>
              <a:xfrm>
                <a:off x="5826826" y="328229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41" name="Oval 40"/>
              <p:cNvSpPr>
                <a:spLocks noChangeAspect="1"/>
              </p:cNvSpPr>
              <p:nvPr/>
            </p:nvSpPr>
            <p:spPr>
              <a:xfrm>
                <a:off x="5515546" y="373119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cxnSp>
            <p:nvCxnSpPr>
              <p:cNvPr id="42" name="Straight Connector 41"/>
              <p:cNvCxnSpPr>
                <a:stCxn id="41" idx="7"/>
                <a:endCxn id="34" idx="3"/>
              </p:cNvCxnSpPr>
              <p:nvPr/>
            </p:nvCxnSpPr>
            <p:spPr>
              <a:xfrm flipV="1">
                <a:off x="5613876" y="3380629"/>
                <a:ext cx="229820" cy="36743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>
                <a:stCxn id="41" idx="4"/>
                <a:endCxn id="44" idx="0"/>
              </p:cNvCxnSpPr>
              <p:nvPr/>
            </p:nvCxnSpPr>
            <p:spPr>
              <a:xfrm>
                <a:off x="5573146" y="3846393"/>
                <a:ext cx="0" cy="553910"/>
              </a:xfrm>
              <a:prstGeom prst="line">
                <a:avLst/>
              </a:prstGeom>
              <a:ln w="158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Oval 43"/>
              <p:cNvSpPr>
                <a:spLocks noChangeAspect="1"/>
              </p:cNvSpPr>
              <p:nvPr/>
            </p:nvSpPr>
            <p:spPr>
              <a:xfrm>
                <a:off x="5515546" y="440030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5" name="Oval 44"/>
              <p:cNvSpPr>
                <a:spLocks noChangeAspect="1"/>
              </p:cNvSpPr>
              <p:nvPr/>
            </p:nvSpPr>
            <p:spPr>
              <a:xfrm>
                <a:off x="6177549" y="373119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cxnSp>
            <p:nvCxnSpPr>
              <p:cNvPr id="46" name="Straight Connector 45"/>
              <p:cNvCxnSpPr>
                <a:stCxn id="45" idx="4"/>
                <a:endCxn id="47" idx="0"/>
              </p:cNvCxnSpPr>
              <p:nvPr/>
            </p:nvCxnSpPr>
            <p:spPr>
              <a:xfrm>
                <a:off x="6235149" y="3846393"/>
                <a:ext cx="0" cy="558674"/>
              </a:xfrm>
              <a:prstGeom prst="line">
                <a:avLst/>
              </a:prstGeom>
              <a:ln w="15875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/>
              <p:cNvSpPr>
                <a:spLocks noChangeAspect="1"/>
              </p:cNvSpPr>
              <p:nvPr/>
            </p:nvSpPr>
            <p:spPr>
              <a:xfrm>
                <a:off x="6177549" y="440506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48" name="Straight Connector 47"/>
              <p:cNvCxnSpPr>
                <a:stCxn id="45" idx="1"/>
                <a:endCxn id="34" idx="5"/>
              </p:cNvCxnSpPr>
              <p:nvPr/>
            </p:nvCxnSpPr>
            <p:spPr>
              <a:xfrm flipH="1" flipV="1">
                <a:off x="5925156" y="3380629"/>
                <a:ext cx="269263" cy="36743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Oval 48"/>
              <p:cNvSpPr/>
              <p:nvPr/>
            </p:nvSpPr>
            <p:spPr>
              <a:xfrm>
                <a:off x="5180996" y="3029219"/>
                <a:ext cx="1440160" cy="183969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52" name="Straight Connector 51"/>
              <p:cNvCxnSpPr>
                <a:stCxn id="44" idx="6"/>
                <a:endCxn id="47" idx="2"/>
              </p:cNvCxnSpPr>
              <p:nvPr/>
            </p:nvCxnSpPr>
            <p:spPr>
              <a:xfrm>
                <a:off x="5630746" y="4457903"/>
                <a:ext cx="546803" cy="4763"/>
              </a:xfrm>
              <a:prstGeom prst="line">
                <a:avLst/>
              </a:prstGeom>
              <a:ln w="635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54" name="TextBox 53"/>
          <p:cNvSpPr txBox="1"/>
          <p:nvPr/>
        </p:nvSpPr>
        <p:spPr>
          <a:xfrm>
            <a:off x="10832" y="5622339"/>
            <a:ext cx="91544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Theorem: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(</a:t>
            </a:r>
            <a:r>
              <a:rPr lang="en-US" sz="2400" dirty="0" smtClean="0">
                <a:solidFill>
                  <a:srgbClr val="C00000"/>
                </a:solidFill>
                <a:latin typeface="Times New Roman" pitchFamily="18" charset="0"/>
                <a:cs typeface="Times New Roman" pitchFamily="18" charset="0"/>
              </a:rPr>
              <a:t>Edmonds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) The original graph contains an 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augmenting path if and only if the </a:t>
            </a:r>
            <a:r>
              <a:rPr lang="en-US" sz="2400" dirty="0" smtClean="0">
                <a:solidFill>
                  <a:srgbClr val="0000FF"/>
                </a:solidFill>
                <a:latin typeface="Times New Roman" pitchFamily="18" charset="0"/>
                <a:cs typeface="Times New Roman" pitchFamily="18" charset="0"/>
              </a:rPr>
              <a:t>contracted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graph does.</a:t>
            </a:r>
            <a:endParaRPr lang="en-US" sz="2400" dirty="0">
              <a:latin typeface="Times New Roman" pitchFamily="18" charset="0"/>
              <a:cs typeface="Times New Roman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85" grpId="0"/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-8453" y="221739"/>
            <a:ext cx="9154440" cy="1169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38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Augmenting path in contracted graph </a:t>
            </a:r>
            <a:r>
              <a:rPr kumimoji="0" lang="en-US" sz="38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Wingdings" pitchFamily="2" charset="2"/>
              </a:rPr>
              <a:t> </a:t>
            </a:r>
            <a:br>
              <a:rPr kumimoji="0" lang="en-US" sz="38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Wingdings" pitchFamily="2" charset="2"/>
              </a:rPr>
            </a:br>
            <a:r>
              <a:rPr kumimoji="0" lang="en-US" sz="38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Wingdings" pitchFamily="2" charset="2"/>
              </a:rPr>
              <a:t>Augmenting path in original graph</a:t>
            </a:r>
            <a:endParaRPr kumimoji="0" lang="en-GB" sz="38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grpSp>
        <p:nvGrpSpPr>
          <p:cNvPr id="59" name="Group 58"/>
          <p:cNvGrpSpPr/>
          <p:nvPr/>
        </p:nvGrpSpPr>
        <p:grpSpPr>
          <a:xfrm>
            <a:off x="2687102" y="3430161"/>
            <a:ext cx="3763330" cy="430887"/>
            <a:chOff x="2771800" y="3303090"/>
            <a:chExt cx="3763330" cy="430887"/>
          </a:xfrm>
        </p:grpSpPr>
        <p:sp>
          <p:nvSpPr>
            <p:cNvPr id="30" name="Oval 29"/>
            <p:cNvSpPr>
              <a:spLocks noChangeAspect="1"/>
            </p:cNvSpPr>
            <p:nvPr/>
          </p:nvSpPr>
          <p:spPr>
            <a:xfrm rot="16200000">
              <a:off x="2771800" y="347219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1" name="Oval 30"/>
            <p:cNvSpPr>
              <a:spLocks noChangeAspect="1"/>
            </p:cNvSpPr>
            <p:nvPr/>
          </p:nvSpPr>
          <p:spPr>
            <a:xfrm rot="16200000">
              <a:off x="3467602" y="347219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cxnSp>
          <p:nvCxnSpPr>
            <p:cNvPr id="32" name="Straight Connector 31"/>
            <p:cNvCxnSpPr>
              <a:stCxn id="30" idx="4"/>
              <a:endCxn id="31" idx="0"/>
            </p:cNvCxnSpPr>
            <p:nvPr/>
          </p:nvCxnSpPr>
          <p:spPr>
            <a:xfrm>
              <a:off x="2887000" y="3529793"/>
              <a:ext cx="58060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>
              <a:stCxn id="31" idx="4"/>
              <a:endCxn id="34" idx="0"/>
            </p:cNvCxnSpPr>
            <p:nvPr/>
          </p:nvCxnSpPr>
          <p:spPr>
            <a:xfrm flipV="1">
              <a:off x="3582802" y="3529792"/>
              <a:ext cx="605705" cy="1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Oval 33"/>
            <p:cNvSpPr>
              <a:spLocks noChangeAspect="1"/>
            </p:cNvSpPr>
            <p:nvPr/>
          </p:nvSpPr>
          <p:spPr>
            <a:xfrm rot="16200000">
              <a:off x="4188507" y="3356992"/>
              <a:ext cx="345600" cy="3456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058891" y="3303090"/>
                  <a:ext cx="648072" cy="43088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2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oMath>
                    </m:oMathPara>
                  </a14:m>
                  <a:endParaRPr lang="he-IL" sz="22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58891" y="3303090"/>
                  <a:ext cx="648072" cy="430887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Oval 46"/>
            <p:cNvSpPr>
              <a:spLocks noChangeAspect="1"/>
            </p:cNvSpPr>
            <p:nvPr/>
          </p:nvSpPr>
          <p:spPr>
            <a:xfrm rot="16200000">
              <a:off x="5028325" y="347219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 rot="16200000">
              <a:off x="5724127" y="347219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 rot="16200000">
              <a:off x="6419930" y="347219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50" name="Straight Connector 49"/>
            <p:cNvCxnSpPr>
              <a:stCxn id="47" idx="0"/>
              <a:endCxn id="34" idx="4"/>
            </p:cNvCxnSpPr>
            <p:nvPr/>
          </p:nvCxnSpPr>
          <p:spPr>
            <a:xfrm flipH="1" flipV="1">
              <a:off x="4534107" y="3529792"/>
              <a:ext cx="494218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47" idx="4"/>
              <a:endCxn id="48" idx="0"/>
            </p:cNvCxnSpPr>
            <p:nvPr/>
          </p:nvCxnSpPr>
          <p:spPr>
            <a:xfrm>
              <a:off x="5143525" y="3529793"/>
              <a:ext cx="580602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Connector 59"/>
            <p:cNvCxnSpPr>
              <a:stCxn id="49" idx="0"/>
              <a:endCxn id="48" idx="4"/>
            </p:cNvCxnSpPr>
            <p:nvPr/>
          </p:nvCxnSpPr>
          <p:spPr>
            <a:xfrm flipH="1">
              <a:off x="5839327" y="3529793"/>
              <a:ext cx="58060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>
            <a:off x="2687102" y="2914850"/>
            <a:ext cx="3763330" cy="115201"/>
            <a:chOff x="2790714" y="2809743"/>
            <a:chExt cx="3763330" cy="115201"/>
          </a:xfrm>
        </p:grpSpPr>
        <p:sp>
          <p:nvSpPr>
            <p:cNvPr id="72" name="Oval 71"/>
            <p:cNvSpPr>
              <a:spLocks noChangeAspect="1"/>
            </p:cNvSpPr>
            <p:nvPr/>
          </p:nvSpPr>
          <p:spPr>
            <a:xfrm rot="16200000">
              <a:off x="2790714" y="280974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 rot="16200000">
              <a:off x="3486516" y="280974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cxnSp>
          <p:nvCxnSpPr>
            <p:cNvPr id="74" name="Straight Connector 73"/>
            <p:cNvCxnSpPr>
              <a:stCxn id="72" idx="4"/>
              <a:endCxn id="73" idx="0"/>
            </p:cNvCxnSpPr>
            <p:nvPr/>
          </p:nvCxnSpPr>
          <p:spPr>
            <a:xfrm>
              <a:off x="2905914" y="2867344"/>
              <a:ext cx="58060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3" idx="4"/>
              <a:endCxn id="76" idx="0"/>
            </p:cNvCxnSpPr>
            <p:nvPr/>
          </p:nvCxnSpPr>
          <p:spPr>
            <a:xfrm flipV="1">
              <a:off x="3601716" y="2867343"/>
              <a:ext cx="731134" cy="1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>
              <a:spLocks noChangeAspect="1"/>
            </p:cNvSpPr>
            <p:nvPr/>
          </p:nvSpPr>
          <p:spPr>
            <a:xfrm rot="16200000">
              <a:off x="4332850" y="2810319"/>
              <a:ext cx="114048" cy="114048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79" name="Oval 78"/>
            <p:cNvSpPr>
              <a:spLocks noChangeAspect="1"/>
            </p:cNvSpPr>
            <p:nvPr/>
          </p:nvSpPr>
          <p:spPr>
            <a:xfrm rot="16200000">
              <a:off x="5047239" y="280974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 rot="16200000">
              <a:off x="5743041" y="280974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 rot="16200000">
              <a:off x="6438844" y="280974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84" name="Straight Connector 83"/>
            <p:cNvCxnSpPr>
              <a:stCxn id="79" idx="0"/>
              <a:endCxn id="76" idx="4"/>
            </p:cNvCxnSpPr>
            <p:nvPr/>
          </p:nvCxnSpPr>
          <p:spPr>
            <a:xfrm flipH="1">
              <a:off x="4446898" y="2867343"/>
              <a:ext cx="600341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/>
            <p:cNvCxnSpPr>
              <a:stCxn id="79" idx="4"/>
              <a:endCxn id="81" idx="0"/>
            </p:cNvCxnSpPr>
            <p:nvPr/>
          </p:nvCxnSpPr>
          <p:spPr>
            <a:xfrm>
              <a:off x="5162439" y="2867343"/>
              <a:ext cx="580602" cy="1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>
              <a:stCxn id="83" idx="0"/>
              <a:endCxn id="81" idx="4"/>
            </p:cNvCxnSpPr>
            <p:nvPr/>
          </p:nvCxnSpPr>
          <p:spPr>
            <a:xfrm flipH="1">
              <a:off x="5858241" y="2867344"/>
              <a:ext cx="58060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4"/>
              <p:cNvSpPr txBox="1">
                <a:spLocks noChangeArrowheads="1"/>
              </p:cNvSpPr>
              <p:nvPr/>
            </p:nvSpPr>
            <p:spPr bwMode="auto">
              <a:xfrm>
                <a:off x="8337" y="5622339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the path does not start at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the matched edge must enter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blossom contains an even alternating path from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5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" y="5622339"/>
                <a:ext cx="9144000" cy="830997"/>
              </a:xfrm>
              <a:prstGeom prst="rect">
                <a:avLst/>
              </a:prstGeom>
              <a:blipFill>
                <a:blip r:embed="rId3"/>
                <a:stretch>
                  <a:fillRect t="-5109" b="-160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3" name="Rectangle 4"/>
              <p:cNvSpPr txBox="1">
                <a:spLocks noChangeArrowheads="1"/>
              </p:cNvSpPr>
              <p:nvPr/>
            </p:nvSpPr>
            <p:spPr bwMode="auto">
              <a:xfrm>
                <a:off x="-3233" y="1661899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Theorem: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there is an augmenting path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after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shrinking a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blossom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then there is also an augmenting path </a:t>
                </a:r>
                <a:r>
                  <a:rPr lang="en-US" sz="2400" kern="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before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the shrinking.</a:t>
                </a:r>
              </a:p>
            </p:txBody>
          </p:sp>
        </mc:Choice>
        <mc:Fallback xmlns="">
          <p:sp>
            <p:nvSpPr>
              <p:cNvPr id="15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233" y="1661899"/>
                <a:ext cx="9144000" cy="830997"/>
              </a:xfrm>
              <a:prstGeom prst="rect">
                <a:avLst/>
              </a:prstGeom>
              <a:blipFill>
                <a:blip r:embed="rId4"/>
                <a:stretch>
                  <a:fillRect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1" name="Group 60"/>
          <p:cNvGrpSpPr/>
          <p:nvPr/>
        </p:nvGrpSpPr>
        <p:grpSpPr>
          <a:xfrm>
            <a:off x="2417303" y="4077073"/>
            <a:ext cx="4302929" cy="1584175"/>
            <a:chOff x="2384601" y="4005065"/>
            <a:chExt cx="4302929" cy="1584175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 rot="16200000">
              <a:off x="3808728" y="458113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grpSp>
          <p:nvGrpSpPr>
            <p:cNvPr id="98" name="Group 97"/>
            <p:cNvGrpSpPr/>
            <p:nvPr/>
          </p:nvGrpSpPr>
          <p:grpSpPr>
            <a:xfrm>
              <a:off x="4108140" y="4149082"/>
              <a:ext cx="115200" cy="931576"/>
              <a:chOff x="4103948" y="4797153"/>
              <a:chExt cx="115200" cy="931576"/>
            </a:xfrm>
          </p:grpSpPr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16200000">
                <a:off x="4103948" y="479715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 rot="16200000">
                <a:off x="4103948" y="561352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grpSp>
          <p:nvGrpSpPr>
            <p:cNvPr id="96" name="Group 95"/>
            <p:cNvGrpSpPr/>
            <p:nvPr/>
          </p:nvGrpSpPr>
          <p:grpSpPr>
            <a:xfrm>
              <a:off x="4479560" y="4149082"/>
              <a:ext cx="115200" cy="931576"/>
              <a:chOff x="4499992" y="4797153"/>
              <a:chExt cx="115200" cy="931576"/>
            </a:xfrm>
          </p:grpSpPr>
          <p:sp>
            <p:nvSpPr>
              <p:cNvPr id="91" name="Oval 90"/>
              <p:cNvSpPr>
                <a:spLocks noChangeAspect="1"/>
              </p:cNvSpPr>
              <p:nvPr/>
            </p:nvSpPr>
            <p:spPr>
              <a:xfrm rot="16200000">
                <a:off x="4499992" y="479715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 rot="16200000">
                <a:off x="4499992" y="561352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grpSp>
          <p:nvGrpSpPr>
            <p:cNvPr id="97" name="Group 96"/>
            <p:cNvGrpSpPr/>
            <p:nvPr/>
          </p:nvGrpSpPr>
          <p:grpSpPr>
            <a:xfrm>
              <a:off x="4788024" y="4384868"/>
              <a:ext cx="115200" cy="448497"/>
              <a:chOff x="4850979" y="5032939"/>
              <a:chExt cx="115200" cy="448497"/>
            </a:xfrm>
          </p:grpSpPr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 rot="16200000">
                <a:off x="4850979" y="503293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>
              <a:xfrm rot="16200000">
                <a:off x="4850979" y="536623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cxnSp>
          <p:nvCxnSpPr>
            <p:cNvPr id="99" name="Straight Connector 98"/>
            <p:cNvCxnSpPr>
              <a:stCxn id="90" idx="1"/>
              <a:endCxn id="89" idx="5"/>
            </p:cNvCxnSpPr>
            <p:nvPr/>
          </p:nvCxnSpPr>
          <p:spPr>
            <a:xfrm flipH="1">
              <a:off x="3907057" y="4247411"/>
              <a:ext cx="217954" cy="3505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3" idx="7"/>
              <a:endCxn id="89" idx="3"/>
            </p:cNvCxnSpPr>
            <p:nvPr/>
          </p:nvCxnSpPr>
          <p:spPr>
            <a:xfrm flipH="1" flipV="1">
              <a:off x="3907057" y="4679459"/>
              <a:ext cx="217954" cy="3028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2" idx="7"/>
              <a:endCxn id="91" idx="4"/>
            </p:cNvCxnSpPr>
            <p:nvPr/>
          </p:nvCxnSpPr>
          <p:spPr>
            <a:xfrm flipH="1" flipV="1">
              <a:off x="4594760" y="4206682"/>
              <a:ext cx="210135" cy="1950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95" idx="1"/>
              <a:endCxn id="94" idx="4"/>
            </p:cNvCxnSpPr>
            <p:nvPr/>
          </p:nvCxnSpPr>
          <p:spPr>
            <a:xfrm flipH="1">
              <a:off x="4594760" y="4816494"/>
              <a:ext cx="210135" cy="2065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0" idx="4"/>
              <a:endCxn id="91" idx="0"/>
            </p:cNvCxnSpPr>
            <p:nvPr/>
          </p:nvCxnSpPr>
          <p:spPr>
            <a:xfrm>
              <a:off x="4223340" y="4206682"/>
              <a:ext cx="25622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93" idx="4"/>
              <a:endCxn id="94" idx="0"/>
            </p:cNvCxnSpPr>
            <p:nvPr/>
          </p:nvCxnSpPr>
          <p:spPr>
            <a:xfrm>
              <a:off x="4223340" y="5023058"/>
              <a:ext cx="25622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95" idx="6"/>
              <a:endCxn id="92" idx="2"/>
            </p:cNvCxnSpPr>
            <p:nvPr/>
          </p:nvCxnSpPr>
          <p:spPr>
            <a:xfrm flipV="1">
              <a:off x="4845624" y="4500068"/>
              <a:ext cx="0" cy="218097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4067944" y="4365105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67944" y="4365105"/>
                  <a:ext cx="64807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7" name="Oval 126"/>
            <p:cNvSpPr>
              <a:spLocks noChangeAspect="1"/>
            </p:cNvSpPr>
            <p:nvPr/>
          </p:nvSpPr>
          <p:spPr>
            <a:xfrm rot="16200000">
              <a:off x="2384601" y="458278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Oval 127"/>
            <p:cNvSpPr>
              <a:spLocks noChangeAspect="1"/>
            </p:cNvSpPr>
            <p:nvPr/>
          </p:nvSpPr>
          <p:spPr>
            <a:xfrm rot="16200000">
              <a:off x="3080403" y="458278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/>
            </a:p>
          </p:txBody>
        </p:sp>
        <p:cxnSp>
          <p:nvCxnSpPr>
            <p:cNvPr id="129" name="Straight Connector 128"/>
            <p:cNvCxnSpPr>
              <a:stCxn id="127" idx="4"/>
              <a:endCxn id="128" idx="0"/>
            </p:cNvCxnSpPr>
            <p:nvPr/>
          </p:nvCxnSpPr>
          <p:spPr>
            <a:xfrm>
              <a:off x="2499801" y="4640386"/>
              <a:ext cx="580602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4" name="Straight Connector 133"/>
            <p:cNvCxnSpPr>
              <a:stCxn id="128" idx="4"/>
              <a:endCxn id="89" idx="0"/>
            </p:cNvCxnSpPr>
            <p:nvPr/>
          </p:nvCxnSpPr>
          <p:spPr>
            <a:xfrm flipV="1">
              <a:off x="3195603" y="4638730"/>
              <a:ext cx="613125" cy="1656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>
              <a:spLocks noChangeAspect="1"/>
            </p:cNvSpPr>
            <p:nvPr/>
          </p:nvSpPr>
          <p:spPr>
            <a:xfrm rot="16200000">
              <a:off x="3779912" y="4005065"/>
              <a:ext cx="1224136" cy="1224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38" name="Oval 137"/>
            <p:cNvSpPr>
              <a:spLocks noChangeAspect="1"/>
            </p:cNvSpPr>
            <p:nvPr/>
          </p:nvSpPr>
          <p:spPr>
            <a:xfrm rot="16200000">
              <a:off x="5180725" y="453793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 rot="16200000">
              <a:off x="5876527" y="453793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 rot="16200000">
              <a:off x="6572330" y="453793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43" name="Straight Connector 142"/>
            <p:cNvCxnSpPr>
              <a:stCxn id="138" idx="4"/>
              <a:endCxn id="140" idx="0"/>
            </p:cNvCxnSpPr>
            <p:nvPr/>
          </p:nvCxnSpPr>
          <p:spPr>
            <a:xfrm>
              <a:off x="5295925" y="4595537"/>
              <a:ext cx="580602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42" idx="0"/>
              <a:endCxn id="140" idx="4"/>
            </p:cNvCxnSpPr>
            <p:nvPr/>
          </p:nvCxnSpPr>
          <p:spPr>
            <a:xfrm flipH="1">
              <a:off x="5991727" y="4595537"/>
              <a:ext cx="58060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Curved Connector 145"/>
            <p:cNvCxnSpPr>
              <a:stCxn id="94" idx="2"/>
              <a:endCxn id="138" idx="0"/>
            </p:cNvCxnSpPr>
            <p:nvPr/>
          </p:nvCxnSpPr>
          <p:spPr>
            <a:xfrm rot="5400000" flipH="1" flipV="1">
              <a:off x="4616381" y="4516315"/>
              <a:ext cx="485121" cy="643565"/>
            </a:xfrm>
            <a:prstGeom prst="curvedConnector4">
              <a:avLst>
                <a:gd name="adj1" fmla="val -47122"/>
                <a:gd name="adj2" fmla="val 75577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347864" y="4158134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47864" y="4158134"/>
                  <a:ext cx="64807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/>
                <p:cNvSpPr txBox="1"/>
                <p:nvPr/>
              </p:nvSpPr>
              <p:spPr>
                <a:xfrm>
                  <a:off x="4211960" y="5127575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58" name="TextBox 5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11960" y="5127575"/>
                  <a:ext cx="64807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4"/>
              <p:cNvSpPr txBox="1">
                <a:spLocks noChangeArrowheads="1"/>
              </p:cNvSpPr>
              <p:nvPr/>
            </p:nvSpPr>
            <p:spPr bwMode="auto">
              <a:xfrm>
                <a:off x="3974" y="1839014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Theorem: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there is an augmenting path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before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shrinking a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blossom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then there is also an augmenting path </a:t>
                </a:r>
                <a:r>
                  <a:rPr lang="en-US" sz="2400" kern="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after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the shrinking.</a:t>
                </a:r>
              </a:p>
            </p:txBody>
          </p:sp>
        </mc:Choice>
        <mc:Fallback xmlns="">
          <p:sp>
            <p:nvSpPr>
              <p:cNvPr id="2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4" y="1839014"/>
                <a:ext cx="9144000" cy="830997"/>
              </a:xfrm>
              <a:prstGeom prst="rect">
                <a:avLst/>
              </a:prstGeom>
              <a:blipFill>
                <a:blip r:embed="rId2"/>
                <a:stretch>
                  <a:fillRect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4"/>
              <p:cNvSpPr txBox="1">
                <a:spLocks noChangeArrowheads="1"/>
              </p:cNvSpPr>
              <p:nvPr/>
            </p:nvSpPr>
            <p:spPr bwMode="auto">
              <a:xfrm>
                <a:off x="-9353" y="2991142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does not pass though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also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 augmenting path in the contracted graph. </a:t>
                </a:r>
                <a:endParaRPr lang="en-US" sz="24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353" y="2991142"/>
                <a:ext cx="9144000" cy="830997"/>
              </a:xfrm>
              <a:prstGeom prst="rect">
                <a:avLst/>
              </a:prstGeom>
              <a:blipFill>
                <a:blip r:embed="rId3"/>
                <a:stretch>
                  <a:fillRect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4"/>
              <p:cNvSpPr txBox="1">
                <a:spLocks noChangeArrowheads="1"/>
              </p:cNvSpPr>
              <p:nvPr/>
            </p:nvSpPr>
            <p:spPr bwMode="auto">
              <a:xfrm>
                <a:off x="8337" y="4110171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What do we do if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does pass through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?</a:t>
                </a:r>
              </a:p>
            </p:txBody>
          </p:sp>
        </mc:Choice>
        <mc:Fallback xmlns="">
          <p:sp>
            <p:nvSpPr>
              <p:cNvPr id="6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" y="4110171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"/>
              <p:cNvSpPr txBox="1">
                <a:spLocks noChangeArrowheads="1"/>
              </p:cNvSpPr>
              <p:nvPr/>
            </p:nvSpPr>
            <p:spPr bwMode="auto">
              <a:xfrm>
                <a:off x="8337" y="4830251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Important to note that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part of a flower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thus has a (possibly empty) stem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" y="4830251"/>
                <a:ext cx="9144000" cy="830997"/>
              </a:xfrm>
              <a:prstGeom prst="rect">
                <a:avLst/>
              </a:prstGeom>
              <a:blipFill>
                <a:blip r:embed="rId5"/>
                <a:stretch>
                  <a:fillRect t="-5109" b="-160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-10440" y="365755"/>
            <a:ext cx="9154440" cy="1169551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38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Augmenting path in original graph </a:t>
            </a:r>
            <a:r>
              <a:rPr kumimoji="0" lang="en-US" sz="38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Wingdings" pitchFamily="2" charset="2"/>
              </a:rPr>
              <a:t> </a:t>
            </a:r>
            <a:br>
              <a:rPr kumimoji="0" lang="en-US" sz="38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Wingdings" pitchFamily="2" charset="2"/>
              </a:rPr>
            </a:br>
            <a:r>
              <a:rPr kumimoji="0" lang="en-US" sz="38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Wingdings" pitchFamily="2" charset="2"/>
              </a:rPr>
              <a:t>Augmenting path in contracted graph</a:t>
            </a:r>
            <a:endParaRPr kumimoji="0" lang="en-GB" sz="38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4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/>
          <p:cNvSpPr>
            <a:spLocks noChangeAspect="1"/>
          </p:cNvSpPr>
          <p:nvPr/>
        </p:nvSpPr>
        <p:spPr>
          <a:xfrm>
            <a:off x="3275856" y="1992623"/>
            <a:ext cx="2160000" cy="2160000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" name="Oval 2"/>
          <p:cNvSpPr>
            <a:spLocks noChangeAspect="1"/>
          </p:cNvSpPr>
          <p:nvPr/>
        </p:nvSpPr>
        <p:spPr>
          <a:xfrm>
            <a:off x="3545856" y="2262623"/>
            <a:ext cx="1620000" cy="1620000"/>
          </a:xfrm>
          <a:prstGeom prst="ellipse">
            <a:avLst/>
          </a:prstGeom>
          <a:noFill/>
          <a:ln w="12700">
            <a:solidFill>
              <a:schemeClr val="tx1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 Box 3"/>
              <p:cNvSpPr txBox="1">
                <a:spLocks noChangeArrowheads="1"/>
              </p:cNvSpPr>
              <p:nvPr/>
            </p:nvSpPr>
            <p:spPr bwMode="auto">
              <a:xfrm>
                <a:off x="-10440" y="332656"/>
                <a:ext cx="9154440" cy="1107996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5713" algn="l"/>
                    <a:tab pos="5791200" algn="l"/>
                    <a:tab pos="6515100" algn="l"/>
                    <a:tab pos="7235825" algn="l"/>
                    <a:tab pos="7956550" algn="l"/>
                    <a:tab pos="8686800" algn="l"/>
                  </a:tabLst>
                  <a:defRPr/>
                </a:pPr>
                <a:r>
                  <a:rPr lang="en-US" sz="3600" kern="0" noProof="0" dirty="0" smtClean="0">
                    <a:solidFill>
                      <a:srgbClr val="0033CC"/>
                    </a:solidFill>
                  </a:rPr>
                  <a:t>Is </a:t>
                </a:r>
                <a14:m>
                  <m:oMath xmlns:m="http://schemas.openxmlformats.org/officeDocument/2006/math">
                    <m:r>
                      <a:rPr lang="en-US" sz="3600" i="1" kern="0" noProof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sz="3600" kern="0" noProof="0" dirty="0" smtClean="0">
                    <a:solidFill>
                      <a:srgbClr val="0033CC"/>
                    </a:solidFill>
                  </a:rPr>
                  <a:t> an augmenting path</a:t>
                </a:r>
                <a:br>
                  <a:rPr lang="en-US" sz="3600" kern="0" noProof="0" dirty="0" smtClean="0">
                    <a:solidFill>
                      <a:srgbClr val="0033CC"/>
                    </a:solidFill>
                  </a:rPr>
                </a:br>
                <a:r>
                  <a:rPr lang="en-US" sz="3600" kern="0" noProof="0" dirty="0" smtClean="0">
                    <a:solidFill>
                      <a:srgbClr val="0033CC"/>
                    </a:solidFill>
                  </a:rPr>
                  <a:t>in the contracted graph?</a:t>
                </a:r>
                <a:endParaRPr kumimoji="0" lang="en-GB" sz="36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4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0440" y="332656"/>
                <a:ext cx="9154440" cy="1107996"/>
              </a:xfrm>
              <a:prstGeom prst="rect">
                <a:avLst/>
              </a:prstGeom>
              <a:blipFill>
                <a:blip r:embed="rId2"/>
                <a:stretch>
                  <a:fillRect t="-12707" b="-24862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Oval 4"/>
          <p:cNvSpPr>
            <a:spLocks noChangeAspect="1"/>
          </p:cNvSpPr>
          <p:nvPr/>
        </p:nvSpPr>
        <p:spPr>
          <a:xfrm rot="5400000" flipH="1">
            <a:off x="3644949" y="3495738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 rot="5400000" flipH="1">
            <a:off x="4769918" y="2352663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7" name="Oval 6"/>
          <p:cNvSpPr>
            <a:spLocks noChangeAspect="1"/>
          </p:cNvSpPr>
          <p:nvPr/>
        </p:nvSpPr>
        <p:spPr>
          <a:xfrm rot="5400000" flipH="1">
            <a:off x="5103215" y="300073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8" name="Oval 7"/>
          <p:cNvSpPr>
            <a:spLocks noChangeAspect="1"/>
          </p:cNvSpPr>
          <p:nvPr/>
        </p:nvSpPr>
        <p:spPr>
          <a:xfrm rot="5400000" flipH="1">
            <a:off x="4346923" y="3819982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9" name="Oval 8"/>
          <p:cNvSpPr>
            <a:spLocks noChangeAspect="1"/>
          </p:cNvSpPr>
          <p:nvPr/>
        </p:nvSpPr>
        <p:spPr>
          <a:xfrm rot="5400000" flipH="1">
            <a:off x="3500933" y="3015023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10" name="Oval 9"/>
          <p:cNvSpPr>
            <a:spLocks noChangeAspect="1"/>
          </p:cNvSpPr>
          <p:nvPr/>
        </p:nvSpPr>
        <p:spPr>
          <a:xfrm rot="5400000" flipH="1">
            <a:off x="2771800" y="3015023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cxnSp>
        <p:nvCxnSpPr>
          <p:cNvPr id="11" name="Straight Connector 10"/>
          <p:cNvCxnSpPr>
            <a:stCxn id="9" idx="4"/>
            <a:endCxn id="10" idx="0"/>
          </p:cNvCxnSpPr>
          <p:nvPr/>
        </p:nvCxnSpPr>
        <p:spPr>
          <a:xfrm flipH="1">
            <a:off x="2887000" y="3072623"/>
            <a:ext cx="613933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 rot="5400000" flipH="1">
            <a:off x="3203848" y="3864831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 rot="5400000" flipH="1">
            <a:off x="4427984" y="4368887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16" name="Oval 15"/>
          <p:cNvSpPr>
            <a:spLocks noChangeAspect="1"/>
          </p:cNvSpPr>
          <p:nvPr/>
        </p:nvSpPr>
        <p:spPr>
          <a:xfrm rot="5400000" flipH="1">
            <a:off x="5652120" y="300073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17" name="Oval 16"/>
          <p:cNvSpPr>
            <a:spLocks noChangeAspect="1"/>
          </p:cNvSpPr>
          <p:nvPr/>
        </p:nvSpPr>
        <p:spPr>
          <a:xfrm rot="5400000" flipH="1">
            <a:off x="5220072" y="1920615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cxnSp>
        <p:nvCxnSpPr>
          <p:cNvPr id="18" name="Straight Connector 17"/>
          <p:cNvCxnSpPr>
            <a:stCxn id="14" idx="7"/>
            <a:endCxn id="5" idx="3"/>
          </p:cNvCxnSpPr>
          <p:nvPr/>
        </p:nvCxnSpPr>
        <p:spPr>
          <a:xfrm flipV="1">
            <a:off x="3302177" y="3594067"/>
            <a:ext cx="359643" cy="28763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7" idx="0"/>
            <a:endCxn id="16" idx="4"/>
          </p:cNvCxnSpPr>
          <p:nvPr/>
        </p:nvCxnSpPr>
        <p:spPr>
          <a:xfrm>
            <a:off x="5218415" y="3058335"/>
            <a:ext cx="433705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>
            <a:stCxn id="15" idx="6"/>
            <a:endCxn id="8" idx="2"/>
          </p:cNvCxnSpPr>
          <p:nvPr/>
        </p:nvCxnSpPr>
        <p:spPr>
          <a:xfrm flipH="1" flipV="1">
            <a:off x="4404523" y="3935182"/>
            <a:ext cx="81061" cy="43370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>
            <a:stCxn id="6" idx="7"/>
            <a:endCxn id="17" idx="3"/>
          </p:cNvCxnSpPr>
          <p:nvPr/>
        </p:nvCxnSpPr>
        <p:spPr>
          <a:xfrm flipV="1">
            <a:off x="4868247" y="2018944"/>
            <a:ext cx="368696" cy="3505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/>
              <p:cNvSpPr txBox="1"/>
              <p:nvPr/>
            </p:nvSpPr>
            <p:spPr>
              <a:xfrm>
                <a:off x="4031820" y="2841791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𝐵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1" name="TextBox 3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1820" y="2841791"/>
                <a:ext cx="6480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3203848" y="2539070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𝑏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3848" y="2539070"/>
                <a:ext cx="64807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Freeform 32"/>
          <p:cNvSpPr/>
          <p:nvPr/>
        </p:nvSpPr>
        <p:spPr>
          <a:xfrm>
            <a:off x="1213164" y="3881185"/>
            <a:ext cx="2000816" cy="1032095"/>
          </a:xfrm>
          <a:custGeom>
            <a:avLst/>
            <a:gdLst>
              <a:gd name="connsiteX0" fmla="*/ 0 w 2000816"/>
              <a:gd name="connsiteY0" fmla="*/ 1032095 h 1032095"/>
              <a:gd name="connsiteX1" fmla="*/ 190123 w 2000816"/>
              <a:gd name="connsiteY1" fmla="*/ 162962 h 1032095"/>
              <a:gd name="connsiteX2" fmla="*/ 950614 w 2000816"/>
              <a:gd name="connsiteY2" fmla="*/ 525100 h 1032095"/>
              <a:gd name="connsiteX3" fmla="*/ 1348967 w 2000816"/>
              <a:gd name="connsiteY3" fmla="*/ 81481 h 1032095"/>
              <a:gd name="connsiteX4" fmla="*/ 2000816 w 2000816"/>
              <a:gd name="connsiteY4" fmla="*/ 36213 h 1032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00816" h="1032095">
                <a:moveTo>
                  <a:pt x="0" y="1032095"/>
                </a:moveTo>
                <a:cubicBezTo>
                  <a:pt x="15844" y="639778"/>
                  <a:pt x="31688" y="247461"/>
                  <a:pt x="190123" y="162962"/>
                </a:cubicBezTo>
                <a:cubicBezTo>
                  <a:pt x="348558" y="78463"/>
                  <a:pt x="757473" y="538680"/>
                  <a:pt x="950614" y="525100"/>
                </a:cubicBezTo>
                <a:cubicBezTo>
                  <a:pt x="1143755" y="511520"/>
                  <a:pt x="1173933" y="162962"/>
                  <a:pt x="1348967" y="81481"/>
                </a:cubicBezTo>
                <a:cubicBezTo>
                  <a:pt x="1524001" y="0"/>
                  <a:pt x="1762408" y="18106"/>
                  <a:pt x="2000816" y="36213"/>
                </a:cubicBezTo>
              </a:path>
            </a:pathLst>
          </a:custGeom>
          <a:ln w="127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 rot="5400000" flipH="1">
            <a:off x="1160465" y="489104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35" name="Freeform 34"/>
          <p:cNvSpPr/>
          <p:nvPr/>
        </p:nvSpPr>
        <p:spPr>
          <a:xfrm>
            <a:off x="4508626" y="2216856"/>
            <a:ext cx="2818646" cy="3174748"/>
          </a:xfrm>
          <a:custGeom>
            <a:avLst/>
            <a:gdLst>
              <a:gd name="connsiteX0" fmla="*/ 0 w 2818646"/>
              <a:gd name="connsiteY0" fmla="*/ 2270911 h 3174748"/>
              <a:gd name="connsiteX1" fmla="*/ 543208 w 2818646"/>
              <a:gd name="connsiteY1" fmla="*/ 2850332 h 3174748"/>
              <a:gd name="connsiteX2" fmla="*/ 1204111 w 2818646"/>
              <a:gd name="connsiteY2" fmla="*/ 3076669 h 3174748"/>
              <a:gd name="connsiteX3" fmla="*/ 1231271 w 2818646"/>
              <a:gd name="connsiteY3" fmla="*/ 2261857 h 3174748"/>
              <a:gd name="connsiteX4" fmla="*/ 2118511 w 2818646"/>
              <a:gd name="connsiteY4" fmla="*/ 2171323 h 3174748"/>
              <a:gd name="connsiteX5" fmla="*/ 1919334 w 2818646"/>
              <a:gd name="connsiteY5" fmla="*/ 1501366 h 3174748"/>
              <a:gd name="connsiteX6" fmla="*/ 2779414 w 2818646"/>
              <a:gd name="connsiteY6" fmla="*/ 903837 h 3174748"/>
              <a:gd name="connsiteX7" fmla="*/ 2154724 w 2818646"/>
              <a:gd name="connsiteY7" fmla="*/ 70919 h 3174748"/>
              <a:gd name="connsiteX8" fmla="*/ 1837853 w 2818646"/>
              <a:gd name="connsiteY8" fmla="*/ 478325 h 3174748"/>
              <a:gd name="connsiteX9" fmla="*/ 1258431 w 2818646"/>
              <a:gd name="connsiteY9" fmla="*/ 831410 h 31747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2818646" h="3174748">
                <a:moveTo>
                  <a:pt x="0" y="2270911"/>
                </a:moveTo>
                <a:cubicBezTo>
                  <a:pt x="171261" y="2493475"/>
                  <a:pt x="342523" y="2716039"/>
                  <a:pt x="543208" y="2850332"/>
                </a:cubicBezTo>
                <a:cubicBezTo>
                  <a:pt x="743893" y="2984625"/>
                  <a:pt x="1089434" y="3174748"/>
                  <a:pt x="1204111" y="3076669"/>
                </a:cubicBezTo>
                <a:cubicBezTo>
                  <a:pt x="1318788" y="2978590"/>
                  <a:pt x="1078871" y="2412748"/>
                  <a:pt x="1231271" y="2261857"/>
                </a:cubicBezTo>
                <a:cubicBezTo>
                  <a:pt x="1383671" y="2110966"/>
                  <a:pt x="2003834" y="2298072"/>
                  <a:pt x="2118511" y="2171323"/>
                </a:cubicBezTo>
                <a:cubicBezTo>
                  <a:pt x="2233188" y="2044575"/>
                  <a:pt x="1809184" y="1712614"/>
                  <a:pt x="1919334" y="1501366"/>
                </a:cubicBezTo>
                <a:cubicBezTo>
                  <a:pt x="2029485" y="1290118"/>
                  <a:pt x="2740182" y="1142245"/>
                  <a:pt x="2779414" y="903837"/>
                </a:cubicBezTo>
                <a:cubicBezTo>
                  <a:pt x="2818646" y="665429"/>
                  <a:pt x="2311651" y="141838"/>
                  <a:pt x="2154724" y="70919"/>
                </a:cubicBezTo>
                <a:cubicBezTo>
                  <a:pt x="1997797" y="0"/>
                  <a:pt x="1987235" y="351577"/>
                  <a:pt x="1837853" y="478325"/>
                </a:cubicBezTo>
                <a:cubicBezTo>
                  <a:pt x="1688471" y="605074"/>
                  <a:pt x="1473451" y="718242"/>
                  <a:pt x="1258431" y="831410"/>
                </a:cubicBezTo>
              </a:path>
            </a:pathLst>
          </a:custGeom>
          <a:ln w="127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6" name="Freeform 35"/>
          <p:cNvSpPr/>
          <p:nvPr/>
        </p:nvSpPr>
        <p:spPr>
          <a:xfrm>
            <a:off x="5323438" y="1700808"/>
            <a:ext cx="2643612" cy="558297"/>
          </a:xfrm>
          <a:custGeom>
            <a:avLst/>
            <a:gdLst>
              <a:gd name="connsiteX0" fmla="*/ 0 w 2643612"/>
              <a:gd name="connsiteY0" fmla="*/ 242935 h 558297"/>
              <a:gd name="connsiteX1" fmla="*/ 679010 w 2643612"/>
              <a:gd name="connsiteY1" fmla="*/ 16598 h 558297"/>
              <a:gd name="connsiteX2" fmla="*/ 1774479 w 2643612"/>
              <a:gd name="connsiteY2" fmla="*/ 143347 h 558297"/>
              <a:gd name="connsiteX3" fmla="*/ 2399168 w 2643612"/>
              <a:gd name="connsiteY3" fmla="*/ 550753 h 558297"/>
              <a:gd name="connsiteX4" fmla="*/ 2643612 w 2643612"/>
              <a:gd name="connsiteY4" fmla="*/ 188614 h 5582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43612" h="558297">
                <a:moveTo>
                  <a:pt x="0" y="242935"/>
                </a:moveTo>
                <a:cubicBezTo>
                  <a:pt x="191632" y="138065"/>
                  <a:pt x="383264" y="33196"/>
                  <a:pt x="679010" y="16598"/>
                </a:cubicBezTo>
                <a:cubicBezTo>
                  <a:pt x="974757" y="0"/>
                  <a:pt x="1487786" y="54321"/>
                  <a:pt x="1774479" y="143347"/>
                </a:cubicBezTo>
                <a:cubicBezTo>
                  <a:pt x="2061172" y="232373"/>
                  <a:pt x="2254313" y="543209"/>
                  <a:pt x="2399168" y="550753"/>
                </a:cubicBezTo>
                <a:cubicBezTo>
                  <a:pt x="2544023" y="558297"/>
                  <a:pt x="2593817" y="373455"/>
                  <a:pt x="2643612" y="188614"/>
                </a:cubicBezTo>
              </a:path>
            </a:pathLst>
          </a:custGeom>
          <a:ln w="127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7" name="Freeform 36"/>
          <p:cNvSpPr/>
          <p:nvPr/>
        </p:nvSpPr>
        <p:spPr>
          <a:xfrm>
            <a:off x="3739081" y="3627687"/>
            <a:ext cx="606582" cy="289710"/>
          </a:xfrm>
          <a:custGeom>
            <a:avLst/>
            <a:gdLst>
              <a:gd name="connsiteX0" fmla="*/ 0 w 606582"/>
              <a:gd name="connsiteY0" fmla="*/ 0 h 289710"/>
              <a:gd name="connsiteX1" fmla="*/ 172016 w 606582"/>
              <a:gd name="connsiteY1" fmla="*/ 153908 h 289710"/>
              <a:gd name="connsiteX2" fmla="*/ 380246 w 606582"/>
              <a:gd name="connsiteY2" fmla="*/ 244443 h 289710"/>
              <a:gd name="connsiteX3" fmla="*/ 488887 w 606582"/>
              <a:gd name="connsiteY3" fmla="*/ 280657 h 289710"/>
              <a:gd name="connsiteX4" fmla="*/ 606582 w 606582"/>
              <a:gd name="connsiteY4" fmla="*/ 289710 h 28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06582" h="289710">
                <a:moveTo>
                  <a:pt x="0" y="0"/>
                </a:moveTo>
                <a:cubicBezTo>
                  <a:pt x="54321" y="56583"/>
                  <a:pt x="108642" y="113167"/>
                  <a:pt x="172016" y="153908"/>
                </a:cubicBezTo>
                <a:cubicBezTo>
                  <a:pt x="235390" y="194649"/>
                  <a:pt x="327434" y="223318"/>
                  <a:pt x="380246" y="244443"/>
                </a:cubicBezTo>
                <a:cubicBezTo>
                  <a:pt x="433058" y="265568"/>
                  <a:pt x="451164" y="273113"/>
                  <a:pt x="488887" y="280657"/>
                </a:cubicBezTo>
                <a:cubicBezTo>
                  <a:pt x="526610" y="288202"/>
                  <a:pt x="566596" y="288956"/>
                  <a:pt x="606582" y="289710"/>
                </a:cubicBezTo>
              </a:path>
            </a:pathLst>
          </a:custGeom>
          <a:ln w="127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8" name="Freeform 37"/>
          <p:cNvSpPr/>
          <p:nvPr/>
        </p:nvSpPr>
        <p:spPr>
          <a:xfrm>
            <a:off x="4906977" y="2441684"/>
            <a:ext cx="280658" cy="552261"/>
          </a:xfrm>
          <a:custGeom>
            <a:avLst/>
            <a:gdLst>
              <a:gd name="connsiteX0" fmla="*/ 280658 w 280658"/>
              <a:gd name="connsiteY0" fmla="*/ 552261 h 552261"/>
              <a:gd name="connsiteX1" fmla="*/ 235390 w 280658"/>
              <a:gd name="connsiteY1" fmla="*/ 362139 h 552261"/>
              <a:gd name="connsiteX2" fmla="*/ 172016 w 280658"/>
              <a:gd name="connsiteY2" fmla="*/ 208230 h 552261"/>
              <a:gd name="connsiteX3" fmla="*/ 90535 w 280658"/>
              <a:gd name="connsiteY3" fmla="*/ 90535 h 552261"/>
              <a:gd name="connsiteX4" fmla="*/ 0 w 280658"/>
              <a:gd name="connsiteY4" fmla="*/ 0 h 5522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80658" h="552261">
                <a:moveTo>
                  <a:pt x="280658" y="552261"/>
                </a:moveTo>
                <a:cubicBezTo>
                  <a:pt x="267077" y="485869"/>
                  <a:pt x="253497" y="419477"/>
                  <a:pt x="235390" y="362139"/>
                </a:cubicBezTo>
                <a:cubicBezTo>
                  <a:pt x="217283" y="304801"/>
                  <a:pt x="196159" y="253497"/>
                  <a:pt x="172016" y="208230"/>
                </a:cubicBezTo>
                <a:cubicBezTo>
                  <a:pt x="147873" y="162963"/>
                  <a:pt x="119204" y="125240"/>
                  <a:pt x="90535" y="90535"/>
                </a:cubicBezTo>
                <a:cubicBezTo>
                  <a:pt x="61866" y="55830"/>
                  <a:pt x="30933" y="27915"/>
                  <a:pt x="0" y="0"/>
                </a:cubicBezTo>
              </a:path>
            </a:pathLst>
          </a:custGeom>
          <a:ln w="12700">
            <a:solidFill>
              <a:srgbClr val="0033C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9" name="Oval 38"/>
          <p:cNvSpPr>
            <a:spLocks noChangeAspect="1"/>
          </p:cNvSpPr>
          <p:nvPr/>
        </p:nvSpPr>
        <p:spPr>
          <a:xfrm rot="5400000" flipH="1">
            <a:off x="7902474" y="177659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4"/>
              <p:cNvSpPr txBox="1">
                <a:spLocks noChangeArrowheads="1"/>
              </p:cNvSpPr>
              <p:nvPr/>
            </p:nvSpPr>
            <p:spPr bwMode="auto">
              <a:xfrm>
                <a:off x="8337" y="5445224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not necessarily a </a:t>
                </a:r>
                <a:r>
                  <a:rPr lang="en-US" sz="24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simple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path in the contracted graph.</a:t>
                </a:r>
              </a:p>
            </p:txBody>
          </p:sp>
        </mc:Choice>
        <mc:Fallback xmlns="">
          <p:sp>
            <p:nvSpPr>
              <p:cNvPr id="4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" y="5445224"/>
                <a:ext cx="9144000" cy="461665"/>
              </a:xfrm>
              <a:prstGeom prst="rect">
                <a:avLst/>
              </a:prstGeom>
              <a:blipFill>
                <a:blip r:embed="rId5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"/>
              <p:cNvSpPr txBox="1">
                <a:spLocks noChangeArrowheads="1"/>
              </p:cNvSpPr>
              <p:nvPr/>
            </p:nvSpPr>
            <p:spPr bwMode="auto">
              <a:xfrm>
                <a:off x="-716" y="5919663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not necessarily an </a:t>
                </a:r>
                <a:r>
                  <a:rPr lang="en-US" sz="2400" kern="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alternating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path in the contracted graph.</a:t>
                </a:r>
              </a:p>
            </p:txBody>
          </p:sp>
        </mc:Choice>
        <mc:Fallback xmlns="">
          <p:sp>
            <p:nvSpPr>
              <p:cNvPr id="4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716" y="5919663"/>
                <a:ext cx="9144000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flipH="1">
                <a:off x="2339752" y="4191471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2339752" y="4191471"/>
                <a:ext cx="64807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1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4"/>
              <p:cNvSpPr txBox="1">
                <a:spLocks noChangeArrowheads="1"/>
              </p:cNvSpPr>
              <p:nvPr/>
            </p:nvSpPr>
            <p:spPr bwMode="auto">
              <a:xfrm>
                <a:off x="3974" y="1373867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Theorem: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there is an augmenting path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before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shrinking a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blossom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then there is also an augmenting path </a:t>
                </a:r>
                <a:r>
                  <a:rPr lang="en-US" sz="2400" kern="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after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the shrinking.</a:t>
                </a:r>
              </a:p>
            </p:txBody>
          </p:sp>
        </mc:Choice>
        <mc:Fallback xmlns="">
          <p:sp>
            <p:nvSpPr>
              <p:cNvPr id="2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4" y="1373867"/>
                <a:ext cx="9144000" cy="830997"/>
              </a:xfrm>
              <a:prstGeom prst="rect">
                <a:avLst/>
              </a:prstGeom>
              <a:blipFill>
                <a:blip r:embed="rId2"/>
                <a:stretch>
                  <a:fillRect t="-5109" b="-160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"/>
              <p:cNvSpPr txBox="1">
                <a:spLocks noChangeArrowheads="1"/>
              </p:cNvSpPr>
              <p:nvPr/>
            </p:nvSpPr>
            <p:spPr bwMode="auto">
              <a:xfrm>
                <a:off x="8337" y="2391271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Easy case: 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has an empty stem.</a:t>
                </a:r>
              </a:p>
            </p:txBody>
          </p:sp>
        </mc:Choice>
        <mc:Fallback xmlns="">
          <p:sp>
            <p:nvSpPr>
              <p:cNvPr id="5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" y="2391271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4"/>
              <p:cNvSpPr txBox="1">
                <a:spLocks noChangeArrowheads="1"/>
              </p:cNvSpPr>
              <p:nvPr/>
            </p:nvSpPr>
            <p:spPr bwMode="auto">
              <a:xfrm>
                <a:off x="-9353" y="5157192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the </a:t>
                </a:r>
                <a:r>
                  <a:rPr lang="en-US" sz="24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subpath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that starts at an endpoint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that is not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and continues until the first encounter with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400" i="1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353" y="5157192"/>
                <a:ext cx="9144000" cy="830997"/>
              </a:xfrm>
              <a:prstGeom prst="rect">
                <a:avLst/>
              </a:prstGeom>
              <a:blipFill>
                <a:blip r:embed="rId4"/>
                <a:stretch>
                  <a:fillRect t="-5147" b="-169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4"/>
              <p:cNvSpPr txBox="1">
                <a:spLocks noChangeArrowheads="1"/>
              </p:cNvSpPr>
              <p:nvPr/>
            </p:nvSpPr>
            <p:spPr bwMode="auto">
              <a:xfrm>
                <a:off x="8337" y="6023029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an augmenting path from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 the contracted graph.</a:t>
                </a:r>
              </a:p>
            </p:txBody>
          </p:sp>
        </mc:Choice>
        <mc:Fallback xmlns="">
          <p:sp>
            <p:nvSpPr>
              <p:cNvPr id="6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" y="6023029"/>
                <a:ext cx="9144000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9" name="Rectangle 4"/>
          <p:cNvSpPr txBox="1">
            <a:spLocks noChangeArrowheads="1"/>
          </p:cNvSpPr>
          <p:nvPr/>
        </p:nvSpPr>
        <p:spPr bwMode="auto">
          <a:xfrm>
            <a:off x="8337" y="455151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is </a:t>
            </a:r>
            <a:r>
              <a:rPr lang="en-US" sz="24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unmatched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in the contracted graph.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1252652" y="2782556"/>
            <a:ext cx="6531962" cy="1807625"/>
            <a:chOff x="1252652" y="2782556"/>
            <a:chExt cx="6531962" cy="1807625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 rot="16200000">
              <a:off x="3594777" y="3645025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grpSp>
          <p:nvGrpSpPr>
            <p:cNvPr id="2" name="Group 97"/>
            <p:cNvGrpSpPr/>
            <p:nvPr/>
          </p:nvGrpSpPr>
          <p:grpSpPr>
            <a:xfrm>
              <a:off x="3894189" y="3212977"/>
              <a:ext cx="115200" cy="931576"/>
              <a:chOff x="4103948" y="4797153"/>
              <a:chExt cx="115200" cy="931576"/>
            </a:xfrm>
          </p:grpSpPr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16200000">
                <a:off x="4103948" y="479715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 rot="16200000">
                <a:off x="4103948" y="561352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grpSp>
          <p:nvGrpSpPr>
            <p:cNvPr id="3" name="Group 95"/>
            <p:cNvGrpSpPr/>
            <p:nvPr/>
          </p:nvGrpSpPr>
          <p:grpSpPr>
            <a:xfrm>
              <a:off x="4265609" y="3212977"/>
              <a:ext cx="115200" cy="931576"/>
              <a:chOff x="4499992" y="4797153"/>
              <a:chExt cx="115200" cy="931576"/>
            </a:xfrm>
          </p:grpSpPr>
          <p:sp>
            <p:nvSpPr>
              <p:cNvPr id="91" name="Oval 90"/>
              <p:cNvSpPr>
                <a:spLocks noChangeAspect="1"/>
              </p:cNvSpPr>
              <p:nvPr/>
            </p:nvSpPr>
            <p:spPr>
              <a:xfrm rot="16200000">
                <a:off x="4499992" y="479715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 rot="16200000">
                <a:off x="4499992" y="561352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grpSp>
          <p:nvGrpSpPr>
            <p:cNvPr id="4" name="Group 96"/>
            <p:cNvGrpSpPr/>
            <p:nvPr/>
          </p:nvGrpSpPr>
          <p:grpSpPr>
            <a:xfrm>
              <a:off x="4574073" y="3448763"/>
              <a:ext cx="115200" cy="448497"/>
              <a:chOff x="4850979" y="5032939"/>
              <a:chExt cx="115200" cy="448497"/>
            </a:xfrm>
          </p:grpSpPr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 rot="16200000">
                <a:off x="4850979" y="503293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>
              <a:xfrm rot="16200000">
                <a:off x="4850979" y="536623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cxnSp>
          <p:nvCxnSpPr>
            <p:cNvPr id="99" name="Straight Connector 98"/>
            <p:cNvCxnSpPr>
              <a:stCxn id="90" idx="1"/>
              <a:endCxn id="89" idx="5"/>
            </p:cNvCxnSpPr>
            <p:nvPr/>
          </p:nvCxnSpPr>
          <p:spPr>
            <a:xfrm flipH="1">
              <a:off x="3693106" y="3311306"/>
              <a:ext cx="217954" cy="3505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3" idx="7"/>
              <a:endCxn id="89" idx="3"/>
            </p:cNvCxnSpPr>
            <p:nvPr/>
          </p:nvCxnSpPr>
          <p:spPr>
            <a:xfrm flipH="1" flipV="1">
              <a:off x="3693106" y="3743354"/>
              <a:ext cx="217954" cy="3028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2" idx="7"/>
              <a:endCxn id="91" idx="4"/>
            </p:cNvCxnSpPr>
            <p:nvPr/>
          </p:nvCxnSpPr>
          <p:spPr>
            <a:xfrm flipH="1" flipV="1">
              <a:off x="4380809" y="3270577"/>
              <a:ext cx="210135" cy="1950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95" idx="1"/>
              <a:endCxn id="94" idx="4"/>
            </p:cNvCxnSpPr>
            <p:nvPr/>
          </p:nvCxnSpPr>
          <p:spPr>
            <a:xfrm flipH="1">
              <a:off x="4380809" y="3880389"/>
              <a:ext cx="210135" cy="2065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0" idx="4"/>
              <a:endCxn id="91" idx="0"/>
            </p:cNvCxnSpPr>
            <p:nvPr/>
          </p:nvCxnSpPr>
          <p:spPr>
            <a:xfrm>
              <a:off x="4009389" y="3270577"/>
              <a:ext cx="25622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93" idx="4"/>
              <a:endCxn id="94" idx="0"/>
            </p:cNvCxnSpPr>
            <p:nvPr/>
          </p:nvCxnSpPr>
          <p:spPr>
            <a:xfrm>
              <a:off x="4009389" y="4086953"/>
              <a:ext cx="25622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95" idx="6"/>
              <a:endCxn id="92" idx="2"/>
            </p:cNvCxnSpPr>
            <p:nvPr/>
          </p:nvCxnSpPr>
          <p:spPr>
            <a:xfrm flipV="1">
              <a:off x="4631673" y="3563963"/>
              <a:ext cx="0" cy="218097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6" name="TextBox 125"/>
                <p:cNvSpPr txBox="1"/>
                <p:nvPr/>
              </p:nvSpPr>
              <p:spPr>
                <a:xfrm>
                  <a:off x="3853993" y="3429000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6" name="TextBox 1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53993" y="3429000"/>
                  <a:ext cx="64807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6" name="Oval 135"/>
            <p:cNvSpPr>
              <a:spLocks noChangeAspect="1"/>
            </p:cNvSpPr>
            <p:nvPr/>
          </p:nvSpPr>
          <p:spPr>
            <a:xfrm rot="16200000">
              <a:off x="3538802" y="3068960"/>
              <a:ext cx="1224136" cy="1224136"/>
            </a:xfrm>
            <a:prstGeom prst="ellipse">
              <a:avLst/>
            </a:prstGeom>
            <a:noFill/>
            <a:ln w="12700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cxnSp>
          <p:nvCxnSpPr>
            <p:cNvPr id="146" name="Curved Connector 145"/>
            <p:cNvCxnSpPr>
              <a:stCxn id="93" idx="2"/>
              <a:endCxn id="138" idx="0"/>
            </p:cNvCxnSpPr>
            <p:nvPr/>
          </p:nvCxnSpPr>
          <p:spPr>
            <a:xfrm rot="5400000" flipH="1">
              <a:off x="3224564" y="3417329"/>
              <a:ext cx="513937" cy="940512"/>
            </a:xfrm>
            <a:prstGeom prst="curvedConnector4">
              <a:avLst>
                <a:gd name="adj1" fmla="val -44480"/>
                <a:gd name="adj2" fmla="val 53062"/>
              </a:avLst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1" name="TextBox 150"/>
                <p:cNvSpPr txBox="1"/>
                <p:nvPr/>
              </p:nvSpPr>
              <p:spPr>
                <a:xfrm>
                  <a:off x="3131840" y="3140968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51" name="TextBox 1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31840" y="3140968"/>
                  <a:ext cx="64807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" name="Group 65"/>
            <p:cNvGrpSpPr/>
            <p:nvPr/>
          </p:nvGrpSpPr>
          <p:grpSpPr>
            <a:xfrm flipH="1">
              <a:off x="1504472" y="3573016"/>
              <a:ext cx="1584176" cy="648873"/>
              <a:chOff x="5076056" y="3601832"/>
              <a:chExt cx="1584176" cy="648873"/>
            </a:xfrm>
          </p:grpSpPr>
          <p:sp>
            <p:nvSpPr>
              <p:cNvPr id="138" name="Oval 137"/>
              <p:cNvSpPr>
                <a:spLocks noChangeAspect="1"/>
              </p:cNvSpPr>
              <p:nvPr/>
            </p:nvSpPr>
            <p:spPr>
              <a:xfrm rot="16200000">
                <a:off x="5153427" y="360183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140" name="Oval 139"/>
              <p:cNvSpPr>
                <a:spLocks noChangeAspect="1"/>
              </p:cNvSpPr>
              <p:nvPr/>
            </p:nvSpPr>
            <p:spPr>
              <a:xfrm rot="16200000">
                <a:off x="5849229" y="360183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142" name="Oval 141"/>
              <p:cNvSpPr>
                <a:spLocks noChangeAspect="1"/>
              </p:cNvSpPr>
              <p:nvPr/>
            </p:nvSpPr>
            <p:spPr>
              <a:xfrm rot="16200000">
                <a:off x="6545032" y="360183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cxnSp>
            <p:nvCxnSpPr>
              <p:cNvPr id="143" name="Straight Connector 142"/>
              <p:cNvCxnSpPr>
                <a:stCxn id="138" idx="4"/>
                <a:endCxn id="140" idx="0"/>
              </p:cNvCxnSpPr>
              <p:nvPr/>
            </p:nvCxnSpPr>
            <p:spPr>
              <a:xfrm>
                <a:off x="5268627" y="3659432"/>
                <a:ext cx="580602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Connector 143"/>
              <p:cNvCxnSpPr>
                <a:stCxn id="142" idx="0"/>
                <a:endCxn id="140" idx="4"/>
              </p:cNvCxnSpPr>
              <p:nvPr/>
            </p:nvCxnSpPr>
            <p:spPr>
              <a:xfrm flipH="1">
                <a:off x="5964429" y="3659432"/>
                <a:ext cx="580603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5076056" y="3789040"/>
                    <a:ext cx="64807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𝑃</m:t>
                          </m:r>
                          <m:r>
                            <a:rPr lang="en-US" sz="2400" i="1" kern="0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he-IL" sz="2400" i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6056" y="3789040"/>
                    <a:ext cx="648072" cy="46166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/>
                <p:cNvSpPr txBox="1"/>
                <p:nvPr/>
              </p:nvSpPr>
              <p:spPr>
                <a:xfrm>
                  <a:off x="1252652" y="3140968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8" name="TextBox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52652" y="3140968"/>
                  <a:ext cx="648072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41"/>
            <p:cNvGrpSpPr/>
            <p:nvPr/>
          </p:nvGrpSpPr>
          <p:grpSpPr>
            <a:xfrm>
              <a:off x="4770334" y="2782556"/>
              <a:ext cx="3014280" cy="1411373"/>
              <a:chOff x="4726072" y="2736085"/>
              <a:chExt cx="3014280" cy="1411373"/>
            </a:xfrm>
          </p:grpSpPr>
          <p:sp>
            <p:nvSpPr>
              <p:cNvPr id="63" name="Freeform 62"/>
              <p:cNvSpPr/>
              <p:nvPr/>
            </p:nvSpPr>
            <p:spPr>
              <a:xfrm rot="9573097">
                <a:off x="4726072" y="2736085"/>
                <a:ext cx="2934948" cy="1411373"/>
              </a:xfrm>
              <a:custGeom>
                <a:avLst/>
                <a:gdLst>
                  <a:gd name="connsiteX0" fmla="*/ 2909181 w 2909181"/>
                  <a:gd name="connsiteY0" fmla="*/ 1258432 h 1436483"/>
                  <a:gd name="connsiteX1" fmla="*/ 2067209 w 2909181"/>
                  <a:gd name="connsiteY1" fmla="*/ 1339913 h 1436483"/>
                  <a:gd name="connsiteX2" fmla="*/ 1768444 w 2909181"/>
                  <a:gd name="connsiteY2" fmla="*/ 679010 h 1436483"/>
                  <a:gd name="connsiteX3" fmla="*/ 962686 w 2909181"/>
                  <a:gd name="connsiteY3" fmla="*/ 425513 h 1436483"/>
                  <a:gd name="connsiteX4" fmla="*/ 682028 w 2909181"/>
                  <a:gd name="connsiteY4" fmla="*/ 941560 h 1436483"/>
                  <a:gd name="connsiteX5" fmla="*/ 510013 w 2909181"/>
                  <a:gd name="connsiteY5" fmla="*/ 1267485 h 1436483"/>
                  <a:gd name="connsiteX6" fmla="*/ 138820 w 2909181"/>
                  <a:gd name="connsiteY6" fmla="*/ 1050202 h 1436483"/>
                  <a:gd name="connsiteX7" fmla="*/ 3018 w 2909181"/>
                  <a:gd name="connsiteY7" fmla="*/ 452673 h 1436483"/>
                  <a:gd name="connsiteX8" fmla="*/ 120714 w 2909181"/>
                  <a:gd name="connsiteY8" fmla="*/ 0 h 1436483"/>
                  <a:gd name="connsiteX0" fmla="*/ 3097244 w 3097244"/>
                  <a:gd name="connsiteY0" fmla="*/ 1258432 h 1436483"/>
                  <a:gd name="connsiteX1" fmla="*/ 2255272 w 3097244"/>
                  <a:gd name="connsiteY1" fmla="*/ 1339913 h 1436483"/>
                  <a:gd name="connsiteX2" fmla="*/ 1956507 w 3097244"/>
                  <a:gd name="connsiteY2" fmla="*/ 679010 h 1436483"/>
                  <a:gd name="connsiteX3" fmla="*/ 1150749 w 3097244"/>
                  <a:gd name="connsiteY3" fmla="*/ 425513 h 1436483"/>
                  <a:gd name="connsiteX4" fmla="*/ 870091 w 3097244"/>
                  <a:gd name="connsiteY4" fmla="*/ 941560 h 1436483"/>
                  <a:gd name="connsiteX5" fmla="*/ 698076 w 3097244"/>
                  <a:gd name="connsiteY5" fmla="*/ 1267485 h 1436483"/>
                  <a:gd name="connsiteX6" fmla="*/ 84499 w 3097244"/>
                  <a:gd name="connsiteY6" fmla="*/ 859915 h 1436483"/>
                  <a:gd name="connsiteX7" fmla="*/ 191081 w 3097244"/>
                  <a:gd name="connsiteY7" fmla="*/ 452673 h 1436483"/>
                  <a:gd name="connsiteX8" fmla="*/ 308777 w 3097244"/>
                  <a:gd name="connsiteY8" fmla="*/ 0 h 1436483"/>
                  <a:gd name="connsiteX0" fmla="*/ 3077890 w 3077890"/>
                  <a:gd name="connsiteY0" fmla="*/ 1258432 h 1436483"/>
                  <a:gd name="connsiteX1" fmla="*/ 2235918 w 3077890"/>
                  <a:gd name="connsiteY1" fmla="*/ 1339913 h 1436483"/>
                  <a:gd name="connsiteX2" fmla="*/ 1937153 w 3077890"/>
                  <a:gd name="connsiteY2" fmla="*/ 679010 h 1436483"/>
                  <a:gd name="connsiteX3" fmla="*/ 1131395 w 3077890"/>
                  <a:gd name="connsiteY3" fmla="*/ 425513 h 1436483"/>
                  <a:gd name="connsiteX4" fmla="*/ 850737 w 3077890"/>
                  <a:gd name="connsiteY4" fmla="*/ 941560 h 1436483"/>
                  <a:gd name="connsiteX5" fmla="*/ 562596 w 3077890"/>
                  <a:gd name="connsiteY5" fmla="*/ 968543 h 1436483"/>
                  <a:gd name="connsiteX6" fmla="*/ 65145 w 3077890"/>
                  <a:gd name="connsiteY6" fmla="*/ 859915 h 1436483"/>
                  <a:gd name="connsiteX7" fmla="*/ 171727 w 3077890"/>
                  <a:gd name="connsiteY7" fmla="*/ 452673 h 1436483"/>
                  <a:gd name="connsiteX8" fmla="*/ 289423 w 3077890"/>
                  <a:gd name="connsiteY8" fmla="*/ 0 h 1436483"/>
                  <a:gd name="connsiteX0" fmla="*/ 2934948 w 2934948"/>
                  <a:gd name="connsiteY0" fmla="*/ 1258432 h 1436483"/>
                  <a:gd name="connsiteX1" fmla="*/ 2092976 w 2934948"/>
                  <a:gd name="connsiteY1" fmla="*/ 1339913 h 1436483"/>
                  <a:gd name="connsiteX2" fmla="*/ 1794211 w 2934948"/>
                  <a:gd name="connsiteY2" fmla="*/ 679010 h 1436483"/>
                  <a:gd name="connsiteX3" fmla="*/ 988453 w 2934948"/>
                  <a:gd name="connsiteY3" fmla="*/ 425513 h 1436483"/>
                  <a:gd name="connsiteX4" fmla="*/ 707795 w 2934948"/>
                  <a:gd name="connsiteY4" fmla="*/ 941560 h 1436483"/>
                  <a:gd name="connsiteX5" fmla="*/ 419654 w 2934948"/>
                  <a:gd name="connsiteY5" fmla="*/ 968543 h 1436483"/>
                  <a:gd name="connsiteX6" fmla="*/ 65145 w 2934948"/>
                  <a:gd name="connsiteY6" fmla="*/ 682661 h 1436483"/>
                  <a:gd name="connsiteX7" fmla="*/ 28785 w 2934948"/>
                  <a:gd name="connsiteY7" fmla="*/ 452673 h 1436483"/>
                  <a:gd name="connsiteX8" fmla="*/ 146481 w 2934948"/>
                  <a:gd name="connsiteY8" fmla="*/ 0 h 1436483"/>
                  <a:gd name="connsiteX0" fmla="*/ 2934948 w 2934948"/>
                  <a:gd name="connsiteY0" fmla="*/ 1233322 h 1411373"/>
                  <a:gd name="connsiteX1" fmla="*/ 2092976 w 2934948"/>
                  <a:gd name="connsiteY1" fmla="*/ 1314803 h 1411373"/>
                  <a:gd name="connsiteX2" fmla="*/ 1794211 w 2934948"/>
                  <a:gd name="connsiteY2" fmla="*/ 653900 h 1411373"/>
                  <a:gd name="connsiteX3" fmla="*/ 988453 w 2934948"/>
                  <a:gd name="connsiteY3" fmla="*/ 400403 h 1411373"/>
                  <a:gd name="connsiteX4" fmla="*/ 707795 w 2934948"/>
                  <a:gd name="connsiteY4" fmla="*/ 916450 h 1411373"/>
                  <a:gd name="connsiteX5" fmla="*/ 419654 w 2934948"/>
                  <a:gd name="connsiteY5" fmla="*/ 943433 h 1411373"/>
                  <a:gd name="connsiteX6" fmla="*/ 65145 w 2934948"/>
                  <a:gd name="connsiteY6" fmla="*/ 657551 h 1411373"/>
                  <a:gd name="connsiteX7" fmla="*/ 28785 w 2934948"/>
                  <a:gd name="connsiteY7" fmla="*/ 427563 h 1411373"/>
                  <a:gd name="connsiteX8" fmla="*/ 156617 w 2934948"/>
                  <a:gd name="connsiteY8" fmla="*/ 0 h 141137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934948" h="1411373">
                    <a:moveTo>
                      <a:pt x="2934948" y="1233322"/>
                    </a:moveTo>
                    <a:cubicBezTo>
                      <a:pt x="2609023" y="1322347"/>
                      <a:pt x="2283099" y="1411373"/>
                      <a:pt x="2092976" y="1314803"/>
                    </a:cubicBezTo>
                    <a:cubicBezTo>
                      <a:pt x="1902853" y="1218233"/>
                      <a:pt x="1978298" y="806300"/>
                      <a:pt x="1794211" y="653900"/>
                    </a:cubicBezTo>
                    <a:cubicBezTo>
                      <a:pt x="1610124" y="501500"/>
                      <a:pt x="1169522" y="356645"/>
                      <a:pt x="988453" y="400403"/>
                    </a:cubicBezTo>
                    <a:cubicBezTo>
                      <a:pt x="807384" y="444161"/>
                      <a:pt x="802595" y="825945"/>
                      <a:pt x="707795" y="916450"/>
                    </a:cubicBezTo>
                    <a:cubicBezTo>
                      <a:pt x="612995" y="1006955"/>
                      <a:pt x="526762" y="986583"/>
                      <a:pt x="419654" y="943433"/>
                    </a:cubicBezTo>
                    <a:cubicBezTo>
                      <a:pt x="312546" y="900283"/>
                      <a:pt x="130290" y="743529"/>
                      <a:pt x="65145" y="657551"/>
                    </a:cubicBezTo>
                    <a:cubicBezTo>
                      <a:pt x="0" y="571573"/>
                      <a:pt x="13540" y="537155"/>
                      <a:pt x="28785" y="427563"/>
                    </a:cubicBezTo>
                    <a:cubicBezTo>
                      <a:pt x="44030" y="317971"/>
                      <a:pt x="96260" y="138819"/>
                      <a:pt x="156617" y="0"/>
                    </a:cubicBezTo>
                  </a:path>
                </a:pathLst>
              </a:cu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64" name="Oval 63"/>
              <p:cNvSpPr>
                <a:spLocks noChangeAspect="1"/>
              </p:cNvSpPr>
              <p:nvPr/>
            </p:nvSpPr>
            <p:spPr>
              <a:xfrm rot="16200000">
                <a:off x="7625152" y="357301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/>
                  <p:cNvSpPr txBox="1"/>
                  <p:nvPr/>
                </p:nvSpPr>
                <p:spPr>
                  <a:xfrm flipH="1">
                    <a:off x="5508104" y="3645024"/>
                    <a:ext cx="15841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 rtl="0"/>
                    <a:r>
                      <a:rPr lang="en-US" sz="2400" dirty="0" smtClean="0">
                        <a:solidFill>
                          <a:srgbClr val="FF0000"/>
                        </a:solidFill>
                        <a:latin typeface="Times New Roman" pitchFamily="18" charset="0"/>
                        <a:cs typeface="Times New Roman" pitchFamily="18" charset="0"/>
                      </a:rPr>
                      <a:t>Rest of </a:t>
                    </a:r>
                    <a14:m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oMath>
                    </a14:m>
                    <a:endParaRPr lang="he-IL" sz="2400" i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0" name="TextBox 3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508104" y="3645024"/>
                    <a:ext cx="1584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10667" b="-3066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3680745" y="4128516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80745" y="4128516"/>
                  <a:ext cx="648072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" name="Text Box 3"/>
          <p:cNvSpPr txBox="1">
            <a:spLocks noChangeArrowheads="1"/>
          </p:cNvSpPr>
          <p:nvPr/>
        </p:nvSpPr>
        <p:spPr bwMode="auto">
          <a:xfrm>
            <a:off x="-10440" y="260648"/>
            <a:ext cx="9154440" cy="98488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Augmenting path in original graph 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Wingdings" pitchFamily="2" charset="2"/>
              </a:rPr>
              <a:t> </a:t>
            </a:r>
            <a:b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Wingdings" pitchFamily="2" charset="2"/>
              </a:rPr>
            </a:b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Wingdings" pitchFamily="2" charset="2"/>
              </a:rPr>
              <a:t>Augmenting path in contracted graph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9" grpId="0"/>
      <p:bldP spid="61" grpId="0"/>
      <p:bldP spid="62" grpId="0"/>
      <p:bldP spid="3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4448467" y="2564904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𝐵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67" y="2564904"/>
                <a:ext cx="64807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8" name="Group 47"/>
          <p:cNvGrpSpPr/>
          <p:nvPr/>
        </p:nvGrpSpPr>
        <p:grpSpPr>
          <a:xfrm rot="2302047">
            <a:off x="4133276" y="2186758"/>
            <a:ext cx="1224136" cy="1224136"/>
            <a:chOff x="4042510" y="3066002"/>
            <a:chExt cx="1224136" cy="1224136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 rot="16200000">
              <a:off x="4096760" y="3645025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grpSp>
          <p:nvGrpSpPr>
            <p:cNvPr id="2" name="Group 97"/>
            <p:cNvGrpSpPr/>
            <p:nvPr/>
          </p:nvGrpSpPr>
          <p:grpSpPr>
            <a:xfrm>
              <a:off x="4396172" y="3212977"/>
              <a:ext cx="115200" cy="931576"/>
              <a:chOff x="4103948" y="4797153"/>
              <a:chExt cx="115200" cy="931576"/>
            </a:xfrm>
          </p:grpSpPr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16200000">
                <a:off x="4103948" y="479715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 rot="16200000">
                <a:off x="4103948" y="561352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grpSp>
          <p:nvGrpSpPr>
            <p:cNvPr id="3" name="Group 95"/>
            <p:cNvGrpSpPr/>
            <p:nvPr/>
          </p:nvGrpSpPr>
          <p:grpSpPr>
            <a:xfrm>
              <a:off x="4767592" y="3212977"/>
              <a:ext cx="115200" cy="931576"/>
              <a:chOff x="4499992" y="4797153"/>
              <a:chExt cx="115200" cy="931576"/>
            </a:xfrm>
          </p:grpSpPr>
          <p:sp>
            <p:nvSpPr>
              <p:cNvPr id="91" name="Oval 90"/>
              <p:cNvSpPr>
                <a:spLocks noChangeAspect="1"/>
              </p:cNvSpPr>
              <p:nvPr/>
            </p:nvSpPr>
            <p:spPr>
              <a:xfrm rot="16200000">
                <a:off x="4499992" y="479715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 rot="16200000">
                <a:off x="4499992" y="561352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grpSp>
          <p:nvGrpSpPr>
            <p:cNvPr id="4" name="Group 96"/>
            <p:cNvGrpSpPr/>
            <p:nvPr/>
          </p:nvGrpSpPr>
          <p:grpSpPr>
            <a:xfrm>
              <a:off x="5076056" y="3448763"/>
              <a:ext cx="115200" cy="448497"/>
              <a:chOff x="4850979" y="5032939"/>
              <a:chExt cx="115200" cy="448497"/>
            </a:xfrm>
          </p:grpSpPr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 rot="16200000">
                <a:off x="4850979" y="503293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>
              <a:xfrm rot="16200000">
                <a:off x="4850979" y="536623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cxnSp>
          <p:nvCxnSpPr>
            <p:cNvPr id="99" name="Straight Connector 98"/>
            <p:cNvCxnSpPr>
              <a:stCxn id="90" idx="1"/>
              <a:endCxn id="89" idx="5"/>
            </p:cNvCxnSpPr>
            <p:nvPr/>
          </p:nvCxnSpPr>
          <p:spPr>
            <a:xfrm flipH="1">
              <a:off x="4195089" y="3311306"/>
              <a:ext cx="217954" cy="3505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3" idx="7"/>
              <a:endCxn id="89" idx="3"/>
            </p:cNvCxnSpPr>
            <p:nvPr/>
          </p:nvCxnSpPr>
          <p:spPr>
            <a:xfrm flipH="1" flipV="1">
              <a:off x="4195089" y="3743354"/>
              <a:ext cx="217954" cy="3028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2" idx="7"/>
              <a:endCxn id="91" idx="4"/>
            </p:cNvCxnSpPr>
            <p:nvPr/>
          </p:nvCxnSpPr>
          <p:spPr>
            <a:xfrm flipH="1" flipV="1">
              <a:off x="4882792" y="3270577"/>
              <a:ext cx="210135" cy="1950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95" idx="1"/>
              <a:endCxn id="94" idx="4"/>
            </p:cNvCxnSpPr>
            <p:nvPr/>
          </p:nvCxnSpPr>
          <p:spPr>
            <a:xfrm flipH="1">
              <a:off x="4882792" y="3880389"/>
              <a:ext cx="210135" cy="2065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0" idx="4"/>
              <a:endCxn id="91" idx="0"/>
            </p:cNvCxnSpPr>
            <p:nvPr/>
          </p:nvCxnSpPr>
          <p:spPr>
            <a:xfrm>
              <a:off x="4511372" y="3270577"/>
              <a:ext cx="25622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93" idx="4"/>
              <a:endCxn id="94" idx="0"/>
            </p:cNvCxnSpPr>
            <p:nvPr/>
          </p:nvCxnSpPr>
          <p:spPr>
            <a:xfrm>
              <a:off x="4511372" y="4086953"/>
              <a:ext cx="25622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95" idx="6"/>
              <a:endCxn id="92" idx="2"/>
            </p:cNvCxnSpPr>
            <p:nvPr/>
          </p:nvCxnSpPr>
          <p:spPr>
            <a:xfrm flipV="1">
              <a:off x="5133656" y="3563963"/>
              <a:ext cx="0" cy="218097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>
              <a:spLocks noChangeAspect="1"/>
            </p:cNvSpPr>
            <p:nvPr/>
          </p:nvSpPr>
          <p:spPr>
            <a:xfrm rot="16200000">
              <a:off x="4042510" y="3066002"/>
              <a:ext cx="1224136" cy="1224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  <p:cxnSp>
        <p:nvCxnSpPr>
          <p:cNvPr id="146" name="Curved Connector 145"/>
          <p:cNvCxnSpPr>
            <a:stCxn id="95" idx="2"/>
            <a:endCxn id="138" idx="0"/>
          </p:cNvCxnSpPr>
          <p:nvPr/>
        </p:nvCxnSpPr>
        <p:spPr>
          <a:xfrm rot="5400000" flipH="1">
            <a:off x="4200575" y="2483710"/>
            <a:ext cx="142287" cy="1426387"/>
          </a:xfrm>
          <a:prstGeom prst="curvedConnector4">
            <a:avLst>
              <a:gd name="adj1" fmla="val -160661"/>
              <a:gd name="adj2" fmla="val 50766"/>
            </a:avLst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3995936" y="1916832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𝑏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916832"/>
                <a:ext cx="6480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"/>
              <p:cNvSpPr txBox="1">
                <a:spLocks noChangeArrowheads="1"/>
              </p:cNvSpPr>
              <p:nvPr/>
            </p:nvSpPr>
            <p:spPr bwMode="auto">
              <a:xfrm>
                <a:off x="8337" y="548680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Hard(</a:t>
                </a:r>
                <a:r>
                  <a:rPr lang="en-US" sz="2400" b="1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er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 case: 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has a non-empty stem</a:t>
                </a:r>
              </a:p>
            </p:txBody>
          </p:sp>
        </mc:Choice>
        <mc:Fallback xmlns="">
          <p:sp>
            <p:nvSpPr>
              <p:cNvPr id="5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" y="548680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65"/>
          <p:cNvGrpSpPr/>
          <p:nvPr/>
        </p:nvGrpSpPr>
        <p:grpSpPr>
          <a:xfrm flipH="1">
            <a:off x="2051720" y="3068159"/>
            <a:ext cx="1584176" cy="648873"/>
            <a:chOff x="5076056" y="3601832"/>
            <a:chExt cx="1584176" cy="648873"/>
          </a:xfrm>
        </p:grpSpPr>
        <p:sp>
          <p:nvSpPr>
            <p:cNvPr id="138" name="Oval 137"/>
            <p:cNvSpPr>
              <a:spLocks noChangeAspect="1"/>
            </p:cNvSpPr>
            <p:nvPr/>
          </p:nvSpPr>
          <p:spPr>
            <a:xfrm rot="16200000">
              <a:off x="5153427" y="360183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 rot="16200000">
              <a:off x="5849229" y="360183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 rot="16200000">
              <a:off x="6545032" y="360183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43" name="Straight Connector 142"/>
            <p:cNvCxnSpPr>
              <a:stCxn id="138" idx="4"/>
              <a:endCxn id="140" idx="0"/>
            </p:cNvCxnSpPr>
            <p:nvPr/>
          </p:nvCxnSpPr>
          <p:spPr>
            <a:xfrm>
              <a:off x="5268627" y="3659432"/>
              <a:ext cx="580602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42" idx="0"/>
              <a:endCxn id="140" idx="4"/>
            </p:cNvCxnSpPr>
            <p:nvPr/>
          </p:nvCxnSpPr>
          <p:spPr>
            <a:xfrm flipH="1">
              <a:off x="5964429" y="3659432"/>
              <a:ext cx="58060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076056" y="3789040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he-IL" sz="24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3789040"/>
                  <a:ext cx="64807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99900" y="2636111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00" y="2636111"/>
                <a:ext cx="64807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864291" y="1268760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291" y="1268760"/>
                <a:ext cx="64807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>
            <a:spLocks noChangeAspect="1"/>
          </p:cNvSpPr>
          <p:nvPr/>
        </p:nvSpPr>
        <p:spPr>
          <a:xfrm rot="7300258" flipH="1">
            <a:off x="3091501" y="1704702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 rot="7300258" flipH="1">
            <a:off x="3682502" y="2069298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cxnSp>
        <p:nvCxnSpPr>
          <p:cNvPr id="53" name="Straight Connector 52"/>
          <p:cNvCxnSpPr>
            <a:stCxn id="89" idx="0"/>
            <a:endCxn id="51" idx="0"/>
          </p:cNvCxnSpPr>
          <p:nvPr/>
        </p:nvCxnSpPr>
        <p:spPr>
          <a:xfrm flipH="1" flipV="1">
            <a:off x="3789124" y="2157140"/>
            <a:ext cx="503624" cy="31470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0"/>
            <a:endCxn id="51" idx="4"/>
          </p:cNvCxnSpPr>
          <p:nvPr/>
        </p:nvCxnSpPr>
        <p:spPr>
          <a:xfrm>
            <a:off x="3198123" y="1792544"/>
            <a:ext cx="492957" cy="30411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5" name="Group 74"/>
          <p:cNvGrpSpPr/>
          <p:nvPr/>
        </p:nvGrpSpPr>
        <p:grpSpPr>
          <a:xfrm>
            <a:off x="5000765" y="1710618"/>
            <a:ext cx="2723858" cy="1502358"/>
            <a:chOff x="5000765" y="1710618"/>
            <a:chExt cx="2723858" cy="1502358"/>
          </a:xfrm>
        </p:grpSpPr>
        <p:sp>
          <p:nvSpPr>
            <p:cNvPr id="63" name="Freeform 62"/>
            <p:cNvSpPr/>
            <p:nvPr/>
          </p:nvSpPr>
          <p:spPr>
            <a:xfrm rot="9573097">
              <a:off x="5000765" y="1710618"/>
              <a:ext cx="2637027" cy="1474971"/>
            </a:xfrm>
            <a:custGeom>
              <a:avLst/>
              <a:gdLst>
                <a:gd name="connsiteX0" fmla="*/ 2909181 w 2909181"/>
                <a:gd name="connsiteY0" fmla="*/ 1258432 h 1436483"/>
                <a:gd name="connsiteX1" fmla="*/ 2067209 w 2909181"/>
                <a:gd name="connsiteY1" fmla="*/ 1339913 h 1436483"/>
                <a:gd name="connsiteX2" fmla="*/ 1768444 w 2909181"/>
                <a:gd name="connsiteY2" fmla="*/ 679010 h 1436483"/>
                <a:gd name="connsiteX3" fmla="*/ 962686 w 2909181"/>
                <a:gd name="connsiteY3" fmla="*/ 425513 h 1436483"/>
                <a:gd name="connsiteX4" fmla="*/ 682028 w 2909181"/>
                <a:gd name="connsiteY4" fmla="*/ 941560 h 1436483"/>
                <a:gd name="connsiteX5" fmla="*/ 510013 w 2909181"/>
                <a:gd name="connsiteY5" fmla="*/ 1267485 h 1436483"/>
                <a:gd name="connsiteX6" fmla="*/ 138820 w 2909181"/>
                <a:gd name="connsiteY6" fmla="*/ 1050202 h 1436483"/>
                <a:gd name="connsiteX7" fmla="*/ 3018 w 2909181"/>
                <a:gd name="connsiteY7" fmla="*/ 452673 h 1436483"/>
                <a:gd name="connsiteX8" fmla="*/ 120714 w 2909181"/>
                <a:gd name="connsiteY8" fmla="*/ 0 h 1436483"/>
                <a:gd name="connsiteX0" fmla="*/ 3097244 w 3097244"/>
                <a:gd name="connsiteY0" fmla="*/ 1258432 h 1436483"/>
                <a:gd name="connsiteX1" fmla="*/ 2255272 w 3097244"/>
                <a:gd name="connsiteY1" fmla="*/ 1339913 h 1436483"/>
                <a:gd name="connsiteX2" fmla="*/ 1956507 w 3097244"/>
                <a:gd name="connsiteY2" fmla="*/ 679010 h 1436483"/>
                <a:gd name="connsiteX3" fmla="*/ 1150749 w 3097244"/>
                <a:gd name="connsiteY3" fmla="*/ 425513 h 1436483"/>
                <a:gd name="connsiteX4" fmla="*/ 870091 w 3097244"/>
                <a:gd name="connsiteY4" fmla="*/ 941560 h 1436483"/>
                <a:gd name="connsiteX5" fmla="*/ 698076 w 3097244"/>
                <a:gd name="connsiteY5" fmla="*/ 1267485 h 1436483"/>
                <a:gd name="connsiteX6" fmla="*/ 84499 w 3097244"/>
                <a:gd name="connsiteY6" fmla="*/ 859915 h 1436483"/>
                <a:gd name="connsiteX7" fmla="*/ 191081 w 3097244"/>
                <a:gd name="connsiteY7" fmla="*/ 452673 h 1436483"/>
                <a:gd name="connsiteX8" fmla="*/ 308777 w 3097244"/>
                <a:gd name="connsiteY8" fmla="*/ 0 h 1436483"/>
                <a:gd name="connsiteX0" fmla="*/ 3077890 w 3077890"/>
                <a:gd name="connsiteY0" fmla="*/ 1258432 h 1436483"/>
                <a:gd name="connsiteX1" fmla="*/ 2235918 w 3077890"/>
                <a:gd name="connsiteY1" fmla="*/ 1339913 h 1436483"/>
                <a:gd name="connsiteX2" fmla="*/ 1937153 w 3077890"/>
                <a:gd name="connsiteY2" fmla="*/ 679010 h 1436483"/>
                <a:gd name="connsiteX3" fmla="*/ 1131395 w 3077890"/>
                <a:gd name="connsiteY3" fmla="*/ 425513 h 1436483"/>
                <a:gd name="connsiteX4" fmla="*/ 850737 w 3077890"/>
                <a:gd name="connsiteY4" fmla="*/ 941560 h 1436483"/>
                <a:gd name="connsiteX5" fmla="*/ 562596 w 3077890"/>
                <a:gd name="connsiteY5" fmla="*/ 968543 h 1436483"/>
                <a:gd name="connsiteX6" fmla="*/ 65145 w 3077890"/>
                <a:gd name="connsiteY6" fmla="*/ 859915 h 1436483"/>
                <a:gd name="connsiteX7" fmla="*/ 171727 w 3077890"/>
                <a:gd name="connsiteY7" fmla="*/ 452673 h 1436483"/>
                <a:gd name="connsiteX8" fmla="*/ 289423 w 3077890"/>
                <a:gd name="connsiteY8" fmla="*/ 0 h 1436483"/>
                <a:gd name="connsiteX0" fmla="*/ 2934948 w 2934948"/>
                <a:gd name="connsiteY0" fmla="*/ 1258432 h 1436483"/>
                <a:gd name="connsiteX1" fmla="*/ 2092976 w 2934948"/>
                <a:gd name="connsiteY1" fmla="*/ 1339913 h 1436483"/>
                <a:gd name="connsiteX2" fmla="*/ 1794211 w 2934948"/>
                <a:gd name="connsiteY2" fmla="*/ 679010 h 1436483"/>
                <a:gd name="connsiteX3" fmla="*/ 988453 w 2934948"/>
                <a:gd name="connsiteY3" fmla="*/ 425513 h 1436483"/>
                <a:gd name="connsiteX4" fmla="*/ 707795 w 2934948"/>
                <a:gd name="connsiteY4" fmla="*/ 941560 h 1436483"/>
                <a:gd name="connsiteX5" fmla="*/ 419654 w 2934948"/>
                <a:gd name="connsiteY5" fmla="*/ 968543 h 1436483"/>
                <a:gd name="connsiteX6" fmla="*/ 65145 w 2934948"/>
                <a:gd name="connsiteY6" fmla="*/ 682661 h 1436483"/>
                <a:gd name="connsiteX7" fmla="*/ 28785 w 2934948"/>
                <a:gd name="connsiteY7" fmla="*/ 452673 h 1436483"/>
                <a:gd name="connsiteX8" fmla="*/ 146481 w 2934948"/>
                <a:gd name="connsiteY8" fmla="*/ 0 h 1436483"/>
                <a:gd name="connsiteX0" fmla="*/ 2934948 w 2934948"/>
                <a:gd name="connsiteY0" fmla="*/ 1233322 h 1411373"/>
                <a:gd name="connsiteX1" fmla="*/ 2092976 w 2934948"/>
                <a:gd name="connsiteY1" fmla="*/ 1314803 h 1411373"/>
                <a:gd name="connsiteX2" fmla="*/ 1794211 w 2934948"/>
                <a:gd name="connsiteY2" fmla="*/ 653900 h 1411373"/>
                <a:gd name="connsiteX3" fmla="*/ 988453 w 2934948"/>
                <a:gd name="connsiteY3" fmla="*/ 400403 h 1411373"/>
                <a:gd name="connsiteX4" fmla="*/ 707795 w 2934948"/>
                <a:gd name="connsiteY4" fmla="*/ 916450 h 1411373"/>
                <a:gd name="connsiteX5" fmla="*/ 419654 w 2934948"/>
                <a:gd name="connsiteY5" fmla="*/ 943433 h 1411373"/>
                <a:gd name="connsiteX6" fmla="*/ 65145 w 2934948"/>
                <a:gd name="connsiteY6" fmla="*/ 657551 h 1411373"/>
                <a:gd name="connsiteX7" fmla="*/ 28785 w 2934948"/>
                <a:gd name="connsiteY7" fmla="*/ 427563 h 1411373"/>
                <a:gd name="connsiteX8" fmla="*/ 156617 w 2934948"/>
                <a:gd name="connsiteY8" fmla="*/ 0 h 1411373"/>
                <a:gd name="connsiteX0" fmla="*/ 2637027 w 2637027"/>
                <a:gd name="connsiteY0" fmla="*/ 1385946 h 1474971"/>
                <a:gd name="connsiteX1" fmla="*/ 2092976 w 2637027"/>
                <a:gd name="connsiteY1" fmla="*/ 1314803 h 1474971"/>
                <a:gd name="connsiteX2" fmla="*/ 1794211 w 2637027"/>
                <a:gd name="connsiteY2" fmla="*/ 653900 h 1474971"/>
                <a:gd name="connsiteX3" fmla="*/ 988453 w 2637027"/>
                <a:gd name="connsiteY3" fmla="*/ 400403 h 1474971"/>
                <a:gd name="connsiteX4" fmla="*/ 707795 w 2637027"/>
                <a:gd name="connsiteY4" fmla="*/ 916450 h 1474971"/>
                <a:gd name="connsiteX5" fmla="*/ 419654 w 2637027"/>
                <a:gd name="connsiteY5" fmla="*/ 943433 h 1474971"/>
                <a:gd name="connsiteX6" fmla="*/ 65145 w 2637027"/>
                <a:gd name="connsiteY6" fmla="*/ 657551 h 1474971"/>
                <a:gd name="connsiteX7" fmla="*/ 28785 w 2637027"/>
                <a:gd name="connsiteY7" fmla="*/ 427563 h 1474971"/>
                <a:gd name="connsiteX8" fmla="*/ 156617 w 2637027"/>
                <a:gd name="connsiteY8" fmla="*/ 0 h 147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7027" h="1474971">
                  <a:moveTo>
                    <a:pt x="2637027" y="1385946"/>
                  </a:moveTo>
                  <a:cubicBezTo>
                    <a:pt x="2311102" y="1474971"/>
                    <a:pt x="2233445" y="1436811"/>
                    <a:pt x="2092976" y="1314803"/>
                  </a:cubicBezTo>
                  <a:cubicBezTo>
                    <a:pt x="1952507" y="1192795"/>
                    <a:pt x="1978298" y="806300"/>
                    <a:pt x="1794211" y="653900"/>
                  </a:cubicBezTo>
                  <a:cubicBezTo>
                    <a:pt x="1610124" y="501500"/>
                    <a:pt x="1169522" y="356645"/>
                    <a:pt x="988453" y="400403"/>
                  </a:cubicBezTo>
                  <a:cubicBezTo>
                    <a:pt x="807384" y="444161"/>
                    <a:pt x="802595" y="825945"/>
                    <a:pt x="707795" y="916450"/>
                  </a:cubicBezTo>
                  <a:cubicBezTo>
                    <a:pt x="612995" y="1006955"/>
                    <a:pt x="526762" y="986583"/>
                    <a:pt x="419654" y="943433"/>
                  </a:cubicBezTo>
                  <a:cubicBezTo>
                    <a:pt x="312546" y="900283"/>
                    <a:pt x="130290" y="743529"/>
                    <a:pt x="65145" y="657551"/>
                  </a:cubicBezTo>
                  <a:cubicBezTo>
                    <a:pt x="0" y="571573"/>
                    <a:pt x="13540" y="537155"/>
                    <a:pt x="28785" y="427563"/>
                  </a:cubicBezTo>
                  <a:cubicBezTo>
                    <a:pt x="44030" y="317971"/>
                    <a:pt x="96260" y="138819"/>
                    <a:pt x="156617" y="0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 rot="16200000">
              <a:off x="7609423" y="270892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 flipH="1">
                  <a:off x="5652120" y="2751311"/>
                  <a:ext cx="1584176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:r>
                    <a:rPr lang="en-US" sz="24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Rest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</m:oMath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52120" y="2751311"/>
                  <a:ext cx="1584176" cy="461665"/>
                </a:xfrm>
                <a:prstGeom prst="rect">
                  <a:avLst/>
                </a:prstGeom>
                <a:blipFill>
                  <a:blip r:embed="rId8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788024" y="3183359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𝑐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183359"/>
                <a:ext cx="648072" cy="46166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"/>
              <p:cNvSpPr txBox="1">
                <a:spLocks noChangeArrowheads="1"/>
              </p:cNvSpPr>
              <p:nvPr/>
            </p:nvSpPr>
            <p:spPr bwMode="auto">
              <a:xfrm>
                <a:off x="-9353" y="4005064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the first encounter of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with the flower is at the blossom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not at the stem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then this is again an easy sub-case.</a:t>
                </a:r>
                <a:endParaRPr lang="en-US" sz="24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353" y="4005064"/>
                <a:ext cx="9144000" cy="830997"/>
              </a:xfrm>
              <a:prstGeom prst="rect">
                <a:avLst/>
              </a:prstGeom>
              <a:blipFill>
                <a:blip r:embed="rId10"/>
                <a:stretch>
                  <a:fillRect t="-5147" b="-169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26" name="TextBox 125"/>
              <p:cNvSpPr txBox="1"/>
              <p:nvPr/>
            </p:nvSpPr>
            <p:spPr>
              <a:xfrm>
                <a:off x="4448467" y="2564904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𝐵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6" name="TextBox 1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8467" y="2564904"/>
                <a:ext cx="648072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47"/>
          <p:cNvGrpSpPr/>
          <p:nvPr/>
        </p:nvGrpSpPr>
        <p:grpSpPr>
          <a:xfrm rot="2302047">
            <a:off x="4133276" y="2186758"/>
            <a:ext cx="1224136" cy="1224136"/>
            <a:chOff x="4042510" y="3066002"/>
            <a:chExt cx="1224136" cy="1224136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 rot="16200000">
              <a:off x="4096760" y="3645025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grpSp>
          <p:nvGrpSpPr>
            <p:cNvPr id="3" name="Group 97"/>
            <p:cNvGrpSpPr/>
            <p:nvPr/>
          </p:nvGrpSpPr>
          <p:grpSpPr>
            <a:xfrm>
              <a:off x="4396172" y="3212977"/>
              <a:ext cx="115200" cy="931576"/>
              <a:chOff x="4103948" y="4797153"/>
              <a:chExt cx="115200" cy="931576"/>
            </a:xfrm>
          </p:grpSpPr>
          <p:sp>
            <p:nvSpPr>
              <p:cNvPr id="90" name="Oval 89"/>
              <p:cNvSpPr>
                <a:spLocks noChangeAspect="1"/>
              </p:cNvSpPr>
              <p:nvPr/>
            </p:nvSpPr>
            <p:spPr>
              <a:xfrm rot="16200000">
                <a:off x="4103948" y="479715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 rot="16200000">
                <a:off x="4103948" y="561352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grpSp>
          <p:nvGrpSpPr>
            <p:cNvPr id="4" name="Group 95"/>
            <p:cNvGrpSpPr/>
            <p:nvPr/>
          </p:nvGrpSpPr>
          <p:grpSpPr>
            <a:xfrm>
              <a:off x="4767592" y="3212977"/>
              <a:ext cx="115200" cy="931576"/>
              <a:chOff x="4499992" y="4797153"/>
              <a:chExt cx="115200" cy="931576"/>
            </a:xfrm>
          </p:grpSpPr>
          <p:sp>
            <p:nvSpPr>
              <p:cNvPr id="91" name="Oval 90"/>
              <p:cNvSpPr>
                <a:spLocks noChangeAspect="1"/>
              </p:cNvSpPr>
              <p:nvPr/>
            </p:nvSpPr>
            <p:spPr>
              <a:xfrm rot="16200000">
                <a:off x="4499992" y="479715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 rot="16200000">
                <a:off x="4499992" y="561352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grpSp>
          <p:nvGrpSpPr>
            <p:cNvPr id="5" name="Group 96"/>
            <p:cNvGrpSpPr/>
            <p:nvPr/>
          </p:nvGrpSpPr>
          <p:grpSpPr>
            <a:xfrm>
              <a:off x="5076056" y="3448763"/>
              <a:ext cx="115200" cy="448497"/>
              <a:chOff x="4850979" y="5032939"/>
              <a:chExt cx="115200" cy="448497"/>
            </a:xfrm>
          </p:grpSpPr>
          <p:sp>
            <p:nvSpPr>
              <p:cNvPr id="92" name="Oval 91"/>
              <p:cNvSpPr>
                <a:spLocks noChangeAspect="1"/>
              </p:cNvSpPr>
              <p:nvPr/>
            </p:nvSpPr>
            <p:spPr>
              <a:xfrm rot="16200000">
                <a:off x="4850979" y="503293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>
              <a:xfrm rot="16200000">
                <a:off x="4850979" y="536623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cxnSp>
          <p:nvCxnSpPr>
            <p:cNvPr id="99" name="Straight Connector 98"/>
            <p:cNvCxnSpPr>
              <a:stCxn id="90" idx="1"/>
              <a:endCxn id="89" idx="5"/>
            </p:cNvCxnSpPr>
            <p:nvPr/>
          </p:nvCxnSpPr>
          <p:spPr>
            <a:xfrm flipH="1">
              <a:off x="4195089" y="3311306"/>
              <a:ext cx="217954" cy="3505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>
              <a:stCxn id="93" idx="7"/>
              <a:endCxn id="89" idx="3"/>
            </p:cNvCxnSpPr>
            <p:nvPr/>
          </p:nvCxnSpPr>
          <p:spPr>
            <a:xfrm flipH="1" flipV="1">
              <a:off x="4195089" y="3743354"/>
              <a:ext cx="217954" cy="3028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>
              <a:stCxn id="92" idx="7"/>
              <a:endCxn id="91" idx="4"/>
            </p:cNvCxnSpPr>
            <p:nvPr/>
          </p:nvCxnSpPr>
          <p:spPr>
            <a:xfrm flipH="1" flipV="1">
              <a:off x="4882792" y="3270577"/>
              <a:ext cx="210135" cy="1950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>
              <a:stCxn id="95" idx="1"/>
              <a:endCxn id="94" idx="4"/>
            </p:cNvCxnSpPr>
            <p:nvPr/>
          </p:nvCxnSpPr>
          <p:spPr>
            <a:xfrm flipH="1">
              <a:off x="4882792" y="3880389"/>
              <a:ext cx="210135" cy="2065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90" idx="4"/>
              <a:endCxn id="91" idx="0"/>
            </p:cNvCxnSpPr>
            <p:nvPr/>
          </p:nvCxnSpPr>
          <p:spPr>
            <a:xfrm>
              <a:off x="4511372" y="3270577"/>
              <a:ext cx="25622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93" idx="4"/>
              <a:endCxn id="94" idx="0"/>
            </p:cNvCxnSpPr>
            <p:nvPr/>
          </p:nvCxnSpPr>
          <p:spPr>
            <a:xfrm>
              <a:off x="4511372" y="4086953"/>
              <a:ext cx="25622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Straight Connector 119"/>
            <p:cNvCxnSpPr>
              <a:stCxn id="95" idx="6"/>
              <a:endCxn id="92" idx="2"/>
            </p:cNvCxnSpPr>
            <p:nvPr/>
          </p:nvCxnSpPr>
          <p:spPr>
            <a:xfrm flipV="1">
              <a:off x="5133656" y="3563963"/>
              <a:ext cx="0" cy="218097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Oval 135"/>
            <p:cNvSpPr>
              <a:spLocks noChangeAspect="1"/>
            </p:cNvSpPr>
            <p:nvPr/>
          </p:nvSpPr>
          <p:spPr>
            <a:xfrm rot="16200000">
              <a:off x="4042510" y="3066002"/>
              <a:ext cx="1224136" cy="1224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  <p:cxnSp>
        <p:nvCxnSpPr>
          <p:cNvPr id="146" name="Curved Connector 145"/>
          <p:cNvCxnSpPr>
            <a:stCxn id="95" idx="2"/>
            <a:endCxn id="138" idx="0"/>
          </p:cNvCxnSpPr>
          <p:nvPr/>
        </p:nvCxnSpPr>
        <p:spPr>
          <a:xfrm rot="5400000" flipH="1">
            <a:off x="4200575" y="2483710"/>
            <a:ext cx="142287" cy="1426387"/>
          </a:xfrm>
          <a:prstGeom prst="curvedConnector4">
            <a:avLst>
              <a:gd name="adj1" fmla="val -160661"/>
              <a:gd name="adj2" fmla="val 50766"/>
            </a:avLst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51" name="TextBox 150"/>
              <p:cNvSpPr txBox="1"/>
              <p:nvPr/>
            </p:nvSpPr>
            <p:spPr>
              <a:xfrm>
                <a:off x="3995936" y="1916832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𝑏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1" name="TextBox 15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95936" y="1916832"/>
                <a:ext cx="6480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"/>
              <p:cNvSpPr txBox="1">
                <a:spLocks noChangeArrowheads="1"/>
              </p:cNvSpPr>
              <p:nvPr/>
            </p:nvSpPr>
            <p:spPr bwMode="auto">
              <a:xfrm>
                <a:off x="8337" y="548680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Hard(</a:t>
                </a:r>
                <a:r>
                  <a:rPr lang="en-US" sz="2400" b="1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er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 case: 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has a non-empty stem</a:t>
                </a:r>
              </a:p>
            </p:txBody>
          </p:sp>
        </mc:Choice>
        <mc:Fallback xmlns="">
          <p:sp>
            <p:nvSpPr>
              <p:cNvPr id="5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" y="548680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4"/>
              <p:cNvSpPr txBox="1">
                <a:spLocks noChangeArrowheads="1"/>
              </p:cNvSpPr>
              <p:nvPr/>
            </p:nvSpPr>
            <p:spPr bwMode="auto">
              <a:xfrm>
                <a:off x="8337" y="4941168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But, what if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from both its sides,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hits the stem before the blossom?</a:t>
                </a:r>
              </a:p>
            </p:txBody>
          </p:sp>
        </mc:Choice>
        <mc:Fallback xmlns="">
          <p:sp>
            <p:nvSpPr>
              <p:cNvPr id="6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" y="4941168"/>
                <a:ext cx="9144000" cy="830997"/>
              </a:xfrm>
              <a:prstGeom prst="rect">
                <a:avLst/>
              </a:prstGeom>
              <a:blipFill>
                <a:blip r:embed="rId5"/>
                <a:stretch>
                  <a:fillRect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65"/>
          <p:cNvGrpSpPr/>
          <p:nvPr/>
        </p:nvGrpSpPr>
        <p:grpSpPr>
          <a:xfrm flipH="1">
            <a:off x="2051720" y="3068159"/>
            <a:ext cx="1584176" cy="648873"/>
            <a:chOff x="5076056" y="3601832"/>
            <a:chExt cx="1584176" cy="648873"/>
          </a:xfrm>
        </p:grpSpPr>
        <p:sp>
          <p:nvSpPr>
            <p:cNvPr id="138" name="Oval 137"/>
            <p:cNvSpPr>
              <a:spLocks noChangeAspect="1"/>
            </p:cNvSpPr>
            <p:nvPr/>
          </p:nvSpPr>
          <p:spPr>
            <a:xfrm rot="16200000">
              <a:off x="5153427" y="360183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40" name="Oval 139"/>
            <p:cNvSpPr>
              <a:spLocks noChangeAspect="1"/>
            </p:cNvSpPr>
            <p:nvPr/>
          </p:nvSpPr>
          <p:spPr>
            <a:xfrm rot="16200000">
              <a:off x="5849229" y="360183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42" name="Oval 141"/>
            <p:cNvSpPr>
              <a:spLocks noChangeAspect="1"/>
            </p:cNvSpPr>
            <p:nvPr/>
          </p:nvSpPr>
          <p:spPr>
            <a:xfrm rot="16200000">
              <a:off x="6545032" y="360183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43" name="Straight Connector 142"/>
            <p:cNvCxnSpPr>
              <a:stCxn id="138" idx="4"/>
              <a:endCxn id="140" idx="0"/>
            </p:cNvCxnSpPr>
            <p:nvPr/>
          </p:nvCxnSpPr>
          <p:spPr>
            <a:xfrm>
              <a:off x="5268627" y="3659432"/>
              <a:ext cx="580602" cy="0"/>
            </a:xfrm>
            <a:prstGeom prst="line">
              <a:avLst/>
            </a:prstGeom>
            <a:ln w="508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4" name="Straight Connector 143"/>
            <p:cNvCxnSpPr>
              <a:stCxn id="142" idx="0"/>
              <a:endCxn id="140" idx="4"/>
            </p:cNvCxnSpPr>
            <p:nvPr/>
          </p:nvCxnSpPr>
          <p:spPr>
            <a:xfrm flipH="1">
              <a:off x="5964429" y="3659432"/>
              <a:ext cx="580603" cy="0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5" name="TextBox 64"/>
                <p:cNvSpPr txBox="1"/>
                <p:nvPr/>
              </p:nvSpPr>
              <p:spPr>
                <a:xfrm>
                  <a:off x="5076056" y="3789040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  <m:r>
                          <a:rPr lang="en-US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oMath>
                    </m:oMathPara>
                  </a14:m>
                  <a:endParaRPr lang="he-IL" sz="24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65" name="TextBox 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6056" y="3789040"/>
                  <a:ext cx="64807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/>
              <p:cNvSpPr txBox="1"/>
              <p:nvPr/>
            </p:nvSpPr>
            <p:spPr>
              <a:xfrm>
                <a:off x="1799900" y="2636111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68" name="TextBox 6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9900" y="2636111"/>
                <a:ext cx="64807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/>
              <p:cNvSpPr txBox="1"/>
              <p:nvPr/>
            </p:nvSpPr>
            <p:spPr>
              <a:xfrm>
                <a:off x="2864291" y="1268760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7" name="TextBox 4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4291" y="1268760"/>
                <a:ext cx="64807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Oval 40"/>
          <p:cNvSpPr>
            <a:spLocks noChangeAspect="1"/>
          </p:cNvSpPr>
          <p:nvPr/>
        </p:nvSpPr>
        <p:spPr>
          <a:xfrm rot="7300258" flipH="1">
            <a:off x="3091501" y="1704702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 rot="7300258" flipH="1">
            <a:off x="3682502" y="2069298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cxnSp>
        <p:nvCxnSpPr>
          <p:cNvPr id="53" name="Straight Connector 52"/>
          <p:cNvCxnSpPr>
            <a:stCxn id="89" idx="0"/>
            <a:endCxn id="51" idx="0"/>
          </p:cNvCxnSpPr>
          <p:nvPr/>
        </p:nvCxnSpPr>
        <p:spPr>
          <a:xfrm flipH="1" flipV="1">
            <a:off x="3789124" y="2157140"/>
            <a:ext cx="503624" cy="314700"/>
          </a:xfrm>
          <a:prstGeom prst="line">
            <a:avLst/>
          </a:prstGeom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1" idx="0"/>
            <a:endCxn id="51" idx="4"/>
          </p:cNvCxnSpPr>
          <p:nvPr/>
        </p:nvCxnSpPr>
        <p:spPr>
          <a:xfrm>
            <a:off x="3198123" y="1792544"/>
            <a:ext cx="492957" cy="304112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Group 74"/>
          <p:cNvGrpSpPr/>
          <p:nvPr/>
        </p:nvGrpSpPr>
        <p:grpSpPr>
          <a:xfrm>
            <a:off x="5000765" y="1710618"/>
            <a:ext cx="2723858" cy="1502358"/>
            <a:chOff x="5000765" y="1710618"/>
            <a:chExt cx="2723858" cy="1502358"/>
          </a:xfrm>
        </p:grpSpPr>
        <p:sp>
          <p:nvSpPr>
            <p:cNvPr id="63" name="Freeform 62"/>
            <p:cNvSpPr/>
            <p:nvPr/>
          </p:nvSpPr>
          <p:spPr>
            <a:xfrm rot="9573097">
              <a:off x="5000765" y="1710618"/>
              <a:ext cx="2637027" cy="1474971"/>
            </a:xfrm>
            <a:custGeom>
              <a:avLst/>
              <a:gdLst>
                <a:gd name="connsiteX0" fmla="*/ 2909181 w 2909181"/>
                <a:gd name="connsiteY0" fmla="*/ 1258432 h 1436483"/>
                <a:gd name="connsiteX1" fmla="*/ 2067209 w 2909181"/>
                <a:gd name="connsiteY1" fmla="*/ 1339913 h 1436483"/>
                <a:gd name="connsiteX2" fmla="*/ 1768444 w 2909181"/>
                <a:gd name="connsiteY2" fmla="*/ 679010 h 1436483"/>
                <a:gd name="connsiteX3" fmla="*/ 962686 w 2909181"/>
                <a:gd name="connsiteY3" fmla="*/ 425513 h 1436483"/>
                <a:gd name="connsiteX4" fmla="*/ 682028 w 2909181"/>
                <a:gd name="connsiteY4" fmla="*/ 941560 h 1436483"/>
                <a:gd name="connsiteX5" fmla="*/ 510013 w 2909181"/>
                <a:gd name="connsiteY5" fmla="*/ 1267485 h 1436483"/>
                <a:gd name="connsiteX6" fmla="*/ 138820 w 2909181"/>
                <a:gd name="connsiteY6" fmla="*/ 1050202 h 1436483"/>
                <a:gd name="connsiteX7" fmla="*/ 3018 w 2909181"/>
                <a:gd name="connsiteY7" fmla="*/ 452673 h 1436483"/>
                <a:gd name="connsiteX8" fmla="*/ 120714 w 2909181"/>
                <a:gd name="connsiteY8" fmla="*/ 0 h 1436483"/>
                <a:gd name="connsiteX0" fmla="*/ 3097244 w 3097244"/>
                <a:gd name="connsiteY0" fmla="*/ 1258432 h 1436483"/>
                <a:gd name="connsiteX1" fmla="*/ 2255272 w 3097244"/>
                <a:gd name="connsiteY1" fmla="*/ 1339913 h 1436483"/>
                <a:gd name="connsiteX2" fmla="*/ 1956507 w 3097244"/>
                <a:gd name="connsiteY2" fmla="*/ 679010 h 1436483"/>
                <a:gd name="connsiteX3" fmla="*/ 1150749 w 3097244"/>
                <a:gd name="connsiteY3" fmla="*/ 425513 h 1436483"/>
                <a:gd name="connsiteX4" fmla="*/ 870091 w 3097244"/>
                <a:gd name="connsiteY4" fmla="*/ 941560 h 1436483"/>
                <a:gd name="connsiteX5" fmla="*/ 698076 w 3097244"/>
                <a:gd name="connsiteY5" fmla="*/ 1267485 h 1436483"/>
                <a:gd name="connsiteX6" fmla="*/ 84499 w 3097244"/>
                <a:gd name="connsiteY6" fmla="*/ 859915 h 1436483"/>
                <a:gd name="connsiteX7" fmla="*/ 191081 w 3097244"/>
                <a:gd name="connsiteY7" fmla="*/ 452673 h 1436483"/>
                <a:gd name="connsiteX8" fmla="*/ 308777 w 3097244"/>
                <a:gd name="connsiteY8" fmla="*/ 0 h 1436483"/>
                <a:gd name="connsiteX0" fmla="*/ 3077890 w 3077890"/>
                <a:gd name="connsiteY0" fmla="*/ 1258432 h 1436483"/>
                <a:gd name="connsiteX1" fmla="*/ 2235918 w 3077890"/>
                <a:gd name="connsiteY1" fmla="*/ 1339913 h 1436483"/>
                <a:gd name="connsiteX2" fmla="*/ 1937153 w 3077890"/>
                <a:gd name="connsiteY2" fmla="*/ 679010 h 1436483"/>
                <a:gd name="connsiteX3" fmla="*/ 1131395 w 3077890"/>
                <a:gd name="connsiteY3" fmla="*/ 425513 h 1436483"/>
                <a:gd name="connsiteX4" fmla="*/ 850737 w 3077890"/>
                <a:gd name="connsiteY4" fmla="*/ 941560 h 1436483"/>
                <a:gd name="connsiteX5" fmla="*/ 562596 w 3077890"/>
                <a:gd name="connsiteY5" fmla="*/ 968543 h 1436483"/>
                <a:gd name="connsiteX6" fmla="*/ 65145 w 3077890"/>
                <a:gd name="connsiteY6" fmla="*/ 859915 h 1436483"/>
                <a:gd name="connsiteX7" fmla="*/ 171727 w 3077890"/>
                <a:gd name="connsiteY7" fmla="*/ 452673 h 1436483"/>
                <a:gd name="connsiteX8" fmla="*/ 289423 w 3077890"/>
                <a:gd name="connsiteY8" fmla="*/ 0 h 1436483"/>
                <a:gd name="connsiteX0" fmla="*/ 2934948 w 2934948"/>
                <a:gd name="connsiteY0" fmla="*/ 1258432 h 1436483"/>
                <a:gd name="connsiteX1" fmla="*/ 2092976 w 2934948"/>
                <a:gd name="connsiteY1" fmla="*/ 1339913 h 1436483"/>
                <a:gd name="connsiteX2" fmla="*/ 1794211 w 2934948"/>
                <a:gd name="connsiteY2" fmla="*/ 679010 h 1436483"/>
                <a:gd name="connsiteX3" fmla="*/ 988453 w 2934948"/>
                <a:gd name="connsiteY3" fmla="*/ 425513 h 1436483"/>
                <a:gd name="connsiteX4" fmla="*/ 707795 w 2934948"/>
                <a:gd name="connsiteY4" fmla="*/ 941560 h 1436483"/>
                <a:gd name="connsiteX5" fmla="*/ 419654 w 2934948"/>
                <a:gd name="connsiteY5" fmla="*/ 968543 h 1436483"/>
                <a:gd name="connsiteX6" fmla="*/ 65145 w 2934948"/>
                <a:gd name="connsiteY6" fmla="*/ 682661 h 1436483"/>
                <a:gd name="connsiteX7" fmla="*/ 28785 w 2934948"/>
                <a:gd name="connsiteY7" fmla="*/ 452673 h 1436483"/>
                <a:gd name="connsiteX8" fmla="*/ 146481 w 2934948"/>
                <a:gd name="connsiteY8" fmla="*/ 0 h 1436483"/>
                <a:gd name="connsiteX0" fmla="*/ 2934948 w 2934948"/>
                <a:gd name="connsiteY0" fmla="*/ 1233322 h 1411373"/>
                <a:gd name="connsiteX1" fmla="*/ 2092976 w 2934948"/>
                <a:gd name="connsiteY1" fmla="*/ 1314803 h 1411373"/>
                <a:gd name="connsiteX2" fmla="*/ 1794211 w 2934948"/>
                <a:gd name="connsiteY2" fmla="*/ 653900 h 1411373"/>
                <a:gd name="connsiteX3" fmla="*/ 988453 w 2934948"/>
                <a:gd name="connsiteY3" fmla="*/ 400403 h 1411373"/>
                <a:gd name="connsiteX4" fmla="*/ 707795 w 2934948"/>
                <a:gd name="connsiteY4" fmla="*/ 916450 h 1411373"/>
                <a:gd name="connsiteX5" fmla="*/ 419654 w 2934948"/>
                <a:gd name="connsiteY5" fmla="*/ 943433 h 1411373"/>
                <a:gd name="connsiteX6" fmla="*/ 65145 w 2934948"/>
                <a:gd name="connsiteY6" fmla="*/ 657551 h 1411373"/>
                <a:gd name="connsiteX7" fmla="*/ 28785 w 2934948"/>
                <a:gd name="connsiteY7" fmla="*/ 427563 h 1411373"/>
                <a:gd name="connsiteX8" fmla="*/ 156617 w 2934948"/>
                <a:gd name="connsiteY8" fmla="*/ 0 h 1411373"/>
                <a:gd name="connsiteX0" fmla="*/ 2637027 w 2637027"/>
                <a:gd name="connsiteY0" fmla="*/ 1385946 h 1474971"/>
                <a:gd name="connsiteX1" fmla="*/ 2092976 w 2637027"/>
                <a:gd name="connsiteY1" fmla="*/ 1314803 h 1474971"/>
                <a:gd name="connsiteX2" fmla="*/ 1794211 w 2637027"/>
                <a:gd name="connsiteY2" fmla="*/ 653900 h 1474971"/>
                <a:gd name="connsiteX3" fmla="*/ 988453 w 2637027"/>
                <a:gd name="connsiteY3" fmla="*/ 400403 h 1474971"/>
                <a:gd name="connsiteX4" fmla="*/ 707795 w 2637027"/>
                <a:gd name="connsiteY4" fmla="*/ 916450 h 1474971"/>
                <a:gd name="connsiteX5" fmla="*/ 419654 w 2637027"/>
                <a:gd name="connsiteY5" fmla="*/ 943433 h 1474971"/>
                <a:gd name="connsiteX6" fmla="*/ 65145 w 2637027"/>
                <a:gd name="connsiteY6" fmla="*/ 657551 h 1474971"/>
                <a:gd name="connsiteX7" fmla="*/ 28785 w 2637027"/>
                <a:gd name="connsiteY7" fmla="*/ 427563 h 1474971"/>
                <a:gd name="connsiteX8" fmla="*/ 156617 w 2637027"/>
                <a:gd name="connsiteY8" fmla="*/ 0 h 14749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637027" h="1474971">
                  <a:moveTo>
                    <a:pt x="2637027" y="1385946"/>
                  </a:moveTo>
                  <a:cubicBezTo>
                    <a:pt x="2311102" y="1474971"/>
                    <a:pt x="2233445" y="1436811"/>
                    <a:pt x="2092976" y="1314803"/>
                  </a:cubicBezTo>
                  <a:cubicBezTo>
                    <a:pt x="1952507" y="1192795"/>
                    <a:pt x="1978298" y="806300"/>
                    <a:pt x="1794211" y="653900"/>
                  </a:cubicBezTo>
                  <a:cubicBezTo>
                    <a:pt x="1610124" y="501500"/>
                    <a:pt x="1169522" y="356645"/>
                    <a:pt x="988453" y="400403"/>
                  </a:cubicBezTo>
                  <a:cubicBezTo>
                    <a:pt x="807384" y="444161"/>
                    <a:pt x="802595" y="825945"/>
                    <a:pt x="707795" y="916450"/>
                  </a:cubicBezTo>
                  <a:cubicBezTo>
                    <a:pt x="612995" y="1006955"/>
                    <a:pt x="526762" y="986583"/>
                    <a:pt x="419654" y="943433"/>
                  </a:cubicBezTo>
                  <a:cubicBezTo>
                    <a:pt x="312546" y="900283"/>
                    <a:pt x="130290" y="743529"/>
                    <a:pt x="65145" y="657551"/>
                  </a:cubicBezTo>
                  <a:cubicBezTo>
                    <a:pt x="0" y="571573"/>
                    <a:pt x="13540" y="537155"/>
                    <a:pt x="28785" y="427563"/>
                  </a:cubicBezTo>
                  <a:cubicBezTo>
                    <a:pt x="44030" y="317971"/>
                    <a:pt x="96260" y="138819"/>
                    <a:pt x="156617" y="0"/>
                  </a:cubicBezTo>
                </a:path>
              </a:pathLst>
            </a:custGeom>
            <a:ln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 rot="16200000">
              <a:off x="7609423" y="270892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TextBox 72"/>
                <p:cNvSpPr txBox="1"/>
                <p:nvPr/>
              </p:nvSpPr>
              <p:spPr>
                <a:xfrm flipH="1">
                  <a:off x="5652120" y="2751311"/>
                  <a:ext cx="1584176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:r>
                    <a:rPr lang="en-US" sz="2400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rPr>
                    <a:t>Rest of </a:t>
                  </a:r>
                  <a14:m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</m:oMath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3" name="TextBox 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5652120" y="2751311"/>
                  <a:ext cx="1584176" cy="461665"/>
                </a:xfrm>
                <a:prstGeom prst="rect">
                  <a:avLst/>
                </a:prstGeom>
                <a:blipFill>
                  <a:blip r:embed="rId9"/>
                  <a:stretch>
                    <a:fillRect t="-10526" b="-28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/>
              <p:cNvSpPr txBox="1"/>
              <p:nvPr/>
            </p:nvSpPr>
            <p:spPr>
              <a:xfrm>
                <a:off x="4788024" y="3183359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𝑐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4" name="TextBox 7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88024" y="3183359"/>
                <a:ext cx="64807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Rectangle 4"/>
          <p:cNvSpPr txBox="1">
            <a:spLocks noChangeArrowheads="1"/>
          </p:cNvSpPr>
          <p:nvPr/>
        </p:nvSpPr>
        <p:spPr bwMode="auto">
          <a:xfrm>
            <a:off x="4982" y="5949280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We can either face the problem head on, or bypass it.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"/>
              <p:cNvSpPr txBox="1">
                <a:spLocks noChangeArrowheads="1"/>
              </p:cNvSpPr>
              <p:nvPr/>
            </p:nvSpPr>
            <p:spPr bwMode="auto">
              <a:xfrm>
                <a:off x="-9353" y="4005064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the first encounter of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with the flower is at the blossom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not at the stem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then this is again an easy sub-case.</a:t>
                </a:r>
                <a:endParaRPr lang="en-US" sz="24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353" y="4005064"/>
                <a:ext cx="9144000" cy="830997"/>
              </a:xfrm>
              <a:prstGeom prst="rect">
                <a:avLst/>
              </a:prstGeom>
              <a:blipFill>
                <a:blip r:embed="rId11"/>
                <a:stretch>
                  <a:fillRect t="-5147" b="-169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4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4</a:t>
            </a:fld>
            <a:endParaRPr lang="da-DK"/>
          </a:p>
        </p:txBody>
      </p:sp>
      <p:grpSp>
        <p:nvGrpSpPr>
          <p:cNvPr id="12" name="Group 56"/>
          <p:cNvGrpSpPr>
            <a:grpSpLocks noChangeAspect="1"/>
          </p:cNvGrpSpPr>
          <p:nvPr/>
        </p:nvGrpSpPr>
        <p:grpSpPr>
          <a:xfrm>
            <a:off x="2108329" y="1916832"/>
            <a:ext cx="4927342" cy="3711216"/>
            <a:chOff x="1220163" y="1458420"/>
            <a:chExt cx="6159178" cy="4639020"/>
          </a:xfrm>
        </p:grpSpPr>
        <p:cxnSp>
          <p:nvCxnSpPr>
            <p:cNvPr id="33" name="Straight Connector 32"/>
            <p:cNvCxnSpPr>
              <a:stCxn id="4" idx="5"/>
              <a:endCxn id="3" idx="1"/>
            </p:cNvCxnSpPr>
            <p:nvPr/>
          </p:nvCxnSpPr>
          <p:spPr bwMode="auto">
            <a:xfrm>
              <a:off x="1825361" y="2055143"/>
              <a:ext cx="1180185" cy="1547189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3" name="Straight Connector 42"/>
            <p:cNvCxnSpPr>
              <a:stCxn id="10" idx="3"/>
              <a:endCxn id="3" idx="7"/>
            </p:cNvCxnSpPr>
            <p:nvPr/>
          </p:nvCxnSpPr>
          <p:spPr bwMode="auto">
            <a:xfrm flipH="1">
              <a:off x="3148736" y="1631265"/>
              <a:ext cx="2294930" cy="1971066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6" name="Straight Connector 45"/>
            <p:cNvCxnSpPr>
              <a:stCxn id="8" idx="6"/>
              <a:endCxn id="9" idx="2"/>
            </p:cNvCxnSpPr>
            <p:nvPr/>
          </p:nvCxnSpPr>
          <p:spPr bwMode="auto">
            <a:xfrm>
              <a:off x="5082343" y="3276740"/>
              <a:ext cx="2094498" cy="95250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88" name="Straight Connector 87"/>
            <p:cNvCxnSpPr>
              <a:stCxn id="6" idx="2"/>
              <a:endCxn id="7" idx="6"/>
            </p:cNvCxnSpPr>
            <p:nvPr/>
          </p:nvCxnSpPr>
          <p:spPr bwMode="auto">
            <a:xfrm flipH="1">
              <a:off x="1422663" y="5134665"/>
              <a:ext cx="2502175" cy="86152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2" name="Straight Connector 91"/>
            <p:cNvCxnSpPr>
              <a:stCxn id="11" idx="2"/>
              <a:endCxn id="7" idx="5"/>
            </p:cNvCxnSpPr>
            <p:nvPr/>
          </p:nvCxnSpPr>
          <p:spPr bwMode="auto">
            <a:xfrm flipH="1">
              <a:off x="1393008" y="5996190"/>
              <a:ext cx="4237178" cy="71595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95" name="Straight Connector 94"/>
            <p:cNvCxnSpPr>
              <a:stCxn id="11" idx="7"/>
              <a:endCxn id="9" idx="4"/>
            </p:cNvCxnSpPr>
            <p:nvPr/>
          </p:nvCxnSpPr>
          <p:spPr bwMode="auto">
            <a:xfrm flipV="1">
              <a:off x="5803031" y="4330490"/>
              <a:ext cx="1475060" cy="1594105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33CC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sp>
          <p:nvSpPr>
            <p:cNvPr id="3" name="Oval 56"/>
            <p:cNvSpPr>
              <a:spLocks noChangeAspect="1" noChangeArrowheads="1"/>
            </p:cNvSpPr>
            <p:nvPr/>
          </p:nvSpPr>
          <p:spPr bwMode="auto">
            <a:xfrm>
              <a:off x="2975891" y="3572676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4" name="Oval 56"/>
            <p:cNvSpPr>
              <a:spLocks noChangeAspect="1" noChangeArrowheads="1"/>
            </p:cNvSpPr>
            <p:nvPr/>
          </p:nvSpPr>
          <p:spPr bwMode="auto">
            <a:xfrm>
              <a:off x="1652516" y="1882298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6" name="Oval 56"/>
            <p:cNvSpPr>
              <a:spLocks noChangeAspect="1" noChangeArrowheads="1"/>
            </p:cNvSpPr>
            <p:nvPr/>
          </p:nvSpPr>
          <p:spPr bwMode="auto">
            <a:xfrm>
              <a:off x="3924838" y="5033415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7" name="Oval 56"/>
            <p:cNvSpPr>
              <a:spLocks noChangeAspect="1" noChangeArrowheads="1"/>
            </p:cNvSpPr>
            <p:nvPr/>
          </p:nvSpPr>
          <p:spPr bwMode="auto">
            <a:xfrm>
              <a:off x="1220163" y="589494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8" name="Oval 56"/>
            <p:cNvSpPr>
              <a:spLocks noChangeAspect="1" noChangeArrowheads="1"/>
            </p:cNvSpPr>
            <p:nvPr/>
          </p:nvSpPr>
          <p:spPr bwMode="auto">
            <a:xfrm>
              <a:off x="4879843" y="317549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9" name="Oval 56"/>
            <p:cNvSpPr>
              <a:spLocks noChangeAspect="1" noChangeArrowheads="1"/>
            </p:cNvSpPr>
            <p:nvPr/>
          </p:nvSpPr>
          <p:spPr bwMode="auto">
            <a:xfrm>
              <a:off x="7176841" y="412799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0" name="Oval 56"/>
            <p:cNvSpPr>
              <a:spLocks noChangeAspect="1" noChangeArrowheads="1"/>
            </p:cNvSpPr>
            <p:nvPr/>
          </p:nvSpPr>
          <p:spPr bwMode="auto">
            <a:xfrm>
              <a:off x="5414011" y="145842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sp>
          <p:nvSpPr>
            <p:cNvPr id="11" name="Oval 56"/>
            <p:cNvSpPr>
              <a:spLocks noChangeAspect="1" noChangeArrowheads="1"/>
            </p:cNvSpPr>
            <p:nvPr/>
          </p:nvSpPr>
          <p:spPr bwMode="auto">
            <a:xfrm>
              <a:off x="5630186" y="5894940"/>
              <a:ext cx="202500" cy="202500"/>
            </a:xfrm>
            <a:prstGeom prst="ellips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endParaRPr lang="en-US" sz="2400"/>
            </a:p>
          </p:txBody>
        </p:sp>
        <p:cxnSp>
          <p:nvCxnSpPr>
            <p:cNvPr id="31" name="Straight Connector 30"/>
            <p:cNvCxnSpPr>
              <a:stCxn id="4" idx="6"/>
              <a:endCxn id="10" idx="2"/>
            </p:cNvCxnSpPr>
            <p:nvPr/>
          </p:nvCxnSpPr>
          <p:spPr bwMode="auto">
            <a:xfrm flipV="1">
              <a:off x="1855016" y="1559670"/>
              <a:ext cx="3558995" cy="423878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38" name="Straight Connector 37"/>
            <p:cNvCxnSpPr>
              <a:stCxn id="4" idx="4"/>
              <a:endCxn id="7" idx="0"/>
            </p:cNvCxnSpPr>
            <p:nvPr/>
          </p:nvCxnSpPr>
          <p:spPr bwMode="auto">
            <a:xfrm flipH="1">
              <a:off x="1321413" y="2084798"/>
              <a:ext cx="432353" cy="3810143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lg" len="lg"/>
              <a:tailEnd type="none" w="lg" len="lg"/>
            </a:ln>
            <a:effectLst/>
          </p:spPr>
        </p:cxnSp>
        <p:cxnSp>
          <p:nvCxnSpPr>
            <p:cNvPr id="41" name="Straight Connector 40"/>
            <p:cNvCxnSpPr>
              <a:stCxn id="3" idx="3"/>
              <a:endCxn id="7" idx="7"/>
            </p:cNvCxnSpPr>
            <p:nvPr/>
          </p:nvCxnSpPr>
          <p:spPr bwMode="auto">
            <a:xfrm flipH="1">
              <a:off x="1393008" y="3745521"/>
              <a:ext cx="1612538" cy="2179074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2" name="Straight Connector 41"/>
            <p:cNvCxnSpPr>
              <a:stCxn id="9" idx="3"/>
              <a:endCxn id="6" idx="6"/>
            </p:cNvCxnSpPr>
            <p:nvPr/>
          </p:nvCxnSpPr>
          <p:spPr bwMode="auto">
            <a:xfrm flipH="1">
              <a:off x="4127338" y="4300835"/>
              <a:ext cx="3079158" cy="83383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7" name="Straight Connector 46"/>
            <p:cNvCxnSpPr>
              <a:stCxn id="10" idx="5"/>
              <a:endCxn id="9" idx="1"/>
            </p:cNvCxnSpPr>
            <p:nvPr/>
          </p:nvCxnSpPr>
          <p:spPr bwMode="auto">
            <a:xfrm>
              <a:off x="5586856" y="1631265"/>
              <a:ext cx="1619640" cy="252638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48" name="Straight Connector 47"/>
            <p:cNvCxnSpPr>
              <a:stCxn id="8" idx="3"/>
              <a:endCxn id="6" idx="0"/>
            </p:cNvCxnSpPr>
            <p:nvPr/>
          </p:nvCxnSpPr>
          <p:spPr bwMode="auto">
            <a:xfrm flipH="1">
              <a:off x="4026088" y="3348335"/>
              <a:ext cx="883410" cy="1685080"/>
            </a:xfrm>
            <a:prstGeom prst="line">
              <a:avLst/>
            </a:prstGeom>
            <a:solidFill>
              <a:schemeClr val="accent1"/>
            </a:solidFill>
            <a:ln w="50800" cap="flat" cmpd="sng" algn="ctr">
              <a:solidFill>
                <a:srgbClr val="0033CC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  <p:cxnSp>
          <p:nvCxnSpPr>
            <p:cNvPr id="50" name="Straight Connector 49"/>
            <p:cNvCxnSpPr>
              <a:stCxn id="10" idx="4"/>
              <a:endCxn id="8" idx="0"/>
            </p:cNvCxnSpPr>
            <p:nvPr/>
          </p:nvCxnSpPr>
          <p:spPr bwMode="auto">
            <a:xfrm flipH="1">
              <a:off x="4981093" y="1660920"/>
              <a:ext cx="534168" cy="1514570"/>
            </a:xfrm>
            <a:prstGeom prst="line">
              <a:avLst/>
            </a:prstGeom>
            <a:solidFill>
              <a:schemeClr val="accent1"/>
            </a:solidFill>
            <a:ln w="317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lg" len="lg"/>
            </a:ln>
            <a:effectLst/>
          </p:spPr>
        </p:cxnSp>
      </p:grp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26319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Matching</a:t>
            </a: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-652" y="1052736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 subset of edges no two of which touch each other.</a:t>
            </a:r>
          </a:p>
        </p:txBody>
      </p:sp>
      <p:sp>
        <p:nvSpPr>
          <p:cNvPr id="34" name="Rectangle 4"/>
          <p:cNvSpPr txBox="1">
            <a:spLocks noChangeArrowheads="1"/>
          </p:cNvSpPr>
          <p:nvPr/>
        </p:nvSpPr>
        <p:spPr bwMode="auto">
          <a:xfrm>
            <a:off x="8601" y="6043354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 </a:t>
            </a:r>
            <a:r>
              <a:rPr lang="en-US" sz="28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maximum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(even </a:t>
            </a:r>
            <a:r>
              <a:rPr lang="en-US" sz="2800" i="1" kern="0" dirty="0">
                <a:solidFill>
                  <a:srgbClr val="CC0099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perfect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) matching.</a:t>
            </a:r>
          </a:p>
        </p:txBody>
      </p:sp>
    </p:spTree>
    <p:extLst>
      <p:ext uri="{BB962C8B-B14F-4D97-AF65-F5344CB8AC3E}">
        <p14:creationId xmlns:p14="http://schemas.microsoft.com/office/powerpoint/2010/main" val="1880577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"/>
              <p:cNvSpPr txBox="1">
                <a:spLocks noChangeArrowheads="1"/>
              </p:cNvSpPr>
              <p:nvPr/>
            </p:nvSpPr>
            <p:spPr bwMode="auto">
              <a:xfrm>
                <a:off x="8337" y="692696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Hard(</a:t>
                </a:r>
                <a:r>
                  <a:rPr lang="en-US" sz="2400" b="1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er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 case: 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has a non-empty stem</a:t>
                </a:r>
              </a:p>
            </p:txBody>
          </p:sp>
        </mc:Choice>
        <mc:Fallback xmlns="">
          <p:sp>
            <p:nvSpPr>
              <p:cNvPr id="5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" y="692696"/>
                <a:ext cx="9144000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Text Box 3"/>
          <p:cNvSpPr txBox="1">
            <a:spLocks noChangeArrowheads="1"/>
          </p:cNvSpPr>
          <p:nvPr/>
        </p:nvSpPr>
        <p:spPr bwMode="auto">
          <a:xfrm>
            <a:off x="-10440" y="260648"/>
            <a:ext cx="9154440" cy="4924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Easy solution for hard(</a:t>
            </a:r>
            <a:r>
              <a:rPr kumimoji="0" lang="en-US" sz="3200" b="0" i="0" u="none" strike="noStrike" kern="0" cap="none" spc="0" normalizeH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er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) case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Wingdings" pitchFamily="2" charset="2"/>
              </a:rPr>
              <a:t> 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 rot="16200000">
            <a:off x="5636087" y="201845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grpSp>
        <p:nvGrpSpPr>
          <p:cNvPr id="48" name="Group 97"/>
          <p:cNvGrpSpPr/>
          <p:nvPr/>
        </p:nvGrpSpPr>
        <p:grpSpPr>
          <a:xfrm>
            <a:off x="5935499" y="1586411"/>
            <a:ext cx="115200" cy="931576"/>
            <a:chOff x="4103948" y="4797153"/>
            <a:chExt cx="115200" cy="93157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 rot="16200000">
              <a:off x="4103948" y="479715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 rot="16200000">
              <a:off x="4103948" y="561352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  <p:grpSp>
        <p:nvGrpSpPr>
          <p:cNvPr id="52" name="Group 95"/>
          <p:cNvGrpSpPr/>
          <p:nvPr/>
        </p:nvGrpSpPr>
        <p:grpSpPr>
          <a:xfrm>
            <a:off x="6306919" y="1586411"/>
            <a:ext cx="115200" cy="931576"/>
            <a:chOff x="4499992" y="4797153"/>
            <a:chExt cx="115200" cy="93157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 rot="16200000">
              <a:off x="4499992" y="479715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 rot="16200000">
              <a:off x="4499992" y="561352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  <p:grpSp>
        <p:nvGrpSpPr>
          <p:cNvPr id="57" name="Group 96"/>
          <p:cNvGrpSpPr/>
          <p:nvPr/>
        </p:nvGrpSpPr>
        <p:grpSpPr>
          <a:xfrm>
            <a:off x="6615383" y="1822197"/>
            <a:ext cx="115200" cy="448497"/>
            <a:chOff x="4850979" y="5032939"/>
            <a:chExt cx="115200" cy="448497"/>
          </a:xfrm>
        </p:grpSpPr>
        <p:sp>
          <p:nvSpPr>
            <p:cNvPr id="58" name="Oval 57"/>
            <p:cNvSpPr>
              <a:spLocks noChangeAspect="1"/>
            </p:cNvSpPr>
            <p:nvPr/>
          </p:nvSpPr>
          <p:spPr>
            <a:xfrm rot="16200000">
              <a:off x="4850979" y="503293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 rot="16200000">
              <a:off x="4850979" y="536623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  <p:cxnSp>
        <p:nvCxnSpPr>
          <p:cNvPr id="66" name="Straight Connector 65"/>
          <p:cNvCxnSpPr>
            <a:stCxn id="49" idx="1"/>
            <a:endCxn id="46" idx="5"/>
          </p:cNvCxnSpPr>
          <p:nvPr/>
        </p:nvCxnSpPr>
        <p:spPr>
          <a:xfrm flipH="1">
            <a:off x="5734416" y="1684740"/>
            <a:ext cx="217954" cy="3505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0" idx="7"/>
            <a:endCxn id="46" idx="3"/>
          </p:cNvCxnSpPr>
          <p:nvPr/>
        </p:nvCxnSpPr>
        <p:spPr>
          <a:xfrm flipH="1" flipV="1">
            <a:off x="5734416" y="2116788"/>
            <a:ext cx="217954" cy="3028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7"/>
            <a:endCxn id="55" idx="4"/>
          </p:cNvCxnSpPr>
          <p:nvPr/>
        </p:nvCxnSpPr>
        <p:spPr>
          <a:xfrm flipH="1" flipV="1">
            <a:off x="6422119" y="1644011"/>
            <a:ext cx="210135" cy="1950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6" idx="4"/>
          </p:cNvCxnSpPr>
          <p:nvPr/>
        </p:nvCxnSpPr>
        <p:spPr>
          <a:xfrm flipH="1">
            <a:off x="6422119" y="2253823"/>
            <a:ext cx="210135" cy="2065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9" idx="4"/>
            <a:endCxn id="55" idx="0"/>
          </p:cNvCxnSpPr>
          <p:nvPr/>
        </p:nvCxnSpPr>
        <p:spPr>
          <a:xfrm>
            <a:off x="6050699" y="1644011"/>
            <a:ext cx="25622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0" idx="4"/>
            <a:endCxn id="56" idx="0"/>
          </p:cNvCxnSpPr>
          <p:nvPr/>
        </p:nvCxnSpPr>
        <p:spPr>
          <a:xfrm>
            <a:off x="6050699" y="2460387"/>
            <a:ext cx="25622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0" idx="6"/>
            <a:endCxn id="58" idx="2"/>
          </p:cNvCxnSpPr>
          <p:nvPr/>
        </p:nvCxnSpPr>
        <p:spPr>
          <a:xfrm flipV="1">
            <a:off x="6672983" y="1937397"/>
            <a:ext cx="0" cy="218097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895303" y="1802434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𝐵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303" y="1802434"/>
                <a:ext cx="648072" cy="461665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/>
          <p:cNvSpPr>
            <a:spLocks noChangeAspect="1"/>
          </p:cNvSpPr>
          <p:nvPr/>
        </p:nvSpPr>
        <p:spPr>
          <a:xfrm rot="16200000">
            <a:off x="5580112" y="1442394"/>
            <a:ext cx="1224136" cy="1224136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173150" y="1514402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𝑏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150" y="1514402"/>
                <a:ext cx="64807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432780" y="1514401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780" y="1514401"/>
                <a:ext cx="648072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/>
          <p:cNvSpPr>
            <a:spLocks noChangeAspect="1"/>
          </p:cNvSpPr>
          <p:nvPr/>
        </p:nvSpPr>
        <p:spPr>
          <a:xfrm rot="16200000">
            <a:off x="2690845" y="200794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 rot="16200000">
            <a:off x="3386647" y="200794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cxnSp>
        <p:nvCxnSpPr>
          <p:cNvPr id="100" name="Straight Connector 99"/>
          <p:cNvCxnSpPr>
            <a:stCxn id="97" idx="4"/>
            <a:endCxn id="98" idx="0"/>
          </p:cNvCxnSpPr>
          <p:nvPr/>
        </p:nvCxnSpPr>
        <p:spPr>
          <a:xfrm>
            <a:off x="2806045" y="2065549"/>
            <a:ext cx="580602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8" idx="4"/>
            <a:endCxn id="103" idx="0"/>
          </p:cNvCxnSpPr>
          <p:nvPr/>
        </p:nvCxnSpPr>
        <p:spPr>
          <a:xfrm flipV="1">
            <a:off x="3501847" y="2065548"/>
            <a:ext cx="731134" cy="1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>
            <a:spLocks noChangeAspect="1"/>
          </p:cNvSpPr>
          <p:nvPr/>
        </p:nvSpPr>
        <p:spPr>
          <a:xfrm rot="16200000">
            <a:off x="4232981" y="2008524"/>
            <a:ext cx="114048" cy="114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 rot="16200000">
            <a:off x="4947370" y="2007948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cxnSp>
        <p:nvCxnSpPr>
          <p:cNvPr id="109" name="Straight Connector 108"/>
          <p:cNvCxnSpPr>
            <a:stCxn id="104" idx="0"/>
            <a:endCxn id="103" idx="4"/>
          </p:cNvCxnSpPr>
          <p:nvPr/>
        </p:nvCxnSpPr>
        <p:spPr>
          <a:xfrm flipH="1">
            <a:off x="4347029" y="2065548"/>
            <a:ext cx="600341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4" idx="4"/>
          </p:cNvCxnSpPr>
          <p:nvPr/>
        </p:nvCxnSpPr>
        <p:spPr>
          <a:xfrm>
            <a:off x="5062570" y="2065548"/>
            <a:ext cx="580602" cy="1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 flipH="1">
                <a:off x="3902908" y="2367987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𝑄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02908" y="2367987"/>
                <a:ext cx="64807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Left Brace 115"/>
          <p:cNvSpPr/>
          <p:nvPr/>
        </p:nvSpPr>
        <p:spPr>
          <a:xfrm rot="16200000">
            <a:off x="4106968" y="848324"/>
            <a:ext cx="216021" cy="2988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4"/>
              <p:cNvSpPr txBox="1">
                <a:spLocks noChangeArrowheads="1"/>
              </p:cNvSpPr>
              <p:nvPr/>
            </p:nvSpPr>
            <p:spPr bwMode="auto">
              <a:xfrm>
                <a:off x="-9353" y="2882553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i="1" kern="0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the contracted graph.</a:t>
                </a:r>
                <a:endParaRPr lang="en-US" sz="2400" kern="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353" y="2882553"/>
                <a:ext cx="9144000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Rectangle 4"/>
              <p:cNvSpPr txBox="1">
                <a:spLocks noChangeArrowheads="1"/>
              </p:cNvSpPr>
              <p:nvPr/>
            </p:nvSpPr>
            <p:spPr bwMode="auto">
              <a:xfrm>
                <a:off x="-5528" y="3746649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 stem of the flower with blossom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528" y="3746649"/>
                <a:ext cx="9144000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Rectangle 4"/>
              <p:cNvSpPr txBox="1">
                <a:spLocks noChangeArrowheads="1"/>
              </p:cNvSpPr>
              <p:nvPr/>
            </p:nvSpPr>
            <p:spPr bwMode="auto">
              <a:xfrm>
                <a:off x="-1448" y="3314601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i="1" kern="0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the matching in the contracted graph.</a:t>
                </a:r>
                <a:endParaRPr lang="en-US" sz="2400" kern="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448" y="3314601"/>
                <a:ext cx="9144000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"/>
              <p:cNvSpPr txBox="1">
                <a:spLocks noChangeArrowheads="1"/>
              </p:cNvSpPr>
              <p:nvPr/>
            </p:nvSpPr>
            <p:spPr bwMode="auto">
              <a:xfrm>
                <a:off x="4982" y="4178697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⊕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400" kern="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2" y="4178697"/>
                <a:ext cx="9144000" cy="461665"/>
              </a:xfrm>
              <a:prstGeom prst="rect">
                <a:avLst/>
              </a:prstGeom>
              <a:blipFill>
                <a:blip r:embed="rId10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"/>
              <p:cNvSpPr txBox="1">
                <a:spLocks noChangeArrowheads="1"/>
              </p:cNvSpPr>
              <p:nvPr/>
            </p:nvSpPr>
            <p:spPr bwMode="auto">
              <a:xfrm>
                <a:off x="8337" y="692696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Hard(</a:t>
                </a:r>
                <a:r>
                  <a:rPr lang="en-US" sz="2400" b="1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er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 case:  </a:t>
                </a:r>
                <a14:m>
                  <m:oMath xmlns:m="http://schemas.openxmlformats.org/officeDocument/2006/math">
                    <m:r>
                      <a:rPr lang="en-US" sz="24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has a non-empty stem</a:t>
                </a:r>
              </a:p>
            </p:txBody>
          </p:sp>
        </mc:Choice>
        <mc:Fallback xmlns="">
          <p:sp>
            <p:nvSpPr>
              <p:cNvPr id="5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" y="692696"/>
                <a:ext cx="9144000" cy="461665"/>
              </a:xfrm>
              <a:prstGeom prst="rect">
                <a:avLst/>
              </a:prstGeom>
              <a:blipFill>
                <a:blip r:embed="rId2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Oval 45"/>
          <p:cNvSpPr>
            <a:spLocks noChangeAspect="1"/>
          </p:cNvSpPr>
          <p:nvPr/>
        </p:nvSpPr>
        <p:spPr>
          <a:xfrm rot="16200000">
            <a:off x="5636087" y="201845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grpSp>
        <p:nvGrpSpPr>
          <p:cNvPr id="2" name="Group 97"/>
          <p:cNvGrpSpPr/>
          <p:nvPr/>
        </p:nvGrpSpPr>
        <p:grpSpPr>
          <a:xfrm>
            <a:off x="5935499" y="1586411"/>
            <a:ext cx="115200" cy="931576"/>
            <a:chOff x="4103948" y="4797153"/>
            <a:chExt cx="115200" cy="931576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 rot="16200000">
              <a:off x="4103948" y="479715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 rot="16200000">
              <a:off x="4103948" y="561352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  <p:grpSp>
        <p:nvGrpSpPr>
          <p:cNvPr id="3" name="Group 95"/>
          <p:cNvGrpSpPr/>
          <p:nvPr/>
        </p:nvGrpSpPr>
        <p:grpSpPr>
          <a:xfrm>
            <a:off x="6306919" y="1586411"/>
            <a:ext cx="115200" cy="931576"/>
            <a:chOff x="4499992" y="4797153"/>
            <a:chExt cx="115200" cy="931576"/>
          </a:xfrm>
        </p:grpSpPr>
        <p:sp>
          <p:nvSpPr>
            <p:cNvPr id="55" name="Oval 54"/>
            <p:cNvSpPr>
              <a:spLocks noChangeAspect="1"/>
            </p:cNvSpPr>
            <p:nvPr/>
          </p:nvSpPr>
          <p:spPr>
            <a:xfrm rot="16200000">
              <a:off x="4499992" y="479715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 rot="16200000">
              <a:off x="4499992" y="561352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  <p:grpSp>
        <p:nvGrpSpPr>
          <p:cNvPr id="4" name="Group 96"/>
          <p:cNvGrpSpPr/>
          <p:nvPr/>
        </p:nvGrpSpPr>
        <p:grpSpPr>
          <a:xfrm>
            <a:off x="6615383" y="1822197"/>
            <a:ext cx="115200" cy="448497"/>
            <a:chOff x="4850979" y="5032939"/>
            <a:chExt cx="115200" cy="448497"/>
          </a:xfrm>
        </p:grpSpPr>
        <p:sp>
          <p:nvSpPr>
            <p:cNvPr id="58" name="Oval 57"/>
            <p:cNvSpPr>
              <a:spLocks noChangeAspect="1"/>
            </p:cNvSpPr>
            <p:nvPr/>
          </p:nvSpPr>
          <p:spPr>
            <a:xfrm rot="16200000">
              <a:off x="4850979" y="503293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 rot="16200000">
              <a:off x="4850979" y="536623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  <p:cxnSp>
        <p:nvCxnSpPr>
          <p:cNvPr id="66" name="Straight Connector 65"/>
          <p:cNvCxnSpPr>
            <a:stCxn id="49" idx="1"/>
            <a:endCxn id="46" idx="5"/>
          </p:cNvCxnSpPr>
          <p:nvPr/>
        </p:nvCxnSpPr>
        <p:spPr>
          <a:xfrm flipH="1">
            <a:off x="5734416" y="1684740"/>
            <a:ext cx="217954" cy="3505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0" idx="7"/>
            <a:endCxn id="46" idx="3"/>
          </p:cNvCxnSpPr>
          <p:nvPr/>
        </p:nvCxnSpPr>
        <p:spPr>
          <a:xfrm flipH="1" flipV="1">
            <a:off x="5734416" y="2116788"/>
            <a:ext cx="217954" cy="3028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7"/>
            <a:endCxn id="55" idx="4"/>
          </p:cNvCxnSpPr>
          <p:nvPr/>
        </p:nvCxnSpPr>
        <p:spPr>
          <a:xfrm flipH="1" flipV="1">
            <a:off x="6422119" y="1644011"/>
            <a:ext cx="210135" cy="1950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0" idx="1"/>
            <a:endCxn id="56" idx="4"/>
          </p:cNvCxnSpPr>
          <p:nvPr/>
        </p:nvCxnSpPr>
        <p:spPr>
          <a:xfrm flipH="1">
            <a:off x="6422119" y="2253823"/>
            <a:ext cx="210135" cy="2065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9" idx="4"/>
            <a:endCxn id="55" idx="0"/>
          </p:cNvCxnSpPr>
          <p:nvPr/>
        </p:nvCxnSpPr>
        <p:spPr>
          <a:xfrm>
            <a:off x="6050699" y="1644011"/>
            <a:ext cx="25622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0" idx="4"/>
            <a:endCxn id="56" idx="0"/>
          </p:cNvCxnSpPr>
          <p:nvPr/>
        </p:nvCxnSpPr>
        <p:spPr>
          <a:xfrm>
            <a:off x="6050699" y="2460387"/>
            <a:ext cx="25622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>
            <a:stCxn id="60" idx="6"/>
            <a:endCxn id="58" idx="2"/>
          </p:cNvCxnSpPr>
          <p:nvPr/>
        </p:nvCxnSpPr>
        <p:spPr>
          <a:xfrm flipV="1">
            <a:off x="6672983" y="1937397"/>
            <a:ext cx="0" cy="218097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/>
              <p:cNvSpPr txBox="1"/>
              <p:nvPr/>
            </p:nvSpPr>
            <p:spPr>
              <a:xfrm>
                <a:off x="5895303" y="1802434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dirty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𝐵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6" name="TextBox 7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95303" y="1802434"/>
                <a:ext cx="648072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7" name="Oval 76"/>
          <p:cNvSpPr>
            <a:spLocks noChangeAspect="1"/>
          </p:cNvSpPr>
          <p:nvPr/>
        </p:nvSpPr>
        <p:spPr>
          <a:xfrm rot="16200000">
            <a:off x="5580112" y="1442394"/>
            <a:ext cx="1224136" cy="1224136"/>
          </a:xfrm>
          <a:prstGeom prst="ellipse">
            <a:avLst/>
          </a:prstGeom>
          <a:noFill/>
          <a:ln w="127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/>
              <p:cNvSpPr txBox="1"/>
              <p:nvPr/>
            </p:nvSpPr>
            <p:spPr>
              <a:xfrm>
                <a:off x="5173150" y="1514402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𝑏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9" name="TextBox 7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3150" y="1514402"/>
                <a:ext cx="648072" cy="46166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432780" y="1514401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2780" y="1514401"/>
                <a:ext cx="648072" cy="461665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7" name="Oval 96"/>
          <p:cNvSpPr>
            <a:spLocks noChangeAspect="1"/>
          </p:cNvSpPr>
          <p:nvPr/>
        </p:nvSpPr>
        <p:spPr>
          <a:xfrm rot="16200000">
            <a:off x="2690845" y="200794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98" name="Oval 97"/>
          <p:cNvSpPr>
            <a:spLocks noChangeAspect="1"/>
          </p:cNvSpPr>
          <p:nvPr/>
        </p:nvSpPr>
        <p:spPr>
          <a:xfrm rot="16200000">
            <a:off x="3386647" y="200794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/>
          </a:p>
        </p:txBody>
      </p:sp>
      <p:cxnSp>
        <p:nvCxnSpPr>
          <p:cNvPr id="100" name="Straight Connector 99"/>
          <p:cNvCxnSpPr>
            <a:stCxn id="97" idx="4"/>
            <a:endCxn id="98" idx="0"/>
          </p:cNvCxnSpPr>
          <p:nvPr/>
        </p:nvCxnSpPr>
        <p:spPr>
          <a:xfrm>
            <a:off x="2806045" y="2065549"/>
            <a:ext cx="580602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98" idx="4"/>
            <a:endCxn id="103" idx="0"/>
          </p:cNvCxnSpPr>
          <p:nvPr/>
        </p:nvCxnSpPr>
        <p:spPr>
          <a:xfrm flipV="1">
            <a:off x="3501847" y="2065548"/>
            <a:ext cx="731134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Oval 102"/>
          <p:cNvSpPr>
            <a:spLocks noChangeAspect="1"/>
          </p:cNvSpPr>
          <p:nvPr/>
        </p:nvSpPr>
        <p:spPr>
          <a:xfrm rot="16200000">
            <a:off x="4232981" y="2008524"/>
            <a:ext cx="114048" cy="114048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104" name="Oval 103"/>
          <p:cNvSpPr>
            <a:spLocks noChangeAspect="1"/>
          </p:cNvSpPr>
          <p:nvPr/>
        </p:nvSpPr>
        <p:spPr>
          <a:xfrm rot="16200000">
            <a:off x="4947370" y="2007948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cxnSp>
        <p:nvCxnSpPr>
          <p:cNvPr id="109" name="Straight Connector 108"/>
          <p:cNvCxnSpPr>
            <a:stCxn id="104" idx="0"/>
            <a:endCxn id="103" idx="4"/>
          </p:cNvCxnSpPr>
          <p:nvPr/>
        </p:nvCxnSpPr>
        <p:spPr>
          <a:xfrm flipH="1">
            <a:off x="4347029" y="2065548"/>
            <a:ext cx="600341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04" idx="4"/>
          </p:cNvCxnSpPr>
          <p:nvPr/>
        </p:nvCxnSpPr>
        <p:spPr>
          <a:xfrm>
            <a:off x="5062570" y="2065548"/>
            <a:ext cx="580602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3" name="TextBox 112"/>
              <p:cNvSpPr txBox="1"/>
              <p:nvPr/>
            </p:nvSpPr>
            <p:spPr>
              <a:xfrm flipH="1">
                <a:off x="3902908" y="2367987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𝑄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13" name="TextBox 1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902908" y="2367987"/>
                <a:ext cx="648072" cy="461665"/>
              </a:xfrm>
              <a:prstGeom prst="rect">
                <a:avLst/>
              </a:prstGeom>
              <a:blipFill rotWithShape="0">
                <a:blip r:embed="rId6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6" name="Left Brace 115"/>
          <p:cNvSpPr/>
          <p:nvPr/>
        </p:nvSpPr>
        <p:spPr>
          <a:xfrm rot="16200000">
            <a:off x="4106968" y="848324"/>
            <a:ext cx="216021" cy="2988333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9" name="Rectangle 4"/>
              <p:cNvSpPr txBox="1">
                <a:spLocks noChangeArrowheads="1"/>
              </p:cNvSpPr>
              <p:nvPr/>
            </p:nvSpPr>
            <p:spPr bwMode="auto">
              <a:xfrm>
                <a:off x="3966" y="4754761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|=|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|</m:t>
                    </m:r>
                    <m:sSub>
                      <m:sSubPr>
                        <m:ctrlPr>
                          <a:rPr lang="en-US" sz="24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Pr>
                      <m:e>
                        <m:r>
                          <a:rPr lang="en-US" sz="24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  <m:t>𝑀</m:t>
                        </m:r>
                      </m:e>
                      <m:sub>
                        <m:r>
                          <a:rPr lang="en-US" sz="24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  <m:t>𝐵</m:t>
                        </m:r>
                      </m:sub>
                    </m:sSub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|=</m:t>
                    </m:r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</m:t>
                    </m:r>
                    <m:sSubSup>
                      <m:sSubSupPr>
                        <m:ctrlPr>
                          <a:rPr lang="en-US" sz="24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SupPr>
                      <m:e>
                        <m:r>
                          <a:rPr lang="en-US" sz="24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endParaRPr lang="en-US" sz="2400" kern="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6" y="4754761"/>
                <a:ext cx="9144000" cy="461665"/>
              </a:xfrm>
              <a:prstGeom prst="rect">
                <a:avLst/>
              </a:prstGeom>
              <a:blipFill>
                <a:blip r:embed="rId7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1" name="Rectangle 4"/>
              <p:cNvSpPr txBox="1">
                <a:spLocks noChangeArrowheads="1"/>
              </p:cNvSpPr>
              <p:nvPr/>
            </p:nvSpPr>
            <p:spPr bwMode="auto">
              <a:xfrm>
                <a:off x="3966" y="5131351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 blossom with an empty stem </a:t>
                </a:r>
                <a:r>
                  <a:rPr lang="en-US" sz="24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w.r.t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400" kern="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66" y="5131351"/>
                <a:ext cx="9144000" cy="461665"/>
              </a:xfrm>
              <a:prstGeom prst="rect">
                <a:avLst/>
              </a:prstGeom>
              <a:blipFill>
                <a:blip r:embed="rId8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2" name="Rectangle 4"/>
              <p:cNvSpPr txBox="1">
                <a:spLocks noChangeArrowheads="1"/>
              </p:cNvSpPr>
              <p:nvPr/>
            </p:nvSpPr>
            <p:spPr bwMode="auto">
              <a:xfrm>
                <a:off x="0" y="5507940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By the easy case, there is an augmenting path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w.r.t.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</m:ctrlPr>
                      </m:sSubSupPr>
                      <m:e>
                        <m:r>
                          <a:rPr lang="en-US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  <m:sup>
                        <m:r>
                          <a:rPr lang="en-US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bSup>
                  </m:oMath>
                </a14:m>
                <a:r>
                  <a:rPr lang="en-US" sz="24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hence also w.r.t.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𝐵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400" kern="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2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507940"/>
                <a:ext cx="9144000" cy="830997"/>
              </a:xfrm>
              <a:prstGeom prst="rect">
                <a:avLst/>
              </a:prstGeom>
              <a:blipFill rotWithShape="0">
                <a:blip r:embed="rId9"/>
                <a:stretch>
                  <a:fillRect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/>
              <p:cNvSpPr txBox="1"/>
              <p:nvPr/>
            </p:nvSpPr>
            <p:spPr>
              <a:xfrm flipH="1">
                <a:off x="1187624" y="1802433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𝑀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2" name="TextBox 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1187624" y="1802433"/>
                <a:ext cx="648072" cy="461665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3" name="Text Box 3"/>
          <p:cNvSpPr txBox="1">
            <a:spLocks noChangeArrowheads="1"/>
          </p:cNvSpPr>
          <p:nvPr/>
        </p:nvSpPr>
        <p:spPr bwMode="auto">
          <a:xfrm>
            <a:off x="-10440" y="260648"/>
            <a:ext cx="9154440" cy="4924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Easy solution for hard(</a:t>
            </a:r>
            <a:r>
              <a:rPr kumimoji="0" lang="en-US" sz="3200" b="0" i="0" u="none" strike="noStrike" kern="0" cap="none" spc="0" normalizeH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er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) case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Wingdings" pitchFamily="2" charset="2"/>
              </a:rPr>
              <a:t> 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"/>
              <p:cNvSpPr txBox="1">
                <a:spLocks noChangeArrowheads="1"/>
              </p:cNvSpPr>
              <p:nvPr/>
            </p:nvSpPr>
            <p:spPr bwMode="auto">
              <a:xfrm>
                <a:off x="-9353" y="2882553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400" i="1" kern="0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the contracted graph.</a:t>
                </a:r>
                <a:endParaRPr lang="en-US" sz="2400" kern="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353" y="2882553"/>
                <a:ext cx="9144000" cy="461665"/>
              </a:xfrm>
              <a:prstGeom prst="rect">
                <a:avLst/>
              </a:prstGeom>
              <a:blipFill rotWithShape="0">
                <a:blip r:embed="rId11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"/>
              <p:cNvSpPr txBox="1">
                <a:spLocks noChangeArrowheads="1"/>
              </p:cNvSpPr>
              <p:nvPr/>
            </p:nvSpPr>
            <p:spPr bwMode="auto">
              <a:xfrm>
                <a:off x="-5528" y="3746649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 stem of the flower with blossom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5528" y="3746649"/>
                <a:ext cx="9144000" cy="461665"/>
              </a:xfrm>
              <a:prstGeom prst="rect">
                <a:avLst/>
              </a:prstGeom>
              <a:blipFill rotWithShape="0">
                <a:blip r:embed="rId12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"/>
              <p:cNvSpPr txBox="1">
                <a:spLocks noChangeArrowheads="1"/>
              </p:cNvSpPr>
              <p:nvPr/>
            </p:nvSpPr>
            <p:spPr bwMode="auto">
              <a:xfrm>
                <a:off x="-1448" y="3314601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i="1" kern="0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 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the matching in the contracted graph.</a:t>
                </a:r>
                <a:endParaRPr lang="en-US" sz="2400" kern="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448" y="3314601"/>
                <a:ext cx="9144000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Rectangle 4"/>
              <p:cNvSpPr txBox="1">
                <a:spLocks noChangeArrowheads="1"/>
              </p:cNvSpPr>
              <p:nvPr/>
            </p:nvSpPr>
            <p:spPr bwMode="auto">
              <a:xfrm>
                <a:off x="4982" y="4178697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⊕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400" kern="0" baseline="-2500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82" y="4178697"/>
                <a:ext cx="9144000" cy="461665"/>
              </a:xfrm>
              <a:prstGeom prst="rect">
                <a:avLst/>
              </a:prstGeom>
              <a:blipFill>
                <a:blip r:embed="rId14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9" grpId="0"/>
      <p:bldP spid="121" grpId="0"/>
      <p:bldP spid="122" grpId="0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l 133"/>
          <p:cNvSpPr/>
          <p:nvPr/>
        </p:nvSpPr>
        <p:spPr>
          <a:xfrm>
            <a:off x="2509106" y="4448637"/>
            <a:ext cx="1397164" cy="2200403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5" name="Oval 134"/>
          <p:cNvSpPr/>
          <p:nvPr/>
        </p:nvSpPr>
        <p:spPr>
          <a:xfrm>
            <a:off x="755576" y="1097766"/>
            <a:ext cx="4286280" cy="5643602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Oval 103"/>
          <p:cNvSpPr/>
          <p:nvPr/>
        </p:nvSpPr>
        <p:spPr>
          <a:xfrm>
            <a:off x="1204524" y="2527031"/>
            <a:ext cx="971557" cy="140203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" name="Oval 104"/>
          <p:cNvSpPr/>
          <p:nvPr/>
        </p:nvSpPr>
        <p:spPr>
          <a:xfrm>
            <a:off x="3689061" y="2973972"/>
            <a:ext cx="857030" cy="1228734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Oval 105"/>
          <p:cNvSpPr/>
          <p:nvPr/>
        </p:nvSpPr>
        <p:spPr>
          <a:xfrm>
            <a:off x="2195736" y="1171222"/>
            <a:ext cx="1223745" cy="2243491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4" name="Curved Connector 43"/>
          <p:cNvCxnSpPr>
            <a:stCxn id="36" idx="6"/>
            <a:endCxn id="19" idx="4"/>
          </p:cNvCxnSpPr>
          <p:nvPr/>
        </p:nvCxnSpPr>
        <p:spPr>
          <a:xfrm flipV="1">
            <a:off x="2594526" y="2228617"/>
            <a:ext cx="622840" cy="913957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3"/>
          <p:cNvCxnSpPr>
            <a:stCxn id="50" idx="4"/>
            <a:endCxn id="51" idx="4"/>
          </p:cNvCxnSpPr>
          <p:nvPr/>
        </p:nvCxnSpPr>
        <p:spPr>
          <a:xfrm rot="16200000" flipH="1">
            <a:off x="1693848" y="3386641"/>
            <a:ext cx="12700" cy="512076"/>
          </a:xfrm>
          <a:prstGeom prst="curvedConnector3">
            <a:avLst>
              <a:gd name="adj1" fmla="val 1240000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43"/>
          <p:cNvCxnSpPr>
            <a:stCxn id="92" idx="4"/>
            <a:endCxn id="100" idx="2"/>
          </p:cNvCxnSpPr>
          <p:nvPr/>
        </p:nvCxnSpPr>
        <p:spPr>
          <a:xfrm rot="5400000">
            <a:off x="2857513" y="5647199"/>
            <a:ext cx="913957" cy="624887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43"/>
          <p:cNvCxnSpPr>
            <a:stCxn id="48" idx="2"/>
            <a:endCxn id="94" idx="6"/>
          </p:cNvCxnSpPr>
          <p:nvPr/>
        </p:nvCxnSpPr>
        <p:spPr>
          <a:xfrm rot="10800000" flipH="1" flipV="1">
            <a:off x="1380209" y="3127874"/>
            <a:ext cx="1506637" cy="2774393"/>
          </a:xfrm>
          <a:prstGeom prst="curvedConnector3">
            <a:avLst>
              <a:gd name="adj1" fmla="val -15173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7" name="Group 136"/>
          <p:cNvGrpSpPr/>
          <p:nvPr/>
        </p:nvGrpSpPr>
        <p:grpSpPr>
          <a:xfrm>
            <a:off x="3041592" y="214290"/>
            <a:ext cx="367055" cy="276999"/>
            <a:chOff x="3041592" y="214290"/>
            <a:chExt cx="367055" cy="276999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3293447" y="28460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041592" y="214290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</a:t>
              </a:r>
              <a:endParaRPr lang="he-IL" sz="1200" dirty="0"/>
            </a:p>
          </p:txBody>
        </p:sp>
      </p:grpSp>
      <p:grpSp>
        <p:nvGrpSpPr>
          <p:cNvPr id="116" name="Group 115"/>
          <p:cNvGrpSpPr/>
          <p:nvPr/>
        </p:nvGrpSpPr>
        <p:grpSpPr>
          <a:xfrm>
            <a:off x="2892190" y="1411640"/>
            <a:ext cx="382776" cy="918610"/>
            <a:chOff x="2892190" y="1411640"/>
            <a:chExt cx="382776" cy="918610"/>
          </a:xfrm>
        </p:grpSpPr>
        <p:cxnSp>
          <p:nvCxnSpPr>
            <p:cNvPr id="24" name="Straight Connector 23"/>
            <p:cNvCxnSpPr>
              <a:stCxn id="17" idx="1"/>
              <a:endCxn id="15" idx="5"/>
            </p:cNvCxnSpPr>
            <p:nvPr/>
          </p:nvCxnSpPr>
          <p:spPr>
            <a:xfrm flipH="1" flipV="1">
              <a:off x="2914125" y="1411640"/>
              <a:ext cx="262512" cy="2614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3159766" y="1656214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3159766" y="211341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0" name="Straight Connector 29"/>
            <p:cNvCxnSpPr>
              <a:stCxn id="17" idx="4"/>
              <a:endCxn id="19" idx="0"/>
            </p:cNvCxnSpPr>
            <p:nvPr/>
          </p:nvCxnSpPr>
          <p:spPr>
            <a:xfrm>
              <a:off x="3217366" y="1771414"/>
              <a:ext cx="0" cy="34200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2892190" y="1575314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6</a:t>
              </a:r>
              <a:endParaRPr lang="he-IL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892190" y="2053251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7</a:t>
              </a:r>
              <a:endParaRPr lang="he-IL" sz="1200" dirty="0"/>
            </a:p>
          </p:txBody>
        </p:sp>
      </p:grpSp>
      <p:grpSp>
        <p:nvGrpSpPr>
          <p:cNvPr id="118" name="Group 117"/>
          <p:cNvGrpSpPr/>
          <p:nvPr/>
        </p:nvGrpSpPr>
        <p:grpSpPr>
          <a:xfrm>
            <a:off x="2479326" y="2228617"/>
            <a:ext cx="362157" cy="971557"/>
            <a:chOff x="2479326" y="2228617"/>
            <a:chExt cx="362157" cy="971557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2479326" y="2570620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3" name="Straight Connector 32"/>
            <p:cNvCxnSpPr>
              <a:stCxn id="18" idx="4"/>
              <a:endCxn id="20" idx="0"/>
            </p:cNvCxnSpPr>
            <p:nvPr/>
          </p:nvCxnSpPr>
          <p:spPr>
            <a:xfrm>
              <a:off x="2529426" y="2228617"/>
              <a:ext cx="7500" cy="34200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479326" y="308497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7" name="Straight Connector 36"/>
            <p:cNvCxnSpPr>
              <a:stCxn id="20" idx="4"/>
              <a:endCxn id="36" idx="0"/>
            </p:cNvCxnSpPr>
            <p:nvPr/>
          </p:nvCxnSpPr>
          <p:spPr>
            <a:xfrm>
              <a:off x="2536926" y="2685820"/>
              <a:ext cx="0" cy="399154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555731" y="2866876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9</a:t>
              </a:r>
              <a:endParaRPr lang="he-IL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55731" y="2489720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8</a:t>
              </a:r>
              <a:endParaRPr lang="he-IL" sz="1200" dirty="0"/>
            </a:p>
          </p:txBody>
        </p:sp>
      </p:grpSp>
      <p:grpSp>
        <p:nvGrpSpPr>
          <p:cNvPr id="114" name="Group 113"/>
          <p:cNvGrpSpPr/>
          <p:nvPr/>
        </p:nvGrpSpPr>
        <p:grpSpPr>
          <a:xfrm>
            <a:off x="2577386" y="382933"/>
            <a:ext cx="732932" cy="1117171"/>
            <a:chOff x="2577386" y="382933"/>
            <a:chExt cx="732932" cy="1117171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813804" y="742706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" name="Straight Connector 7"/>
            <p:cNvCxnSpPr>
              <a:stCxn id="6" idx="7"/>
              <a:endCxn id="4" idx="3"/>
            </p:cNvCxnSpPr>
            <p:nvPr/>
          </p:nvCxnSpPr>
          <p:spPr>
            <a:xfrm flipV="1">
              <a:off x="2912133" y="382933"/>
              <a:ext cx="398185" cy="3766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4"/>
              <a:endCxn id="15" idx="0"/>
            </p:cNvCxnSpPr>
            <p:nvPr/>
          </p:nvCxnSpPr>
          <p:spPr>
            <a:xfrm>
              <a:off x="2871404" y="857906"/>
              <a:ext cx="1992" cy="455405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815796" y="131331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898716" y="1223105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3</a:t>
              </a:r>
              <a:endParaRPr lang="he-IL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577386" y="660848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</a:t>
              </a:r>
              <a:endParaRPr lang="he-IL" sz="1200" dirty="0"/>
            </a:p>
          </p:txBody>
        </p:sp>
      </p:grpSp>
      <p:grpSp>
        <p:nvGrpSpPr>
          <p:cNvPr id="115" name="Group 114"/>
          <p:cNvGrpSpPr/>
          <p:nvPr/>
        </p:nvGrpSpPr>
        <p:grpSpPr>
          <a:xfrm>
            <a:off x="2471826" y="1411640"/>
            <a:ext cx="369657" cy="928284"/>
            <a:chOff x="2471826" y="1411640"/>
            <a:chExt cx="369657" cy="928284"/>
          </a:xfrm>
        </p:grpSpPr>
        <p:cxnSp>
          <p:nvCxnSpPr>
            <p:cNvPr id="21" name="Straight Connector 20"/>
            <p:cNvCxnSpPr>
              <a:stCxn id="16" idx="7"/>
              <a:endCxn id="15" idx="3"/>
            </p:cNvCxnSpPr>
            <p:nvPr/>
          </p:nvCxnSpPr>
          <p:spPr>
            <a:xfrm flipV="1">
              <a:off x="2570155" y="1411640"/>
              <a:ext cx="262512" cy="2614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3" name="Group 12"/>
            <p:cNvGrpSpPr/>
            <p:nvPr/>
          </p:nvGrpSpPr>
          <p:grpSpPr>
            <a:xfrm>
              <a:off x="2471826" y="1656214"/>
              <a:ext cx="115200" cy="572403"/>
              <a:chOff x="3073540" y="1656214"/>
              <a:chExt cx="115200" cy="572403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3073540" y="1656214"/>
                <a:ext cx="115200" cy="1152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3073540" y="2113417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7" name="Straight Connector 26"/>
              <p:cNvCxnSpPr>
                <a:stCxn id="16" idx="4"/>
                <a:endCxn id="18" idx="0"/>
              </p:cNvCxnSpPr>
              <p:nvPr/>
            </p:nvCxnSpPr>
            <p:spPr>
              <a:xfrm rot="5400000">
                <a:off x="2960138" y="1942415"/>
                <a:ext cx="342003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TextBox 152"/>
            <p:cNvSpPr txBox="1"/>
            <p:nvPr/>
          </p:nvSpPr>
          <p:spPr>
            <a:xfrm>
              <a:off x="2555731" y="1575313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4</a:t>
              </a:r>
              <a:endParaRPr lang="he-IL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555731" y="2062925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5</a:t>
              </a:r>
              <a:endParaRPr lang="he-IL" sz="1200" dirty="0"/>
            </a:p>
          </p:txBody>
        </p:sp>
      </p:grpSp>
      <p:grpSp>
        <p:nvGrpSpPr>
          <p:cNvPr id="138" name="Group 137"/>
          <p:cNvGrpSpPr/>
          <p:nvPr/>
        </p:nvGrpSpPr>
        <p:grpSpPr>
          <a:xfrm>
            <a:off x="3258095" y="2211746"/>
            <a:ext cx="926505" cy="1172641"/>
            <a:chOff x="3258095" y="2211746"/>
            <a:chExt cx="926505" cy="1172641"/>
          </a:xfrm>
        </p:grpSpPr>
        <p:sp>
          <p:nvSpPr>
            <p:cNvPr id="156" name="TextBox 155"/>
            <p:cNvSpPr txBox="1"/>
            <p:nvPr/>
          </p:nvSpPr>
          <p:spPr>
            <a:xfrm>
              <a:off x="3827410" y="2268344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10</a:t>
              </a:r>
              <a:endParaRPr lang="he-IL" sz="1200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934708" y="2562779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6" name="Straight Connector 85"/>
            <p:cNvCxnSpPr>
              <a:stCxn id="19" idx="5"/>
              <a:endCxn id="14" idx="1"/>
            </p:cNvCxnSpPr>
            <p:nvPr/>
          </p:nvCxnSpPr>
          <p:spPr>
            <a:xfrm>
              <a:off x="3258095" y="2211746"/>
              <a:ext cx="693484" cy="3679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4" idx="4"/>
              <a:endCxn id="62" idx="0"/>
            </p:cNvCxnSpPr>
            <p:nvPr/>
          </p:nvCxnSpPr>
          <p:spPr>
            <a:xfrm rot="5400000">
              <a:off x="3791334" y="2870835"/>
              <a:ext cx="393831" cy="8118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675569" y="3107388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11</a:t>
              </a:r>
              <a:endParaRPr lang="he-IL" sz="1200" dirty="0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926590" y="307181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71" name="Curved Connector 43"/>
          <p:cNvCxnSpPr>
            <a:stCxn id="62" idx="4"/>
            <a:endCxn id="66" idx="2"/>
          </p:cNvCxnSpPr>
          <p:nvPr/>
        </p:nvCxnSpPr>
        <p:spPr>
          <a:xfrm rot="16200000" flipH="1">
            <a:off x="3740445" y="3430754"/>
            <a:ext cx="706646" cy="219157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Group 138"/>
          <p:cNvGrpSpPr/>
          <p:nvPr/>
        </p:nvGrpSpPr>
        <p:grpSpPr>
          <a:xfrm>
            <a:off x="4024919" y="3160808"/>
            <a:ext cx="424529" cy="1049247"/>
            <a:chOff x="4024919" y="3160808"/>
            <a:chExt cx="424529" cy="1049247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203347" y="341471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203347" y="383605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8" name="Straight Connector 67"/>
            <p:cNvCxnSpPr>
              <a:stCxn id="64" idx="1"/>
              <a:endCxn id="62" idx="5"/>
            </p:cNvCxnSpPr>
            <p:nvPr/>
          </p:nvCxnSpPr>
          <p:spPr>
            <a:xfrm flipH="1" flipV="1">
              <a:off x="4024919" y="3170139"/>
              <a:ext cx="195299" cy="26144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4" idx="4"/>
              <a:endCxn id="66" idx="0"/>
            </p:cNvCxnSpPr>
            <p:nvPr/>
          </p:nvCxnSpPr>
          <p:spPr>
            <a:xfrm>
              <a:off x="4260947" y="3529913"/>
              <a:ext cx="0" cy="30614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4091451" y="3160808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12</a:t>
              </a:r>
              <a:endParaRPr lang="he-IL" sz="12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092258" y="3933056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13</a:t>
              </a:r>
              <a:endParaRPr lang="he-IL" sz="1200" dirty="0"/>
            </a:p>
          </p:txBody>
        </p:sp>
      </p:grpSp>
      <p:grpSp>
        <p:nvGrpSpPr>
          <p:cNvPr id="125" name="Group 124"/>
          <p:cNvGrpSpPr/>
          <p:nvPr/>
        </p:nvGrpSpPr>
        <p:grpSpPr>
          <a:xfrm>
            <a:off x="1516754" y="1754543"/>
            <a:ext cx="971944" cy="1237076"/>
            <a:chOff x="1516754" y="1754543"/>
            <a:chExt cx="971944" cy="1237076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629726" y="2134151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629726" y="260015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0" name="Straight Connector 79"/>
            <p:cNvCxnSpPr>
              <a:stCxn id="5" idx="7"/>
              <a:endCxn id="16" idx="3"/>
            </p:cNvCxnSpPr>
            <p:nvPr/>
          </p:nvCxnSpPr>
          <p:spPr>
            <a:xfrm rot="5400000" flipH="1" flipV="1">
              <a:off x="1910137" y="1572462"/>
              <a:ext cx="396479" cy="76064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511925" y="2424752"/>
              <a:ext cx="350802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1521603" y="1803915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14</a:t>
              </a:r>
              <a:endParaRPr lang="he-IL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16754" y="2714620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15</a:t>
              </a:r>
              <a:endParaRPr lang="he-IL" sz="1200" dirty="0"/>
            </a:p>
          </p:txBody>
        </p:sp>
      </p:grpSp>
      <p:grpSp>
        <p:nvGrpSpPr>
          <p:cNvPr id="126" name="Group 125"/>
          <p:cNvGrpSpPr/>
          <p:nvPr/>
        </p:nvGrpSpPr>
        <p:grpSpPr>
          <a:xfrm>
            <a:off x="2901227" y="3884073"/>
            <a:ext cx="1302120" cy="902827"/>
            <a:chOff x="2901227" y="3884073"/>
            <a:chExt cx="1302120" cy="902827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 flipH="1">
              <a:off x="3213212" y="458735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3211363" y="4143380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1" name="Straight Connector 120"/>
            <p:cNvCxnSpPr>
              <a:stCxn id="66" idx="2"/>
              <a:endCxn id="120" idx="7"/>
            </p:cNvCxnSpPr>
            <p:nvPr/>
          </p:nvCxnSpPr>
          <p:spPr>
            <a:xfrm flipH="1">
              <a:off x="3309692" y="3893656"/>
              <a:ext cx="893655" cy="26659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0" idx="4"/>
            </p:cNvCxnSpPr>
            <p:nvPr/>
          </p:nvCxnSpPr>
          <p:spPr>
            <a:xfrm rot="16200000" flipH="1">
              <a:off x="3105498" y="4422044"/>
              <a:ext cx="328779" cy="1849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3086417" y="3884073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16</a:t>
              </a:r>
              <a:endParaRPr lang="he-IL" sz="12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901227" y="4509901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17</a:t>
              </a:r>
              <a:endParaRPr lang="he-IL" sz="1200" dirty="0"/>
            </a:p>
          </p:txBody>
        </p:sp>
      </p:grpSp>
      <p:grpSp>
        <p:nvGrpSpPr>
          <p:cNvPr id="127" name="Group 126"/>
          <p:cNvGrpSpPr/>
          <p:nvPr/>
        </p:nvGrpSpPr>
        <p:grpSpPr>
          <a:xfrm>
            <a:off x="1233982" y="2698482"/>
            <a:ext cx="557758" cy="1026007"/>
            <a:chOff x="1233982" y="2698482"/>
            <a:chExt cx="557758" cy="1026007"/>
          </a:xfrm>
        </p:grpSpPr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380210" y="3070275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1380210" y="352747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3" name="Straight Connector 52"/>
            <p:cNvCxnSpPr>
              <a:stCxn id="48" idx="7"/>
              <a:endCxn id="47" idx="3"/>
            </p:cNvCxnSpPr>
            <p:nvPr/>
          </p:nvCxnSpPr>
          <p:spPr>
            <a:xfrm flipV="1">
              <a:off x="1478539" y="2698482"/>
              <a:ext cx="168058" cy="3886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435728" y="3185475"/>
              <a:ext cx="4164" cy="342004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233982" y="2814588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18</a:t>
              </a:r>
              <a:endParaRPr lang="he-IL" sz="12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434550" y="3447490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19</a:t>
              </a:r>
              <a:endParaRPr lang="he-IL" sz="1200" dirty="0"/>
            </a:p>
          </p:txBody>
        </p:sp>
      </p:grpSp>
      <p:grpSp>
        <p:nvGrpSpPr>
          <p:cNvPr id="129" name="Group 128"/>
          <p:cNvGrpSpPr/>
          <p:nvPr/>
        </p:nvGrpSpPr>
        <p:grpSpPr>
          <a:xfrm>
            <a:off x="1612012" y="2698482"/>
            <a:ext cx="552464" cy="1026007"/>
            <a:chOff x="1612012" y="2698482"/>
            <a:chExt cx="552464" cy="1026007"/>
          </a:xfrm>
        </p:grpSpPr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1892286" y="3070275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1892286" y="352747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4" name="Straight Connector 53"/>
            <p:cNvCxnSpPr>
              <a:stCxn id="49" idx="1"/>
              <a:endCxn id="47" idx="5"/>
            </p:cNvCxnSpPr>
            <p:nvPr/>
          </p:nvCxnSpPr>
          <p:spPr>
            <a:xfrm flipH="1" flipV="1">
              <a:off x="1728055" y="2698482"/>
              <a:ext cx="181102" cy="3886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H="1">
              <a:off x="1949393" y="3185475"/>
              <a:ext cx="987" cy="342004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8" name="TextBox 177"/>
            <p:cNvSpPr txBox="1"/>
            <p:nvPr/>
          </p:nvSpPr>
          <p:spPr>
            <a:xfrm>
              <a:off x="1807286" y="2832072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20</a:t>
              </a:r>
              <a:endParaRPr lang="he-IL" sz="1200" dirty="0"/>
            </a:p>
          </p:txBody>
        </p:sp>
        <p:sp>
          <p:nvSpPr>
            <p:cNvPr id="179" name="TextBox 178"/>
            <p:cNvSpPr txBox="1"/>
            <p:nvPr/>
          </p:nvSpPr>
          <p:spPr>
            <a:xfrm>
              <a:off x="1612012" y="3447490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21</a:t>
              </a:r>
              <a:endParaRPr lang="he-IL" sz="1200" dirty="0"/>
            </a:p>
          </p:txBody>
        </p:sp>
      </p:grpSp>
      <p:grpSp>
        <p:nvGrpSpPr>
          <p:cNvPr id="130" name="Group 129"/>
          <p:cNvGrpSpPr/>
          <p:nvPr/>
        </p:nvGrpSpPr>
        <p:grpSpPr>
          <a:xfrm>
            <a:off x="2886847" y="4685688"/>
            <a:ext cx="418225" cy="913347"/>
            <a:chOff x="2886847" y="4685688"/>
            <a:chExt cx="418225" cy="913347"/>
          </a:xfrm>
        </p:grpSpPr>
        <p:sp>
          <p:nvSpPr>
            <p:cNvPr id="91" name="Oval 90"/>
            <p:cNvSpPr>
              <a:spLocks noChangeAspect="1"/>
            </p:cNvSpPr>
            <p:nvPr/>
          </p:nvSpPr>
          <p:spPr>
            <a:xfrm flipH="1">
              <a:off x="2886847" y="4930261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 flipH="1">
              <a:off x="2886847" y="538746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6" name="Straight Connector 95"/>
            <p:cNvCxnSpPr>
              <a:stCxn id="91" idx="1"/>
              <a:endCxn id="89" idx="5"/>
            </p:cNvCxnSpPr>
            <p:nvPr/>
          </p:nvCxnSpPr>
          <p:spPr>
            <a:xfrm flipV="1">
              <a:off x="2985176" y="4685688"/>
              <a:ext cx="244907" cy="2614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1" idx="4"/>
              <a:endCxn id="93" idx="0"/>
            </p:cNvCxnSpPr>
            <p:nvPr/>
          </p:nvCxnSpPr>
          <p:spPr>
            <a:xfrm>
              <a:off x="2944447" y="5045461"/>
              <a:ext cx="0" cy="34200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2947882" y="4857760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22</a:t>
              </a:r>
              <a:endParaRPr lang="he-IL" sz="12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947882" y="5322036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23</a:t>
              </a:r>
              <a:endParaRPr lang="he-IL" sz="1200" dirty="0"/>
            </a:p>
          </p:txBody>
        </p:sp>
      </p:grpSp>
      <p:grpSp>
        <p:nvGrpSpPr>
          <p:cNvPr id="131" name="Group 130"/>
          <p:cNvGrpSpPr/>
          <p:nvPr/>
        </p:nvGrpSpPr>
        <p:grpSpPr>
          <a:xfrm>
            <a:off x="3264871" y="4685688"/>
            <a:ext cx="419663" cy="904594"/>
            <a:chOff x="3264871" y="4685688"/>
            <a:chExt cx="419663" cy="904594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>
            <a:xfrm flipH="1">
              <a:off x="3569334" y="4930261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 flipH="1">
              <a:off x="3569334" y="538746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5" name="Straight Connector 94"/>
            <p:cNvCxnSpPr>
              <a:stCxn id="90" idx="7"/>
              <a:endCxn id="89" idx="3"/>
            </p:cNvCxnSpPr>
            <p:nvPr/>
          </p:nvCxnSpPr>
          <p:spPr>
            <a:xfrm rot="16200000" flipV="1">
              <a:off x="3318152" y="4679079"/>
              <a:ext cx="261443" cy="27466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0" idx="4"/>
              <a:endCxn id="92" idx="0"/>
            </p:cNvCxnSpPr>
            <p:nvPr/>
          </p:nvCxnSpPr>
          <p:spPr>
            <a:xfrm rot="16200000" flipH="1">
              <a:off x="3455932" y="5216463"/>
              <a:ext cx="342003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3264871" y="4857760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24</a:t>
              </a:r>
              <a:endParaRPr lang="he-IL" sz="12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264871" y="5313283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25</a:t>
              </a:r>
              <a:endParaRPr lang="he-IL" sz="1200" dirty="0"/>
            </a:p>
          </p:txBody>
        </p:sp>
      </p:grpSp>
      <p:grpSp>
        <p:nvGrpSpPr>
          <p:cNvPr id="132" name="Group 131"/>
          <p:cNvGrpSpPr/>
          <p:nvPr/>
        </p:nvGrpSpPr>
        <p:grpSpPr>
          <a:xfrm>
            <a:off x="2886847" y="5502664"/>
            <a:ext cx="418225" cy="971557"/>
            <a:chOff x="2886847" y="5502664"/>
            <a:chExt cx="418225" cy="971557"/>
          </a:xfrm>
        </p:grpSpPr>
        <p:sp>
          <p:nvSpPr>
            <p:cNvPr id="94" name="Oval 93"/>
            <p:cNvSpPr>
              <a:spLocks noChangeAspect="1"/>
            </p:cNvSpPr>
            <p:nvPr/>
          </p:nvSpPr>
          <p:spPr>
            <a:xfrm flipH="1">
              <a:off x="2886847" y="5844668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9" name="Straight Connector 98"/>
            <p:cNvCxnSpPr>
              <a:stCxn id="93" idx="4"/>
              <a:endCxn id="94" idx="0"/>
            </p:cNvCxnSpPr>
            <p:nvPr/>
          </p:nvCxnSpPr>
          <p:spPr>
            <a:xfrm>
              <a:off x="2944447" y="5502664"/>
              <a:ext cx="0" cy="34200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>
              <a:spLocks noChangeAspect="1"/>
            </p:cNvSpPr>
            <p:nvPr/>
          </p:nvSpPr>
          <p:spPr>
            <a:xfrm flipH="1">
              <a:off x="2886847" y="635902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1" name="Straight Connector 100"/>
            <p:cNvCxnSpPr>
              <a:stCxn id="94" idx="4"/>
              <a:endCxn id="100" idx="0"/>
            </p:cNvCxnSpPr>
            <p:nvPr/>
          </p:nvCxnSpPr>
          <p:spPr>
            <a:xfrm>
              <a:off x="2944447" y="5959868"/>
              <a:ext cx="0" cy="39915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2947882" y="5777771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26</a:t>
              </a:r>
              <a:endParaRPr lang="he-IL" sz="12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947882" y="6127094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27</a:t>
              </a:r>
              <a:endParaRPr lang="he-IL" sz="1200" dirty="0"/>
            </a:p>
          </p:txBody>
        </p:sp>
      </p:grpSp>
      <p:grpSp>
        <p:nvGrpSpPr>
          <p:cNvPr id="133" name="Group 132"/>
          <p:cNvGrpSpPr/>
          <p:nvPr/>
        </p:nvGrpSpPr>
        <p:grpSpPr>
          <a:xfrm>
            <a:off x="4049908" y="2305042"/>
            <a:ext cx="1834916" cy="372937"/>
            <a:chOff x="4049908" y="2305042"/>
            <a:chExt cx="1834916" cy="372937"/>
          </a:xfrm>
        </p:grpSpPr>
        <p:sp>
          <p:nvSpPr>
            <p:cNvPr id="143" name="Oval 142"/>
            <p:cNvSpPr>
              <a:spLocks noChangeAspect="1"/>
            </p:cNvSpPr>
            <p:nvPr/>
          </p:nvSpPr>
          <p:spPr>
            <a:xfrm>
              <a:off x="5641036" y="256277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4" name="Straight Connector 143"/>
            <p:cNvCxnSpPr>
              <a:endCxn id="143" idx="2"/>
            </p:cNvCxnSpPr>
            <p:nvPr/>
          </p:nvCxnSpPr>
          <p:spPr>
            <a:xfrm>
              <a:off x="4049908" y="2620379"/>
              <a:ext cx="1591128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3" name="TextBox 102"/>
            <p:cNvSpPr txBox="1"/>
            <p:nvPr/>
          </p:nvSpPr>
          <p:spPr>
            <a:xfrm>
              <a:off x="5527634" y="2305042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28</a:t>
              </a:r>
              <a:endParaRPr lang="he-IL" sz="1200" dirty="0"/>
            </a:p>
          </p:txBody>
        </p:sp>
      </p:grpSp>
      <p:sp>
        <p:nvSpPr>
          <p:cNvPr id="108" name="Text Box 3"/>
          <p:cNvSpPr txBox="1">
            <a:spLocks noChangeArrowheads="1"/>
          </p:cNvSpPr>
          <p:nvPr/>
        </p:nvSpPr>
        <p:spPr bwMode="auto">
          <a:xfrm>
            <a:off x="5220072" y="332656"/>
            <a:ext cx="3696814" cy="5539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3600" kern="0" noProof="0" dirty="0" smtClean="0">
                <a:solidFill>
                  <a:srgbClr val="0033CC"/>
                </a:solidFill>
              </a:rPr>
              <a:t>Nested blossoms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Rectangle 4"/>
              <p:cNvSpPr txBox="1">
                <a:spLocks noChangeArrowheads="1"/>
              </p:cNvSpPr>
              <p:nvPr/>
            </p:nvSpPr>
            <p:spPr bwMode="auto">
              <a:xfrm>
                <a:off x="5112060" y="4077072"/>
                <a:ext cx="3932264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Number of vertices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 a (nested) blossom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always odd.</a:t>
                </a:r>
                <a:endParaRPr lang="en-US" sz="24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2060" y="4077072"/>
                <a:ext cx="3932264" cy="1200329"/>
              </a:xfrm>
              <a:prstGeom prst="rect">
                <a:avLst/>
              </a:prstGeom>
              <a:blipFill>
                <a:blip r:embed="rId2"/>
                <a:stretch>
                  <a:fillRect t="-3553" b="-111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0" name="Rectangle 4"/>
              <p:cNvSpPr txBox="1">
                <a:spLocks noChangeArrowheads="1"/>
              </p:cNvSpPr>
              <p:nvPr/>
            </p:nvSpPr>
            <p:spPr bwMode="auto">
              <a:xfrm>
                <a:off x="5112060" y="5301208"/>
                <a:ext cx="3932264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Number of matched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edges in the blossom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1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)/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2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4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2060" y="5301208"/>
                <a:ext cx="3932264" cy="1200329"/>
              </a:xfrm>
              <a:prstGeom prst="rect">
                <a:avLst/>
              </a:prstGeom>
              <a:blipFill>
                <a:blip r:embed="rId3"/>
                <a:stretch>
                  <a:fillRect t="-3553" b="-111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1" name="Rectangle 4"/>
          <p:cNvSpPr txBox="1">
            <a:spLocks noChangeArrowheads="1"/>
          </p:cNvSpPr>
          <p:nvPr/>
        </p:nvSpPr>
        <p:spPr bwMode="auto">
          <a:xfrm>
            <a:off x="5112060" y="1012086"/>
            <a:ext cx="39322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</a:t>
            </a:r>
            <a:r>
              <a:rPr lang="en-US" sz="2400" kern="0" dirty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only 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vertex </a:t>
            </a:r>
            <a:b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unmatched inside a blossom</a:t>
            </a:r>
            <a:b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is the base of the blossom.</a:t>
            </a:r>
            <a:endParaRPr lang="en-US" sz="2400" i="1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112" name="Rectangle 4"/>
          <p:cNvSpPr txBox="1">
            <a:spLocks noChangeArrowheads="1"/>
          </p:cNvSpPr>
          <p:nvPr/>
        </p:nvSpPr>
        <p:spPr bwMode="auto">
          <a:xfrm>
            <a:off x="5112060" y="2852936"/>
            <a:ext cx="393226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There is an even alternating path from the base to any other vertex in the blossom.</a:t>
            </a:r>
            <a:endParaRPr lang="en-US" sz="2400" i="1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5769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 animBg="1"/>
      <p:bldP spid="135" grpId="0" animBg="1"/>
      <p:bldP spid="104" grpId="0" animBg="1"/>
      <p:bldP spid="105" grpId="0" animBg="1"/>
      <p:bldP spid="106" grpId="0" animBg="1"/>
      <p:bldP spid="107" grpId="0"/>
      <p:bldP spid="110" grpId="0"/>
      <p:bldP spid="111" grpId="0"/>
      <p:bldP spid="112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l 133"/>
          <p:cNvSpPr/>
          <p:nvPr/>
        </p:nvSpPr>
        <p:spPr>
          <a:xfrm>
            <a:off x="2510644" y="4448637"/>
            <a:ext cx="1397164" cy="2200403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5" name="Oval 134"/>
          <p:cNvSpPr/>
          <p:nvPr/>
        </p:nvSpPr>
        <p:spPr>
          <a:xfrm>
            <a:off x="789776" y="1097766"/>
            <a:ext cx="4286280" cy="5643602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Oval 103"/>
          <p:cNvSpPr/>
          <p:nvPr/>
        </p:nvSpPr>
        <p:spPr>
          <a:xfrm>
            <a:off x="1206062" y="2527031"/>
            <a:ext cx="971557" cy="140203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" name="Oval 104"/>
          <p:cNvSpPr/>
          <p:nvPr/>
        </p:nvSpPr>
        <p:spPr>
          <a:xfrm>
            <a:off x="3690599" y="2973972"/>
            <a:ext cx="857030" cy="1228734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Oval 105"/>
          <p:cNvSpPr/>
          <p:nvPr/>
        </p:nvSpPr>
        <p:spPr>
          <a:xfrm>
            <a:off x="2195736" y="1171222"/>
            <a:ext cx="1223745" cy="2243491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294985" y="284604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31264" y="2134151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815342" y="742706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Straight Connector 7"/>
          <p:cNvCxnSpPr>
            <a:stCxn id="6" idx="7"/>
            <a:endCxn id="4" idx="3"/>
          </p:cNvCxnSpPr>
          <p:nvPr/>
        </p:nvCxnSpPr>
        <p:spPr>
          <a:xfrm flipV="1">
            <a:off x="2913671" y="382933"/>
            <a:ext cx="398185" cy="376644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15" idx="0"/>
          </p:cNvCxnSpPr>
          <p:nvPr/>
        </p:nvCxnSpPr>
        <p:spPr>
          <a:xfrm>
            <a:off x="2872942" y="857906"/>
            <a:ext cx="1992" cy="455405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3936246" y="2562779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817334" y="1313311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Connector 20"/>
          <p:cNvCxnSpPr>
            <a:stCxn id="16" idx="7"/>
            <a:endCxn id="15" idx="3"/>
          </p:cNvCxnSpPr>
          <p:nvPr/>
        </p:nvCxnSpPr>
        <p:spPr>
          <a:xfrm flipV="1">
            <a:off x="2571693" y="1411640"/>
            <a:ext cx="262512" cy="2614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1"/>
            <a:endCxn id="15" idx="5"/>
          </p:cNvCxnSpPr>
          <p:nvPr/>
        </p:nvCxnSpPr>
        <p:spPr>
          <a:xfrm flipH="1" flipV="1">
            <a:off x="2915663" y="1411640"/>
            <a:ext cx="262512" cy="261445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2473364" y="1656214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473364" y="2113417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/>
          <p:cNvCxnSpPr>
            <a:stCxn id="16" idx="4"/>
            <a:endCxn id="18" idx="0"/>
          </p:cNvCxnSpPr>
          <p:nvPr/>
        </p:nvCxnSpPr>
        <p:spPr>
          <a:xfrm rot="5400000">
            <a:off x="2359962" y="1942415"/>
            <a:ext cx="342003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3161304" y="1656214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161304" y="2113417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480864" y="2570620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Straight Connector 29"/>
          <p:cNvCxnSpPr>
            <a:stCxn id="17" idx="4"/>
            <a:endCxn id="19" idx="0"/>
          </p:cNvCxnSpPr>
          <p:nvPr/>
        </p:nvCxnSpPr>
        <p:spPr>
          <a:xfrm>
            <a:off x="3218904" y="1771414"/>
            <a:ext cx="0" cy="342003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4"/>
            <a:endCxn id="20" idx="0"/>
          </p:cNvCxnSpPr>
          <p:nvPr/>
        </p:nvCxnSpPr>
        <p:spPr>
          <a:xfrm>
            <a:off x="2530964" y="2228617"/>
            <a:ext cx="7500" cy="342003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2480864" y="3084974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7" name="Straight Connector 36"/>
          <p:cNvCxnSpPr>
            <a:stCxn id="20" idx="4"/>
            <a:endCxn id="36" idx="0"/>
          </p:cNvCxnSpPr>
          <p:nvPr/>
        </p:nvCxnSpPr>
        <p:spPr>
          <a:xfrm>
            <a:off x="2538464" y="2685820"/>
            <a:ext cx="0" cy="399154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6"/>
            <a:endCxn id="19" idx="4"/>
          </p:cNvCxnSpPr>
          <p:nvPr/>
        </p:nvCxnSpPr>
        <p:spPr>
          <a:xfrm flipV="1">
            <a:off x="2596064" y="2228617"/>
            <a:ext cx="622840" cy="913957"/>
          </a:xfrm>
          <a:prstGeom prst="curvedConnector2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1631264" y="2600153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1381748" y="307027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1893824" y="307027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381748" y="352747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1893824" y="352747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Straight Connector 52"/>
          <p:cNvCxnSpPr>
            <a:stCxn id="48" idx="7"/>
            <a:endCxn id="47" idx="3"/>
          </p:cNvCxnSpPr>
          <p:nvPr/>
        </p:nvCxnSpPr>
        <p:spPr>
          <a:xfrm flipV="1">
            <a:off x="1480077" y="2698482"/>
            <a:ext cx="168058" cy="3886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1"/>
            <a:endCxn id="47" idx="5"/>
          </p:cNvCxnSpPr>
          <p:nvPr/>
        </p:nvCxnSpPr>
        <p:spPr>
          <a:xfrm flipH="1" flipV="1">
            <a:off x="1729593" y="2698482"/>
            <a:ext cx="181102" cy="3886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437266" y="3185475"/>
            <a:ext cx="4164" cy="342004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950931" y="3185475"/>
            <a:ext cx="987" cy="342004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3"/>
          <p:cNvCxnSpPr>
            <a:stCxn id="50" idx="4"/>
            <a:endCxn id="51" idx="4"/>
          </p:cNvCxnSpPr>
          <p:nvPr/>
        </p:nvCxnSpPr>
        <p:spPr>
          <a:xfrm rot="16200000" flipH="1">
            <a:off x="1695386" y="3386641"/>
            <a:ext cx="12700" cy="512076"/>
          </a:xfrm>
          <a:prstGeom prst="curvedConnector3">
            <a:avLst>
              <a:gd name="adj1" fmla="val 1240000"/>
            </a:avLst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>
            <a:spLocks noChangeAspect="1"/>
          </p:cNvSpPr>
          <p:nvPr/>
        </p:nvSpPr>
        <p:spPr>
          <a:xfrm>
            <a:off x="3928128" y="3071810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4204885" y="3414713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4204885" y="3836056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8" name="Straight Connector 67"/>
          <p:cNvCxnSpPr>
            <a:stCxn id="64" idx="1"/>
            <a:endCxn id="62" idx="5"/>
          </p:cNvCxnSpPr>
          <p:nvPr/>
        </p:nvCxnSpPr>
        <p:spPr>
          <a:xfrm flipH="1" flipV="1">
            <a:off x="4026457" y="3170139"/>
            <a:ext cx="195299" cy="261445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4"/>
            <a:endCxn id="66" idx="0"/>
          </p:cNvCxnSpPr>
          <p:nvPr/>
        </p:nvCxnSpPr>
        <p:spPr>
          <a:xfrm>
            <a:off x="4262485" y="3529913"/>
            <a:ext cx="0" cy="306143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3"/>
          <p:cNvCxnSpPr>
            <a:stCxn id="62" idx="4"/>
            <a:endCxn id="66" idx="2"/>
          </p:cNvCxnSpPr>
          <p:nvPr/>
        </p:nvCxnSpPr>
        <p:spPr>
          <a:xfrm rot="16200000" flipH="1">
            <a:off x="3741983" y="3430754"/>
            <a:ext cx="706646" cy="219157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7"/>
            <a:endCxn id="16" idx="3"/>
          </p:cNvCxnSpPr>
          <p:nvPr/>
        </p:nvCxnSpPr>
        <p:spPr>
          <a:xfrm rot="5400000" flipH="1" flipV="1">
            <a:off x="1911675" y="1572462"/>
            <a:ext cx="396479" cy="760642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1513463" y="2424752"/>
            <a:ext cx="350802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9" idx="5"/>
            <a:endCxn id="14" idx="1"/>
          </p:cNvCxnSpPr>
          <p:nvPr/>
        </p:nvCxnSpPr>
        <p:spPr>
          <a:xfrm>
            <a:off x="3259633" y="2211746"/>
            <a:ext cx="693484" cy="3679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>
            <a:spLocks noChangeAspect="1"/>
          </p:cNvSpPr>
          <p:nvPr/>
        </p:nvSpPr>
        <p:spPr>
          <a:xfrm flipH="1">
            <a:off x="3214750" y="458735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 flipH="1">
            <a:off x="3570872" y="4930261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 flipH="1">
            <a:off x="2888385" y="4930261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 flipH="1">
            <a:off x="3570872" y="5387464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 flipH="1">
            <a:off x="2888385" y="5387464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 flipH="1">
            <a:off x="2888385" y="5844668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5" name="Straight Connector 94"/>
          <p:cNvCxnSpPr>
            <a:stCxn id="90" idx="7"/>
            <a:endCxn id="89" idx="3"/>
          </p:cNvCxnSpPr>
          <p:nvPr/>
        </p:nvCxnSpPr>
        <p:spPr>
          <a:xfrm rot="16200000" flipV="1">
            <a:off x="3319690" y="4679079"/>
            <a:ext cx="261443" cy="274662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1" idx="1"/>
            <a:endCxn id="89" idx="5"/>
          </p:cNvCxnSpPr>
          <p:nvPr/>
        </p:nvCxnSpPr>
        <p:spPr>
          <a:xfrm flipV="1">
            <a:off x="2986714" y="4685688"/>
            <a:ext cx="244907" cy="2614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4"/>
            <a:endCxn id="92" idx="0"/>
          </p:cNvCxnSpPr>
          <p:nvPr/>
        </p:nvCxnSpPr>
        <p:spPr>
          <a:xfrm rot="16200000" flipH="1">
            <a:off x="3457470" y="5216463"/>
            <a:ext cx="342003" cy="0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1" idx="4"/>
            <a:endCxn id="93" idx="0"/>
          </p:cNvCxnSpPr>
          <p:nvPr/>
        </p:nvCxnSpPr>
        <p:spPr>
          <a:xfrm>
            <a:off x="2945985" y="5045461"/>
            <a:ext cx="0" cy="342003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3" idx="4"/>
            <a:endCxn id="94" idx="0"/>
          </p:cNvCxnSpPr>
          <p:nvPr/>
        </p:nvCxnSpPr>
        <p:spPr>
          <a:xfrm>
            <a:off x="2945985" y="5502664"/>
            <a:ext cx="0" cy="3420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>
            <a:spLocks noChangeAspect="1"/>
          </p:cNvSpPr>
          <p:nvPr/>
        </p:nvSpPr>
        <p:spPr>
          <a:xfrm flipH="1">
            <a:off x="2888385" y="6359021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1" name="Straight Connector 100"/>
          <p:cNvCxnSpPr>
            <a:stCxn id="94" idx="4"/>
            <a:endCxn id="100" idx="0"/>
          </p:cNvCxnSpPr>
          <p:nvPr/>
        </p:nvCxnSpPr>
        <p:spPr>
          <a:xfrm>
            <a:off x="2945985" y="5959868"/>
            <a:ext cx="0" cy="399153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43"/>
          <p:cNvCxnSpPr>
            <a:stCxn id="92" idx="4"/>
            <a:endCxn id="100" idx="2"/>
          </p:cNvCxnSpPr>
          <p:nvPr/>
        </p:nvCxnSpPr>
        <p:spPr>
          <a:xfrm rot="5400000">
            <a:off x="2859051" y="5647199"/>
            <a:ext cx="913957" cy="624887"/>
          </a:xfrm>
          <a:prstGeom prst="curvedConnector2">
            <a:avLst/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4" idx="4"/>
            <a:endCxn id="62" idx="0"/>
          </p:cNvCxnSpPr>
          <p:nvPr/>
        </p:nvCxnSpPr>
        <p:spPr>
          <a:xfrm rot="5400000">
            <a:off x="3792872" y="2870835"/>
            <a:ext cx="393831" cy="8118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>
            <a:spLocks noChangeAspect="1"/>
          </p:cNvSpPr>
          <p:nvPr/>
        </p:nvSpPr>
        <p:spPr>
          <a:xfrm>
            <a:off x="3212901" y="4143380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1" name="Straight Connector 120"/>
          <p:cNvCxnSpPr>
            <a:stCxn id="66" idx="2"/>
            <a:endCxn id="120" idx="7"/>
          </p:cNvCxnSpPr>
          <p:nvPr/>
        </p:nvCxnSpPr>
        <p:spPr>
          <a:xfrm flipH="1">
            <a:off x="3311230" y="3893656"/>
            <a:ext cx="893655" cy="266595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0" idx="4"/>
          </p:cNvCxnSpPr>
          <p:nvPr/>
        </p:nvCxnSpPr>
        <p:spPr>
          <a:xfrm rot="16200000" flipH="1">
            <a:off x="3107036" y="4422044"/>
            <a:ext cx="328779" cy="1849"/>
          </a:xfrm>
          <a:prstGeom prst="line">
            <a:avLst/>
          </a:prstGeom>
          <a:ln w="50800" cmpd="sng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43"/>
          <p:cNvCxnSpPr>
            <a:stCxn id="48" idx="2"/>
            <a:endCxn id="94" idx="6"/>
          </p:cNvCxnSpPr>
          <p:nvPr/>
        </p:nvCxnSpPr>
        <p:spPr>
          <a:xfrm rot="10800000" flipH="1" flipV="1">
            <a:off x="1381747" y="3127874"/>
            <a:ext cx="1506637" cy="2774393"/>
          </a:xfrm>
          <a:prstGeom prst="curvedConnector3">
            <a:avLst>
              <a:gd name="adj1" fmla="val -15173"/>
            </a:avLst>
          </a:prstGeom>
          <a:ln w="15875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>
            <a:off x="5642574" y="256277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4" name="Straight Connector 143"/>
          <p:cNvCxnSpPr>
            <a:endCxn id="143" idx="2"/>
          </p:cNvCxnSpPr>
          <p:nvPr/>
        </p:nvCxnSpPr>
        <p:spPr>
          <a:xfrm>
            <a:off x="4051446" y="2620379"/>
            <a:ext cx="1591128" cy="0"/>
          </a:xfrm>
          <a:prstGeom prst="line">
            <a:avLst/>
          </a:prstGeom>
          <a:ln w="158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043130" y="214290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</a:t>
            </a:r>
            <a:endParaRPr lang="he-IL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900254" y="1223105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3</a:t>
            </a:r>
            <a:endParaRPr lang="he-IL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893728" y="1575314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6</a:t>
            </a:r>
            <a:endParaRPr lang="he-IL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893728" y="2053251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7</a:t>
            </a:r>
            <a:endParaRPr lang="he-IL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557269" y="1575313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4</a:t>
            </a:r>
            <a:endParaRPr lang="he-IL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557269" y="2866876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9</a:t>
            </a:r>
            <a:endParaRPr lang="he-IL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557269" y="2489720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8</a:t>
            </a:r>
            <a:endParaRPr lang="he-IL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828948" y="2268344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10</a:t>
            </a:r>
            <a:endParaRPr lang="he-IL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578924" y="660848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</a:t>
            </a:r>
            <a:endParaRPr lang="he-IL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557269" y="2062925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5</a:t>
            </a:r>
            <a:endParaRPr lang="he-IL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677107" y="3107388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11</a:t>
            </a:r>
            <a:endParaRPr lang="he-IL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092989" y="3160808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12</a:t>
            </a:r>
            <a:endParaRPr lang="he-IL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93796" y="3933056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13</a:t>
            </a:r>
            <a:endParaRPr lang="he-IL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523141" y="1803915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14</a:t>
            </a:r>
            <a:endParaRPr lang="he-IL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518292" y="271462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15</a:t>
            </a:r>
            <a:endParaRPr lang="he-IL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087955" y="3884073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16</a:t>
            </a:r>
            <a:endParaRPr lang="he-IL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902765" y="4509901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17</a:t>
            </a:r>
            <a:endParaRPr lang="he-IL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235520" y="2814588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18</a:t>
            </a:r>
            <a:endParaRPr lang="he-IL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436088" y="344749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19</a:t>
            </a:r>
            <a:endParaRPr lang="he-IL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1808824" y="2832072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20</a:t>
            </a:r>
            <a:endParaRPr lang="he-IL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613550" y="344749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21</a:t>
            </a:r>
            <a:endParaRPr lang="he-IL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949420" y="485776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22</a:t>
            </a:r>
            <a:endParaRPr lang="he-IL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949420" y="5322036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23</a:t>
            </a:r>
            <a:endParaRPr lang="he-IL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266409" y="485776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24</a:t>
            </a:r>
            <a:endParaRPr lang="he-IL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3266409" y="5313283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25</a:t>
            </a:r>
            <a:endParaRPr lang="he-IL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2949420" y="5777771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26</a:t>
            </a:r>
            <a:endParaRPr lang="he-IL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949420" y="6127094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27</a:t>
            </a:r>
            <a:endParaRPr lang="he-IL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529172" y="2305042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28</a:t>
            </a:r>
            <a:endParaRPr lang="he-IL" sz="1200" dirty="0"/>
          </a:p>
        </p:txBody>
      </p:sp>
      <p:sp>
        <p:nvSpPr>
          <p:cNvPr id="108" name="Text Box 3"/>
          <p:cNvSpPr txBox="1">
            <a:spLocks noChangeArrowheads="1"/>
          </p:cNvSpPr>
          <p:nvPr/>
        </p:nvSpPr>
        <p:spPr bwMode="auto">
          <a:xfrm>
            <a:off x="4376061" y="188640"/>
            <a:ext cx="4732443" cy="11079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3600" kern="0" noProof="0" dirty="0" smtClean="0">
                <a:solidFill>
                  <a:srgbClr val="0033CC"/>
                </a:solidFill>
              </a:rPr>
              <a:t>An augmenting path through nested blossoms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01836853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l 133"/>
          <p:cNvSpPr/>
          <p:nvPr/>
        </p:nvSpPr>
        <p:spPr>
          <a:xfrm>
            <a:off x="2510644" y="4448637"/>
            <a:ext cx="1397164" cy="2200403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35" name="Oval 134"/>
          <p:cNvSpPr/>
          <p:nvPr/>
        </p:nvSpPr>
        <p:spPr>
          <a:xfrm>
            <a:off x="789776" y="1097766"/>
            <a:ext cx="4286280" cy="5643602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Oval 103"/>
          <p:cNvSpPr/>
          <p:nvPr/>
        </p:nvSpPr>
        <p:spPr>
          <a:xfrm>
            <a:off x="1206062" y="2527031"/>
            <a:ext cx="971557" cy="140203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" name="Oval 104"/>
          <p:cNvSpPr/>
          <p:nvPr/>
        </p:nvSpPr>
        <p:spPr>
          <a:xfrm>
            <a:off x="3690599" y="2973972"/>
            <a:ext cx="857030" cy="1228734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Oval 105"/>
          <p:cNvSpPr/>
          <p:nvPr/>
        </p:nvSpPr>
        <p:spPr>
          <a:xfrm>
            <a:off x="2195736" y="1171222"/>
            <a:ext cx="1223745" cy="2243491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" name="Oval 3"/>
          <p:cNvSpPr>
            <a:spLocks noChangeAspect="1"/>
          </p:cNvSpPr>
          <p:nvPr/>
        </p:nvSpPr>
        <p:spPr>
          <a:xfrm>
            <a:off x="3294985" y="284604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" name="Oval 4"/>
          <p:cNvSpPr>
            <a:spLocks noChangeAspect="1"/>
          </p:cNvSpPr>
          <p:nvPr/>
        </p:nvSpPr>
        <p:spPr>
          <a:xfrm>
            <a:off x="1631264" y="2134151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" name="Oval 5"/>
          <p:cNvSpPr>
            <a:spLocks noChangeAspect="1"/>
          </p:cNvSpPr>
          <p:nvPr/>
        </p:nvSpPr>
        <p:spPr>
          <a:xfrm>
            <a:off x="2815342" y="742706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" name="Straight Connector 7"/>
          <p:cNvCxnSpPr>
            <a:stCxn id="6" idx="7"/>
            <a:endCxn id="4" idx="3"/>
          </p:cNvCxnSpPr>
          <p:nvPr/>
        </p:nvCxnSpPr>
        <p:spPr>
          <a:xfrm flipV="1">
            <a:off x="2913671" y="382933"/>
            <a:ext cx="398185" cy="3766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4"/>
            <a:endCxn id="15" idx="0"/>
          </p:cNvCxnSpPr>
          <p:nvPr/>
        </p:nvCxnSpPr>
        <p:spPr>
          <a:xfrm>
            <a:off x="2872942" y="857906"/>
            <a:ext cx="1992" cy="455405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>
            <a:spLocks noChangeAspect="1"/>
          </p:cNvSpPr>
          <p:nvPr/>
        </p:nvSpPr>
        <p:spPr>
          <a:xfrm>
            <a:off x="3936246" y="2562779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5" name="Oval 14"/>
          <p:cNvSpPr>
            <a:spLocks noChangeAspect="1"/>
          </p:cNvSpPr>
          <p:nvPr/>
        </p:nvSpPr>
        <p:spPr>
          <a:xfrm>
            <a:off x="2817334" y="1313311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1" name="Straight Connector 20"/>
          <p:cNvCxnSpPr>
            <a:stCxn id="16" idx="7"/>
            <a:endCxn id="15" idx="3"/>
          </p:cNvCxnSpPr>
          <p:nvPr/>
        </p:nvCxnSpPr>
        <p:spPr>
          <a:xfrm flipV="1">
            <a:off x="2571693" y="1411640"/>
            <a:ext cx="262512" cy="2614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>
            <a:stCxn id="17" idx="1"/>
            <a:endCxn id="15" idx="5"/>
          </p:cNvCxnSpPr>
          <p:nvPr/>
        </p:nvCxnSpPr>
        <p:spPr>
          <a:xfrm flipH="1" flipV="1">
            <a:off x="2915663" y="1411640"/>
            <a:ext cx="262512" cy="2614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2473364" y="1656214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473364" y="2113417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/>
          <p:cNvCxnSpPr>
            <a:stCxn id="16" idx="4"/>
            <a:endCxn id="18" idx="0"/>
          </p:cNvCxnSpPr>
          <p:nvPr/>
        </p:nvCxnSpPr>
        <p:spPr>
          <a:xfrm rot="5400000">
            <a:off x="2359962" y="1942415"/>
            <a:ext cx="342003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3161304" y="1656214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161304" y="2113417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480864" y="2570620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Straight Connector 29"/>
          <p:cNvCxnSpPr>
            <a:stCxn id="17" idx="4"/>
            <a:endCxn id="19" idx="0"/>
          </p:cNvCxnSpPr>
          <p:nvPr/>
        </p:nvCxnSpPr>
        <p:spPr>
          <a:xfrm>
            <a:off x="3218904" y="1771414"/>
            <a:ext cx="0" cy="342003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/>
          <p:cNvCxnSpPr>
            <a:stCxn id="18" idx="4"/>
            <a:endCxn id="20" idx="0"/>
          </p:cNvCxnSpPr>
          <p:nvPr/>
        </p:nvCxnSpPr>
        <p:spPr>
          <a:xfrm>
            <a:off x="2530964" y="2228617"/>
            <a:ext cx="7500" cy="34200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2480864" y="3084974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7" name="Straight Connector 36"/>
          <p:cNvCxnSpPr>
            <a:stCxn id="20" idx="4"/>
            <a:endCxn id="36" idx="0"/>
          </p:cNvCxnSpPr>
          <p:nvPr/>
        </p:nvCxnSpPr>
        <p:spPr>
          <a:xfrm>
            <a:off x="2538464" y="2685820"/>
            <a:ext cx="0" cy="399154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Curved Connector 43"/>
          <p:cNvCxnSpPr>
            <a:stCxn id="36" idx="6"/>
            <a:endCxn id="19" idx="4"/>
          </p:cNvCxnSpPr>
          <p:nvPr/>
        </p:nvCxnSpPr>
        <p:spPr>
          <a:xfrm flipV="1">
            <a:off x="2596064" y="2228617"/>
            <a:ext cx="622840" cy="913957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>
            <a:spLocks noChangeAspect="1"/>
          </p:cNvSpPr>
          <p:nvPr/>
        </p:nvSpPr>
        <p:spPr>
          <a:xfrm>
            <a:off x="1631264" y="2600153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8" name="Oval 47"/>
          <p:cNvSpPr>
            <a:spLocks noChangeAspect="1"/>
          </p:cNvSpPr>
          <p:nvPr/>
        </p:nvSpPr>
        <p:spPr>
          <a:xfrm>
            <a:off x="1381748" y="307027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1893824" y="307027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381748" y="352747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1893824" y="352747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Straight Connector 52"/>
          <p:cNvCxnSpPr>
            <a:stCxn id="48" idx="7"/>
            <a:endCxn id="47" idx="3"/>
          </p:cNvCxnSpPr>
          <p:nvPr/>
        </p:nvCxnSpPr>
        <p:spPr>
          <a:xfrm flipV="1">
            <a:off x="1480077" y="2698482"/>
            <a:ext cx="168058" cy="3886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Connector 53"/>
          <p:cNvCxnSpPr>
            <a:stCxn id="49" idx="1"/>
            <a:endCxn id="47" idx="5"/>
          </p:cNvCxnSpPr>
          <p:nvPr/>
        </p:nvCxnSpPr>
        <p:spPr>
          <a:xfrm flipH="1" flipV="1">
            <a:off x="1729593" y="2698482"/>
            <a:ext cx="181102" cy="3886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437266" y="3185475"/>
            <a:ext cx="4164" cy="342004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950931" y="3185475"/>
            <a:ext cx="987" cy="342004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3"/>
          <p:cNvCxnSpPr>
            <a:stCxn id="50" idx="4"/>
            <a:endCxn id="51" idx="4"/>
          </p:cNvCxnSpPr>
          <p:nvPr/>
        </p:nvCxnSpPr>
        <p:spPr>
          <a:xfrm rot="16200000" flipH="1">
            <a:off x="1695386" y="3386641"/>
            <a:ext cx="12700" cy="512076"/>
          </a:xfrm>
          <a:prstGeom prst="curvedConnector3">
            <a:avLst>
              <a:gd name="adj1" fmla="val 1240000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Oval 61"/>
          <p:cNvSpPr>
            <a:spLocks noChangeAspect="1"/>
          </p:cNvSpPr>
          <p:nvPr/>
        </p:nvSpPr>
        <p:spPr>
          <a:xfrm>
            <a:off x="3928128" y="3071810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4" name="Oval 63"/>
          <p:cNvSpPr>
            <a:spLocks noChangeAspect="1"/>
          </p:cNvSpPr>
          <p:nvPr/>
        </p:nvSpPr>
        <p:spPr>
          <a:xfrm>
            <a:off x="4204885" y="3414713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4204885" y="3836056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8" name="Straight Connector 67"/>
          <p:cNvCxnSpPr>
            <a:stCxn id="64" idx="1"/>
            <a:endCxn id="62" idx="5"/>
          </p:cNvCxnSpPr>
          <p:nvPr/>
        </p:nvCxnSpPr>
        <p:spPr>
          <a:xfrm flipH="1" flipV="1">
            <a:off x="4026457" y="3170139"/>
            <a:ext cx="195299" cy="26144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4" idx="4"/>
            <a:endCxn id="66" idx="0"/>
          </p:cNvCxnSpPr>
          <p:nvPr/>
        </p:nvCxnSpPr>
        <p:spPr>
          <a:xfrm>
            <a:off x="4262485" y="3529913"/>
            <a:ext cx="0" cy="306143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urved Connector 43"/>
          <p:cNvCxnSpPr>
            <a:stCxn id="62" idx="4"/>
            <a:endCxn id="66" idx="2"/>
          </p:cNvCxnSpPr>
          <p:nvPr/>
        </p:nvCxnSpPr>
        <p:spPr>
          <a:xfrm rot="16200000" flipH="1">
            <a:off x="3741983" y="3430754"/>
            <a:ext cx="706646" cy="219157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>
            <a:stCxn id="5" idx="7"/>
            <a:endCxn id="16" idx="3"/>
          </p:cNvCxnSpPr>
          <p:nvPr/>
        </p:nvCxnSpPr>
        <p:spPr>
          <a:xfrm rot="5400000" flipH="1" flipV="1">
            <a:off x="1911675" y="1572462"/>
            <a:ext cx="396479" cy="76064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1513463" y="2424752"/>
            <a:ext cx="350802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>
            <a:stCxn id="19" idx="5"/>
            <a:endCxn id="14" idx="1"/>
          </p:cNvCxnSpPr>
          <p:nvPr/>
        </p:nvCxnSpPr>
        <p:spPr>
          <a:xfrm>
            <a:off x="3259633" y="2211746"/>
            <a:ext cx="693484" cy="3679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88"/>
          <p:cNvSpPr>
            <a:spLocks noChangeAspect="1"/>
          </p:cNvSpPr>
          <p:nvPr/>
        </p:nvSpPr>
        <p:spPr>
          <a:xfrm flipH="1">
            <a:off x="3214750" y="458735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0" name="Oval 89"/>
          <p:cNvSpPr>
            <a:spLocks noChangeAspect="1"/>
          </p:cNvSpPr>
          <p:nvPr/>
        </p:nvSpPr>
        <p:spPr>
          <a:xfrm flipH="1">
            <a:off x="3570872" y="4930261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1" name="Oval 90"/>
          <p:cNvSpPr>
            <a:spLocks noChangeAspect="1"/>
          </p:cNvSpPr>
          <p:nvPr/>
        </p:nvSpPr>
        <p:spPr>
          <a:xfrm flipH="1">
            <a:off x="2888385" y="4930261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2" name="Oval 91"/>
          <p:cNvSpPr>
            <a:spLocks noChangeAspect="1"/>
          </p:cNvSpPr>
          <p:nvPr/>
        </p:nvSpPr>
        <p:spPr>
          <a:xfrm flipH="1">
            <a:off x="3570872" y="5387464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3" name="Oval 92"/>
          <p:cNvSpPr>
            <a:spLocks noChangeAspect="1"/>
          </p:cNvSpPr>
          <p:nvPr/>
        </p:nvSpPr>
        <p:spPr>
          <a:xfrm flipH="1">
            <a:off x="2888385" y="5387464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94" name="Oval 93"/>
          <p:cNvSpPr>
            <a:spLocks noChangeAspect="1"/>
          </p:cNvSpPr>
          <p:nvPr/>
        </p:nvSpPr>
        <p:spPr>
          <a:xfrm flipH="1">
            <a:off x="2888385" y="5844668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95" name="Straight Connector 94"/>
          <p:cNvCxnSpPr>
            <a:stCxn id="90" idx="7"/>
            <a:endCxn id="89" idx="3"/>
          </p:cNvCxnSpPr>
          <p:nvPr/>
        </p:nvCxnSpPr>
        <p:spPr>
          <a:xfrm rot="16200000" flipV="1">
            <a:off x="3319690" y="4679079"/>
            <a:ext cx="261443" cy="27466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traight Connector 95"/>
          <p:cNvCxnSpPr>
            <a:stCxn id="91" idx="1"/>
            <a:endCxn id="89" idx="5"/>
          </p:cNvCxnSpPr>
          <p:nvPr/>
        </p:nvCxnSpPr>
        <p:spPr>
          <a:xfrm flipV="1">
            <a:off x="2986714" y="4685688"/>
            <a:ext cx="244907" cy="2614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Connector 96"/>
          <p:cNvCxnSpPr>
            <a:stCxn id="90" idx="4"/>
            <a:endCxn id="92" idx="0"/>
          </p:cNvCxnSpPr>
          <p:nvPr/>
        </p:nvCxnSpPr>
        <p:spPr>
          <a:xfrm rot="16200000" flipH="1">
            <a:off x="3457470" y="5216463"/>
            <a:ext cx="342003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Straight Connector 97"/>
          <p:cNvCxnSpPr>
            <a:stCxn id="91" idx="4"/>
            <a:endCxn id="93" idx="0"/>
          </p:cNvCxnSpPr>
          <p:nvPr/>
        </p:nvCxnSpPr>
        <p:spPr>
          <a:xfrm>
            <a:off x="2945985" y="5045461"/>
            <a:ext cx="0" cy="342003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Connector 98"/>
          <p:cNvCxnSpPr>
            <a:stCxn id="93" idx="4"/>
            <a:endCxn id="94" idx="0"/>
          </p:cNvCxnSpPr>
          <p:nvPr/>
        </p:nvCxnSpPr>
        <p:spPr>
          <a:xfrm>
            <a:off x="2945985" y="5502664"/>
            <a:ext cx="0" cy="34200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Oval 99"/>
          <p:cNvSpPr>
            <a:spLocks noChangeAspect="1"/>
          </p:cNvSpPr>
          <p:nvPr/>
        </p:nvSpPr>
        <p:spPr>
          <a:xfrm flipH="1">
            <a:off x="2888385" y="6359021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01" name="Straight Connector 100"/>
          <p:cNvCxnSpPr>
            <a:stCxn id="94" idx="4"/>
            <a:endCxn id="100" idx="0"/>
          </p:cNvCxnSpPr>
          <p:nvPr/>
        </p:nvCxnSpPr>
        <p:spPr>
          <a:xfrm>
            <a:off x="2945985" y="5959868"/>
            <a:ext cx="0" cy="399153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43"/>
          <p:cNvCxnSpPr>
            <a:stCxn id="92" idx="4"/>
            <a:endCxn id="100" idx="2"/>
          </p:cNvCxnSpPr>
          <p:nvPr/>
        </p:nvCxnSpPr>
        <p:spPr>
          <a:xfrm rot="5400000">
            <a:off x="2859051" y="5647199"/>
            <a:ext cx="913957" cy="624887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4" idx="4"/>
            <a:endCxn id="62" idx="0"/>
          </p:cNvCxnSpPr>
          <p:nvPr/>
        </p:nvCxnSpPr>
        <p:spPr>
          <a:xfrm rot="5400000">
            <a:off x="3792872" y="2870835"/>
            <a:ext cx="393831" cy="811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Oval 119"/>
          <p:cNvSpPr>
            <a:spLocks noChangeAspect="1"/>
          </p:cNvSpPr>
          <p:nvPr/>
        </p:nvSpPr>
        <p:spPr>
          <a:xfrm>
            <a:off x="3212901" y="4143380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21" name="Straight Connector 120"/>
          <p:cNvCxnSpPr>
            <a:stCxn id="66" idx="2"/>
            <a:endCxn id="120" idx="7"/>
          </p:cNvCxnSpPr>
          <p:nvPr/>
        </p:nvCxnSpPr>
        <p:spPr>
          <a:xfrm flipH="1">
            <a:off x="3311230" y="3893656"/>
            <a:ext cx="893655" cy="266595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Connector 123"/>
          <p:cNvCxnSpPr>
            <a:stCxn id="120" idx="4"/>
          </p:cNvCxnSpPr>
          <p:nvPr/>
        </p:nvCxnSpPr>
        <p:spPr>
          <a:xfrm rot="16200000" flipH="1">
            <a:off x="3107036" y="4422044"/>
            <a:ext cx="328779" cy="1849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Curved Connector 43"/>
          <p:cNvCxnSpPr>
            <a:stCxn id="48" idx="2"/>
            <a:endCxn id="94" idx="6"/>
          </p:cNvCxnSpPr>
          <p:nvPr/>
        </p:nvCxnSpPr>
        <p:spPr>
          <a:xfrm rot="10800000" flipH="1" flipV="1">
            <a:off x="1381747" y="3127874"/>
            <a:ext cx="1506637" cy="2774393"/>
          </a:xfrm>
          <a:prstGeom prst="curvedConnector3">
            <a:avLst>
              <a:gd name="adj1" fmla="val -15173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>
            <a:spLocks noChangeAspect="1"/>
          </p:cNvSpPr>
          <p:nvPr/>
        </p:nvSpPr>
        <p:spPr>
          <a:xfrm>
            <a:off x="5642574" y="256277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44" name="Straight Connector 143"/>
          <p:cNvCxnSpPr>
            <a:endCxn id="143" idx="2"/>
          </p:cNvCxnSpPr>
          <p:nvPr/>
        </p:nvCxnSpPr>
        <p:spPr>
          <a:xfrm>
            <a:off x="4051446" y="2620379"/>
            <a:ext cx="1591128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/>
          <p:cNvSpPr txBox="1"/>
          <p:nvPr/>
        </p:nvSpPr>
        <p:spPr>
          <a:xfrm>
            <a:off x="3043130" y="214290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</a:t>
            </a:r>
            <a:endParaRPr lang="he-IL" sz="1200" dirty="0"/>
          </a:p>
        </p:txBody>
      </p:sp>
      <p:sp>
        <p:nvSpPr>
          <p:cNvPr id="150" name="TextBox 149"/>
          <p:cNvSpPr txBox="1"/>
          <p:nvPr/>
        </p:nvSpPr>
        <p:spPr>
          <a:xfrm>
            <a:off x="2900254" y="1223105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3</a:t>
            </a:r>
            <a:endParaRPr lang="he-IL" sz="1200" dirty="0"/>
          </a:p>
        </p:txBody>
      </p:sp>
      <p:sp>
        <p:nvSpPr>
          <p:cNvPr id="151" name="TextBox 150"/>
          <p:cNvSpPr txBox="1"/>
          <p:nvPr/>
        </p:nvSpPr>
        <p:spPr>
          <a:xfrm>
            <a:off x="2893728" y="1575314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6</a:t>
            </a:r>
            <a:endParaRPr lang="he-IL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893728" y="2053251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7</a:t>
            </a:r>
            <a:endParaRPr lang="he-IL" sz="1200" dirty="0"/>
          </a:p>
        </p:txBody>
      </p:sp>
      <p:sp>
        <p:nvSpPr>
          <p:cNvPr id="153" name="TextBox 152"/>
          <p:cNvSpPr txBox="1"/>
          <p:nvPr/>
        </p:nvSpPr>
        <p:spPr>
          <a:xfrm>
            <a:off x="2557269" y="1575313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4</a:t>
            </a:r>
            <a:endParaRPr lang="he-IL" sz="1200" dirty="0"/>
          </a:p>
        </p:txBody>
      </p:sp>
      <p:sp>
        <p:nvSpPr>
          <p:cNvPr id="154" name="TextBox 153"/>
          <p:cNvSpPr txBox="1"/>
          <p:nvPr/>
        </p:nvSpPr>
        <p:spPr>
          <a:xfrm>
            <a:off x="2557269" y="2866876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9</a:t>
            </a:r>
            <a:endParaRPr lang="he-IL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557269" y="2489720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8</a:t>
            </a:r>
            <a:endParaRPr lang="he-IL" sz="1200" dirty="0"/>
          </a:p>
        </p:txBody>
      </p:sp>
      <p:sp>
        <p:nvSpPr>
          <p:cNvPr id="156" name="TextBox 155"/>
          <p:cNvSpPr txBox="1"/>
          <p:nvPr/>
        </p:nvSpPr>
        <p:spPr>
          <a:xfrm>
            <a:off x="3828948" y="2268344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10</a:t>
            </a:r>
            <a:endParaRPr lang="he-IL" sz="1200" dirty="0"/>
          </a:p>
        </p:txBody>
      </p:sp>
      <p:sp>
        <p:nvSpPr>
          <p:cNvPr id="164" name="TextBox 163"/>
          <p:cNvSpPr txBox="1"/>
          <p:nvPr/>
        </p:nvSpPr>
        <p:spPr>
          <a:xfrm>
            <a:off x="2578924" y="660848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</a:t>
            </a:r>
            <a:endParaRPr lang="he-IL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557269" y="2062925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5</a:t>
            </a:r>
            <a:endParaRPr lang="he-IL" sz="1200" dirty="0"/>
          </a:p>
        </p:txBody>
      </p:sp>
      <p:sp>
        <p:nvSpPr>
          <p:cNvPr id="169" name="TextBox 168"/>
          <p:cNvSpPr txBox="1"/>
          <p:nvPr/>
        </p:nvSpPr>
        <p:spPr>
          <a:xfrm>
            <a:off x="3677107" y="3107388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11</a:t>
            </a:r>
            <a:endParaRPr lang="he-IL" sz="1200" dirty="0"/>
          </a:p>
        </p:txBody>
      </p:sp>
      <p:sp>
        <p:nvSpPr>
          <p:cNvPr id="170" name="TextBox 169"/>
          <p:cNvSpPr txBox="1"/>
          <p:nvPr/>
        </p:nvSpPr>
        <p:spPr>
          <a:xfrm>
            <a:off x="4092989" y="3160808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12</a:t>
            </a:r>
            <a:endParaRPr lang="he-IL" sz="1200" dirty="0"/>
          </a:p>
        </p:txBody>
      </p:sp>
      <p:sp>
        <p:nvSpPr>
          <p:cNvPr id="171" name="TextBox 170"/>
          <p:cNvSpPr txBox="1"/>
          <p:nvPr/>
        </p:nvSpPr>
        <p:spPr>
          <a:xfrm>
            <a:off x="4093796" y="3933056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13</a:t>
            </a:r>
            <a:endParaRPr lang="he-IL" sz="1200" dirty="0"/>
          </a:p>
        </p:txBody>
      </p:sp>
      <p:sp>
        <p:nvSpPr>
          <p:cNvPr id="172" name="TextBox 171"/>
          <p:cNvSpPr txBox="1"/>
          <p:nvPr/>
        </p:nvSpPr>
        <p:spPr>
          <a:xfrm>
            <a:off x="1523141" y="1803915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14</a:t>
            </a:r>
            <a:endParaRPr lang="he-IL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518292" y="271462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15</a:t>
            </a:r>
            <a:endParaRPr lang="he-IL" sz="1200" dirty="0"/>
          </a:p>
        </p:txBody>
      </p:sp>
      <p:sp>
        <p:nvSpPr>
          <p:cNvPr id="174" name="TextBox 173"/>
          <p:cNvSpPr txBox="1"/>
          <p:nvPr/>
        </p:nvSpPr>
        <p:spPr>
          <a:xfrm>
            <a:off x="3087955" y="3872081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16</a:t>
            </a:r>
            <a:endParaRPr lang="he-IL" sz="1200" dirty="0"/>
          </a:p>
        </p:txBody>
      </p:sp>
      <p:sp>
        <p:nvSpPr>
          <p:cNvPr id="175" name="TextBox 174"/>
          <p:cNvSpPr txBox="1"/>
          <p:nvPr/>
        </p:nvSpPr>
        <p:spPr>
          <a:xfrm>
            <a:off x="2902765" y="4509901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17</a:t>
            </a:r>
            <a:endParaRPr lang="he-IL" sz="1200" dirty="0"/>
          </a:p>
        </p:txBody>
      </p:sp>
      <p:sp>
        <p:nvSpPr>
          <p:cNvPr id="176" name="TextBox 175"/>
          <p:cNvSpPr txBox="1"/>
          <p:nvPr/>
        </p:nvSpPr>
        <p:spPr>
          <a:xfrm>
            <a:off x="1235520" y="2814588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18</a:t>
            </a:r>
            <a:endParaRPr lang="he-IL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436088" y="344749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19</a:t>
            </a:r>
            <a:endParaRPr lang="he-IL" sz="1200" dirty="0"/>
          </a:p>
        </p:txBody>
      </p:sp>
      <p:sp>
        <p:nvSpPr>
          <p:cNvPr id="178" name="TextBox 177"/>
          <p:cNvSpPr txBox="1"/>
          <p:nvPr/>
        </p:nvSpPr>
        <p:spPr>
          <a:xfrm>
            <a:off x="1808824" y="2832072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20</a:t>
            </a:r>
            <a:endParaRPr lang="he-IL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613550" y="344749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21</a:t>
            </a:r>
            <a:endParaRPr lang="he-IL" sz="1200" dirty="0"/>
          </a:p>
        </p:txBody>
      </p:sp>
      <p:sp>
        <p:nvSpPr>
          <p:cNvPr id="180" name="TextBox 179"/>
          <p:cNvSpPr txBox="1"/>
          <p:nvPr/>
        </p:nvSpPr>
        <p:spPr>
          <a:xfrm>
            <a:off x="2949420" y="485776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22</a:t>
            </a:r>
            <a:endParaRPr lang="he-IL" sz="1200" dirty="0"/>
          </a:p>
        </p:txBody>
      </p:sp>
      <p:sp>
        <p:nvSpPr>
          <p:cNvPr id="181" name="TextBox 180"/>
          <p:cNvSpPr txBox="1"/>
          <p:nvPr/>
        </p:nvSpPr>
        <p:spPr>
          <a:xfrm>
            <a:off x="2949420" y="5322036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23</a:t>
            </a:r>
            <a:endParaRPr lang="he-IL" sz="1200" dirty="0"/>
          </a:p>
        </p:txBody>
      </p:sp>
      <p:sp>
        <p:nvSpPr>
          <p:cNvPr id="182" name="TextBox 181"/>
          <p:cNvSpPr txBox="1"/>
          <p:nvPr/>
        </p:nvSpPr>
        <p:spPr>
          <a:xfrm>
            <a:off x="3278706" y="485776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24</a:t>
            </a:r>
            <a:endParaRPr lang="he-IL" sz="1200" dirty="0"/>
          </a:p>
        </p:txBody>
      </p:sp>
      <p:sp>
        <p:nvSpPr>
          <p:cNvPr id="183" name="TextBox 182"/>
          <p:cNvSpPr txBox="1"/>
          <p:nvPr/>
        </p:nvSpPr>
        <p:spPr>
          <a:xfrm>
            <a:off x="3266409" y="5313283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25</a:t>
            </a:r>
            <a:endParaRPr lang="he-IL" sz="1200" dirty="0"/>
          </a:p>
        </p:txBody>
      </p:sp>
      <p:sp>
        <p:nvSpPr>
          <p:cNvPr id="184" name="TextBox 183"/>
          <p:cNvSpPr txBox="1"/>
          <p:nvPr/>
        </p:nvSpPr>
        <p:spPr>
          <a:xfrm>
            <a:off x="2948764" y="5777771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26</a:t>
            </a:r>
            <a:endParaRPr lang="he-IL" sz="1200" dirty="0"/>
          </a:p>
        </p:txBody>
      </p:sp>
      <p:sp>
        <p:nvSpPr>
          <p:cNvPr id="185" name="TextBox 184"/>
          <p:cNvSpPr txBox="1"/>
          <p:nvPr/>
        </p:nvSpPr>
        <p:spPr>
          <a:xfrm>
            <a:off x="2949420" y="6127094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27</a:t>
            </a:r>
            <a:endParaRPr lang="he-IL" sz="1200" dirty="0"/>
          </a:p>
        </p:txBody>
      </p:sp>
      <p:sp>
        <p:nvSpPr>
          <p:cNvPr id="103" name="TextBox 102"/>
          <p:cNvSpPr txBox="1"/>
          <p:nvPr/>
        </p:nvSpPr>
        <p:spPr>
          <a:xfrm>
            <a:off x="5529172" y="2305042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28</a:t>
            </a:r>
            <a:endParaRPr lang="he-IL" sz="1200" dirty="0"/>
          </a:p>
        </p:txBody>
      </p:sp>
      <p:sp>
        <p:nvSpPr>
          <p:cNvPr id="108" name="Text Box 3"/>
          <p:cNvSpPr txBox="1">
            <a:spLocks noChangeArrowheads="1"/>
          </p:cNvSpPr>
          <p:nvPr/>
        </p:nvSpPr>
        <p:spPr bwMode="auto">
          <a:xfrm>
            <a:off x="4139952" y="188640"/>
            <a:ext cx="4732443" cy="1107996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3600" kern="0" noProof="0" dirty="0" smtClean="0">
                <a:solidFill>
                  <a:srgbClr val="0033CC"/>
                </a:solidFill>
              </a:rPr>
              <a:t>An augmenting path through nested blossoms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cxnSp>
        <p:nvCxnSpPr>
          <p:cNvPr id="107" name="Straight Connector 106"/>
          <p:cNvCxnSpPr>
            <a:stCxn id="6" idx="7"/>
            <a:endCxn id="4" idx="3"/>
          </p:cNvCxnSpPr>
          <p:nvPr/>
        </p:nvCxnSpPr>
        <p:spPr>
          <a:xfrm flipV="1">
            <a:off x="2913671" y="382933"/>
            <a:ext cx="398185" cy="376644"/>
          </a:xfrm>
          <a:prstGeom prst="line">
            <a:avLst/>
          </a:prstGeom>
          <a:ln w="15875">
            <a:solidFill>
              <a:srgbClr val="FF0000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traight Connector 108"/>
          <p:cNvCxnSpPr>
            <a:stCxn id="6" idx="4"/>
            <a:endCxn id="15" idx="0"/>
          </p:cNvCxnSpPr>
          <p:nvPr/>
        </p:nvCxnSpPr>
        <p:spPr>
          <a:xfrm>
            <a:off x="2872942" y="857906"/>
            <a:ext cx="1992" cy="455405"/>
          </a:xfrm>
          <a:prstGeom prst="line">
            <a:avLst/>
          </a:prstGeom>
          <a:ln w="50800" cmpd="sng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Connector 109"/>
          <p:cNvCxnSpPr>
            <a:stCxn id="17" idx="1"/>
          </p:cNvCxnSpPr>
          <p:nvPr/>
        </p:nvCxnSpPr>
        <p:spPr>
          <a:xfrm flipH="1" flipV="1">
            <a:off x="2915818" y="1412776"/>
            <a:ext cx="262357" cy="260309"/>
          </a:xfrm>
          <a:prstGeom prst="line">
            <a:avLst/>
          </a:prstGeom>
          <a:ln w="15875">
            <a:solidFill>
              <a:srgbClr val="FF0000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Straight Connector 110"/>
          <p:cNvCxnSpPr>
            <a:stCxn id="16" idx="4"/>
            <a:endCxn id="18" idx="0"/>
          </p:cNvCxnSpPr>
          <p:nvPr/>
        </p:nvCxnSpPr>
        <p:spPr>
          <a:xfrm>
            <a:off x="2530964" y="1771414"/>
            <a:ext cx="0" cy="342003"/>
          </a:xfrm>
          <a:prstGeom prst="line">
            <a:avLst/>
          </a:prstGeom>
          <a:ln w="50800" cmpd="sng">
            <a:solidFill>
              <a:srgbClr val="FF0000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Straight Connector 111"/>
          <p:cNvCxnSpPr>
            <a:stCxn id="17" idx="4"/>
            <a:endCxn id="19" idx="0"/>
          </p:cNvCxnSpPr>
          <p:nvPr/>
        </p:nvCxnSpPr>
        <p:spPr>
          <a:xfrm>
            <a:off x="3218904" y="1771414"/>
            <a:ext cx="0" cy="342003"/>
          </a:xfrm>
          <a:prstGeom prst="line">
            <a:avLst/>
          </a:prstGeom>
          <a:ln w="50800" cmpd="sng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Straight Connector 112"/>
          <p:cNvCxnSpPr>
            <a:stCxn id="18" idx="4"/>
            <a:endCxn id="20" idx="0"/>
          </p:cNvCxnSpPr>
          <p:nvPr/>
        </p:nvCxnSpPr>
        <p:spPr>
          <a:xfrm>
            <a:off x="2530964" y="2228617"/>
            <a:ext cx="7500" cy="342003"/>
          </a:xfrm>
          <a:prstGeom prst="line">
            <a:avLst/>
          </a:prstGeom>
          <a:ln w="15875">
            <a:solidFill>
              <a:srgbClr val="FF0000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Connector 113"/>
          <p:cNvCxnSpPr>
            <a:stCxn id="20" idx="4"/>
            <a:endCxn id="36" idx="0"/>
          </p:cNvCxnSpPr>
          <p:nvPr/>
        </p:nvCxnSpPr>
        <p:spPr>
          <a:xfrm>
            <a:off x="2538464" y="2685820"/>
            <a:ext cx="0" cy="399154"/>
          </a:xfrm>
          <a:prstGeom prst="line">
            <a:avLst/>
          </a:prstGeom>
          <a:ln w="50800" cmpd="sng">
            <a:solidFill>
              <a:srgbClr val="FF0000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urved Connector 43"/>
          <p:cNvCxnSpPr>
            <a:stCxn id="36" idx="6"/>
            <a:endCxn id="19" idx="4"/>
          </p:cNvCxnSpPr>
          <p:nvPr/>
        </p:nvCxnSpPr>
        <p:spPr>
          <a:xfrm flipV="1">
            <a:off x="2596064" y="2228617"/>
            <a:ext cx="622840" cy="913957"/>
          </a:xfrm>
          <a:prstGeom prst="curvedConnector2">
            <a:avLst/>
          </a:prstGeom>
          <a:ln w="15875">
            <a:solidFill>
              <a:srgbClr val="FF0000"/>
            </a:solidFill>
            <a:prstDash val="dash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8" idx="4"/>
            <a:endCxn id="50" idx="0"/>
          </p:cNvCxnSpPr>
          <p:nvPr/>
        </p:nvCxnSpPr>
        <p:spPr>
          <a:xfrm>
            <a:off x="1439348" y="3185475"/>
            <a:ext cx="0" cy="342004"/>
          </a:xfrm>
          <a:prstGeom prst="line">
            <a:avLst/>
          </a:prstGeom>
          <a:ln w="50800" cmpd="sng">
            <a:solidFill>
              <a:srgbClr val="FF0000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Connector 117"/>
          <p:cNvCxnSpPr>
            <a:stCxn id="49" idx="4"/>
            <a:endCxn id="51" idx="0"/>
          </p:cNvCxnSpPr>
          <p:nvPr/>
        </p:nvCxnSpPr>
        <p:spPr>
          <a:xfrm>
            <a:off x="1951424" y="3185475"/>
            <a:ext cx="0" cy="342004"/>
          </a:xfrm>
          <a:prstGeom prst="line">
            <a:avLst/>
          </a:prstGeom>
          <a:ln w="50800" cmpd="sng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urved Connector 43"/>
          <p:cNvCxnSpPr>
            <a:stCxn id="50" idx="4"/>
            <a:endCxn id="51" idx="4"/>
          </p:cNvCxnSpPr>
          <p:nvPr/>
        </p:nvCxnSpPr>
        <p:spPr>
          <a:xfrm rot="16200000" flipH="1">
            <a:off x="1695386" y="3386641"/>
            <a:ext cx="12700" cy="512076"/>
          </a:xfrm>
          <a:prstGeom prst="curvedConnector3">
            <a:avLst>
              <a:gd name="adj1" fmla="val 1230000"/>
            </a:avLst>
          </a:prstGeom>
          <a:ln w="15875">
            <a:solidFill>
              <a:srgbClr val="FF0000"/>
            </a:solidFill>
            <a:prstDash val="dash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Connector 121"/>
          <p:cNvCxnSpPr>
            <a:stCxn id="64" idx="1"/>
            <a:endCxn id="62" idx="5"/>
          </p:cNvCxnSpPr>
          <p:nvPr/>
        </p:nvCxnSpPr>
        <p:spPr>
          <a:xfrm flipH="1" flipV="1">
            <a:off x="4026457" y="3170139"/>
            <a:ext cx="195299" cy="261445"/>
          </a:xfrm>
          <a:prstGeom prst="line">
            <a:avLst/>
          </a:prstGeom>
          <a:ln w="158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Connector 122"/>
          <p:cNvCxnSpPr>
            <a:stCxn id="64" idx="4"/>
            <a:endCxn id="66" idx="0"/>
          </p:cNvCxnSpPr>
          <p:nvPr/>
        </p:nvCxnSpPr>
        <p:spPr>
          <a:xfrm>
            <a:off x="4262485" y="3529913"/>
            <a:ext cx="0" cy="306143"/>
          </a:xfrm>
          <a:prstGeom prst="line">
            <a:avLst/>
          </a:prstGeom>
          <a:ln w="50800" cmpd="sng">
            <a:solidFill>
              <a:srgbClr val="FF0000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Straight Connector 124"/>
          <p:cNvCxnSpPr>
            <a:stCxn id="5" idx="7"/>
            <a:endCxn id="16" idx="3"/>
          </p:cNvCxnSpPr>
          <p:nvPr/>
        </p:nvCxnSpPr>
        <p:spPr>
          <a:xfrm flipV="1">
            <a:off x="1729593" y="1754543"/>
            <a:ext cx="760642" cy="396479"/>
          </a:xfrm>
          <a:prstGeom prst="line">
            <a:avLst/>
          </a:prstGeom>
          <a:ln w="15875">
            <a:solidFill>
              <a:srgbClr val="FF0000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/>
          <p:cNvCxnSpPr>
            <a:stCxn id="5" idx="4"/>
            <a:endCxn id="47" idx="0"/>
          </p:cNvCxnSpPr>
          <p:nvPr/>
        </p:nvCxnSpPr>
        <p:spPr>
          <a:xfrm>
            <a:off x="1688864" y="2249351"/>
            <a:ext cx="0" cy="350802"/>
          </a:xfrm>
          <a:prstGeom prst="line">
            <a:avLst/>
          </a:prstGeom>
          <a:ln w="50800" cmpd="sng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traight Connector 126"/>
          <p:cNvCxnSpPr>
            <a:stCxn id="90" idx="7"/>
            <a:endCxn id="89" idx="3"/>
          </p:cNvCxnSpPr>
          <p:nvPr/>
        </p:nvCxnSpPr>
        <p:spPr>
          <a:xfrm flipH="1" flipV="1">
            <a:off x="3313079" y="4685688"/>
            <a:ext cx="274664" cy="261444"/>
          </a:xfrm>
          <a:prstGeom prst="line">
            <a:avLst/>
          </a:prstGeom>
          <a:ln w="15875">
            <a:solidFill>
              <a:srgbClr val="FF0000"/>
            </a:solidFill>
            <a:headEnd type="none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/>
          <p:cNvCxnSpPr>
            <a:stCxn id="90" idx="4"/>
            <a:endCxn id="92" idx="0"/>
          </p:cNvCxnSpPr>
          <p:nvPr/>
        </p:nvCxnSpPr>
        <p:spPr>
          <a:xfrm>
            <a:off x="3628472" y="5045461"/>
            <a:ext cx="0" cy="342003"/>
          </a:xfrm>
          <a:prstGeom prst="line">
            <a:avLst/>
          </a:prstGeom>
          <a:ln w="50800" cmpd="sng">
            <a:solidFill>
              <a:srgbClr val="FF0000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Connector 129"/>
          <p:cNvCxnSpPr>
            <a:stCxn id="94" idx="4"/>
            <a:endCxn id="100" idx="0"/>
          </p:cNvCxnSpPr>
          <p:nvPr/>
        </p:nvCxnSpPr>
        <p:spPr>
          <a:xfrm>
            <a:off x="2945985" y="5959868"/>
            <a:ext cx="0" cy="399153"/>
          </a:xfrm>
          <a:prstGeom prst="line">
            <a:avLst/>
          </a:prstGeom>
          <a:ln w="50800" cmpd="sng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Curved Connector 43"/>
          <p:cNvCxnSpPr>
            <a:stCxn id="92" idx="4"/>
            <a:endCxn id="100" idx="2"/>
          </p:cNvCxnSpPr>
          <p:nvPr/>
        </p:nvCxnSpPr>
        <p:spPr>
          <a:xfrm rot="5400000">
            <a:off x="2859051" y="5647199"/>
            <a:ext cx="913957" cy="624887"/>
          </a:xfrm>
          <a:prstGeom prst="curvedConnector2">
            <a:avLst/>
          </a:prstGeom>
          <a:ln w="15875">
            <a:solidFill>
              <a:srgbClr val="FF0000"/>
            </a:solidFill>
            <a:prstDash val="dash"/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/>
          <p:cNvCxnSpPr>
            <a:stCxn id="14" idx="4"/>
            <a:endCxn id="62" idx="0"/>
          </p:cNvCxnSpPr>
          <p:nvPr/>
        </p:nvCxnSpPr>
        <p:spPr>
          <a:xfrm flipH="1">
            <a:off x="3985728" y="2677979"/>
            <a:ext cx="8118" cy="393831"/>
          </a:xfrm>
          <a:prstGeom prst="line">
            <a:avLst/>
          </a:prstGeom>
          <a:ln w="50800" cmpd="sng">
            <a:solidFill>
              <a:srgbClr val="FF0000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Connector 132"/>
          <p:cNvCxnSpPr>
            <a:stCxn id="66" idx="2"/>
            <a:endCxn id="120" idx="7"/>
          </p:cNvCxnSpPr>
          <p:nvPr/>
        </p:nvCxnSpPr>
        <p:spPr>
          <a:xfrm flipH="1">
            <a:off x="3311230" y="3893656"/>
            <a:ext cx="893655" cy="266595"/>
          </a:xfrm>
          <a:prstGeom prst="line">
            <a:avLst/>
          </a:prstGeom>
          <a:ln w="15875">
            <a:solidFill>
              <a:srgbClr val="FF0000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Connector 135"/>
          <p:cNvCxnSpPr>
            <a:stCxn id="120" idx="4"/>
            <a:endCxn id="89" idx="0"/>
          </p:cNvCxnSpPr>
          <p:nvPr/>
        </p:nvCxnSpPr>
        <p:spPr>
          <a:xfrm>
            <a:off x="3270501" y="4258580"/>
            <a:ext cx="1849" cy="328779"/>
          </a:xfrm>
          <a:prstGeom prst="line">
            <a:avLst/>
          </a:prstGeom>
          <a:ln w="50800" cmpd="sng">
            <a:solidFill>
              <a:srgbClr val="FF0000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urved Connector 43"/>
          <p:cNvCxnSpPr>
            <a:stCxn id="48" idx="2"/>
            <a:endCxn id="94" idx="6"/>
          </p:cNvCxnSpPr>
          <p:nvPr/>
        </p:nvCxnSpPr>
        <p:spPr>
          <a:xfrm rot="10800000" flipH="1" flipV="1">
            <a:off x="1381747" y="3127874"/>
            <a:ext cx="1506637" cy="2774393"/>
          </a:xfrm>
          <a:prstGeom prst="curvedConnector3">
            <a:avLst>
              <a:gd name="adj1" fmla="val -15173"/>
            </a:avLst>
          </a:prstGeom>
          <a:ln w="15875">
            <a:solidFill>
              <a:srgbClr val="FF0000"/>
            </a:solidFill>
            <a:prstDash val="dash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/>
          <p:cNvCxnSpPr>
            <a:stCxn id="14" idx="6"/>
            <a:endCxn id="143" idx="2"/>
          </p:cNvCxnSpPr>
          <p:nvPr/>
        </p:nvCxnSpPr>
        <p:spPr>
          <a:xfrm>
            <a:off x="4051446" y="2620379"/>
            <a:ext cx="1591128" cy="0"/>
          </a:xfrm>
          <a:prstGeom prst="line">
            <a:avLst/>
          </a:prstGeom>
          <a:ln w="15875">
            <a:solidFill>
              <a:srgbClr val="FF0000"/>
            </a:solidFill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/>
          <p:cNvCxnSpPr>
            <a:endCxn id="47" idx="5"/>
          </p:cNvCxnSpPr>
          <p:nvPr/>
        </p:nvCxnSpPr>
        <p:spPr>
          <a:xfrm flipH="1" flipV="1">
            <a:off x="1729593" y="2698482"/>
            <a:ext cx="178111" cy="370478"/>
          </a:xfrm>
          <a:prstGeom prst="line">
            <a:avLst/>
          </a:prstGeom>
          <a:ln w="15875">
            <a:solidFill>
              <a:srgbClr val="FF0000"/>
            </a:solidFill>
            <a:headEnd type="triangle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4"/>
          <p:cNvSpPr txBox="1">
            <a:spLocks noChangeArrowheads="1"/>
          </p:cNvSpPr>
          <p:nvPr/>
        </p:nvSpPr>
        <p:spPr bwMode="auto">
          <a:xfrm>
            <a:off x="5211736" y="3469650"/>
            <a:ext cx="393226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How do we </a:t>
            </a:r>
            <a:b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find such a path?</a:t>
            </a:r>
            <a:endParaRPr lang="en-US" sz="2400" i="1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8368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2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800"/>
                            </p:stCondLst>
                            <p:childTnLst>
                              <p:par>
                                <p:cTn id="17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2400"/>
                            </p:stCondLst>
                            <p:childTnLst>
                              <p:par>
                                <p:cTn id="20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3000"/>
                            </p:stCondLst>
                            <p:childTnLst>
                              <p:par>
                                <p:cTn id="23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3600"/>
                            </p:stCondLst>
                            <p:childTnLst>
                              <p:par>
                                <p:cTn id="26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4200"/>
                            </p:stCondLst>
                            <p:childTnLst>
                              <p:par>
                                <p:cTn id="29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4800"/>
                            </p:stCondLst>
                            <p:childTnLst>
                              <p:par>
                                <p:cTn id="32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400"/>
                            </p:stCondLst>
                            <p:childTnLst>
                              <p:par>
                                <p:cTn id="35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000"/>
                            </p:stCondLst>
                            <p:childTnLst>
                              <p:par>
                                <p:cTn id="38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6600"/>
                            </p:stCondLst>
                            <p:childTnLst>
                              <p:par>
                                <p:cTn id="41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7200"/>
                            </p:stCondLst>
                            <p:childTnLst>
                              <p:par>
                                <p:cTn id="44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7800"/>
                            </p:stCondLst>
                            <p:childTnLst>
                              <p:par>
                                <p:cTn id="47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8400"/>
                            </p:stCondLst>
                            <p:childTnLst>
                              <p:par>
                                <p:cTn id="50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9000"/>
                            </p:stCondLst>
                            <p:childTnLst>
                              <p:par>
                                <p:cTn id="53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9600"/>
                            </p:stCondLst>
                            <p:childTnLst>
                              <p:par>
                                <p:cTn id="56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0200"/>
                            </p:stCondLst>
                            <p:childTnLst>
                              <p:par>
                                <p:cTn id="59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10800"/>
                            </p:stCondLst>
                            <p:childTnLst>
                              <p:par>
                                <p:cTn id="62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1400"/>
                            </p:stCondLst>
                            <p:childTnLst>
                              <p:par>
                                <p:cTn id="65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12000"/>
                            </p:stCondLst>
                            <p:childTnLst>
                              <p:par>
                                <p:cTn id="68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2600"/>
                            </p:stCondLst>
                            <p:childTnLst>
                              <p:par>
                                <p:cTn id="71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3200"/>
                            </p:stCondLst>
                            <p:childTnLst>
                              <p:par>
                                <p:cTn id="74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3800"/>
                            </p:stCondLst>
                            <p:childTnLst>
                              <p:par>
                                <p:cTn id="77" presetID="1" presetClass="entr" presetSubtype="0" fill="hold" nodeType="after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0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l 133"/>
          <p:cNvSpPr/>
          <p:nvPr/>
        </p:nvSpPr>
        <p:spPr>
          <a:xfrm>
            <a:off x="2509106" y="4448637"/>
            <a:ext cx="1397164" cy="2200403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Oval 103"/>
          <p:cNvSpPr/>
          <p:nvPr/>
        </p:nvSpPr>
        <p:spPr>
          <a:xfrm>
            <a:off x="1204524" y="2527031"/>
            <a:ext cx="971557" cy="140203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" name="Oval 104"/>
          <p:cNvSpPr/>
          <p:nvPr/>
        </p:nvSpPr>
        <p:spPr>
          <a:xfrm>
            <a:off x="3689061" y="2973972"/>
            <a:ext cx="857030" cy="1228734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Oval 105"/>
          <p:cNvSpPr/>
          <p:nvPr/>
        </p:nvSpPr>
        <p:spPr>
          <a:xfrm>
            <a:off x="2195736" y="1171222"/>
            <a:ext cx="1223745" cy="2243491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4" name="Curved Connector 43"/>
          <p:cNvCxnSpPr>
            <a:stCxn id="36" idx="6"/>
            <a:endCxn id="19" idx="4"/>
          </p:cNvCxnSpPr>
          <p:nvPr/>
        </p:nvCxnSpPr>
        <p:spPr>
          <a:xfrm flipV="1">
            <a:off x="2594526" y="2228617"/>
            <a:ext cx="622840" cy="913957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3"/>
          <p:cNvCxnSpPr>
            <a:stCxn id="50" idx="4"/>
            <a:endCxn id="51" idx="4"/>
          </p:cNvCxnSpPr>
          <p:nvPr/>
        </p:nvCxnSpPr>
        <p:spPr>
          <a:xfrm rot="16200000" flipH="1">
            <a:off x="1693848" y="3386641"/>
            <a:ext cx="12700" cy="512076"/>
          </a:xfrm>
          <a:prstGeom prst="curvedConnector3">
            <a:avLst>
              <a:gd name="adj1" fmla="val 1240000"/>
            </a:avLst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43"/>
          <p:cNvCxnSpPr>
            <a:stCxn id="92" idx="4"/>
            <a:endCxn id="100" idx="2"/>
          </p:cNvCxnSpPr>
          <p:nvPr/>
        </p:nvCxnSpPr>
        <p:spPr>
          <a:xfrm rot="5400000">
            <a:off x="2857513" y="5647199"/>
            <a:ext cx="913957" cy="624887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6"/>
          <p:cNvGrpSpPr/>
          <p:nvPr/>
        </p:nvGrpSpPr>
        <p:grpSpPr>
          <a:xfrm>
            <a:off x="3041592" y="214290"/>
            <a:ext cx="367055" cy="276999"/>
            <a:chOff x="3041592" y="214290"/>
            <a:chExt cx="367055" cy="276999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3293447" y="28460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041592" y="214290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</a:t>
              </a:r>
              <a:endParaRPr lang="he-IL" sz="1200" dirty="0"/>
            </a:p>
          </p:txBody>
        </p:sp>
      </p:grpSp>
      <p:grpSp>
        <p:nvGrpSpPr>
          <p:cNvPr id="3" name="Group 115"/>
          <p:cNvGrpSpPr/>
          <p:nvPr/>
        </p:nvGrpSpPr>
        <p:grpSpPr>
          <a:xfrm>
            <a:off x="2892190" y="1411640"/>
            <a:ext cx="382776" cy="918610"/>
            <a:chOff x="2892190" y="1411640"/>
            <a:chExt cx="382776" cy="918610"/>
          </a:xfrm>
        </p:grpSpPr>
        <p:cxnSp>
          <p:nvCxnSpPr>
            <p:cNvPr id="24" name="Straight Connector 23"/>
            <p:cNvCxnSpPr>
              <a:stCxn id="17" idx="1"/>
              <a:endCxn id="15" idx="5"/>
            </p:cNvCxnSpPr>
            <p:nvPr/>
          </p:nvCxnSpPr>
          <p:spPr>
            <a:xfrm flipH="1" flipV="1">
              <a:off x="2914125" y="1411640"/>
              <a:ext cx="262512" cy="261445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3159766" y="1656214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Oval 18"/>
            <p:cNvSpPr>
              <a:spLocks noChangeAspect="1"/>
            </p:cNvSpPr>
            <p:nvPr/>
          </p:nvSpPr>
          <p:spPr>
            <a:xfrm>
              <a:off x="3159766" y="211341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0" name="Straight Connector 29"/>
            <p:cNvCxnSpPr>
              <a:stCxn id="17" idx="4"/>
              <a:endCxn id="19" idx="0"/>
            </p:cNvCxnSpPr>
            <p:nvPr/>
          </p:nvCxnSpPr>
          <p:spPr>
            <a:xfrm>
              <a:off x="3217366" y="1771414"/>
              <a:ext cx="0" cy="34200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1" name="TextBox 150"/>
            <p:cNvSpPr txBox="1"/>
            <p:nvPr/>
          </p:nvSpPr>
          <p:spPr>
            <a:xfrm>
              <a:off x="2892190" y="1575314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6</a:t>
              </a:r>
              <a:endParaRPr lang="he-IL" sz="1200" dirty="0"/>
            </a:p>
          </p:txBody>
        </p:sp>
        <p:sp>
          <p:nvSpPr>
            <p:cNvPr id="152" name="TextBox 151"/>
            <p:cNvSpPr txBox="1"/>
            <p:nvPr/>
          </p:nvSpPr>
          <p:spPr>
            <a:xfrm>
              <a:off x="2892190" y="2053251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7</a:t>
              </a:r>
              <a:endParaRPr lang="he-IL" sz="1200" dirty="0"/>
            </a:p>
          </p:txBody>
        </p:sp>
      </p:grpSp>
      <p:grpSp>
        <p:nvGrpSpPr>
          <p:cNvPr id="7" name="Group 117"/>
          <p:cNvGrpSpPr/>
          <p:nvPr/>
        </p:nvGrpSpPr>
        <p:grpSpPr>
          <a:xfrm>
            <a:off x="2479326" y="2228617"/>
            <a:ext cx="362157" cy="971557"/>
            <a:chOff x="2479326" y="2228617"/>
            <a:chExt cx="362157" cy="971557"/>
          </a:xfrm>
        </p:grpSpPr>
        <p:sp>
          <p:nvSpPr>
            <p:cNvPr id="20" name="Oval 19"/>
            <p:cNvSpPr>
              <a:spLocks noChangeAspect="1"/>
            </p:cNvSpPr>
            <p:nvPr/>
          </p:nvSpPr>
          <p:spPr>
            <a:xfrm>
              <a:off x="2479326" y="2570620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3" name="Straight Connector 32"/>
            <p:cNvCxnSpPr>
              <a:stCxn id="18" idx="4"/>
              <a:endCxn id="20" idx="0"/>
            </p:cNvCxnSpPr>
            <p:nvPr/>
          </p:nvCxnSpPr>
          <p:spPr>
            <a:xfrm>
              <a:off x="2529426" y="2228617"/>
              <a:ext cx="7500" cy="342003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Oval 35"/>
            <p:cNvSpPr>
              <a:spLocks noChangeAspect="1"/>
            </p:cNvSpPr>
            <p:nvPr/>
          </p:nvSpPr>
          <p:spPr>
            <a:xfrm>
              <a:off x="2479326" y="308497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7" name="Straight Connector 36"/>
            <p:cNvCxnSpPr>
              <a:stCxn id="20" idx="4"/>
              <a:endCxn id="36" idx="0"/>
            </p:cNvCxnSpPr>
            <p:nvPr/>
          </p:nvCxnSpPr>
          <p:spPr>
            <a:xfrm>
              <a:off x="2536926" y="2685820"/>
              <a:ext cx="0" cy="399154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TextBox 153"/>
            <p:cNvSpPr txBox="1"/>
            <p:nvPr/>
          </p:nvSpPr>
          <p:spPr>
            <a:xfrm>
              <a:off x="2555731" y="2866876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9</a:t>
              </a:r>
              <a:endParaRPr lang="he-IL" sz="1200" dirty="0"/>
            </a:p>
          </p:txBody>
        </p:sp>
        <p:sp>
          <p:nvSpPr>
            <p:cNvPr id="155" name="TextBox 154"/>
            <p:cNvSpPr txBox="1"/>
            <p:nvPr/>
          </p:nvSpPr>
          <p:spPr>
            <a:xfrm>
              <a:off x="2555731" y="2489720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8</a:t>
              </a:r>
              <a:endParaRPr lang="he-IL" sz="1200" dirty="0"/>
            </a:p>
          </p:txBody>
        </p:sp>
      </p:grpSp>
      <p:grpSp>
        <p:nvGrpSpPr>
          <p:cNvPr id="9" name="Group 113"/>
          <p:cNvGrpSpPr/>
          <p:nvPr/>
        </p:nvGrpSpPr>
        <p:grpSpPr>
          <a:xfrm>
            <a:off x="2577386" y="382933"/>
            <a:ext cx="732932" cy="1117171"/>
            <a:chOff x="2577386" y="382933"/>
            <a:chExt cx="732932" cy="1117171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813804" y="742706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" name="Straight Connector 7"/>
            <p:cNvCxnSpPr>
              <a:stCxn id="6" idx="7"/>
              <a:endCxn id="4" idx="3"/>
            </p:cNvCxnSpPr>
            <p:nvPr/>
          </p:nvCxnSpPr>
          <p:spPr>
            <a:xfrm flipV="1">
              <a:off x="2912133" y="382933"/>
              <a:ext cx="398185" cy="376644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4"/>
              <a:endCxn id="15" idx="0"/>
            </p:cNvCxnSpPr>
            <p:nvPr/>
          </p:nvCxnSpPr>
          <p:spPr>
            <a:xfrm>
              <a:off x="2871404" y="857906"/>
              <a:ext cx="1992" cy="455405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815796" y="131331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898716" y="1223105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3</a:t>
              </a:r>
              <a:endParaRPr lang="he-IL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577386" y="660848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</a:t>
              </a:r>
              <a:endParaRPr lang="he-IL" sz="1200" dirty="0"/>
            </a:p>
          </p:txBody>
        </p:sp>
      </p:grpSp>
      <p:grpSp>
        <p:nvGrpSpPr>
          <p:cNvPr id="11" name="Group 114"/>
          <p:cNvGrpSpPr/>
          <p:nvPr/>
        </p:nvGrpSpPr>
        <p:grpSpPr>
          <a:xfrm>
            <a:off x="2471826" y="1411640"/>
            <a:ext cx="369657" cy="928284"/>
            <a:chOff x="2471826" y="1411640"/>
            <a:chExt cx="369657" cy="928284"/>
          </a:xfrm>
        </p:grpSpPr>
        <p:cxnSp>
          <p:nvCxnSpPr>
            <p:cNvPr id="21" name="Straight Connector 20"/>
            <p:cNvCxnSpPr>
              <a:stCxn id="16" idx="7"/>
              <a:endCxn id="15" idx="3"/>
            </p:cNvCxnSpPr>
            <p:nvPr/>
          </p:nvCxnSpPr>
          <p:spPr>
            <a:xfrm flipV="1">
              <a:off x="2570155" y="1411640"/>
              <a:ext cx="262512" cy="261445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" name="Group 12"/>
            <p:cNvGrpSpPr/>
            <p:nvPr/>
          </p:nvGrpSpPr>
          <p:grpSpPr>
            <a:xfrm>
              <a:off x="2471826" y="1656214"/>
              <a:ext cx="115200" cy="572403"/>
              <a:chOff x="3073540" y="1656214"/>
              <a:chExt cx="115200" cy="572403"/>
            </a:xfrm>
          </p:grpSpPr>
          <p:sp>
            <p:nvSpPr>
              <p:cNvPr id="16" name="Oval 15"/>
              <p:cNvSpPr>
                <a:spLocks noChangeAspect="1"/>
              </p:cNvSpPr>
              <p:nvPr/>
            </p:nvSpPr>
            <p:spPr>
              <a:xfrm>
                <a:off x="3073540" y="1656214"/>
                <a:ext cx="115200" cy="115200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8" name="Oval 17"/>
              <p:cNvSpPr>
                <a:spLocks noChangeAspect="1"/>
              </p:cNvSpPr>
              <p:nvPr/>
            </p:nvSpPr>
            <p:spPr>
              <a:xfrm>
                <a:off x="3073540" y="2113417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7" name="Straight Connector 26"/>
              <p:cNvCxnSpPr>
                <a:stCxn id="16" idx="4"/>
                <a:endCxn id="18" idx="0"/>
              </p:cNvCxnSpPr>
              <p:nvPr/>
            </p:nvCxnSpPr>
            <p:spPr>
              <a:xfrm rot="5400000">
                <a:off x="2960138" y="1942415"/>
                <a:ext cx="342003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53" name="TextBox 152"/>
            <p:cNvSpPr txBox="1"/>
            <p:nvPr/>
          </p:nvSpPr>
          <p:spPr>
            <a:xfrm>
              <a:off x="2555731" y="1575313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4</a:t>
              </a:r>
              <a:endParaRPr lang="he-IL" sz="1200" dirty="0"/>
            </a:p>
          </p:txBody>
        </p:sp>
        <p:sp>
          <p:nvSpPr>
            <p:cNvPr id="165" name="TextBox 164"/>
            <p:cNvSpPr txBox="1"/>
            <p:nvPr/>
          </p:nvSpPr>
          <p:spPr>
            <a:xfrm>
              <a:off x="2555731" y="2062925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5</a:t>
              </a:r>
              <a:endParaRPr lang="he-IL" sz="1200" dirty="0"/>
            </a:p>
          </p:txBody>
        </p:sp>
      </p:grpSp>
      <p:grpSp>
        <p:nvGrpSpPr>
          <p:cNvPr id="13" name="Group 137"/>
          <p:cNvGrpSpPr/>
          <p:nvPr/>
        </p:nvGrpSpPr>
        <p:grpSpPr>
          <a:xfrm>
            <a:off x="3258095" y="2211746"/>
            <a:ext cx="926505" cy="1172641"/>
            <a:chOff x="3258095" y="2211746"/>
            <a:chExt cx="926505" cy="1172641"/>
          </a:xfrm>
        </p:grpSpPr>
        <p:sp>
          <p:nvSpPr>
            <p:cNvPr id="156" name="TextBox 155"/>
            <p:cNvSpPr txBox="1"/>
            <p:nvPr/>
          </p:nvSpPr>
          <p:spPr>
            <a:xfrm>
              <a:off x="3827410" y="2268344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10</a:t>
              </a:r>
              <a:endParaRPr lang="he-IL" sz="1200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934708" y="2562779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6" name="Straight Connector 85"/>
            <p:cNvCxnSpPr>
              <a:stCxn id="19" idx="5"/>
              <a:endCxn id="14" idx="1"/>
            </p:cNvCxnSpPr>
            <p:nvPr/>
          </p:nvCxnSpPr>
          <p:spPr>
            <a:xfrm>
              <a:off x="3258095" y="2211746"/>
              <a:ext cx="693484" cy="367904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4" idx="4"/>
              <a:endCxn id="62" idx="0"/>
            </p:cNvCxnSpPr>
            <p:nvPr/>
          </p:nvCxnSpPr>
          <p:spPr>
            <a:xfrm rot="5400000">
              <a:off x="3791334" y="2870835"/>
              <a:ext cx="393831" cy="8118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675569" y="3107388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11</a:t>
              </a:r>
              <a:endParaRPr lang="he-IL" sz="1200" dirty="0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926590" y="307181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71" name="Curved Connector 43"/>
          <p:cNvCxnSpPr>
            <a:stCxn id="62" idx="4"/>
            <a:endCxn id="66" idx="2"/>
          </p:cNvCxnSpPr>
          <p:nvPr/>
        </p:nvCxnSpPr>
        <p:spPr>
          <a:xfrm rot="16200000" flipH="1">
            <a:off x="3740445" y="3430754"/>
            <a:ext cx="706646" cy="219157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38"/>
          <p:cNvGrpSpPr/>
          <p:nvPr/>
        </p:nvGrpSpPr>
        <p:grpSpPr>
          <a:xfrm>
            <a:off x="4024919" y="3160808"/>
            <a:ext cx="424529" cy="1049247"/>
            <a:chOff x="4024919" y="3160808"/>
            <a:chExt cx="424529" cy="1049247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203347" y="341471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203347" y="383605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8" name="Straight Connector 67"/>
            <p:cNvCxnSpPr>
              <a:stCxn id="64" idx="1"/>
              <a:endCxn id="62" idx="5"/>
            </p:cNvCxnSpPr>
            <p:nvPr/>
          </p:nvCxnSpPr>
          <p:spPr>
            <a:xfrm flipH="1" flipV="1">
              <a:off x="4024919" y="3170139"/>
              <a:ext cx="195299" cy="261445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4" idx="4"/>
              <a:endCxn id="66" idx="0"/>
            </p:cNvCxnSpPr>
            <p:nvPr/>
          </p:nvCxnSpPr>
          <p:spPr>
            <a:xfrm>
              <a:off x="4260947" y="3529913"/>
              <a:ext cx="0" cy="30614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4091451" y="3160808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12</a:t>
              </a:r>
              <a:endParaRPr lang="he-IL" sz="12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092258" y="3933056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13</a:t>
              </a:r>
              <a:endParaRPr lang="he-IL" sz="1200" dirty="0"/>
            </a:p>
          </p:txBody>
        </p:sp>
      </p:grpSp>
      <p:grpSp>
        <p:nvGrpSpPr>
          <p:cNvPr id="23" name="Group 124"/>
          <p:cNvGrpSpPr/>
          <p:nvPr/>
        </p:nvGrpSpPr>
        <p:grpSpPr>
          <a:xfrm>
            <a:off x="1516754" y="1754543"/>
            <a:ext cx="971944" cy="1237076"/>
            <a:chOff x="1516754" y="1754543"/>
            <a:chExt cx="971944" cy="1237076"/>
          </a:xfrm>
        </p:grpSpPr>
        <p:sp>
          <p:nvSpPr>
            <p:cNvPr id="5" name="Oval 4"/>
            <p:cNvSpPr>
              <a:spLocks noChangeAspect="1"/>
            </p:cNvSpPr>
            <p:nvPr/>
          </p:nvSpPr>
          <p:spPr>
            <a:xfrm>
              <a:off x="1629726" y="2134151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1629726" y="260015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0" name="Straight Connector 79"/>
            <p:cNvCxnSpPr>
              <a:stCxn id="5" idx="7"/>
              <a:endCxn id="16" idx="3"/>
            </p:cNvCxnSpPr>
            <p:nvPr/>
          </p:nvCxnSpPr>
          <p:spPr>
            <a:xfrm rot="5400000" flipH="1" flipV="1">
              <a:off x="1910137" y="1572462"/>
              <a:ext cx="396479" cy="760642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/>
            <p:nvPr/>
          </p:nvCxnSpPr>
          <p:spPr>
            <a:xfrm rot="5400000">
              <a:off x="1511925" y="2424752"/>
              <a:ext cx="350802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TextBox 171"/>
            <p:cNvSpPr txBox="1"/>
            <p:nvPr/>
          </p:nvSpPr>
          <p:spPr>
            <a:xfrm>
              <a:off x="1521603" y="1803915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14</a:t>
              </a:r>
              <a:endParaRPr lang="he-IL" sz="1200" dirty="0"/>
            </a:p>
          </p:txBody>
        </p:sp>
        <p:sp>
          <p:nvSpPr>
            <p:cNvPr id="173" name="TextBox 172"/>
            <p:cNvSpPr txBox="1"/>
            <p:nvPr/>
          </p:nvSpPr>
          <p:spPr>
            <a:xfrm>
              <a:off x="1516754" y="2714620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15</a:t>
              </a:r>
              <a:endParaRPr lang="he-IL" sz="1200" dirty="0"/>
            </a:p>
          </p:txBody>
        </p:sp>
      </p:grpSp>
      <p:grpSp>
        <p:nvGrpSpPr>
          <p:cNvPr id="25" name="Group 125"/>
          <p:cNvGrpSpPr/>
          <p:nvPr/>
        </p:nvGrpSpPr>
        <p:grpSpPr>
          <a:xfrm>
            <a:off x="2901227" y="3884073"/>
            <a:ext cx="1302120" cy="902827"/>
            <a:chOff x="2901227" y="3884073"/>
            <a:chExt cx="1302120" cy="902827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 flipH="1">
              <a:off x="3213212" y="458735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3211363" y="4143380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1" name="Straight Connector 120"/>
            <p:cNvCxnSpPr>
              <a:stCxn id="66" idx="2"/>
              <a:endCxn id="120" idx="7"/>
            </p:cNvCxnSpPr>
            <p:nvPr/>
          </p:nvCxnSpPr>
          <p:spPr>
            <a:xfrm flipH="1">
              <a:off x="3309692" y="3893656"/>
              <a:ext cx="893655" cy="266595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0" idx="4"/>
            </p:cNvCxnSpPr>
            <p:nvPr/>
          </p:nvCxnSpPr>
          <p:spPr>
            <a:xfrm rot="16200000" flipH="1">
              <a:off x="3105498" y="4422044"/>
              <a:ext cx="328779" cy="1849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3086417" y="3884073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16</a:t>
              </a:r>
              <a:endParaRPr lang="he-IL" sz="12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901227" y="4509901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17</a:t>
              </a:r>
              <a:endParaRPr lang="he-IL" sz="1200" dirty="0"/>
            </a:p>
          </p:txBody>
        </p:sp>
      </p:grpSp>
      <p:grpSp>
        <p:nvGrpSpPr>
          <p:cNvPr id="26" name="Group 126"/>
          <p:cNvGrpSpPr/>
          <p:nvPr/>
        </p:nvGrpSpPr>
        <p:grpSpPr>
          <a:xfrm>
            <a:off x="1233982" y="2698482"/>
            <a:ext cx="557758" cy="1026007"/>
            <a:chOff x="1233982" y="2698482"/>
            <a:chExt cx="557758" cy="1026007"/>
          </a:xfrm>
        </p:grpSpPr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1380210" y="3070275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>
              <a:off x="1380210" y="352747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3" name="Straight Connector 52"/>
            <p:cNvCxnSpPr>
              <a:stCxn id="48" idx="7"/>
              <a:endCxn id="47" idx="3"/>
            </p:cNvCxnSpPr>
            <p:nvPr/>
          </p:nvCxnSpPr>
          <p:spPr>
            <a:xfrm flipV="1">
              <a:off x="1478539" y="2698482"/>
              <a:ext cx="168058" cy="388664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H="1">
              <a:off x="1435728" y="3185475"/>
              <a:ext cx="4164" cy="342004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TextBox 175"/>
            <p:cNvSpPr txBox="1"/>
            <p:nvPr/>
          </p:nvSpPr>
          <p:spPr>
            <a:xfrm>
              <a:off x="1233982" y="2814588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18</a:t>
              </a:r>
              <a:endParaRPr lang="he-IL" sz="1200" dirty="0"/>
            </a:p>
          </p:txBody>
        </p:sp>
        <p:sp>
          <p:nvSpPr>
            <p:cNvPr id="177" name="TextBox 176"/>
            <p:cNvSpPr txBox="1"/>
            <p:nvPr/>
          </p:nvSpPr>
          <p:spPr>
            <a:xfrm>
              <a:off x="1434550" y="3447490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19</a:t>
              </a:r>
              <a:endParaRPr lang="he-IL" sz="1200" dirty="0"/>
            </a:p>
          </p:txBody>
        </p:sp>
      </p:grpSp>
      <p:sp>
        <p:nvSpPr>
          <p:cNvPr id="49" name="Oval 48"/>
          <p:cNvSpPr>
            <a:spLocks noChangeAspect="1"/>
          </p:cNvSpPr>
          <p:nvPr/>
        </p:nvSpPr>
        <p:spPr>
          <a:xfrm>
            <a:off x="1892286" y="307027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1892286" y="352747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4" name="Straight Connector 53"/>
          <p:cNvCxnSpPr>
            <a:stCxn id="49" idx="1"/>
            <a:endCxn id="47" idx="5"/>
          </p:cNvCxnSpPr>
          <p:nvPr/>
        </p:nvCxnSpPr>
        <p:spPr>
          <a:xfrm flipH="1" flipV="1">
            <a:off x="1728055" y="2698482"/>
            <a:ext cx="181102" cy="388664"/>
          </a:xfrm>
          <a:prstGeom prst="line">
            <a:avLst/>
          </a:prstGeom>
          <a:ln w="158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949393" y="3185475"/>
            <a:ext cx="987" cy="342004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807286" y="2832072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20</a:t>
            </a:r>
            <a:endParaRPr lang="he-IL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612012" y="344749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21</a:t>
            </a:r>
            <a:endParaRPr lang="he-IL" sz="1200" dirty="0"/>
          </a:p>
        </p:txBody>
      </p:sp>
      <p:grpSp>
        <p:nvGrpSpPr>
          <p:cNvPr id="29" name="Group 129"/>
          <p:cNvGrpSpPr/>
          <p:nvPr/>
        </p:nvGrpSpPr>
        <p:grpSpPr>
          <a:xfrm>
            <a:off x="2886847" y="4685688"/>
            <a:ext cx="418225" cy="913347"/>
            <a:chOff x="2886847" y="4685688"/>
            <a:chExt cx="418225" cy="913347"/>
          </a:xfrm>
        </p:grpSpPr>
        <p:sp>
          <p:nvSpPr>
            <p:cNvPr id="91" name="Oval 90"/>
            <p:cNvSpPr>
              <a:spLocks noChangeAspect="1"/>
            </p:cNvSpPr>
            <p:nvPr/>
          </p:nvSpPr>
          <p:spPr>
            <a:xfrm flipH="1">
              <a:off x="2886847" y="4930261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 flipH="1">
              <a:off x="2886847" y="538746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6" name="Straight Connector 95"/>
            <p:cNvCxnSpPr>
              <a:stCxn id="91" idx="1"/>
              <a:endCxn id="89" idx="5"/>
            </p:cNvCxnSpPr>
            <p:nvPr/>
          </p:nvCxnSpPr>
          <p:spPr>
            <a:xfrm flipV="1">
              <a:off x="2985176" y="4685688"/>
              <a:ext cx="244907" cy="261444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1" idx="4"/>
              <a:endCxn id="93" idx="0"/>
            </p:cNvCxnSpPr>
            <p:nvPr/>
          </p:nvCxnSpPr>
          <p:spPr>
            <a:xfrm>
              <a:off x="2944447" y="5045461"/>
              <a:ext cx="0" cy="34200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2947882" y="4857760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22</a:t>
              </a:r>
              <a:endParaRPr lang="he-IL" sz="12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947882" y="5322036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23</a:t>
              </a:r>
              <a:endParaRPr lang="he-IL" sz="1200" dirty="0"/>
            </a:p>
          </p:txBody>
        </p:sp>
      </p:grpSp>
      <p:grpSp>
        <p:nvGrpSpPr>
          <p:cNvPr id="31" name="Group 130"/>
          <p:cNvGrpSpPr/>
          <p:nvPr/>
        </p:nvGrpSpPr>
        <p:grpSpPr>
          <a:xfrm>
            <a:off x="3264871" y="4685688"/>
            <a:ext cx="419663" cy="904594"/>
            <a:chOff x="3264871" y="4685688"/>
            <a:chExt cx="419663" cy="904594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>
            <a:xfrm flipH="1">
              <a:off x="3569334" y="4930261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 flipH="1">
              <a:off x="3569334" y="538746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5" name="Straight Connector 94"/>
            <p:cNvCxnSpPr>
              <a:stCxn id="90" idx="7"/>
              <a:endCxn id="89" idx="3"/>
            </p:cNvCxnSpPr>
            <p:nvPr/>
          </p:nvCxnSpPr>
          <p:spPr>
            <a:xfrm rot="16200000" flipV="1">
              <a:off x="3318152" y="4679079"/>
              <a:ext cx="261443" cy="274662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0" idx="4"/>
              <a:endCxn id="92" idx="0"/>
            </p:cNvCxnSpPr>
            <p:nvPr/>
          </p:nvCxnSpPr>
          <p:spPr>
            <a:xfrm rot="16200000" flipH="1">
              <a:off x="3455932" y="5216463"/>
              <a:ext cx="342003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3264871" y="4857760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24</a:t>
              </a:r>
              <a:endParaRPr lang="he-IL" sz="12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264871" y="5313283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25</a:t>
              </a:r>
              <a:endParaRPr lang="he-IL" sz="1200" dirty="0"/>
            </a:p>
          </p:txBody>
        </p:sp>
      </p:grpSp>
      <p:grpSp>
        <p:nvGrpSpPr>
          <p:cNvPr id="32" name="Group 131"/>
          <p:cNvGrpSpPr/>
          <p:nvPr/>
        </p:nvGrpSpPr>
        <p:grpSpPr>
          <a:xfrm>
            <a:off x="2886847" y="5502664"/>
            <a:ext cx="418225" cy="971557"/>
            <a:chOff x="2886847" y="5502664"/>
            <a:chExt cx="418225" cy="971557"/>
          </a:xfrm>
        </p:grpSpPr>
        <p:sp>
          <p:nvSpPr>
            <p:cNvPr id="94" name="Oval 93"/>
            <p:cNvSpPr>
              <a:spLocks noChangeAspect="1"/>
            </p:cNvSpPr>
            <p:nvPr/>
          </p:nvSpPr>
          <p:spPr>
            <a:xfrm flipH="1">
              <a:off x="2886847" y="5844668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9" name="Straight Connector 98"/>
            <p:cNvCxnSpPr>
              <a:stCxn id="93" idx="4"/>
              <a:endCxn id="94" idx="0"/>
            </p:cNvCxnSpPr>
            <p:nvPr/>
          </p:nvCxnSpPr>
          <p:spPr>
            <a:xfrm>
              <a:off x="2944447" y="5502664"/>
              <a:ext cx="0" cy="342004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>
              <a:spLocks noChangeAspect="1"/>
            </p:cNvSpPr>
            <p:nvPr/>
          </p:nvSpPr>
          <p:spPr>
            <a:xfrm flipH="1">
              <a:off x="2886847" y="635902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1" name="Straight Connector 100"/>
            <p:cNvCxnSpPr>
              <a:stCxn id="94" idx="4"/>
              <a:endCxn id="100" idx="0"/>
            </p:cNvCxnSpPr>
            <p:nvPr/>
          </p:nvCxnSpPr>
          <p:spPr>
            <a:xfrm>
              <a:off x="2944447" y="5959868"/>
              <a:ext cx="0" cy="39915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2947882" y="5777771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26</a:t>
              </a:r>
              <a:endParaRPr lang="he-IL" sz="12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947882" y="6127094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27</a:t>
              </a:r>
              <a:endParaRPr lang="he-IL" sz="1200" dirty="0"/>
            </a:p>
          </p:txBody>
        </p:sp>
      </p:grpSp>
      <p:sp>
        <p:nvSpPr>
          <p:cNvPr id="108" name="Text Box 3"/>
          <p:cNvSpPr txBox="1">
            <a:spLocks noChangeArrowheads="1"/>
          </p:cNvSpPr>
          <p:nvPr/>
        </p:nvSpPr>
        <p:spPr bwMode="auto">
          <a:xfrm>
            <a:off x="5220072" y="332656"/>
            <a:ext cx="3696814" cy="5539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3600" kern="0" noProof="0" dirty="0" smtClean="0">
                <a:solidFill>
                  <a:srgbClr val="0033CC"/>
                </a:solidFill>
              </a:rPr>
              <a:t>Nested blossoms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769802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l 133"/>
          <p:cNvSpPr/>
          <p:nvPr/>
        </p:nvSpPr>
        <p:spPr>
          <a:xfrm>
            <a:off x="2509106" y="4448637"/>
            <a:ext cx="1397164" cy="2200403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Oval 103"/>
          <p:cNvSpPr/>
          <p:nvPr/>
        </p:nvSpPr>
        <p:spPr>
          <a:xfrm>
            <a:off x="1204524" y="2527031"/>
            <a:ext cx="971557" cy="140203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" name="Oval 104"/>
          <p:cNvSpPr/>
          <p:nvPr/>
        </p:nvSpPr>
        <p:spPr>
          <a:xfrm>
            <a:off x="3689061" y="2973972"/>
            <a:ext cx="857030" cy="1228734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Oval 105"/>
          <p:cNvSpPr/>
          <p:nvPr/>
        </p:nvSpPr>
        <p:spPr>
          <a:xfrm>
            <a:off x="2195736" y="1171222"/>
            <a:ext cx="1223745" cy="2243491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4" name="Curved Connector 43"/>
          <p:cNvCxnSpPr>
            <a:stCxn id="36" idx="6"/>
            <a:endCxn id="19" idx="4"/>
          </p:cNvCxnSpPr>
          <p:nvPr/>
        </p:nvCxnSpPr>
        <p:spPr>
          <a:xfrm flipV="1">
            <a:off x="2594526" y="2228617"/>
            <a:ext cx="622840" cy="913957"/>
          </a:xfrm>
          <a:prstGeom prst="curvedConnector2">
            <a:avLst/>
          </a:prstGeom>
          <a:ln w="15875">
            <a:solidFill>
              <a:srgbClr val="0000FF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3"/>
          <p:cNvCxnSpPr>
            <a:stCxn id="50" idx="4"/>
            <a:endCxn id="51" idx="4"/>
          </p:cNvCxnSpPr>
          <p:nvPr/>
        </p:nvCxnSpPr>
        <p:spPr>
          <a:xfrm rot="16200000" flipH="1">
            <a:off x="1693848" y="3386641"/>
            <a:ext cx="12700" cy="512076"/>
          </a:xfrm>
          <a:prstGeom prst="curvedConnector3">
            <a:avLst>
              <a:gd name="adj1" fmla="val 1240000"/>
            </a:avLst>
          </a:prstGeom>
          <a:ln w="15875">
            <a:solidFill>
              <a:srgbClr val="0000FF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43"/>
          <p:cNvCxnSpPr>
            <a:stCxn id="92" idx="4"/>
            <a:endCxn id="100" idx="2"/>
          </p:cNvCxnSpPr>
          <p:nvPr/>
        </p:nvCxnSpPr>
        <p:spPr>
          <a:xfrm rot="5400000">
            <a:off x="2857513" y="5647199"/>
            <a:ext cx="913957" cy="624887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6"/>
          <p:cNvGrpSpPr/>
          <p:nvPr/>
        </p:nvGrpSpPr>
        <p:grpSpPr>
          <a:xfrm>
            <a:off x="3041592" y="214290"/>
            <a:ext cx="367055" cy="276999"/>
            <a:chOff x="3041592" y="214290"/>
            <a:chExt cx="367055" cy="276999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3293447" y="28460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041592" y="214290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</a:t>
              </a:r>
              <a:endParaRPr lang="he-IL" sz="1200" dirty="0"/>
            </a:p>
          </p:txBody>
        </p:sp>
      </p:grpSp>
      <p:cxnSp>
        <p:nvCxnSpPr>
          <p:cNvPr id="24" name="Straight Connector 23"/>
          <p:cNvCxnSpPr>
            <a:stCxn id="17" idx="1"/>
            <a:endCxn id="15" idx="5"/>
          </p:cNvCxnSpPr>
          <p:nvPr/>
        </p:nvCxnSpPr>
        <p:spPr>
          <a:xfrm flipH="1" flipV="1">
            <a:off x="2914125" y="1411640"/>
            <a:ext cx="262512" cy="261445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3159766" y="1656214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159766" y="2113417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Straight Connector 29"/>
          <p:cNvCxnSpPr>
            <a:stCxn id="17" idx="4"/>
            <a:endCxn id="19" idx="0"/>
          </p:cNvCxnSpPr>
          <p:nvPr/>
        </p:nvCxnSpPr>
        <p:spPr>
          <a:xfrm>
            <a:off x="3217366" y="1771414"/>
            <a:ext cx="0" cy="342003"/>
          </a:xfrm>
          <a:prstGeom prst="line">
            <a:avLst/>
          </a:prstGeom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892190" y="1575314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6</a:t>
            </a:r>
            <a:endParaRPr lang="he-IL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892190" y="2053251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7</a:t>
            </a:r>
            <a:endParaRPr lang="he-IL" sz="12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479326" y="2570620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/>
          <p:cNvCxnSpPr>
            <a:stCxn id="18" idx="4"/>
            <a:endCxn id="20" idx="0"/>
          </p:cNvCxnSpPr>
          <p:nvPr/>
        </p:nvCxnSpPr>
        <p:spPr>
          <a:xfrm>
            <a:off x="2529426" y="2228617"/>
            <a:ext cx="7500" cy="342003"/>
          </a:xfrm>
          <a:prstGeom prst="line">
            <a:avLst/>
          </a:prstGeom>
          <a:ln w="15875">
            <a:solidFill>
              <a:srgbClr val="0000FF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2479326" y="3084974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7" name="Straight Connector 36"/>
          <p:cNvCxnSpPr>
            <a:stCxn id="20" idx="4"/>
            <a:endCxn id="36" idx="0"/>
          </p:cNvCxnSpPr>
          <p:nvPr/>
        </p:nvCxnSpPr>
        <p:spPr>
          <a:xfrm>
            <a:off x="2536926" y="2685820"/>
            <a:ext cx="0" cy="399154"/>
          </a:xfrm>
          <a:prstGeom prst="line">
            <a:avLst/>
          </a:prstGeom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555731" y="2866876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9</a:t>
            </a:r>
            <a:endParaRPr lang="he-IL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555731" y="2489720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8</a:t>
            </a:r>
            <a:endParaRPr lang="he-IL" sz="1200" dirty="0"/>
          </a:p>
        </p:txBody>
      </p:sp>
      <p:grpSp>
        <p:nvGrpSpPr>
          <p:cNvPr id="9" name="Group 113"/>
          <p:cNvGrpSpPr/>
          <p:nvPr/>
        </p:nvGrpSpPr>
        <p:grpSpPr>
          <a:xfrm>
            <a:off x="2577386" y="382933"/>
            <a:ext cx="732932" cy="1117171"/>
            <a:chOff x="2577386" y="382933"/>
            <a:chExt cx="732932" cy="1117171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813804" y="742706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" name="Straight Connector 7"/>
            <p:cNvCxnSpPr>
              <a:stCxn id="6" idx="7"/>
              <a:endCxn id="4" idx="3"/>
            </p:cNvCxnSpPr>
            <p:nvPr/>
          </p:nvCxnSpPr>
          <p:spPr>
            <a:xfrm flipV="1">
              <a:off x="2912133" y="382933"/>
              <a:ext cx="398185" cy="376644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4"/>
              <a:endCxn id="15" idx="0"/>
            </p:cNvCxnSpPr>
            <p:nvPr/>
          </p:nvCxnSpPr>
          <p:spPr>
            <a:xfrm>
              <a:off x="2871404" y="857906"/>
              <a:ext cx="1992" cy="455405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815796" y="131331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898716" y="1223105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3</a:t>
              </a:r>
              <a:endParaRPr lang="he-IL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577386" y="660848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</a:t>
              </a:r>
              <a:endParaRPr lang="he-IL" sz="1200" dirty="0"/>
            </a:p>
          </p:txBody>
        </p:sp>
      </p:grpSp>
      <p:cxnSp>
        <p:nvCxnSpPr>
          <p:cNvPr id="21" name="Straight Connector 20"/>
          <p:cNvCxnSpPr>
            <a:stCxn id="16" idx="7"/>
            <a:endCxn id="15" idx="3"/>
          </p:cNvCxnSpPr>
          <p:nvPr/>
        </p:nvCxnSpPr>
        <p:spPr>
          <a:xfrm flipV="1">
            <a:off x="2570155" y="1411640"/>
            <a:ext cx="262512" cy="261445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2471826" y="1656214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471826" y="2113417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/>
          <p:cNvCxnSpPr>
            <a:stCxn id="16" idx="4"/>
            <a:endCxn id="18" idx="0"/>
          </p:cNvCxnSpPr>
          <p:nvPr/>
        </p:nvCxnSpPr>
        <p:spPr>
          <a:xfrm rot="5400000">
            <a:off x="2358424" y="1942415"/>
            <a:ext cx="342003" cy="0"/>
          </a:xfrm>
          <a:prstGeom prst="line">
            <a:avLst/>
          </a:prstGeom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555731" y="1575313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4</a:t>
            </a:r>
            <a:endParaRPr lang="he-IL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555731" y="2062925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5</a:t>
            </a:r>
            <a:endParaRPr lang="he-IL" sz="1200" dirty="0"/>
          </a:p>
        </p:txBody>
      </p:sp>
      <p:grpSp>
        <p:nvGrpSpPr>
          <p:cNvPr id="13" name="Group 137"/>
          <p:cNvGrpSpPr/>
          <p:nvPr/>
        </p:nvGrpSpPr>
        <p:grpSpPr>
          <a:xfrm>
            <a:off x="3258095" y="2211746"/>
            <a:ext cx="926505" cy="1172641"/>
            <a:chOff x="3258095" y="2211746"/>
            <a:chExt cx="926505" cy="1172641"/>
          </a:xfrm>
        </p:grpSpPr>
        <p:sp>
          <p:nvSpPr>
            <p:cNvPr id="156" name="TextBox 155"/>
            <p:cNvSpPr txBox="1"/>
            <p:nvPr/>
          </p:nvSpPr>
          <p:spPr>
            <a:xfrm>
              <a:off x="3827410" y="2268344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10</a:t>
              </a:r>
              <a:endParaRPr lang="he-IL" sz="1200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934708" y="2562779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6" name="Straight Connector 85"/>
            <p:cNvCxnSpPr>
              <a:stCxn id="19" idx="5"/>
              <a:endCxn id="14" idx="1"/>
            </p:cNvCxnSpPr>
            <p:nvPr/>
          </p:nvCxnSpPr>
          <p:spPr>
            <a:xfrm>
              <a:off x="3258095" y="2211746"/>
              <a:ext cx="693484" cy="367904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4" idx="4"/>
              <a:endCxn id="62" idx="0"/>
            </p:cNvCxnSpPr>
            <p:nvPr/>
          </p:nvCxnSpPr>
          <p:spPr>
            <a:xfrm rot="5400000">
              <a:off x="3791334" y="2870835"/>
              <a:ext cx="393831" cy="8118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675569" y="3107388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11</a:t>
              </a:r>
              <a:endParaRPr lang="he-IL" sz="1200" dirty="0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926590" y="307181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71" name="Curved Connector 43"/>
          <p:cNvCxnSpPr>
            <a:stCxn id="62" idx="4"/>
            <a:endCxn id="66" idx="2"/>
          </p:cNvCxnSpPr>
          <p:nvPr/>
        </p:nvCxnSpPr>
        <p:spPr>
          <a:xfrm rot="16200000" flipH="1">
            <a:off x="3740445" y="3430754"/>
            <a:ext cx="706646" cy="219157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38"/>
          <p:cNvGrpSpPr/>
          <p:nvPr/>
        </p:nvGrpSpPr>
        <p:grpSpPr>
          <a:xfrm>
            <a:off x="4024919" y="3160808"/>
            <a:ext cx="424529" cy="1049247"/>
            <a:chOff x="4024919" y="3160808"/>
            <a:chExt cx="424529" cy="1049247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203347" y="341471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203347" y="383605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8" name="Straight Connector 67"/>
            <p:cNvCxnSpPr>
              <a:stCxn id="64" idx="1"/>
              <a:endCxn id="62" idx="5"/>
            </p:cNvCxnSpPr>
            <p:nvPr/>
          </p:nvCxnSpPr>
          <p:spPr>
            <a:xfrm flipH="1" flipV="1">
              <a:off x="4024919" y="3170139"/>
              <a:ext cx="195299" cy="261445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4" idx="4"/>
              <a:endCxn id="66" idx="0"/>
            </p:cNvCxnSpPr>
            <p:nvPr/>
          </p:nvCxnSpPr>
          <p:spPr>
            <a:xfrm>
              <a:off x="4260947" y="3529913"/>
              <a:ext cx="0" cy="30614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4091451" y="3160808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12</a:t>
              </a:r>
              <a:endParaRPr lang="he-IL" sz="12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092258" y="3933056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13</a:t>
              </a:r>
              <a:endParaRPr lang="he-IL" sz="1200" dirty="0"/>
            </a:p>
          </p:txBody>
        </p:sp>
      </p:grpSp>
      <p:sp>
        <p:nvSpPr>
          <p:cNvPr id="5" name="Oval 4"/>
          <p:cNvSpPr>
            <a:spLocks noChangeAspect="1"/>
          </p:cNvSpPr>
          <p:nvPr/>
        </p:nvSpPr>
        <p:spPr>
          <a:xfrm>
            <a:off x="1629726" y="2134151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1629726" y="2600153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0" name="Straight Connector 79"/>
          <p:cNvCxnSpPr>
            <a:stCxn id="5" idx="7"/>
            <a:endCxn id="16" idx="3"/>
          </p:cNvCxnSpPr>
          <p:nvPr/>
        </p:nvCxnSpPr>
        <p:spPr>
          <a:xfrm rot="5400000" flipH="1" flipV="1">
            <a:off x="1910137" y="1572462"/>
            <a:ext cx="396479" cy="760642"/>
          </a:xfrm>
          <a:prstGeom prst="line">
            <a:avLst/>
          </a:prstGeom>
          <a:ln w="15875">
            <a:solidFill>
              <a:srgbClr val="0000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1511925" y="2424752"/>
            <a:ext cx="350802" cy="0"/>
          </a:xfrm>
          <a:prstGeom prst="line">
            <a:avLst/>
          </a:prstGeom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521603" y="1803915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14</a:t>
            </a:r>
            <a:endParaRPr lang="he-IL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516754" y="271462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15</a:t>
            </a:r>
            <a:endParaRPr lang="he-IL" sz="1200" dirty="0"/>
          </a:p>
        </p:txBody>
      </p:sp>
      <p:grpSp>
        <p:nvGrpSpPr>
          <p:cNvPr id="25" name="Group 125"/>
          <p:cNvGrpSpPr/>
          <p:nvPr/>
        </p:nvGrpSpPr>
        <p:grpSpPr>
          <a:xfrm>
            <a:off x="2901227" y="3884073"/>
            <a:ext cx="1302120" cy="902827"/>
            <a:chOff x="2901227" y="3884073"/>
            <a:chExt cx="1302120" cy="902827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 flipH="1">
              <a:off x="3213212" y="458735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3211363" y="4143380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1" name="Straight Connector 120"/>
            <p:cNvCxnSpPr>
              <a:stCxn id="66" idx="2"/>
              <a:endCxn id="120" idx="7"/>
            </p:cNvCxnSpPr>
            <p:nvPr/>
          </p:nvCxnSpPr>
          <p:spPr>
            <a:xfrm flipH="1">
              <a:off x="3309692" y="3893656"/>
              <a:ext cx="893655" cy="266595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0" idx="4"/>
            </p:cNvCxnSpPr>
            <p:nvPr/>
          </p:nvCxnSpPr>
          <p:spPr>
            <a:xfrm rot="16200000" flipH="1">
              <a:off x="3105498" y="4422044"/>
              <a:ext cx="328779" cy="1849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3086417" y="3884073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16</a:t>
              </a:r>
              <a:endParaRPr lang="he-IL" sz="12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901227" y="4509901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17</a:t>
              </a:r>
              <a:endParaRPr lang="he-IL" sz="1200" dirty="0"/>
            </a:p>
          </p:txBody>
        </p:sp>
      </p:grpSp>
      <p:sp>
        <p:nvSpPr>
          <p:cNvPr id="48" name="Oval 47"/>
          <p:cNvSpPr>
            <a:spLocks noChangeAspect="1"/>
          </p:cNvSpPr>
          <p:nvPr/>
        </p:nvSpPr>
        <p:spPr>
          <a:xfrm>
            <a:off x="1380210" y="307027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380210" y="352747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Straight Connector 52"/>
          <p:cNvCxnSpPr>
            <a:stCxn id="48" idx="7"/>
            <a:endCxn id="47" idx="3"/>
          </p:cNvCxnSpPr>
          <p:nvPr/>
        </p:nvCxnSpPr>
        <p:spPr>
          <a:xfrm flipV="1">
            <a:off x="1478539" y="2698482"/>
            <a:ext cx="168058" cy="388664"/>
          </a:xfrm>
          <a:prstGeom prst="line">
            <a:avLst/>
          </a:prstGeom>
          <a:ln w="158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435728" y="3185475"/>
            <a:ext cx="4164" cy="342004"/>
          </a:xfrm>
          <a:prstGeom prst="line">
            <a:avLst/>
          </a:prstGeom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233982" y="2814588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18</a:t>
            </a:r>
            <a:endParaRPr lang="he-IL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434550" y="344749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19</a:t>
            </a:r>
            <a:endParaRPr lang="he-IL" sz="1200" dirty="0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1892286" y="307027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1892286" y="352747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4" name="Straight Connector 53"/>
          <p:cNvCxnSpPr>
            <a:stCxn id="49" idx="1"/>
            <a:endCxn id="47" idx="5"/>
          </p:cNvCxnSpPr>
          <p:nvPr/>
        </p:nvCxnSpPr>
        <p:spPr>
          <a:xfrm flipH="1" flipV="1">
            <a:off x="1728055" y="2698482"/>
            <a:ext cx="181102" cy="388664"/>
          </a:xfrm>
          <a:prstGeom prst="line">
            <a:avLst/>
          </a:prstGeom>
          <a:ln w="15875">
            <a:solidFill>
              <a:srgbClr val="0000FF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949393" y="3185475"/>
            <a:ext cx="987" cy="342004"/>
          </a:xfrm>
          <a:prstGeom prst="line">
            <a:avLst/>
          </a:prstGeom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807286" y="2832072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20</a:t>
            </a:r>
            <a:endParaRPr lang="he-IL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612012" y="344749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21</a:t>
            </a:r>
            <a:endParaRPr lang="he-IL" sz="1200" dirty="0"/>
          </a:p>
        </p:txBody>
      </p:sp>
      <p:grpSp>
        <p:nvGrpSpPr>
          <p:cNvPr id="28" name="Group 129"/>
          <p:cNvGrpSpPr/>
          <p:nvPr/>
        </p:nvGrpSpPr>
        <p:grpSpPr>
          <a:xfrm>
            <a:off x="2886847" y="4685688"/>
            <a:ext cx="418225" cy="913347"/>
            <a:chOff x="2886847" y="4685688"/>
            <a:chExt cx="418225" cy="913347"/>
          </a:xfrm>
        </p:grpSpPr>
        <p:sp>
          <p:nvSpPr>
            <p:cNvPr id="91" name="Oval 90"/>
            <p:cNvSpPr>
              <a:spLocks noChangeAspect="1"/>
            </p:cNvSpPr>
            <p:nvPr/>
          </p:nvSpPr>
          <p:spPr>
            <a:xfrm flipH="1">
              <a:off x="2886847" y="4930261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 flipH="1">
              <a:off x="2886847" y="538746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6" name="Straight Connector 95"/>
            <p:cNvCxnSpPr>
              <a:stCxn id="91" idx="1"/>
              <a:endCxn id="89" idx="5"/>
            </p:cNvCxnSpPr>
            <p:nvPr/>
          </p:nvCxnSpPr>
          <p:spPr>
            <a:xfrm flipV="1">
              <a:off x="2985176" y="4685688"/>
              <a:ext cx="244907" cy="261444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1" idx="4"/>
              <a:endCxn id="93" idx="0"/>
            </p:cNvCxnSpPr>
            <p:nvPr/>
          </p:nvCxnSpPr>
          <p:spPr>
            <a:xfrm>
              <a:off x="2944447" y="5045461"/>
              <a:ext cx="0" cy="34200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2947882" y="4857760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22</a:t>
              </a:r>
              <a:endParaRPr lang="he-IL" sz="12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947882" y="5322036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23</a:t>
              </a:r>
              <a:endParaRPr lang="he-IL" sz="1200" dirty="0"/>
            </a:p>
          </p:txBody>
        </p:sp>
      </p:grpSp>
      <p:grpSp>
        <p:nvGrpSpPr>
          <p:cNvPr id="29" name="Group 130"/>
          <p:cNvGrpSpPr/>
          <p:nvPr/>
        </p:nvGrpSpPr>
        <p:grpSpPr>
          <a:xfrm>
            <a:off x="3264871" y="4685688"/>
            <a:ext cx="419663" cy="904594"/>
            <a:chOff x="3264871" y="4685688"/>
            <a:chExt cx="419663" cy="904594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>
            <a:xfrm flipH="1">
              <a:off x="3569334" y="4930261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 flipH="1">
              <a:off x="3569334" y="538746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5" name="Straight Connector 94"/>
            <p:cNvCxnSpPr>
              <a:stCxn id="90" idx="7"/>
              <a:endCxn id="89" idx="3"/>
            </p:cNvCxnSpPr>
            <p:nvPr/>
          </p:nvCxnSpPr>
          <p:spPr>
            <a:xfrm rot="16200000" flipV="1">
              <a:off x="3318152" y="4679079"/>
              <a:ext cx="261443" cy="274662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0" idx="4"/>
              <a:endCxn id="92" idx="0"/>
            </p:cNvCxnSpPr>
            <p:nvPr/>
          </p:nvCxnSpPr>
          <p:spPr>
            <a:xfrm rot="16200000" flipH="1">
              <a:off x="3455932" y="5216463"/>
              <a:ext cx="342003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3264871" y="4857760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24</a:t>
              </a:r>
              <a:endParaRPr lang="he-IL" sz="12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264871" y="5313283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25</a:t>
              </a:r>
              <a:endParaRPr lang="he-IL" sz="1200" dirty="0"/>
            </a:p>
          </p:txBody>
        </p:sp>
      </p:grpSp>
      <p:grpSp>
        <p:nvGrpSpPr>
          <p:cNvPr id="31" name="Group 131"/>
          <p:cNvGrpSpPr/>
          <p:nvPr/>
        </p:nvGrpSpPr>
        <p:grpSpPr>
          <a:xfrm>
            <a:off x="2886847" y="5502664"/>
            <a:ext cx="418225" cy="971557"/>
            <a:chOff x="2886847" y="5502664"/>
            <a:chExt cx="418225" cy="971557"/>
          </a:xfrm>
        </p:grpSpPr>
        <p:sp>
          <p:nvSpPr>
            <p:cNvPr id="94" name="Oval 93"/>
            <p:cNvSpPr>
              <a:spLocks noChangeAspect="1"/>
            </p:cNvSpPr>
            <p:nvPr/>
          </p:nvSpPr>
          <p:spPr>
            <a:xfrm flipH="1">
              <a:off x="2886847" y="5844668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9" name="Straight Connector 98"/>
            <p:cNvCxnSpPr>
              <a:stCxn id="93" idx="4"/>
              <a:endCxn id="94" idx="0"/>
            </p:cNvCxnSpPr>
            <p:nvPr/>
          </p:nvCxnSpPr>
          <p:spPr>
            <a:xfrm>
              <a:off x="2944447" y="5502664"/>
              <a:ext cx="0" cy="342004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>
              <a:spLocks noChangeAspect="1"/>
            </p:cNvSpPr>
            <p:nvPr/>
          </p:nvSpPr>
          <p:spPr>
            <a:xfrm flipH="1">
              <a:off x="2886847" y="635902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1" name="Straight Connector 100"/>
            <p:cNvCxnSpPr>
              <a:stCxn id="94" idx="4"/>
              <a:endCxn id="100" idx="0"/>
            </p:cNvCxnSpPr>
            <p:nvPr/>
          </p:nvCxnSpPr>
          <p:spPr>
            <a:xfrm>
              <a:off x="2944447" y="5959868"/>
              <a:ext cx="0" cy="39915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2947882" y="5777771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26</a:t>
              </a:r>
              <a:endParaRPr lang="he-IL" sz="12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947882" y="6127094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27</a:t>
              </a:r>
              <a:endParaRPr lang="he-IL" sz="1200" dirty="0"/>
            </a:p>
          </p:txBody>
        </p:sp>
      </p:grpSp>
      <p:sp>
        <p:nvSpPr>
          <p:cNvPr id="108" name="Text Box 3"/>
          <p:cNvSpPr txBox="1">
            <a:spLocks noChangeArrowheads="1"/>
          </p:cNvSpPr>
          <p:nvPr/>
        </p:nvSpPr>
        <p:spPr bwMode="auto">
          <a:xfrm>
            <a:off x="5220072" y="332656"/>
            <a:ext cx="3696814" cy="5539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3600" kern="0" noProof="0" dirty="0" smtClean="0">
                <a:solidFill>
                  <a:srgbClr val="0033CC"/>
                </a:solidFill>
              </a:rPr>
              <a:t>Nested blossoms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cxnSp>
        <p:nvCxnSpPr>
          <p:cNvPr id="107" name="Curved Connector 43"/>
          <p:cNvCxnSpPr/>
          <p:nvPr/>
        </p:nvCxnSpPr>
        <p:spPr>
          <a:xfrm rot="10800000" flipH="1" flipV="1">
            <a:off x="1380209" y="3127874"/>
            <a:ext cx="1506637" cy="2774393"/>
          </a:xfrm>
          <a:prstGeom prst="curvedConnector3">
            <a:avLst>
              <a:gd name="adj1" fmla="val -15173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755576" y="1097766"/>
            <a:ext cx="4286280" cy="5643602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5769802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9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Oval 133"/>
          <p:cNvSpPr/>
          <p:nvPr/>
        </p:nvSpPr>
        <p:spPr>
          <a:xfrm>
            <a:off x="2509106" y="4448637"/>
            <a:ext cx="1397164" cy="2200403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4" name="Oval 103"/>
          <p:cNvSpPr/>
          <p:nvPr/>
        </p:nvSpPr>
        <p:spPr>
          <a:xfrm>
            <a:off x="1204524" y="2527031"/>
            <a:ext cx="971557" cy="1402035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5" name="Oval 104"/>
          <p:cNvSpPr/>
          <p:nvPr/>
        </p:nvSpPr>
        <p:spPr>
          <a:xfrm>
            <a:off x="3689061" y="2973972"/>
            <a:ext cx="857030" cy="1228734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6" name="Oval 105"/>
          <p:cNvSpPr/>
          <p:nvPr/>
        </p:nvSpPr>
        <p:spPr>
          <a:xfrm>
            <a:off x="2195736" y="1171222"/>
            <a:ext cx="1223745" cy="2243491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44" name="Curved Connector 43"/>
          <p:cNvCxnSpPr>
            <a:stCxn id="36" idx="6"/>
            <a:endCxn id="19" idx="4"/>
          </p:cNvCxnSpPr>
          <p:nvPr/>
        </p:nvCxnSpPr>
        <p:spPr>
          <a:xfrm flipV="1">
            <a:off x="2594526" y="2228617"/>
            <a:ext cx="622840" cy="913957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Curved Connector 43"/>
          <p:cNvCxnSpPr>
            <a:stCxn id="50" idx="4"/>
            <a:endCxn id="51" idx="4"/>
          </p:cNvCxnSpPr>
          <p:nvPr/>
        </p:nvCxnSpPr>
        <p:spPr>
          <a:xfrm rot="16200000" flipH="1">
            <a:off x="1693848" y="3386641"/>
            <a:ext cx="12700" cy="512076"/>
          </a:xfrm>
          <a:prstGeom prst="curvedConnector3">
            <a:avLst>
              <a:gd name="adj1" fmla="val 1240000"/>
            </a:avLst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urved Connector 43"/>
          <p:cNvCxnSpPr>
            <a:stCxn id="92" idx="4"/>
            <a:endCxn id="100" idx="2"/>
          </p:cNvCxnSpPr>
          <p:nvPr/>
        </p:nvCxnSpPr>
        <p:spPr>
          <a:xfrm rot="5400000">
            <a:off x="2857513" y="5647199"/>
            <a:ext cx="913957" cy="624887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36"/>
          <p:cNvGrpSpPr/>
          <p:nvPr/>
        </p:nvGrpSpPr>
        <p:grpSpPr>
          <a:xfrm>
            <a:off x="3041592" y="214290"/>
            <a:ext cx="367055" cy="276999"/>
            <a:chOff x="3041592" y="214290"/>
            <a:chExt cx="367055" cy="276999"/>
          </a:xfrm>
        </p:grpSpPr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3293447" y="28460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8" name="TextBox 147"/>
            <p:cNvSpPr txBox="1"/>
            <p:nvPr/>
          </p:nvSpPr>
          <p:spPr>
            <a:xfrm>
              <a:off x="3041592" y="214290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</a:t>
              </a:r>
              <a:endParaRPr lang="he-IL" sz="1200" dirty="0"/>
            </a:p>
          </p:txBody>
        </p:sp>
      </p:grpSp>
      <p:cxnSp>
        <p:nvCxnSpPr>
          <p:cNvPr id="24" name="Straight Connector 23"/>
          <p:cNvCxnSpPr>
            <a:stCxn id="17" idx="1"/>
            <a:endCxn id="15" idx="5"/>
          </p:cNvCxnSpPr>
          <p:nvPr/>
        </p:nvCxnSpPr>
        <p:spPr>
          <a:xfrm flipH="1" flipV="1">
            <a:off x="2914125" y="1411640"/>
            <a:ext cx="262512" cy="261445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3159766" y="1656214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159766" y="2113417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Straight Connector 29"/>
          <p:cNvCxnSpPr>
            <a:stCxn id="17" idx="4"/>
            <a:endCxn id="19" idx="0"/>
          </p:cNvCxnSpPr>
          <p:nvPr/>
        </p:nvCxnSpPr>
        <p:spPr>
          <a:xfrm>
            <a:off x="3217366" y="1771414"/>
            <a:ext cx="0" cy="342003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/>
          <p:cNvSpPr txBox="1"/>
          <p:nvPr/>
        </p:nvSpPr>
        <p:spPr>
          <a:xfrm>
            <a:off x="2892190" y="1575314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6</a:t>
            </a:r>
            <a:endParaRPr lang="he-IL" sz="1200" dirty="0"/>
          </a:p>
        </p:txBody>
      </p:sp>
      <p:sp>
        <p:nvSpPr>
          <p:cNvPr id="152" name="TextBox 151"/>
          <p:cNvSpPr txBox="1"/>
          <p:nvPr/>
        </p:nvSpPr>
        <p:spPr>
          <a:xfrm>
            <a:off x="2892190" y="2053251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7</a:t>
            </a:r>
            <a:endParaRPr lang="he-IL" sz="1200" dirty="0"/>
          </a:p>
        </p:txBody>
      </p:sp>
      <p:sp>
        <p:nvSpPr>
          <p:cNvPr id="20" name="Oval 19"/>
          <p:cNvSpPr>
            <a:spLocks noChangeAspect="1"/>
          </p:cNvSpPr>
          <p:nvPr/>
        </p:nvSpPr>
        <p:spPr>
          <a:xfrm>
            <a:off x="2479326" y="2570620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3" name="Straight Connector 32"/>
          <p:cNvCxnSpPr>
            <a:stCxn id="18" idx="4"/>
            <a:endCxn id="20" idx="0"/>
          </p:cNvCxnSpPr>
          <p:nvPr/>
        </p:nvCxnSpPr>
        <p:spPr>
          <a:xfrm>
            <a:off x="2529426" y="2228617"/>
            <a:ext cx="7500" cy="342003"/>
          </a:xfrm>
          <a:prstGeom prst="line">
            <a:avLst/>
          </a:prstGeom>
          <a:ln w="15875">
            <a:solidFill>
              <a:schemeClr val="tx1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35"/>
          <p:cNvSpPr>
            <a:spLocks noChangeAspect="1"/>
          </p:cNvSpPr>
          <p:nvPr/>
        </p:nvSpPr>
        <p:spPr>
          <a:xfrm>
            <a:off x="2479326" y="3084974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7" name="Straight Connector 36"/>
          <p:cNvCxnSpPr>
            <a:stCxn id="20" idx="4"/>
            <a:endCxn id="36" idx="0"/>
          </p:cNvCxnSpPr>
          <p:nvPr/>
        </p:nvCxnSpPr>
        <p:spPr>
          <a:xfrm>
            <a:off x="2536926" y="2685820"/>
            <a:ext cx="0" cy="399154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4" name="TextBox 153"/>
          <p:cNvSpPr txBox="1"/>
          <p:nvPr/>
        </p:nvSpPr>
        <p:spPr>
          <a:xfrm>
            <a:off x="2555731" y="2866876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9</a:t>
            </a:r>
            <a:endParaRPr lang="he-IL" sz="1200" dirty="0"/>
          </a:p>
        </p:txBody>
      </p:sp>
      <p:sp>
        <p:nvSpPr>
          <p:cNvPr id="155" name="TextBox 154"/>
          <p:cNvSpPr txBox="1"/>
          <p:nvPr/>
        </p:nvSpPr>
        <p:spPr>
          <a:xfrm>
            <a:off x="2555731" y="2489720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8</a:t>
            </a:r>
            <a:endParaRPr lang="he-IL" sz="1200" dirty="0"/>
          </a:p>
        </p:txBody>
      </p:sp>
      <p:grpSp>
        <p:nvGrpSpPr>
          <p:cNvPr id="9" name="Group 113"/>
          <p:cNvGrpSpPr/>
          <p:nvPr/>
        </p:nvGrpSpPr>
        <p:grpSpPr>
          <a:xfrm>
            <a:off x="2577386" y="382933"/>
            <a:ext cx="732932" cy="1117171"/>
            <a:chOff x="2577386" y="382933"/>
            <a:chExt cx="732932" cy="1117171"/>
          </a:xfrm>
        </p:grpSpPr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2813804" y="742706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" name="Straight Connector 7"/>
            <p:cNvCxnSpPr>
              <a:stCxn id="6" idx="7"/>
              <a:endCxn id="4" idx="3"/>
            </p:cNvCxnSpPr>
            <p:nvPr/>
          </p:nvCxnSpPr>
          <p:spPr>
            <a:xfrm flipV="1">
              <a:off x="2912133" y="382933"/>
              <a:ext cx="398185" cy="376644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4"/>
              <a:endCxn id="15" idx="0"/>
            </p:cNvCxnSpPr>
            <p:nvPr/>
          </p:nvCxnSpPr>
          <p:spPr>
            <a:xfrm>
              <a:off x="2871404" y="857906"/>
              <a:ext cx="1992" cy="455405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Oval 14"/>
            <p:cNvSpPr>
              <a:spLocks noChangeAspect="1"/>
            </p:cNvSpPr>
            <p:nvPr/>
          </p:nvSpPr>
          <p:spPr>
            <a:xfrm>
              <a:off x="2815796" y="131331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0" name="TextBox 149"/>
            <p:cNvSpPr txBox="1"/>
            <p:nvPr/>
          </p:nvSpPr>
          <p:spPr>
            <a:xfrm>
              <a:off x="2898716" y="1223105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3</a:t>
              </a:r>
              <a:endParaRPr lang="he-IL" sz="1200" dirty="0"/>
            </a:p>
          </p:txBody>
        </p:sp>
        <p:sp>
          <p:nvSpPr>
            <p:cNvPr id="164" name="TextBox 163"/>
            <p:cNvSpPr txBox="1"/>
            <p:nvPr/>
          </p:nvSpPr>
          <p:spPr>
            <a:xfrm>
              <a:off x="2577386" y="660848"/>
              <a:ext cx="285752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</a:t>
              </a:r>
              <a:endParaRPr lang="he-IL" sz="1200" dirty="0"/>
            </a:p>
          </p:txBody>
        </p:sp>
      </p:grpSp>
      <p:cxnSp>
        <p:nvCxnSpPr>
          <p:cNvPr id="21" name="Straight Connector 20"/>
          <p:cNvCxnSpPr>
            <a:stCxn id="16" idx="7"/>
            <a:endCxn id="15" idx="3"/>
          </p:cNvCxnSpPr>
          <p:nvPr/>
        </p:nvCxnSpPr>
        <p:spPr>
          <a:xfrm flipV="1">
            <a:off x="2570155" y="1411640"/>
            <a:ext cx="262512" cy="261445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Oval 15"/>
          <p:cNvSpPr>
            <a:spLocks noChangeAspect="1"/>
          </p:cNvSpPr>
          <p:nvPr/>
        </p:nvSpPr>
        <p:spPr>
          <a:xfrm>
            <a:off x="2471826" y="1656214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471826" y="2113417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7" name="Straight Connector 26"/>
          <p:cNvCxnSpPr>
            <a:stCxn id="16" idx="4"/>
            <a:endCxn id="18" idx="0"/>
          </p:cNvCxnSpPr>
          <p:nvPr/>
        </p:nvCxnSpPr>
        <p:spPr>
          <a:xfrm rot="5400000">
            <a:off x="2358424" y="1942415"/>
            <a:ext cx="342003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152"/>
          <p:cNvSpPr txBox="1"/>
          <p:nvPr/>
        </p:nvSpPr>
        <p:spPr>
          <a:xfrm>
            <a:off x="2555731" y="1575313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4</a:t>
            </a:r>
            <a:endParaRPr lang="he-IL" sz="1200" dirty="0"/>
          </a:p>
        </p:txBody>
      </p:sp>
      <p:sp>
        <p:nvSpPr>
          <p:cNvPr id="165" name="TextBox 164"/>
          <p:cNvSpPr txBox="1"/>
          <p:nvPr/>
        </p:nvSpPr>
        <p:spPr>
          <a:xfrm>
            <a:off x="2555731" y="2062925"/>
            <a:ext cx="285752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5</a:t>
            </a:r>
            <a:endParaRPr lang="he-IL" sz="1200" dirty="0"/>
          </a:p>
        </p:txBody>
      </p:sp>
      <p:grpSp>
        <p:nvGrpSpPr>
          <p:cNvPr id="13" name="Group 137"/>
          <p:cNvGrpSpPr/>
          <p:nvPr/>
        </p:nvGrpSpPr>
        <p:grpSpPr>
          <a:xfrm>
            <a:off x="3258095" y="2211746"/>
            <a:ext cx="926505" cy="1172641"/>
            <a:chOff x="3258095" y="2211746"/>
            <a:chExt cx="926505" cy="1172641"/>
          </a:xfrm>
        </p:grpSpPr>
        <p:sp>
          <p:nvSpPr>
            <p:cNvPr id="156" name="TextBox 155"/>
            <p:cNvSpPr txBox="1"/>
            <p:nvPr/>
          </p:nvSpPr>
          <p:spPr>
            <a:xfrm>
              <a:off x="3827410" y="2268344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10</a:t>
              </a:r>
              <a:endParaRPr lang="he-IL" sz="1200" dirty="0"/>
            </a:p>
          </p:txBody>
        </p:sp>
        <p:sp>
          <p:nvSpPr>
            <p:cNvPr id="14" name="Oval 13"/>
            <p:cNvSpPr>
              <a:spLocks noChangeAspect="1"/>
            </p:cNvSpPr>
            <p:nvPr/>
          </p:nvSpPr>
          <p:spPr>
            <a:xfrm>
              <a:off x="3934708" y="2562779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6" name="Straight Connector 85"/>
            <p:cNvCxnSpPr>
              <a:stCxn id="19" idx="5"/>
              <a:endCxn id="14" idx="1"/>
            </p:cNvCxnSpPr>
            <p:nvPr/>
          </p:nvCxnSpPr>
          <p:spPr>
            <a:xfrm>
              <a:off x="3258095" y="2211746"/>
              <a:ext cx="693484" cy="367904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4" idx="4"/>
              <a:endCxn id="62" idx="0"/>
            </p:cNvCxnSpPr>
            <p:nvPr/>
          </p:nvCxnSpPr>
          <p:spPr>
            <a:xfrm rot="5400000">
              <a:off x="3791334" y="2870835"/>
              <a:ext cx="393831" cy="8118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9" name="TextBox 168"/>
            <p:cNvSpPr txBox="1"/>
            <p:nvPr/>
          </p:nvSpPr>
          <p:spPr>
            <a:xfrm>
              <a:off x="3675569" y="3107388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11</a:t>
              </a:r>
              <a:endParaRPr lang="he-IL" sz="1200" dirty="0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>
              <a:off x="3926590" y="307181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cxnSp>
        <p:nvCxnSpPr>
          <p:cNvPr id="71" name="Curved Connector 43"/>
          <p:cNvCxnSpPr>
            <a:stCxn id="62" idx="4"/>
            <a:endCxn id="66" idx="2"/>
          </p:cNvCxnSpPr>
          <p:nvPr/>
        </p:nvCxnSpPr>
        <p:spPr>
          <a:xfrm rot="16200000" flipH="1">
            <a:off x="3740445" y="3430754"/>
            <a:ext cx="706646" cy="219157"/>
          </a:xfrm>
          <a:prstGeom prst="curvedConnector2">
            <a:avLst/>
          </a:prstGeom>
          <a:ln w="15875">
            <a:solidFill>
              <a:schemeClr val="tx1"/>
            </a:solidFill>
            <a:prstDash val="dash"/>
            <a:headEnd type="triangle" w="lg" len="lg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138"/>
          <p:cNvGrpSpPr/>
          <p:nvPr/>
        </p:nvGrpSpPr>
        <p:grpSpPr>
          <a:xfrm>
            <a:off x="4024919" y="3160808"/>
            <a:ext cx="424529" cy="1049247"/>
            <a:chOff x="4024919" y="3160808"/>
            <a:chExt cx="424529" cy="1049247"/>
          </a:xfrm>
        </p:grpSpPr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4203347" y="341471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4203347" y="383605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8" name="Straight Connector 67"/>
            <p:cNvCxnSpPr>
              <a:stCxn id="64" idx="1"/>
              <a:endCxn id="62" idx="5"/>
            </p:cNvCxnSpPr>
            <p:nvPr/>
          </p:nvCxnSpPr>
          <p:spPr>
            <a:xfrm flipH="1" flipV="1">
              <a:off x="4024919" y="3170139"/>
              <a:ext cx="195299" cy="261445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64" idx="4"/>
              <a:endCxn id="66" idx="0"/>
            </p:cNvCxnSpPr>
            <p:nvPr/>
          </p:nvCxnSpPr>
          <p:spPr>
            <a:xfrm>
              <a:off x="4260947" y="3529913"/>
              <a:ext cx="0" cy="30614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0" name="TextBox 169"/>
            <p:cNvSpPr txBox="1"/>
            <p:nvPr/>
          </p:nvSpPr>
          <p:spPr>
            <a:xfrm>
              <a:off x="4091451" y="3160808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12</a:t>
              </a:r>
              <a:endParaRPr lang="he-IL" sz="1200" dirty="0"/>
            </a:p>
          </p:txBody>
        </p:sp>
        <p:sp>
          <p:nvSpPr>
            <p:cNvPr id="171" name="TextBox 170"/>
            <p:cNvSpPr txBox="1"/>
            <p:nvPr/>
          </p:nvSpPr>
          <p:spPr>
            <a:xfrm>
              <a:off x="4092258" y="3933056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13</a:t>
              </a:r>
              <a:endParaRPr lang="he-IL" sz="1200" dirty="0"/>
            </a:p>
          </p:txBody>
        </p:sp>
      </p:grpSp>
      <p:sp>
        <p:nvSpPr>
          <p:cNvPr id="5" name="Oval 4"/>
          <p:cNvSpPr>
            <a:spLocks noChangeAspect="1"/>
          </p:cNvSpPr>
          <p:nvPr/>
        </p:nvSpPr>
        <p:spPr>
          <a:xfrm>
            <a:off x="1629726" y="2134151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7" name="Oval 46"/>
          <p:cNvSpPr>
            <a:spLocks noChangeAspect="1"/>
          </p:cNvSpPr>
          <p:nvPr/>
        </p:nvSpPr>
        <p:spPr>
          <a:xfrm>
            <a:off x="1629726" y="2600153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80" name="Straight Connector 79"/>
          <p:cNvCxnSpPr>
            <a:stCxn id="5" idx="7"/>
            <a:endCxn id="16" idx="3"/>
          </p:cNvCxnSpPr>
          <p:nvPr/>
        </p:nvCxnSpPr>
        <p:spPr>
          <a:xfrm rot="5400000" flipH="1" flipV="1">
            <a:off x="1910137" y="1572462"/>
            <a:ext cx="396479" cy="760642"/>
          </a:xfrm>
          <a:prstGeom prst="line">
            <a:avLst/>
          </a:prstGeom>
          <a:ln w="158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/>
          <p:cNvCxnSpPr/>
          <p:nvPr/>
        </p:nvCxnSpPr>
        <p:spPr>
          <a:xfrm rot="5400000">
            <a:off x="1511925" y="2424752"/>
            <a:ext cx="350802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2" name="TextBox 171"/>
          <p:cNvSpPr txBox="1"/>
          <p:nvPr/>
        </p:nvSpPr>
        <p:spPr>
          <a:xfrm>
            <a:off x="1521603" y="1803915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14</a:t>
            </a:r>
            <a:endParaRPr lang="he-IL" sz="1200" dirty="0"/>
          </a:p>
        </p:txBody>
      </p:sp>
      <p:sp>
        <p:nvSpPr>
          <p:cNvPr id="173" name="TextBox 172"/>
          <p:cNvSpPr txBox="1"/>
          <p:nvPr/>
        </p:nvSpPr>
        <p:spPr>
          <a:xfrm>
            <a:off x="1516754" y="271462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15</a:t>
            </a:r>
            <a:endParaRPr lang="he-IL" sz="1200" dirty="0"/>
          </a:p>
        </p:txBody>
      </p:sp>
      <p:grpSp>
        <p:nvGrpSpPr>
          <p:cNvPr id="25" name="Group 125"/>
          <p:cNvGrpSpPr/>
          <p:nvPr/>
        </p:nvGrpSpPr>
        <p:grpSpPr>
          <a:xfrm>
            <a:off x="2901227" y="3884073"/>
            <a:ext cx="1302120" cy="902827"/>
            <a:chOff x="2901227" y="3884073"/>
            <a:chExt cx="1302120" cy="902827"/>
          </a:xfrm>
        </p:grpSpPr>
        <p:sp>
          <p:nvSpPr>
            <p:cNvPr id="89" name="Oval 88"/>
            <p:cNvSpPr>
              <a:spLocks noChangeAspect="1"/>
            </p:cNvSpPr>
            <p:nvPr/>
          </p:nvSpPr>
          <p:spPr>
            <a:xfrm flipH="1">
              <a:off x="3213212" y="458735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0" name="Oval 119"/>
            <p:cNvSpPr>
              <a:spLocks noChangeAspect="1"/>
            </p:cNvSpPr>
            <p:nvPr/>
          </p:nvSpPr>
          <p:spPr>
            <a:xfrm>
              <a:off x="3211363" y="4143380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1" name="Straight Connector 120"/>
            <p:cNvCxnSpPr>
              <a:stCxn id="66" idx="2"/>
              <a:endCxn id="120" idx="7"/>
            </p:cNvCxnSpPr>
            <p:nvPr/>
          </p:nvCxnSpPr>
          <p:spPr>
            <a:xfrm flipH="1">
              <a:off x="3309692" y="3893656"/>
              <a:ext cx="893655" cy="266595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Straight Connector 123"/>
            <p:cNvCxnSpPr>
              <a:stCxn id="120" idx="4"/>
            </p:cNvCxnSpPr>
            <p:nvPr/>
          </p:nvCxnSpPr>
          <p:spPr>
            <a:xfrm rot="16200000" flipH="1">
              <a:off x="3105498" y="4422044"/>
              <a:ext cx="328779" cy="1849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4" name="TextBox 173"/>
            <p:cNvSpPr txBox="1"/>
            <p:nvPr/>
          </p:nvSpPr>
          <p:spPr>
            <a:xfrm>
              <a:off x="3086417" y="3884073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16</a:t>
              </a:r>
              <a:endParaRPr lang="he-IL" sz="1200" dirty="0"/>
            </a:p>
          </p:txBody>
        </p:sp>
        <p:sp>
          <p:nvSpPr>
            <p:cNvPr id="175" name="TextBox 174"/>
            <p:cNvSpPr txBox="1"/>
            <p:nvPr/>
          </p:nvSpPr>
          <p:spPr>
            <a:xfrm>
              <a:off x="2901227" y="4509901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17</a:t>
              </a:r>
              <a:endParaRPr lang="he-IL" sz="1200" dirty="0"/>
            </a:p>
          </p:txBody>
        </p:sp>
      </p:grpSp>
      <p:sp>
        <p:nvSpPr>
          <p:cNvPr id="48" name="Oval 47"/>
          <p:cNvSpPr>
            <a:spLocks noChangeAspect="1"/>
          </p:cNvSpPr>
          <p:nvPr/>
        </p:nvSpPr>
        <p:spPr>
          <a:xfrm>
            <a:off x="1380210" y="307027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0" name="Oval 49"/>
          <p:cNvSpPr>
            <a:spLocks noChangeAspect="1"/>
          </p:cNvSpPr>
          <p:nvPr/>
        </p:nvSpPr>
        <p:spPr>
          <a:xfrm>
            <a:off x="1380210" y="352747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3" name="Straight Connector 52"/>
          <p:cNvCxnSpPr>
            <a:stCxn id="48" idx="7"/>
            <a:endCxn id="47" idx="3"/>
          </p:cNvCxnSpPr>
          <p:nvPr/>
        </p:nvCxnSpPr>
        <p:spPr>
          <a:xfrm flipV="1">
            <a:off x="1478539" y="2698482"/>
            <a:ext cx="168058" cy="388664"/>
          </a:xfrm>
          <a:prstGeom prst="line">
            <a:avLst/>
          </a:prstGeom>
          <a:ln w="158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Connector 54"/>
          <p:cNvCxnSpPr/>
          <p:nvPr/>
        </p:nvCxnSpPr>
        <p:spPr>
          <a:xfrm flipH="1">
            <a:off x="1435728" y="3185475"/>
            <a:ext cx="4164" cy="342004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TextBox 175"/>
          <p:cNvSpPr txBox="1"/>
          <p:nvPr/>
        </p:nvSpPr>
        <p:spPr>
          <a:xfrm>
            <a:off x="1233982" y="2814588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18</a:t>
            </a:r>
            <a:endParaRPr lang="he-IL" sz="1200" dirty="0"/>
          </a:p>
        </p:txBody>
      </p:sp>
      <p:sp>
        <p:nvSpPr>
          <p:cNvPr id="177" name="TextBox 176"/>
          <p:cNvSpPr txBox="1"/>
          <p:nvPr/>
        </p:nvSpPr>
        <p:spPr>
          <a:xfrm>
            <a:off x="1434550" y="344749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19</a:t>
            </a:r>
            <a:endParaRPr lang="he-IL" sz="1200" dirty="0"/>
          </a:p>
        </p:txBody>
      </p:sp>
      <p:sp>
        <p:nvSpPr>
          <p:cNvPr id="49" name="Oval 48"/>
          <p:cNvSpPr>
            <a:spLocks noChangeAspect="1"/>
          </p:cNvSpPr>
          <p:nvPr/>
        </p:nvSpPr>
        <p:spPr>
          <a:xfrm>
            <a:off x="1892286" y="3070275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1892286" y="3527479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4" name="Straight Connector 53"/>
          <p:cNvCxnSpPr>
            <a:stCxn id="49" idx="1"/>
            <a:endCxn id="47" idx="5"/>
          </p:cNvCxnSpPr>
          <p:nvPr/>
        </p:nvCxnSpPr>
        <p:spPr>
          <a:xfrm flipH="1" flipV="1">
            <a:off x="1728055" y="2698482"/>
            <a:ext cx="181102" cy="388664"/>
          </a:xfrm>
          <a:prstGeom prst="line">
            <a:avLst/>
          </a:prstGeom>
          <a:ln w="15875">
            <a:solidFill>
              <a:schemeClr val="tx1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/>
          <p:cNvCxnSpPr/>
          <p:nvPr/>
        </p:nvCxnSpPr>
        <p:spPr>
          <a:xfrm flipH="1">
            <a:off x="1949393" y="3185475"/>
            <a:ext cx="987" cy="342004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/>
          <p:cNvSpPr txBox="1"/>
          <p:nvPr/>
        </p:nvSpPr>
        <p:spPr>
          <a:xfrm>
            <a:off x="1807286" y="2832072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20</a:t>
            </a:r>
            <a:endParaRPr lang="he-IL" sz="1200" dirty="0"/>
          </a:p>
        </p:txBody>
      </p:sp>
      <p:sp>
        <p:nvSpPr>
          <p:cNvPr id="179" name="TextBox 178"/>
          <p:cNvSpPr txBox="1"/>
          <p:nvPr/>
        </p:nvSpPr>
        <p:spPr>
          <a:xfrm>
            <a:off x="1612012" y="3447490"/>
            <a:ext cx="357190" cy="276999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 rtl="0"/>
            <a:r>
              <a:rPr lang="en-US" sz="1200" dirty="0" smtClean="0"/>
              <a:t>21</a:t>
            </a:r>
            <a:endParaRPr lang="he-IL" sz="1200" dirty="0"/>
          </a:p>
        </p:txBody>
      </p:sp>
      <p:grpSp>
        <p:nvGrpSpPr>
          <p:cNvPr id="28" name="Group 129"/>
          <p:cNvGrpSpPr/>
          <p:nvPr/>
        </p:nvGrpSpPr>
        <p:grpSpPr>
          <a:xfrm>
            <a:off x="2886847" y="4685688"/>
            <a:ext cx="418225" cy="913347"/>
            <a:chOff x="2886847" y="4685688"/>
            <a:chExt cx="418225" cy="913347"/>
          </a:xfrm>
        </p:grpSpPr>
        <p:sp>
          <p:nvSpPr>
            <p:cNvPr id="91" name="Oval 90"/>
            <p:cNvSpPr>
              <a:spLocks noChangeAspect="1"/>
            </p:cNvSpPr>
            <p:nvPr/>
          </p:nvSpPr>
          <p:spPr>
            <a:xfrm flipH="1">
              <a:off x="2886847" y="4930261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3" name="Oval 92"/>
            <p:cNvSpPr>
              <a:spLocks noChangeAspect="1"/>
            </p:cNvSpPr>
            <p:nvPr/>
          </p:nvSpPr>
          <p:spPr>
            <a:xfrm flipH="1">
              <a:off x="2886847" y="538746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6" name="Straight Connector 95"/>
            <p:cNvCxnSpPr>
              <a:stCxn id="91" idx="1"/>
              <a:endCxn id="89" idx="5"/>
            </p:cNvCxnSpPr>
            <p:nvPr/>
          </p:nvCxnSpPr>
          <p:spPr>
            <a:xfrm flipV="1">
              <a:off x="2985176" y="4685688"/>
              <a:ext cx="244907" cy="261444"/>
            </a:xfrm>
            <a:prstGeom prst="line">
              <a:avLst/>
            </a:prstGeom>
            <a:ln w="15875">
              <a:solidFill>
                <a:schemeClr val="tx1"/>
              </a:solidFill>
              <a:headEnd type="non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>
              <a:stCxn id="91" idx="4"/>
              <a:endCxn id="93" idx="0"/>
            </p:cNvCxnSpPr>
            <p:nvPr/>
          </p:nvCxnSpPr>
          <p:spPr>
            <a:xfrm>
              <a:off x="2944447" y="5045461"/>
              <a:ext cx="0" cy="34200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TextBox 179"/>
            <p:cNvSpPr txBox="1"/>
            <p:nvPr/>
          </p:nvSpPr>
          <p:spPr>
            <a:xfrm>
              <a:off x="2947882" y="4857760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22</a:t>
              </a:r>
              <a:endParaRPr lang="he-IL" sz="1200" dirty="0"/>
            </a:p>
          </p:txBody>
        </p:sp>
        <p:sp>
          <p:nvSpPr>
            <p:cNvPr id="181" name="TextBox 180"/>
            <p:cNvSpPr txBox="1"/>
            <p:nvPr/>
          </p:nvSpPr>
          <p:spPr>
            <a:xfrm>
              <a:off x="2947882" y="5322036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23</a:t>
              </a:r>
              <a:endParaRPr lang="he-IL" sz="1200" dirty="0"/>
            </a:p>
          </p:txBody>
        </p:sp>
      </p:grpSp>
      <p:grpSp>
        <p:nvGrpSpPr>
          <p:cNvPr id="29" name="Group 130"/>
          <p:cNvGrpSpPr/>
          <p:nvPr/>
        </p:nvGrpSpPr>
        <p:grpSpPr>
          <a:xfrm>
            <a:off x="3264871" y="4685688"/>
            <a:ext cx="419663" cy="904594"/>
            <a:chOff x="3264871" y="4685688"/>
            <a:chExt cx="419663" cy="904594"/>
          </a:xfrm>
        </p:grpSpPr>
        <p:sp>
          <p:nvSpPr>
            <p:cNvPr id="90" name="Oval 89"/>
            <p:cNvSpPr>
              <a:spLocks noChangeAspect="1"/>
            </p:cNvSpPr>
            <p:nvPr/>
          </p:nvSpPr>
          <p:spPr>
            <a:xfrm flipH="1">
              <a:off x="3569334" y="4930261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2" name="Oval 91"/>
            <p:cNvSpPr>
              <a:spLocks noChangeAspect="1"/>
            </p:cNvSpPr>
            <p:nvPr/>
          </p:nvSpPr>
          <p:spPr>
            <a:xfrm flipH="1">
              <a:off x="3569334" y="538746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5" name="Straight Connector 94"/>
            <p:cNvCxnSpPr>
              <a:stCxn id="90" idx="7"/>
              <a:endCxn id="89" idx="3"/>
            </p:cNvCxnSpPr>
            <p:nvPr/>
          </p:nvCxnSpPr>
          <p:spPr>
            <a:xfrm rot="16200000" flipV="1">
              <a:off x="3318152" y="4679079"/>
              <a:ext cx="261443" cy="274662"/>
            </a:xfrm>
            <a:prstGeom prst="line">
              <a:avLst/>
            </a:prstGeom>
            <a:ln w="15875">
              <a:solidFill>
                <a:schemeClr val="tx1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>
              <a:stCxn id="90" idx="4"/>
              <a:endCxn id="92" idx="0"/>
            </p:cNvCxnSpPr>
            <p:nvPr/>
          </p:nvCxnSpPr>
          <p:spPr>
            <a:xfrm rot="16200000" flipH="1">
              <a:off x="3455932" y="5216463"/>
              <a:ext cx="342003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2" name="TextBox 181"/>
            <p:cNvSpPr txBox="1"/>
            <p:nvPr/>
          </p:nvSpPr>
          <p:spPr>
            <a:xfrm>
              <a:off x="3264871" y="4857760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24</a:t>
              </a:r>
              <a:endParaRPr lang="he-IL" sz="1200" dirty="0"/>
            </a:p>
          </p:txBody>
        </p:sp>
        <p:sp>
          <p:nvSpPr>
            <p:cNvPr id="183" name="TextBox 182"/>
            <p:cNvSpPr txBox="1"/>
            <p:nvPr/>
          </p:nvSpPr>
          <p:spPr>
            <a:xfrm>
              <a:off x="3264871" y="5313283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25</a:t>
              </a:r>
              <a:endParaRPr lang="he-IL" sz="1200" dirty="0"/>
            </a:p>
          </p:txBody>
        </p:sp>
      </p:grpSp>
      <p:grpSp>
        <p:nvGrpSpPr>
          <p:cNvPr id="31" name="Group 131"/>
          <p:cNvGrpSpPr/>
          <p:nvPr/>
        </p:nvGrpSpPr>
        <p:grpSpPr>
          <a:xfrm>
            <a:off x="2886847" y="5502664"/>
            <a:ext cx="418225" cy="971557"/>
            <a:chOff x="2886847" y="5502664"/>
            <a:chExt cx="418225" cy="971557"/>
          </a:xfrm>
        </p:grpSpPr>
        <p:sp>
          <p:nvSpPr>
            <p:cNvPr id="94" name="Oval 93"/>
            <p:cNvSpPr>
              <a:spLocks noChangeAspect="1"/>
            </p:cNvSpPr>
            <p:nvPr/>
          </p:nvSpPr>
          <p:spPr>
            <a:xfrm flipH="1">
              <a:off x="2886847" y="5844668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9" name="Straight Connector 98"/>
            <p:cNvCxnSpPr>
              <a:stCxn id="93" idx="4"/>
              <a:endCxn id="94" idx="0"/>
            </p:cNvCxnSpPr>
            <p:nvPr/>
          </p:nvCxnSpPr>
          <p:spPr>
            <a:xfrm>
              <a:off x="2944447" y="5502664"/>
              <a:ext cx="0" cy="342004"/>
            </a:xfrm>
            <a:prstGeom prst="line">
              <a:avLst/>
            </a:prstGeom>
            <a:ln w="15875">
              <a:solidFill>
                <a:schemeClr val="tx1"/>
              </a:solidFill>
              <a:headEnd type="triangle" w="lg" len="lg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0" name="Oval 99"/>
            <p:cNvSpPr>
              <a:spLocks noChangeAspect="1"/>
            </p:cNvSpPr>
            <p:nvPr/>
          </p:nvSpPr>
          <p:spPr>
            <a:xfrm flipH="1">
              <a:off x="2886847" y="635902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1" name="Straight Connector 100"/>
            <p:cNvCxnSpPr>
              <a:stCxn id="94" idx="4"/>
              <a:endCxn id="100" idx="0"/>
            </p:cNvCxnSpPr>
            <p:nvPr/>
          </p:nvCxnSpPr>
          <p:spPr>
            <a:xfrm>
              <a:off x="2944447" y="5959868"/>
              <a:ext cx="0" cy="39915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4" name="TextBox 183"/>
            <p:cNvSpPr txBox="1"/>
            <p:nvPr/>
          </p:nvSpPr>
          <p:spPr>
            <a:xfrm>
              <a:off x="2947882" y="5777771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26</a:t>
              </a:r>
              <a:endParaRPr lang="he-IL" sz="1200" dirty="0"/>
            </a:p>
          </p:txBody>
        </p:sp>
        <p:sp>
          <p:nvSpPr>
            <p:cNvPr id="185" name="TextBox 184"/>
            <p:cNvSpPr txBox="1"/>
            <p:nvPr/>
          </p:nvSpPr>
          <p:spPr>
            <a:xfrm>
              <a:off x="2947882" y="6127094"/>
              <a:ext cx="357190" cy="276999"/>
            </a:xfrm>
            <a:prstGeom prst="rect">
              <a:avLst/>
            </a:prstGeom>
            <a:noFill/>
          </p:spPr>
          <p:txBody>
            <a:bodyPr wrap="square" rtlCol="1">
              <a:spAutoFit/>
            </a:bodyPr>
            <a:lstStyle/>
            <a:p>
              <a:pPr algn="ctr" rtl="0"/>
              <a:r>
                <a:rPr lang="en-US" sz="1200" dirty="0" smtClean="0"/>
                <a:t>27</a:t>
              </a:r>
              <a:endParaRPr lang="he-IL" sz="1200" dirty="0"/>
            </a:p>
          </p:txBody>
        </p:sp>
      </p:grpSp>
      <p:sp>
        <p:nvSpPr>
          <p:cNvPr id="108" name="Text Box 3"/>
          <p:cNvSpPr txBox="1">
            <a:spLocks noChangeArrowheads="1"/>
          </p:cNvSpPr>
          <p:nvPr/>
        </p:nvSpPr>
        <p:spPr bwMode="auto">
          <a:xfrm>
            <a:off x="5220072" y="332656"/>
            <a:ext cx="3696814" cy="5539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3600" kern="0" noProof="0" dirty="0" smtClean="0">
                <a:solidFill>
                  <a:srgbClr val="0033CC"/>
                </a:solidFill>
              </a:rPr>
              <a:t>Nested blossoms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cxnSp>
        <p:nvCxnSpPr>
          <p:cNvPr id="107" name="Curved Connector 43"/>
          <p:cNvCxnSpPr/>
          <p:nvPr/>
        </p:nvCxnSpPr>
        <p:spPr>
          <a:xfrm rot="10800000" flipH="1" flipV="1">
            <a:off x="1380209" y="3127874"/>
            <a:ext cx="1506637" cy="2774393"/>
          </a:xfrm>
          <a:prstGeom prst="curvedConnector3">
            <a:avLst>
              <a:gd name="adj1" fmla="val -15173"/>
            </a:avLst>
          </a:prstGeom>
          <a:ln w="158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Oval 108"/>
          <p:cNvSpPr/>
          <p:nvPr/>
        </p:nvSpPr>
        <p:spPr>
          <a:xfrm>
            <a:off x="755576" y="1097766"/>
            <a:ext cx="4286280" cy="5643602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79276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4"/>
              <p:cNvSpPr txBox="1">
                <a:spLocks noChangeArrowheads="1"/>
              </p:cNvSpPr>
              <p:nvPr/>
            </p:nvSpPr>
            <p:spPr bwMode="auto">
              <a:xfrm>
                <a:off x="3974" y="1124744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Using an explicit representation of the blossoms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we can get an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kern="0" baseline="30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3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implementation.</a:t>
                </a:r>
              </a:p>
            </p:txBody>
          </p:sp>
        </mc:Choice>
        <mc:Fallback xmlns="">
          <p:sp>
            <p:nvSpPr>
              <p:cNvPr id="2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4" y="1124744"/>
                <a:ext cx="9144000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"/>
              <p:cNvSpPr txBox="1">
                <a:spLocks noChangeArrowheads="1"/>
              </p:cNvSpPr>
              <p:nvPr/>
            </p:nvSpPr>
            <p:spPr bwMode="auto">
              <a:xfrm>
                <a:off x="9937" y="3140968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in a (nested) blossom, then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𝑓𝑖𝑛𝑑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returns its </a:t>
                </a:r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base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not in a blossom, then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𝑓𝑖𝑛𝑑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)=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4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937" y="3140968"/>
                <a:ext cx="9144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109" b="-160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 Box 3"/>
          <p:cNvSpPr txBox="1">
            <a:spLocks noChangeArrowheads="1"/>
          </p:cNvSpPr>
          <p:nvPr/>
        </p:nvSpPr>
        <p:spPr bwMode="auto">
          <a:xfrm>
            <a:off x="-10440" y="260648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Implementing 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Edmonds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’ algorithm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4674" y="2132856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To get an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𝑚𝑛</m:t>
                    </m:r>
                    <m:r>
                      <a:rPr lang="en-US" sz="24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4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4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400" i="1" kern="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 kern="0" dirty="0" err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))</m:t>
                    </m:r>
                    <m:r>
                      <a:rPr lang="en-US" sz="24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implementation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we represent the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blossoms implicitly using a </a:t>
                </a:r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union-find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data structure.</a:t>
                </a: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74" y="2132856"/>
                <a:ext cx="9144000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147" b="-169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4"/>
          <p:cNvSpPr txBox="1">
            <a:spLocks noChangeArrowheads="1"/>
          </p:cNvSpPr>
          <p:nvPr/>
        </p:nvSpPr>
        <p:spPr bwMode="auto">
          <a:xfrm>
            <a:off x="14948" y="5157192"/>
            <a:ext cx="9144000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When a new blossom is found, we perform the appropriate</a:t>
            </a:r>
            <a:b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union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operations, making sure that the base is the </a:t>
            </a:r>
            <a:b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representative item returned by </a:t>
            </a:r>
            <a:r>
              <a:rPr lang="en-US" sz="24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find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operations.</a:t>
            </a:r>
            <a:endParaRPr lang="en-US" sz="2400" i="1" kern="0" dirty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7328" y="4149080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 edge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 the original graph corresponds to an edge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p>
                        <m: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′</m:t>
                        </m:r>
                      </m:sup>
                    </m:sSup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 the contracted graph, where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𝑓𝑖𝑛𝑑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𝑓𝑖𝑛𝑑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400" i="1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28" y="4149080"/>
                <a:ext cx="9144000" cy="830997"/>
              </a:xfrm>
              <a:prstGeom prst="rect">
                <a:avLst/>
              </a:prstGeom>
              <a:blipFill>
                <a:blip r:embed="rId5"/>
                <a:stretch>
                  <a:fillRect t="-5882" r="-133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92964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43" grpId="0"/>
      <p:bldP spid="8" grpId="0"/>
      <p:bldP spid="9" grpId="0"/>
      <p:bldP spid="10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4"/>
              <p:cNvSpPr txBox="1">
                <a:spLocks noChangeArrowheads="1"/>
              </p:cNvSpPr>
              <p:nvPr/>
            </p:nvSpPr>
            <p:spPr bwMode="auto">
              <a:xfrm>
                <a:off x="3974" y="980728"/>
                <a:ext cx="91440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𝑚𝑎𝑡𝑒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– the vertex to which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currently matched,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there is one. Otherwise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𝑚𝑎𝑡𝑒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]=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matched,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𝑚𝑎𝑡𝑒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kern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kern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𝑣</m:t>
                            </m:r>
                          </m:e>
                        </m:d>
                      </m:e>
                    </m:d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𝑀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.) </a:t>
                </a:r>
                <a:endParaRPr lang="en-US" sz="24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4" y="980728"/>
                <a:ext cx="9144000" cy="1200329"/>
              </a:xfrm>
              <a:prstGeom prst="rect">
                <a:avLst/>
              </a:prstGeom>
              <a:blipFill>
                <a:blip r:embed="rId3"/>
                <a:stretch>
                  <a:fillRect t="-3553" b="-111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-19579" y="3218552"/>
                <a:ext cx="91440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𝑝𝑟𝑒𝑑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– the parent of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 the alternating forest.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Defined only if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𝐨𝐝𝐝</m:t>
                    </m:r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.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(If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𝐞𝐯𝐞𝐧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then the parent of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 the forest is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𝑚𝑎𝑡𝑒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.) </a:t>
                </a:r>
              </a:p>
            </p:txBody>
          </p:sp>
        </mc:Choice>
        <mc:Fallback xmlns=""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9579" y="3218552"/>
                <a:ext cx="9144000" cy="1200329"/>
              </a:xfrm>
              <a:prstGeom prst="rect">
                <a:avLst/>
              </a:prstGeom>
              <a:blipFill rotWithShape="0">
                <a:blip r:embed="rId4"/>
                <a:stretch>
                  <a:fillRect t="-3553" b="-111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/>
              <p:cNvSpPr txBox="1">
                <a:spLocks noChangeArrowheads="1"/>
              </p:cNvSpPr>
              <p:nvPr/>
            </p:nvSpPr>
            <p:spPr bwMode="auto">
              <a:xfrm>
                <a:off x="496" y="2284306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𝑙𝑎𝑏𝑒𝑙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– the parity (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or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odd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 of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when added to the forest.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not in the forest, then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𝑙𝑎𝑏𝑒𝑙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]=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𝑛𝑢𝑙𝑙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" y="2284306"/>
                <a:ext cx="9144000" cy="830997"/>
              </a:xfrm>
              <a:prstGeom prst="rect">
                <a:avLst/>
              </a:prstGeom>
              <a:blipFill rotWithShape="0">
                <a:blip r:embed="rId5"/>
                <a:stretch>
                  <a:fillRect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"/>
              <p:cNvSpPr txBox="1">
                <a:spLocks noChangeArrowheads="1"/>
              </p:cNvSpPr>
              <p:nvPr/>
            </p:nvSpPr>
            <p:spPr bwMode="auto">
              <a:xfrm>
                <a:off x="2400" y="4522130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𝑝𝑟𝑒𝑑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</a:t>
                </a:r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𝑙𝑎𝑏𝑒𝑙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are </a:t>
                </a:r>
                <a:r>
                  <a:rPr lang="en-US" sz="24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not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changed when blossoms are formed.</a:t>
                </a:r>
              </a:p>
            </p:txBody>
          </p:sp>
        </mc:Choice>
        <mc:Fallback xmlns="">
          <p:sp>
            <p:nvSpPr>
              <p:cNvPr id="1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0" y="4522130"/>
                <a:ext cx="9144000" cy="461665"/>
              </a:xfrm>
              <a:prstGeom prst="rect">
                <a:avLst/>
              </a:prstGeom>
              <a:blipFill>
                <a:blip r:embed="rId6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"/>
              <p:cNvSpPr txBox="1">
                <a:spLocks noChangeArrowheads="1"/>
              </p:cNvSpPr>
              <p:nvPr/>
            </p:nvSpPr>
            <p:spPr bwMode="auto">
              <a:xfrm>
                <a:off x="6312" y="5087044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𝑏𝑟𝑖𝑑𝑔𝑒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– the </a:t>
                </a:r>
                <a: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bridge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(see below) that formed the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first blossom containing the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odd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vertex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12" y="5087044"/>
                <a:ext cx="9144000" cy="830997"/>
              </a:xfrm>
              <a:prstGeom prst="rect">
                <a:avLst/>
              </a:prstGeom>
              <a:blipFill>
                <a:blip r:embed="rId7"/>
                <a:stretch>
                  <a:fillRect t="-5109" b="-160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5906" y="6021288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vertex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said to be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𝑙𝑎𝑏𝑒𝑙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𝑓𝑖𝑛𝑑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)]=</m:t>
                    </m:r>
                    <m:r>
                      <a:rPr lang="en-US" sz="24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𝐞𝐯𝐞𝐧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906" y="6021288"/>
                <a:ext cx="9144000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 Box 3"/>
          <p:cNvSpPr txBox="1">
            <a:spLocks noChangeArrowheads="1"/>
          </p:cNvSpPr>
          <p:nvPr/>
        </p:nvSpPr>
        <p:spPr bwMode="auto">
          <a:xfrm>
            <a:off x="-10440" y="260648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Implementing 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Edmonds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’ algorithm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63221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/>
      <p:bldP spid="10" grpId="0"/>
      <p:bldP spid="11" grpId="0"/>
      <p:bldP spid="12" grpId="0"/>
      <p:bldP spid="13" grpId="0"/>
      <p:bldP spid="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457200" y="6381328"/>
            <a:ext cx="2133600" cy="365125"/>
          </a:xfrm>
        </p:spPr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5</a:t>
            </a:fld>
            <a:endParaRPr lang="da-DK" dirty="0"/>
          </a:p>
        </p:txBody>
      </p: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44624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Maximum matching</a:t>
            </a: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-652" y="836712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maximum matching problem in </a:t>
            </a:r>
            <a:r>
              <a:rPr lang="en-US" sz="2600" kern="0" dirty="0" smtClean="0">
                <a:solidFill>
                  <a:srgbClr val="0033CC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bipartite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graphs can 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be easily reduced to a </a:t>
            </a:r>
            <a:r>
              <a:rPr lang="en-US" sz="26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maximum network flow 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problem.</a:t>
            </a: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-652" y="1715210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problem in </a:t>
            </a:r>
            <a:r>
              <a:rPr lang="en-US" sz="2600" kern="0" dirty="0" smtClean="0">
                <a:solidFill>
                  <a:srgbClr val="0033CC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non-bipartite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graphs is harder. 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First polynomial time algorithm given by </a:t>
            </a:r>
            <a:r>
              <a:rPr lang="en-US" sz="24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[Edmonds (1965)]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4"/>
              <p:cNvSpPr txBox="1">
                <a:spLocks noChangeArrowheads="1"/>
              </p:cNvSpPr>
              <p:nvPr/>
            </p:nvSpPr>
            <p:spPr bwMode="auto">
              <a:xfrm>
                <a:off x="8601" y="2601626"/>
                <a:ext cx="9144000" cy="87671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</a:t>
                </a:r>
                <a:r>
                  <a:rPr lang="en-US" sz="2600" kern="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bipartite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case can be solved in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sSup>
                      <m:sSupPr>
                        <m:ctrlPr>
                          <a:rPr lang="en-US" sz="26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6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6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time.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[Hopcroft-Karp (1973)] ([</a:t>
                </a:r>
                <a:r>
                  <a:rPr lang="en-US" sz="2400" kern="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Dinic</a:t>
                </a:r>
                <a:r>
                  <a:rPr lang="en-US" sz="2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(1970) ] [Even-</a:t>
                </a:r>
                <a:r>
                  <a:rPr lang="en-US" sz="2400" kern="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Tarjan</a:t>
                </a:r>
                <a:r>
                  <a:rPr lang="en-US" sz="2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(1975)] </a:t>
                </a:r>
              </a:p>
            </p:txBody>
          </p:sp>
        </mc:Choice>
        <mc:Fallback xmlns="">
          <p:sp>
            <p:nvSpPr>
              <p:cNvPr id="3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1" y="2601626"/>
                <a:ext cx="9144000" cy="876715"/>
              </a:xfrm>
              <a:prstGeom prst="rect">
                <a:avLst/>
              </a:prstGeom>
              <a:blipFill rotWithShape="0">
                <a:blip r:embed="rId2"/>
                <a:stretch>
                  <a:fillRect t="-4167" b="-152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4"/>
              <p:cNvSpPr txBox="1">
                <a:spLocks noChangeArrowheads="1"/>
              </p:cNvSpPr>
              <p:nvPr/>
            </p:nvSpPr>
            <p:spPr bwMode="auto">
              <a:xfrm>
                <a:off x="-364" y="4350704"/>
                <a:ext cx="9144000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i="1" kern="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𝑚𝑛</m:t>
                    </m:r>
                    <m:r>
                      <a:rPr lang="en-US" sz="26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6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i="1" kern="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600" i="1" kern="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i="1" kern="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6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-time implementation of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Edmonds’ algorithm was given by </a:t>
                </a:r>
                <a:r>
                  <a:rPr lang="en-US" sz="2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:r>
                  <a:rPr lang="en-US" sz="2400" kern="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Gabow</a:t>
                </a:r>
                <a:r>
                  <a:rPr lang="en-US" sz="2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(1976)]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4" y="4350704"/>
                <a:ext cx="9144000" cy="892552"/>
              </a:xfrm>
              <a:prstGeom prst="rect">
                <a:avLst/>
              </a:prstGeom>
              <a:blipFill rotWithShape="0">
                <a:blip r:embed="rId3"/>
                <a:stretch>
                  <a:fillRect t="-6164" b="-171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4"/>
              <p:cNvSpPr txBox="1">
                <a:spLocks noChangeArrowheads="1"/>
              </p:cNvSpPr>
              <p:nvPr/>
            </p:nvSpPr>
            <p:spPr bwMode="auto">
              <a:xfrm>
                <a:off x="8601" y="5221730"/>
                <a:ext cx="9144000" cy="130760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26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sSup>
                      <m:sSupPr>
                        <m:ctrlPr>
                          <a:rPr lang="en-US" sz="26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6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6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6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6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-time </a:t>
                </a:r>
                <a:r>
                  <a:rPr lang="en-US" sz="26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algorihm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for the </a:t>
                </a:r>
                <a:r>
                  <a:rPr lang="en-US" sz="2600" kern="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non-bipartite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case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given by </a:t>
                </a:r>
                <a:r>
                  <a:rPr lang="en-US" sz="2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:r>
                  <a:rPr lang="en-US" sz="2400" kern="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Micali-Vazirani</a:t>
                </a:r>
                <a:r>
                  <a:rPr lang="en-US" sz="2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(1980)] ([</a:t>
                </a:r>
                <a:r>
                  <a:rPr lang="en-US" sz="2400" kern="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Vazirani</a:t>
                </a:r>
                <a:r>
                  <a:rPr lang="en-US" sz="2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(2014)]) </a:t>
                </a:r>
                <a:br>
                  <a:rPr lang="en-US" sz="2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later also by </a:t>
                </a:r>
                <a:r>
                  <a:rPr lang="en-US" sz="2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:r>
                  <a:rPr lang="en-US" sz="2400" kern="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Gabow-Tarjan</a:t>
                </a:r>
                <a:r>
                  <a:rPr lang="en-US" sz="2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(1991)]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1" y="5221730"/>
                <a:ext cx="9144000" cy="1307602"/>
              </a:xfrm>
              <a:prstGeom prst="rect">
                <a:avLst/>
              </a:prstGeom>
              <a:blipFill rotWithShape="0">
                <a:blip r:embed="rId4"/>
                <a:stretch>
                  <a:fillRect t="-2804" b="-1168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21522" y="3464735"/>
                <a:ext cx="9144000" cy="9074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</a:t>
                </a:r>
                <a:r>
                  <a:rPr lang="en-US" sz="2600" kern="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bipartite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case can be solved in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6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6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6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6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sz="26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6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sz="26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time,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rgbClr val="6633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using</a:t>
                </a:r>
                <a:r>
                  <a:rPr lang="en-US" sz="26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interior-point</a:t>
                </a:r>
                <a:r>
                  <a:rPr lang="en-US" sz="26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rgbClr val="6633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techniques</a:t>
                </a:r>
                <a:r>
                  <a:rPr lang="en-US" sz="26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:r>
                  <a:rPr lang="en-US" sz="2400" kern="0" dirty="0" err="1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Madry</a:t>
                </a:r>
                <a:r>
                  <a:rPr lang="en-US" sz="2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(2013)]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2" y="3464735"/>
                <a:ext cx="9144000" cy="907493"/>
              </a:xfrm>
              <a:prstGeom prst="rect">
                <a:avLst/>
              </a:prstGeom>
              <a:blipFill rotWithShape="0">
                <a:blip r:embed="rId5"/>
                <a:stretch>
                  <a:fillRect t="-3356" b="-1745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05777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9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35496" y="1340768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– a list of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vertices yet to be scanned. </a:t>
                </a: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5496" y="1340768"/>
                <a:ext cx="9144000" cy="461665"/>
              </a:xfrm>
              <a:prstGeom prst="rect">
                <a:avLst/>
              </a:prstGeom>
              <a:blipFill>
                <a:blip r:embed="rId2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-36512" y="2996952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Initially, either a single unmatched vertex,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or all unmatched vertices are placed in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512" y="2996952"/>
                <a:ext cx="9144000" cy="830997"/>
              </a:xfrm>
              <a:prstGeom prst="rect">
                <a:avLst/>
              </a:prstGeom>
              <a:blipFill>
                <a:blip r:embed="rId3"/>
                <a:stretch>
                  <a:fillRect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"/>
              <p:cNvSpPr txBox="1">
                <a:spLocks noChangeArrowheads="1"/>
              </p:cNvSpPr>
              <p:nvPr/>
            </p:nvSpPr>
            <p:spPr bwMode="auto">
              <a:xfrm>
                <a:off x="7360" y="4182179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By letting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i="1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a </a:t>
                </a:r>
                <a:r>
                  <a:rPr lang="en-US" sz="24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queue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or a </a:t>
                </a:r>
                <a:r>
                  <a:rPr lang="en-US" sz="24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stack</a:t>
                </a:r>
                <a: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:b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we can implement the </a:t>
                </a:r>
                <a:r>
                  <a:rPr lang="en-US" sz="24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BFS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or </a:t>
                </a:r>
                <a:r>
                  <a:rPr lang="en-US" sz="24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DFS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search strategies.</a:t>
                </a:r>
              </a:p>
            </p:txBody>
          </p:sp>
        </mc:Choice>
        <mc:Fallback xmlns="">
          <p:sp>
            <p:nvSpPr>
              <p:cNvPr id="1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" y="4182179"/>
                <a:ext cx="9144000" cy="830997"/>
              </a:xfrm>
              <a:prstGeom prst="rect">
                <a:avLst/>
              </a:prstGeom>
              <a:blipFill>
                <a:blip r:embed="rId4"/>
                <a:stretch>
                  <a:fillRect t="-5147" b="-169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 txBox="1">
                <a:spLocks noChangeArrowheads="1"/>
              </p:cNvSpPr>
              <p:nvPr/>
            </p:nvSpPr>
            <p:spPr bwMode="auto">
              <a:xfrm>
                <a:off x="18563" y="1988840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(Recall that a vertex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if it was originally marked as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or later became part of a blossom, i.e.,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𝑓𝑖𝑛𝑑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(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)</m:t>
                        </m:r>
                      </m:e>
                    </m:d>
                    <m:r>
                      <a:rPr lang="en-US" sz="24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𝐞𝐯𝐞𝐧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.)</a:t>
                </a:r>
              </a:p>
            </p:txBody>
          </p:sp>
        </mc:Choice>
        <mc:Fallback xmlns="">
          <p:sp>
            <p:nvSpPr>
              <p:cNvPr id="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563" y="1988840"/>
                <a:ext cx="9144000" cy="830997"/>
              </a:xfrm>
              <a:prstGeom prst="rect">
                <a:avLst/>
              </a:prstGeom>
              <a:blipFill rotWithShape="0">
                <a:blip r:embed="rId5"/>
                <a:stretch>
                  <a:fillRect t="-5109" b="-160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Text Box 3"/>
          <p:cNvSpPr txBox="1">
            <a:spLocks noChangeArrowheads="1"/>
          </p:cNvSpPr>
          <p:nvPr/>
        </p:nvSpPr>
        <p:spPr bwMode="auto">
          <a:xfrm>
            <a:off x="-10440" y="260648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Implementing 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Edmonds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’ algorithm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539867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4" grpId="0"/>
      <p:bldP spid="6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10440" y="219417"/>
            <a:ext cx="9154440" cy="6155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Scanning an edge and extending the tree</a:t>
            </a:r>
            <a:endParaRPr kumimoji="0" lang="en-GB" sz="40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grpSp>
        <p:nvGrpSpPr>
          <p:cNvPr id="43" name="Group 42"/>
          <p:cNvGrpSpPr>
            <a:grpSpLocks noChangeAspect="1"/>
          </p:cNvGrpSpPr>
          <p:nvPr/>
        </p:nvGrpSpPr>
        <p:grpSpPr>
          <a:xfrm>
            <a:off x="323528" y="1027297"/>
            <a:ext cx="3672408" cy="4849975"/>
            <a:chOff x="467544" y="1008674"/>
            <a:chExt cx="4286280" cy="5660687"/>
          </a:xfrm>
        </p:grpSpPr>
        <p:sp>
          <p:nvSpPr>
            <p:cNvPr id="44" name="Oval 43"/>
            <p:cNvSpPr/>
            <p:nvPr/>
          </p:nvSpPr>
          <p:spPr>
            <a:xfrm>
              <a:off x="1204524" y="3497041"/>
              <a:ext cx="971557" cy="96998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/>
            <p:cNvSpPr/>
            <p:nvPr/>
          </p:nvSpPr>
          <p:spPr>
            <a:xfrm>
              <a:off x="2300840" y="1943854"/>
              <a:ext cx="1147825" cy="1105650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3293447" y="100867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8" name="Oval 47"/>
            <p:cNvSpPr>
              <a:spLocks noChangeAspect="1"/>
            </p:cNvSpPr>
            <p:nvPr/>
          </p:nvSpPr>
          <p:spPr>
            <a:xfrm>
              <a:off x="3159766" y="264740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>
              <a:off x="2813804" y="1466776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0" name="Straight Connector 49"/>
            <p:cNvCxnSpPr>
              <a:stCxn id="49" idx="7"/>
              <a:endCxn id="47" idx="3"/>
            </p:cNvCxnSpPr>
            <p:nvPr/>
          </p:nvCxnSpPr>
          <p:spPr>
            <a:xfrm flipV="1">
              <a:off x="2912133" y="1107003"/>
              <a:ext cx="398185" cy="3766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>
              <a:stCxn id="49" idx="4"/>
              <a:endCxn id="55" idx="0"/>
            </p:cNvCxnSpPr>
            <p:nvPr/>
          </p:nvCxnSpPr>
          <p:spPr>
            <a:xfrm>
              <a:off x="2871404" y="1581976"/>
              <a:ext cx="1992" cy="455405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2815796" y="203738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2471826" y="264740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934708" y="3068960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8" name="Straight Connector 57"/>
            <p:cNvCxnSpPr>
              <a:stCxn id="48" idx="5"/>
              <a:endCxn id="57" idx="1"/>
            </p:cNvCxnSpPr>
            <p:nvPr/>
          </p:nvCxnSpPr>
          <p:spPr>
            <a:xfrm>
              <a:off x="3258095" y="2745731"/>
              <a:ext cx="693484" cy="340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4"/>
              <a:endCxn id="75" idx="0"/>
            </p:cNvCxnSpPr>
            <p:nvPr/>
          </p:nvCxnSpPr>
          <p:spPr>
            <a:xfrm flipH="1">
              <a:off x="3987677" y="3184160"/>
              <a:ext cx="4631" cy="33342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1645078" y="3068960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>
              <a:off x="1645078" y="355974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2" name="Straight Connector 61"/>
            <p:cNvCxnSpPr>
              <a:stCxn id="60" idx="7"/>
              <a:endCxn id="56" idx="3"/>
            </p:cNvCxnSpPr>
            <p:nvPr/>
          </p:nvCxnSpPr>
          <p:spPr>
            <a:xfrm flipV="1">
              <a:off x="1743407" y="2745731"/>
              <a:ext cx="745290" cy="340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60" idx="4"/>
              <a:endCxn id="61" idx="0"/>
            </p:cNvCxnSpPr>
            <p:nvPr/>
          </p:nvCxnSpPr>
          <p:spPr>
            <a:xfrm>
              <a:off x="1702678" y="3184160"/>
              <a:ext cx="0" cy="37558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1645078" y="429309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1645078" y="4814129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>
              <a:off x="1645078" y="533516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1" name="Straight Connector 70"/>
            <p:cNvCxnSpPr>
              <a:stCxn id="69" idx="0"/>
              <a:endCxn id="64" idx="4"/>
            </p:cNvCxnSpPr>
            <p:nvPr/>
          </p:nvCxnSpPr>
          <p:spPr>
            <a:xfrm flipV="1">
              <a:off x="1702678" y="4408296"/>
              <a:ext cx="0" cy="40583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9" idx="4"/>
              <a:endCxn id="70" idx="0"/>
            </p:cNvCxnSpPr>
            <p:nvPr/>
          </p:nvCxnSpPr>
          <p:spPr>
            <a:xfrm>
              <a:off x="1702678" y="4929329"/>
              <a:ext cx="0" cy="40583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/>
            <p:nvPr/>
          </p:nvSpPr>
          <p:spPr>
            <a:xfrm>
              <a:off x="1220720" y="5234338"/>
              <a:ext cx="971557" cy="969987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Oval 73"/>
            <p:cNvSpPr/>
            <p:nvPr/>
          </p:nvSpPr>
          <p:spPr>
            <a:xfrm>
              <a:off x="3489523" y="3454881"/>
              <a:ext cx="971557" cy="96998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3930077" y="351758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3939104" y="422299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1960256" y="578048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8" name="Curved Connector 72"/>
            <p:cNvCxnSpPr>
              <a:stCxn id="77" idx="6"/>
              <a:endCxn id="76" idx="4"/>
            </p:cNvCxnSpPr>
            <p:nvPr/>
          </p:nvCxnSpPr>
          <p:spPr>
            <a:xfrm flipV="1">
              <a:off x="2075456" y="4338192"/>
              <a:ext cx="1921248" cy="1499894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78"/>
            <p:cNvSpPr/>
            <p:nvPr/>
          </p:nvSpPr>
          <p:spPr>
            <a:xfrm>
              <a:off x="467544" y="1783293"/>
              <a:ext cx="4286280" cy="4886068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80" name="Group 79"/>
          <p:cNvGrpSpPr/>
          <p:nvPr/>
        </p:nvGrpSpPr>
        <p:grpSpPr>
          <a:xfrm>
            <a:off x="3209488" y="2266598"/>
            <a:ext cx="1506528" cy="1522442"/>
            <a:chOff x="3353504" y="2626638"/>
            <a:chExt cx="1506528" cy="1522442"/>
          </a:xfrm>
        </p:grpSpPr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4584131" y="4050379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2" name="Straight Connector 81"/>
            <p:cNvCxnSpPr>
              <a:stCxn id="57" idx="6"/>
              <a:endCxn id="81" idx="1"/>
            </p:cNvCxnSpPr>
            <p:nvPr/>
          </p:nvCxnSpPr>
          <p:spPr>
            <a:xfrm>
              <a:off x="3536849" y="3201904"/>
              <a:ext cx="1061736" cy="86292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353504" y="2626638"/>
                  <a:ext cx="357190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oMath>
                    </m:oMathPara>
                  </a14:m>
                  <a:endParaRPr lang="he-IL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504" y="2626638"/>
                  <a:ext cx="35719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4502842" y="3516530"/>
                  <a:ext cx="357190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𝑤</m:t>
                        </m:r>
                      </m:oMath>
                    </m:oMathPara>
                  </a14:m>
                  <a:endParaRPr lang="he-IL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842" y="3516530"/>
                  <a:ext cx="35719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52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2414610" y="764704"/>
                <a:ext cx="3571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</m:oMath>
                  </m:oMathPara>
                </a14:m>
                <a:endParaRPr lang="he-IL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610" y="764704"/>
                <a:ext cx="35719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6" name="Rectangle 4"/>
              <p:cNvSpPr txBox="1">
                <a:spLocks noChangeArrowheads="1"/>
              </p:cNvSpPr>
              <p:nvPr/>
            </p:nvSpPr>
            <p:spPr bwMode="auto">
              <a:xfrm>
                <a:off x="3735341" y="908720"/>
                <a:ext cx="5157139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Scan an edge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 kern="0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300" i="1" kern="0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i="1" kern="0" dirty="0" err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where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</a:t>
                </a:r>
                <a:r>
                  <a:rPr lang="en-US" sz="23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8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735341" y="908720"/>
                <a:ext cx="5157139" cy="446276"/>
              </a:xfrm>
              <a:prstGeom prst="rect">
                <a:avLst/>
              </a:prstGeom>
              <a:blipFill>
                <a:blip r:embed="rId6"/>
                <a:stretch>
                  <a:fillRect t="-10959" b="-28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4"/>
              <p:cNvSpPr txBox="1">
                <a:spLocks noChangeArrowheads="1"/>
              </p:cNvSpPr>
              <p:nvPr/>
            </p:nvSpPr>
            <p:spPr bwMode="auto">
              <a:xfrm>
                <a:off x="4294602" y="1556792"/>
                <a:ext cx="4381854" cy="1154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unlabeled and unmatched, or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</a:t>
                </a:r>
                <a:r>
                  <a:rPr lang="en-US" sz="23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 a different tree,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then an augmenting path is found.</a:t>
                </a:r>
              </a:p>
            </p:txBody>
          </p:sp>
        </mc:Choice>
        <mc:Fallback xmlns="">
          <p:sp>
            <p:nvSpPr>
              <p:cNvPr id="8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294602" y="1556792"/>
                <a:ext cx="4381854" cy="1154162"/>
              </a:xfrm>
              <a:prstGeom prst="rect">
                <a:avLst/>
              </a:prstGeom>
              <a:blipFill>
                <a:blip r:embed="rId7"/>
                <a:stretch>
                  <a:fillRect t="-3684" r="-556" b="-1052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9" name="Rectangle 4"/>
              <p:cNvSpPr txBox="1">
                <a:spLocks noChangeArrowheads="1"/>
              </p:cNvSpPr>
              <p:nvPr/>
            </p:nvSpPr>
            <p:spPr bwMode="auto">
              <a:xfrm>
                <a:off x="5111842" y="4182179"/>
                <a:ext cx="3564614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unlabeled and matched, </a:t>
                </a:r>
                <a:r>
                  <a:rPr lang="en-US" sz="2300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extend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the tree by</a:t>
                </a:r>
              </a:p>
            </p:txBody>
          </p:sp>
        </mc:Choice>
        <mc:Fallback xmlns="">
          <p:sp>
            <p:nvSpPr>
              <p:cNvPr id="8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11842" y="4182179"/>
                <a:ext cx="3564614" cy="830997"/>
              </a:xfrm>
              <a:prstGeom prst="rect">
                <a:avLst/>
              </a:prstGeom>
              <a:blipFill>
                <a:blip r:embed="rId8"/>
                <a:stretch>
                  <a:fillRect l="-171" t="-3676" r="-171" b="-139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Rectangle 4"/>
              <p:cNvSpPr txBox="1">
                <a:spLocks noChangeArrowheads="1"/>
              </p:cNvSpPr>
              <p:nvPr/>
            </p:nvSpPr>
            <p:spPr bwMode="auto">
              <a:xfrm>
                <a:off x="5255858" y="5161255"/>
                <a:ext cx="3420598" cy="1508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:r>
                  <a:rPr lang="en-US" sz="2300" b="0" kern="0" dirty="0" smtClean="0">
                    <a:solidFill>
                      <a:srgbClr val="0000FF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300" b="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3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𝐨𝐝𝐝</m:t>
                    </m:r>
                  </m:oMath>
                </a14:m>
                <a:r>
                  <a:rPr lang="en-US" sz="2300" b="1" i="0" kern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300" b="1" i="0" kern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b="1" i="0" kern="0" dirty="0" smtClean="0">
                    <a:solidFill>
                      <a:schemeClr val="tx1"/>
                    </a:solidFill>
                    <a:latin typeface="Cambria Math" panose="020405030504060302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𝑙𝑎𝑏𝑒𝑙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𝑚𝑎𝑡𝑒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]]←</m:t>
                    </m:r>
                    <m:r>
                      <a:rPr lang="en-US" sz="2300" b="1" i="0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𝐞𝐯𝐞𝐧</m:t>
                    </m:r>
                  </m:oMath>
                </a14:m>
                <a:endParaRPr lang="en-US" sz="2300" b="1" i="0" kern="0" dirty="0" smtClean="0">
                  <a:solidFill>
                    <a:schemeClr val="tx1"/>
                  </a:solidFill>
                  <a:latin typeface="Cambria Math" panose="020405030504060302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  <a:p>
                <a:pPr algn="l" eaLnBrk="1" hangingPunct="1"/>
                <a:r>
                  <a:rPr lang="en-US" sz="2300" b="0" kern="0" dirty="0" smtClean="0">
                    <a:solidFill>
                      <a:schemeClr val="tx1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𝑝𝑟𝑒𝑑</m:t>
                    </m:r>
                    <m:d>
                      <m:dPr>
                        <m:begChr m:val="["/>
                        <m:endChr m:val="]"/>
                        <m:ctrlPr>
                          <a:rPr lang="en-US" sz="2300" b="1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300" b="1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endParaRPr lang="en-US" sz="2300" b="1" i="0" kern="0" dirty="0" smtClean="0">
                  <a:solidFill>
                    <a:srgbClr val="0000FF"/>
                  </a:solidFill>
                  <a:latin typeface="Cambria Math" panose="020405030504060302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  <a:p>
                <a:pPr algn="l" eaLnBrk="1" hangingPunct="1"/>
                <a:r>
                  <a:rPr lang="en-US" sz="2300" b="0" kern="0" dirty="0" smtClean="0">
                    <a:solidFill>
                      <a:srgbClr val="0000FF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𝐼𝑛𝑠𝑒𝑟𝑡</m:t>
                    </m:r>
                    <m:d>
                      <m:dPr>
                        <m:ctrlPr>
                          <a:rPr lang="en-US" sz="2300" b="1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𝑄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𝑚𝑎𝑡𝑒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</m:e>
                    </m:d>
                  </m:oMath>
                </a14:m>
                <a:endParaRPr lang="en-US" sz="2300" i="1" kern="0" dirty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55858" y="5161255"/>
                <a:ext cx="3420598" cy="1508105"/>
              </a:xfrm>
              <a:prstGeom prst="rect">
                <a:avLst/>
              </a:prstGeom>
              <a:blipFill>
                <a:blip r:embed="rId9"/>
                <a:stretch>
                  <a:fillRect b="-364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/>
          <p:cNvGrpSpPr/>
          <p:nvPr/>
        </p:nvGrpSpPr>
        <p:grpSpPr>
          <a:xfrm>
            <a:off x="3998786" y="3789040"/>
            <a:ext cx="531757" cy="1152128"/>
            <a:chOff x="3998786" y="3789040"/>
            <a:chExt cx="531757" cy="1152128"/>
          </a:xfrm>
        </p:grpSpPr>
        <p:sp>
          <p:nvSpPr>
            <p:cNvPr id="91" name="Oval 90"/>
            <p:cNvSpPr>
              <a:spLocks noChangeAspect="1"/>
            </p:cNvSpPr>
            <p:nvPr/>
          </p:nvSpPr>
          <p:spPr>
            <a:xfrm>
              <a:off x="4431842" y="4410419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2" name="Straight Connector 91"/>
            <p:cNvCxnSpPr>
              <a:stCxn id="81" idx="4"/>
              <a:endCxn id="91" idx="0"/>
            </p:cNvCxnSpPr>
            <p:nvPr/>
          </p:nvCxnSpPr>
          <p:spPr>
            <a:xfrm flipH="1">
              <a:off x="4481193" y="3789040"/>
              <a:ext cx="8273" cy="621379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3998786" y="4479503"/>
                  <a:ext cx="357190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𝑚𝑎𝑡𝑒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𝑤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]</m:t>
                        </m:r>
                      </m:oMath>
                    </m:oMathPara>
                  </a14:m>
                  <a:endParaRPr lang="he-IL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98786" y="4479503"/>
                  <a:ext cx="357190" cy="461665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l="-147458" r="-138983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4" name="Rectangle 4"/>
              <p:cNvSpPr txBox="1">
                <a:spLocks noChangeArrowheads="1"/>
              </p:cNvSpPr>
              <p:nvPr/>
            </p:nvSpPr>
            <p:spPr bwMode="auto">
              <a:xfrm>
                <a:off x="4966456" y="2924944"/>
                <a:ext cx="3564614" cy="11541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</a:t>
                </a:r>
                <a:r>
                  <a:rPr lang="en-US" sz="23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 a different blossom in the same tree, then a </a:t>
                </a:r>
                <a:r>
                  <a:rPr lang="en-US" sz="23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blossom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found.</a:t>
                </a:r>
              </a:p>
            </p:txBody>
          </p:sp>
        </mc:Choice>
        <mc:Fallback xmlns="">
          <p:sp>
            <p:nvSpPr>
              <p:cNvPr id="9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66456" y="2924944"/>
                <a:ext cx="3564614" cy="1154162"/>
              </a:xfrm>
              <a:prstGeom prst="rect">
                <a:avLst/>
              </a:prstGeom>
              <a:blipFill>
                <a:blip r:embed="rId11"/>
                <a:stretch>
                  <a:fillRect t="-4233" b="-1111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Rectangle 4"/>
              <p:cNvSpPr txBox="1">
                <a:spLocks noChangeArrowheads="1"/>
              </p:cNvSpPr>
              <p:nvPr/>
            </p:nvSpPr>
            <p:spPr bwMode="auto">
              <a:xfrm>
                <a:off x="445491" y="5910371"/>
                <a:ext cx="4126509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3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are in the same </a:t>
                </a:r>
                <a:r>
                  <a:rPr lang="en-US" sz="23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blossom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or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odd, do nothing.</a:t>
                </a:r>
              </a:p>
            </p:txBody>
          </p:sp>
        </mc:Choice>
        <mc:Fallback xmlns="">
          <p:sp>
            <p:nvSpPr>
              <p:cNvPr id="9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5491" y="5910371"/>
                <a:ext cx="4126509" cy="830997"/>
              </a:xfrm>
              <a:prstGeom prst="rect">
                <a:avLst/>
              </a:prstGeom>
              <a:blipFill rotWithShape="0">
                <a:blip r:embed="rId12"/>
                <a:stretch>
                  <a:fillRect t="-4412" r="-1477" b="-139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18619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  <p:bldP spid="87" grpId="0"/>
      <p:bldP spid="89" grpId="0"/>
      <p:bldP spid="90" grpId="0"/>
      <p:bldP spid="94" grpId="0"/>
      <p:bldP spid="95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10440" y="260648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Shrinking a 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blossom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8" name="Oval 7"/>
          <p:cNvSpPr/>
          <p:nvPr/>
        </p:nvSpPr>
        <p:spPr>
          <a:xfrm>
            <a:off x="1204524" y="3497041"/>
            <a:ext cx="971557" cy="969987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2300840" y="1943854"/>
            <a:ext cx="1147825" cy="1105650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3293447" y="1008674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3159766" y="2647402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2813804" y="1466776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6" name="Straight Connector 35"/>
          <p:cNvCxnSpPr>
            <a:stCxn id="35" idx="7"/>
            <a:endCxn id="18" idx="3"/>
          </p:cNvCxnSpPr>
          <p:nvPr/>
        </p:nvCxnSpPr>
        <p:spPr>
          <a:xfrm flipV="1">
            <a:off x="2912133" y="1107003"/>
            <a:ext cx="398185" cy="37664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/>
          <p:cNvCxnSpPr>
            <a:stCxn id="35" idx="4"/>
            <a:endCxn id="38" idx="0"/>
          </p:cNvCxnSpPr>
          <p:nvPr/>
        </p:nvCxnSpPr>
        <p:spPr>
          <a:xfrm>
            <a:off x="2871404" y="1581976"/>
            <a:ext cx="1992" cy="455405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/>
          <p:cNvSpPr>
            <a:spLocks noChangeAspect="1"/>
          </p:cNvSpPr>
          <p:nvPr/>
        </p:nvSpPr>
        <p:spPr>
          <a:xfrm>
            <a:off x="2815796" y="2037381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46" name="Oval 45"/>
          <p:cNvSpPr>
            <a:spLocks noChangeAspect="1"/>
          </p:cNvSpPr>
          <p:nvPr/>
        </p:nvSpPr>
        <p:spPr>
          <a:xfrm>
            <a:off x="2471826" y="2647402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51" name="Oval 50"/>
          <p:cNvSpPr>
            <a:spLocks noChangeAspect="1"/>
          </p:cNvSpPr>
          <p:nvPr/>
        </p:nvSpPr>
        <p:spPr>
          <a:xfrm>
            <a:off x="3934708" y="3068960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2" name="Straight Connector 51"/>
          <p:cNvCxnSpPr>
            <a:stCxn id="23" idx="5"/>
            <a:endCxn id="51" idx="1"/>
          </p:cNvCxnSpPr>
          <p:nvPr/>
        </p:nvCxnSpPr>
        <p:spPr>
          <a:xfrm>
            <a:off x="3258095" y="2745731"/>
            <a:ext cx="693484" cy="3401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Straight Connector 52"/>
          <p:cNvCxnSpPr>
            <a:stCxn id="51" idx="4"/>
            <a:endCxn id="125" idx="0"/>
          </p:cNvCxnSpPr>
          <p:nvPr/>
        </p:nvCxnSpPr>
        <p:spPr>
          <a:xfrm flipH="1">
            <a:off x="3987677" y="3184160"/>
            <a:ext cx="4631" cy="33342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Oval 64"/>
          <p:cNvSpPr>
            <a:spLocks noChangeAspect="1"/>
          </p:cNvSpPr>
          <p:nvPr/>
        </p:nvSpPr>
        <p:spPr>
          <a:xfrm>
            <a:off x="1645078" y="3068960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66" name="Oval 65"/>
          <p:cNvSpPr>
            <a:spLocks noChangeAspect="1"/>
          </p:cNvSpPr>
          <p:nvPr/>
        </p:nvSpPr>
        <p:spPr>
          <a:xfrm>
            <a:off x="1645078" y="3559740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67" name="Straight Connector 66"/>
          <p:cNvCxnSpPr>
            <a:stCxn id="65" idx="7"/>
            <a:endCxn id="46" idx="3"/>
          </p:cNvCxnSpPr>
          <p:nvPr/>
        </p:nvCxnSpPr>
        <p:spPr>
          <a:xfrm flipV="1">
            <a:off x="1743407" y="2745731"/>
            <a:ext cx="745290" cy="34010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5" idx="4"/>
            <a:endCxn id="66" idx="0"/>
          </p:cNvCxnSpPr>
          <p:nvPr/>
        </p:nvCxnSpPr>
        <p:spPr>
          <a:xfrm>
            <a:off x="1702678" y="3184160"/>
            <a:ext cx="0" cy="37558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Oval 112"/>
          <p:cNvSpPr>
            <a:spLocks noChangeAspect="1"/>
          </p:cNvSpPr>
          <p:nvPr/>
        </p:nvSpPr>
        <p:spPr>
          <a:xfrm>
            <a:off x="1645078" y="4293096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4" name="Oval 113"/>
          <p:cNvSpPr>
            <a:spLocks noChangeAspect="1"/>
          </p:cNvSpPr>
          <p:nvPr/>
        </p:nvSpPr>
        <p:spPr>
          <a:xfrm>
            <a:off x="1645078" y="4814129"/>
            <a:ext cx="115200" cy="115200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5" name="Oval 114"/>
          <p:cNvSpPr>
            <a:spLocks noChangeAspect="1"/>
          </p:cNvSpPr>
          <p:nvPr/>
        </p:nvSpPr>
        <p:spPr>
          <a:xfrm>
            <a:off x="1645078" y="5335162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16" name="Straight Connector 115"/>
          <p:cNvCxnSpPr>
            <a:stCxn id="114" idx="0"/>
            <a:endCxn id="113" idx="4"/>
          </p:cNvCxnSpPr>
          <p:nvPr/>
        </p:nvCxnSpPr>
        <p:spPr>
          <a:xfrm flipV="1">
            <a:off x="1702678" y="4408296"/>
            <a:ext cx="0" cy="4058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Straight Connector 116"/>
          <p:cNvCxnSpPr>
            <a:stCxn id="114" idx="4"/>
            <a:endCxn id="115" idx="0"/>
          </p:cNvCxnSpPr>
          <p:nvPr/>
        </p:nvCxnSpPr>
        <p:spPr>
          <a:xfrm>
            <a:off x="1702678" y="4929329"/>
            <a:ext cx="0" cy="405833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Oval 120"/>
          <p:cNvSpPr/>
          <p:nvPr/>
        </p:nvSpPr>
        <p:spPr>
          <a:xfrm>
            <a:off x="1220720" y="5234338"/>
            <a:ext cx="971557" cy="969987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4" name="Oval 123"/>
          <p:cNvSpPr/>
          <p:nvPr/>
        </p:nvSpPr>
        <p:spPr>
          <a:xfrm>
            <a:off x="3489523" y="3454881"/>
            <a:ext cx="971557" cy="969987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5" name="Oval 124"/>
          <p:cNvSpPr>
            <a:spLocks noChangeAspect="1"/>
          </p:cNvSpPr>
          <p:nvPr/>
        </p:nvSpPr>
        <p:spPr>
          <a:xfrm>
            <a:off x="3930077" y="3517580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6" name="Oval 125"/>
          <p:cNvSpPr>
            <a:spLocks noChangeAspect="1"/>
          </p:cNvSpPr>
          <p:nvPr/>
        </p:nvSpPr>
        <p:spPr>
          <a:xfrm>
            <a:off x="3939104" y="4222992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8" name="Oval 127"/>
          <p:cNvSpPr>
            <a:spLocks noChangeAspect="1"/>
          </p:cNvSpPr>
          <p:nvPr/>
        </p:nvSpPr>
        <p:spPr>
          <a:xfrm>
            <a:off x="1960256" y="5780486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30" name="Curved Connector 72"/>
          <p:cNvCxnSpPr>
            <a:stCxn id="128" idx="6"/>
            <a:endCxn id="126" idx="4"/>
          </p:cNvCxnSpPr>
          <p:nvPr/>
        </p:nvCxnSpPr>
        <p:spPr>
          <a:xfrm flipV="1">
            <a:off x="2075456" y="4338192"/>
            <a:ext cx="1921248" cy="1499894"/>
          </a:xfrm>
          <a:prstGeom prst="curvedConnector2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8" name="TextBox 137"/>
              <p:cNvSpPr txBox="1"/>
              <p:nvPr/>
            </p:nvSpPr>
            <p:spPr>
              <a:xfrm>
                <a:off x="1654672" y="5589240"/>
                <a:ext cx="3571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𝑣</m:t>
                      </m:r>
                    </m:oMath>
                  </m:oMathPara>
                </a14:m>
                <a:endParaRPr lang="he-IL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8" name="TextBox 13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4672" y="5589240"/>
                <a:ext cx="357190" cy="461665"/>
              </a:xfrm>
              <a:prstGeom prst="rect">
                <a:avLst/>
              </a:prstGeom>
              <a:blipFill>
                <a:blip r:embed="rId2"/>
                <a:stretch>
                  <a:fillRect l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3612528" y="3956424"/>
                <a:ext cx="3571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𝑤</m:t>
                      </m:r>
                    </m:oMath>
                  </m:oMathPara>
                </a14:m>
                <a:endParaRPr lang="he-IL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2528" y="3956424"/>
                <a:ext cx="357190" cy="461665"/>
              </a:xfrm>
              <a:prstGeom prst="rect">
                <a:avLst/>
              </a:prstGeom>
              <a:blipFill>
                <a:blip r:embed="rId3"/>
                <a:stretch>
                  <a:fillRect l="-155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0" name="TextBox 139"/>
              <p:cNvSpPr txBox="1"/>
              <p:nvPr/>
            </p:nvSpPr>
            <p:spPr>
              <a:xfrm>
                <a:off x="1190474" y="4941168"/>
                <a:ext cx="573214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2400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0" name="TextBox 13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0474" y="4941168"/>
                <a:ext cx="573214" cy="461665"/>
              </a:xfrm>
              <a:prstGeom prst="rect">
                <a:avLst/>
              </a:prstGeom>
              <a:blipFill>
                <a:blip r:embed="rId4"/>
                <a:stretch>
                  <a:fillRect b="-2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1" name="TextBox 140"/>
              <p:cNvSpPr txBox="1"/>
              <p:nvPr/>
            </p:nvSpPr>
            <p:spPr>
              <a:xfrm>
                <a:off x="1204114" y="3337536"/>
                <a:ext cx="573214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400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1" name="TextBox 14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4114" y="3337536"/>
                <a:ext cx="573214" cy="461665"/>
              </a:xfrm>
              <a:prstGeom prst="rect">
                <a:avLst/>
              </a:prstGeom>
              <a:blipFill>
                <a:blip r:embed="rId5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2" name="TextBox 141"/>
              <p:cNvSpPr txBox="1"/>
              <p:nvPr/>
            </p:nvSpPr>
            <p:spPr>
              <a:xfrm>
                <a:off x="1011689" y="1821313"/>
                <a:ext cx="1913072" cy="453137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𝑏</m:t>
                      </m:r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sz="240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he-IL" sz="2400" baseline="-25000" dirty="0" smtClean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2" name="TextBox 14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1689" y="1821313"/>
                <a:ext cx="1913072" cy="453137"/>
              </a:xfrm>
              <a:prstGeom prst="rect">
                <a:avLst/>
              </a:prstGeom>
              <a:blipFill>
                <a:blip r:embed="rId6"/>
                <a:stretch>
                  <a:fillRect b="-40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3" name="TextBox 142"/>
              <p:cNvSpPr txBox="1"/>
              <p:nvPr/>
            </p:nvSpPr>
            <p:spPr>
              <a:xfrm>
                <a:off x="3428642" y="3286559"/>
                <a:ext cx="573214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</m:ctrlPr>
                        </m:sSubPr>
                        <m:e>
                          <m:r>
                            <a:rPr lang="en-US" sz="240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𝑤</m:t>
                          </m:r>
                        </m:e>
                        <m:sub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he-IL" sz="2400" baseline="-25000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3" name="TextBox 1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8642" y="3286559"/>
                <a:ext cx="573214" cy="461665"/>
              </a:xfrm>
              <a:prstGeom prst="rect">
                <a:avLst/>
              </a:prstGeom>
              <a:blipFill>
                <a:blip r:embed="rId7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4"/>
              <p:cNvSpPr txBox="1">
                <a:spLocks noChangeArrowheads="1"/>
              </p:cNvSpPr>
              <p:nvPr/>
            </p:nvSpPr>
            <p:spPr bwMode="auto">
              <a:xfrm>
                <a:off x="5148064" y="1340768"/>
                <a:ext cx="356461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examined:</a:t>
                </a:r>
              </a:p>
            </p:txBody>
          </p:sp>
        </mc:Choice>
        <mc:Fallback xmlns="">
          <p:sp>
            <p:nvSpPr>
              <p:cNvPr id="14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064" y="1340768"/>
                <a:ext cx="3564614" cy="461665"/>
              </a:xfrm>
              <a:prstGeom prst="rect">
                <a:avLst/>
              </a:prstGeom>
              <a:blipFill>
                <a:blip r:embed="rId8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5" name="Rectangle 4"/>
              <p:cNvSpPr txBox="1">
                <a:spLocks noChangeArrowheads="1"/>
              </p:cNvSpPr>
              <p:nvPr/>
            </p:nvSpPr>
            <p:spPr bwMode="auto">
              <a:xfrm>
                <a:off x="5148064" y="1844824"/>
                <a:ext cx="3564614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b="0" kern="0" dirty="0" smtClean="0">
                    <a:solidFill>
                      <a:srgbClr val="0000FF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𝑓𝑖𝑛𝑑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𝑓𝑖𝑛𝑑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4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064" y="1844824"/>
                <a:ext cx="3564614" cy="830997"/>
              </a:xfrm>
              <a:prstGeom prst="rect">
                <a:avLst/>
              </a:prstGeom>
              <a:blipFill>
                <a:blip r:embed="rId9"/>
                <a:stretch>
                  <a:fillRect b="-102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4"/>
              <p:cNvSpPr txBox="1">
                <a:spLocks noChangeArrowheads="1"/>
              </p:cNvSpPr>
              <p:nvPr/>
            </p:nvSpPr>
            <p:spPr bwMode="auto">
              <a:xfrm>
                <a:off x="5148064" y="2804735"/>
                <a:ext cx="3564614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≠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are both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are in the same tree,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 </a:t>
                </a:r>
                <a:r>
                  <a:rPr lang="en-US" sz="24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blossom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found.</a:t>
                </a:r>
              </a:p>
            </p:txBody>
          </p:sp>
        </mc:Choice>
        <mc:Fallback xmlns="">
          <p:sp>
            <p:nvSpPr>
              <p:cNvPr id="14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148064" y="2804735"/>
                <a:ext cx="3564614" cy="1200329"/>
              </a:xfrm>
              <a:prstGeom prst="rect">
                <a:avLst/>
              </a:prstGeom>
              <a:blipFill rotWithShape="0">
                <a:blip r:embed="rId10"/>
                <a:stretch>
                  <a:fillRect t="-3553" b="-111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7" name="Rectangle 4"/>
          <p:cNvSpPr txBox="1">
            <a:spLocks noChangeArrowheads="1"/>
          </p:cNvSpPr>
          <p:nvPr/>
        </p:nvSpPr>
        <p:spPr bwMode="auto">
          <a:xfrm>
            <a:off x="5148064" y="4110171"/>
            <a:ext cx="3564614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Find the </a:t>
            </a:r>
            <a:r>
              <a:rPr lang="en-US" sz="24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base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/>
            </a:r>
            <a:b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of the new </a:t>
            </a:r>
            <a:r>
              <a:rPr lang="en-US" sz="24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blossom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4"/>
              <p:cNvSpPr txBox="1">
                <a:spLocks noChangeArrowheads="1"/>
              </p:cNvSpPr>
              <p:nvPr/>
            </p:nvSpPr>
            <p:spPr bwMode="auto">
              <a:xfrm>
                <a:off x="4621291" y="5108991"/>
                <a:ext cx="4343197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rgbClr val="0000FF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𝑓𝑖𝑛𝑑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 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𝑝𝑟𝑒𝑑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𝑚𝑎𝑡𝑒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]] )</m:t>
                    </m:r>
                  </m:oMath>
                </a14:m>
                <a: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= 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𝑓𝑖𝑛𝑑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 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𝑝𝑟𝑒𝑑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𝑚𝑎𝑡𝑒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sSub>
                      <m:sSubPr>
                        <m:ctrlP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]] )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⋮</m:t>
                      </m:r>
                    </m:oMath>
                  </m:oMathPara>
                </a14:m>
                <a:endParaRPr lang="en-US" sz="24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4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621291" y="5108991"/>
                <a:ext cx="4343197" cy="1200329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2" name="Oval 41"/>
          <p:cNvSpPr/>
          <p:nvPr/>
        </p:nvSpPr>
        <p:spPr>
          <a:xfrm>
            <a:off x="467544" y="1783293"/>
            <a:ext cx="4286280" cy="4886068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145" grpId="0"/>
      <p:bldP spid="146" grpId="0"/>
      <p:bldP spid="147" grpId="0"/>
      <p:bldP spid="148" grpId="0"/>
      <p:bldP spid="42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10440" y="260648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Shrinking a 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blossom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4"/>
              <p:cNvSpPr txBox="1">
                <a:spLocks noChangeArrowheads="1"/>
              </p:cNvSpPr>
              <p:nvPr/>
            </p:nvSpPr>
            <p:spPr bwMode="auto">
              <a:xfrm>
                <a:off x="4001856" y="1237402"/>
                <a:ext cx="514214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Climb up from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alternatingly.</a:t>
                </a:r>
              </a:p>
            </p:txBody>
          </p:sp>
        </mc:Choice>
        <mc:Fallback xmlns="">
          <p:sp>
            <p:nvSpPr>
              <p:cNvPr id="14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001856" y="1237402"/>
                <a:ext cx="5142144" cy="461665"/>
              </a:xfrm>
              <a:prstGeom prst="rect">
                <a:avLst/>
              </a:prstGeom>
              <a:blipFill>
                <a:blip r:embed="rId2"/>
                <a:stretch>
                  <a:fillRect l="-1066" t="-10526" r="-948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"/>
              <p:cNvSpPr txBox="1">
                <a:spLocks noChangeArrowheads="1"/>
              </p:cNvSpPr>
              <p:nvPr/>
            </p:nvSpPr>
            <p:spPr bwMode="auto">
              <a:xfrm>
                <a:off x="4539604" y="1671191"/>
                <a:ext cx="4066648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irst vertex already visited is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39604" y="1671191"/>
                <a:ext cx="4066648" cy="461665"/>
              </a:xfrm>
              <a:prstGeom prst="rect">
                <a:avLst/>
              </a:prstGeom>
              <a:blipFill>
                <a:blip r:embed="rId3"/>
                <a:stretch>
                  <a:fillRect l="-2099" t="-9211" r="-1949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Rectangle 4"/>
              <p:cNvSpPr txBox="1">
                <a:spLocks noChangeArrowheads="1"/>
              </p:cNvSpPr>
              <p:nvPr/>
            </p:nvSpPr>
            <p:spPr bwMode="auto">
              <a:xfrm>
                <a:off x="5214318" y="2276872"/>
                <a:ext cx="356461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do:</a:t>
                </a:r>
              </a:p>
            </p:txBody>
          </p:sp>
        </mc:Choice>
        <mc:Fallback xmlns="">
          <p:sp>
            <p:nvSpPr>
              <p:cNvPr id="4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4318" y="2276872"/>
                <a:ext cx="3564614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"/>
              <p:cNvSpPr txBox="1">
                <a:spLocks noChangeArrowheads="1"/>
              </p:cNvSpPr>
              <p:nvPr/>
            </p:nvSpPr>
            <p:spPr bwMode="auto">
              <a:xfrm>
                <a:off x="5615898" y="3453970"/>
                <a:ext cx="356461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union(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mate</a:t>
                </a:r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])</a:t>
                </a:r>
              </a:p>
            </p:txBody>
          </p:sp>
        </mc:Choice>
        <mc:Fallback xmlns="">
          <p:sp>
            <p:nvSpPr>
              <p:cNvPr id="4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5898" y="3453970"/>
                <a:ext cx="3564614" cy="461665"/>
              </a:xfrm>
              <a:prstGeom prst="rect">
                <a:avLst/>
              </a:prstGeom>
              <a:blipFill>
                <a:blip r:embed="rId5"/>
                <a:stretch>
                  <a:fillRect l="-2564"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"/>
              <p:cNvSpPr txBox="1">
                <a:spLocks noChangeArrowheads="1"/>
              </p:cNvSpPr>
              <p:nvPr/>
            </p:nvSpPr>
            <p:spPr bwMode="auto">
              <a:xfrm>
                <a:off x="5615898" y="3831431"/>
                <a:ext cx="356461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: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bridge</a:t>
                </a:r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: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mate</a:t>
                </a:r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]] </a:t>
                </a:r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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(</m:t>
                    </m:r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𝑣</m:t>
                    </m:r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,</m:t>
                    </m:r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𝑤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400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5898" y="3831431"/>
                <a:ext cx="3564614" cy="461665"/>
              </a:xfrm>
              <a:prstGeom prst="rect">
                <a:avLst/>
              </a:prstGeom>
              <a:blipFill>
                <a:blip r:embed="rId6"/>
                <a:stretch>
                  <a:fillRect l="-2564" t="-12000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 4"/>
              <p:cNvSpPr txBox="1">
                <a:spLocks noChangeArrowheads="1"/>
              </p:cNvSpPr>
              <p:nvPr/>
            </p:nvSpPr>
            <p:spPr bwMode="auto">
              <a:xfrm>
                <a:off x="5615898" y="2699048"/>
                <a:ext cx="356461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insert(</a:t>
                </a:r>
                <a:r>
                  <a:rPr lang="en-US" sz="2400" i="1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Q</a:t>
                </a:r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mate</a:t>
                </a:r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])</a:t>
                </a:r>
              </a:p>
            </p:txBody>
          </p:sp>
        </mc:Choice>
        <mc:Fallback xmlns="">
          <p:sp>
            <p:nvSpPr>
              <p:cNvPr id="5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5898" y="2699048"/>
                <a:ext cx="3564614" cy="461665"/>
              </a:xfrm>
              <a:prstGeom prst="rect">
                <a:avLst/>
              </a:prstGeom>
              <a:blipFill>
                <a:blip r:embed="rId7"/>
                <a:stretch>
                  <a:fillRect l="-2564"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Rectangle 4"/>
              <p:cNvSpPr txBox="1">
                <a:spLocks noChangeArrowheads="1"/>
              </p:cNvSpPr>
              <p:nvPr/>
            </p:nvSpPr>
            <p:spPr bwMode="auto">
              <a:xfrm>
                <a:off x="5615898" y="3076509"/>
                <a:ext cx="356461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union(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  <m:sub>
                        <m: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5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5898" y="3076509"/>
                <a:ext cx="3564614" cy="461665"/>
              </a:xfrm>
              <a:prstGeom prst="rect">
                <a:avLst/>
              </a:prstGeom>
              <a:blipFill>
                <a:blip r:embed="rId8"/>
                <a:stretch>
                  <a:fillRect l="-2564"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4"/>
              <p:cNvSpPr txBox="1">
                <a:spLocks noChangeArrowheads="1"/>
              </p:cNvSpPr>
              <p:nvPr/>
            </p:nvSpPr>
            <p:spPr bwMode="auto">
              <a:xfrm>
                <a:off x="5214318" y="4365104"/>
                <a:ext cx="356461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For every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do:</a:t>
                </a:r>
              </a:p>
            </p:txBody>
          </p:sp>
        </mc:Choice>
        <mc:Fallback xmlns="">
          <p:sp>
            <p:nvSpPr>
              <p:cNvPr id="6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214318" y="4365104"/>
                <a:ext cx="3564614" cy="461665"/>
              </a:xfrm>
              <a:prstGeom prst="rect">
                <a:avLst/>
              </a:prstGeom>
              <a:blipFill>
                <a:blip r:embed="rId9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4"/>
              <p:cNvSpPr txBox="1">
                <a:spLocks noChangeArrowheads="1"/>
              </p:cNvSpPr>
              <p:nvPr/>
            </p:nvSpPr>
            <p:spPr bwMode="auto">
              <a:xfrm>
                <a:off x="5615898" y="5527326"/>
                <a:ext cx="3564614" cy="491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union(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mate</a:t>
                </a:r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])</a:t>
                </a:r>
              </a:p>
            </p:txBody>
          </p:sp>
        </mc:Choice>
        <mc:Fallback xmlns="">
          <p:sp>
            <p:nvSpPr>
              <p:cNvPr id="6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5898" y="5527326"/>
                <a:ext cx="3564614" cy="491417"/>
              </a:xfrm>
              <a:prstGeom prst="rect">
                <a:avLst/>
              </a:prstGeom>
              <a:blipFill>
                <a:blip r:embed="rId10"/>
                <a:stretch>
                  <a:fillRect l="-2564" t="-10000" b="-2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4"/>
              <p:cNvSpPr txBox="1">
                <a:spLocks noChangeArrowheads="1"/>
              </p:cNvSpPr>
              <p:nvPr/>
            </p:nvSpPr>
            <p:spPr bwMode="auto">
              <a:xfrm>
                <a:off x="5615898" y="5904787"/>
                <a:ext cx="3564614" cy="491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: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bridge</a:t>
                </a:r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: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mate</a:t>
                </a:r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]] </a:t>
                </a:r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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(</m:t>
                    </m:r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𝑤</m:t>
                    </m:r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,</m:t>
                    </m:r>
                    <m:r>
                      <a:rPr lang="en-US" sz="24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𝑣</m:t>
                    </m:r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400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5898" y="5904787"/>
                <a:ext cx="3564614" cy="491417"/>
              </a:xfrm>
              <a:prstGeom prst="rect">
                <a:avLst/>
              </a:prstGeom>
              <a:blipFill>
                <a:blip r:embed="rId11"/>
                <a:stretch>
                  <a:fillRect l="-2564" t="-11250" b="-2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Rectangle 4"/>
              <p:cNvSpPr txBox="1">
                <a:spLocks noChangeArrowheads="1"/>
              </p:cNvSpPr>
              <p:nvPr/>
            </p:nvSpPr>
            <p:spPr bwMode="auto">
              <a:xfrm>
                <a:off x="5615898" y="4772404"/>
                <a:ext cx="3564614" cy="491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insert(</a:t>
                </a:r>
                <a:r>
                  <a:rPr lang="en-US" sz="2400" i="1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Q</a:t>
                </a:r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mate</a:t>
                </a:r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])</a:t>
                </a:r>
              </a:p>
            </p:txBody>
          </p:sp>
        </mc:Choice>
        <mc:Fallback xmlns="">
          <p:sp>
            <p:nvSpPr>
              <p:cNvPr id="6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5898" y="4772404"/>
                <a:ext cx="3564614" cy="491417"/>
              </a:xfrm>
              <a:prstGeom prst="rect">
                <a:avLst/>
              </a:prstGeom>
              <a:blipFill>
                <a:blip r:embed="rId12"/>
                <a:stretch>
                  <a:fillRect l="-2564" t="-10000" b="-2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Rectangle 4"/>
              <p:cNvSpPr txBox="1">
                <a:spLocks noChangeArrowheads="1"/>
              </p:cNvSpPr>
              <p:nvPr/>
            </p:nvSpPr>
            <p:spPr bwMode="auto">
              <a:xfrm>
                <a:off x="5615898" y="5149865"/>
                <a:ext cx="3564614" cy="491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algn="l" eaLnBrk="1" hangingPunct="1"/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union(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𝑏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</a:t>
                </a:r>
                <a:r>
                  <a:rPr lang="en-US" sz="2400" i="1" kern="0" dirty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  <m:sub>
                        <m:r>
                          <a:rPr lang="en-US" sz="2400" i="1" kern="0" dirty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 xmlns="">
          <p:sp>
            <p:nvSpPr>
              <p:cNvPr id="6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615898" y="5149865"/>
                <a:ext cx="3564614" cy="491417"/>
              </a:xfrm>
              <a:prstGeom prst="rect">
                <a:avLst/>
              </a:prstGeom>
              <a:blipFill>
                <a:blip r:embed="rId13"/>
                <a:stretch>
                  <a:fillRect l="-2564" t="-10000" b="-2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Group 2"/>
          <p:cNvGrpSpPr/>
          <p:nvPr/>
        </p:nvGrpSpPr>
        <p:grpSpPr>
          <a:xfrm>
            <a:off x="467544" y="1008674"/>
            <a:ext cx="4286280" cy="5660687"/>
            <a:chOff x="467544" y="1008674"/>
            <a:chExt cx="4286280" cy="5660687"/>
          </a:xfrm>
        </p:grpSpPr>
        <p:sp>
          <p:nvSpPr>
            <p:cNvPr id="50" name="Oval 49"/>
            <p:cNvSpPr/>
            <p:nvPr/>
          </p:nvSpPr>
          <p:spPr>
            <a:xfrm>
              <a:off x="1204524" y="3497041"/>
              <a:ext cx="971557" cy="96998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/>
            <p:cNvSpPr/>
            <p:nvPr/>
          </p:nvSpPr>
          <p:spPr>
            <a:xfrm>
              <a:off x="2300840" y="1943854"/>
              <a:ext cx="1147825" cy="1105650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>
              <a:off x="3293447" y="100867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3159766" y="264740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2813804" y="1466776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0" name="Straight Connector 59"/>
            <p:cNvCxnSpPr>
              <a:stCxn id="59" idx="7"/>
              <a:endCxn id="57" idx="3"/>
            </p:cNvCxnSpPr>
            <p:nvPr/>
          </p:nvCxnSpPr>
          <p:spPr>
            <a:xfrm flipV="1">
              <a:off x="2912133" y="1107003"/>
              <a:ext cx="398185" cy="3766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9" idx="4"/>
              <a:endCxn id="71" idx="0"/>
            </p:cNvCxnSpPr>
            <p:nvPr/>
          </p:nvCxnSpPr>
          <p:spPr>
            <a:xfrm>
              <a:off x="2871404" y="1581976"/>
              <a:ext cx="1992" cy="455405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Oval 70"/>
            <p:cNvSpPr>
              <a:spLocks noChangeAspect="1"/>
            </p:cNvSpPr>
            <p:nvPr/>
          </p:nvSpPr>
          <p:spPr>
            <a:xfrm>
              <a:off x="2815796" y="203738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2" name="Oval 71"/>
            <p:cNvSpPr>
              <a:spLocks noChangeAspect="1"/>
            </p:cNvSpPr>
            <p:nvPr/>
          </p:nvSpPr>
          <p:spPr>
            <a:xfrm>
              <a:off x="2471826" y="264740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Oval 72"/>
            <p:cNvSpPr>
              <a:spLocks noChangeAspect="1"/>
            </p:cNvSpPr>
            <p:nvPr/>
          </p:nvSpPr>
          <p:spPr>
            <a:xfrm>
              <a:off x="3934708" y="3068960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4" name="Straight Connector 73"/>
            <p:cNvCxnSpPr>
              <a:stCxn id="58" idx="5"/>
              <a:endCxn id="73" idx="1"/>
            </p:cNvCxnSpPr>
            <p:nvPr/>
          </p:nvCxnSpPr>
          <p:spPr>
            <a:xfrm>
              <a:off x="3258095" y="2745731"/>
              <a:ext cx="693484" cy="340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>
              <a:stCxn id="73" idx="4"/>
              <a:endCxn id="87" idx="0"/>
            </p:cNvCxnSpPr>
            <p:nvPr/>
          </p:nvCxnSpPr>
          <p:spPr>
            <a:xfrm flipH="1">
              <a:off x="3987677" y="3184160"/>
              <a:ext cx="4631" cy="33342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1645078" y="3068960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7" name="Oval 76"/>
            <p:cNvSpPr>
              <a:spLocks noChangeAspect="1"/>
            </p:cNvSpPr>
            <p:nvPr/>
          </p:nvSpPr>
          <p:spPr>
            <a:xfrm>
              <a:off x="1645078" y="355974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8" name="Straight Connector 77"/>
            <p:cNvCxnSpPr>
              <a:stCxn id="76" idx="7"/>
              <a:endCxn id="72" idx="3"/>
            </p:cNvCxnSpPr>
            <p:nvPr/>
          </p:nvCxnSpPr>
          <p:spPr>
            <a:xfrm flipV="1">
              <a:off x="1743407" y="2745731"/>
              <a:ext cx="745290" cy="340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Connector 78"/>
            <p:cNvCxnSpPr>
              <a:stCxn id="76" idx="4"/>
              <a:endCxn id="77" idx="0"/>
            </p:cNvCxnSpPr>
            <p:nvPr/>
          </p:nvCxnSpPr>
          <p:spPr>
            <a:xfrm>
              <a:off x="1702678" y="3184160"/>
              <a:ext cx="0" cy="37558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0" name="Oval 79"/>
            <p:cNvSpPr>
              <a:spLocks noChangeAspect="1"/>
            </p:cNvSpPr>
            <p:nvPr/>
          </p:nvSpPr>
          <p:spPr>
            <a:xfrm>
              <a:off x="1645078" y="429309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>
              <a:off x="1645078" y="4814129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>
              <a:off x="1645078" y="533516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3" name="Straight Connector 82"/>
            <p:cNvCxnSpPr>
              <a:stCxn id="81" idx="0"/>
              <a:endCxn id="80" idx="4"/>
            </p:cNvCxnSpPr>
            <p:nvPr/>
          </p:nvCxnSpPr>
          <p:spPr>
            <a:xfrm flipV="1">
              <a:off x="1702678" y="4408296"/>
              <a:ext cx="0" cy="40583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4" name="Straight Connector 83"/>
            <p:cNvCxnSpPr>
              <a:stCxn id="81" idx="4"/>
              <a:endCxn id="82" idx="0"/>
            </p:cNvCxnSpPr>
            <p:nvPr/>
          </p:nvCxnSpPr>
          <p:spPr>
            <a:xfrm>
              <a:off x="1702678" y="4929329"/>
              <a:ext cx="0" cy="40583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5" name="Oval 84"/>
            <p:cNvSpPr/>
            <p:nvPr/>
          </p:nvSpPr>
          <p:spPr>
            <a:xfrm>
              <a:off x="1220720" y="5234338"/>
              <a:ext cx="971557" cy="969987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6" name="Oval 85"/>
            <p:cNvSpPr/>
            <p:nvPr/>
          </p:nvSpPr>
          <p:spPr>
            <a:xfrm>
              <a:off x="3489523" y="3454881"/>
              <a:ext cx="971557" cy="96998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7" name="Oval 86"/>
            <p:cNvSpPr>
              <a:spLocks noChangeAspect="1"/>
            </p:cNvSpPr>
            <p:nvPr/>
          </p:nvSpPr>
          <p:spPr>
            <a:xfrm>
              <a:off x="3930077" y="351758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8" name="Oval 87"/>
            <p:cNvSpPr>
              <a:spLocks noChangeAspect="1"/>
            </p:cNvSpPr>
            <p:nvPr/>
          </p:nvSpPr>
          <p:spPr>
            <a:xfrm>
              <a:off x="3939104" y="422299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9" name="Oval 88"/>
            <p:cNvSpPr>
              <a:spLocks noChangeAspect="1"/>
            </p:cNvSpPr>
            <p:nvPr/>
          </p:nvSpPr>
          <p:spPr>
            <a:xfrm>
              <a:off x="1960256" y="578048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0" name="Curved Connector 72"/>
            <p:cNvCxnSpPr>
              <a:stCxn id="89" idx="6"/>
              <a:endCxn id="88" idx="4"/>
            </p:cNvCxnSpPr>
            <p:nvPr/>
          </p:nvCxnSpPr>
          <p:spPr>
            <a:xfrm flipV="1">
              <a:off x="2075456" y="4338192"/>
              <a:ext cx="1921248" cy="1499894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/>
                <p:cNvSpPr txBox="1"/>
                <p:nvPr/>
              </p:nvSpPr>
              <p:spPr>
                <a:xfrm>
                  <a:off x="1654672" y="5589240"/>
                  <a:ext cx="357190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oMath>
                    </m:oMathPara>
                  </a14:m>
                  <a:endParaRPr lang="he-IL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1" name="TextBox 9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672" y="5589240"/>
                  <a:ext cx="357190" cy="461665"/>
                </a:xfrm>
                <a:prstGeom prst="rect">
                  <a:avLst/>
                </a:prstGeom>
                <a:blipFill>
                  <a:blip r:embed="rId14"/>
                  <a:stretch>
                    <a:fillRect l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2" name="TextBox 91"/>
                <p:cNvSpPr txBox="1"/>
                <p:nvPr/>
              </p:nvSpPr>
              <p:spPr>
                <a:xfrm>
                  <a:off x="3612528" y="3956424"/>
                  <a:ext cx="357190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𝑤</m:t>
                        </m:r>
                      </m:oMath>
                    </m:oMathPara>
                  </a14:m>
                  <a:endParaRPr lang="he-IL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2" name="TextBox 9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528" y="3956424"/>
                  <a:ext cx="357190" cy="461665"/>
                </a:xfrm>
                <a:prstGeom prst="rect">
                  <a:avLst/>
                </a:prstGeom>
                <a:blipFill>
                  <a:blip r:embed="rId15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TextBox 92"/>
                <p:cNvSpPr txBox="1"/>
                <p:nvPr/>
              </p:nvSpPr>
              <p:spPr>
                <a:xfrm>
                  <a:off x="1190474" y="4941168"/>
                  <a:ext cx="573214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he-IL" sz="2400" baseline="-25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3" name="TextBox 9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474" y="4941168"/>
                  <a:ext cx="573214" cy="461665"/>
                </a:xfrm>
                <a:prstGeom prst="rect">
                  <a:avLst/>
                </a:prstGeom>
                <a:blipFill>
                  <a:blip r:embed="rId16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4" name="TextBox 93"/>
                <p:cNvSpPr txBox="1"/>
                <p:nvPr/>
              </p:nvSpPr>
              <p:spPr>
                <a:xfrm>
                  <a:off x="1204114" y="3337536"/>
                  <a:ext cx="573214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2400" baseline="-25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4" name="TextBox 9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114" y="3337536"/>
                  <a:ext cx="573214" cy="461665"/>
                </a:xfrm>
                <a:prstGeom prst="rect">
                  <a:avLst/>
                </a:prstGeom>
                <a:blipFill>
                  <a:blip r:embed="rId1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5" name="TextBox 94"/>
                <p:cNvSpPr txBox="1"/>
                <p:nvPr/>
              </p:nvSpPr>
              <p:spPr>
                <a:xfrm>
                  <a:off x="1018817" y="1814331"/>
                  <a:ext cx="1913072" cy="45313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2400" baseline="-250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5" name="TextBox 9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8817" y="1814331"/>
                  <a:ext cx="1913072" cy="453137"/>
                </a:xfrm>
                <a:prstGeom prst="rect">
                  <a:avLst/>
                </a:prstGeom>
                <a:blipFill>
                  <a:blip r:embed="rId18"/>
                  <a:stretch>
                    <a:fillRect b="-40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3428642" y="3286559"/>
                  <a:ext cx="573214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he-IL" sz="2400" baseline="-25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642" y="3286559"/>
                  <a:ext cx="573214" cy="461665"/>
                </a:xfrm>
                <a:prstGeom prst="rect">
                  <a:avLst/>
                </a:prstGeom>
                <a:blipFill>
                  <a:blip r:embed="rId19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7" name="Oval 96"/>
            <p:cNvSpPr/>
            <p:nvPr/>
          </p:nvSpPr>
          <p:spPr>
            <a:xfrm>
              <a:off x="467544" y="1783293"/>
              <a:ext cx="4286280" cy="4886068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18459972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4" grpId="0"/>
      <p:bldP spid="42" grpId="0"/>
      <p:bldP spid="43" grpId="0"/>
      <p:bldP spid="44" grpId="0"/>
      <p:bldP spid="45" grpId="0"/>
      <p:bldP spid="54" grpId="0"/>
      <p:bldP spid="56" grpId="0"/>
      <p:bldP spid="61" grpId="0"/>
      <p:bldP spid="62" grpId="0"/>
      <p:bldP spid="63" grpId="0"/>
      <p:bldP spid="64" grpId="0"/>
      <p:bldP spid="6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Box 3"/>
          <p:cNvSpPr txBox="1">
            <a:spLocks noChangeArrowheads="1"/>
          </p:cNvSpPr>
          <p:nvPr/>
        </p:nvSpPr>
        <p:spPr bwMode="auto">
          <a:xfrm>
            <a:off x="-10440" y="260648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Shrinking a 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blossom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50" name="Rectangle 4"/>
          <p:cNvSpPr txBox="1">
            <a:spLocks noChangeArrowheads="1"/>
          </p:cNvSpPr>
          <p:nvPr/>
        </p:nvSpPr>
        <p:spPr bwMode="auto">
          <a:xfrm>
            <a:off x="4604312" y="2496679"/>
            <a:ext cx="4328112" cy="156966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Time proportional to </a:t>
            </a:r>
            <a:r>
              <a:rPr lang="en-US" sz="2400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size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of new blossom, i.e., the number of sub-blossoms, and does </a:t>
            </a:r>
            <a:r>
              <a:rPr lang="en-US" sz="24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not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depend on sizes of the sub-blossoms.</a:t>
            </a:r>
          </a:p>
        </p:txBody>
      </p:sp>
      <p:grpSp>
        <p:nvGrpSpPr>
          <p:cNvPr id="41" name="Group 40"/>
          <p:cNvGrpSpPr/>
          <p:nvPr/>
        </p:nvGrpSpPr>
        <p:grpSpPr>
          <a:xfrm>
            <a:off x="467544" y="1008674"/>
            <a:ext cx="4286280" cy="5660687"/>
            <a:chOff x="467544" y="1008674"/>
            <a:chExt cx="4286280" cy="5660687"/>
          </a:xfrm>
        </p:grpSpPr>
        <p:sp>
          <p:nvSpPr>
            <p:cNvPr id="42" name="Oval 41"/>
            <p:cNvSpPr/>
            <p:nvPr/>
          </p:nvSpPr>
          <p:spPr>
            <a:xfrm>
              <a:off x="1204524" y="3497041"/>
              <a:ext cx="971557" cy="96998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3" name="Oval 42"/>
            <p:cNvSpPr/>
            <p:nvPr/>
          </p:nvSpPr>
          <p:spPr>
            <a:xfrm>
              <a:off x="2300840" y="1943854"/>
              <a:ext cx="1147825" cy="1105650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4" name="Oval 43"/>
            <p:cNvSpPr>
              <a:spLocks noChangeAspect="1"/>
            </p:cNvSpPr>
            <p:nvPr/>
          </p:nvSpPr>
          <p:spPr>
            <a:xfrm>
              <a:off x="3293447" y="100867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3159766" y="264740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7" name="Oval 46"/>
            <p:cNvSpPr>
              <a:spLocks noChangeAspect="1"/>
            </p:cNvSpPr>
            <p:nvPr/>
          </p:nvSpPr>
          <p:spPr>
            <a:xfrm>
              <a:off x="2813804" y="1466776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8" name="Straight Connector 47"/>
            <p:cNvCxnSpPr>
              <a:stCxn id="47" idx="7"/>
              <a:endCxn id="44" idx="3"/>
            </p:cNvCxnSpPr>
            <p:nvPr/>
          </p:nvCxnSpPr>
          <p:spPr>
            <a:xfrm flipV="1">
              <a:off x="2912133" y="1107003"/>
              <a:ext cx="398185" cy="3766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>
              <a:stCxn id="47" idx="4"/>
              <a:endCxn id="54" idx="0"/>
            </p:cNvCxnSpPr>
            <p:nvPr/>
          </p:nvCxnSpPr>
          <p:spPr>
            <a:xfrm>
              <a:off x="2871404" y="1581976"/>
              <a:ext cx="1992" cy="455405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2815796" y="203738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2471826" y="264740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3934708" y="3068960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7" name="Straight Connector 56"/>
            <p:cNvCxnSpPr>
              <a:stCxn id="45" idx="5"/>
              <a:endCxn id="56" idx="1"/>
            </p:cNvCxnSpPr>
            <p:nvPr/>
          </p:nvCxnSpPr>
          <p:spPr>
            <a:xfrm>
              <a:off x="3258095" y="2745731"/>
              <a:ext cx="693484" cy="340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Connector 57"/>
            <p:cNvCxnSpPr>
              <a:stCxn id="56" idx="4"/>
              <a:endCxn id="74" idx="0"/>
            </p:cNvCxnSpPr>
            <p:nvPr/>
          </p:nvCxnSpPr>
          <p:spPr>
            <a:xfrm flipH="1">
              <a:off x="3987677" y="3184160"/>
              <a:ext cx="4631" cy="33342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1645078" y="3068960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0" name="Oval 59"/>
            <p:cNvSpPr>
              <a:spLocks noChangeAspect="1"/>
            </p:cNvSpPr>
            <p:nvPr/>
          </p:nvSpPr>
          <p:spPr>
            <a:xfrm>
              <a:off x="1645078" y="355974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1" name="Straight Connector 60"/>
            <p:cNvCxnSpPr>
              <a:stCxn id="59" idx="7"/>
              <a:endCxn id="55" idx="3"/>
            </p:cNvCxnSpPr>
            <p:nvPr/>
          </p:nvCxnSpPr>
          <p:spPr>
            <a:xfrm flipV="1">
              <a:off x="1743407" y="2745731"/>
              <a:ext cx="745290" cy="340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4"/>
              <a:endCxn id="60" idx="0"/>
            </p:cNvCxnSpPr>
            <p:nvPr/>
          </p:nvCxnSpPr>
          <p:spPr>
            <a:xfrm>
              <a:off x="1702678" y="3184160"/>
              <a:ext cx="0" cy="37558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Oval 62"/>
            <p:cNvSpPr>
              <a:spLocks noChangeAspect="1"/>
            </p:cNvSpPr>
            <p:nvPr/>
          </p:nvSpPr>
          <p:spPr>
            <a:xfrm>
              <a:off x="1645078" y="429309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4" name="Oval 63"/>
            <p:cNvSpPr>
              <a:spLocks noChangeAspect="1"/>
            </p:cNvSpPr>
            <p:nvPr/>
          </p:nvSpPr>
          <p:spPr>
            <a:xfrm>
              <a:off x="1645078" y="4814129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9" name="Oval 68"/>
            <p:cNvSpPr>
              <a:spLocks noChangeAspect="1"/>
            </p:cNvSpPr>
            <p:nvPr/>
          </p:nvSpPr>
          <p:spPr>
            <a:xfrm>
              <a:off x="1645078" y="533516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0" name="Straight Connector 69"/>
            <p:cNvCxnSpPr>
              <a:stCxn id="64" idx="0"/>
              <a:endCxn id="63" idx="4"/>
            </p:cNvCxnSpPr>
            <p:nvPr/>
          </p:nvCxnSpPr>
          <p:spPr>
            <a:xfrm flipV="1">
              <a:off x="1702678" y="4408296"/>
              <a:ext cx="0" cy="40583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64" idx="4"/>
              <a:endCxn id="69" idx="0"/>
            </p:cNvCxnSpPr>
            <p:nvPr/>
          </p:nvCxnSpPr>
          <p:spPr>
            <a:xfrm>
              <a:off x="1702678" y="4929329"/>
              <a:ext cx="0" cy="40583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Oval 71"/>
            <p:cNvSpPr/>
            <p:nvPr/>
          </p:nvSpPr>
          <p:spPr>
            <a:xfrm>
              <a:off x="1220720" y="5234338"/>
              <a:ext cx="971557" cy="969987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3" name="Oval 72"/>
            <p:cNvSpPr/>
            <p:nvPr/>
          </p:nvSpPr>
          <p:spPr>
            <a:xfrm>
              <a:off x="3489523" y="3454881"/>
              <a:ext cx="971557" cy="96998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>
              <a:off x="3930077" y="351758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>
              <a:off x="3939104" y="422299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6" name="Oval 75"/>
            <p:cNvSpPr>
              <a:spLocks noChangeAspect="1"/>
            </p:cNvSpPr>
            <p:nvPr/>
          </p:nvSpPr>
          <p:spPr>
            <a:xfrm>
              <a:off x="1960256" y="578048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7" name="Curved Connector 72"/>
            <p:cNvCxnSpPr>
              <a:stCxn id="76" idx="6"/>
              <a:endCxn id="75" idx="4"/>
            </p:cNvCxnSpPr>
            <p:nvPr/>
          </p:nvCxnSpPr>
          <p:spPr>
            <a:xfrm flipV="1">
              <a:off x="2075456" y="4338192"/>
              <a:ext cx="1921248" cy="1499894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1654672" y="5589240"/>
                  <a:ext cx="357190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oMath>
                    </m:oMathPara>
                  </a14:m>
                  <a:endParaRPr lang="he-IL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54672" y="5589240"/>
                  <a:ext cx="357190" cy="461665"/>
                </a:xfrm>
                <a:prstGeom prst="rect">
                  <a:avLst/>
                </a:prstGeom>
                <a:blipFill>
                  <a:blip r:embed="rId2"/>
                  <a:stretch>
                    <a:fillRect l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9" name="TextBox 78"/>
                <p:cNvSpPr txBox="1"/>
                <p:nvPr/>
              </p:nvSpPr>
              <p:spPr>
                <a:xfrm>
                  <a:off x="3612528" y="3956424"/>
                  <a:ext cx="357190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𝑤</m:t>
                        </m:r>
                      </m:oMath>
                    </m:oMathPara>
                  </a14:m>
                  <a:endParaRPr lang="he-IL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9" name="TextBox 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12528" y="3956424"/>
                  <a:ext cx="357190" cy="461665"/>
                </a:xfrm>
                <a:prstGeom prst="rect">
                  <a:avLst/>
                </a:prstGeom>
                <a:blipFill>
                  <a:blip r:embed="rId3"/>
                  <a:stretch>
                    <a:fillRect l="-155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0" name="TextBox 79"/>
                <p:cNvSpPr txBox="1"/>
                <p:nvPr/>
              </p:nvSpPr>
              <p:spPr>
                <a:xfrm>
                  <a:off x="1190474" y="4941168"/>
                  <a:ext cx="573214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he-IL" sz="2400" baseline="-25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0" name="TextBox 7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90474" y="4941168"/>
                  <a:ext cx="573214" cy="461665"/>
                </a:xfrm>
                <a:prstGeom prst="rect">
                  <a:avLst/>
                </a:prstGeom>
                <a:blipFill>
                  <a:blip r:embed="rId4"/>
                  <a:stretch>
                    <a:fillRect b="-2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/>
                <p:cNvSpPr txBox="1"/>
                <p:nvPr/>
              </p:nvSpPr>
              <p:spPr>
                <a:xfrm>
                  <a:off x="1204114" y="3337536"/>
                  <a:ext cx="573214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2400" baseline="-25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1" name="TextBox 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4114" y="3337536"/>
                  <a:ext cx="573214" cy="461665"/>
                </a:xfrm>
                <a:prstGeom prst="rect">
                  <a:avLst/>
                </a:prstGeom>
                <a:blipFill>
                  <a:blip r:embed="rId5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/>
                <p:cNvSpPr txBox="1"/>
                <p:nvPr/>
              </p:nvSpPr>
              <p:spPr>
                <a:xfrm>
                  <a:off x="1029660" y="1813762"/>
                  <a:ext cx="1913072" cy="453137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  <m: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=</m:t>
                        </m:r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0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he-IL" sz="2400" baseline="-25000" dirty="0" smtClean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2" name="TextBox 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9660" y="1813762"/>
                  <a:ext cx="1913072" cy="453137"/>
                </a:xfrm>
                <a:prstGeom prst="rect">
                  <a:avLst/>
                </a:prstGeom>
                <a:blipFill>
                  <a:blip r:embed="rId6"/>
                  <a:stretch>
                    <a:fillRect b="-40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TextBox 82"/>
                <p:cNvSpPr txBox="1"/>
                <p:nvPr/>
              </p:nvSpPr>
              <p:spPr>
                <a:xfrm>
                  <a:off x="3428642" y="3286559"/>
                  <a:ext cx="573214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sz="2400" b="0" i="1" dirty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he-IL" sz="2400" baseline="-25000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3" name="TextBox 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28642" y="3286559"/>
                  <a:ext cx="573214" cy="461665"/>
                </a:xfrm>
                <a:prstGeom prst="rect">
                  <a:avLst/>
                </a:prstGeom>
                <a:blipFill>
                  <a:blip r:embed="rId7"/>
                  <a:stretch>
                    <a:fillRect b="-263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4" name="Oval 83"/>
            <p:cNvSpPr/>
            <p:nvPr/>
          </p:nvSpPr>
          <p:spPr>
            <a:xfrm>
              <a:off x="467544" y="1783293"/>
              <a:ext cx="4286280" cy="4886068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</p:spTree>
    <p:extLst>
      <p:ext uri="{BB962C8B-B14F-4D97-AF65-F5344CB8AC3E}">
        <p14:creationId xmlns:p14="http://schemas.microsoft.com/office/powerpoint/2010/main" val="2266331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3"/>
              <p:cNvSpPr txBox="1">
                <a:spLocks noChangeArrowheads="1"/>
              </p:cNvSpPr>
              <p:nvPr/>
            </p:nvSpPr>
            <p:spPr bwMode="auto">
              <a:xfrm>
                <a:off x="-10440" y="260648"/>
                <a:ext cx="9154440" cy="67710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/>
              <a:p>
                <a:pPr lvl="0" algn="ctr" rtl="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5713" algn="l"/>
                    <a:tab pos="5791200" algn="l"/>
                    <a:tab pos="6515100" algn="l"/>
                    <a:tab pos="7235825" algn="l"/>
                    <a:tab pos="7956550" algn="l"/>
                    <a:tab pos="86868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𝐹𝑖𝑛𝑑𝑃𝑎𝑡</m:t>
                      </m:r>
                      <m:r>
                        <a:rPr lang="en-US" sz="4400" i="1" dirty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kumimoji="0" lang="en-GB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0440" y="260648"/>
                <a:ext cx="9154440" cy="67710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"/>
              <p:cNvSpPr txBox="1">
                <a:spLocks noChangeArrowheads="1"/>
              </p:cNvSpPr>
              <p:nvPr/>
            </p:nvSpPr>
            <p:spPr bwMode="auto">
              <a:xfrm>
                <a:off x="0" y="1124744"/>
                <a:ext cx="9144000" cy="455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</a:pP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To find augmenting paths, we use a function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𝐹𝑖𝑛𝑑𝑃𝑎𝑡</m:t>
                    </m:r>
                    <m:r>
                      <a:rPr lang="en-US" sz="2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124744"/>
                <a:ext cx="9144000" cy="455317"/>
              </a:xfrm>
              <a:prstGeom prst="rect">
                <a:avLst/>
              </a:prstGeom>
              <a:blipFill>
                <a:blip r:embed="rId3"/>
                <a:stretch>
                  <a:fillRect t="-14865" b="-2837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 txBox="1">
                <a:spLocks noChangeArrowheads="1"/>
              </p:cNvSpPr>
              <p:nvPr/>
            </p:nvSpPr>
            <p:spPr bwMode="auto">
              <a:xfrm>
                <a:off x="5016" y="3762753"/>
                <a:ext cx="9144000" cy="8679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</a:pPr>
                <a:r>
                  <a:rPr lang="en-US" sz="2400" b="0" kern="0" dirty="0" smtClean="0">
                    <a:solidFill>
                      <a:schemeClr val="tx1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(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becomes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either when it is labeled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or when it is swallowed by a blossom.)</a:t>
                </a:r>
              </a:p>
            </p:txBody>
          </p:sp>
        </mc:Choice>
        <mc:Fallback xmlns=""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6" y="3762753"/>
                <a:ext cx="9144000" cy="867930"/>
              </a:xfrm>
              <a:prstGeom prst="rect">
                <a:avLst/>
              </a:prstGeom>
              <a:blipFill rotWithShape="0">
                <a:blip r:embed="rId4"/>
                <a:stretch>
                  <a:fillRect t="-5594" b="-125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 txBox="1">
                <a:spLocks noChangeArrowheads="1"/>
              </p:cNvSpPr>
              <p:nvPr/>
            </p:nvSpPr>
            <p:spPr bwMode="auto">
              <a:xfrm>
                <a:off x="20256" y="4820012"/>
                <a:ext cx="9144000" cy="8679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</a:pP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 particular, if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the root of its tree,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𝐹𝑖𝑛𝑑𝑃𝑎𝑡</m:t>
                    </m:r>
                    <m:r>
                      <a:rPr lang="en-US" sz="2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𝑟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returns an even alternating path from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256" y="4820012"/>
                <a:ext cx="9144000" cy="867930"/>
              </a:xfrm>
              <a:prstGeom prst="rect">
                <a:avLst/>
              </a:prstGeom>
              <a:blipFill>
                <a:blip r:embed="rId5"/>
                <a:stretch>
                  <a:fillRect t="-6338" b="-126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 bwMode="auto">
              <a:xfrm>
                <a:off x="5016" y="1769390"/>
                <a:ext cx="9144000" cy="8679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𝐹𝑖𝑛𝑑𝑃𝑎𝑡</m:t>
                    </m:r>
                    <m:r>
                      <a:rPr lang="en-US" sz="2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finds an even alternating path from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starting with a matched edge, if the following condition holds:</a:t>
                </a: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016" y="1769390"/>
                <a:ext cx="9144000" cy="867930"/>
              </a:xfrm>
              <a:prstGeom prst="rect">
                <a:avLst/>
              </a:prstGeom>
              <a:blipFill>
                <a:blip r:embed="rId6"/>
                <a:stretch>
                  <a:fillRect t="-5594" b="-1258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824" y="2705494"/>
                <a:ext cx="9144000" cy="86793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</a:pP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when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became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was the </a:t>
                </a:r>
                <a:r>
                  <a:rPr lang="en-US" sz="24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base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of a (possibly trivial) blossom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that was a (not necessarily strict) ancestor of the blossom of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" y="2705494"/>
                <a:ext cx="9144000" cy="867930"/>
              </a:xfrm>
              <a:prstGeom prst="rect">
                <a:avLst/>
              </a:prstGeom>
              <a:blipFill rotWithShape="0">
                <a:blip r:embed="rId7"/>
                <a:stretch>
                  <a:fillRect t="-5634" b="-1338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824" y="5877272"/>
                <a:ext cx="9144000" cy="4553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05000"/>
                  </a:lnSpc>
                </a:pP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𝐹𝑖𝑛𝑑𝑃𝑎𝑡</m:t>
                    </m:r>
                    <m:r>
                      <a:rPr lang="en-US" sz="2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implemented recursively, as we shall see below.</a:t>
                </a: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24" y="5877272"/>
                <a:ext cx="9144000" cy="455317"/>
              </a:xfrm>
              <a:prstGeom prst="rect">
                <a:avLst/>
              </a:prstGeom>
              <a:blipFill>
                <a:blip r:embed="rId8"/>
                <a:stretch>
                  <a:fillRect t="-14667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48067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4" grpId="0"/>
      <p:bldP spid="7" grpId="0"/>
      <p:bldP spid="8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>
            <a:grpSpLocks noChangeAspect="1"/>
          </p:cNvGrpSpPr>
          <p:nvPr/>
        </p:nvGrpSpPr>
        <p:grpSpPr>
          <a:xfrm>
            <a:off x="467544" y="1387337"/>
            <a:ext cx="3672408" cy="4849975"/>
            <a:chOff x="467544" y="1008674"/>
            <a:chExt cx="4286280" cy="5660687"/>
          </a:xfrm>
        </p:grpSpPr>
        <p:sp>
          <p:nvSpPr>
            <p:cNvPr id="8" name="Oval 7"/>
            <p:cNvSpPr/>
            <p:nvPr/>
          </p:nvSpPr>
          <p:spPr>
            <a:xfrm>
              <a:off x="1204524" y="3497041"/>
              <a:ext cx="971557" cy="96998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/>
            <p:cNvSpPr/>
            <p:nvPr/>
          </p:nvSpPr>
          <p:spPr>
            <a:xfrm>
              <a:off x="2300840" y="1943854"/>
              <a:ext cx="1147825" cy="1105650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3293447" y="100867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3159766" y="264740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813804" y="1466776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6" name="Straight Connector 35"/>
            <p:cNvCxnSpPr>
              <a:stCxn id="35" idx="7"/>
              <a:endCxn id="18" idx="3"/>
            </p:cNvCxnSpPr>
            <p:nvPr/>
          </p:nvCxnSpPr>
          <p:spPr>
            <a:xfrm flipV="1">
              <a:off x="2912133" y="1107003"/>
              <a:ext cx="398185" cy="3766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4"/>
              <a:endCxn id="38" idx="0"/>
            </p:cNvCxnSpPr>
            <p:nvPr/>
          </p:nvCxnSpPr>
          <p:spPr>
            <a:xfrm>
              <a:off x="2871404" y="1581976"/>
              <a:ext cx="1992" cy="455405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815796" y="203738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2471826" y="264740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3934708" y="3068960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/>
            <p:cNvCxnSpPr>
              <a:stCxn id="23" idx="5"/>
              <a:endCxn id="51" idx="1"/>
            </p:cNvCxnSpPr>
            <p:nvPr/>
          </p:nvCxnSpPr>
          <p:spPr>
            <a:xfrm>
              <a:off x="3258095" y="2745731"/>
              <a:ext cx="693484" cy="340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1" idx="4"/>
              <a:endCxn id="125" idx="0"/>
            </p:cNvCxnSpPr>
            <p:nvPr/>
          </p:nvCxnSpPr>
          <p:spPr>
            <a:xfrm flipH="1">
              <a:off x="3987677" y="3184160"/>
              <a:ext cx="4631" cy="33342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1645078" y="3068960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1645078" y="355974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7" name="Straight Connector 66"/>
            <p:cNvCxnSpPr>
              <a:stCxn id="65" idx="7"/>
              <a:endCxn id="46" idx="3"/>
            </p:cNvCxnSpPr>
            <p:nvPr/>
          </p:nvCxnSpPr>
          <p:spPr>
            <a:xfrm flipV="1">
              <a:off x="1743407" y="2745731"/>
              <a:ext cx="745290" cy="340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5" idx="4"/>
              <a:endCxn id="66" idx="0"/>
            </p:cNvCxnSpPr>
            <p:nvPr/>
          </p:nvCxnSpPr>
          <p:spPr>
            <a:xfrm>
              <a:off x="1702678" y="3184160"/>
              <a:ext cx="0" cy="37558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1645078" y="429309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645078" y="4814129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645078" y="533516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6" name="Straight Connector 115"/>
            <p:cNvCxnSpPr>
              <a:stCxn id="114" idx="0"/>
              <a:endCxn id="113" idx="4"/>
            </p:cNvCxnSpPr>
            <p:nvPr/>
          </p:nvCxnSpPr>
          <p:spPr>
            <a:xfrm flipV="1">
              <a:off x="1702678" y="4408296"/>
              <a:ext cx="0" cy="40583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4" idx="4"/>
              <a:endCxn id="115" idx="0"/>
            </p:cNvCxnSpPr>
            <p:nvPr/>
          </p:nvCxnSpPr>
          <p:spPr>
            <a:xfrm>
              <a:off x="1702678" y="4929329"/>
              <a:ext cx="0" cy="40583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220720" y="5234338"/>
              <a:ext cx="971557" cy="969987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Oval 123"/>
            <p:cNvSpPr/>
            <p:nvPr/>
          </p:nvSpPr>
          <p:spPr>
            <a:xfrm>
              <a:off x="3489523" y="3454881"/>
              <a:ext cx="971557" cy="96998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3930077" y="351758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3939104" y="422299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1960256" y="578048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0" name="Curved Connector 72"/>
            <p:cNvCxnSpPr>
              <a:stCxn id="128" idx="6"/>
              <a:endCxn id="126" idx="4"/>
            </p:cNvCxnSpPr>
            <p:nvPr/>
          </p:nvCxnSpPr>
          <p:spPr>
            <a:xfrm flipV="1">
              <a:off x="2075456" y="4338192"/>
              <a:ext cx="1921248" cy="1499894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467544" y="1783293"/>
              <a:ext cx="4286280" cy="4886068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-10440" y="188640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Finding an augmenting path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3353504" y="2499953"/>
            <a:ext cx="1179672" cy="701951"/>
            <a:chOff x="3353504" y="2499953"/>
            <a:chExt cx="1179672" cy="701951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4257275" y="3033802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2" name="Straight Connector 41"/>
            <p:cNvCxnSpPr>
              <a:stCxn id="51" idx="6"/>
              <a:endCxn id="41" idx="2"/>
            </p:cNvCxnSpPr>
            <p:nvPr/>
          </p:nvCxnSpPr>
          <p:spPr>
            <a:xfrm flipV="1">
              <a:off x="3536849" y="3083153"/>
              <a:ext cx="720426" cy="11875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3353504" y="2626638"/>
                  <a:ext cx="357190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oMath>
                    </m:oMathPara>
                  </a14:m>
                  <a:endParaRPr lang="he-IL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53504" y="2626638"/>
                  <a:ext cx="357190" cy="461665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678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4175986" y="2499953"/>
                  <a:ext cx="357190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𝑤</m:t>
                        </m:r>
                      </m:oMath>
                    </m:oMathPara>
                  </a14:m>
                  <a:endParaRPr lang="he-IL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175986" y="2499953"/>
                  <a:ext cx="35719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1525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"/>
              <p:cNvSpPr txBox="1">
                <a:spLocks noChangeArrowheads="1"/>
              </p:cNvSpPr>
              <p:nvPr/>
            </p:nvSpPr>
            <p:spPr bwMode="auto">
              <a:xfrm>
                <a:off x="4431723" y="3656544"/>
                <a:ext cx="4213559" cy="131112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connects an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vertex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with an unmatched vertex </a:t>
                </a:r>
                <a: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and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r>
                  <a:rPr lang="en-US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the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root, then</a:t>
                </a:r>
                <a:endParaRPr lang="en-US" sz="2400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31723" y="3656544"/>
                <a:ext cx="4213559" cy="1311128"/>
              </a:xfrm>
              <a:prstGeom prst="rect">
                <a:avLst/>
              </a:prstGeom>
              <a:blipFill>
                <a:blip r:embed="rId4"/>
                <a:stretch>
                  <a:fillRect t="-2326" b="-837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2558626" y="1124744"/>
                <a:ext cx="3571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</m:oMath>
                  </m:oMathPara>
                </a14:m>
                <a:endParaRPr lang="he-IL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8626" y="1124744"/>
                <a:ext cx="35719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34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Rectangle 4"/>
              <p:cNvSpPr txBox="1">
                <a:spLocks noChangeArrowheads="1"/>
              </p:cNvSpPr>
              <p:nvPr/>
            </p:nvSpPr>
            <p:spPr bwMode="auto">
              <a:xfrm>
                <a:off x="4427984" y="5044417"/>
                <a:ext cx="4213559" cy="90486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400" i="1" kern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𝑤</m:t>
                          </m:r>
                          <m:r>
                            <a:rPr lang="en-US" sz="2400" b="0" i="1" kern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kern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𝑣</m:t>
                          </m:r>
                        </m:e>
                      </m:d>
                      <m:r>
                        <a:rPr lang="en-US" sz="24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𝐹𝑖𝑛𝑑𝑃𝑎𝑡</m:t>
                      </m:r>
                      <m:r>
                        <a:rPr lang="en-US" sz="2400" i="1" dirty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i="1" kern="0" dirty="0" err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en-US" sz="2400" i="1" kern="0" dirty="0" err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i="1" kern="0" dirty="0" err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8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8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an augmenting path.</a:t>
                </a:r>
                <a:endParaRPr lang="en-US" sz="2400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427984" y="5044417"/>
                <a:ext cx="4213559" cy="904863"/>
              </a:xfrm>
              <a:prstGeom prst="rect">
                <a:avLst/>
              </a:prstGeom>
              <a:blipFill>
                <a:blip r:embed="rId6"/>
                <a:stretch>
                  <a:fillRect b="-1208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24790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  <p:bldP spid="49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 Box 3"/>
          <p:cNvSpPr txBox="1">
            <a:spLocks noChangeArrowheads="1"/>
          </p:cNvSpPr>
          <p:nvPr/>
        </p:nvSpPr>
        <p:spPr bwMode="auto">
          <a:xfrm>
            <a:off x="-10440" y="188640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Finding an augmenting path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/>
              <p:cNvSpPr txBox="1"/>
              <p:nvPr/>
            </p:nvSpPr>
            <p:spPr>
              <a:xfrm>
                <a:off x="3422722" y="1052736"/>
                <a:ext cx="3571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</m:oMath>
                  </m:oMathPara>
                </a14:m>
                <a:endParaRPr lang="he-IL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8" name="TextBox 4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22722" y="1052736"/>
                <a:ext cx="357190" cy="461665"/>
              </a:xfrm>
              <a:prstGeom prst="rect">
                <a:avLst/>
              </a:prstGeom>
              <a:blipFill rotWithShape="0">
                <a:blip r:embed="rId2"/>
                <a:stretch>
                  <a:fillRect l="-16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0" name="Group 19"/>
          <p:cNvGrpSpPr>
            <a:grpSpLocks noChangeAspect="1"/>
          </p:cNvGrpSpPr>
          <p:nvPr/>
        </p:nvGrpSpPr>
        <p:grpSpPr>
          <a:xfrm>
            <a:off x="1259632" y="1315329"/>
            <a:ext cx="6624736" cy="4061441"/>
            <a:chOff x="467544" y="1387337"/>
            <a:chExt cx="7920880" cy="4856071"/>
          </a:xfrm>
        </p:grpSpPr>
        <p:sp>
          <p:nvSpPr>
            <p:cNvPr id="8" name="Oval 7"/>
            <p:cNvSpPr/>
            <p:nvPr/>
          </p:nvSpPr>
          <p:spPr>
            <a:xfrm>
              <a:off x="1098975" y="3519325"/>
              <a:ext cx="832413" cy="83106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" name="Oval 9"/>
            <p:cNvSpPr/>
            <p:nvPr/>
          </p:nvSpPr>
          <p:spPr>
            <a:xfrm>
              <a:off x="2038279" y="2188582"/>
              <a:ext cx="983436" cy="947301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8" name="Oval 17"/>
            <p:cNvSpPr>
              <a:spLocks noChangeAspect="1"/>
            </p:cNvSpPr>
            <p:nvPr/>
          </p:nvSpPr>
          <p:spPr>
            <a:xfrm>
              <a:off x="2888727" y="1387337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Oval 22"/>
            <p:cNvSpPr>
              <a:spLocks noChangeAspect="1"/>
            </p:cNvSpPr>
            <p:nvPr/>
          </p:nvSpPr>
          <p:spPr>
            <a:xfrm>
              <a:off x="2774192" y="2791370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35" name="Oval 34"/>
            <p:cNvSpPr>
              <a:spLocks noChangeAspect="1"/>
            </p:cNvSpPr>
            <p:nvPr/>
          </p:nvSpPr>
          <p:spPr>
            <a:xfrm>
              <a:off x="2477778" y="1779831"/>
              <a:ext cx="98701" cy="9870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36" name="Straight Connector 35"/>
            <p:cNvCxnSpPr>
              <a:stCxn id="35" idx="7"/>
              <a:endCxn id="18" idx="3"/>
            </p:cNvCxnSpPr>
            <p:nvPr/>
          </p:nvCxnSpPr>
          <p:spPr>
            <a:xfrm flipV="1">
              <a:off x="2562024" y="1471584"/>
              <a:ext cx="341158" cy="3227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35" idx="4"/>
              <a:endCxn id="38" idx="0"/>
            </p:cNvCxnSpPr>
            <p:nvPr/>
          </p:nvCxnSpPr>
          <p:spPr>
            <a:xfrm>
              <a:off x="2527128" y="1878532"/>
              <a:ext cx="1707" cy="39018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/>
            <p:cNvSpPr>
              <a:spLocks noChangeAspect="1"/>
            </p:cNvSpPr>
            <p:nvPr/>
          </p:nvSpPr>
          <p:spPr>
            <a:xfrm>
              <a:off x="2479484" y="2268715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46" name="Oval 45"/>
            <p:cNvSpPr>
              <a:spLocks noChangeAspect="1"/>
            </p:cNvSpPr>
            <p:nvPr/>
          </p:nvSpPr>
          <p:spPr>
            <a:xfrm>
              <a:off x="2184777" y="2791370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>
              <a:off x="3438148" y="3152553"/>
              <a:ext cx="98701" cy="9870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2" name="Straight Connector 51"/>
            <p:cNvCxnSpPr>
              <a:stCxn id="23" idx="5"/>
              <a:endCxn id="51" idx="1"/>
            </p:cNvCxnSpPr>
            <p:nvPr/>
          </p:nvCxnSpPr>
          <p:spPr>
            <a:xfrm>
              <a:off x="2858438" y="2875616"/>
              <a:ext cx="594165" cy="2913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>
              <a:stCxn id="51" idx="4"/>
              <a:endCxn id="125" idx="0"/>
            </p:cNvCxnSpPr>
            <p:nvPr/>
          </p:nvCxnSpPr>
          <p:spPr>
            <a:xfrm flipH="1">
              <a:off x="3483531" y="3251254"/>
              <a:ext cx="3968" cy="285668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>
              <a:spLocks noChangeAspect="1"/>
            </p:cNvSpPr>
            <p:nvPr/>
          </p:nvSpPr>
          <p:spPr>
            <a:xfrm>
              <a:off x="1476434" y="3152553"/>
              <a:ext cx="98701" cy="9870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6" name="Oval 65"/>
            <p:cNvSpPr>
              <a:spLocks noChangeAspect="1"/>
            </p:cNvSpPr>
            <p:nvPr/>
          </p:nvSpPr>
          <p:spPr>
            <a:xfrm>
              <a:off x="1476434" y="3573045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7" name="Straight Connector 66"/>
            <p:cNvCxnSpPr>
              <a:stCxn id="65" idx="7"/>
              <a:endCxn id="46" idx="3"/>
            </p:cNvCxnSpPr>
            <p:nvPr/>
          </p:nvCxnSpPr>
          <p:spPr>
            <a:xfrm flipV="1">
              <a:off x="1560681" y="2875616"/>
              <a:ext cx="638551" cy="2913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Connector 67"/>
            <p:cNvCxnSpPr>
              <a:stCxn id="65" idx="4"/>
              <a:endCxn id="66" idx="0"/>
            </p:cNvCxnSpPr>
            <p:nvPr/>
          </p:nvCxnSpPr>
          <p:spPr>
            <a:xfrm>
              <a:off x="1525785" y="3251254"/>
              <a:ext cx="0" cy="32179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1476434" y="4201371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476434" y="4647783"/>
              <a:ext cx="98701" cy="9870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5" name="Oval 114"/>
            <p:cNvSpPr>
              <a:spLocks noChangeAspect="1"/>
            </p:cNvSpPr>
            <p:nvPr/>
          </p:nvSpPr>
          <p:spPr>
            <a:xfrm>
              <a:off x="1476434" y="5094194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6" name="Straight Connector 115"/>
            <p:cNvCxnSpPr>
              <a:stCxn id="114" idx="0"/>
              <a:endCxn id="113" idx="4"/>
            </p:cNvCxnSpPr>
            <p:nvPr/>
          </p:nvCxnSpPr>
          <p:spPr>
            <a:xfrm flipV="1">
              <a:off x="1525785" y="4300072"/>
              <a:ext cx="0" cy="3477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Straight Connector 116"/>
            <p:cNvCxnSpPr>
              <a:stCxn id="114" idx="4"/>
              <a:endCxn id="115" idx="0"/>
            </p:cNvCxnSpPr>
            <p:nvPr/>
          </p:nvCxnSpPr>
          <p:spPr>
            <a:xfrm>
              <a:off x="1525785" y="4746484"/>
              <a:ext cx="0" cy="34771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Oval 120"/>
            <p:cNvSpPr/>
            <p:nvPr/>
          </p:nvSpPr>
          <p:spPr>
            <a:xfrm>
              <a:off x="1112852" y="5007810"/>
              <a:ext cx="832413" cy="831067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Oval 123"/>
            <p:cNvSpPr/>
            <p:nvPr/>
          </p:nvSpPr>
          <p:spPr>
            <a:xfrm>
              <a:off x="3056722" y="3483203"/>
              <a:ext cx="832413" cy="83106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3434180" y="3536923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3441914" y="4141307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8" name="Oval 127"/>
            <p:cNvSpPr>
              <a:spLocks noChangeAspect="1"/>
            </p:cNvSpPr>
            <p:nvPr/>
          </p:nvSpPr>
          <p:spPr>
            <a:xfrm>
              <a:off x="1746473" y="5475740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0" name="Curved Connector 72"/>
            <p:cNvCxnSpPr>
              <a:stCxn id="128" idx="6"/>
              <a:endCxn id="126" idx="4"/>
            </p:cNvCxnSpPr>
            <p:nvPr/>
          </p:nvCxnSpPr>
          <p:spPr>
            <a:xfrm flipV="1">
              <a:off x="1845174" y="4240008"/>
              <a:ext cx="1646091" cy="1285082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Oval 38"/>
            <p:cNvSpPr/>
            <p:nvPr/>
          </p:nvSpPr>
          <p:spPr>
            <a:xfrm>
              <a:off x="467544" y="2051017"/>
              <a:ext cx="3672408" cy="4186295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0" name="Oval 49"/>
            <p:cNvSpPr/>
            <p:nvPr/>
          </p:nvSpPr>
          <p:spPr>
            <a:xfrm flipH="1">
              <a:off x="6924580" y="3525421"/>
              <a:ext cx="832413" cy="83106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/>
            <p:cNvSpPr/>
            <p:nvPr/>
          </p:nvSpPr>
          <p:spPr>
            <a:xfrm flipH="1">
              <a:off x="5834253" y="2194678"/>
              <a:ext cx="983436" cy="947301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 flipH="1">
              <a:off x="5868540" y="1393433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 flipH="1">
              <a:off x="5983075" y="2797466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Oval 56"/>
            <p:cNvSpPr>
              <a:spLocks noChangeAspect="1"/>
            </p:cNvSpPr>
            <p:nvPr/>
          </p:nvSpPr>
          <p:spPr>
            <a:xfrm flipH="1">
              <a:off x="6279489" y="1785927"/>
              <a:ext cx="98701" cy="9870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58" name="Straight Connector 57"/>
            <p:cNvCxnSpPr>
              <a:stCxn id="57" idx="7"/>
              <a:endCxn id="55" idx="3"/>
            </p:cNvCxnSpPr>
            <p:nvPr/>
          </p:nvCxnSpPr>
          <p:spPr>
            <a:xfrm flipH="1" flipV="1">
              <a:off x="5952786" y="1477680"/>
              <a:ext cx="341158" cy="32270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Connector 58"/>
            <p:cNvCxnSpPr>
              <a:stCxn id="57" idx="4"/>
              <a:endCxn id="60" idx="0"/>
            </p:cNvCxnSpPr>
            <p:nvPr/>
          </p:nvCxnSpPr>
          <p:spPr>
            <a:xfrm flipH="1">
              <a:off x="6327133" y="1884628"/>
              <a:ext cx="1707" cy="39018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/>
            <p:cNvSpPr>
              <a:spLocks noChangeAspect="1"/>
            </p:cNvSpPr>
            <p:nvPr/>
          </p:nvSpPr>
          <p:spPr>
            <a:xfrm flipH="1">
              <a:off x="6277782" y="2274811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1" name="Oval 60"/>
            <p:cNvSpPr>
              <a:spLocks noChangeAspect="1"/>
            </p:cNvSpPr>
            <p:nvPr/>
          </p:nvSpPr>
          <p:spPr>
            <a:xfrm flipH="1">
              <a:off x="6572490" y="2797466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2" name="Oval 61"/>
            <p:cNvSpPr>
              <a:spLocks noChangeAspect="1"/>
            </p:cNvSpPr>
            <p:nvPr/>
          </p:nvSpPr>
          <p:spPr>
            <a:xfrm flipH="1">
              <a:off x="5319119" y="3158649"/>
              <a:ext cx="98701" cy="9870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3" name="Straight Connector 62"/>
            <p:cNvCxnSpPr>
              <a:stCxn id="56" idx="5"/>
              <a:endCxn id="62" idx="1"/>
            </p:cNvCxnSpPr>
            <p:nvPr/>
          </p:nvCxnSpPr>
          <p:spPr>
            <a:xfrm flipH="1">
              <a:off x="5403365" y="2881712"/>
              <a:ext cx="594165" cy="2913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62" idx="4"/>
              <a:endCxn id="80" idx="0"/>
            </p:cNvCxnSpPr>
            <p:nvPr/>
          </p:nvCxnSpPr>
          <p:spPr>
            <a:xfrm>
              <a:off x="5368469" y="3257350"/>
              <a:ext cx="3968" cy="285668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9" name="Oval 68"/>
            <p:cNvSpPr>
              <a:spLocks noChangeAspect="1"/>
            </p:cNvSpPr>
            <p:nvPr/>
          </p:nvSpPr>
          <p:spPr>
            <a:xfrm flipH="1">
              <a:off x="7280833" y="3158649"/>
              <a:ext cx="98701" cy="9870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0" name="Oval 69"/>
            <p:cNvSpPr>
              <a:spLocks noChangeAspect="1"/>
            </p:cNvSpPr>
            <p:nvPr/>
          </p:nvSpPr>
          <p:spPr>
            <a:xfrm flipH="1">
              <a:off x="7280833" y="3579141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1" name="Straight Connector 70"/>
            <p:cNvCxnSpPr>
              <a:stCxn id="69" idx="7"/>
              <a:endCxn id="61" idx="3"/>
            </p:cNvCxnSpPr>
            <p:nvPr/>
          </p:nvCxnSpPr>
          <p:spPr>
            <a:xfrm flipH="1" flipV="1">
              <a:off x="6656736" y="2881712"/>
              <a:ext cx="638551" cy="291392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69" idx="4"/>
              <a:endCxn id="70" idx="0"/>
            </p:cNvCxnSpPr>
            <p:nvPr/>
          </p:nvCxnSpPr>
          <p:spPr>
            <a:xfrm flipH="1">
              <a:off x="7330183" y="3257350"/>
              <a:ext cx="0" cy="32179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3" name="Oval 72"/>
            <p:cNvSpPr>
              <a:spLocks noChangeAspect="1"/>
            </p:cNvSpPr>
            <p:nvPr/>
          </p:nvSpPr>
          <p:spPr>
            <a:xfrm flipH="1">
              <a:off x="7280833" y="4207467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4" name="Oval 73"/>
            <p:cNvSpPr>
              <a:spLocks noChangeAspect="1"/>
            </p:cNvSpPr>
            <p:nvPr/>
          </p:nvSpPr>
          <p:spPr>
            <a:xfrm flipH="1">
              <a:off x="7280833" y="4653879"/>
              <a:ext cx="98701" cy="98701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5" name="Oval 74"/>
            <p:cNvSpPr>
              <a:spLocks noChangeAspect="1"/>
            </p:cNvSpPr>
            <p:nvPr/>
          </p:nvSpPr>
          <p:spPr>
            <a:xfrm flipH="1">
              <a:off x="7280833" y="5100290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76" name="Straight Connector 75"/>
            <p:cNvCxnSpPr>
              <a:stCxn id="74" idx="0"/>
              <a:endCxn id="73" idx="4"/>
            </p:cNvCxnSpPr>
            <p:nvPr/>
          </p:nvCxnSpPr>
          <p:spPr>
            <a:xfrm flipH="1" flipV="1">
              <a:off x="7330183" y="4306168"/>
              <a:ext cx="0" cy="34771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74" idx="4"/>
              <a:endCxn id="75" idx="0"/>
            </p:cNvCxnSpPr>
            <p:nvPr/>
          </p:nvCxnSpPr>
          <p:spPr>
            <a:xfrm flipH="1">
              <a:off x="7330183" y="4752580"/>
              <a:ext cx="0" cy="34771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Oval 77"/>
            <p:cNvSpPr/>
            <p:nvPr/>
          </p:nvSpPr>
          <p:spPr>
            <a:xfrm flipH="1">
              <a:off x="6910704" y="5013906"/>
              <a:ext cx="832413" cy="831067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79" name="Oval 78"/>
            <p:cNvSpPr/>
            <p:nvPr/>
          </p:nvSpPr>
          <p:spPr>
            <a:xfrm flipH="1">
              <a:off x="4966834" y="3489299"/>
              <a:ext cx="832413" cy="83106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0" name="Oval 79"/>
            <p:cNvSpPr>
              <a:spLocks noChangeAspect="1"/>
            </p:cNvSpPr>
            <p:nvPr/>
          </p:nvSpPr>
          <p:spPr>
            <a:xfrm flipH="1">
              <a:off x="5323086" y="3543019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1" name="Oval 80"/>
            <p:cNvSpPr>
              <a:spLocks noChangeAspect="1"/>
            </p:cNvSpPr>
            <p:nvPr/>
          </p:nvSpPr>
          <p:spPr>
            <a:xfrm flipH="1">
              <a:off x="5315352" y="4147403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82" name="Oval 81"/>
            <p:cNvSpPr>
              <a:spLocks noChangeAspect="1"/>
            </p:cNvSpPr>
            <p:nvPr/>
          </p:nvSpPr>
          <p:spPr>
            <a:xfrm flipH="1">
              <a:off x="7010794" y="5481836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3" name="Curved Connector 72"/>
            <p:cNvCxnSpPr>
              <a:stCxn id="82" idx="6"/>
              <a:endCxn id="81" idx="4"/>
            </p:cNvCxnSpPr>
            <p:nvPr/>
          </p:nvCxnSpPr>
          <p:spPr>
            <a:xfrm flipH="1" flipV="1">
              <a:off x="5364703" y="4246104"/>
              <a:ext cx="1646091" cy="1285082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4" name="Oval 83"/>
            <p:cNvSpPr/>
            <p:nvPr/>
          </p:nvSpPr>
          <p:spPr>
            <a:xfrm flipH="1">
              <a:off x="4716016" y="2057113"/>
              <a:ext cx="3672408" cy="4186295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3870759" y="2992541"/>
            <a:ext cx="1529104" cy="516490"/>
            <a:chOff x="4380658" y="3468782"/>
            <a:chExt cx="1529104" cy="516490"/>
          </a:xfrm>
        </p:grpSpPr>
        <p:sp>
          <p:nvSpPr>
            <p:cNvPr id="41" name="Oval 40"/>
            <p:cNvSpPr>
              <a:spLocks noChangeAspect="1"/>
            </p:cNvSpPr>
            <p:nvPr/>
          </p:nvSpPr>
          <p:spPr>
            <a:xfrm>
              <a:off x="5657963" y="3878548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2" name="Straight Connector 41"/>
            <p:cNvCxnSpPr>
              <a:stCxn id="85" idx="6"/>
              <a:endCxn id="41" idx="2"/>
            </p:cNvCxnSpPr>
            <p:nvPr/>
          </p:nvCxnSpPr>
          <p:spPr>
            <a:xfrm flipV="1">
              <a:off x="4552132" y="3927899"/>
              <a:ext cx="1105831" cy="802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/>
                <p:cNvSpPr txBox="1"/>
                <p:nvPr/>
              </p:nvSpPr>
              <p:spPr>
                <a:xfrm>
                  <a:off x="4380658" y="3468782"/>
                  <a:ext cx="357190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30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𝑣</m:t>
                        </m:r>
                      </m:oMath>
                    </m:oMathPara>
                  </a14:m>
                  <a:endParaRPr lang="he-IL" sz="23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4" name="TextBox 4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80658" y="3468782"/>
                  <a:ext cx="357190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08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/>
                <p:cNvSpPr txBox="1"/>
                <p:nvPr/>
              </p:nvSpPr>
              <p:spPr>
                <a:xfrm>
                  <a:off x="5552572" y="3468782"/>
                  <a:ext cx="357190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3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𝑤</m:t>
                        </m:r>
                      </m:oMath>
                    </m:oMathPara>
                  </a14:m>
                  <a:endParaRPr lang="he-IL" sz="23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52572" y="3468782"/>
                  <a:ext cx="357190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l="-1186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5" name="Oval 84"/>
            <p:cNvSpPr>
              <a:spLocks noChangeAspect="1"/>
            </p:cNvSpPr>
            <p:nvPr/>
          </p:nvSpPr>
          <p:spPr>
            <a:xfrm>
              <a:off x="4453431" y="3886571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6" name="TextBox 85"/>
              <p:cNvSpPr txBox="1"/>
              <p:nvPr/>
            </p:nvSpPr>
            <p:spPr>
              <a:xfrm>
                <a:off x="5510954" y="1052736"/>
                <a:ext cx="3571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he-IL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6" name="TextBox 8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0954" y="1052736"/>
                <a:ext cx="357190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13559" r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7" name="Rectangle 4"/>
              <p:cNvSpPr txBox="1">
                <a:spLocks noChangeArrowheads="1"/>
              </p:cNvSpPr>
              <p:nvPr/>
            </p:nvSpPr>
            <p:spPr bwMode="auto">
              <a:xfrm>
                <a:off x="7360" y="5274811"/>
                <a:ext cx="9144000" cy="133395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>
                  <a:lnSpc>
                    <a:spcPct val="110000"/>
                  </a:lnSpc>
                </a:pP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connects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vertices in different trees, then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kern="0" dirty="0" smtClean="0">
                          <a:solidFill>
                            <a:srgbClr val="00B050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𝑅𝑒𝑣𝑒𝑟𝑠𝑒</m:t>
                      </m:r>
                      <m:d>
                        <m:dPr>
                          <m:ctrlPr>
                            <a:rPr lang="en-US" sz="2400" i="1" kern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i="1" dirty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𝐹𝑖𝑛𝑑𝑃𝑎𝑡</m:t>
                          </m:r>
                          <m:r>
                            <a:rPr lang="en-US" sz="2400" i="1" dirty="0">
                              <a:solidFill>
                                <a:srgbClr val="CC0099"/>
                              </a:solidFill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h</m:t>
                          </m:r>
                          <m:d>
                            <m:dPr>
                              <m:ctrlPr>
                                <a:rPr lang="en-US" sz="2400" i="1" kern="0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kern="0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𝑣</m:t>
                              </m:r>
                              <m:r>
                                <a:rPr lang="en-US" sz="2400" b="0" i="1" kern="0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,</m:t>
                              </m:r>
                              <m:r>
                                <a:rPr lang="en-US" sz="2400" b="0" i="1" kern="0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𝑟</m:t>
                              </m:r>
                            </m:e>
                          </m:d>
                        </m:e>
                      </m:d>
                      <m:r>
                        <a:rPr lang="en-US" sz="2400" b="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 </m:t>
                      </m:r>
                      <m:r>
                        <a:rPr lang="en-US" sz="24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+ </m:t>
                      </m:r>
                      <m:d>
                        <m:dPr>
                          <m:ctrlPr>
                            <a:rPr lang="en-US" sz="2400" i="1" kern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400" b="0" i="1" kern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𝑣</m:t>
                          </m:r>
                          <m:r>
                            <a:rPr lang="en-US" sz="2400" b="0" i="1" kern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,</m:t>
                          </m:r>
                          <m:r>
                            <a:rPr lang="en-US" sz="2400" b="0" i="1" kern="0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𝑤</m:t>
                          </m:r>
                        </m:e>
                      </m:d>
                      <m:r>
                        <a:rPr lang="en-US" sz="24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en-US" sz="2400" i="1" dirty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𝐹𝑖𝑛𝑑𝑃𝑎𝑡</m:t>
                      </m:r>
                      <m:r>
                        <a:rPr lang="en-US" sz="2400" i="1" dirty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  <m:r>
                        <a:rPr lang="en-US" sz="24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(</m:t>
                      </m:r>
                      <m:r>
                        <a:rPr lang="en-US" sz="2400" b="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𝑤</m:t>
                      </m:r>
                      <m:r>
                        <a:rPr lang="en-US" sz="2400" b="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2400" b="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𝑟</m:t>
                      </m:r>
                      <m:r>
                        <a:rPr lang="en-US" sz="2400" b="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′</m:t>
                      </m:r>
                      <m:r>
                        <a:rPr lang="en-US" sz="2400" i="1" kern="0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an augmenting path.</a:t>
                </a:r>
                <a:endParaRPr lang="en-US" sz="2400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8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60" y="5274811"/>
                <a:ext cx="9144000" cy="1333955"/>
              </a:xfrm>
              <a:prstGeom prst="rect">
                <a:avLst/>
              </a:prstGeom>
              <a:blipFill>
                <a:blip r:embed="rId6"/>
                <a:stretch>
                  <a:fillRect t="-3196" b="-913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0455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7" grpId="0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-10440" y="260648"/>
                <a:ext cx="9154440" cy="67710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5713" algn="l"/>
                    <a:tab pos="5791200" algn="l"/>
                    <a:tab pos="6515100" algn="l"/>
                    <a:tab pos="7235825" algn="l"/>
                    <a:tab pos="7956550" algn="l"/>
                    <a:tab pos="8686800" algn="l"/>
                  </a:tabLst>
                  <a:defRPr/>
                </a:pPr>
                <a:r>
                  <a:rPr kumimoji="0" lang="en-US" sz="44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</a:rPr>
                  <a:t>Implementing </a:t>
                </a:r>
                <a14:m>
                  <m:oMath xmlns:m="http://schemas.openxmlformats.org/officeDocument/2006/math">
                    <m:r>
                      <a:rPr lang="en-US" sz="4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𝐹𝑖𝑛𝑑𝑃𝑎𝑡</m:t>
                    </m:r>
                    <m:r>
                      <a:rPr lang="en-US" sz="4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lang="en-GB" sz="4400" i="1" dirty="0">
                  <a:solidFill>
                    <a:srgbClr val="CC0099"/>
                  </a:solidFill>
                  <a:latin typeface="Cambria Math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0440" y="260648"/>
                <a:ext cx="9154440" cy="677108"/>
              </a:xfrm>
              <a:prstGeom prst="rect">
                <a:avLst/>
              </a:prstGeom>
              <a:blipFill>
                <a:blip r:embed="rId2"/>
                <a:stretch>
                  <a:fillRect t="-24324" b="-50450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 txBox="1">
                <a:spLocks noChangeArrowheads="1"/>
              </p:cNvSpPr>
              <p:nvPr/>
            </p:nvSpPr>
            <p:spPr bwMode="auto">
              <a:xfrm>
                <a:off x="3275856" y="1340768"/>
                <a:ext cx="586814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𝐞𝐯𝐞𝐧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endParaRPr lang="en-US" sz="2400" i="1" kern="0" dirty="0" smtClean="0"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75856" y="1340768"/>
                <a:ext cx="5868144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Oval 8"/>
          <p:cNvSpPr/>
          <p:nvPr/>
        </p:nvSpPr>
        <p:spPr>
          <a:xfrm>
            <a:off x="954959" y="4641836"/>
            <a:ext cx="832413" cy="831067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0" name="Oval 9"/>
          <p:cNvSpPr/>
          <p:nvPr/>
        </p:nvSpPr>
        <p:spPr>
          <a:xfrm>
            <a:off x="1894263" y="3311093"/>
            <a:ext cx="983436" cy="947301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1" name="Oval 10"/>
          <p:cNvSpPr>
            <a:spLocks noChangeAspect="1"/>
          </p:cNvSpPr>
          <p:nvPr/>
        </p:nvSpPr>
        <p:spPr>
          <a:xfrm>
            <a:off x="2744711" y="1213704"/>
            <a:ext cx="98701" cy="98701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2" name="Oval 11"/>
          <p:cNvSpPr>
            <a:spLocks noChangeAspect="1"/>
          </p:cNvSpPr>
          <p:nvPr/>
        </p:nvSpPr>
        <p:spPr>
          <a:xfrm>
            <a:off x="2630176" y="3913881"/>
            <a:ext cx="98701" cy="98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4" name="Oval 13"/>
          <p:cNvSpPr>
            <a:spLocks noChangeAspect="1"/>
          </p:cNvSpPr>
          <p:nvPr/>
        </p:nvSpPr>
        <p:spPr>
          <a:xfrm>
            <a:off x="2335470" y="1599183"/>
            <a:ext cx="98701" cy="987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15" name="Straight Connector 14"/>
          <p:cNvCxnSpPr>
            <a:stCxn id="14" idx="7"/>
            <a:endCxn id="11" idx="3"/>
          </p:cNvCxnSpPr>
          <p:nvPr/>
        </p:nvCxnSpPr>
        <p:spPr>
          <a:xfrm flipV="1">
            <a:off x="2419717" y="1297951"/>
            <a:ext cx="339448" cy="315686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>
            <a:stCxn id="14" idx="4"/>
            <a:endCxn id="35" idx="0"/>
          </p:cNvCxnSpPr>
          <p:nvPr/>
        </p:nvCxnSpPr>
        <p:spPr>
          <a:xfrm>
            <a:off x="2384821" y="1697884"/>
            <a:ext cx="0" cy="45046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>
            <a:spLocks noChangeAspect="1"/>
          </p:cNvSpPr>
          <p:nvPr/>
        </p:nvSpPr>
        <p:spPr>
          <a:xfrm>
            <a:off x="2335470" y="3391226"/>
            <a:ext cx="98701" cy="98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8" name="Oval 17"/>
          <p:cNvSpPr>
            <a:spLocks noChangeAspect="1"/>
          </p:cNvSpPr>
          <p:nvPr/>
        </p:nvSpPr>
        <p:spPr>
          <a:xfrm>
            <a:off x="2040761" y="3913881"/>
            <a:ext cx="98701" cy="98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19" name="Oval 18"/>
          <p:cNvSpPr>
            <a:spLocks noChangeAspect="1"/>
          </p:cNvSpPr>
          <p:nvPr/>
        </p:nvSpPr>
        <p:spPr>
          <a:xfrm>
            <a:off x="3294132" y="4275064"/>
            <a:ext cx="98701" cy="987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0" name="Straight Connector 19"/>
          <p:cNvCxnSpPr>
            <a:stCxn id="12" idx="5"/>
            <a:endCxn id="19" idx="1"/>
          </p:cNvCxnSpPr>
          <p:nvPr/>
        </p:nvCxnSpPr>
        <p:spPr>
          <a:xfrm>
            <a:off x="2714422" y="3998127"/>
            <a:ext cx="594165" cy="291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>
            <a:stCxn id="19" idx="4"/>
            <a:endCxn id="33" idx="0"/>
          </p:cNvCxnSpPr>
          <p:nvPr/>
        </p:nvCxnSpPr>
        <p:spPr>
          <a:xfrm flipH="1">
            <a:off x="3339515" y="4373765"/>
            <a:ext cx="3968" cy="285668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>
            <a:spLocks noChangeAspect="1"/>
          </p:cNvSpPr>
          <p:nvPr/>
        </p:nvSpPr>
        <p:spPr>
          <a:xfrm>
            <a:off x="1332418" y="4275064"/>
            <a:ext cx="98701" cy="987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3" name="Oval 22"/>
          <p:cNvSpPr>
            <a:spLocks noChangeAspect="1"/>
          </p:cNvSpPr>
          <p:nvPr/>
        </p:nvSpPr>
        <p:spPr>
          <a:xfrm>
            <a:off x="1332418" y="4695556"/>
            <a:ext cx="98701" cy="98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24" name="Straight Connector 23"/>
          <p:cNvCxnSpPr>
            <a:stCxn id="22" idx="7"/>
            <a:endCxn id="18" idx="3"/>
          </p:cNvCxnSpPr>
          <p:nvPr/>
        </p:nvCxnSpPr>
        <p:spPr>
          <a:xfrm flipV="1">
            <a:off x="1416665" y="3998127"/>
            <a:ext cx="638551" cy="291392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/>
          <p:cNvCxnSpPr>
            <a:stCxn id="22" idx="4"/>
            <a:endCxn id="23" idx="0"/>
          </p:cNvCxnSpPr>
          <p:nvPr/>
        </p:nvCxnSpPr>
        <p:spPr>
          <a:xfrm>
            <a:off x="1381769" y="4373765"/>
            <a:ext cx="0" cy="32179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/>
          <p:cNvSpPr>
            <a:spLocks noChangeAspect="1"/>
          </p:cNvSpPr>
          <p:nvPr/>
        </p:nvSpPr>
        <p:spPr>
          <a:xfrm>
            <a:off x="1332418" y="5127575"/>
            <a:ext cx="98701" cy="98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27" name="Oval 26"/>
          <p:cNvSpPr>
            <a:spLocks noChangeAspect="1"/>
          </p:cNvSpPr>
          <p:nvPr/>
        </p:nvSpPr>
        <p:spPr>
          <a:xfrm>
            <a:off x="2335470" y="2952972"/>
            <a:ext cx="98701" cy="98701"/>
          </a:xfrm>
          <a:prstGeom prst="ellipse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0" name="Straight Connector 29"/>
          <p:cNvCxnSpPr>
            <a:stCxn id="27" idx="4"/>
            <a:endCxn id="17" idx="0"/>
          </p:cNvCxnSpPr>
          <p:nvPr/>
        </p:nvCxnSpPr>
        <p:spPr>
          <a:xfrm>
            <a:off x="2384821" y="3051673"/>
            <a:ext cx="0" cy="339553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Oval 30"/>
          <p:cNvSpPr/>
          <p:nvPr/>
        </p:nvSpPr>
        <p:spPr>
          <a:xfrm>
            <a:off x="2139463" y="2065528"/>
            <a:ext cx="490714" cy="678878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2" name="Oval 31"/>
          <p:cNvSpPr/>
          <p:nvPr/>
        </p:nvSpPr>
        <p:spPr>
          <a:xfrm>
            <a:off x="2912706" y="4605714"/>
            <a:ext cx="832413" cy="831067"/>
          </a:xfrm>
          <a:prstGeom prst="ellipse">
            <a:avLst/>
          </a:prstGeom>
          <a:solidFill>
            <a:schemeClr val="bg1">
              <a:alpha val="0"/>
            </a:schemeClr>
          </a:solidFill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3" name="Oval 32"/>
          <p:cNvSpPr>
            <a:spLocks noChangeAspect="1"/>
          </p:cNvSpPr>
          <p:nvPr/>
        </p:nvSpPr>
        <p:spPr>
          <a:xfrm>
            <a:off x="3290164" y="4659434"/>
            <a:ext cx="98701" cy="98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4" name="Oval 33"/>
          <p:cNvSpPr>
            <a:spLocks noChangeAspect="1"/>
          </p:cNvSpPr>
          <p:nvPr/>
        </p:nvSpPr>
        <p:spPr>
          <a:xfrm>
            <a:off x="3275856" y="5127575"/>
            <a:ext cx="98701" cy="98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35" name="Oval 34"/>
          <p:cNvSpPr>
            <a:spLocks noChangeAspect="1"/>
          </p:cNvSpPr>
          <p:nvPr/>
        </p:nvSpPr>
        <p:spPr>
          <a:xfrm>
            <a:off x="2335470" y="2148352"/>
            <a:ext cx="98701" cy="98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36" name="Curved Connector 72"/>
          <p:cNvCxnSpPr>
            <a:stCxn id="26" idx="6"/>
            <a:endCxn id="34" idx="2"/>
          </p:cNvCxnSpPr>
          <p:nvPr/>
        </p:nvCxnSpPr>
        <p:spPr>
          <a:xfrm>
            <a:off x="1431119" y="5176926"/>
            <a:ext cx="1844737" cy="12700"/>
          </a:xfrm>
          <a:prstGeom prst="curvedConnector3">
            <a:avLst>
              <a:gd name="adj1" fmla="val 50000"/>
            </a:avLst>
          </a:prstGeom>
          <a:ln w="19050">
            <a:solidFill>
              <a:schemeClr val="tx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Oval 36"/>
          <p:cNvSpPr/>
          <p:nvPr/>
        </p:nvSpPr>
        <p:spPr>
          <a:xfrm>
            <a:off x="683568" y="3173529"/>
            <a:ext cx="3312368" cy="2788526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/>
              <p:cNvSpPr txBox="1"/>
              <p:nvPr/>
            </p:nvSpPr>
            <p:spPr>
              <a:xfrm>
                <a:off x="2414610" y="951111"/>
                <a:ext cx="3571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</m:oMath>
                  </m:oMathPara>
                </a14:m>
                <a:endParaRPr lang="he-IL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43" name="TextBox 4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4610" y="951111"/>
                <a:ext cx="357190" cy="461665"/>
              </a:xfrm>
              <a:prstGeom prst="rect">
                <a:avLst/>
              </a:prstGeom>
              <a:blipFill rotWithShape="0">
                <a:blip r:embed="rId4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/>
          <p:nvPr/>
        </p:nvGrpSpPr>
        <p:grpSpPr>
          <a:xfrm>
            <a:off x="2555776" y="3749149"/>
            <a:ext cx="3090704" cy="2704187"/>
            <a:chOff x="2555776" y="3749149"/>
            <a:chExt cx="3090704" cy="2704187"/>
          </a:xfrm>
        </p:grpSpPr>
        <p:grpSp>
          <p:nvGrpSpPr>
            <p:cNvPr id="38" name="Group 37"/>
            <p:cNvGrpSpPr/>
            <p:nvPr/>
          </p:nvGrpSpPr>
          <p:grpSpPr>
            <a:xfrm>
              <a:off x="2555776" y="3749149"/>
              <a:ext cx="3090704" cy="2704187"/>
              <a:chOff x="2699792" y="2626638"/>
              <a:chExt cx="3090704" cy="2704187"/>
            </a:xfrm>
          </p:grpSpPr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>
                <a:off x="4584131" y="4050379"/>
                <a:ext cx="98701" cy="98701"/>
              </a:xfrm>
              <a:prstGeom prst="ellipse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40" name="Straight Connector 39"/>
              <p:cNvCxnSpPr>
                <a:stCxn id="19" idx="6"/>
                <a:endCxn id="39" idx="1"/>
              </p:cNvCxnSpPr>
              <p:nvPr/>
            </p:nvCxnSpPr>
            <p:spPr>
              <a:xfrm>
                <a:off x="3536849" y="3201904"/>
                <a:ext cx="1061736" cy="862929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2699792" y="2626638"/>
                    <a:ext cx="3090704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𝑝𝑟𝑒𝑑</m:t>
                          </m:r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[</m:t>
                          </m:r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𝑚𝑎𝑡𝑒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dirty="0" smtClea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cs typeface="Times New Roman" pitchFamily="18" charset="0"/>
                                </a:rPr>
                                <m:t>𝑠</m:t>
                              </m:r>
                            </m:e>
                          </m:d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]</m:t>
                          </m:r>
                        </m:oMath>
                      </m:oMathPara>
                    </a14:m>
                    <a:endParaRPr lang="he-IL" sz="2400" i="1" dirty="0">
                      <a:solidFill>
                        <a:srgbClr val="0000FF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1" name="TextBox 4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99792" y="2626638"/>
                    <a:ext cx="3090704" cy="461665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 b="-1842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2" name="TextBox 41"/>
                  <p:cNvSpPr txBox="1"/>
                  <p:nvPr/>
                </p:nvSpPr>
                <p:spPr>
                  <a:xfrm>
                    <a:off x="4495964" y="4869160"/>
                    <a:ext cx="357190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dirty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he-IL" sz="2400" i="1" dirty="0">
                      <a:solidFill>
                        <a:srgbClr val="0000FF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42" name="TextBox 4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95964" y="4869160"/>
                    <a:ext cx="357190" cy="461665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 l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5" name="Oval 44"/>
            <p:cNvSpPr>
              <a:spLocks noChangeAspect="1"/>
            </p:cNvSpPr>
            <p:nvPr/>
          </p:nvSpPr>
          <p:spPr>
            <a:xfrm>
              <a:off x="4431842" y="5892970"/>
              <a:ext cx="98701" cy="98701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46" name="Straight Connector 45"/>
            <p:cNvCxnSpPr>
              <a:stCxn id="39" idx="4"/>
              <a:endCxn id="45" idx="0"/>
            </p:cNvCxnSpPr>
            <p:nvPr/>
          </p:nvCxnSpPr>
          <p:spPr>
            <a:xfrm flipH="1">
              <a:off x="4481193" y="5271591"/>
              <a:ext cx="8273" cy="621379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/>
                <p:cNvSpPr txBox="1"/>
                <p:nvPr/>
              </p:nvSpPr>
              <p:spPr>
                <a:xfrm>
                  <a:off x="4430834" y="4521894"/>
                  <a:ext cx="357190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𝑚𝑎𝑡𝑒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[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𝑠</m:t>
                        </m:r>
                        <m:r>
                          <a:rPr lang="en-US" sz="2400" b="0" i="1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]</m:t>
                        </m:r>
                      </m:oMath>
                    </m:oMathPara>
                  </a14:m>
                  <a:endParaRPr lang="he-IL" sz="2400" i="1" dirty="0">
                    <a:solidFill>
                      <a:srgbClr val="0000FF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0834" y="4521894"/>
                  <a:ext cx="357190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l="-137931" r="-131034" b="-1842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9" name="Oval 48"/>
          <p:cNvSpPr>
            <a:spLocks noChangeAspect="1"/>
          </p:cNvSpPr>
          <p:nvPr/>
        </p:nvSpPr>
        <p:spPr>
          <a:xfrm>
            <a:off x="2335470" y="2562438"/>
            <a:ext cx="98701" cy="98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cxnSp>
        <p:nvCxnSpPr>
          <p:cNvPr id="50" name="Straight Connector 49"/>
          <p:cNvCxnSpPr>
            <a:stCxn id="27" idx="0"/>
            <a:endCxn id="49" idx="4"/>
          </p:cNvCxnSpPr>
          <p:nvPr/>
        </p:nvCxnSpPr>
        <p:spPr>
          <a:xfrm flipV="1">
            <a:off x="2384821" y="2661139"/>
            <a:ext cx="0" cy="291833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/>
              <p:cNvSpPr txBox="1"/>
              <p:nvPr/>
            </p:nvSpPr>
            <p:spPr>
              <a:xfrm>
                <a:off x="1979712" y="1785590"/>
                <a:ext cx="3571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</m:oMath>
                  </m:oMathPara>
                </a14:m>
                <a:endParaRPr lang="he-IL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8" name="TextBox 5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79712" y="1785590"/>
                <a:ext cx="357190" cy="461665"/>
              </a:xfrm>
              <a:prstGeom prst="rect">
                <a:avLst/>
              </a:prstGeom>
              <a:blipFill rotWithShape="0">
                <a:blip r:embed="rId8"/>
                <a:stretch>
                  <a:fillRect l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4"/>
              <p:cNvSpPr txBox="1">
                <a:spLocks noChangeArrowheads="1"/>
              </p:cNvSpPr>
              <p:nvPr/>
            </p:nvSpPr>
            <p:spPr bwMode="auto">
              <a:xfrm>
                <a:off x="3297065" y="1988840"/>
                <a:ext cx="5868144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go two steps up the tree using the edges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𝑚𝑎𝑡𝑒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])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𝑚𝑎𝑡𝑒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],</m:t>
                    </m:r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𝑝𝑟𝑒𝑑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𝑚𝑎𝑡𝑒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]])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Then use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𝐹𝑖𝑛𝑑𝑃𝑎𝑡</m:t>
                    </m:r>
                    <m:r>
                      <a:rPr lang="en-US" sz="2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𝑝𝑟𝑒𝑑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𝑚𝑎𝑡𝑒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]],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400" i="1" dirty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+mn-ea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0" dirty="0" smtClean="0"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400" i="1" kern="0" dirty="0" smtClean="0"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297065" y="1988840"/>
                <a:ext cx="5868144" cy="1200329"/>
              </a:xfrm>
              <a:prstGeom prst="rect">
                <a:avLst/>
              </a:prstGeom>
              <a:blipFill>
                <a:blip r:embed="rId9"/>
                <a:stretch>
                  <a:fillRect l="-208" t="-3553" r="-2183" b="-111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742580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58" grpId="0"/>
      <p:bldP spid="62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 Box 3"/>
              <p:cNvSpPr txBox="1">
                <a:spLocks noChangeArrowheads="1"/>
              </p:cNvSpPr>
              <p:nvPr/>
            </p:nvSpPr>
            <p:spPr bwMode="auto">
              <a:xfrm>
                <a:off x="-10440" y="260648"/>
                <a:ext cx="9154440" cy="67710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/>
              <a:p>
                <a:pPr lvl="0" algn="ctr" rtl="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5713" algn="l"/>
                    <a:tab pos="5791200" algn="l"/>
                    <a:tab pos="6515100" algn="l"/>
                    <a:tab pos="7235825" algn="l"/>
                    <a:tab pos="7956550" algn="l"/>
                    <a:tab pos="8686800" algn="l"/>
                  </a:tabLst>
                  <a:defRPr/>
                </a:pPr>
                <a:r>
                  <a:rPr kumimoji="0" lang="en-US" sz="4400" b="0" i="0" u="none" strike="noStrike" kern="0" cap="none" spc="0" normalizeH="0" noProof="0" dirty="0" smtClean="0">
                    <a:ln>
                      <a:noFill/>
                    </a:ln>
                    <a:solidFill>
                      <a:srgbClr val="0033CC"/>
                    </a:solidFill>
                    <a:effectLst/>
                    <a:uLnTx/>
                    <a:uFillTx/>
                  </a:rPr>
                  <a:t>Implementing </a:t>
                </a:r>
                <a14:m>
                  <m:oMath xmlns:m="http://schemas.openxmlformats.org/officeDocument/2006/math">
                    <m:r>
                      <a:rPr lang="en-US" sz="4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𝐹𝑖𝑛𝑑𝑃𝑎𝑡</m:t>
                    </m:r>
                    <m:r>
                      <a:rPr lang="en-US" sz="4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</m:oMath>
                </a14:m>
                <a:endParaRPr kumimoji="0" lang="en-GB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33CC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13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0440" y="260648"/>
                <a:ext cx="9154440" cy="677108"/>
              </a:xfrm>
              <a:prstGeom prst="rect">
                <a:avLst/>
              </a:prstGeom>
              <a:blipFill>
                <a:blip r:embed="rId2"/>
                <a:stretch>
                  <a:fillRect t="-25225" b="-49550"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 txBox="1">
                <a:spLocks noChangeArrowheads="1"/>
              </p:cNvSpPr>
              <p:nvPr/>
            </p:nvSpPr>
            <p:spPr bwMode="auto">
              <a:xfrm>
                <a:off x="3914247" y="1052736"/>
                <a:ext cx="522975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b="1" i="0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𝐨𝐝𝐝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:</a:t>
                </a:r>
                <a:endParaRPr lang="en-US" sz="2400" i="1" kern="0" dirty="0" smtClean="0"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4247" y="1052736"/>
                <a:ext cx="5229753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Rectangle 4"/>
              <p:cNvSpPr txBox="1">
                <a:spLocks noChangeArrowheads="1"/>
              </p:cNvSpPr>
              <p:nvPr/>
            </p:nvSpPr>
            <p:spPr bwMode="auto">
              <a:xfrm>
                <a:off x="3913493" y="1556792"/>
                <a:ext cx="525171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𝑏𝑟𝑖𝑑𝑔𝑒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3493" y="1556792"/>
                <a:ext cx="5251716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3" name="Rectangle 4"/>
              <p:cNvSpPr txBox="1">
                <a:spLocks noChangeArrowheads="1"/>
              </p:cNvSpPr>
              <p:nvPr/>
            </p:nvSpPr>
            <p:spPr bwMode="auto">
              <a:xfrm>
                <a:off x="3913492" y="2075364"/>
                <a:ext cx="5267020" cy="156966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When the </a:t>
                </a:r>
                <a:r>
                  <a:rPr lang="en-US" sz="24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first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blossom containing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4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was formed,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𝑚𝑎𝑡𝑒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400" i="1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was the base of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blossom that was an ancestor of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blossom containing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13492" y="2075364"/>
                <a:ext cx="5267020" cy="1569660"/>
              </a:xfrm>
              <a:prstGeom prst="rect">
                <a:avLst/>
              </a:prstGeom>
              <a:blipFill rotWithShape="0">
                <a:blip r:embed="rId10"/>
                <a:stretch>
                  <a:fillRect t="-2326" b="-85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Rectangle 4"/>
              <p:cNvSpPr txBox="1">
                <a:spLocks noChangeArrowheads="1"/>
              </p:cNvSpPr>
              <p:nvPr/>
            </p:nvSpPr>
            <p:spPr bwMode="auto">
              <a:xfrm>
                <a:off x="3923928" y="3596823"/>
                <a:ext cx="526702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Also,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was the base of a blossom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that was an ancestor of the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blossom containing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𝑤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4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3596823"/>
                <a:ext cx="5267020" cy="1200329"/>
              </a:xfrm>
              <a:prstGeom prst="rect">
                <a:avLst/>
              </a:prstGeom>
              <a:blipFill rotWithShape="0">
                <a:blip r:embed="rId11"/>
                <a:stretch>
                  <a:fillRect t="-3553" b="-111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"/>
              <p:cNvSpPr txBox="1">
                <a:spLocks noChangeArrowheads="1"/>
              </p:cNvSpPr>
              <p:nvPr/>
            </p:nvSpPr>
            <p:spPr bwMode="auto">
              <a:xfrm>
                <a:off x="3923928" y="4748951"/>
                <a:ext cx="526702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𝐹𝑖𝑛𝑑𝑃𝑎𝑡</m:t>
                    </m:r>
                    <m:r>
                      <a:rPr lang="en-US" sz="2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𝑚𝑎𝑡𝑒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𝑄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𝐹𝑖𝑛𝑑𝑃𝑎𝑡</m:t>
                    </m:r>
                    <m:r>
                      <a:rPr lang="en-US" sz="24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d>
                      <m:d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are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disjoint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even alternating paths.</a:t>
                </a:r>
              </a:p>
            </p:txBody>
          </p:sp>
        </mc:Choice>
        <mc:Fallback xmlns="">
          <p:sp>
            <p:nvSpPr>
              <p:cNvPr id="4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23928" y="4748951"/>
                <a:ext cx="5267020" cy="1200329"/>
              </a:xfrm>
              <a:prstGeom prst="rect">
                <a:avLst/>
              </a:prstGeom>
              <a:blipFill>
                <a:blip r:embed="rId12"/>
                <a:stretch>
                  <a:fillRect t="-3553" b="-111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Rectangle 4"/>
              <p:cNvSpPr txBox="1">
                <a:spLocks noChangeArrowheads="1"/>
              </p:cNvSpPr>
              <p:nvPr/>
            </p:nvSpPr>
            <p:spPr bwMode="auto">
              <a:xfrm>
                <a:off x="2627784" y="6063679"/>
                <a:ext cx="6481263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Return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𝑠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𝑚𝑎𝑡𝑒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4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𝑠</m:t>
                            </m:r>
                          </m:e>
                        </m:d>
                      </m:e>
                    </m:d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𝑅𝑒𝑣𝑒𝑟𝑠𝑒</m:t>
                    </m:r>
                    <m:d>
                      <m:d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𝑃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+</m:t>
                    </m:r>
                    <m:d>
                      <m:d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400" b="0" i="1" kern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endParaRPr lang="en-US" sz="2400" kern="0" dirty="0" smtClean="0">
                  <a:solidFill>
                    <a:srgbClr val="CC0099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627784" y="6063679"/>
                <a:ext cx="6481263" cy="461665"/>
              </a:xfrm>
              <a:prstGeom prst="rect">
                <a:avLst/>
              </a:prstGeom>
              <a:blipFill rotWithShape="0">
                <a:blip r:embed="rId13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3" name="Group 62"/>
          <p:cNvGrpSpPr>
            <a:grpSpLocks noChangeAspect="1"/>
          </p:cNvGrpSpPr>
          <p:nvPr/>
        </p:nvGrpSpPr>
        <p:grpSpPr>
          <a:xfrm>
            <a:off x="179512" y="1747377"/>
            <a:ext cx="3672408" cy="4705959"/>
            <a:chOff x="304983" y="1008674"/>
            <a:chExt cx="4286280" cy="5492597"/>
          </a:xfrm>
        </p:grpSpPr>
        <p:sp>
          <p:nvSpPr>
            <p:cNvPr id="101" name="Oval 100"/>
            <p:cNvSpPr/>
            <p:nvPr/>
          </p:nvSpPr>
          <p:spPr>
            <a:xfrm>
              <a:off x="1204524" y="3497041"/>
              <a:ext cx="971557" cy="96998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2" name="Oval 101"/>
            <p:cNvSpPr/>
            <p:nvPr/>
          </p:nvSpPr>
          <p:spPr>
            <a:xfrm>
              <a:off x="2300840" y="1943854"/>
              <a:ext cx="1147825" cy="1105650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>
              <a:off x="3293447" y="100867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4" name="Oval 103"/>
            <p:cNvSpPr>
              <a:spLocks noChangeAspect="1"/>
            </p:cNvSpPr>
            <p:nvPr/>
          </p:nvSpPr>
          <p:spPr>
            <a:xfrm>
              <a:off x="3159766" y="264740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5" name="Oval 104"/>
            <p:cNvSpPr>
              <a:spLocks noChangeAspect="1"/>
            </p:cNvSpPr>
            <p:nvPr/>
          </p:nvSpPr>
          <p:spPr>
            <a:xfrm>
              <a:off x="2813804" y="1466776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6" name="Straight Connector 105"/>
            <p:cNvCxnSpPr>
              <a:stCxn id="105" idx="7"/>
              <a:endCxn id="103" idx="3"/>
            </p:cNvCxnSpPr>
            <p:nvPr/>
          </p:nvCxnSpPr>
          <p:spPr>
            <a:xfrm flipV="1">
              <a:off x="2912133" y="1107003"/>
              <a:ext cx="398185" cy="37664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05" idx="4"/>
              <a:endCxn id="108" idx="0"/>
            </p:cNvCxnSpPr>
            <p:nvPr/>
          </p:nvCxnSpPr>
          <p:spPr>
            <a:xfrm>
              <a:off x="2871404" y="1581976"/>
              <a:ext cx="1992" cy="455405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8" name="Oval 107"/>
            <p:cNvSpPr>
              <a:spLocks noChangeAspect="1"/>
            </p:cNvSpPr>
            <p:nvPr/>
          </p:nvSpPr>
          <p:spPr>
            <a:xfrm>
              <a:off x="2815796" y="203738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Oval 108"/>
            <p:cNvSpPr>
              <a:spLocks noChangeAspect="1"/>
            </p:cNvSpPr>
            <p:nvPr/>
          </p:nvSpPr>
          <p:spPr>
            <a:xfrm>
              <a:off x="2471826" y="264740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0" name="Oval 109"/>
            <p:cNvSpPr>
              <a:spLocks noChangeAspect="1"/>
            </p:cNvSpPr>
            <p:nvPr/>
          </p:nvSpPr>
          <p:spPr>
            <a:xfrm>
              <a:off x="3934708" y="3068960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1" name="Straight Connector 110"/>
            <p:cNvCxnSpPr>
              <a:stCxn id="104" idx="5"/>
              <a:endCxn id="110" idx="1"/>
            </p:cNvCxnSpPr>
            <p:nvPr/>
          </p:nvCxnSpPr>
          <p:spPr>
            <a:xfrm>
              <a:off x="3258095" y="2745731"/>
              <a:ext cx="693484" cy="340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>
              <a:stCxn id="110" idx="4"/>
              <a:endCxn id="124" idx="0"/>
            </p:cNvCxnSpPr>
            <p:nvPr/>
          </p:nvCxnSpPr>
          <p:spPr>
            <a:xfrm flipH="1">
              <a:off x="3987677" y="3184160"/>
              <a:ext cx="4631" cy="33342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3" name="Oval 112"/>
            <p:cNvSpPr>
              <a:spLocks noChangeAspect="1"/>
            </p:cNvSpPr>
            <p:nvPr/>
          </p:nvSpPr>
          <p:spPr>
            <a:xfrm>
              <a:off x="1645078" y="3068960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4" name="Oval 113"/>
            <p:cNvSpPr>
              <a:spLocks noChangeAspect="1"/>
            </p:cNvSpPr>
            <p:nvPr/>
          </p:nvSpPr>
          <p:spPr>
            <a:xfrm>
              <a:off x="1645078" y="355974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5" name="Straight Connector 114"/>
            <p:cNvCxnSpPr>
              <a:stCxn id="113" idx="7"/>
              <a:endCxn id="109" idx="3"/>
            </p:cNvCxnSpPr>
            <p:nvPr/>
          </p:nvCxnSpPr>
          <p:spPr>
            <a:xfrm flipV="1">
              <a:off x="1743407" y="2745731"/>
              <a:ext cx="745290" cy="34010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113" idx="4"/>
              <a:endCxn id="114" idx="0"/>
            </p:cNvCxnSpPr>
            <p:nvPr/>
          </p:nvCxnSpPr>
          <p:spPr>
            <a:xfrm>
              <a:off x="1702678" y="3184160"/>
              <a:ext cx="0" cy="37558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7" name="Oval 116"/>
            <p:cNvSpPr>
              <a:spLocks noChangeAspect="1"/>
            </p:cNvSpPr>
            <p:nvPr/>
          </p:nvSpPr>
          <p:spPr>
            <a:xfrm>
              <a:off x="1645078" y="429309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8" name="Oval 117"/>
            <p:cNvSpPr>
              <a:spLocks noChangeAspect="1"/>
            </p:cNvSpPr>
            <p:nvPr/>
          </p:nvSpPr>
          <p:spPr>
            <a:xfrm>
              <a:off x="1645078" y="4814129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>
              <a:off x="1645078" y="533516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0" name="Straight Connector 119"/>
            <p:cNvCxnSpPr>
              <a:stCxn id="118" idx="0"/>
              <a:endCxn id="117" idx="4"/>
            </p:cNvCxnSpPr>
            <p:nvPr/>
          </p:nvCxnSpPr>
          <p:spPr>
            <a:xfrm flipV="1">
              <a:off x="1702678" y="4408296"/>
              <a:ext cx="0" cy="40583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>
              <a:stCxn id="118" idx="4"/>
              <a:endCxn id="119" idx="0"/>
            </p:cNvCxnSpPr>
            <p:nvPr/>
          </p:nvCxnSpPr>
          <p:spPr>
            <a:xfrm>
              <a:off x="1702678" y="4929329"/>
              <a:ext cx="0" cy="405833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Oval 121"/>
            <p:cNvSpPr/>
            <p:nvPr/>
          </p:nvSpPr>
          <p:spPr>
            <a:xfrm>
              <a:off x="1220720" y="5234338"/>
              <a:ext cx="971557" cy="969987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3" name="Oval 122"/>
            <p:cNvSpPr/>
            <p:nvPr/>
          </p:nvSpPr>
          <p:spPr>
            <a:xfrm>
              <a:off x="3489523" y="3454881"/>
              <a:ext cx="971557" cy="969987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4" name="Oval 123"/>
            <p:cNvSpPr>
              <a:spLocks noChangeAspect="1"/>
            </p:cNvSpPr>
            <p:nvPr/>
          </p:nvSpPr>
          <p:spPr>
            <a:xfrm>
              <a:off x="3930077" y="351758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5" name="Oval 124"/>
            <p:cNvSpPr>
              <a:spLocks noChangeAspect="1"/>
            </p:cNvSpPr>
            <p:nvPr/>
          </p:nvSpPr>
          <p:spPr>
            <a:xfrm>
              <a:off x="3939104" y="422299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26" name="Oval 125"/>
            <p:cNvSpPr>
              <a:spLocks noChangeAspect="1"/>
            </p:cNvSpPr>
            <p:nvPr/>
          </p:nvSpPr>
          <p:spPr>
            <a:xfrm>
              <a:off x="1960256" y="578048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27" name="Curved Connector 72"/>
            <p:cNvCxnSpPr>
              <a:stCxn id="126" idx="6"/>
              <a:endCxn id="125" idx="4"/>
            </p:cNvCxnSpPr>
            <p:nvPr/>
          </p:nvCxnSpPr>
          <p:spPr>
            <a:xfrm flipV="1">
              <a:off x="2075456" y="4338192"/>
              <a:ext cx="1921248" cy="1499894"/>
            </a:xfrm>
            <a:prstGeom prst="curvedConnector2">
              <a:avLst/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8" name="Oval 127"/>
            <p:cNvSpPr/>
            <p:nvPr/>
          </p:nvSpPr>
          <p:spPr>
            <a:xfrm>
              <a:off x="304983" y="1783293"/>
              <a:ext cx="4286280" cy="4717978"/>
            </a:xfrm>
            <a:prstGeom prst="ellipse">
              <a:avLst/>
            </a:prstGeom>
            <a:noFill/>
            <a:ln w="12700">
              <a:prstDash val="sysDot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/>
              <p:cNvSpPr txBox="1"/>
              <p:nvPr/>
            </p:nvSpPr>
            <p:spPr>
              <a:xfrm>
                <a:off x="2479031" y="1173028"/>
                <a:ext cx="3571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𝑡</m:t>
                      </m:r>
                    </m:oMath>
                  </m:oMathPara>
                </a14:m>
                <a:endParaRPr lang="he-IL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1" name="TextBox 8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9031" y="1173028"/>
                <a:ext cx="357190" cy="461665"/>
              </a:xfrm>
              <a:prstGeom prst="rect">
                <a:avLst/>
              </a:prstGeom>
              <a:blipFill>
                <a:blip r:embed="rId14"/>
                <a:stretch>
                  <a:fillRect l="-51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/>
          <p:cNvSpPr/>
          <p:nvPr/>
        </p:nvSpPr>
        <p:spPr>
          <a:xfrm>
            <a:off x="2479031" y="1268760"/>
            <a:ext cx="552249" cy="678878"/>
          </a:xfrm>
          <a:prstGeom prst="ellipse">
            <a:avLst/>
          </a:prstGeom>
          <a:noFill/>
          <a:ln w="12700"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>
            <a:off x="2740370" y="1378910"/>
            <a:ext cx="98701" cy="98701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/>
              <p:cNvSpPr txBox="1"/>
              <p:nvPr/>
            </p:nvSpPr>
            <p:spPr>
              <a:xfrm>
                <a:off x="1024738" y="3301667"/>
                <a:ext cx="3571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𝑠</m:t>
                      </m:r>
                    </m:oMath>
                  </m:oMathPara>
                </a14:m>
                <a:endParaRPr lang="he-IL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4" name="TextBox 8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4738" y="3301667"/>
                <a:ext cx="357190" cy="461665"/>
              </a:xfrm>
              <a:prstGeom prst="rect">
                <a:avLst/>
              </a:prstGeom>
              <a:blipFill>
                <a:blip r:embed="rId15"/>
                <a:stretch>
                  <a:fillRect l="-3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5" name="TextBox 84"/>
              <p:cNvSpPr txBox="1"/>
              <p:nvPr/>
            </p:nvSpPr>
            <p:spPr>
              <a:xfrm>
                <a:off x="1298551" y="5616446"/>
                <a:ext cx="3571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𝑣</m:t>
                      </m:r>
                    </m:oMath>
                  </m:oMathPara>
                </a14:m>
                <a:endParaRPr lang="he-IL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5" name="TextBox 8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8551" y="5616446"/>
                <a:ext cx="357190" cy="461665"/>
              </a:xfrm>
              <a:prstGeom prst="rect">
                <a:avLst/>
              </a:prstGeom>
              <a:blipFill>
                <a:blip r:embed="rId16"/>
                <a:stretch>
                  <a:fillRect l="-6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4" name="TextBox 93"/>
              <p:cNvSpPr txBox="1"/>
              <p:nvPr/>
            </p:nvSpPr>
            <p:spPr>
              <a:xfrm>
                <a:off x="3005662" y="4265530"/>
                <a:ext cx="357190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𝑤</m:t>
                      </m:r>
                    </m:oMath>
                  </m:oMathPara>
                </a14:m>
                <a:endParaRPr lang="he-IL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4" name="TextBox 9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5662" y="4265530"/>
                <a:ext cx="357190" cy="461665"/>
              </a:xfrm>
              <a:prstGeom prst="rect">
                <a:avLst/>
              </a:prstGeom>
              <a:blipFill>
                <a:blip r:embed="rId17"/>
                <a:stretch>
                  <a:fillRect l="-152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5" name="TextBox 94"/>
              <p:cNvSpPr txBox="1"/>
              <p:nvPr/>
            </p:nvSpPr>
            <p:spPr>
              <a:xfrm>
                <a:off x="251520" y="3717032"/>
                <a:ext cx="1075383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𝑚𝑎𝑡𝑒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𝑠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</m:t>
                      </m:r>
                    </m:oMath>
                  </m:oMathPara>
                </a14:m>
                <a:endParaRPr lang="he-IL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95" name="TextBox 9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3717032"/>
                <a:ext cx="1075383" cy="461665"/>
              </a:xfrm>
              <a:prstGeom prst="rect">
                <a:avLst/>
              </a:prstGeom>
              <a:blipFill>
                <a:blip r:embed="rId18"/>
                <a:stretch>
                  <a:fillRect l="-11864" r="-904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Group 1"/>
          <p:cNvGrpSpPr/>
          <p:nvPr/>
        </p:nvGrpSpPr>
        <p:grpSpPr>
          <a:xfrm>
            <a:off x="938703" y="3977641"/>
            <a:ext cx="720930" cy="2112480"/>
            <a:chOff x="938703" y="3977641"/>
            <a:chExt cx="720930" cy="2112480"/>
          </a:xfrm>
        </p:grpSpPr>
        <p:sp>
          <p:nvSpPr>
            <p:cNvPr id="97" name="Freeform 96"/>
            <p:cNvSpPr/>
            <p:nvPr/>
          </p:nvSpPr>
          <p:spPr>
            <a:xfrm>
              <a:off x="1110827" y="3977641"/>
              <a:ext cx="548806" cy="2112480"/>
            </a:xfrm>
            <a:custGeom>
              <a:avLst/>
              <a:gdLst>
                <a:gd name="connsiteX0" fmla="*/ 544237 w 550089"/>
                <a:gd name="connsiteY0" fmla="*/ 2313886 h 2478694"/>
                <a:gd name="connsiteX1" fmla="*/ 333925 w 550089"/>
                <a:gd name="connsiteY1" fmla="*/ 2478478 h 2478694"/>
                <a:gd name="connsiteX2" fmla="*/ 13885 w 550089"/>
                <a:gd name="connsiteY2" fmla="*/ 2341318 h 2478694"/>
                <a:gd name="connsiteX3" fmla="*/ 68749 w 550089"/>
                <a:gd name="connsiteY3" fmla="*/ 2039566 h 2478694"/>
                <a:gd name="connsiteX4" fmla="*/ 169333 w 550089"/>
                <a:gd name="connsiteY4" fmla="*/ 1920694 h 2478694"/>
                <a:gd name="connsiteX5" fmla="*/ 169333 w 550089"/>
                <a:gd name="connsiteY5" fmla="*/ 1454350 h 2478694"/>
                <a:gd name="connsiteX6" fmla="*/ 178477 w 550089"/>
                <a:gd name="connsiteY6" fmla="*/ 978862 h 2478694"/>
                <a:gd name="connsiteX7" fmla="*/ 471085 w 550089"/>
                <a:gd name="connsiteY7" fmla="*/ 878278 h 2478694"/>
                <a:gd name="connsiteX8" fmla="*/ 544237 w 550089"/>
                <a:gd name="connsiteY8" fmla="*/ 585670 h 2478694"/>
                <a:gd name="connsiteX9" fmla="*/ 352213 w 550089"/>
                <a:gd name="connsiteY9" fmla="*/ 402790 h 2478694"/>
                <a:gd name="connsiteX10" fmla="*/ 343069 w 550089"/>
                <a:gd name="connsiteY10" fmla="*/ 64462 h 2478694"/>
                <a:gd name="connsiteX11" fmla="*/ 306493 w 550089"/>
                <a:gd name="connsiteY11" fmla="*/ 454 h 2478694"/>
                <a:gd name="connsiteX0" fmla="*/ 544237 w 549945"/>
                <a:gd name="connsiteY0" fmla="*/ 2313886 h 2478694"/>
                <a:gd name="connsiteX1" fmla="*/ 333925 w 549945"/>
                <a:gd name="connsiteY1" fmla="*/ 2478478 h 2478694"/>
                <a:gd name="connsiteX2" fmla="*/ 13885 w 549945"/>
                <a:gd name="connsiteY2" fmla="*/ 2341318 h 2478694"/>
                <a:gd name="connsiteX3" fmla="*/ 68749 w 549945"/>
                <a:gd name="connsiteY3" fmla="*/ 2039566 h 2478694"/>
                <a:gd name="connsiteX4" fmla="*/ 169333 w 549945"/>
                <a:gd name="connsiteY4" fmla="*/ 1920694 h 2478694"/>
                <a:gd name="connsiteX5" fmla="*/ 169333 w 549945"/>
                <a:gd name="connsiteY5" fmla="*/ 1454350 h 2478694"/>
                <a:gd name="connsiteX6" fmla="*/ 187621 w 549945"/>
                <a:gd name="connsiteY6" fmla="*/ 960574 h 2478694"/>
                <a:gd name="connsiteX7" fmla="*/ 471085 w 549945"/>
                <a:gd name="connsiteY7" fmla="*/ 878278 h 2478694"/>
                <a:gd name="connsiteX8" fmla="*/ 544237 w 549945"/>
                <a:gd name="connsiteY8" fmla="*/ 585670 h 2478694"/>
                <a:gd name="connsiteX9" fmla="*/ 352213 w 549945"/>
                <a:gd name="connsiteY9" fmla="*/ 402790 h 2478694"/>
                <a:gd name="connsiteX10" fmla="*/ 343069 w 549945"/>
                <a:gd name="connsiteY10" fmla="*/ 64462 h 2478694"/>
                <a:gd name="connsiteX11" fmla="*/ 306493 w 549945"/>
                <a:gd name="connsiteY11" fmla="*/ 454 h 2478694"/>
                <a:gd name="connsiteX0" fmla="*/ 544237 w 548806"/>
                <a:gd name="connsiteY0" fmla="*/ 2313809 h 2478617"/>
                <a:gd name="connsiteX1" fmla="*/ 333925 w 548806"/>
                <a:gd name="connsiteY1" fmla="*/ 2478401 h 2478617"/>
                <a:gd name="connsiteX2" fmla="*/ 13885 w 548806"/>
                <a:gd name="connsiteY2" fmla="*/ 2341241 h 2478617"/>
                <a:gd name="connsiteX3" fmla="*/ 68749 w 548806"/>
                <a:gd name="connsiteY3" fmla="*/ 2039489 h 2478617"/>
                <a:gd name="connsiteX4" fmla="*/ 169333 w 548806"/>
                <a:gd name="connsiteY4" fmla="*/ 1920617 h 2478617"/>
                <a:gd name="connsiteX5" fmla="*/ 169333 w 548806"/>
                <a:gd name="connsiteY5" fmla="*/ 1454273 h 2478617"/>
                <a:gd name="connsiteX6" fmla="*/ 187621 w 548806"/>
                <a:gd name="connsiteY6" fmla="*/ 960497 h 2478617"/>
                <a:gd name="connsiteX7" fmla="*/ 471085 w 548806"/>
                <a:gd name="connsiteY7" fmla="*/ 878201 h 2478617"/>
                <a:gd name="connsiteX8" fmla="*/ 544237 w 548806"/>
                <a:gd name="connsiteY8" fmla="*/ 585593 h 2478617"/>
                <a:gd name="connsiteX9" fmla="*/ 370501 w 548806"/>
                <a:gd name="connsiteY9" fmla="*/ 393569 h 2478617"/>
                <a:gd name="connsiteX10" fmla="*/ 343069 w 548806"/>
                <a:gd name="connsiteY10" fmla="*/ 64385 h 2478617"/>
                <a:gd name="connsiteX11" fmla="*/ 306493 w 548806"/>
                <a:gd name="connsiteY11" fmla="*/ 377 h 2478617"/>
                <a:gd name="connsiteX0" fmla="*/ 544237 w 548806"/>
                <a:gd name="connsiteY0" fmla="*/ 2313459 h 2478267"/>
                <a:gd name="connsiteX1" fmla="*/ 333925 w 548806"/>
                <a:gd name="connsiteY1" fmla="*/ 2478051 h 2478267"/>
                <a:gd name="connsiteX2" fmla="*/ 13885 w 548806"/>
                <a:gd name="connsiteY2" fmla="*/ 2340891 h 2478267"/>
                <a:gd name="connsiteX3" fmla="*/ 68749 w 548806"/>
                <a:gd name="connsiteY3" fmla="*/ 2039139 h 2478267"/>
                <a:gd name="connsiteX4" fmla="*/ 169333 w 548806"/>
                <a:gd name="connsiteY4" fmla="*/ 1920267 h 2478267"/>
                <a:gd name="connsiteX5" fmla="*/ 169333 w 548806"/>
                <a:gd name="connsiteY5" fmla="*/ 1453923 h 2478267"/>
                <a:gd name="connsiteX6" fmla="*/ 187621 w 548806"/>
                <a:gd name="connsiteY6" fmla="*/ 960147 h 2478267"/>
                <a:gd name="connsiteX7" fmla="*/ 471085 w 548806"/>
                <a:gd name="connsiteY7" fmla="*/ 877851 h 2478267"/>
                <a:gd name="connsiteX8" fmla="*/ 544237 w 548806"/>
                <a:gd name="connsiteY8" fmla="*/ 585243 h 2478267"/>
                <a:gd name="connsiteX9" fmla="*/ 370501 w 548806"/>
                <a:gd name="connsiteY9" fmla="*/ 393219 h 2478267"/>
                <a:gd name="connsiteX10" fmla="*/ 370501 w 548806"/>
                <a:gd name="connsiteY10" fmla="*/ 128043 h 2478267"/>
                <a:gd name="connsiteX11" fmla="*/ 306493 w 548806"/>
                <a:gd name="connsiteY11" fmla="*/ 27 h 2478267"/>
                <a:gd name="connsiteX0" fmla="*/ 544237 w 548806"/>
                <a:gd name="connsiteY0" fmla="*/ 2313459 h 2478267"/>
                <a:gd name="connsiteX1" fmla="*/ 333925 w 548806"/>
                <a:gd name="connsiteY1" fmla="*/ 2478051 h 2478267"/>
                <a:gd name="connsiteX2" fmla="*/ 13885 w 548806"/>
                <a:gd name="connsiteY2" fmla="*/ 2340891 h 2478267"/>
                <a:gd name="connsiteX3" fmla="*/ 68749 w 548806"/>
                <a:gd name="connsiteY3" fmla="*/ 2039139 h 2478267"/>
                <a:gd name="connsiteX4" fmla="*/ 169333 w 548806"/>
                <a:gd name="connsiteY4" fmla="*/ 1920267 h 2478267"/>
                <a:gd name="connsiteX5" fmla="*/ 169333 w 548806"/>
                <a:gd name="connsiteY5" fmla="*/ 1453923 h 2478267"/>
                <a:gd name="connsiteX6" fmla="*/ 187621 w 548806"/>
                <a:gd name="connsiteY6" fmla="*/ 932715 h 2478267"/>
                <a:gd name="connsiteX7" fmla="*/ 471085 w 548806"/>
                <a:gd name="connsiteY7" fmla="*/ 877851 h 2478267"/>
                <a:gd name="connsiteX8" fmla="*/ 544237 w 548806"/>
                <a:gd name="connsiteY8" fmla="*/ 585243 h 2478267"/>
                <a:gd name="connsiteX9" fmla="*/ 370501 w 548806"/>
                <a:gd name="connsiteY9" fmla="*/ 393219 h 2478267"/>
                <a:gd name="connsiteX10" fmla="*/ 370501 w 548806"/>
                <a:gd name="connsiteY10" fmla="*/ 128043 h 2478267"/>
                <a:gd name="connsiteX11" fmla="*/ 306493 w 548806"/>
                <a:gd name="connsiteY11" fmla="*/ 27 h 2478267"/>
                <a:gd name="connsiteX0" fmla="*/ 544237 w 548806"/>
                <a:gd name="connsiteY0" fmla="*/ 2185416 h 2350224"/>
                <a:gd name="connsiteX1" fmla="*/ 333925 w 548806"/>
                <a:gd name="connsiteY1" fmla="*/ 2350008 h 2350224"/>
                <a:gd name="connsiteX2" fmla="*/ 13885 w 548806"/>
                <a:gd name="connsiteY2" fmla="*/ 2212848 h 2350224"/>
                <a:gd name="connsiteX3" fmla="*/ 68749 w 548806"/>
                <a:gd name="connsiteY3" fmla="*/ 1911096 h 2350224"/>
                <a:gd name="connsiteX4" fmla="*/ 169333 w 548806"/>
                <a:gd name="connsiteY4" fmla="*/ 1792224 h 2350224"/>
                <a:gd name="connsiteX5" fmla="*/ 169333 w 548806"/>
                <a:gd name="connsiteY5" fmla="*/ 1325880 h 2350224"/>
                <a:gd name="connsiteX6" fmla="*/ 187621 w 548806"/>
                <a:gd name="connsiteY6" fmla="*/ 804672 h 2350224"/>
                <a:gd name="connsiteX7" fmla="*/ 471085 w 548806"/>
                <a:gd name="connsiteY7" fmla="*/ 749808 h 2350224"/>
                <a:gd name="connsiteX8" fmla="*/ 544237 w 548806"/>
                <a:gd name="connsiteY8" fmla="*/ 457200 h 2350224"/>
                <a:gd name="connsiteX9" fmla="*/ 370501 w 548806"/>
                <a:gd name="connsiteY9" fmla="*/ 265176 h 2350224"/>
                <a:gd name="connsiteX10" fmla="*/ 370501 w 548806"/>
                <a:gd name="connsiteY10" fmla="*/ 0 h 2350224"/>
                <a:gd name="connsiteX0" fmla="*/ 544237 w 548806"/>
                <a:gd name="connsiteY0" fmla="*/ 1947672 h 2112480"/>
                <a:gd name="connsiteX1" fmla="*/ 333925 w 548806"/>
                <a:gd name="connsiteY1" fmla="*/ 2112264 h 2112480"/>
                <a:gd name="connsiteX2" fmla="*/ 13885 w 548806"/>
                <a:gd name="connsiteY2" fmla="*/ 1975104 h 2112480"/>
                <a:gd name="connsiteX3" fmla="*/ 68749 w 548806"/>
                <a:gd name="connsiteY3" fmla="*/ 1673352 h 2112480"/>
                <a:gd name="connsiteX4" fmla="*/ 169333 w 548806"/>
                <a:gd name="connsiteY4" fmla="*/ 1554480 h 2112480"/>
                <a:gd name="connsiteX5" fmla="*/ 169333 w 548806"/>
                <a:gd name="connsiteY5" fmla="*/ 1088136 h 2112480"/>
                <a:gd name="connsiteX6" fmla="*/ 187621 w 548806"/>
                <a:gd name="connsiteY6" fmla="*/ 566928 h 2112480"/>
                <a:gd name="connsiteX7" fmla="*/ 471085 w 548806"/>
                <a:gd name="connsiteY7" fmla="*/ 512064 h 2112480"/>
                <a:gd name="connsiteX8" fmla="*/ 544237 w 548806"/>
                <a:gd name="connsiteY8" fmla="*/ 219456 h 2112480"/>
                <a:gd name="connsiteX9" fmla="*/ 370501 w 548806"/>
                <a:gd name="connsiteY9" fmla="*/ 27432 h 2112480"/>
                <a:gd name="connsiteX10" fmla="*/ 315637 w 548806"/>
                <a:gd name="connsiteY10" fmla="*/ 0 h 211248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548806" h="2112480">
                  <a:moveTo>
                    <a:pt x="544237" y="1947672"/>
                  </a:moveTo>
                  <a:cubicBezTo>
                    <a:pt x="483277" y="2027682"/>
                    <a:pt x="422317" y="2107692"/>
                    <a:pt x="333925" y="2112264"/>
                  </a:cubicBezTo>
                  <a:cubicBezTo>
                    <a:pt x="245533" y="2116836"/>
                    <a:pt x="58081" y="2048256"/>
                    <a:pt x="13885" y="1975104"/>
                  </a:cubicBezTo>
                  <a:cubicBezTo>
                    <a:pt x="-30311" y="1901952"/>
                    <a:pt x="42841" y="1743456"/>
                    <a:pt x="68749" y="1673352"/>
                  </a:cubicBezTo>
                  <a:cubicBezTo>
                    <a:pt x="94657" y="1603248"/>
                    <a:pt x="152569" y="1652016"/>
                    <a:pt x="169333" y="1554480"/>
                  </a:cubicBezTo>
                  <a:cubicBezTo>
                    <a:pt x="186097" y="1456944"/>
                    <a:pt x="166285" y="1252728"/>
                    <a:pt x="169333" y="1088136"/>
                  </a:cubicBezTo>
                  <a:cubicBezTo>
                    <a:pt x="172381" y="923544"/>
                    <a:pt x="137329" y="662940"/>
                    <a:pt x="187621" y="566928"/>
                  </a:cubicBezTo>
                  <a:cubicBezTo>
                    <a:pt x="237913" y="470916"/>
                    <a:pt x="411649" y="569976"/>
                    <a:pt x="471085" y="512064"/>
                  </a:cubicBezTo>
                  <a:cubicBezTo>
                    <a:pt x="530521" y="454152"/>
                    <a:pt x="561001" y="300228"/>
                    <a:pt x="544237" y="219456"/>
                  </a:cubicBezTo>
                  <a:cubicBezTo>
                    <a:pt x="527473" y="138684"/>
                    <a:pt x="408601" y="64008"/>
                    <a:pt x="370501" y="27432"/>
                  </a:cubicBezTo>
                  <a:cubicBezTo>
                    <a:pt x="332401" y="-9144"/>
                    <a:pt x="326305" y="65532"/>
                    <a:pt x="315637" y="0"/>
                  </a:cubicBezTo>
                </a:path>
              </a:pathLst>
            </a:custGeom>
            <a:noFill/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8" name="TextBox 97"/>
                <p:cNvSpPr txBox="1"/>
                <p:nvPr/>
              </p:nvSpPr>
              <p:spPr>
                <a:xfrm>
                  <a:off x="938703" y="4736330"/>
                  <a:ext cx="357190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</m:oMath>
                    </m:oMathPara>
                  </a14:m>
                  <a:endParaRPr lang="he-IL" sz="24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8" name="TextBox 9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703" y="4736330"/>
                  <a:ext cx="357190" cy="461665"/>
                </a:xfrm>
                <a:prstGeom prst="rect">
                  <a:avLst/>
                </a:prstGeom>
                <a:blipFill>
                  <a:blip r:embed="rId19"/>
                  <a:stretch>
                    <a:fillRect l="-1864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442907" y="1453896"/>
            <a:ext cx="1189946" cy="3118104"/>
            <a:chOff x="2442907" y="1453896"/>
            <a:chExt cx="1189946" cy="311810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6" name="TextBox 95"/>
                <p:cNvSpPr txBox="1"/>
                <p:nvPr/>
              </p:nvSpPr>
              <p:spPr>
                <a:xfrm>
                  <a:off x="2741836" y="3426161"/>
                  <a:ext cx="357190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𝑄</m:t>
                        </m:r>
                      </m:oMath>
                    </m:oMathPara>
                  </a14:m>
                  <a:endParaRPr lang="he-IL" sz="2400" i="1" dirty="0">
                    <a:solidFill>
                      <a:srgbClr val="CC0099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96" name="TextBox 9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41836" y="3426161"/>
                  <a:ext cx="357190" cy="461665"/>
                </a:xfrm>
                <a:prstGeom prst="rect">
                  <a:avLst/>
                </a:prstGeom>
                <a:blipFill>
                  <a:blip r:embed="rId20"/>
                  <a:stretch>
                    <a:fillRect l="-29310" r="-5172" b="-144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9" name="Freeform 98"/>
            <p:cNvSpPr/>
            <p:nvPr/>
          </p:nvSpPr>
          <p:spPr>
            <a:xfrm>
              <a:off x="2442907" y="1453896"/>
              <a:ext cx="1189946" cy="3118104"/>
            </a:xfrm>
            <a:custGeom>
              <a:avLst/>
              <a:gdLst>
                <a:gd name="connsiteX0" fmla="*/ 967805 w 1189946"/>
                <a:gd name="connsiteY0" fmla="*/ 3118104 h 3118104"/>
                <a:gd name="connsiteX1" fmla="*/ 1168973 w 1189946"/>
                <a:gd name="connsiteY1" fmla="*/ 2953512 h 3118104"/>
                <a:gd name="connsiteX2" fmla="*/ 1150685 w 1189946"/>
                <a:gd name="connsiteY2" fmla="*/ 2587752 h 3118104"/>
                <a:gd name="connsiteX3" fmla="*/ 876365 w 1189946"/>
                <a:gd name="connsiteY3" fmla="*/ 2578608 h 3118104"/>
                <a:gd name="connsiteX4" fmla="*/ 784925 w 1189946"/>
                <a:gd name="connsiteY4" fmla="*/ 2532888 h 3118104"/>
                <a:gd name="connsiteX5" fmla="*/ 803213 w 1189946"/>
                <a:gd name="connsiteY5" fmla="*/ 2139696 h 3118104"/>
                <a:gd name="connsiteX6" fmla="*/ 144845 w 1189946"/>
                <a:gd name="connsiteY6" fmla="*/ 1819656 h 3118104"/>
                <a:gd name="connsiteX7" fmla="*/ 318581 w 1189946"/>
                <a:gd name="connsiteY7" fmla="*/ 1536192 h 3118104"/>
                <a:gd name="connsiteX8" fmla="*/ 190565 w 1189946"/>
                <a:gd name="connsiteY8" fmla="*/ 1252728 h 3118104"/>
                <a:gd name="connsiteX9" fmla="*/ 35117 w 1189946"/>
                <a:gd name="connsiteY9" fmla="*/ 1216152 h 3118104"/>
                <a:gd name="connsiteX10" fmla="*/ 35117 w 1189946"/>
                <a:gd name="connsiteY10" fmla="*/ 740664 h 3118104"/>
                <a:gd name="connsiteX11" fmla="*/ 419165 w 1189946"/>
                <a:gd name="connsiteY11" fmla="*/ 374904 h 3118104"/>
                <a:gd name="connsiteX12" fmla="*/ 556325 w 1189946"/>
                <a:gd name="connsiteY12" fmla="*/ 192024 h 3118104"/>
                <a:gd name="connsiteX13" fmla="*/ 528893 w 1189946"/>
                <a:gd name="connsiteY13" fmla="*/ 64008 h 3118104"/>
                <a:gd name="connsiteX14" fmla="*/ 391733 w 1189946"/>
                <a:gd name="connsiteY14" fmla="*/ 0 h 311810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189946" h="3118104">
                  <a:moveTo>
                    <a:pt x="967805" y="3118104"/>
                  </a:moveTo>
                  <a:cubicBezTo>
                    <a:pt x="1053149" y="3080004"/>
                    <a:pt x="1138493" y="3041904"/>
                    <a:pt x="1168973" y="2953512"/>
                  </a:cubicBezTo>
                  <a:cubicBezTo>
                    <a:pt x="1199453" y="2865120"/>
                    <a:pt x="1199453" y="2650236"/>
                    <a:pt x="1150685" y="2587752"/>
                  </a:cubicBezTo>
                  <a:cubicBezTo>
                    <a:pt x="1101917" y="2525268"/>
                    <a:pt x="937325" y="2587752"/>
                    <a:pt x="876365" y="2578608"/>
                  </a:cubicBezTo>
                  <a:cubicBezTo>
                    <a:pt x="815405" y="2569464"/>
                    <a:pt x="797117" y="2606040"/>
                    <a:pt x="784925" y="2532888"/>
                  </a:cubicBezTo>
                  <a:cubicBezTo>
                    <a:pt x="772733" y="2459736"/>
                    <a:pt x="909893" y="2258568"/>
                    <a:pt x="803213" y="2139696"/>
                  </a:cubicBezTo>
                  <a:cubicBezTo>
                    <a:pt x="696533" y="2020824"/>
                    <a:pt x="225617" y="1920240"/>
                    <a:pt x="144845" y="1819656"/>
                  </a:cubicBezTo>
                  <a:cubicBezTo>
                    <a:pt x="64073" y="1719072"/>
                    <a:pt x="310961" y="1630680"/>
                    <a:pt x="318581" y="1536192"/>
                  </a:cubicBezTo>
                  <a:cubicBezTo>
                    <a:pt x="326201" y="1441704"/>
                    <a:pt x="237809" y="1306068"/>
                    <a:pt x="190565" y="1252728"/>
                  </a:cubicBezTo>
                  <a:cubicBezTo>
                    <a:pt x="143321" y="1199388"/>
                    <a:pt x="61025" y="1301496"/>
                    <a:pt x="35117" y="1216152"/>
                  </a:cubicBezTo>
                  <a:cubicBezTo>
                    <a:pt x="9209" y="1130808"/>
                    <a:pt x="-28891" y="880872"/>
                    <a:pt x="35117" y="740664"/>
                  </a:cubicBezTo>
                  <a:cubicBezTo>
                    <a:pt x="99125" y="600456"/>
                    <a:pt x="332297" y="466344"/>
                    <a:pt x="419165" y="374904"/>
                  </a:cubicBezTo>
                  <a:cubicBezTo>
                    <a:pt x="506033" y="283464"/>
                    <a:pt x="538037" y="243840"/>
                    <a:pt x="556325" y="192024"/>
                  </a:cubicBezTo>
                  <a:cubicBezTo>
                    <a:pt x="574613" y="140208"/>
                    <a:pt x="556325" y="96012"/>
                    <a:pt x="528893" y="64008"/>
                  </a:cubicBezTo>
                  <a:cubicBezTo>
                    <a:pt x="501461" y="32004"/>
                    <a:pt x="446597" y="16002"/>
                    <a:pt x="391733" y="0"/>
                  </a:cubicBezTo>
                </a:path>
              </a:pathLst>
            </a:custGeom>
            <a:noFill/>
            <a:ln w="25400">
              <a:solidFill>
                <a:srgbClr val="CC0099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0" name="TextBox 99"/>
              <p:cNvSpPr txBox="1"/>
              <p:nvPr/>
            </p:nvSpPr>
            <p:spPr>
              <a:xfrm>
                <a:off x="1899085" y="5052015"/>
                <a:ext cx="2219040" cy="41385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lIns="0" tIns="0" rIns="0" bIns="0" rtlCol="1">
                <a:no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𝑏𝑟𝑖𝑑𝑔𝑒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[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𝑠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]=</m:t>
                      </m:r>
                      <m:r>
                        <a:rPr lang="en-US" sz="2400" b="0" i="1" dirty="0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𝑣𝑤</m:t>
                      </m:r>
                    </m:oMath>
                  </m:oMathPara>
                </a14:m>
                <a:endParaRPr lang="he-IL" sz="2400" i="1" dirty="0">
                  <a:solidFill>
                    <a:srgbClr val="0000FF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00" name="TextBox 9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99085" y="5052015"/>
                <a:ext cx="2219040" cy="413853"/>
              </a:xfrm>
              <a:prstGeom prst="rect">
                <a:avLst/>
              </a:prstGeom>
              <a:blipFill>
                <a:blip r:embed="rId21"/>
                <a:stretch>
                  <a:fillRect l="-5220" b="-205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2467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62" grpId="0"/>
      <p:bldP spid="93" grpId="0"/>
      <p:bldP spid="42" grpId="0"/>
      <p:bldP spid="46" grpId="0"/>
      <p:bldP spid="47" grpId="0"/>
      <p:bldP spid="100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44624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Maximum matching</a:t>
            </a: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-652" y="859795"/>
            <a:ext cx="9144000" cy="44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</a:t>
            </a:r>
            <a:r>
              <a:rPr lang="en-US" sz="2300" kern="0" dirty="0" smtClean="0">
                <a:solidFill>
                  <a:srgbClr val="0033CC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bipartite</a:t>
            </a:r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case can be reduced do </a:t>
            </a:r>
            <a:r>
              <a:rPr lang="en-US" sz="23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maximum network flow</a:t>
            </a:r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  <a:r>
              <a:rPr lang="en-US" sz="23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endParaRPr lang="en-US" sz="2300" kern="0" dirty="0" smtClean="0">
              <a:solidFill>
                <a:schemeClr val="tx1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-652" y="1288954"/>
            <a:ext cx="9144000" cy="80021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problem in </a:t>
            </a:r>
            <a:r>
              <a:rPr lang="en-US" sz="2300" kern="0" dirty="0" smtClean="0">
                <a:solidFill>
                  <a:srgbClr val="0033CC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non-bipartite</a:t>
            </a:r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graphs is harder. </a:t>
            </a:r>
            <a:b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First polynomial time algorithm given by </a:t>
            </a:r>
            <a:r>
              <a:rPr lang="en-US" sz="2300" kern="0" dirty="0" smtClean="0">
                <a:solidFill>
                  <a:srgbClr val="996633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[Edmonds (1965)]</a:t>
            </a:r>
            <a:r>
              <a:rPr lang="en-US" sz="23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Rectangle 4"/>
              <p:cNvSpPr txBox="1">
                <a:spLocks noChangeArrowheads="1"/>
              </p:cNvSpPr>
              <p:nvPr/>
            </p:nvSpPr>
            <p:spPr bwMode="auto">
              <a:xfrm>
                <a:off x="8601" y="2072056"/>
                <a:ext cx="9144000" cy="813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</a:t>
                </a:r>
                <a:r>
                  <a:rPr lang="en-US" sz="2300" kern="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bipartite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case can be solved in </a:t>
                </a:r>
                <a14:m>
                  <m:oMath xmlns:m="http://schemas.openxmlformats.org/officeDocument/2006/math">
                    <m:r>
                      <a:rPr lang="en-US" sz="23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3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sSup>
                      <m:sSupPr>
                        <m:ctrlPr>
                          <a:rPr lang="en-US" sz="23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3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3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3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3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time.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[Hopcroft-Karp (1973)] ([</a:t>
                </a:r>
                <a:r>
                  <a:rPr lang="en-US" sz="2300" kern="0" dirty="0" err="1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Dinic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(1970) ] [Even-</a:t>
                </a:r>
                <a:r>
                  <a:rPr lang="en-US" sz="2300" kern="0" dirty="0" err="1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Tarjan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(1975)] </a:t>
                </a:r>
              </a:p>
            </p:txBody>
          </p:sp>
        </mc:Choice>
        <mc:Fallback xmlns="">
          <p:sp>
            <p:nvSpPr>
              <p:cNvPr id="3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1" y="2072056"/>
                <a:ext cx="9144000" cy="813492"/>
              </a:xfrm>
              <a:prstGeom prst="rect">
                <a:avLst/>
              </a:prstGeom>
              <a:blipFill rotWithShape="0">
                <a:blip r:embed="rId2"/>
                <a:stretch>
                  <a:fillRect t="-3759" b="-1654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4"/>
              <p:cNvSpPr txBox="1">
                <a:spLocks noChangeArrowheads="1"/>
              </p:cNvSpPr>
              <p:nvPr/>
            </p:nvSpPr>
            <p:spPr bwMode="auto">
              <a:xfrm>
                <a:off x="-364" y="3664806"/>
                <a:ext cx="9144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23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3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i="1" kern="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𝑚𝑛</m:t>
                    </m:r>
                    <m:r>
                      <a:rPr lang="en-US" sz="23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3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𝛼</m:t>
                    </m:r>
                    <m:r>
                      <a:rPr lang="en-US" sz="23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i="1" kern="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r>
                      <a:rPr lang="en-US" sz="2300" i="1" kern="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i="1" kern="0" dirty="0" err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3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))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-time implementation of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Edmonds’ algorithm was given by 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:r>
                  <a:rPr lang="en-US" sz="2300" kern="0" dirty="0" err="1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Gabow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(1976)]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364" y="3664806"/>
                <a:ext cx="9144000" cy="800219"/>
              </a:xfrm>
              <a:prstGeom prst="rect">
                <a:avLst/>
              </a:prstGeom>
              <a:blipFill rotWithShape="0">
                <a:blip r:embed="rId3"/>
                <a:stretch>
                  <a:fillRect t="-6107" b="-167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Rectangle 4"/>
              <p:cNvSpPr txBox="1">
                <a:spLocks noChangeArrowheads="1"/>
              </p:cNvSpPr>
              <p:nvPr/>
            </p:nvSpPr>
            <p:spPr bwMode="auto">
              <a:xfrm>
                <a:off x="8601" y="4447908"/>
                <a:ext cx="9144000" cy="116743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23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3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𝑚</m:t>
                    </m:r>
                    <m:sSup>
                      <m:sSupPr>
                        <m:ctrlPr>
                          <a:rPr lang="en-US" sz="23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3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  <m:r>
                          <a:rPr lang="en-US" sz="23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3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sz="23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-time </a:t>
                </a:r>
                <a:r>
                  <a:rPr lang="en-US" sz="23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algorihm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for the </a:t>
                </a:r>
                <a:r>
                  <a:rPr lang="en-US" sz="2300" kern="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non-bipartite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case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given by 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:r>
                  <a:rPr lang="en-US" sz="2300" kern="0" dirty="0" err="1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Micali-Vazirani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(1980)] ([</a:t>
                </a:r>
                <a:r>
                  <a:rPr lang="en-US" sz="2300" kern="0" dirty="0" err="1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Vazirani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(2014)]) </a:t>
                </a:r>
                <a:b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later also by 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:r>
                  <a:rPr lang="en-US" sz="2300" kern="0" dirty="0" err="1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Gabow-Tarjan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(1991</a:t>
                </a:r>
                <a:r>
                  <a:rPr lang="en-US" sz="2300" kern="0" dirty="0" smtClean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)]</a:t>
                </a:r>
                <a:r>
                  <a:rPr lang="en-US" sz="23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:r>
                  <a:rPr lang="en-US" sz="2300" kern="0" dirty="0" err="1" smtClean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Gabow</a:t>
                </a:r>
                <a:r>
                  <a:rPr lang="en-US" sz="2300" kern="0" dirty="0" smtClean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(2017)]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3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1" y="4447908"/>
                <a:ext cx="9144000" cy="1167435"/>
              </a:xfrm>
              <a:prstGeom prst="rect">
                <a:avLst/>
              </a:prstGeom>
              <a:blipFill>
                <a:blip r:embed="rId4"/>
                <a:stretch>
                  <a:fillRect t="-2618" b="-109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21522" y="2868431"/>
                <a:ext cx="9144000" cy="81349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 </a:t>
                </a:r>
                <a:r>
                  <a:rPr lang="en-US" sz="2300" kern="0" dirty="0" smtClean="0">
                    <a:solidFill>
                      <a:srgbClr val="0033CC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bipartite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case can be solved in </a:t>
                </a:r>
                <a14:m>
                  <m:oMath xmlns:m="http://schemas.openxmlformats.org/officeDocument/2006/math">
                    <m:r>
                      <a:rPr lang="en-US" sz="23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3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3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𝑚</m:t>
                        </m:r>
                      </m:e>
                      <m:sup>
                        <m:r>
                          <a:rPr lang="en-US" sz="23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10</m:t>
                        </m:r>
                        <m:r>
                          <a:rPr lang="en-US" sz="23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/</m:t>
                        </m:r>
                        <m:r>
                          <a:rPr lang="en-US" sz="23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7</m:t>
                        </m:r>
                      </m:sup>
                    </m:sSup>
                    <m:r>
                      <a:rPr lang="en-US" sz="23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time,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rgbClr val="6633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using</a:t>
                </a:r>
                <a:r>
                  <a:rPr lang="en-US" sz="23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interior-point</a:t>
                </a:r>
                <a:r>
                  <a:rPr lang="en-US" sz="23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 smtClean="0">
                    <a:solidFill>
                      <a:srgbClr val="6633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techniques</a:t>
                </a:r>
                <a:r>
                  <a:rPr lang="en-US" sz="23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:r>
                  <a:rPr lang="en-US" sz="2300" kern="0" dirty="0" err="1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Mądry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(2013)]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1522" y="2868431"/>
                <a:ext cx="9144000" cy="813492"/>
              </a:xfrm>
              <a:prstGeom prst="rect">
                <a:avLst/>
              </a:prstGeom>
              <a:blipFill>
                <a:blip r:embed="rId5"/>
                <a:stretch>
                  <a:fillRect t="-3759" b="-1578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20506" y="5598226"/>
                <a:ext cx="9144000" cy="80021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 </a:t>
                </a:r>
                <a14:m>
                  <m:oMath xmlns:m="http://schemas.openxmlformats.org/officeDocument/2006/math">
                    <m:r>
                      <a:rPr lang="en-US" sz="23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𝑂</m:t>
                    </m:r>
                    <m:r>
                      <a:rPr lang="en-US" sz="23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sSup>
                      <m:sSupPr>
                        <m:ctrlPr>
                          <a:rPr lang="en-US" sz="23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sz="23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23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𝜔</m:t>
                        </m:r>
                      </m:sup>
                    </m:sSup>
                    <m:r>
                      <a:rPr lang="en-US" sz="23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-time algorithm using fast </a:t>
                </a:r>
                <a:r>
                  <a:rPr lang="en-US" sz="23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matrix multiplication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:r>
                  <a:rPr lang="en-US" sz="2300" kern="0" dirty="0" err="1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Mucha-Sankowski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(2004)] [Harvey (2006)]</a:t>
                </a:r>
              </a:p>
            </p:txBody>
          </p:sp>
        </mc:Choice>
        <mc:Fallback xmlns=""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506" y="5598226"/>
                <a:ext cx="9144000" cy="800219"/>
              </a:xfrm>
              <a:prstGeom prst="rect">
                <a:avLst/>
              </a:prstGeom>
              <a:blipFill rotWithShape="0">
                <a:blip r:embed="rId6"/>
                <a:stretch>
                  <a:fillRect t="-6061" b="-1590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74004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5" grpId="0"/>
      <p:bldP spid="36" grpId="0"/>
      <p:bldP spid="37" grpId="0"/>
      <p:bldP spid="39" grpId="0"/>
      <p:bldP spid="9" grpId="0"/>
      <p:bldP spid="10" grpId="0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 Box 3"/>
              <p:cNvSpPr txBox="1">
                <a:spLocks noChangeArrowheads="1"/>
              </p:cNvSpPr>
              <p:nvPr/>
            </p:nvSpPr>
            <p:spPr bwMode="auto">
              <a:xfrm>
                <a:off x="-10440" y="87015"/>
                <a:ext cx="9154440" cy="677108"/>
              </a:xfrm>
              <a:prstGeom prst="rect">
                <a:avLst/>
              </a:prstGeom>
              <a:noFill/>
              <a:ln w="9525">
                <a:noFill/>
                <a:round/>
                <a:headEnd/>
                <a:tailEnd/>
              </a:ln>
              <a:effectLst/>
            </p:spPr>
            <p:txBody>
              <a:bodyPr wrap="square" lIns="0" tIns="0" rIns="0" bIns="0" anchor="ctr">
                <a:spAutoFit/>
              </a:bodyPr>
              <a:lstStyle/>
              <a:p>
                <a:pPr lvl="0" algn="ctr" rtl="0">
                  <a:tabLst>
                    <a:tab pos="723900" algn="l"/>
                    <a:tab pos="1447800" algn="l"/>
                    <a:tab pos="2171700" algn="l"/>
                    <a:tab pos="2895600" algn="l"/>
                    <a:tab pos="3619500" algn="l"/>
                    <a:tab pos="4343400" algn="l"/>
                    <a:tab pos="5065713" algn="l"/>
                    <a:tab pos="5791200" algn="l"/>
                    <a:tab pos="6515100" algn="l"/>
                    <a:tab pos="7235825" algn="l"/>
                    <a:tab pos="7956550" algn="l"/>
                    <a:tab pos="8686800" algn="l"/>
                  </a:tabLst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400" i="1" dirty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𝐹𝑖𝑛𝑑𝑃𝑎𝑡</m:t>
                      </m:r>
                      <m:r>
                        <a:rPr lang="en-US" sz="4400" i="1" dirty="0">
                          <a:solidFill>
                            <a:srgbClr val="CC0099"/>
                          </a:solidFill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h</m:t>
                      </m:r>
                    </m:oMath>
                  </m:oMathPara>
                </a14:m>
                <a:endParaRPr kumimoji="0" lang="en-GB" sz="4400" b="0" i="0" u="none" strike="noStrike" kern="0" cap="none" spc="0" normalizeH="0" baseline="0" noProof="0" dirty="0" smtClean="0">
                  <a:ln>
                    <a:noFill/>
                  </a:ln>
                  <a:solidFill>
                    <a:srgbClr val="0000FF"/>
                  </a:solidFill>
                  <a:effectLst/>
                  <a:uLnTx/>
                  <a:uFillTx/>
                </a:endParaRPr>
              </a:p>
            </p:txBody>
          </p:sp>
        </mc:Choice>
        <mc:Fallback xmlns="">
          <p:sp>
            <p:nvSpPr>
              <p:cNvPr id="2" name="Text 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0440" y="87015"/>
                <a:ext cx="9154440" cy="67710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round/>
                <a:headEnd/>
                <a:tailEnd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750356" y="1340768"/>
                <a:ext cx="7632848" cy="4375044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square" rtlCol="1">
                <a:spAutoFit/>
              </a:bodyPr>
              <a:lstStyle/>
              <a:p>
                <a:pPr algn="l" rtl="0">
                  <a:lnSpc>
                    <a:spcPct val="110000"/>
                  </a:lnSpc>
                </a:pPr>
                <a:r>
                  <a:rPr lang="en-US" sz="2300" i="1" dirty="0" smtClean="0"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300" b="0" i="1" dirty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𝐹𝑖𝑛𝑑𝑃𝑎𝑡</m:t>
                    </m:r>
                    <m:r>
                      <a:rPr lang="en-US" sz="2300" b="0" i="1" dirty="0" smtClean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3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3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b="0" i="1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3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  <m:r>
                      <a:rPr lang="en-US" sz="2300" b="0" i="1" dirty="0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300" b="0" dirty="0" smtClean="0">
                    <a:cs typeface="Times New Roman" panose="02020603050405020304" pitchFamily="18" charset="0"/>
                  </a:rPr>
                  <a:t>:</a:t>
                </a:r>
              </a:p>
              <a:p>
                <a:pPr algn="l" rtl="0">
                  <a:lnSpc>
                    <a:spcPct val="110000"/>
                  </a:lnSpc>
                </a:pPr>
                <a:r>
                  <a:rPr lang="en-US" sz="23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3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</a:t>
                </a:r>
              </a:p>
              <a:p>
                <a:pPr algn="l" rtl="0">
                  <a:lnSpc>
                    <a:spcPct val="110000"/>
                  </a:lnSpc>
                </a:pPr>
                <a:r>
                  <a:rPr lang="en-US" sz="23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3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return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300" b="0" dirty="0" smtClean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l" rtl="0">
                  <a:lnSpc>
                    <a:spcPct val="110000"/>
                  </a:lnSpc>
                </a:pPr>
                <a:r>
                  <a:rPr lang="en-US" sz="23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3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else if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𝑙𝑎𝑏𝑒𝑙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𝑠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=</m:t>
                    </m:r>
                  </m:oMath>
                </a14:m>
                <a:r>
                  <a:rPr lang="en-US" sz="2300" b="1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even</a:t>
                </a:r>
                <a:r>
                  <a:rPr lang="en-US" sz="23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:</a:t>
                </a:r>
              </a:p>
              <a:p>
                <a:pPr algn="l" rtl="0">
                  <a:lnSpc>
                    <a:spcPct val="110000"/>
                  </a:lnSpc>
                </a:pPr>
                <a:r>
                  <a:rPr lang="en-US" sz="23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3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return </a:t>
                </a:r>
                <a14:m>
                  <m:oMath xmlns:m="http://schemas.openxmlformats.org/officeDocument/2006/math">
                    <m:r>
                      <a:rPr lang="en-US" sz="23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⟨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(</m:t>
                    </m:r>
                    <m:r>
                      <a:rPr lang="en-US" sz="2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𝑚𝑎𝑡𝑒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])  ,  (</m:t>
                    </m:r>
                    <m:r>
                      <a:rPr lang="en-US" sz="2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𝑚𝑎𝑡𝑒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],</m:t>
                    </m:r>
                    <m:r>
                      <a:rPr lang="en-US" sz="2300" b="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𝑝𝑟𝑒𝑑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𝑚𝑎𝑡𝑒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300" i="1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30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])  ⟩ +</m:t>
                    </m:r>
                  </m:oMath>
                </a14:m>
                <a:endParaRPr lang="en-US" sz="2300" b="0" dirty="0" smtClean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l" rtl="0">
                  <a:lnSpc>
                    <a:spcPct val="110000"/>
                  </a:lnSpc>
                </a:pPr>
                <a:r>
                  <a:rPr lang="en-US" sz="23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 </a:t>
                </a:r>
                <a14:m>
                  <m:oMath xmlns:m="http://schemas.openxmlformats.org/officeDocument/2006/math">
                    <m:r>
                      <a:rPr lang="en-US" sz="23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𝐹𝑖𝑛𝑑𝑃𝑎𝑡</m:t>
                    </m:r>
                    <m:r>
                      <a:rPr lang="en-US" sz="23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rgbClr val="FF99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𝑝𝑟𝑒𝑑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𝑚𝑎𝑡𝑒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]],</m:t>
                    </m:r>
                    <m:r>
                      <a:rPr lang="en-US" sz="2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300" dirty="0" smtClean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l" rtl="0">
                  <a:lnSpc>
                    <a:spcPct val="110000"/>
                  </a:lnSpc>
                </a:pPr>
                <a:r>
                  <a:rPr lang="en-US" sz="23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3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else:</a:t>
                </a:r>
              </a:p>
              <a:p>
                <a:pPr algn="l" rtl="0">
                  <a:lnSpc>
                    <a:spcPct val="110000"/>
                  </a:lnSpc>
                </a:pPr>
                <a:r>
                  <a:rPr lang="en-US" sz="23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3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𝑣</m:t>
                        </m:r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300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𝑤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←</m:t>
                    </m:r>
                    <m:r>
                      <a:rPr lang="en-US" sz="2300" b="0" i="1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𝑏𝑟𝑖𝑑𝑔𝑒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𝑠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endParaRPr lang="en-US" sz="2300" dirty="0" smtClean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l" rtl="0">
                  <a:lnSpc>
                    <a:spcPct val="110000"/>
                  </a:lnSpc>
                </a:pPr>
                <a:r>
                  <a:rPr lang="en-US" sz="230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</a:t>
                </a:r>
                <a:r>
                  <a:rPr lang="en-US" sz="23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return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30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𝑠</m:t>
                            </m:r>
                            <m:r>
                              <a:rPr lang="en-US" sz="23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30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𝑚𝑎𝑡𝑒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30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 + </m:t>
                    </m:r>
                  </m:oMath>
                </a14:m>
                <a:r>
                  <a:rPr lang="en-US" sz="2300" dirty="0">
                    <a:cs typeface="Times New Roman" panose="02020603050405020304" pitchFamily="18" charset="0"/>
                  </a:rPr>
                  <a:t> </a:t>
                </a:r>
                <a:endParaRPr lang="en-US" sz="2300" dirty="0" smtClean="0">
                  <a:cs typeface="Times New Roman" panose="02020603050405020304" pitchFamily="18" charset="0"/>
                </a:endParaRPr>
              </a:p>
              <a:p>
                <a:pPr algn="l" rtl="0">
                  <a:lnSpc>
                    <a:spcPct val="110000"/>
                  </a:lnSpc>
                </a:pPr>
                <a:r>
                  <a:rPr lang="en-US" sz="2300" b="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𝑅𝑒𝑣𝑒𝑟𝑠𝑒</m:t>
                    </m:r>
                    <m:d>
                      <m:dPr>
                        <m:ctrlP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i="1" dirty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𝐹𝑖𝑛𝑑𝑃𝑎𝑡</m:t>
                        </m:r>
                        <m:r>
                          <a:rPr lang="en-US" sz="2300" i="1" dirty="0">
                            <a:solidFill>
                              <a:srgbClr val="CC0099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h</m:t>
                        </m:r>
                        <m:d>
                          <m:d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300" b="0" i="1" smtClean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𝑚𝑎𝑡𝑒</m:t>
                            </m:r>
                            <m:d>
                              <m:dPr>
                                <m:begChr m:val="["/>
                                <m:endChr m:val="]"/>
                                <m:ctrlPr>
                                  <a:rPr lang="en-US" sz="23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300" b="0" i="1" smtClean="0">
                                    <a:solidFill>
                                      <a:srgbClr val="0000FF"/>
                                    </a:solidFill>
                                    <a:latin typeface="Cambria Math" panose="02040503050406030204" pitchFamily="18" charset="0"/>
                                    <a:cs typeface="Times New Roman" panose="020206030504050203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endParaRPr lang="en-US" sz="2300" b="0" dirty="0" smtClean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  <a:p>
                <a:pPr algn="l" rtl="0">
                  <a:lnSpc>
                    <a:spcPct val="110000"/>
                  </a:lnSpc>
                </a:pPr>
                <a:r>
                  <a:rPr lang="en-US" sz="230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                   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3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  <m:d>
                          <m:dPr>
                            <m:ctrlP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</m:ctrlPr>
                          </m:dPr>
                          <m:e>
                            <m:r>
                              <a:rPr lang="en-US" sz="23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𝑣</m:t>
                            </m:r>
                            <m:r>
                              <a:rPr lang="en-US" sz="23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,</m:t>
                            </m:r>
                            <m:r>
                              <a:rPr lang="en-US" sz="2300" b="0" i="1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cs typeface="Times New Roman" panose="02020603050405020304" pitchFamily="18" charset="0"/>
                              </a:rPr>
                              <m:t>𝑤</m:t>
                            </m:r>
                          </m:e>
                        </m:d>
                        <m:r>
                          <a:rPr lang="en-US" sz="23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  <m:t> </m:t>
                        </m:r>
                      </m:e>
                    </m:d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3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𝐹𝑖𝑛𝑑𝑃𝑎𝑡</m:t>
                    </m:r>
                    <m:r>
                      <a:rPr lang="en-US" sz="2300" i="1" dirty="0">
                        <a:solidFill>
                          <a:srgbClr val="CC0099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h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𝑤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b="0" i="1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en-US" sz="23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sz="2300" dirty="0" smtClean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356" y="1340768"/>
                <a:ext cx="7632848" cy="4375044"/>
              </a:xfrm>
              <a:prstGeom prst="rect">
                <a:avLst/>
              </a:prstGeom>
              <a:blipFill>
                <a:blip r:embed="rId4"/>
                <a:stretch>
                  <a:fillRect l="-159" t="-694" b="-1389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2400" y="5775647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+</a:t>
            </a:r>
            <a:r>
              <a:rPr lang="en-US" sz="2400" i="1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denotes catenation of lists.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-6032" y="764704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Find an even alternating path from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𝑡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(Under some conditions.)</a:t>
                </a:r>
              </a:p>
            </p:txBody>
          </p:sp>
        </mc:Choice>
        <mc:Fallback xmlns=""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032" y="764704"/>
                <a:ext cx="9144000" cy="461665"/>
              </a:xfrm>
              <a:prstGeom prst="rect">
                <a:avLst/>
              </a:prstGeom>
              <a:blipFill>
                <a:blip r:embed="rId5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2400" y="6207695"/>
                <a:ext cx="9153856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𝑅𝑒𝑣𝑒𝑟𝑠𝑒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can be removed, as order of the edges is not important.</a:t>
                </a:r>
              </a:p>
            </p:txBody>
          </p:sp>
        </mc:Choice>
        <mc:Fallback xmlns=""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00" y="6207695"/>
                <a:ext cx="9153856" cy="461665"/>
              </a:xfrm>
              <a:prstGeom prst="rect">
                <a:avLst/>
              </a:prstGeom>
              <a:blipFill>
                <a:blip r:embed="rId6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295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0" grpId="0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61</a:t>
            </a:fld>
            <a:endParaRPr lang="da-DK"/>
          </a:p>
        </p:txBody>
      </p: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283295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Odd Vertex Cover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4"/>
              <p:cNvSpPr txBox="1">
                <a:spLocks noChangeArrowheads="1"/>
              </p:cNvSpPr>
              <p:nvPr/>
            </p:nvSpPr>
            <p:spPr bwMode="auto">
              <a:xfrm>
                <a:off x="-652" y="1323925"/>
                <a:ext cx="9144000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set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8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𝑉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 and a collection of subsets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8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…</m:t>
                    </m:r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8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𝑉</m:t>
                    </m:r>
                    <m:r>
                      <a:rPr lang="en-US" sz="2800" i="1" kern="0" baseline="-2500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/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is an </a:t>
                </a:r>
                <a:r>
                  <a:rPr lang="en-US" sz="2800" i="1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odd vertex cover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if for every edge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𝑒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/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either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𝑒</m:t>
                    </m:r>
                    <m:r>
                      <a:rPr lang="en-US" sz="28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∩</m:t>
                    </m:r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𝐶</m:t>
                    </m:r>
                    <m:r>
                      <a:rPr lang="en-US" sz="28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≠</m:t>
                    </m:r>
                    <m:r>
                      <a:rPr lang="en-US" sz="28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∅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 or</a:t>
                </a:r>
                <a:r>
                  <a:rPr lang="en-US" sz="2800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𝑒</m:t>
                    </m:r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⊆</m:t>
                    </m:r>
                    <m:sSub>
                      <m:sSubPr>
                        <m:ctrlPr>
                          <a:rPr lang="en-US" sz="28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i="1" kern="0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𝑖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3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52" y="1323925"/>
                <a:ext cx="9144000" cy="1384995"/>
              </a:xfrm>
              <a:prstGeom prst="rect">
                <a:avLst/>
              </a:prstGeom>
              <a:blipFill>
                <a:blip r:embed="rId2"/>
                <a:stretch>
                  <a:fillRect t="-3965" b="-118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5" name="Rectangle 4"/>
          <p:cNvSpPr txBox="1">
            <a:spLocks noChangeArrowheads="1"/>
          </p:cNvSpPr>
          <p:nvPr/>
        </p:nvSpPr>
        <p:spPr bwMode="auto">
          <a:xfrm>
            <a:off x="3966" y="2780928"/>
            <a:ext cx="91440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cost of the </a:t>
            </a:r>
            <a:r>
              <a:rPr lang="en-US" sz="28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odd vertex cover 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is defined to be</a:t>
            </a:r>
            <a:endParaRPr lang="en-US" sz="2800" i="1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7" name="Rectangle 4"/>
              <p:cNvSpPr txBox="1">
                <a:spLocks noChangeArrowheads="1"/>
              </p:cNvSpPr>
              <p:nvPr/>
            </p:nvSpPr>
            <p:spPr bwMode="auto">
              <a:xfrm>
                <a:off x="0" y="4780309"/>
                <a:ext cx="9144000" cy="138499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Without loss of generality, we may assume that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all the sets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are of </a:t>
                </a:r>
                <a:r>
                  <a:rPr lang="en-US" sz="2800" i="1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odd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size, hence the name,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that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8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8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are disjoint.</a:t>
                </a:r>
                <a:endParaRPr lang="en-US" sz="28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4780309"/>
                <a:ext cx="9144000" cy="1384995"/>
              </a:xfrm>
              <a:prstGeom prst="rect">
                <a:avLst/>
              </a:prstGeom>
              <a:blipFill>
                <a:blip r:embed="rId3"/>
                <a:stretch>
                  <a:fillRect t="-3965" b="-1189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18224" y="3342165"/>
                <a:ext cx="9144000" cy="131260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8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sz="28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800" b="0" i="1" kern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800" b="0" i="1" kern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800" b="0" i="1" kern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charset="-128"/>
                                              <a:cs typeface="Times New Roman" panose="020206030504050203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800" b="0" i="1" kern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charset="-128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2800" b="0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8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24" y="3342165"/>
                <a:ext cx="9144000" cy="131260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8948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7" grpId="0"/>
      <p:bldP spid="9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1322045-5F67-491E-BB82-F45F889CE585}" type="slidenum">
              <a:rPr lang="he-IL" smtClean="0"/>
              <a:pPr>
                <a:defRPr/>
              </a:pPr>
              <a:t>62</a:t>
            </a:fld>
            <a:endParaRPr lang="da-DK"/>
          </a:p>
        </p:txBody>
      </p:sp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188640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Odd Vertex Cover</a:t>
            </a: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-652" y="1258307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Theorem: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In any graph, the size of the </a:t>
            </a:r>
            <a:r>
              <a:rPr lang="en-US" sz="26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maximum matching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/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is equal to the cost of the minimum </a:t>
            </a:r>
            <a:r>
              <a:rPr lang="en-US" sz="26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odd vertex cover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37" name="Rectangle 4"/>
          <p:cNvSpPr txBox="1">
            <a:spLocks noChangeArrowheads="1"/>
          </p:cNvSpPr>
          <p:nvPr/>
        </p:nvSpPr>
        <p:spPr bwMode="auto">
          <a:xfrm>
            <a:off x="0" y="520074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To prove equality we look at the alternating forest constructed using the last (failed) iteration of </a:t>
            </a:r>
            <a:r>
              <a:rPr lang="en-US" sz="2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Edmonds’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algorithm.</a:t>
            </a:r>
            <a:endParaRPr lang="en-US" sz="2600" i="1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0" y="2464440"/>
                <a:ext cx="9144000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For every matching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and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every odd vertex cover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𝐶</m:t>
                    </m:r>
                  </m:oMath>
                </a14:m>
                <a:r>
                  <a:rPr lang="en-US" sz="26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6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6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we have</a:t>
                </a:r>
                <a:endParaRPr lang="en-US" sz="26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2464440"/>
                <a:ext cx="9144000" cy="892552"/>
              </a:xfrm>
              <a:prstGeom prst="rect">
                <a:avLst/>
              </a:prstGeom>
              <a:blipFill>
                <a:blip r:embed="rId2"/>
                <a:stretch>
                  <a:fillRect t="-5442" b="-163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18224" y="3558896"/>
                <a:ext cx="9144000" cy="1225464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sz="26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𝑀</m:t>
                          </m:r>
                        </m:e>
                      </m:d>
                      <m:r>
                        <a:rPr lang="en-US" sz="26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≤ 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26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a:rPr lang="en-US" sz="26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𝐶</m:t>
                          </m:r>
                        </m:e>
                      </m:d>
                      <m:r>
                        <a:rPr lang="en-US" sz="2600" b="0" i="1" kern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ＭＳ Ｐゴシック" charset="-128"/>
                          <a:cs typeface="Times New Roman" panose="020206030504050203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sz="26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naryPr>
                        <m:sub>
                          <m:r>
                            <a:rPr lang="en-US" sz="26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6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=</m:t>
                          </m:r>
                          <m:r>
                            <a:rPr lang="en-US" sz="26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600" b="0" i="1" kern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𝑘</m:t>
                          </m:r>
                        </m:sup>
                        <m:e>
                          <m:d>
                            <m:dPr>
                              <m:begChr m:val="⌊"/>
                              <m:endChr m:val="⌋"/>
                              <m:ctrlPr>
                                <a:rPr lang="en-US" sz="2600" b="0" i="1" kern="0" smtClean="0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600" b="0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Times New Roman" panose="02020603050405020304" pitchFamily="18" charset="0"/>
                                    </a:rPr>
                                  </m:ctrlPr>
                                </m:fPr>
                                <m:num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en-US" sz="2600" b="0" i="1" kern="0" smtClean="0">
                                          <a:solidFill>
                                            <a:srgbClr val="FF0000"/>
                                          </a:solidFill>
                                          <a:latin typeface="Cambria Math" panose="02040503050406030204" pitchFamily="18" charset="0"/>
                                          <a:ea typeface="ＭＳ Ｐゴシック" charset="-128"/>
                                          <a:cs typeface="Times New Roman" panose="020206030504050203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sz="2600" b="0" i="1" kern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charset="-128"/>
                                              <a:cs typeface="Times New Roman" panose="020206030504050203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600" b="0" i="1" kern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charset="-128"/>
                                              <a:cs typeface="Times New Roman" panose="02020603050405020304" pitchFamily="18" charset="0"/>
                                            </a:rPr>
                                            <m:t>𝐵</m:t>
                                          </m:r>
                                        </m:e>
                                        <m:sub>
                                          <m:r>
                                            <a:rPr lang="en-US" sz="2600" b="0" i="1" kern="0" smtClean="0">
                                              <a:solidFill>
                                                <a:srgbClr val="FF0000"/>
                                              </a:solidFill>
                                              <a:latin typeface="Cambria Math" panose="02040503050406030204" pitchFamily="18" charset="0"/>
                                              <a:ea typeface="ＭＳ Ｐゴシック" charset="-128"/>
                                              <a:cs typeface="Times New Roman" panose="020206030504050203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num>
                                <m:den>
                                  <m:r>
                                    <a:rPr lang="en-US" sz="2600" b="0" i="1" kern="0" smtClean="0">
                                      <a:solidFill>
                                        <a:srgbClr val="FF0000"/>
                                      </a:solidFill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6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8224" y="3558896"/>
                <a:ext cx="9144000" cy="122546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49360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  <p:bldP spid="10" grpId="0"/>
      <p:bldP spid="8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 Box 3"/>
          <p:cNvSpPr txBox="1">
            <a:spLocks noChangeArrowheads="1"/>
          </p:cNvSpPr>
          <p:nvPr/>
        </p:nvSpPr>
        <p:spPr bwMode="auto">
          <a:xfrm>
            <a:off x="-10440" y="260648"/>
            <a:ext cx="9154440" cy="4924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Maximum matching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 = </a:t>
            </a:r>
            <a:r>
              <a:rPr kumimoji="0" lang="en-US" sz="32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Minimum odd vertex cover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4087400" y="3284984"/>
            <a:ext cx="5040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rtl="0"/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Every </a:t>
            </a:r>
            <a:r>
              <a:rPr lang="en-US" sz="2400" b="1" dirty="0" smtClean="0">
                <a:latin typeface="Times New Roman" pitchFamily="18" charset="0"/>
                <a:cs typeface="Times New Roman" pitchFamily="18" charset="0"/>
              </a:rPr>
              <a:t>even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node in the forest</a:t>
            </a:r>
            <a:br>
              <a:rPr lang="en-US" sz="24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is possibly a nested blossom.</a:t>
            </a:r>
            <a:endParaRPr lang="en-US" sz="2400" i="1" dirty="0">
              <a:solidFill>
                <a:srgbClr val="0000FF"/>
              </a:solidFill>
              <a:latin typeface="Times New Roman" pitchFamily="18" charset="0"/>
              <a:cs typeface="Times New Roman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7" name="TextBox 86"/>
              <p:cNvSpPr txBox="1"/>
              <p:nvPr/>
            </p:nvSpPr>
            <p:spPr>
              <a:xfrm>
                <a:off x="2483768" y="4101075"/>
                <a:ext cx="64807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set </a:t>
                </a:r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𝐶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is composed of the </a:t>
                </a:r>
                <a:r>
                  <a:rPr lang="en-US" sz="2400" b="1" dirty="0" smtClean="0">
                    <a:latin typeface="Times New Roman" pitchFamily="18" charset="0"/>
                    <a:cs typeface="Times New Roman" pitchFamily="18" charset="0"/>
                  </a:rPr>
                  <a:t>odd</a:t>
                </a: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vertices in the forest, plus an arbitrary vertex not in the forest.</a:t>
                </a:r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7" name="TextBox 8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83768" y="4101075"/>
                <a:ext cx="6480720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588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TextBox 145"/>
              <p:cNvSpPr txBox="1"/>
              <p:nvPr/>
            </p:nvSpPr>
            <p:spPr>
              <a:xfrm>
                <a:off x="1907704" y="4917166"/>
                <a:ext cx="64807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Each blossom becomes a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 The vertices not in the forest, except one, become the last set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.</a:t>
                </a:r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46" name="TextBox 14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7704" y="4917166"/>
                <a:ext cx="648072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035" t="-5882" r="-2352" b="-161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1" name="Group 150"/>
          <p:cNvGrpSpPr/>
          <p:nvPr/>
        </p:nvGrpSpPr>
        <p:grpSpPr>
          <a:xfrm>
            <a:off x="827584" y="1052736"/>
            <a:ext cx="6720062" cy="3456383"/>
            <a:chOff x="827584" y="1124744"/>
            <a:chExt cx="6720062" cy="3456383"/>
          </a:xfrm>
        </p:grpSpPr>
        <p:cxnSp>
          <p:nvCxnSpPr>
            <p:cNvPr id="272" name="Straight Connector 271"/>
            <p:cNvCxnSpPr/>
            <p:nvPr/>
          </p:nvCxnSpPr>
          <p:spPr>
            <a:xfrm>
              <a:off x="5459414" y="1499831"/>
              <a:ext cx="0" cy="180020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" name="Oval 3"/>
            <p:cNvSpPr>
              <a:spLocks noChangeAspect="1"/>
            </p:cNvSpPr>
            <p:nvPr/>
          </p:nvSpPr>
          <p:spPr>
            <a:xfrm>
              <a:off x="2176230" y="1196752"/>
              <a:ext cx="352636" cy="352636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Oval 5"/>
            <p:cNvSpPr>
              <a:spLocks noChangeAspect="1"/>
            </p:cNvSpPr>
            <p:nvPr/>
          </p:nvSpPr>
          <p:spPr>
            <a:xfrm>
              <a:off x="1584827" y="192016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" name="Straight Connector 7"/>
            <p:cNvCxnSpPr>
              <a:stCxn id="6" idx="7"/>
              <a:endCxn id="4" idx="3"/>
            </p:cNvCxnSpPr>
            <p:nvPr/>
          </p:nvCxnSpPr>
          <p:spPr>
            <a:xfrm flipV="1">
              <a:off x="1683156" y="1497746"/>
              <a:ext cx="544716" cy="4392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>
              <a:stCxn id="6" idx="4"/>
              <a:endCxn id="120" idx="0"/>
            </p:cNvCxnSpPr>
            <p:nvPr/>
          </p:nvCxnSpPr>
          <p:spPr>
            <a:xfrm>
              <a:off x="1642427" y="2035363"/>
              <a:ext cx="563" cy="529541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Oval 15"/>
            <p:cNvSpPr>
              <a:spLocks noChangeAspect="1"/>
            </p:cNvSpPr>
            <p:nvPr/>
          </p:nvSpPr>
          <p:spPr>
            <a:xfrm>
              <a:off x="2298466" y="192016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7" name="Oval 16"/>
            <p:cNvSpPr>
              <a:spLocks noChangeAspect="1"/>
            </p:cNvSpPr>
            <p:nvPr/>
          </p:nvSpPr>
          <p:spPr>
            <a:xfrm>
              <a:off x="3023112" y="192016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27" name="Straight Connector 26"/>
            <p:cNvCxnSpPr/>
            <p:nvPr/>
          </p:nvCxnSpPr>
          <p:spPr>
            <a:xfrm rot="16200000" flipH="1">
              <a:off x="2056476" y="2334582"/>
              <a:ext cx="599180" cy="741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>
              <a:stCxn id="17" idx="4"/>
              <a:endCxn id="112" idx="0"/>
            </p:cNvCxnSpPr>
            <p:nvPr/>
          </p:nvCxnSpPr>
          <p:spPr>
            <a:xfrm>
              <a:off x="3080712" y="2035363"/>
              <a:ext cx="4212" cy="599179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1" name="Oval 110"/>
            <p:cNvSpPr>
              <a:spLocks noChangeAspect="1"/>
            </p:cNvSpPr>
            <p:nvPr/>
          </p:nvSpPr>
          <p:spPr>
            <a:xfrm>
              <a:off x="2298466" y="263454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12" name="Oval 111"/>
            <p:cNvSpPr>
              <a:spLocks noChangeAspect="1"/>
            </p:cNvSpPr>
            <p:nvPr/>
          </p:nvSpPr>
          <p:spPr>
            <a:xfrm>
              <a:off x="2759703" y="2634542"/>
              <a:ext cx="650441" cy="650441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16" name="Straight Connector 115"/>
            <p:cNvCxnSpPr>
              <a:stCxn id="16" idx="0"/>
              <a:endCxn id="4" idx="4"/>
            </p:cNvCxnSpPr>
            <p:nvPr/>
          </p:nvCxnSpPr>
          <p:spPr>
            <a:xfrm flipH="1" flipV="1">
              <a:off x="2352548" y="1549388"/>
              <a:ext cx="3518" cy="370775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7" idx="1"/>
              <a:endCxn id="4" idx="5"/>
            </p:cNvCxnSpPr>
            <p:nvPr/>
          </p:nvCxnSpPr>
          <p:spPr>
            <a:xfrm flipH="1" flipV="1">
              <a:off x="2477224" y="1497746"/>
              <a:ext cx="562759" cy="439288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0" name="Oval 129"/>
            <p:cNvSpPr>
              <a:spLocks noChangeAspect="1"/>
            </p:cNvSpPr>
            <p:nvPr/>
          </p:nvSpPr>
          <p:spPr>
            <a:xfrm>
              <a:off x="879972" y="335011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1" name="Straight Connector 130"/>
            <p:cNvCxnSpPr>
              <a:stCxn id="130" idx="7"/>
              <a:endCxn id="120" idx="3"/>
            </p:cNvCxnSpPr>
            <p:nvPr/>
          </p:nvCxnSpPr>
          <p:spPr>
            <a:xfrm flipV="1">
              <a:off x="978301" y="3035987"/>
              <a:ext cx="511937" cy="3309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/>
            <p:cNvCxnSpPr>
              <a:stCxn id="130" idx="4"/>
              <a:endCxn id="133" idx="0"/>
            </p:cNvCxnSpPr>
            <p:nvPr/>
          </p:nvCxnSpPr>
          <p:spPr>
            <a:xfrm rot="5400000">
              <a:off x="640364" y="3762521"/>
              <a:ext cx="594417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/>
            <p:cNvSpPr>
              <a:spLocks noChangeAspect="1"/>
            </p:cNvSpPr>
            <p:nvPr/>
          </p:nvSpPr>
          <p:spPr>
            <a:xfrm>
              <a:off x="879972" y="4059730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6" name="Oval 135"/>
            <p:cNvSpPr>
              <a:spLocks noChangeAspect="1"/>
            </p:cNvSpPr>
            <p:nvPr/>
          </p:nvSpPr>
          <p:spPr>
            <a:xfrm>
              <a:off x="1593611" y="335011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7" name="Oval 136"/>
            <p:cNvSpPr>
              <a:spLocks noChangeAspect="1"/>
            </p:cNvSpPr>
            <p:nvPr/>
          </p:nvSpPr>
          <p:spPr>
            <a:xfrm>
              <a:off x="2318257" y="3350113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38" name="Straight Connector 137"/>
            <p:cNvCxnSpPr>
              <a:endCxn id="140" idx="0"/>
            </p:cNvCxnSpPr>
            <p:nvPr/>
          </p:nvCxnSpPr>
          <p:spPr>
            <a:xfrm flipH="1">
              <a:off x="1649337" y="3465313"/>
              <a:ext cx="1503" cy="599179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Straight Connector 138"/>
            <p:cNvCxnSpPr>
              <a:stCxn id="137" idx="4"/>
              <a:endCxn id="141" idx="0"/>
            </p:cNvCxnSpPr>
            <p:nvPr/>
          </p:nvCxnSpPr>
          <p:spPr>
            <a:xfrm rot="5400000">
              <a:off x="2076267" y="3764903"/>
              <a:ext cx="59918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Oval 139"/>
            <p:cNvSpPr>
              <a:spLocks noChangeAspect="1"/>
            </p:cNvSpPr>
            <p:nvPr/>
          </p:nvSpPr>
          <p:spPr>
            <a:xfrm>
              <a:off x="1391019" y="4064492"/>
              <a:ext cx="516635" cy="51663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1" name="Oval 140"/>
            <p:cNvSpPr>
              <a:spLocks noChangeAspect="1"/>
            </p:cNvSpPr>
            <p:nvPr/>
          </p:nvSpPr>
          <p:spPr>
            <a:xfrm>
              <a:off x="2318257" y="406449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42" name="Straight Connector 141"/>
            <p:cNvCxnSpPr>
              <a:stCxn id="136" idx="0"/>
              <a:endCxn id="120" idx="4"/>
            </p:cNvCxnSpPr>
            <p:nvPr/>
          </p:nvCxnSpPr>
          <p:spPr>
            <a:xfrm flipH="1" flipV="1">
              <a:off x="1642990" y="3116812"/>
              <a:ext cx="8221" cy="23330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5" name="Straight Connector 144"/>
            <p:cNvCxnSpPr>
              <a:stCxn id="137" idx="1"/>
              <a:endCxn id="120" idx="5"/>
            </p:cNvCxnSpPr>
            <p:nvPr/>
          </p:nvCxnSpPr>
          <p:spPr>
            <a:xfrm flipH="1" flipV="1">
              <a:off x="1795742" y="3035987"/>
              <a:ext cx="539386" cy="33099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8" name="Oval 157"/>
            <p:cNvSpPr>
              <a:spLocks noChangeAspect="1"/>
            </p:cNvSpPr>
            <p:nvPr/>
          </p:nvSpPr>
          <p:spPr>
            <a:xfrm>
              <a:off x="3875238" y="1124744"/>
              <a:ext cx="534715" cy="534715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59" name="Oval 158"/>
            <p:cNvSpPr>
              <a:spLocks noChangeAspect="1"/>
            </p:cNvSpPr>
            <p:nvPr/>
          </p:nvSpPr>
          <p:spPr>
            <a:xfrm>
              <a:off x="3737492" y="1929194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60" name="Straight Connector 159"/>
            <p:cNvCxnSpPr>
              <a:stCxn id="159" idx="7"/>
              <a:endCxn id="158" idx="3"/>
            </p:cNvCxnSpPr>
            <p:nvPr/>
          </p:nvCxnSpPr>
          <p:spPr>
            <a:xfrm flipV="1">
              <a:off x="3835821" y="1581152"/>
              <a:ext cx="117724" cy="36491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Connector 160"/>
            <p:cNvCxnSpPr>
              <a:stCxn id="159" idx="4"/>
              <a:endCxn id="162" idx="0"/>
            </p:cNvCxnSpPr>
            <p:nvPr/>
          </p:nvCxnSpPr>
          <p:spPr>
            <a:xfrm flipH="1">
              <a:off x="3794688" y="2044394"/>
              <a:ext cx="404" cy="594417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2" name="Oval 161"/>
            <p:cNvSpPr>
              <a:spLocks noChangeAspect="1"/>
            </p:cNvSpPr>
            <p:nvPr/>
          </p:nvSpPr>
          <p:spPr>
            <a:xfrm>
              <a:off x="3737088" y="2638811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66" name="Oval 165"/>
            <p:cNvSpPr>
              <a:spLocks noChangeAspect="1"/>
            </p:cNvSpPr>
            <p:nvPr/>
          </p:nvSpPr>
          <p:spPr>
            <a:xfrm>
              <a:off x="4424196" y="1929194"/>
              <a:ext cx="115200" cy="115200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68" name="Straight Connector 167"/>
            <p:cNvCxnSpPr>
              <a:stCxn id="166" idx="4"/>
              <a:endCxn id="188" idx="0"/>
            </p:cNvCxnSpPr>
            <p:nvPr/>
          </p:nvCxnSpPr>
          <p:spPr>
            <a:xfrm flipH="1">
              <a:off x="4480237" y="2044394"/>
              <a:ext cx="1559" cy="59918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8" name="Oval 187"/>
            <p:cNvSpPr>
              <a:spLocks noChangeAspect="1"/>
            </p:cNvSpPr>
            <p:nvPr/>
          </p:nvSpPr>
          <p:spPr>
            <a:xfrm>
              <a:off x="4375556" y="2643574"/>
              <a:ext cx="209362" cy="209362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90" name="Straight Connector 189"/>
            <p:cNvCxnSpPr>
              <a:stCxn id="166" idx="1"/>
              <a:endCxn id="158" idx="5"/>
            </p:cNvCxnSpPr>
            <p:nvPr/>
          </p:nvCxnSpPr>
          <p:spPr>
            <a:xfrm flipH="1" flipV="1">
              <a:off x="4331646" y="1581152"/>
              <a:ext cx="109421" cy="36491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02"/>
            <p:cNvGrpSpPr/>
            <p:nvPr/>
          </p:nvGrpSpPr>
          <p:grpSpPr>
            <a:xfrm>
              <a:off x="6116960" y="1920163"/>
              <a:ext cx="115200" cy="824817"/>
              <a:chOff x="5933185" y="1928802"/>
              <a:chExt cx="115200" cy="824817"/>
            </a:xfrm>
          </p:grpSpPr>
          <p:sp>
            <p:nvSpPr>
              <p:cNvPr id="191" name="Oval 190"/>
              <p:cNvSpPr>
                <a:spLocks noChangeAspect="1"/>
              </p:cNvSpPr>
              <p:nvPr/>
            </p:nvSpPr>
            <p:spPr>
              <a:xfrm>
                <a:off x="5933185" y="192880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92" name="Straight Connector 191"/>
              <p:cNvCxnSpPr>
                <a:stCxn id="191" idx="4"/>
                <a:endCxn id="193" idx="0"/>
              </p:cNvCxnSpPr>
              <p:nvPr/>
            </p:nvCxnSpPr>
            <p:spPr>
              <a:xfrm rot="5400000">
                <a:off x="5693577" y="2341210"/>
                <a:ext cx="594417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3" name="Oval 192"/>
              <p:cNvSpPr>
                <a:spLocks noChangeAspect="1"/>
              </p:cNvSpPr>
              <p:nvPr/>
            </p:nvSpPr>
            <p:spPr>
              <a:xfrm>
                <a:off x="5933185" y="263841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5" name="Group 203"/>
            <p:cNvGrpSpPr/>
            <p:nvPr/>
          </p:nvGrpSpPr>
          <p:grpSpPr>
            <a:xfrm>
              <a:off x="6654161" y="1920163"/>
              <a:ext cx="115200" cy="824817"/>
              <a:chOff x="5933185" y="1928802"/>
              <a:chExt cx="115200" cy="824817"/>
            </a:xfrm>
          </p:grpSpPr>
          <p:sp>
            <p:nvSpPr>
              <p:cNvPr id="205" name="Oval 204"/>
              <p:cNvSpPr>
                <a:spLocks noChangeAspect="1"/>
              </p:cNvSpPr>
              <p:nvPr/>
            </p:nvSpPr>
            <p:spPr>
              <a:xfrm>
                <a:off x="5933185" y="192880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06" name="Straight Connector 205"/>
              <p:cNvCxnSpPr>
                <a:stCxn id="205" idx="4"/>
                <a:endCxn id="207" idx="0"/>
              </p:cNvCxnSpPr>
              <p:nvPr/>
            </p:nvCxnSpPr>
            <p:spPr>
              <a:xfrm rot="5400000">
                <a:off x="5693577" y="2341210"/>
                <a:ext cx="594417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07" name="Oval 206"/>
              <p:cNvSpPr>
                <a:spLocks noChangeAspect="1"/>
              </p:cNvSpPr>
              <p:nvPr/>
            </p:nvSpPr>
            <p:spPr>
              <a:xfrm>
                <a:off x="5933185" y="263841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grpSp>
          <p:nvGrpSpPr>
            <p:cNvPr id="7" name="Group 207"/>
            <p:cNvGrpSpPr/>
            <p:nvPr/>
          </p:nvGrpSpPr>
          <p:grpSpPr>
            <a:xfrm>
              <a:off x="7191361" y="1920163"/>
              <a:ext cx="115200" cy="824817"/>
              <a:chOff x="5933185" y="1928802"/>
              <a:chExt cx="115200" cy="824817"/>
            </a:xfrm>
          </p:grpSpPr>
          <p:sp>
            <p:nvSpPr>
              <p:cNvPr id="209" name="Oval 208"/>
              <p:cNvSpPr>
                <a:spLocks noChangeAspect="1"/>
              </p:cNvSpPr>
              <p:nvPr/>
            </p:nvSpPr>
            <p:spPr>
              <a:xfrm>
                <a:off x="5933185" y="192880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10" name="Straight Connector 209"/>
              <p:cNvCxnSpPr>
                <a:stCxn id="209" idx="4"/>
                <a:endCxn id="211" idx="0"/>
              </p:cNvCxnSpPr>
              <p:nvPr/>
            </p:nvCxnSpPr>
            <p:spPr>
              <a:xfrm rot="5400000">
                <a:off x="5693577" y="2341210"/>
                <a:ext cx="594417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11" name="Oval 210"/>
              <p:cNvSpPr>
                <a:spLocks noChangeAspect="1"/>
              </p:cNvSpPr>
              <p:nvPr/>
            </p:nvSpPr>
            <p:spPr>
              <a:xfrm>
                <a:off x="5933185" y="263841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223" name="Curved Connector 222"/>
            <p:cNvCxnSpPr>
              <a:stCxn id="4" idx="2"/>
              <a:endCxn id="130" idx="2"/>
            </p:cNvCxnSpPr>
            <p:nvPr/>
          </p:nvCxnSpPr>
          <p:spPr>
            <a:xfrm rot="10800000" flipV="1">
              <a:off x="879972" y="1373069"/>
              <a:ext cx="1296258" cy="2034643"/>
            </a:xfrm>
            <a:prstGeom prst="curvedConnector3">
              <a:avLst>
                <a:gd name="adj1" fmla="val 117635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0" name="Curved Connector 239"/>
            <p:cNvCxnSpPr>
              <a:stCxn id="188" idx="6"/>
              <a:endCxn id="205" idx="1"/>
            </p:cNvCxnSpPr>
            <p:nvPr/>
          </p:nvCxnSpPr>
          <p:spPr>
            <a:xfrm flipV="1">
              <a:off x="4584918" y="1937034"/>
              <a:ext cx="2086114" cy="811221"/>
            </a:xfrm>
            <a:prstGeom prst="curvedConnector4">
              <a:avLst>
                <a:gd name="adj1" fmla="val 49596"/>
                <a:gd name="adj2" fmla="val 130259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3" name="Curved Connector 242"/>
            <p:cNvCxnSpPr>
              <a:stCxn id="112" idx="4"/>
              <a:endCxn id="188" idx="4"/>
            </p:cNvCxnSpPr>
            <p:nvPr/>
          </p:nvCxnSpPr>
          <p:spPr>
            <a:xfrm rot="5400000" flipH="1" flipV="1">
              <a:off x="3566556" y="2371303"/>
              <a:ext cx="432047" cy="1395313"/>
            </a:xfrm>
            <a:prstGeom prst="curvedConnector3">
              <a:avLst>
                <a:gd name="adj1" fmla="val -52911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6" name="Oval 245"/>
            <p:cNvSpPr>
              <a:spLocks noChangeAspect="1"/>
            </p:cNvSpPr>
            <p:nvPr/>
          </p:nvSpPr>
          <p:spPr>
            <a:xfrm>
              <a:off x="1532439" y="1872538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7" name="Oval 246"/>
            <p:cNvSpPr>
              <a:spLocks noChangeAspect="1"/>
            </p:cNvSpPr>
            <p:nvPr/>
          </p:nvSpPr>
          <p:spPr>
            <a:xfrm>
              <a:off x="2246814" y="1870852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8" name="Oval 247"/>
            <p:cNvSpPr>
              <a:spLocks noChangeAspect="1"/>
            </p:cNvSpPr>
            <p:nvPr/>
          </p:nvSpPr>
          <p:spPr>
            <a:xfrm>
              <a:off x="2975486" y="1867775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49" name="Oval 248"/>
            <p:cNvSpPr>
              <a:spLocks noChangeAspect="1"/>
            </p:cNvSpPr>
            <p:nvPr/>
          </p:nvSpPr>
          <p:spPr>
            <a:xfrm>
              <a:off x="3685104" y="1877300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0" name="Oval 249"/>
            <p:cNvSpPr>
              <a:spLocks noChangeAspect="1"/>
            </p:cNvSpPr>
            <p:nvPr/>
          </p:nvSpPr>
          <p:spPr>
            <a:xfrm>
              <a:off x="4375671" y="1877300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55" name="Multiply 254"/>
            <p:cNvSpPr/>
            <p:nvPr/>
          </p:nvSpPr>
          <p:spPr>
            <a:xfrm>
              <a:off x="4951938" y="2445868"/>
              <a:ext cx="357190" cy="35719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3" name="Oval 272"/>
            <p:cNvSpPr>
              <a:spLocks noChangeAspect="1"/>
            </p:cNvSpPr>
            <p:nvPr/>
          </p:nvSpPr>
          <p:spPr>
            <a:xfrm>
              <a:off x="827584" y="3296535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4" name="Oval 273"/>
            <p:cNvSpPr>
              <a:spLocks noChangeAspect="1"/>
            </p:cNvSpPr>
            <p:nvPr/>
          </p:nvSpPr>
          <p:spPr>
            <a:xfrm>
              <a:off x="1541964" y="3296535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75" name="Oval 274"/>
            <p:cNvSpPr>
              <a:spLocks noChangeAspect="1"/>
            </p:cNvSpPr>
            <p:nvPr/>
          </p:nvSpPr>
          <p:spPr>
            <a:xfrm>
              <a:off x="2270632" y="3296535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88" name="Curved Connector 87"/>
            <p:cNvCxnSpPr>
              <a:stCxn id="207" idx="6"/>
              <a:endCxn id="209" idx="2"/>
            </p:cNvCxnSpPr>
            <p:nvPr/>
          </p:nvCxnSpPr>
          <p:spPr>
            <a:xfrm flipV="1">
              <a:off x="6769361" y="1977763"/>
              <a:ext cx="422000" cy="709617"/>
            </a:xfrm>
            <a:prstGeom prst="curvedConnector3">
              <a:avLst>
                <a:gd name="adj1" fmla="val 50000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Curved Connector 72"/>
            <p:cNvCxnSpPr>
              <a:stCxn id="250" idx="6"/>
              <a:endCxn id="207" idx="4"/>
            </p:cNvCxnSpPr>
            <p:nvPr/>
          </p:nvCxnSpPr>
          <p:spPr>
            <a:xfrm>
              <a:off x="4591671" y="1985300"/>
              <a:ext cx="2120090" cy="759680"/>
            </a:xfrm>
            <a:prstGeom prst="curvedConnector4">
              <a:avLst>
                <a:gd name="adj1" fmla="val 48642"/>
                <a:gd name="adj2" fmla="val 155702"/>
              </a:avLst>
            </a:prstGeom>
            <a:ln w="1905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22" name="Group 121"/>
            <p:cNvGrpSpPr/>
            <p:nvPr/>
          </p:nvGrpSpPr>
          <p:grpSpPr>
            <a:xfrm>
              <a:off x="1426966" y="2564904"/>
              <a:ext cx="432048" cy="551908"/>
              <a:chOff x="7960492" y="2525163"/>
              <a:chExt cx="432048" cy="551908"/>
            </a:xfrm>
          </p:grpSpPr>
          <p:sp>
            <p:nvSpPr>
              <p:cNvPr id="108" name="Oval 107"/>
              <p:cNvSpPr>
                <a:spLocks noChangeAspect="1"/>
              </p:cNvSpPr>
              <p:nvPr/>
            </p:nvSpPr>
            <p:spPr>
              <a:xfrm>
                <a:off x="8154241" y="2601087"/>
                <a:ext cx="34560" cy="345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109" name="Oval 108"/>
              <p:cNvSpPr>
                <a:spLocks noChangeAspect="1"/>
              </p:cNvSpPr>
              <p:nvPr/>
            </p:nvSpPr>
            <p:spPr>
              <a:xfrm>
                <a:off x="8060857" y="2735755"/>
                <a:ext cx="34560" cy="345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cxnSp>
            <p:nvCxnSpPr>
              <p:cNvPr id="110" name="Straight Connector 109"/>
              <p:cNvCxnSpPr>
                <a:stCxn id="109" idx="7"/>
                <a:endCxn id="108" idx="3"/>
              </p:cNvCxnSpPr>
              <p:nvPr/>
            </p:nvCxnSpPr>
            <p:spPr>
              <a:xfrm flipV="1">
                <a:off x="8090356" y="2630586"/>
                <a:ext cx="68946" cy="110230"/>
              </a:xfrm>
              <a:prstGeom prst="line">
                <a:avLst/>
              </a:prstGeom>
              <a:ln w="63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3" name="Straight Connector 112"/>
              <p:cNvCxnSpPr>
                <a:stCxn id="109" idx="4"/>
                <a:endCxn id="114" idx="0"/>
              </p:cNvCxnSpPr>
              <p:nvPr/>
            </p:nvCxnSpPr>
            <p:spPr>
              <a:xfrm>
                <a:off x="8078137" y="2770315"/>
                <a:ext cx="0" cy="166173"/>
              </a:xfrm>
              <a:prstGeom prst="line">
                <a:avLst/>
              </a:prstGeom>
              <a:ln w="158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4" name="Oval 113"/>
              <p:cNvSpPr>
                <a:spLocks noChangeAspect="1"/>
              </p:cNvSpPr>
              <p:nvPr/>
            </p:nvSpPr>
            <p:spPr>
              <a:xfrm>
                <a:off x="8060857" y="2936488"/>
                <a:ext cx="34560" cy="345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15" name="Oval 114"/>
              <p:cNvSpPr>
                <a:spLocks noChangeAspect="1"/>
              </p:cNvSpPr>
              <p:nvPr/>
            </p:nvSpPr>
            <p:spPr>
              <a:xfrm>
                <a:off x="8259458" y="2735755"/>
                <a:ext cx="34560" cy="345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/>
              </a:p>
            </p:txBody>
          </p:sp>
          <p:cxnSp>
            <p:nvCxnSpPr>
              <p:cNvPr id="117" name="Straight Connector 116"/>
              <p:cNvCxnSpPr>
                <a:stCxn id="115" idx="4"/>
                <a:endCxn id="118" idx="0"/>
              </p:cNvCxnSpPr>
              <p:nvPr/>
            </p:nvCxnSpPr>
            <p:spPr>
              <a:xfrm>
                <a:off x="8276738" y="2770315"/>
                <a:ext cx="0" cy="167602"/>
              </a:xfrm>
              <a:prstGeom prst="line">
                <a:avLst/>
              </a:prstGeom>
              <a:ln w="15875" cmpd="sng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18" name="Oval 117"/>
              <p:cNvSpPr>
                <a:spLocks noChangeAspect="1"/>
              </p:cNvSpPr>
              <p:nvPr/>
            </p:nvSpPr>
            <p:spPr>
              <a:xfrm>
                <a:off x="8259458" y="2937917"/>
                <a:ext cx="34560" cy="34560"/>
              </a:xfrm>
              <a:prstGeom prst="ellipse">
                <a:avLst/>
              </a:prstGeom>
              <a:solidFill>
                <a:schemeClr val="bg1"/>
              </a:solidFill>
              <a:ln w="9525"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19" name="Straight Connector 118"/>
              <p:cNvCxnSpPr>
                <a:stCxn id="115" idx="1"/>
                <a:endCxn id="108" idx="5"/>
              </p:cNvCxnSpPr>
              <p:nvPr/>
            </p:nvCxnSpPr>
            <p:spPr>
              <a:xfrm flipH="1" flipV="1">
                <a:off x="8183740" y="2630586"/>
                <a:ext cx="80779" cy="110230"/>
              </a:xfrm>
              <a:prstGeom prst="line">
                <a:avLst/>
              </a:prstGeom>
              <a:ln w="63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0" name="Oval 119"/>
              <p:cNvSpPr/>
              <p:nvPr/>
            </p:nvSpPr>
            <p:spPr>
              <a:xfrm>
                <a:off x="7960492" y="2525163"/>
                <a:ext cx="432048" cy="551908"/>
              </a:xfrm>
              <a:prstGeom prst="ellipse">
                <a:avLst/>
              </a:prstGeom>
              <a:noFill/>
              <a:ln>
                <a:solidFill>
                  <a:srgbClr val="0000FF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21" name="Straight Connector 120"/>
              <p:cNvCxnSpPr>
                <a:stCxn id="114" idx="6"/>
                <a:endCxn id="118" idx="2"/>
              </p:cNvCxnSpPr>
              <p:nvPr/>
            </p:nvCxnSpPr>
            <p:spPr>
              <a:xfrm>
                <a:off x="8095417" y="2953768"/>
                <a:ext cx="164041" cy="1429"/>
              </a:xfrm>
              <a:prstGeom prst="line">
                <a:avLst/>
              </a:prstGeom>
              <a:ln w="6350">
                <a:solidFill>
                  <a:srgbClr val="0000FF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29" name="Freeform 128"/>
            <p:cNvSpPr/>
            <p:nvPr/>
          </p:nvSpPr>
          <p:spPr>
            <a:xfrm>
              <a:off x="5885182" y="1700808"/>
              <a:ext cx="1662464" cy="1235413"/>
            </a:xfrm>
            <a:custGeom>
              <a:avLst/>
              <a:gdLst>
                <a:gd name="connsiteX0" fmla="*/ 9728 w 1721796"/>
                <a:gd name="connsiteY0" fmla="*/ 992222 h 1235413"/>
                <a:gd name="connsiteX1" fmla="*/ 9728 w 1721796"/>
                <a:gd name="connsiteY1" fmla="*/ 603115 h 1235413"/>
                <a:gd name="connsiteX2" fmla="*/ 535022 w 1721796"/>
                <a:gd name="connsiteY2" fmla="*/ 603115 h 1235413"/>
                <a:gd name="connsiteX3" fmla="*/ 535022 w 1721796"/>
                <a:gd name="connsiteY3" fmla="*/ 0 h 1235413"/>
                <a:gd name="connsiteX4" fmla="*/ 1721796 w 1721796"/>
                <a:gd name="connsiteY4" fmla="*/ 0 h 1235413"/>
                <a:gd name="connsiteX5" fmla="*/ 1712068 w 1721796"/>
                <a:gd name="connsiteY5" fmla="*/ 1235413 h 1235413"/>
                <a:gd name="connsiteX6" fmla="*/ 0 w 1721796"/>
                <a:gd name="connsiteY6" fmla="*/ 1235413 h 1235413"/>
                <a:gd name="connsiteX7" fmla="*/ 9728 w 1721796"/>
                <a:gd name="connsiteY7" fmla="*/ 992222 h 1235413"/>
                <a:gd name="connsiteX0" fmla="*/ 9728 w 1721796"/>
                <a:gd name="connsiteY0" fmla="*/ 992222 h 1235413"/>
                <a:gd name="connsiteX1" fmla="*/ 9728 w 1721796"/>
                <a:gd name="connsiteY1" fmla="*/ 603115 h 1235413"/>
                <a:gd name="connsiteX2" fmla="*/ 603127 w 1721796"/>
                <a:gd name="connsiteY2" fmla="*/ 576664 h 1235413"/>
                <a:gd name="connsiteX3" fmla="*/ 535022 w 1721796"/>
                <a:gd name="connsiteY3" fmla="*/ 0 h 1235413"/>
                <a:gd name="connsiteX4" fmla="*/ 1721796 w 1721796"/>
                <a:gd name="connsiteY4" fmla="*/ 0 h 1235413"/>
                <a:gd name="connsiteX5" fmla="*/ 1712068 w 1721796"/>
                <a:gd name="connsiteY5" fmla="*/ 1235413 h 1235413"/>
                <a:gd name="connsiteX6" fmla="*/ 0 w 1721796"/>
                <a:gd name="connsiteY6" fmla="*/ 1235413 h 1235413"/>
                <a:gd name="connsiteX7" fmla="*/ 9728 w 1721796"/>
                <a:gd name="connsiteY7" fmla="*/ 992222 h 1235413"/>
                <a:gd name="connsiteX0" fmla="*/ 9728 w 1721796"/>
                <a:gd name="connsiteY0" fmla="*/ 992222 h 1235413"/>
                <a:gd name="connsiteX1" fmla="*/ 9728 w 1721796"/>
                <a:gd name="connsiteY1" fmla="*/ 603115 h 1235413"/>
                <a:gd name="connsiteX2" fmla="*/ 603127 w 1721796"/>
                <a:gd name="connsiteY2" fmla="*/ 576664 h 1235413"/>
                <a:gd name="connsiteX3" fmla="*/ 603127 w 1721796"/>
                <a:gd name="connsiteY3" fmla="*/ 600 h 1235413"/>
                <a:gd name="connsiteX4" fmla="*/ 1721796 w 1721796"/>
                <a:gd name="connsiteY4" fmla="*/ 0 h 1235413"/>
                <a:gd name="connsiteX5" fmla="*/ 1712068 w 1721796"/>
                <a:gd name="connsiteY5" fmla="*/ 1235413 h 1235413"/>
                <a:gd name="connsiteX6" fmla="*/ 0 w 1721796"/>
                <a:gd name="connsiteY6" fmla="*/ 1235413 h 1235413"/>
                <a:gd name="connsiteX7" fmla="*/ 9728 w 1721796"/>
                <a:gd name="connsiteY7" fmla="*/ 992222 h 1235413"/>
                <a:gd name="connsiteX0" fmla="*/ 9728 w 1721796"/>
                <a:gd name="connsiteY0" fmla="*/ 992222 h 1235413"/>
                <a:gd name="connsiteX1" fmla="*/ 9728 w 1721796"/>
                <a:gd name="connsiteY1" fmla="*/ 603115 h 1235413"/>
                <a:gd name="connsiteX2" fmla="*/ 603127 w 1721796"/>
                <a:gd name="connsiteY2" fmla="*/ 648672 h 1235413"/>
                <a:gd name="connsiteX3" fmla="*/ 603127 w 1721796"/>
                <a:gd name="connsiteY3" fmla="*/ 600 h 1235413"/>
                <a:gd name="connsiteX4" fmla="*/ 1721796 w 1721796"/>
                <a:gd name="connsiteY4" fmla="*/ 0 h 1235413"/>
                <a:gd name="connsiteX5" fmla="*/ 1712068 w 1721796"/>
                <a:gd name="connsiteY5" fmla="*/ 1235413 h 1235413"/>
                <a:gd name="connsiteX6" fmla="*/ 0 w 1721796"/>
                <a:gd name="connsiteY6" fmla="*/ 1235413 h 1235413"/>
                <a:gd name="connsiteX7" fmla="*/ 9728 w 1721796"/>
                <a:gd name="connsiteY7" fmla="*/ 992222 h 1235413"/>
                <a:gd name="connsiteX0" fmla="*/ 9728 w 1721796"/>
                <a:gd name="connsiteY0" fmla="*/ 992222 h 1235413"/>
                <a:gd name="connsiteX1" fmla="*/ 6504 w 1721796"/>
                <a:gd name="connsiteY1" fmla="*/ 648672 h 1235413"/>
                <a:gd name="connsiteX2" fmla="*/ 603127 w 1721796"/>
                <a:gd name="connsiteY2" fmla="*/ 648672 h 1235413"/>
                <a:gd name="connsiteX3" fmla="*/ 603127 w 1721796"/>
                <a:gd name="connsiteY3" fmla="*/ 600 h 1235413"/>
                <a:gd name="connsiteX4" fmla="*/ 1721796 w 1721796"/>
                <a:gd name="connsiteY4" fmla="*/ 0 h 1235413"/>
                <a:gd name="connsiteX5" fmla="*/ 1712068 w 1721796"/>
                <a:gd name="connsiteY5" fmla="*/ 1235413 h 1235413"/>
                <a:gd name="connsiteX6" fmla="*/ 0 w 1721796"/>
                <a:gd name="connsiteY6" fmla="*/ 1235413 h 1235413"/>
                <a:gd name="connsiteX7" fmla="*/ 9728 w 1721796"/>
                <a:gd name="connsiteY7" fmla="*/ 992222 h 12354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21796" h="1235413">
                  <a:moveTo>
                    <a:pt x="9728" y="992222"/>
                  </a:moveTo>
                  <a:cubicBezTo>
                    <a:pt x="8653" y="877705"/>
                    <a:pt x="7579" y="763189"/>
                    <a:pt x="6504" y="648672"/>
                  </a:cubicBezTo>
                  <a:lnTo>
                    <a:pt x="603127" y="648672"/>
                  </a:lnTo>
                  <a:lnTo>
                    <a:pt x="603127" y="600"/>
                  </a:lnTo>
                  <a:lnTo>
                    <a:pt x="1721796" y="0"/>
                  </a:lnTo>
                  <a:cubicBezTo>
                    <a:pt x="1718553" y="411804"/>
                    <a:pt x="1715311" y="823609"/>
                    <a:pt x="1712068" y="1235413"/>
                  </a:cubicBezTo>
                  <a:lnTo>
                    <a:pt x="0" y="1235413"/>
                  </a:lnTo>
                  <a:lnTo>
                    <a:pt x="9728" y="992222"/>
                  </a:lnTo>
                  <a:close/>
                </a:path>
              </a:pathLst>
            </a:custGeom>
            <a:ln w="25400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34" name="Oval 133"/>
            <p:cNvSpPr>
              <a:spLocks noChangeAspect="1"/>
            </p:cNvSpPr>
            <p:nvPr/>
          </p:nvSpPr>
          <p:spPr>
            <a:xfrm>
              <a:off x="6064686" y="1874052"/>
              <a:ext cx="216000" cy="216000"/>
            </a:xfrm>
            <a:prstGeom prst="ellipse">
              <a:avLst/>
            </a:prstGeom>
            <a:solidFill>
              <a:schemeClr val="bg1">
                <a:alpha val="0"/>
              </a:scheme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49" name="Multiply 148"/>
            <p:cNvSpPr/>
            <p:nvPr/>
          </p:nvSpPr>
          <p:spPr>
            <a:xfrm>
              <a:off x="3635896" y="3320930"/>
              <a:ext cx="357190" cy="357190"/>
            </a:xfrm>
            <a:prstGeom prst="mathMultiply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TextBox 149"/>
              <p:cNvSpPr txBox="1"/>
              <p:nvPr/>
            </p:nvSpPr>
            <p:spPr>
              <a:xfrm>
                <a:off x="0" y="5733256"/>
                <a:ext cx="914400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 rtl="0"/>
                <a14:m>
                  <m:oMath xmlns:m="http://schemas.openxmlformats.org/officeDocument/2006/math"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𝐶</m:t>
                    </m:r>
                    <m:r>
                      <a:rPr lang="en-US" sz="2400" i="1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|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is equal to the number of edges of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not contained in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b="0" i="1" kern="0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’s. </a:t>
                </a:r>
                <a:b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</a:br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The cost of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𝐵</m:t>
                        </m:r>
                      </m:e>
                      <m:sub>
                        <m:r>
                          <a:rPr lang="en-US" sz="2400" i="1" kern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is equal to the number of edges of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dirty="0" smtClean="0">
                    <a:latin typeface="Times New Roman" pitchFamily="18" charset="0"/>
                    <a:cs typeface="Times New Roman" pitchFamily="18" charset="0"/>
                  </a:rPr>
                  <a:t> in it. </a:t>
                </a:r>
                <a:endParaRPr lang="en-US" sz="2400" i="1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50" name="TextBox 14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5733256"/>
                <a:ext cx="9144000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44771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5" grpId="0"/>
      <p:bldP spid="87" grpId="0"/>
      <p:bldP spid="146" grpId="0"/>
      <p:bldP spid="15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128245"/>
            <a:ext cx="9144000" cy="76944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err="1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Tutte’s</a:t>
            </a:r>
            <a:r>
              <a:rPr lang="en-US" kern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 Theorem </a:t>
            </a:r>
            <a:r>
              <a:rPr lang="en-US" sz="3200" kern="0" dirty="0" smtClean="0">
                <a:solidFill>
                  <a:srgbClr val="6633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[</a:t>
            </a:r>
            <a:r>
              <a:rPr lang="en-US" sz="3200" kern="0" dirty="0" err="1" smtClean="0">
                <a:solidFill>
                  <a:srgbClr val="6633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Tutte</a:t>
            </a:r>
            <a:r>
              <a:rPr lang="hu-HU" sz="3200" kern="0" dirty="0" smtClean="0">
                <a:solidFill>
                  <a:srgbClr val="6633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sz="3200" kern="0" dirty="0" smtClean="0">
                <a:solidFill>
                  <a:srgbClr val="6633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(</a:t>
            </a:r>
            <a:r>
              <a:rPr lang="hu-HU" sz="3200" kern="0" dirty="0" smtClean="0">
                <a:solidFill>
                  <a:srgbClr val="6633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1</a:t>
            </a:r>
            <a:r>
              <a:rPr lang="en-US" sz="3200" kern="0" dirty="0" smtClean="0">
                <a:solidFill>
                  <a:srgbClr val="6633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947)]</a:t>
            </a:r>
            <a:endParaRPr lang="en-US" sz="3200" kern="0" dirty="0" smtClean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2" name="Rectangle 4"/>
              <p:cNvSpPr txBox="1">
                <a:spLocks noChangeArrowheads="1"/>
              </p:cNvSpPr>
              <p:nvPr/>
            </p:nvSpPr>
            <p:spPr bwMode="auto">
              <a:xfrm>
                <a:off x="-652" y="920333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a graph.</a:t>
                </a:r>
                <a:r>
                  <a:rPr lang="en-US" sz="2600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</a:p>
            </p:txBody>
          </p:sp>
        </mc:Choice>
        <mc:Fallback>
          <p:sp>
            <p:nvSpPr>
              <p:cNvPr id="3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52" y="920333"/>
                <a:ext cx="9144000" cy="492443"/>
              </a:xfrm>
              <a:prstGeom prst="rect">
                <a:avLst/>
              </a:prstGeom>
              <a:blipFill>
                <a:blip r:embed="rId2"/>
                <a:stretch>
                  <a:fillRect t="-11111" b="-308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7" name="Rectangle 4"/>
          <p:cNvSpPr txBox="1">
            <a:spLocks noChangeArrowheads="1"/>
          </p:cNvSpPr>
          <p:nvPr/>
        </p:nvSpPr>
        <p:spPr bwMode="auto">
          <a:xfrm>
            <a:off x="0" y="3829167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Exercise: 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Prove the theorem.</a:t>
            </a:r>
            <a:endParaRPr lang="en-US" sz="2600" i="1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1489835"/>
                <a:ext cx="9144000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For any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let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𝑜𝑑𝑑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the number of connected components of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6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with an </a:t>
                </a:r>
                <a:r>
                  <a:rPr lang="en-US" sz="26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odd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number of vertices. </a:t>
                </a:r>
              </a:p>
            </p:txBody>
          </p:sp>
        </mc:Choice>
        <mc:Fallback>
          <p:sp>
            <p:nvSpPr>
              <p:cNvPr id="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1489835"/>
                <a:ext cx="9144000" cy="892552"/>
              </a:xfrm>
              <a:prstGeom prst="rect">
                <a:avLst/>
              </a:prstGeom>
              <a:blipFill>
                <a:blip r:embed="rId3"/>
                <a:stretch>
                  <a:fillRect t="-5442" b="-1700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-652" y="2459446"/>
                <a:ext cx="9144000" cy="1292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Theorem: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>
                    <a:solidFill>
                      <a:srgbClr val="6633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:r>
                  <a:rPr lang="en-US" sz="2600" kern="0" dirty="0" err="1">
                    <a:solidFill>
                      <a:srgbClr val="6633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Tutte</a:t>
                </a:r>
                <a:r>
                  <a:rPr lang="hu-HU" sz="2600" kern="0" dirty="0">
                    <a:solidFill>
                      <a:srgbClr val="6633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>
                    <a:solidFill>
                      <a:srgbClr val="6633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</a:t>
                </a:r>
                <a:r>
                  <a:rPr lang="hu-HU" sz="2600" kern="0" dirty="0">
                    <a:solidFill>
                      <a:srgbClr val="6633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1</a:t>
                </a:r>
                <a:r>
                  <a:rPr lang="en-US" sz="2600" kern="0" dirty="0">
                    <a:solidFill>
                      <a:srgbClr val="6633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947)]</a:t>
                </a:r>
                <a:endParaRPr lang="en-US" sz="2600" kern="0" dirty="0">
                  <a:solidFill>
                    <a:srgbClr val="00B050"/>
                  </a:solidFill>
                </a:endParaRPr>
              </a:p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graph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has a perfect matching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iff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𝑜𝑑𝑑</m:t>
                    </m:r>
                    <m:d>
                      <m:dPr>
                        <m:ctrlP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∖</m:t>
                        </m:r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≤|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for every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52" y="2459446"/>
                <a:ext cx="9144000" cy="1292662"/>
              </a:xfrm>
              <a:prstGeom prst="rect">
                <a:avLst/>
              </a:prstGeom>
              <a:blipFill>
                <a:blip r:embed="rId4"/>
                <a:stretch>
                  <a:fillRect t="-4225" b="-1126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4398669"/>
                <a:ext cx="9144000" cy="1200329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Hint 1: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𝑜𝑑𝑑</m:t>
                    </m:r>
                    <m:d>
                      <m:d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𝐺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∖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𝑋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&gt;|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</m:t>
                    </m:r>
                  </m:oMath>
                </a14:m>
                <a:r>
                  <a:rPr lang="en-US" sz="24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⊆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clearly does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not have a perfect matching, as in each odd connected component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there is at least one vertex can be only be matched to a vertex of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4398669"/>
                <a:ext cx="9144000" cy="1200329"/>
              </a:xfrm>
              <a:prstGeom prst="rect">
                <a:avLst/>
              </a:prstGeom>
              <a:blipFill>
                <a:blip r:embed="rId5"/>
                <a:stretch>
                  <a:fillRect t="-3571" b="-1173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5676055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Hint 2: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does not have a perfect matching, let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the set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of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odd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vertices when Edmonds’ algorithm finishes.</a:t>
                </a:r>
              </a:p>
            </p:txBody>
          </p:sp>
        </mc:Choice>
        <mc:Fallback>
          <p:sp>
            <p:nvSpPr>
              <p:cNvPr id="1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5676055"/>
                <a:ext cx="9144000" cy="830997"/>
              </a:xfrm>
              <a:prstGeom prst="rect">
                <a:avLst/>
              </a:prstGeom>
              <a:blipFill>
                <a:blip r:embed="rId6"/>
                <a:stretch>
                  <a:fillRect t="-5147" b="-1691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439139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7" grpId="0"/>
      <p:bldP spid="8" grpId="0"/>
      <p:bldP spid="9" grpId="0"/>
      <p:bldP spid="10" grpId="0"/>
      <p:bldP spid="11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Rectangle 4"/>
          <p:cNvSpPr txBox="1">
            <a:spLocks noChangeArrowheads="1"/>
          </p:cNvSpPr>
          <p:nvPr/>
        </p:nvSpPr>
        <p:spPr bwMode="auto">
          <a:xfrm>
            <a:off x="0" y="158443"/>
            <a:ext cx="9144000" cy="1261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kern="0" dirty="0" err="1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Tutte</a:t>
            </a:r>
            <a:r>
              <a:rPr lang="en-US" kern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  <a:t>-Berge Theorem</a:t>
            </a:r>
            <a:br>
              <a:rPr lang="en-US" kern="0" dirty="0" smtClean="0">
                <a:solidFill>
                  <a:srgbClr val="00B050"/>
                </a:solidFill>
                <a:latin typeface="+mn-lt"/>
                <a:ea typeface="+mn-ea"/>
                <a:cs typeface="+mn-cs"/>
              </a:rPr>
            </a:br>
            <a:r>
              <a:rPr lang="en-US" sz="3200" kern="0" dirty="0" smtClean="0">
                <a:solidFill>
                  <a:srgbClr val="6633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[</a:t>
            </a:r>
            <a:r>
              <a:rPr lang="en-US" sz="3200" kern="0" dirty="0" err="1" smtClean="0">
                <a:solidFill>
                  <a:srgbClr val="6633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Tutte</a:t>
            </a:r>
            <a:r>
              <a:rPr lang="hu-HU" sz="3200" kern="0" dirty="0" smtClean="0">
                <a:solidFill>
                  <a:srgbClr val="6633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sz="3200" kern="0" dirty="0" smtClean="0">
                <a:solidFill>
                  <a:srgbClr val="6633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(</a:t>
            </a:r>
            <a:r>
              <a:rPr lang="hu-HU" sz="3200" kern="0" dirty="0" smtClean="0">
                <a:solidFill>
                  <a:srgbClr val="6633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1</a:t>
            </a:r>
            <a:r>
              <a:rPr lang="en-US" sz="3200" kern="0" dirty="0" smtClean="0">
                <a:solidFill>
                  <a:srgbClr val="6633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947)]</a:t>
            </a:r>
            <a:r>
              <a:rPr lang="hu-HU" sz="3200" kern="0" dirty="0" smtClean="0">
                <a:solidFill>
                  <a:srgbClr val="6633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sz="3200" kern="0" dirty="0" smtClean="0">
                <a:solidFill>
                  <a:srgbClr val="6633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[Berge (1958)] </a:t>
            </a:r>
            <a:endParaRPr lang="en-US" sz="3200" kern="0" dirty="0" smtClean="0">
              <a:solidFill>
                <a:srgbClr val="00B050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2" name="Rectangle 4"/>
          <p:cNvSpPr txBox="1">
            <a:spLocks noChangeArrowheads="1"/>
          </p:cNvSpPr>
          <p:nvPr/>
        </p:nvSpPr>
        <p:spPr bwMode="auto">
          <a:xfrm>
            <a:off x="-652" y="1649709"/>
            <a:ext cx="9144000" cy="954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8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Theorem:</a:t>
            </a: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In any graph, the size of </a:t>
            </a:r>
            <a:b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8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maximum matching is equal to</a:t>
            </a:r>
            <a:endParaRPr lang="en-US" sz="2800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p:pic>
        <p:nvPicPr>
          <p:cNvPr id="17" name="Picture 16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 bwMode="auto">
          <a:xfrm>
            <a:off x="1763751" y="2854039"/>
            <a:ext cx="5616490" cy="900800"/>
          </a:xfrm>
          <a:prstGeom prst="rect">
            <a:avLst/>
          </a:prstGeom>
          <a:gradFill flip="none" rotWithShape="1">
            <a:gsLst>
              <a:gs pos="0">
                <a:srgbClr val="0064C8"/>
              </a:gs>
              <a:gs pos="100000">
                <a:srgbClr val="FFFFFF"/>
              </a:gs>
            </a:gsLst>
            <a:lin ang="5400000" scaled="1"/>
            <a:tileRect/>
          </a:gradFill>
          <a:ln/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4"/>
              <p:cNvSpPr txBox="1">
                <a:spLocks noChangeArrowheads="1"/>
              </p:cNvSpPr>
              <p:nvPr/>
            </p:nvSpPr>
            <p:spPr bwMode="auto">
              <a:xfrm>
                <a:off x="0" y="5229200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Proof: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Take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be the set of </a:t>
                </a:r>
                <a:r>
                  <a:rPr lang="en-US" sz="28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odd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vertices in the final alternating tree.</a:t>
                </a:r>
                <a:endParaRPr lang="en-US" sz="28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5229200"/>
                <a:ext cx="9144000" cy="954107"/>
              </a:xfrm>
              <a:prstGeom prst="rect">
                <a:avLst/>
              </a:prstGeom>
              <a:blipFill rotWithShape="0">
                <a:blip r:embed="rId4"/>
                <a:stretch>
                  <a:fillRect t="-6410" b="-1794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angle 4"/>
              <p:cNvSpPr txBox="1">
                <a:spLocks noChangeArrowheads="1"/>
              </p:cNvSpPr>
              <p:nvPr/>
            </p:nvSpPr>
            <p:spPr bwMode="auto">
              <a:xfrm>
                <a:off x="-2400" y="4005064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𝑜𝑑𝑑</m:t>
                    </m:r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b="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  <m:r>
                      <a:rPr lang="en-US" sz="28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the number of </a:t>
                </a:r>
                <a:r>
                  <a:rPr lang="en-US" sz="28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connected </a:t>
                </a:r>
                <a:br>
                  <a:rPr lang="en-US" sz="28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components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 </a:t>
                </a:r>
                <a14:m>
                  <m:oMath xmlns:m="http://schemas.openxmlformats.org/officeDocument/2006/math">
                    <m:r>
                      <a:rPr lang="en-US" sz="28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8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800" i="1" kern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𝑋</m:t>
                    </m:r>
                  </m:oMath>
                </a14:m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with an </a:t>
                </a:r>
                <a:r>
                  <a:rPr lang="en-US" sz="28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odd</a:t>
                </a: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number of vertices.</a:t>
                </a:r>
                <a:endParaRPr lang="en-US" sz="2800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2400" y="4005064"/>
                <a:ext cx="9144000" cy="954107"/>
              </a:xfrm>
              <a:prstGeom prst="rect">
                <a:avLst/>
              </a:prstGeom>
              <a:blipFill>
                <a:blip r:embed="rId5"/>
                <a:stretch>
                  <a:fillRect t="-6369" b="-1719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85184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-15240" y="1925981"/>
            <a:ext cx="9144000" cy="83099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algn="ctr">
              <a:defRPr/>
            </a:pPr>
            <a:r>
              <a:rPr lang="en-US" sz="4800" b="1" dirty="0" smtClean="0">
                <a:solidFill>
                  <a:srgbClr val="0099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Bonus material</a:t>
            </a:r>
            <a:endParaRPr lang="en-US" sz="4800" b="1" dirty="0">
              <a:solidFill>
                <a:srgbClr val="0099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-10556" y="2772217"/>
            <a:ext cx="9144000" cy="584775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solidFill>
                  <a:srgbClr val="0000FF"/>
                </a:solidFill>
                <a:cs typeface="Times New Roman" panose="02020603050405020304" pitchFamily="18" charset="0"/>
              </a:rPr>
              <a:t>Not covered in class this term</a:t>
            </a:r>
            <a:endParaRPr lang="he-IL" sz="3200" dirty="0">
              <a:solidFill>
                <a:srgbClr val="0000FF"/>
              </a:solidFill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-15240" y="3818783"/>
            <a:ext cx="9144000" cy="1077218"/>
          </a:xfrm>
          <a:prstGeom prst="rect">
            <a:avLst/>
          </a:prstGeom>
          <a:noFill/>
        </p:spPr>
        <p:txBody>
          <a:bodyPr wrap="square" rtlCol="1">
            <a:spAutoFit/>
          </a:bodyPr>
          <a:lstStyle/>
          <a:p>
            <a:pPr algn="ctr"/>
            <a:r>
              <a:rPr lang="en-US" sz="3200" dirty="0" smtClean="0">
                <a:cs typeface="Times New Roman" panose="02020603050405020304" pitchFamily="18" charset="0"/>
              </a:rPr>
              <a:t>“Careful. We don’t want to learn from this.”</a:t>
            </a:r>
            <a:r>
              <a:rPr lang="en-US" sz="3200" dirty="0">
                <a:cs typeface="Times New Roman" panose="02020603050405020304" pitchFamily="18" charset="0"/>
              </a:rPr>
              <a:t/>
            </a:r>
            <a:br>
              <a:rPr lang="en-US" sz="3200" dirty="0">
                <a:cs typeface="Times New Roman" panose="02020603050405020304" pitchFamily="18" charset="0"/>
              </a:rPr>
            </a:br>
            <a:r>
              <a:rPr lang="en-US" sz="3200" dirty="0" smtClean="0">
                <a:cs typeface="Times New Roman" panose="02020603050405020304" pitchFamily="18" charset="0"/>
              </a:rPr>
              <a:t>(Bill </a:t>
            </a:r>
            <a:r>
              <a:rPr lang="en-US" sz="3200" dirty="0">
                <a:cs typeface="Times New Roman" panose="02020603050405020304" pitchFamily="18" charset="0"/>
              </a:rPr>
              <a:t>Watterson, </a:t>
            </a:r>
            <a:r>
              <a:rPr lang="en-US" sz="3200" dirty="0" smtClean="0">
                <a:cs typeface="Times New Roman" panose="02020603050405020304" pitchFamily="18" charset="0"/>
              </a:rPr>
              <a:t>“Calvin and Hobbes”)</a:t>
            </a:r>
            <a:endParaRPr lang="he-IL" sz="3200" i="1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2271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9" name="Rectangle 4"/>
              <p:cNvSpPr txBox="1">
                <a:spLocks noChangeArrowheads="1"/>
              </p:cNvSpPr>
              <p:nvPr/>
            </p:nvSpPr>
            <p:spPr bwMode="auto">
              <a:xfrm>
                <a:off x="8337" y="692696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Hard(</a:t>
                </a:r>
                <a:r>
                  <a:rPr lang="en-US" sz="2400" b="1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er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 case: 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has a non-empty stem</a:t>
                </a:r>
              </a:p>
            </p:txBody>
          </p:sp>
        </mc:Choice>
        <mc:Fallback xmlns="">
          <p:sp>
            <p:nvSpPr>
              <p:cNvPr id="5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" y="692696"/>
                <a:ext cx="9144000" cy="461665"/>
              </a:xfrm>
              <a:prstGeom prst="rect">
                <a:avLst/>
              </a:prstGeom>
              <a:blipFill>
                <a:blip r:embed="rId2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"/>
              <p:cNvSpPr txBox="1">
                <a:spLocks noChangeArrowheads="1"/>
              </p:cNvSpPr>
              <p:nvPr/>
            </p:nvSpPr>
            <p:spPr bwMode="auto">
              <a:xfrm>
                <a:off x="300" y="1311151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First encounters of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with the flower are at the stem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endParaRPr lang="en-US" sz="24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4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" y="1311151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5" name="Oval 44"/>
          <p:cNvSpPr>
            <a:spLocks noChangeAspect="1"/>
          </p:cNvSpPr>
          <p:nvPr/>
        </p:nvSpPr>
        <p:spPr>
          <a:xfrm rot="16200000">
            <a:off x="5968968" y="2492898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grpSp>
        <p:nvGrpSpPr>
          <p:cNvPr id="2" name="Group 97"/>
          <p:cNvGrpSpPr/>
          <p:nvPr/>
        </p:nvGrpSpPr>
        <p:grpSpPr>
          <a:xfrm>
            <a:off x="6268380" y="2060850"/>
            <a:ext cx="115200" cy="931576"/>
            <a:chOff x="4103948" y="4797153"/>
            <a:chExt cx="115200" cy="931576"/>
          </a:xfrm>
        </p:grpSpPr>
        <p:sp>
          <p:nvSpPr>
            <p:cNvPr id="48" name="Oval 47"/>
            <p:cNvSpPr>
              <a:spLocks noChangeAspect="1"/>
            </p:cNvSpPr>
            <p:nvPr/>
          </p:nvSpPr>
          <p:spPr>
            <a:xfrm rot="16200000">
              <a:off x="4103948" y="479715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49" name="Oval 48"/>
            <p:cNvSpPr>
              <a:spLocks noChangeAspect="1"/>
            </p:cNvSpPr>
            <p:nvPr/>
          </p:nvSpPr>
          <p:spPr>
            <a:xfrm rot="16200000">
              <a:off x="4103948" y="561352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  <p:grpSp>
        <p:nvGrpSpPr>
          <p:cNvPr id="3" name="Group 95"/>
          <p:cNvGrpSpPr/>
          <p:nvPr/>
        </p:nvGrpSpPr>
        <p:grpSpPr>
          <a:xfrm>
            <a:off x="6639800" y="2060850"/>
            <a:ext cx="115200" cy="931576"/>
            <a:chOff x="4499992" y="4797153"/>
            <a:chExt cx="115200" cy="931576"/>
          </a:xfrm>
        </p:grpSpPr>
        <p:sp>
          <p:nvSpPr>
            <p:cNvPr id="52" name="Oval 51"/>
            <p:cNvSpPr>
              <a:spLocks noChangeAspect="1"/>
            </p:cNvSpPr>
            <p:nvPr/>
          </p:nvSpPr>
          <p:spPr>
            <a:xfrm rot="16200000">
              <a:off x="4499992" y="4797153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 rot="16200000">
              <a:off x="4499992" y="561352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  <p:grpSp>
        <p:nvGrpSpPr>
          <p:cNvPr id="4" name="Group 96"/>
          <p:cNvGrpSpPr/>
          <p:nvPr/>
        </p:nvGrpSpPr>
        <p:grpSpPr>
          <a:xfrm>
            <a:off x="6948264" y="2296636"/>
            <a:ext cx="115200" cy="448497"/>
            <a:chOff x="4850979" y="5032939"/>
            <a:chExt cx="115200" cy="448497"/>
          </a:xfrm>
        </p:grpSpPr>
        <p:sp>
          <p:nvSpPr>
            <p:cNvPr id="57" name="Oval 56"/>
            <p:cNvSpPr>
              <a:spLocks noChangeAspect="1"/>
            </p:cNvSpPr>
            <p:nvPr/>
          </p:nvSpPr>
          <p:spPr>
            <a:xfrm rot="16200000">
              <a:off x="4850979" y="5032939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 rot="16200000">
              <a:off x="4850979" y="536623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</p:grpSp>
      <p:cxnSp>
        <p:nvCxnSpPr>
          <p:cNvPr id="60" name="Straight Connector 59"/>
          <p:cNvCxnSpPr>
            <a:stCxn id="48" idx="1"/>
            <a:endCxn id="45" idx="5"/>
          </p:cNvCxnSpPr>
          <p:nvPr/>
        </p:nvCxnSpPr>
        <p:spPr>
          <a:xfrm flipH="1">
            <a:off x="6067297" y="2159179"/>
            <a:ext cx="217954" cy="35059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49" idx="7"/>
            <a:endCxn id="45" idx="3"/>
          </p:cNvCxnSpPr>
          <p:nvPr/>
        </p:nvCxnSpPr>
        <p:spPr>
          <a:xfrm flipH="1" flipV="1">
            <a:off x="6067297" y="2591227"/>
            <a:ext cx="217954" cy="30287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57" idx="7"/>
            <a:endCxn id="52" idx="4"/>
          </p:cNvCxnSpPr>
          <p:nvPr/>
        </p:nvCxnSpPr>
        <p:spPr>
          <a:xfrm flipH="1" flipV="1">
            <a:off x="6755000" y="2118450"/>
            <a:ext cx="210135" cy="195057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8" idx="1"/>
            <a:endCxn id="55" idx="4"/>
          </p:cNvCxnSpPr>
          <p:nvPr/>
        </p:nvCxnSpPr>
        <p:spPr>
          <a:xfrm flipH="1">
            <a:off x="6755000" y="2728262"/>
            <a:ext cx="210135" cy="206564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48" idx="4"/>
            <a:endCxn id="52" idx="0"/>
          </p:cNvCxnSpPr>
          <p:nvPr/>
        </p:nvCxnSpPr>
        <p:spPr>
          <a:xfrm>
            <a:off x="6383580" y="2118450"/>
            <a:ext cx="25622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Connector 70"/>
          <p:cNvCxnSpPr>
            <a:stCxn id="49" idx="4"/>
            <a:endCxn id="55" idx="0"/>
          </p:cNvCxnSpPr>
          <p:nvPr/>
        </p:nvCxnSpPr>
        <p:spPr>
          <a:xfrm>
            <a:off x="6383580" y="2934826"/>
            <a:ext cx="256220" cy="0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stCxn id="58" idx="6"/>
            <a:endCxn id="57" idx="2"/>
          </p:cNvCxnSpPr>
          <p:nvPr/>
        </p:nvCxnSpPr>
        <p:spPr>
          <a:xfrm flipV="1">
            <a:off x="7005864" y="2411836"/>
            <a:ext cx="0" cy="218097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/>
              <p:cNvSpPr txBox="1"/>
              <p:nvPr/>
            </p:nvSpPr>
            <p:spPr>
              <a:xfrm>
                <a:off x="6228184" y="2276873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𝐵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5" name="TextBox 7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8184" y="2276873"/>
                <a:ext cx="648072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6" name="Oval 75"/>
          <p:cNvSpPr>
            <a:spLocks noChangeAspect="1"/>
          </p:cNvSpPr>
          <p:nvPr/>
        </p:nvSpPr>
        <p:spPr>
          <a:xfrm rot="16200000">
            <a:off x="5912993" y="1916833"/>
            <a:ext cx="1224136" cy="1224136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/>
              <p:cNvSpPr txBox="1"/>
              <p:nvPr/>
            </p:nvSpPr>
            <p:spPr>
              <a:xfrm>
                <a:off x="5508104" y="2031232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𝑏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78" name="TextBox 7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08104" y="2031232"/>
                <a:ext cx="648072" cy="4616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Oval 81"/>
          <p:cNvSpPr>
            <a:spLocks noChangeAspect="1"/>
          </p:cNvSpPr>
          <p:nvPr/>
        </p:nvSpPr>
        <p:spPr>
          <a:xfrm rot="5400000" flipH="1">
            <a:off x="3165577" y="2501951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83" name="Oval 82"/>
          <p:cNvSpPr>
            <a:spLocks noChangeAspect="1"/>
          </p:cNvSpPr>
          <p:nvPr/>
        </p:nvSpPr>
        <p:spPr>
          <a:xfrm rot="5400000" flipH="1">
            <a:off x="2465662" y="2501951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84" name="Oval 83"/>
          <p:cNvSpPr>
            <a:spLocks noChangeAspect="1"/>
          </p:cNvSpPr>
          <p:nvPr/>
        </p:nvSpPr>
        <p:spPr>
          <a:xfrm rot="5400000" flipH="1">
            <a:off x="1765747" y="2501950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/>
            <a:endParaRPr lang="he-IL" dirty="0"/>
          </a:p>
        </p:txBody>
      </p:sp>
      <p:cxnSp>
        <p:nvCxnSpPr>
          <p:cNvPr id="85" name="Straight Connector 84"/>
          <p:cNvCxnSpPr/>
          <p:nvPr/>
        </p:nvCxnSpPr>
        <p:spPr>
          <a:xfrm flipH="1">
            <a:off x="2576750" y="2559550"/>
            <a:ext cx="580602" cy="0"/>
          </a:xfrm>
          <a:prstGeom prst="line">
            <a:avLst/>
          </a:prstGeom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/>
          <p:cNvCxnSpPr/>
          <p:nvPr/>
        </p:nvCxnSpPr>
        <p:spPr>
          <a:xfrm>
            <a:off x="1880947" y="2559550"/>
            <a:ext cx="580603" cy="0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8" name="TextBox 87"/>
              <p:cNvSpPr txBox="1"/>
              <p:nvPr/>
            </p:nvSpPr>
            <p:spPr>
              <a:xfrm>
                <a:off x="1529558" y="1988841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𝑟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88" name="TextBox 8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9558" y="1988841"/>
                <a:ext cx="648072" cy="46166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0" name="Oval 99"/>
          <p:cNvSpPr>
            <a:spLocks noChangeAspect="1"/>
          </p:cNvSpPr>
          <p:nvPr/>
        </p:nvSpPr>
        <p:spPr>
          <a:xfrm rot="5400000" flipH="1">
            <a:off x="3865492" y="2501951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101" name="Oval 100"/>
          <p:cNvSpPr>
            <a:spLocks noChangeAspect="1"/>
          </p:cNvSpPr>
          <p:nvPr/>
        </p:nvSpPr>
        <p:spPr>
          <a:xfrm rot="5400000" flipH="1">
            <a:off x="4565407" y="2501951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sp>
        <p:nvSpPr>
          <p:cNvPr id="103" name="Oval 102"/>
          <p:cNvSpPr>
            <a:spLocks noChangeAspect="1"/>
          </p:cNvSpPr>
          <p:nvPr/>
        </p:nvSpPr>
        <p:spPr>
          <a:xfrm rot="5400000" flipH="1">
            <a:off x="5265323" y="2501950"/>
            <a:ext cx="115200" cy="115200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1" anchor="ctr"/>
          <a:lstStyle/>
          <a:p>
            <a:pPr algn="ctr" rtl="0"/>
            <a:endParaRPr lang="he-IL" dirty="0"/>
          </a:p>
        </p:txBody>
      </p:sp>
      <p:cxnSp>
        <p:nvCxnSpPr>
          <p:cNvPr id="104" name="Straight Connector 103"/>
          <p:cNvCxnSpPr>
            <a:stCxn id="82" idx="0"/>
            <a:endCxn id="100" idx="4"/>
          </p:cNvCxnSpPr>
          <p:nvPr/>
        </p:nvCxnSpPr>
        <p:spPr>
          <a:xfrm>
            <a:off x="3280777" y="2559551"/>
            <a:ext cx="584715" cy="0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Connector 105"/>
          <p:cNvCxnSpPr>
            <a:stCxn id="101" idx="4"/>
            <a:endCxn id="100" idx="0"/>
          </p:cNvCxnSpPr>
          <p:nvPr/>
        </p:nvCxnSpPr>
        <p:spPr>
          <a:xfrm flipH="1">
            <a:off x="3980692" y="2559551"/>
            <a:ext cx="584715" cy="0"/>
          </a:xfrm>
          <a:prstGeom prst="line">
            <a:avLst/>
          </a:prstGeom>
          <a:ln w="50800" cmpd="sng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traight Connector 106"/>
          <p:cNvCxnSpPr>
            <a:stCxn id="101" idx="0"/>
            <a:endCxn id="103" idx="4"/>
          </p:cNvCxnSpPr>
          <p:nvPr/>
        </p:nvCxnSpPr>
        <p:spPr>
          <a:xfrm flipV="1">
            <a:off x="4680607" y="2559550"/>
            <a:ext cx="584716" cy="1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Connector 115"/>
          <p:cNvCxnSpPr>
            <a:stCxn id="45" idx="0"/>
          </p:cNvCxnSpPr>
          <p:nvPr/>
        </p:nvCxnSpPr>
        <p:spPr>
          <a:xfrm flipH="1">
            <a:off x="5364491" y="2550498"/>
            <a:ext cx="604477" cy="5354"/>
          </a:xfrm>
          <a:prstGeom prst="line">
            <a:avLst/>
          </a:prstGeom>
          <a:ln w="508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128"/>
          <p:cNvGrpSpPr/>
          <p:nvPr/>
        </p:nvGrpSpPr>
        <p:grpSpPr>
          <a:xfrm rot="19506521">
            <a:off x="2690366" y="3345554"/>
            <a:ext cx="1506805" cy="115200"/>
            <a:chOff x="2123728" y="4293096"/>
            <a:chExt cx="1506805" cy="115200"/>
          </a:xfrm>
        </p:grpSpPr>
        <p:sp>
          <p:nvSpPr>
            <p:cNvPr id="121" name="Oval 120"/>
            <p:cNvSpPr>
              <a:spLocks noChangeAspect="1"/>
            </p:cNvSpPr>
            <p:nvPr/>
          </p:nvSpPr>
          <p:spPr>
            <a:xfrm rot="5400000" flipH="1">
              <a:off x="3515333" y="429309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22" name="Oval 121"/>
            <p:cNvSpPr>
              <a:spLocks noChangeAspect="1"/>
            </p:cNvSpPr>
            <p:nvPr/>
          </p:nvSpPr>
          <p:spPr>
            <a:xfrm rot="5400000" flipH="1">
              <a:off x="2819531" y="429309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23" name="Oval 122"/>
            <p:cNvSpPr>
              <a:spLocks noChangeAspect="1"/>
            </p:cNvSpPr>
            <p:nvPr/>
          </p:nvSpPr>
          <p:spPr>
            <a:xfrm rot="5400000" flipH="1">
              <a:off x="2123728" y="429309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124" name="Straight Connector 123"/>
            <p:cNvCxnSpPr>
              <a:stCxn id="121" idx="4"/>
              <a:endCxn id="122" idx="0"/>
            </p:cNvCxnSpPr>
            <p:nvPr/>
          </p:nvCxnSpPr>
          <p:spPr>
            <a:xfrm flipH="1">
              <a:off x="2934731" y="4350696"/>
              <a:ext cx="580602" cy="0"/>
            </a:xfrm>
            <a:prstGeom prst="line">
              <a:avLst/>
            </a:prstGeom>
            <a:ln w="50800" cmpd="sng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Straight Connector 124"/>
            <p:cNvCxnSpPr>
              <a:stCxn id="123" idx="0"/>
              <a:endCxn id="122" idx="4"/>
            </p:cNvCxnSpPr>
            <p:nvPr/>
          </p:nvCxnSpPr>
          <p:spPr>
            <a:xfrm>
              <a:off x="2238928" y="4350696"/>
              <a:ext cx="580603" cy="0"/>
            </a:xfrm>
            <a:prstGeom prst="line">
              <a:avLst/>
            </a:prstGeom>
            <a:ln w="158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27" name="TextBox 126"/>
              <p:cNvSpPr txBox="1"/>
              <p:nvPr/>
            </p:nvSpPr>
            <p:spPr>
              <a:xfrm flipH="1">
                <a:off x="3851920" y="3356993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𝑃</m:t>
                      </m:r>
                      <m:r>
                        <a:rPr lang="en-US" sz="2400" b="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′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7" name="TextBox 12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851920" y="3356993"/>
                <a:ext cx="648072" cy="46166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TextBox 127"/>
              <p:cNvSpPr txBox="1"/>
              <p:nvPr/>
            </p:nvSpPr>
            <p:spPr>
              <a:xfrm>
                <a:off x="2555776" y="3255368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𝑎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28" name="TextBox 1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55776" y="3255368"/>
                <a:ext cx="648072" cy="46166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0" name="Straight Connector 129"/>
          <p:cNvCxnSpPr>
            <a:stCxn id="121" idx="0"/>
            <a:endCxn id="101" idx="3"/>
          </p:cNvCxnSpPr>
          <p:nvPr/>
        </p:nvCxnSpPr>
        <p:spPr>
          <a:xfrm flipV="1">
            <a:off x="4061739" y="2600280"/>
            <a:ext cx="520539" cy="371912"/>
          </a:xfrm>
          <a:prstGeom prst="line">
            <a:avLst/>
          </a:prstGeom>
          <a:ln w="15875">
            <a:solidFill>
              <a:srgbClr val="0000F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4"/>
              <p:cNvSpPr txBox="1">
                <a:spLocks noChangeArrowheads="1"/>
              </p:cNvSpPr>
              <p:nvPr/>
            </p:nvSpPr>
            <p:spPr bwMode="auto">
              <a:xfrm>
                <a:off x="-9353" y="4149080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Start with an endpoint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𝑎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that is not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𝑟</m:t>
                    </m:r>
                  </m:oMath>
                </a14:m>
                <a:endParaRPr lang="en-US" sz="24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353" y="4149080"/>
                <a:ext cx="9144000" cy="461665"/>
              </a:xfrm>
              <a:prstGeom prst="rect">
                <a:avLst/>
              </a:prstGeom>
              <a:blipFill>
                <a:blip r:embed="rId9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4"/>
              <p:cNvSpPr txBox="1">
                <a:spLocks noChangeArrowheads="1"/>
              </p:cNvSpPr>
              <p:nvPr/>
            </p:nvSpPr>
            <p:spPr bwMode="auto">
              <a:xfrm>
                <a:off x="300" y="4653136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′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the </a:t>
                </a:r>
                <a:r>
                  <a:rPr lang="en-US" sz="24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subpath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until first encounter with the stem</a:t>
                </a:r>
                <a:endParaRPr lang="en-US" sz="24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" y="4653136"/>
                <a:ext cx="9144000" cy="461665"/>
              </a:xfrm>
              <a:prstGeom prst="rect">
                <a:avLst/>
              </a:prstGeom>
              <a:blipFill>
                <a:blip r:embed="rId10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4"/>
              <p:cNvSpPr txBox="1">
                <a:spLocks noChangeArrowheads="1"/>
              </p:cNvSpPr>
              <p:nvPr/>
            </p:nvSpPr>
            <p:spPr bwMode="auto">
              <a:xfrm>
                <a:off x="8337" y="5229200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</a:t>
                </a:r>
                <a: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′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meets the stem at an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vertex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that is again an easy sub-case</a:t>
                </a:r>
                <a:endParaRPr lang="en-US" sz="24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" y="5229200"/>
                <a:ext cx="9144000" cy="830997"/>
              </a:xfrm>
              <a:prstGeom prst="rect">
                <a:avLst/>
              </a:prstGeom>
              <a:blipFill>
                <a:blip r:embed="rId11"/>
                <a:stretch>
                  <a:fillRect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9" name="TextBox 138"/>
              <p:cNvSpPr txBox="1"/>
              <p:nvPr/>
            </p:nvSpPr>
            <p:spPr>
              <a:xfrm>
                <a:off x="4337870" y="2042742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𝑐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139" name="TextBox 13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870" y="2042742"/>
                <a:ext cx="648072" cy="461665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1" name="Text Box 3"/>
          <p:cNvSpPr txBox="1">
            <a:spLocks noChangeArrowheads="1"/>
          </p:cNvSpPr>
          <p:nvPr/>
        </p:nvSpPr>
        <p:spPr bwMode="auto">
          <a:xfrm>
            <a:off x="-10440" y="260648"/>
            <a:ext cx="9154440" cy="4924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Direct solution for hard(</a:t>
            </a:r>
            <a:r>
              <a:rPr kumimoji="0" lang="en-US" sz="3200" b="0" i="0" u="none" strike="noStrike" kern="0" cap="none" spc="0" normalizeH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er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) case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Wingdings" pitchFamily="2" charset="2"/>
              </a:rPr>
              <a:t> 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/>
              <p:cNvSpPr txBox="1"/>
              <p:nvPr/>
            </p:nvSpPr>
            <p:spPr>
              <a:xfrm flipH="1">
                <a:off x="3275856" y="1916832"/>
                <a:ext cx="648072" cy="461665"/>
              </a:xfrm>
              <a:prstGeom prst="rect">
                <a:avLst/>
              </a:prstGeom>
              <a:noFill/>
            </p:spPr>
            <p:txBody>
              <a:bodyPr wrap="square" rtlCol="1">
                <a:spAutoFit/>
              </a:bodyPr>
              <a:lstStyle/>
              <a:p>
                <a:pPr algn="ctr" rtl="0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i="1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cs typeface="Times New Roman" pitchFamily="18" charset="0"/>
                        </a:rPr>
                        <m:t>𝑄</m:t>
                      </m:r>
                    </m:oMath>
                  </m:oMathPara>
                </a14:m>
                <a:endParaRPr lang="he-IL" sz="2400" i="1" dirty="0" smtClean="0">
                  <a:solidFill>
                    <a:srgbClr val="FF0000"/>
                  </a:solidFill>
                  <a:latin typeface="Times New Roman" pitchFamily="18" charset="0"/>
                  <a:cs typeface="Times New Roman" pitchFamily="18" charset="0"/>
                </a:endParaRPr>
              </a:p>
            </p:txBody>
          </p:sp>
        </mc:Choice>
        <mc:Fallback xmlns="">
          <p:sp>
            <p:nvSpPr>
              <p:cNvPr id="53" name="TextBox 5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flipH="1">
                <a:off x="3275856" y="1916832"/>
                <a:ext cx="648072" cy="461665"/>
              </a:xfrm>
              <a:prstGeom prst="rect">
                <a:avLst/>
              </a:prstGeom>
              <a:blipFill>
                <a:blip r:embed="rId13"/>
                <a:stretch>
                  <a:fillRect b="-144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0814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4" name="Rectangle 4"/>
              <p:cNvSpPr txBox="1">
                <a:spLocks noChangeArrowheads="1"/>
              </p:cNvSpPr>
              <p:nvPr/>
            </p:nvSpPr>
            <p:spPr bwMode="auto">
              <a:xfrm>
                <a:off x="300" y="1167135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first encounters stem at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odd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vertices</a:t>
                </a:r>
              </a:p>
            </p:txBody>
          </p:sp>
        </mc:Choice>
        <mc:Fallback xmlns="">
          <p:sp>
            <p:nvSpPr>
              <p:cNvPr id="4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" y="1167135"/>
                <a:ext cx="9144000" cy="461665"/>
              </a:xfrm>
              <a:prstGeom prst="rect">
                <a:avLst/>
              </a:prstGeom>
              <a:blipFill>
                <a:blip r:embed="rId2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4"/>
              <p:cNvSpPr txBox="1">
                <a:spLocks noChangeArrowheads="1"/>
              </p:cNvSpPr>
              <p:nvPr/>
            </p:nvSpPr>
            <p:spPr bwMode="auto">
              <a:xfrm>
                <a:off x="-9353" y="3933056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does not enter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remains an augmenting path.</a:t>
                </a:r>
                <a:endParaRPr lang="en-US" sz="24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353" y="3933056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4"/>
              <p:cNvSpPr txBox="1">
                <a:spLocks noChangeArrowheads="1"/>
              </p:cNvSpPr>
              <p:nvPr/>
            </p:nvSpPr>
            <p:spPr bwMode="auto">
              <a:xfrm>
                <a:off x="300" y="4447710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′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the </a:t>
                </a:r>
                <a:r>
                  <a:rPr lang="en-US" sz="24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subpath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until first encounter with the stem.</a:t>
                </a:r>
                <a:endParaRPr lang="en-US" sz="24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" y="4447710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7" name="Rectangle 4"/>
              <p:cNvSpPr txBox="1">
                <a:spLocks noChangeArrowheads="1"/>
              </p:cNvSpPr>
              <p:nvPr/>
            </p:nvSpPr>
            <p:spPr bwMode="auto">
              <a:xfrm>
                <a:off x="8337" y="4962364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′′</m:t>
                    </m:r>
                  </m:oMath>
                </a14:m>
                <a: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the </a:t>
                </a:r>
                <a:r>
                  <a:rPr lang="en-US" sz="24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subpath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from the last time it leaves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4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" y="4962364"/>
                <a:ext cx="9144000" cy="461665"/>
              </a:xfrm>
              <a:prstGeom prst="rect">
                <a:avLst/>
              </a:prstGeom>
              <a:blipFill>
                <a:blip r:embed="rId5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5" name="Group 64"/>
          <p:cNvGrpSpPr/>
          <p:nvPr/>
        </p:nvGrpSpPr>
        <p:grpSpPr>
          <a:xfrm>
            <a:off x="1303429" y="1700809"/>
            <a:ext cx="6535038" cy="2150429"/>
            <a:chOff x="1529558" y="1700809"/>
            <a:chExt cx="6535038" cy="2150429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>
            <a:xfrm rot="16200000">
              <a:off x="5968968" y="227687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grpSp>
          <p:nvGrpSpPr>
            <p:cNvPr id="2" name="Group 97"/>
            <p:cNvGrpSpPr/>
            <p:nvPr/>
          </p:nvGrpSpPr>
          <p:grpSpPr>
            <a:xfrm>
              <a:off x="6268380" y="1844826"/>
              <a:ext cx="115200" cy="931576"/>
              <a:chOff x="4103948" y="4797153"/>
              <a:chExt cx="115200" cy="931576"/>
            </a:xfrm>
          </p:grpSpPr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16200000">
                <a:off x="4103948" y="479715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 rot="16200000">
                <a:off x="4103948" y="561352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grpSp>
          <p:nvGrpSpPr>
            <p:cNvPr id="3" name="Group 95"/>
            <p:cNvGrpSpPr/>
            <p:nvPr/>
          </p:nvGrpSpPr>
          <p:grpSpPr>
            <a:xfrm>
              <a:off x="6639800" y="1844826"/>
              <a:ext cx="115200" cy="931576"/>
              <a:chOff x="4499992" y="4797153"/>
              <a:chExt cx="115200" cy="931576"/>
            </a:xfrm>
          </p:grpSpPr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6200000">
                <a:off x="4499992" y="479715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6200000">
                <a:off x="4499992" y="561352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grpSp>
          <p:nvGrpSpPr>
            <p:cNvPr id="4" name="Group 96"/>
            <p:cNvGrpSpPr/>
            <p:nvPr/>
          </p:nvGrpSpPr>
          <p:grpSpPr>
            <a:xfrm>
              <a:off x="6948264" y="2080612"/>
              <a:ext cx="115200" cy="448497"/>
              <a:chOff x="4850979" y="5032939"/>
              <a:chExt cx="115200" cy="448497"/>
            </a:xfrm>
          </p:grpSpPr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6200000">
                <a:off x="4850979" y="503293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6200000">
                <a:off x="4850979" y="536623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cxnSp>
          <p:nvCxnSpPr>
            <p:cNvPr id="60" name="Straight Connector 59"/>
            <p:cNvCxnSpPr>
              <a:stCxn id="48" idx="1"/>
              <a:endCxn id="45" idx="5"/>
            </p:cNvCxnSpPr>
            <p:nvPr/>
          </p:nvCxnSpPr>
          <p:spPr>
            <a:xfrm flipH="1">
              <a:off x="6067297" y="1943155"/>
              <a:ext cx="217954" cy="3505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9" idx="7"/>
              <a:endCxn id="45" idx="3"/>
            </p:cNvCxnSpPr>
            <p:nvPr/>
          </p:nvCxnSpPr>
          <p:spPr>
            <a:xfrm flipH="1" flipV="1">
              <a:off x="6067297" y="2375203"/>
              <a:ext cx="217954" cy="3028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7" idx="7"/>
              <a:endCxn id="52" idx="4"/>
            </p:cNvCxnSpPr>
            <p:nvPr/>
          </p:nvCxnSpPr>
          <p:spPr>
            <a:xfrm flipH="1" flipV="1">
              <a:off x="6755000" y="1902426"/>
              <a:ext cx="210135" cy="1950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8" idx="1"/>
              <a:endCxn id="55" idx="4"/>
            </p:cNvCxnSpPr>
            <p:nvPr/>
          </p:nvCxnSpPr>
          <p:spPr>
            <a:xfrm flipH="1">
              <a:off x="6755000" y="2512238"/>
              <a:ext cx="210135" cy="2065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48" idx="4"/>
              <a:endCxn id="52" idx="0"/>
            </p:cNvCxnSpPr>
            <p:nvPr/>
          </p:nvCxnSpPr>
          <p:spPr>
            <a:xfrm>
              <a:off x="6383580" y="1902426"/>
              <a:ext cx="25622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9" idx="4"/>
              <a:endCxn id="55" idx="0"/>
            </p:cNvCxnSpPr>
            <p:nvPr/>
          </p:nvCxnSpPr>
          <p:spPr>
            <a:xfrm>
              <a:off x="6383580" y="2718802"/>
              <a:ext cx="25622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8" idx="6"/>
              <a:endCxn id="57" idx="2"/>
            </p:cNvCxnSpPr>
            <p:nvPr/>
          </p:nvCxnSpPr>
          <p:spPr>
            <a:xfrm flipV="1">
              <a:off x="7005864" y="2195812"/>
              <a:ext cx="0" cy="218097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228184" y="2060849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2060849"/>
                  <a:ext cx="64807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Oval 75"/>
            <p:cNvSpPr>
              <a:spLocks noChangeAspect="1"/>
            </p:cNvSpPr>
            <p:nvPr/>
          </p:nvSpPr>
          <p:spPr>
            <a:xfrm rot="16200000">
              <a:off x="5912993" y="1700809"/>
              <a:ext cx="1224136" cy="1224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508104" y="1815208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104" y="1815208"/>
                  <a:ext cx="64807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/>
            <p:cNvSpPr>
              <a:spLocks noChangeAspect="1"/>
            </p:cNvSpPr>
            <p:nvPr/>
          </p:nvSpPr>
          <p:spPr>
            <a:xfrm rot="5400000" flipH="1">
              <a:off x="3165577" y="228592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 rot="5400000" flipH="1">
              <a:off x="2465662" y="228592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 rot="5400000" flipH="1">
              <a:off x="1765747" y="228592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>
              <a:off x="2576750" y="2343526"/>
              <a:ext cx="580602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880947" y="2343526"/>
              <a:ext cx="58060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1529558" y="1772817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𝑟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558" y="1772817"/>
                  <a:ext cx="64807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Oval 99"/>
            <p:cNvSpPr>
              <a:spLocks noChangeAspect="1"/>
            </p:cNvSpPr>
            <p:nvPr/>
          </p:nvSpPr>
          <p:spPr>
            <a:xfrm rot="5400000" flipH="1">
              <a:off x="3865492" y="228592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 rot="5400000" flipH="1">
              <a:off x="4565407" y="228592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 rot="5400000" flipH="1">
              <a:off x="5265323" y="228592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cxnSp>
          <p:nvCxnSpPr>
            <p:cNvPr id="104" name="Straight Connector 103"/>
            <p:cNvCxnSpPr>
              <a:stCxn id="82" idx="0"/>
              <a:endCxn id="100" idx="4"/>
            </p:cNvCxnSpPr>
            <p:nvPr/>
          </p:nvCxnSpPr>
          <p:spPr>
            <a:xfrm>
              <a:off x="3280777" y="2343527"/>
              <a:ext cx="58471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1" idx="4"/>
              <a:endCxn id="100" idx="0"/>
            </p:cNvCxnSpPr>
            <p:nvPr/>
          </p:nvCxnSpPr>
          <p:spPr>
            <a:xfrm flipH="1">
              <a:off x="3980692" y="2343527"/>
              <a:ext cx="584715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01" idx="0"/>
              <a:endCxn id="103" idx="4"/>
            </p:cNvCxnSpPr>
            <p:nvPr/>
          </p:nvCxnSpPr>
          <p:spPr>
            <a:xfrm flipV="1">
              <a:off x="4680607" y="2343526"/>
              <a:ext cx="584716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45" idx="0"/>
            </p:cNvCxnSpPr>
            <p:nvPr/>
          </p:nvCxnSpPr>
          <p:spPr>
            <a:xfrm flipH="1">
              <a:off x="5364491" y="2334474"/>
              <a:ext cx="604477" cy="5354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28"/>
            <p:cNvGrpSpPr/>
            <p:nvPr/>
          </p:nvGrpSpPr>
          <p:grpSpPr>
            <a:xfrm rot="19506521">
              <a:off x="2024188" y="3120477"/>
              <a:ext cx="1506805" cy="115200"/>
              <a:chOff x="2123728" y="4293096"/>
              <a:chExt cx="1506805" cy="115200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 rot="5400000" flipH="1">
                <a:off x="3515333" y="429309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122" name="Oval 121"/>
              <p:cNvSpPr>
                <a:spLocks noChangeAspect="1"/>
              </p:cNvSpPr>
              <p:nvPr/>
            </p:nvSpPr>
            <p:spPr>
              <a:xfrm rot="5400000" flipH="1">
                <a:off x="2819531" y="429309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 rot="5400000" flipH="1">
                <a:off x="2123728" y="429309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cxnSp>
            <p:nvCxnSpPr>
              <p:cNvPr id="124" name="Straight Connector 123"/>
              <p:cNvCxnSpPr>
                <a:stCxn id="121" idx="4"/>
                <a:endCxn id="122" idx="0"/>
              </p:cNvCxnSpPr>
              <p:nvPr/>
            </p:nvCxnSpPr>
            <p:spPr>
              <a:xfrm flipH="1">
                <a:off x="2934731" y="4350696"/>
                <a:ext cx="580602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23" idx="0"/>
                <a:endCxn id="122" idx="4"/>
              </p:cNvCxnSpPr>
              <p:nvPr/>
            </p:nvCxnSpPr>
            <p:spPr>
              <a:xfrm>
                <a:off x="2238928" y="4350696"/>
                <a:ext cx="580603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 flipH="1">
                  <a:off x="3185742" y="3131916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′</m:t>
                        </m:r>
                      </m:oMath>
                    </m:oMathPara>
                  </a14:m>
                  <a:endParaRPr lang="he-IL" sz="24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85742" y="3131916"/>
                  <a:ext cx="648072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1889598" y="3030291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98" y="3030291"/>
                  <a:ext cx="648072" cy="461665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/>
            <p:cNvCxnSpPr>
              <a:stCxn id="121" idx="0"/>
              <a:endCxn id="100" idx="3"/>
            </p:cNvCxnSpPr>
            <p:nvPr/>
          </p:nvCxnSpPr>
          <p:spPr>
            <a:xfrm flipV="1">
              <a:off x="3395561" y="2384256"/>
              <a:ext cx="486802" cy="36285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3626843" y="1826718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6843" y="1826718"/>
                  <a:ext cx="648072" cy="461665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51" name="Group 50"/>
            <p:cNvGrpSpPr/>
            <p:nvPr/>
          </p:nvGrpSpPr>
          <p:grpSpPr>
            <a:xfrm>
              <a:off x="5980260" y="2454391"/>
              <a:ext cx="2084336" cy="1396847"/>
              <a:chOff x="5544929" y="1816129"/>
              <a:chExt cx="2084336" cy="1396847"/>
            </a:xfrm>
          </p:grpSpPr>
          <p:sp>
            <p:nvSpPr>
              <p:cNvPr id="53" name="Freeform 52"/>
              <p:cNvSpPr/>
              <p:nvPr/>
            </p:nvSpPr>
            <p:spPr>
              <a:xfrm rot="9573097">
                <a:off x="5544929" y="1816129"/>
                <a:ext cx="2009045" cy="1271458"/>
              </a:xfrm>
              <a:custGeom>
                <a:avLst/>
                <a:gdLst>
                  <a:gd name="connsiteX0" fmla="*/ 2909181 w 2909181"/>
                  <a:gd name="connsiteY0" fmla="*/ 1258432 h 1436483"/>
                  <a:gd name="connsiteX1" fmla="*/ 2067209 w 2909181"/>
                  <a:gd name="connsiteY1" fmla="*/ 1339913 h 1436483"/>
                  <a:gd name="connsiteX2" fmla="*/ 1768444 w 2909181"/>
                  <a:gd name="connsiteY2" fmla="*/ 679010 h 1436483"/>
                  <a:gd name="connsiteX3" fmla="*/ 962686 w 2909181"/>
                  <a:gd name="connsiteY3" fmla="*/ 425513 h 1436483"/>
                  <a:gd name="connsiteX4" fmla="*/ 682028 w 2909181"/>
                  <a:gd name="connsiteY4" fmla="*/ 941560 h 1436483"/>
                  <a:gd name="connsiteX5" fmla="*/ 510013 w 2909181"/>
                  <a:gd name="connsiteY5" fmla="*/ 1267485 h 1436483"/>
                  <a:gd name="connsiteX6" fmla="*/ 138820 w 2909181"/>
                  <a:gd name="connsiteY6" fmla="*/ 1050202 h 1436483"/>
                  <a:gd name="connsiteX7" fmla="*/ 3018 w 2909181"/>
                  <a:gd name="connsiteY7" fmla="*/ 452673 h 1436483"/>
                  <a:gd name="connsiteX8" fmla="*/ 120714 w 2909181"/>
                  <a:gd name="connsiteY8" fmla="*/ 0 h 1436483"/>
                  <a:gd name="connsiteX0" fmla="*/ 3097244 w 3097244"/>
                  <a:gd name="connsiteY0" fmla="*/ 1258432 h 1436483"/>
                  <a:gd name="connsiteX1" fmla="*/ 2255272 w 3097244"/>
                  <a:gd name="connsiteY1" fmla="*/ 1339913 h 1436483"/>
                  <a:gd name="connsiteX2" fmla="*/ 1956507 w 3097244"/>
                  <a:gd name="connsiteY2" fmla="*/ 679010 h 1436483"/>
                  <a:gd name="connsiteX3" fmla="*/ 1150749 w 3097244"/>
                  <a:gd name="connsiteY3" fmla="*/ 425513 h 1436483"/>
                  <a:gd name="connsiteX4" fmla="*/ 870091 w 3097244"/>
                  <a:gd name="connsiteY4" fmla="*/ 941560 h 1436483"/>
                  <a:gd name="connsiteX5" fmla="*/ 698076 w 3097244"/>
                  <a:gd name="connsiteY5" fmla="*/ 1267485 h 1436483"/>
                  <a:gd name="connsiteX6" fmla="*/ 84499 w 3097244"/>
                  <a:gd name="connsiteY6" fmla="*/ 859915 h 1436483"/>
                  <a:gd name="connsiteX7" fmla="*/ 191081 w 3097244"/>
                  <a:gd name="connsiteY7" fmla="*/ 452673 h 1436483"/>
                  <a:gd name="connsiteX8" fmla="*/ 308777 w 3097244"/>
                  <a:gd name="connsiteY8" fmla="*/ 0 h 1436483"/>
                  <a:gd name="connsiteX0" fmla="*/ 3077890 w 3077890"/>
                  <a:gd name="connsiteY0" fmla="*/ 1258432 h 1436483"/>
                  <a:gd name="connsiteX1" fmla="*/ 2235918 w 3077890"/>
                  <a:gd name="connsiteY1" fmla="*/ 1339913 h 1436483"/>
                  <a:gd name="connsiteX2" fmla="*/ 1937153 w 3077890"/>
                  <a:gd name="connsiteY2" fmla="*/ 679010 h 1436483"/>
                  <a:gd name="connsiteX3" fmla="*/ 1131395 w 3077890"/>
                  <a:gd name="connsiteY3" fmla="*/ 425513 h 1436483"/>
                  <a:gd name="connsiteX4" fmla="*/ 850737 w 3077890"/>
                  <a:gd name="connsiteY4" fmla="*/ 941560 h 1436483"/>
                  <a:gd name="connsiteX5" fmla="*/ 562596 w 3077890"/>
                  <a:gd name="connsiteY5" fmla="*/ 968543 h 1436483"/>
                  <a:gd name="connsiteX6" fmla="*/ 65145 w 3077890"/>
                  <a:gd name="connsiteY6" fmla="*/ 859915 h 1436483"/>
                  <a:gd name="connsiteX7" fmla="*/ 171727 w 3077890"/>
                  <a:gd name="connsiteY7" fmla="*/ 452673 h 1436483"/>
                  <a:gd name="connsiteX8" fmla="*/ 289423 w 3077890"/>
                  <a:gd name="connsiteY8" fmla="*/ 0 h 1436483"/>
                  <a:gd name="connsiteX0" fmla="*/ 2934948 w 2934948"/>
                  <a:gd name="connsiteY0" fmla="*/ 1258432 h 1436483"/>
                  <a:gd name="connsiteX1" fmla="*/ 2092976 w 2934948"/>
                  <a:gd name="connsiteY1" fmla="*/ 1339913 h 1436483"/>
                  <a:gd name="connsiteX2" fmla="*/ 1794211 w 2934948"/>
                  <a:gd name="connsiteY2" fmla="*/ 679010 h 1436483"/>
                  <a:gd name="connsiteX3" fmla="*/ 988453 w 2934948"/>
                  <a:gd name="connsiteY3" fmla="*/ 425513 h 1436483"/>
                  <a:gd name="connsiteX4" fmla="*/ 707795 w 2934948"/>
                  <a:gd name="connsiteY4" fmla="*/ 941560 h 1436483"/>
                  <a:gd name="connsiteX5" fmla="*/ 419654 w 2934948"/>
                  <a:gd name="connsiteY5" fmla="*/ 968543 h 1436483"/>
                  <a:gd name="connsiteX6" fmla="*/ 65145 w 2934948"/>
                  <a:gd name="connsiteY6" fmla="*/ 682661 h 1436483"/>
                  <a:gd name="connsiteX7" fmla="*/ 28785 w 2934948"/>
                  <a:gd name="connsiteY7" fmla="*/ 452673 h 1436483"/>
                  <a:gd name="connsiteX8" fmla="*/ 146481 w 2934948"/>
                  <a:gd name="connsiteY8" fmla="*/ 0 h 1436483"/>
                  <a:gd name="connsiteX0" fmla="*/ 2934948 w 2934948"/>
                  <a:gd name="connsiteY0" fmla="*/ 1233322 h 1411373"/>
                  <a:gd name="connsiteX1" fmla="*/ 2092976 w 2934948"/>
                  <a:gd name="connsiteY1" fmla="*/ 1314803 h 1411373"/>
                  <a:gd name="connsiteX2" fmla="*/ 1794211 w 2934948"/>
                  <a:gd name="connsiteY2" fmla="*/ 653900 h 1411373"/>
                  <a:gd name="connsiteX3" fmla="*/ 988453 w 2934948"/>
                  <a:gd name="connsiteY3" fmla="*/ 400403 h 1411373"/>
                  <a:gd name="connsiteX4" fmla="*/ 707795 w 2934948"/>
                  <a:gd name="connsiteY4" fmla="*/ 916450 h 1411373"/>
                  <a:gd name="connsiteX5" fmla="*/ 419654 w 2934948"/>
                  <a:gd name="connsiteY5" fmla="*/ 943433 h 1411373"/>
                  <a:gd name="connsiteX6" fmla="*/ 65145 w 2934948"/>
                  <a:gd name="connsiteY6" fmla="*/ 657551 h 1411373"/>
                  <a:gd name="connsiteX7" fmla="*/ 28785 w 2934948"/>
                  <a:gd name="connsiteY7" fmla="*/ 427563 h 1411373"/>
                  <a:gd name="connsiteX8" fmla="*/ 156617 w 2934948"/>
                  <a:gd name="connsiteY8" fmla="*/ 0 h 1411373"/>
                  <a:gd name="connsiteX0" fmla="*/ 2637027 w 2637027"/>
                  <a:gd name="connsiteY0" fmla="*/ 1385946 h 1474971"/>
                  <a:gd name="connsiteX1" fmla="*/ 2092976 w 2637027"/>
                  <a:gd name="connsiteY1" fmla="*/ 1314803 h 1474971"/>
                  <a:gd name="connsiteX2" fmla="*/ 1794211 w 2637027"/>
                  <a:gd name="connsiteY2" fmla="*/ 653900 h 1474971"/>
                  <a:gd name="connsiteX3" fmla="*/ 988453 w 2637027"/>
                  <a:gd name="connsiteY3" fmla="*/ 400403 h 1474971"/>
                  <a:gd name="connsiteX4" fmla="*/ 707795 w 2637027"/>
                  <a:gd name="connsiteY4" fmla="*/ 916450 h 1474971"/>
                  <a:gd name="connsiteX5" fmla="*/ 419654 w 2637027"/>
                  <a:gd name="connsiteY5" fmla="*/ 943433 h 1474971"/>
                  <a:gd name="connsiteX6" fmla="*/ 65145 w 2637027"/>
                  <a:gd name="connsiteY6" fmla="*/ 657551 h 1474971"/>
                  <a:gd name="connsiteX7" fmla="*/ 28785 w 2637027"/>
                  <a:gd name="connsiteY7" fmla="*/ 427563 h 1474971"/>
                  <a:gd name="connsiteX8" fmla="*/ 156617 w 2637027"/>
                  <a:gd name="connsiteY8" fmla="*/ 0 h 1474971"/>
                  <a:gd name="connsiteX0" fmla="*/ 2637027 w 2637027"/>
                  <a:gd name="connsiteY0" fmla="*/ 1385946 h 1474971"/>
                  <a:gd name="connsiteX1" fmla="*/ 1982941 w 2637027"/>
                  <a:gd name="connsiteY1" fmla="*/ 1080650 h 1474971"/>
                  <a:gd name="connsiteX2" fmla="*/ 1794211 w 2637027"/>
                  <a:gd name="connsiteY2" fmla="*/ 653900 h 1474971"/>
                  <a:gd name="connsiteX3" fmla="*/ 988453 w 2637027"/>
                  <a:gd name="connsiteY3" fmla="*/ 400403 h 1474971"/>
                  <a:gd name="connsiteX4" fmla="*/ 707795 w 2637027"/>
                  <a:gd name="connsiteY4" fmla="*/ 916450 h 1474971"/>
                  <a:gd name="connsiteX5" fmla="*/ 419654 w 2637027"/>
                  <a:gd name="connsiteY5" fmla="*/ 943433 h 1474971"/>
                  <a:gd name="connsiteX6" fmla="*/ 65145 w 2637027"/>
                  <a:gd name="connsiteY6" fmla="*/ 657551 h 1474971"/>
                  <a:gd name="connsiteX7" fmla="*/ 28785 w 2637027"/>
                  <a:gd name="connsiteY7" fmla="*/ 427563 h 1474971"/>
                  <a:gd name="connsiteX8" fmla="*/ 156617 w 2637027"/>
                  <a:gd name="connsiteY8" fmla="*/ 0 h 1474971"/>
                  <a:gd name="connsiteX0" fmla="*/ 1637588 w 2009045"/>
                  <a:gd name="connsiteY0" fmla="*/ 1182433 h 1271458"/>
                  <a:gd name="connsiteX1" fmla="*/ 1982941 w 2009045"/>
                  <a:gd name="connsiteY1" fmla="*/ 1080650 h 1271458"/>
                  <a:gd name="connsiteX2" fmla="*/ 1794211 w 2009045"/>
                  <a:gd name="connsiteY2" fmla="*/ 653900 h 1271458"/>
                  <a:gd name="connsiteX3" fmla="*/ 988453 w 2009045"/>
                  <a:gd name="connsiteY3" fmla="*/ 400403 h 1271458"/>
                  <a:gd name="connsiteX4" fmla="*/ 707795 w 2009045"/>
                  <a:gd name="connsiteY4" fmla="*/ 916450 h 1271458"/>
                  <a:gd name="connsiteX5" fmla="*/ 419654 w 2009045"/>
                  <a:gd name="connsiteY5" fmla="*/ 943433 h 1271458"/>
                  <a:gd name="connsiteX6" fmla="*/ 65145 w 2009045"/>
                  <a:gd name="connsiteY6" fmla="*/ 657551 h 1271458"/>
                  <a:gd name="connsiteX7" fmla="*/ 28785 w 2009045"/>
                  <a:gd name="connsiteY7" fmla="*/ 427563 h 1271458"/>
                  <a:gd name="connsiteX8" fmla="*/ 156617 w 2009045"/>
                  <a:gd name="connsiteY8" fmla="*/ 0 h 127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9045" h="1271458">
                    <a:moveTo>
                      <a:pt x="1637588" y="1182433"/>
                    </a:moveTo>
                    <a:cubicBezTo>
                      <a:pt x="1311663" y="1271458"/>
                      <a:pt x="1956837" y="1168739"/>
                      <a:pt x="1982941" y="1080650"/>
                    </a:cubicBezTo>
                    <a:cubicBezTo>
                      <a:pt x="2009045" y="992561"/>
                      <a:pt x="1959959" y="767275"/>
                      <a:pt x="1794211" y="653900"/>
                    </a:cubicBezTo>
                    <a:cubicBezTo>
                      <a:pt x="1628463" y="540525"/>
                      <a:pt x="1169522" y="356645"/>
                      <a:pt x="988453" y="400403"/>
                    </a:cubicBezTo>
                    <a:cubicBezTo>
                      <a:pt x="807384" y="444161"/>
                      <a:pt x="802595" y="825945"/>
                      <a:pt x="707795" y="916450"/>
                    </a:cubicBezTo>
                    <a:cubicBezTo>
                      <a:pt x="612995" y="1006955"/>
                      <a:pt x="526762" y="986583"/>
                      <a:pt x="419654" y="943433"/>
                    </a:cubicBezTo>
                    <a:cubicBezTo>
                      <a:pt x="312546" y="900283"/>
                      <a:pt x="130290" y="743529"/>
                      <a:pt x="65145" y="657551"/>
                    </a:cubicBezTo>
                    <a:cubicBezTo>
                      <a:pt x="0" y="571573"/>
                      <a:pt x="13540" y="537155"/>
                      <a:pt x="28785" y="427563"/>
                    </a:cubicBezTo>
                    <a:cubicBezTo>
                      <a:pt x="44030" y="317971"/>
                      <a:pt x="96260" y="138819"/>
                      <a:pt x="156617" y="0"/>
                    </a:cubicBezTo>
                  </a:path>
                </a:pathLst>
              </a:cu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6200000">
                <a:off x="7514065" y="270892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 flipH="1">
                    <a:off x="5652120" y="2751311"/>
                    <a:ext cx="15841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′′</m:t>
                          </m:r>
                        </m:oMath>
                      </m:oMathPara>
                    </a14:m>
                    <a:endParaRPr lang="he-IL" sz="2400" i="1" dirty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52120" y="2751311"/>
                    <a:ext cx="1584176" cy="46166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4"/>
              <p:cNvSpPr txBox="1">
                <a:spLocks noChangeArrowheads="1"/>
              </p:cNvSpPr>
              <p:nvPr/>
            </p:nvSpPr>
            <p:spPr bwMode="auto">
              <a:xfrm>
                <a:off x="8337" y="5477018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Do we always get an augmenting path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′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(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),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′′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???</a:t>
                </a:r>
                <a:endParaRPr lang="en-US" sz="24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" y="5477018"/>
                <a:ext cx="9144000" cy="461665"/>
              </a:xfrm>
              <a:prstGeom prst="rect">
                <a:avLst/>
              </a:prstGeom>
              <a:blipFill>
                <a:blip r:embed="rId13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2" name="Rectangle 4"/>
          <p:cNvSpPr txBox="1">
            <a:spLocks noChangeArrowheads="1"/>
          </p:cNvSpPr>
          <p:nvPr/>
        </p:nvSpPr>
        <p:spPr bwMode="auto">
          <a:xfrm>
            <a:off x="-300" y="5991671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Unfortunately not. (Why?)</a:t>
            </a:r>
            <a:endParaRPr lang="en-US" sz="2400" i="1" kern="0" dirty="0" smtClean="0">
              <a:solidFill>
                <a:srgbClr val="FF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Rectangle 4"/>
              <p:cNvSpPr txBox="1">
                <a:spLocks noChangeArrowheads="1"/>
              </p:cNvSpPr>
              <p:nvPr/>
            </p:nvSpPr>
            <p:spPr bwMode="auto">
              <a:xfrm>
                <a:off x="-1052" y="692696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Hard(</a:t>
                </a:r>
                <a:r>
                  <a:rPr lang="en-US" sz="2400" b="1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er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 case: 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has a non-empty stem</a:t>
                </a:r>
              </a:p>
            </p:txBody>
          </p:sp>
        </mc:Choice>
        <mc:Fallback xmlns="">
          <p:sp>
            <p:nvSpPr>
              <p:cNvPr id="6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1052" y="692696"/>
                <a:ext cx="9144000" cy="461665"/>
              </a:xfrm>
              <a:prstGeom prst="rect">
                <a:avLst/>
              </a:prstGeom>
              <a:blipFill>
                <a:blip r:embed="rId14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-6272" y="260648"/>
            <a:ext cx="9154440" cy="4924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Direct solution for hard(</a:t>
            </a:r>
            <a:r>
              <a:rPr kumimoji="0" lang="en-US" sz="3200" b="0" i="0" u="none" strike="noStrike" kern="0" cap="none" spc="0" normalizeH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er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) case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Wingdings" pitchFamily="2" charset="2"/>
              </a:rPr>
              <a:t> 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282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-10440" y="609655"/>
            <a:ext cx="9154440" cy="55399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lang="en-US" sz="3600" kern="0" noProof="0" dirty="0" smtClean="0">
                <a:solidFill>
                  <a:srgbClr val="0033CC"/>
                </a:solidFill>
              </a:rPr>
              <a:t>A challenging example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sp>
        <p:nvSpPr>
          <p:cNvPr id="40" name="Rectangle 4"/>
          <p:cNvSpPr txBox="1">
            <a:spLocks noChangeArrowheads="1"/>
          </p:cNvSpPr>
          <p:nvPr/>
        </p:nvSpPr>
        <p:spPr bwMode="auto">
          <a:xfrm>
            <a:off x="8337" y="5703639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Where is the augmenting path?</a:t>
            </a:r>
          </a:p>
        </p:txBody>
      </p:sp>
      <p:grpSp>
        <p:nvGrpSpPr>
          <p:cNvPr id="56" name="Group 55"/>
          <p:cNvGrpSpPr/>
          <p:nvPr/>
        </p:nvGrpSpPr>
        <p:grpSpPr>
          <a:xfrm>
            <a:off x="853842" y="1413870"/>
            <a:ext cx="7425877" cy="3662677"/>
            <a:chOff x="962547" y="1413870"/>
            <a:chExt cx="7425877" cy="3662677"/>
          </a:xfrm>
        </p:grpSpPr>
        <p:grpSp>
          <p:nvGrpSpPr>
            <p:cNvPr id="43" name="Group 42"/>
            <p:cNvGrpSpPr/>
            <p:nvPr/>
          </p:nvGrpSpPr>
          <p:grpSpPr>
            <a:xfrm>
              <a:off x="5968968" y="2205104"/>
              <a:ext cx="2419456" cy="2448032"/>
              <a:chOff x="3016400" y="1992623"/>
              <a:chExt cx="2419456" cy="2448032"/>
            </a:xfrm>
          </p:grpSpPr>
          <p:sp>
            <p:nvSpPr>
              <p:cNvPr id="2" name="Oval 1"/>
              <p:cNvSpPr>
                <a:spLocks noChangeAspect="1"/>
              </p:cNvSpPr>
              <p:nvPr/>
            </p:nvSpPr>
            <p:spPr>
              <a:xfrm>
                <a:off x="3275856" y="1992623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3" name="Oval 2"/>
              <p:cNvSpPr>
                <a:spLocks noChangeAspect="1"/>
              </p:cNvSpPr>
              <p:nvPr/>
            </p:nvSpPr>
            <p:spPr>
              <a:xfrm>
                <a:off x="3545856" y="2262623"/>
                <a:ext cx="1620000" cy="1620000"/>
              </a:xfrm>
              <a:prstGeom prst="ellipse">
                <a:avLst/>
              </a:prstGeom>
              <a:noFill/>
              <a:ln w="12700">
                <a:solidFill>
                  <a:schemeClr val="tx1"/>
                </a:solidFill>
                <a:prstDash val="sysDot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" name="Oval 4"/>
              <p:cNvSpPr>
                <a:spLocks noChangeAspect="1"/>
              </p:cNvSpPr>
              <p:nvPr/>
            </p:nvSpPr>
            <p:spPr>
              <a:xfrm rot="5400000" flipH="1">
                <a:off x="3644949" y="3495738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6" name="Oval 5"/>
              <p:cNvSpPr>
                <a:spLocks noChangeAspect="1"/>
              </p:cNvSpPr>
              <p:nvPr/>
            </p:nvSpPr>
            <p:spPr>
              <a:xfrm rot="5400000" flipH="1">
                <a:off x="4769918" y="235266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7" name="Oval 6"/>
              <p:cNvSpPr>
                <a:spLocks noChangeAspect="1"/>
              </p:cNvSpPr>
              <p:nvPr/>
            </p:nvSpPr>
            <p:spPr>
              <a:xfrm rot="5400000" flipH="1">
                <a:off x="5103215" y="3000735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8" name="Oval 7"/>
              <p:cNvSpPr>
                <a:spLocks noChangeAspect="1"/>
              </p:cNvSpPr>
              <p:nvPr/>
            </p:nvSpPr>
            <p:spPr>
              <a:xfrm rot="5400000" flipH="1">
                <a:off x="4346923" y="3819982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9" name="Oval 8"/>
              <p:cNvSpPr>
                <a:spLocks noChangeAspect="1"/>
              </p:cNvSpPr>
              <p:nvPr/>
            </p:nvSpPr>
            <p:spPr>
              <a:xfrm rot="5400000" flipH="1">
                <a:off x="3500933" y="301502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10" name="Oval 9"/>
              <p:cNvSpPr>
                <a:spLocks noChangeAspect="1"/>
              </p:cNvSpPr>
              <p:nvPr/>
            </p:nvSpPr>
            <p:spPr>
              <a:xfrm rot="5400000" flipH="1">
                <a:off x="3016400" y="301502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cxnSp>
            <p:nvCxnSpPr>
              <p:cNvPr id="11" name="Straight Connector 10"/>
              <p:cNvCxnSpPr>
                <a:stCxn id="9" idx="4"/>
                <a:endCxn id="10" idx="0"/>
              </p:cNvCxnSpPr>
              <p:nvPr/>
            </p:nvCxnSpPr>
            <p:spPr>
              <a:xfrm flipH="1">
                <a:off x="3131600" y="3072623"/>
                <a:ext cx="369333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Oval 13"/>
              <p:cNvSpPr>
                <a:spLocks noChangeAspect="1"/>
              </p:cNvSpPr>
              <p:nvPr/>
            </p:nvSpPr>
            <p:spPr>
              <a:xfrm rot="5400000" flipH="1">
                <a:off x="3969772" y="4325455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cxnSp>
            <p:nvCxnSpPr>
              <p:cNvPr id="18" name="Straight Connector 17"/>
              <p:cNvCxnSpPr>
                <a:stCxn id="14" idx="7"/>
                <a:endCxn id="8" idx="3"/>
              </p:cNvCxnSpPr>
              <p:nvPr/>
            </p:nvCxnSpPr>
            <p:spPr>
              <a:xfrm flipV="1">
                <a:off x="4068101" y="3918311"/>
                <a:ext cx="295693" cy="424015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TextBox 30"/>
                  <p:cNvSpPr txBox="1"/>
                  <p:nvPr/>
                </p:nvSpPr>
                <p:spPr>
                  <a:xfrm>
                    <a:off x="4031820" y="2841791"/>
                    <a:ext cx="64807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𝐵</m:t>
                          </m:r>
                        </m:oMath>
                      </m:oMathPara>
                    </a14:m>
                    <a:endParaRPr lang="he-IL" sz="2400" i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1" name="TextBox 3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031820" y="2841791"/>
                    <a:ext cx="648072" cy="461665"/>
                  </a:xfrm>
                  <a:prstGeom prst="rect">
                    <a:avLst/>
                  </a:prstGeom>
                  <a:blipFill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/>
                  <p:cNvSpPr txBox="1"/>
                  <p:nvPr/>
                </p:nvSpPr>
                <p:spPr>
                  <a:xfrm>
                    <a:off x="3168297" y="2539070"/>
                    <a:ext cx="648072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𝑏</m:t>
                          </m:r>
                        </m:oMath>
                      </m:oMathPara>
                    </a14:m>
                    <a:endParaRPr lang="he-IL" sz="2400" i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2" name="TextBox 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8297" y="2539070"/>
                    <a:ext cx="648072" cy="461665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4" name="Oval 33"/>
            <p:cNvSpPr>
              <a:spLocks noChangeAspect="1"/>
            </p:cNvSpPr>
            <p:nvPr/>
          </p:nvSpPr>
          <p:spPr>
            <a:xfrm rot="5400000" flipH="1">
              <a:off x="1648488" y="482555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2" name="TextBox 41"/>
                <p:cNvSpPr txBox="1"/>
                <p:nvPr/>
              </p:nvSpPr>
              <p:spPr>
                <a:xfrm flipH="1">
                  <a:off x="2915816" y="4198398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′</m:t>
                        </m:r>
                      </m:oMath>
                    </m:oMathPara>
                  </a14:m>
                  <a:endParaRPr lang="he-IL" sz="24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42" name="TextBox 4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2915816" y="4198398"/>
                  <a:ext cx="64807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6" name="Oval 45"/>
            <p:cNvSpPr>
              <a:spLocks noChangeAspect="1"/>
            </p:cNvSpPr>
            <p:nvPr/>
          </p:nvSpPr>
          <p:spPr>
            <a:xfrm rot="5400000" flipH="1">
              <a:off x="1187624" y="321750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48" name="Straight Connector 47"/>
            <p:cNvCxnSpPr/>
            <p:nvPr/>
          </p:nvCxnSpPr>
          <p:spPr>
            <a:xfrm>
              <a:off x="1302824" y="3267838"/>
              <a:ext cx="4666144" cy="14528"/>
            </a:xfrm>
            <a:prstGeom prst="line">
              <a:avLst/>
            </a:prstGeom>
            <a:ln w="12700">
              <a:solidFill>
                <a:schemeClr val="tx1"/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Oval 48"/>
            <p:cNvSpPr>
              <a:spLocks noChangeAspect="1"/>
            </p:cNvSpPr>
            <p:nvPr/>
          </p:nvSpPr>
          <p:spPr>
            <a:xfrm rot="5400000" flipH="1">
              <a:off x="2137722" y="321750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50" name="Oval 49"/>
            <p:cNvSpPr>
              <a:spLocks noChangeAspect="1"/>
            </p:cNvSpPr>
            <p:nvPr/>
          </p:nvSpPr>
          <p:spPr>
            <a:xfrm rot="5400000" flipH="1">
              <a:off x="2430695" y="321750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51" name="Oval 50"/>
            <p:cNvSpPr>
              <a:spLocks noChangeAspect="1"/>
            </p:cNvSpPr>
            <p:nvPr/>
          </p:nvSpPr>
          <p:spPr>
            <a:xfrm rot="5400000" flipH="1">
              <a:off x="2723668" y="321750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52" name="Oval 51"/>
            <p:cNvSpPr>
              <a:spLocks noChangeAspect="1"/>
            </p:cNvSpPr>
            <p:nvPr/>
          </p:nvSpPr>
          <p:spPr>
            <a:xfrm rot="5400000" flipH="1">
              <a:off x="3016640" y="321750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grpSp>
          <p:nvGrpSpPr>
            <p:cNvPr id="61" name="Group 60"/>
            <p:cNvGrpSpPr/>
            <p:nvPr/>
          </p:nvGrpSpPr>
          <p:grpSpPr>
            <a:xfrm>
              <a:off x="3650303" y="3217502"/>
              <a:ext cx="806486" cy="115200"/>
              <a:chOff x="3707904" y="3222029"/>
              <a:chExt cx="806486" cy="115200"/>
            </a:xfrm>
          </p:grpSpPr>
          <p:sp>
            <p:nvSpPr>
              <p:cNvPr id="53" name="Oval 52"/>
              <p:cNvSpPr>
                <a:spLocks noChangeAspect="1"/>
              </p:cNvSpPr>
              <p:nvPr/>
            </p:nvSpPr>
            <p:spPr>
              <a:xfrm rot="5400000" flipH="1">
                <a:off x="3707904" y="322202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5400000" flipH="1">
                <a:off x="4053547" y="322202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5400000" flipH="1">
                <a:off x="4399190" y="322202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grpSp>
          <p:nvGrpSpPr>
            <p:cNvPr id="62" name="Group 61"/>
            <p:cNvGrpSpPr/>
            <p:nvPr/>
          </p:nvGrpSpPr>
          <p:grpSpPr>
            <a:xfrm>
              <a:off x="4975253" y="3217502"/>
              <a:ext cx="460843" cy="115200"/>
              <a:chOff x="4975253" y="3212976"/>
              <a:chExt cx="460843" cy="115200"/>
            </a:xfrm>
          </p:grpSpPr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5400000" flipH="1">
                <a:off x="4975253" y="321297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5400000" flipH="1">
                <a:off x="5320896" y="321297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sp>
          <p:nvSpPr>
            <p:cNvPr id="63" name="Oval 62"/>
            <p:cNvSpPr>
              <a:spLocks noChangeAspect="1"/>
            </p:cNvSpPr>
            <p:nvPr/>
          </p:nvSpPr>
          <p:spPr>
            <a:xfrm rot="5400000" flipH="1">
              <a:off x="1844749" y="3217502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cxnSp>
          <p:nvCxnSpPr>
            <p:cNvPr id="64" name="Straight Connector 63"/>
            <p:cNvCxnSpPr>
              <a:stCxn id="63" idx="0"/>
              <a:endCxn id="49" idx="4"/>
            </p:cNvCxnSpPr>
            <p:nvPr/>
          </p:nvCxnSpPr>
          <p:spPr>
            <a:xfrm>
              <a:off x="1959949" y="3275102"/>
              <a:ext cx="17777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0" idx="0"/>
              <a:endCxn id="51" idx="4"/>
            </p:cNvCxnSpPr>
            <p:nvPr/>
          </p:nvCxnSpPr>
          <p:spPr>
            <a:xfrm>
              <a:off x="2545895" y="3275102"/>
              <a:ext cx="17777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53" idx="0"/>
              <a:endCxn id="54" idx="4"/>
            </p:cNvCxnSpPr>
            <p:nvPr/>
          </p:nvCxnSpPr>
          <p:spPr>
            <a:xfrm>
              <a:off x="3765503" y="3275102"/>
              <a:ext cx="23044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>
              <a:stCxn id="50" idx="4"/>
              <a:endCxn id="49" idx="0"/>
            </p:cNvCxnSpPr>
            <p:nvPr/>
          </p:nvCxnSpPr>
          <p:spPr>
            <a:xfrm flipH="1">
              <a:off x="2252922" y="3275102"/>
              <a:ext cx="177773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Straight Connector 79"/>
            <p:cNvCxnSpPr>
              <a:stCxn id="55" idx="4"/>
              <a:endCxn id="54" idx="0"/>
            </p:cNvCxnSpPr>
            <p:nvPr/>
          </p:nvCxnSpPr>
          <p:spPr>
            <a:xfrm flipH="1">
              <a:off x="4111146" y="3275102"/>
              <a:ext cx="230443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3" name="Straight Connector 82"/>
            <p:cNvCxnSpPr>
              <a:stCxn id="58" idx="4"/>
              <a:endCxn id="57" idx="0"/>
            </p:cNvCxnSpPr>
            <p:nvPr/>
          </p:nvCxnSpPr>
          <p:spPr>
            <a:xfrm flipH="1">
              <a:off x="5090453" y="3275102"/>
              <a:ext cx="230443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5" name="Group 104"/>
            <p:cNvGrpSpPr/>
            <p:nvPr/>
          </p:nvGrpSpPr>
          <p:grpSpPr>
            <a:xfrm>
              <a:off x="1277738" y="1413870"/>
              <a:ext cx="925521" cy="1790053"/>
              <a:chOff x="1043608" y="1171666"/>
              <a:chExt cx="925521" cy="1790053"/>
            </a:xfrm>
          </p:grpSpPr>
          <p:sp>
            <p:nvSpPr>
              <p:cNvPr id="39" name="Oval 38"/>
              <p:cNvSpPr>
                <a:spLocks noChangeAspect="1"/>
              </p:cNvSpPr>
              <p:nvPr/>
            </p:nvSpPr>
            <p:spPr>
              <a:xfrm rot="5400000" flipH="1">
                <a:off x="1043608" y="117166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sp>
            <p:nvSpPr>
              <p:cNvPr id="96" name="Freeform 95"/>
              <p:cNvSpPr/>
              <p:nvPr/>
            </p:nvSpPr>
            <p:spPr>
              <a:xfrm>
                <a:off x="1140737" y="1223454"/>
                <a:ext cx="828392" cy="1738265"/>
              </a:xfrm>
              <a:custGeom>
                <a:avLst/>
                <a:gdLst>
                  <a:gd name="connsiteX0" fmla="*/ 796705 w 828392"/>
                  <a:gd name="connsiteY0" fmla="*/ 1738265 h 1738265"/>
                  <a:gd name="connsiteX1" fmla="*/ 733331 w 828392"/>
                  <a:gd name="connsiteY1" fmla="*/ 1611517 h 1738265"/>
                  <a:gd name="connsiteX2" fmla="*/ 615636 w 828392"/>
                  <a:gd name="connsiteY2" fmla="*/ 1466661 h 1738265"/>
                  <a:gd name="connsiteX3" fmla="*/ 751438 w 828392"/>
                  <a:gd name="connsiteY3" fmla="*/ 1013988 h 1738265"/>
                  <a:gd name="connsiteX4" fmla="*/ 153909 w 828392"/>
                  <a:gd name="connsiteY4" fmla="*/ 606582 h 1738265"/>
                  <a:gd name="connsiteX5" fmla="*/ 316871 w 828392"/>
                  <a:gd name="connsiteY5" fmla="*/ 217283 h 1738265"/>
                  <a:gd name="connsiteX6" fmla="*/ 0 w 828392"/>
                  <a:gd name="connsiteY6" fmla="*/ 0 h 173826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828392" h="1738265">
                    <a:moveTo>
                      <a:pt x="796705" y="1738265"/>
                    </a:moveTo>
                    <a:cubicBezTo>
                      <a:pt x="780107" y="1697524"/>
                      <a:pt x="763509" y="1656784"/>
                      <a:pt x="733331" y="1611517"/>
                    </a:cubicBezTo>
                    <a:cubicBezTo>
                      <a:pt x="703153" y="1566250"/>
                      <a:pt x="612618" y="1566249"/>
                      <a:pt x="615636" y="1466661"/>
                    </a:cubicBezTo>
                    <a:cubicBezTo>
                      <a:pt x="618654" y="1367073"/>
                      <a:pt x="828392" y="1157334"/>
                      <a:pt x="751438" y="1013988"/>
                    </a:cubicBezTo>
                    <a:cubicBezTo>
                      <a:pt x="674484" y="870642"/>
                      <a:pt x="226337" y="739366"/>
                      <a:pt x="153909" y="606582"/>
                    </a:cubicBezTo>
                    <a:cubicBezTo>
                      <a:pt x="81481" y="473798"/>
                      <a:pt x="342523" y="318380"/>
                      <a:pt x="316871" y="217283"/>
                    </a:cubicBezTo>
                    <a:cubicBezTo>
                      <a:pt x="291219" y="116186"/>
                      <a:pt x="145609" y="58093"/>
                      <a:pt x="0" y="0"/>
                    </a:cubicBezTo>
                  </a:path>
                </a:pathLst>
              </a:custGeom>
              <a:ln w="12700">
                <a:solidFill>
                  <a:srgbClr val="CC0099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</p:grpSp>
        <p:cxnSp>
          <p:nvCxnSpPr>
            <p:cNvPr id="97" name="Straight Connector 96"/>
            <p:cNvCxnSpPr>
              <a:stCxn id="52" idx="4"/>
              <a:endCxn id="51" idx="0"/>
            </p:cNvCxnSpPr>
            <p:nvPr/>
          </p:nvCxnSpPr>
          <p:spPr>
            <a:xfrm flipH="1">
              <a:off x="2838868" y="3275102"/>
              <a:ext cx="177772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4" name="Freeform 103"/>
            <p:cNvSpPr/>
            <p:nvPr/>
          </p:nvSpPr>
          <p:spPr>
            <a:xfrm>
              <a:off x="3078178" y="1981200"/>
              <a:ext cx="1955549" cy="1241834"/>
            </a:xfrm>
            <a:custGeom>
              <a:avLst/>
              <a:gdLst>
                <a:gd name="connsiteX0" fmla="*/ 0 w 1955549"/>
                <a:gd name="connsiteY0" fmla="*/ 1241834 h 1241834"/>
                <a:gd name="connsiteX1" fmla="*/ 1167897 w 1955549"/>
                <a:gd name="connsiteY1" fmla="*/ 1509 h 1241834"/>
                <a:gd name="connsiteX2" fmla="*/ 1955549 w 1955549"/>
                <a:gd name="connsiteY2" fmla="*/ 1232780 h 124183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55549" h="1241834">
                  <a:moveTo>
                    <a:pt x="0" y="1241834"/>
                  </a:moveTo>
                  <a:cubicBezTo>
                    <a:pt x="420986" y="622426"/>
                    <a:pt x="841972" y="3018"/>
                    <a:pt x="1167897" y="1509"/>
                  </a:cubicBezTo>
                  <a:cubicBezTo>
                    <a:pt x="1493822" y="0"/>
                    <a:pt x="1724685" y="616390"/>
                    <a:pt x="1955549" y="1232780"/>
                  </a:cubicBezTo>
                </a:path>
              </a:pathLst>
            </a:custGeom>
            <a:ln w="127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7" name="Freeform 106"/>
            <p:cNvSpPr/>
            <p:nvPr/>
          </p:nvSpPr>
          <p:spPr>
            <a:xfrm>
              <a:off x="1711105" y="3340729"/>
              <a:ext cx="2344847" cy="1484768"/>
            </a:xfrm>
            <a:custGeom>
              <a:avLst/>
              <a:gdLst>
                <a:gd name="connsiteX0" fmla="*/ 0 w 2344847"/>
                <a:gd name="connsiteY0" fmla="*/ 1484768 h 1484768"/>
                <a:gd name="connsiteX1" fmla="*/ 371192 w 2344847"/>
                <a:gd name="connsiteY1" fmla="*/ 1140736 h 1484768"/>
                <a:gd name="connsiteX2" fmla="*/ 923453 w 2344847"/>
                <a:gd name="connsiteY2" fmla="*/ 1240324 h 1484768"/>
                <a:gd name="connsiteX3" fmla="*/ 1339913 w 2344847"/>
                <a:gd name="connsiteY3" fmla="*/ 679010 h 1484768"/>
                <a:gd name="connsiteX4" fmla="*/ 2136618 w 2344847"/>
                <a:gd name="connsiteY4" fmla="*/ 516047 h 1484768"/>
                <a:gd name="connsiteX5" fmla="*/ 2344847 w 2344847"/>
                <a:gd name="connsiteY5" fmla="*/ 0 h 148476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344847" h="1484768">
                  <a:moveTo>
                    <a:pt x="0" y="1484768"/>
                  </a:moveTo>
                  <a:cubicBezTo>
                    <a:pt x="108641" y="1333122"/>
                    <a:pt x="217283" y="1181477"/>
                    <a:pt x="371192" y="1140736"/>
                  </a:cubicBezTo>
                  <a:cubicBezTo>
                    <a:pt x="525101" y="1099995"/>
                    <a:pt x="762000" y="1317278"/>
                    <a:pt x="923453" y="1240324"/>
                  </a:cubicBezTo>
                  <a:cubicBezTo>
                    <a:pt x="1084906" y="1163370"/>
                    <a:pt x="1137719" y="799723"/>
                    <a:pt x="1339913" y="679010"/>
                  </a:cubicBezTo>
                  <a:cubicBezTo>
                    <a:pt x="1542107" y="558297"/>
                    <a:pt x="1969129" y="629215"/>
                    <a:pt x="2136618" y="516047"/>
                  </a:cubicBezTo>
                  <a:cubicBezTo>
                    <a:pt x="2304107" y="402879"/>
                    <a:pt x="2324477" y="201439"/>
                    <a:pt x="2344847" y="0"/>
                  </a:cubicBezTo>
                </a:path>
              </a:pathLst>
            </a:custGeom>
            <a:ln w="12700">
              <a:solidFill>
                <a:srgbClr val="0033CC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9" name="Freeform 108"/>
            <p:cNvSpPr/>
            <p:nvPr/>
          </p:nvSpPr>
          <p:spPr>
            <a:xfrm>
              <a:off x="5404918" y="3313568"/>
              <a:ext cx="1566250" cy="1573794"/>
            </a:xfrm>
            <a:custGeom>
              <a:avLst/>
              <a:gdLst>
                <a:gd name="connsiteX0" fmla="*/ 1566250 w 1566250"/>
                <a:gd name="connsiteY0" fmla="*/ 1348967 h 1573794"/>
                <a:gd name="connsiteX1" fmla="*/ 995882 w 1566250"/>
                <a:gd name="connsiteY1" fmla="*/ 1548143 h 1573794"/>
                <a:gd name="connsiteX2" fmla="*/ 108642 w 1566250"/>
                <a:gd name="connsiteY2" fmla="*/ 1195058 h 1573794"/>
                <a:gd name="connsiteX3" fmla="*/ 344032 w 1566250"/>
                <a:gd name="connsiteY3" fmla="*/ 570369 h 1573794"/>
                <a:gd name="connsiteX4" fmla="*/ 36215 w 1566250"/>
                <a:gd name="connsiteY4" fmla="*/ 0 h 15737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66250" h="1573794">
                  <a:moveTo>
                    <a:pt x="1566250" y="1348967"/>
                  </a:moveTo>
                  <a:cubicBezTo>
                    <a:pt x="1402533" y="1461380"/>
                    <a:pt x="1238817" y="1573794"/>
                    <a:pt x="995882" y="1548143"/>
                  </a:cubicBezTo>
                  <a:cubicBezTo>
                    <a:pt x="752947" y="1522492"/>
                    <a:pt x="217284" y="1358020"/>
                    <a:pt x="108642" y="1195058"/>
                  </a:cubicBezTo>
                  <a:cubicBezTo>
                    <a:pt x="0" y="1032096"/>
                    <a:pt x="356103" y="769545"/>
                    <a:pt x="344032" y="570369"/>
                  </a:cubicBezTo>
                  <a:cubicBezTo>
                    <a:pt x="331961" y="371193"/>
                    <a:pt x="184088" y="185596"/>
                    <a:pt x="36215" y="0"/>
                  </a:cubicBezTo>
                </a:path>
              </a:pathLst>
            </a:custGeom>
            <a:ln w="12700">
              <a:solidFill>
                <a:srgbClr val="CC0099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 flipH="1">
                  <a:off x="3347864" y="1700808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′′</m:t>
                        </m:r>
                      </m:oMath>
                    </m:oMathPara>
                  </a14:m>
                  <a:endParaRPr lang="he-IL" sz="2400" i="1" dirty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347864" y="1700808"/>
                  <a:ext cx="64807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/>
                <p:cNvSpPr txBox="1"/>
                <p:nvPr/>
              </p:nvSpPr>
              <p:spPr>
                <a:xfrm>
                  <a:off x="962547" y="2708920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𝑟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1" name="TextBox 1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547" y="2708920"/>
                  <a:ext cx="64807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1160049" y="4614882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60049" y="4614882"/>
                  <a:ext cx="64807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/>
                <p:cNvSpPr txBox="1"/>
                <p:nvPr/>
              </p:nvSpPr>
              <p:spPr>
                <a:xfrm>
                  <a:off x="3734647" y="2790396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13" name="TextBox 1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34647" y="2790396"/>
                  <a:ext cx="64807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Freeform 11"/>
          <p:cNvSpPr/>
          <p:nvPr/>
        </p:nvSpPr>
        <p:spPr>
          <a:xfrm>
            <a:off x="4282436" y="3245441"/>
            <a:ext cx="4516061" cy="2269590"/>
          </a:xfrm>
          <a:custGeom>
            <a:avLst/>
            <a:gdLst>
              <a:gd name="connsiteX0" fmla="*/ 56387 w 4557204"/>
              <a:gd name="connsiteY0" fmla="*/ 143920 h 2331286"/>
              <a:gd name="connsiteX1" fmla="*/ 477011 w 4557204"/>
              <a:gd name="connsiteY1" fmla="*/ 1570384 h 2331286"/>
              <a:gd name="connsiteX2" fmla="*/ 3549395 w 4557204"/>
              <a:gd name="connsiteY2" fmla="*/ 2329336 h 2331286"/>
              <a:gd name="connsiteX3" fmla="*/ 4500371 w 4557204"/>
              <a:gd name="connsiteY3" fmla="*/ 1734976 h 2331286"/>
              <a:gd name="connsiteX4" fmla="*/ 4381499 w 4557204"/>
              <a:gd name="connsiteY4" fmla="*/ 189640 h 2331286"/>
              <a:gd name="connsiteX5" fmla="*/ 3823715 w 4557204"/>
              <a:gd name="connsiteY5" fmla="*/ 79912 h 2331286"/>
              <a:gd name="connsiteX0" fmla="*/ 56387 w 4557204"/>
              <a:gd name="connsiteY0" fmla="*/ 82975 h 2270074"/>
              <a:gd name="connsiteX1" fmla="*/ 477011 w 4557204"/>
              <a:gd name="connsiteY1" fmla="*/ 1509439 h 2270074"/>
              <a:gd name="connsiteX2" fmla="*/ 3549395 w 4557204"/>
              <a:gd name="connsiteY2" fmla="*/ 2268391 h 2270074"/>
              <a:gd name="connsiteX3" fmla="*/ 4500371 w 4557204"/>
              <a:gd name="connsiteY3" fmla="*/ 1674031 h 2270074"/>
              <a:gd name="connsiteX4" fmla="*/ 4381499 w 4557204"/>
              <a:gd name="connsiteY4" fmla="*/ 412159 h 2270074"/>
              <a:gd name="connsiteX5" fmla="*/ 3823715 w 4557204"/>
              <a:gd name="connsiteY5" fmla="*/ 18967 h 2270074"/>
              <a:gd name="connsiteX0" fmla="*/ 15244 w 4516061"/>
              <a:gd name="connsiteY0" fmla="*/ 82975 h 2269590"/>
              <a:gd name="connsiteX1" fmla="*/ 755908 w 4516061"/>
              <a:gd name="connsiteY1" fmla="*/ 1536871 h 2269590"/>
              <a:gd name="connsiteX2" fmla="*/ 3508252 w 4516061"/>
              <a:gd name="connsiteY2" fmla="*/ 2268391 h 2269590"/>
              <a:gd name="connsiteX3" fmla="*/ 4459228 w 4516061"/>
              <a:gd name="connsiteY3" fmla="*/ 1674031 h 2269590"/>
              <a:gd name="connsiteX4" fmla="*/ 4340356 w 4516061"/>
              <a:gd name="connsiteY4" fmla="*/ 412159 h 2269590"/>
              <a:gd name="connsiteX5" fmla="*/ 3782572 w 4516061"/>
              <a:gd name="connsiteY5" fmla="*/ 18967 h 22695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516061" h="2269590">
                <a:moveTo>
                  <a:pt x="15244" y="82975"/>
                </a:moveTo>
                <a:cubicBezTo>
                  <a:pt x="-65528" y="614089"/>
                  <a:pt x="173740" y="1172635"/>
                  <a:pt x="755908" y="1536871"/>
                </a:cubicBezTo>
                <a:cubicBezTo>
                  <a:pt x="1338076" y="1901107"/>
                  <a:pt x="2891032" y="2245531"/>
                  <a:pt x="3508252" y="2268391"/>
                </a:cubicBezTo>
                <a:cubicBezTo>
                  <a:pt x="4125472" y="2291251"/>
                  <a:pt x="4320544" y="1983403"/>
                  <a:pt x="4459228" y="1674031"/>
                </a:cubicBezTo>
                <a:cubicBezTo>
                  <a:pt x="4597912" y="1364659"/>
                  <a:pt x="4453132" y="688003"/>
                  <a:pt x="4340356" y="412159"/>
                </a:cubicBezTo>
                <a:cubicBezTo>
                  <a:pt x="4227580" y="136315"/>
                  <a:pt x="4005076" y="-64091"/>
                  <a:pt x="3782572" y="18967"/>
                </a:cubicBezTo>
              </a:path>
            </a:pathLst>
          </a:custGeom>
          <a:noFill/>
          <a:ln w="127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7693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-10440" y="188640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Alternating paths and cycles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grpSp>
        <p:nvGrpSpPr>
          <p:cNvPr id="57" name="Group 56"/>
          <p:cNvGrpSpPr/>
          <p:nvPr/>
        </p:nvGrpSpPr>
        <p:grpSpPr>
          <a:xfrm>
            <a:off x="963526" y="2753899"/>
            <a:ext cx="6920842" cy="1539197"/>
            <a:chOff x="963526" y="3140968"/>
            <a:chExt cx="6920842" cy="1539197"/>
          </a:xfrm>
        </p:grpSpPr>
        <p:grpSp>
          <p:nvGrpSpPr>
            <p:cNvPr id="50" name="Group 188"/>
            <p:cNvGrpSpPr/>
            <p:nvPr/>
          </p:nvGrpSpPr>
          <p:grpSpPr>
            <a:xfrm>
              <a:off x="1313555" y="3305197"/>
              <a:ext cx="3729997" cy="115200"/>
              <a:chOff x="900121" y="4794287"/>
              <a:chExt cx="3729997" cy="115200"/>
            </a:xfrm>
          </p:grpSpPr>
          <p:cxnSp>
            <p:nvCxnSpPr>
              <p:cNvPr id="91" name="Straight Connector 90"/>
              <p:cNvCxnSpPr/>
              <p:nvPr/>
            </p:nvCxnSpPr>
            <p:spPr>
              <a:xfrm rot="10800000">
                <a:off x="1739226" y="4851887"/>
                <a:ext cx="599180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2" name="Straight Connector 91"/>
              <p:cNvCxnSpPr/>
              <p:nvPr/>
            </p:nvCxnSpPr>
            <p:spPr>
              <a:xfrm rot="10800000">
                <a:off x="1015322" y="4851887"/>
                <a:ext cx="60870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3" name="Oval 92"/>
              <p:cNvSpPr>
                <a:spLocks noChangeAspect="1"/>
              </p:cNvSpPr>
              <p:nvPr/>
            </p:nvSpPr>
            <p:spPr>
              <a:xfrm>
                <a:off x="900121" y="4794287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4" name="Oval 93"/>
              <p:cNvSpPr>
                <a:spLocks noChangeAspect="1"/>
              </p:cNvSpPr>
              <p:nvPr/>
            </p:nvSpPr>
            <p:spPr>
              <a:xfrm>
                <a:off x="1624026" y="4794287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5" name="Oval 94"/>
              <p:cNvSpPr>
                <a:spLocks noChangeAspect="1"/>
              </p:cNvSpPr>
              <p:nvPr/>
            </p:nvSpPr>
            <p:spPr>
              <a:xfrm>
                <a:off x="2338406" y="4794287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96" name="Oval 95"/>
              <p:cNvSpPr>
                <a:spLocks noChangeAspect="1"/>
              </p:cNvSpPr>
              <p:nvPr/>
            </p:nvSpPr>
            <p:spPr>
              <a:xfrm>
                <a:off x="3062311" y="4794287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97" name="Straight Connector 96"/>
              <p:cNvCxnSpPr/>
              <p:nvPr/>
            </p:nvCxnSpPr>
            <p:spPr>
              <a:xfrm rot="10800000">
                <a:off x="3906214" y="4851887"/>
                <a:ext cx="60870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8" name="Straight Connector 97"/>
              <p:cNvCxnSpPr/>
              <p:nvPr/>
            </p:nvCxnSpPr>
            <p:spPr>
              <a:xfrm rot="10800000">
                <a:off x="2453607" y="4851887"/>
                <a:ext cx="60870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9" name="Oval 98"/>
              <p:cNvSpPr>
                <a:spLocks noChangeAspect="1"/>
              </p:cNvSpPr>
              <p:nvPr/>
            </p:nvSpPr>
            <p:spPr>
              <a:xfrm>
                <a:off x="3791013" y="4794287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100" name="Oval 99"/>
              <p:cNvSpPr>
                <a:spLocks noChangeAspect="1"/>
              </p:cNvSpPr>
              <p:nvPr/>
            </p:nvSpPr>
            <p:spPr>
              <a:xfrm>
                <a:off x="4514918" y="4794287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101" name="Straight Connector 100"/>
              <p:cNvCxnSpPr/>
              <p:nvPr/>
            </p:nvCxnSpPr>
            <p:spPr>
              <a:xfrm>
                <a:off x="3177511" y="4851887"/>
                <a:ext cx="613502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189"/>
            <p:cNvGrpSpPr/>
            <p:nvPr/>
          </p:nvGrpSpPr>
          <p:grpSpPr>
            <a:xfrm>
              <a:off x="963526" y="3869185"/>
              <a:ext cx="4430055" cy="115200"/>
              <a:chOff x="909612" y="5528827"/>
              <a:chExt cx="4430055" cy="115200"/>
            </a:xfrm>
          </p:grpSpPr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>
                <a:off x="5224467" y="5528827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8" name="Straight Connector 77"/>
              <p:cNvCxnSpPr/>
              <p:nvPr/>
            </p:nvCxnSpPr>
            <p:spPr>
              <a:xfrm>
                <a:off x="4639609" y="5586202"/>
                <a:ext cx="584858" cy="45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rot="10800000">
                <a:off x="1748717" y="5586427"/>
                <a:ext cx="599180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0" name="Straight Connector 79"/>
              <p:cNvCxnSpPr/>
              <p:nvPr/>
            </p:nvCxnSpPr>
            <p:spPr>
              <a:xfrm rot="10800000">
                <a:off x="1024813" y="5586427"/>
                <a:ext cx="60870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>
                <a:off x="909612" y="5528827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3" name="Oval 82"/>
              <p:cNvSpPr>
                <a:spLocks noChangeAspect="1"/>
              </p:cNvSpPr>
              <p:nvPr/>
            </p:nvSpPr>
            <p:spPr>
              <a:xfrm>
                <a:off x="1633517" y="5528827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4" name="Oval 83"/>
              <p:cNvSpPr>
                <a:spLocks noChangeAspect="1"/>
              </p:cNvSpPr>
              <p:nvPr/>
            </p:nvSpPr>
            <p:spPr>
              <a:xfrm>
                <a:off x="2347897" y="5528827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5" name="Oval 84"/>
              <p:cNvSpPr>
                <a:spLocks noChangeAspect="1"/>
              </p:cNvSpPr>
              <p:nvPr/>
            </p:nvSpPr>
            <p:spPr>
              <a:xfrm>
                <a:off x="3071802" y="5528827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86" name="Straight Connector 85"/>
              <p:cNvCxnSpPr/>
              <p:nvPr/>
            </p:nvCxnSpPr>
            <p:spPr>
              <a:xfrm rot="10800000">
                <a:off x="3915705" y="5586427"/>
                <a:ext cx="60870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7" name="Straight Connector 86"/>
              <p:cNvCxnSpPr/>
              <p:nvPr/>
            </p:nvCxnSpPr>
            <p:spPr>
              <a:xfrm rot="10800000">
                <a:off x="2463098" y="5586427"/>
                <a:ext cx="60870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8" name="Oval 87"/>
              <p:cNvSpPr>
                <a:spLocks noChangeAspect="1"/>
              </p:cNvSpPr>
              <p:nvPr/>
            </p:nvSpPr>
            <p:spPr>
              <a:xfrm>
                <a:off x="3800504" y="5528827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89" name="Oval 88"/>
              <p:cNvSpPr>
                <a:spLocks noChangeAspect="1"/>
              </p:cNvSpPr>
              <p:nvPr/>
            </p:nvSpPr>
            <p:spPr>
              <a:xfrm>
                <a:off x="4524409" y="5528827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90" name="Straight Connector 89"/>
              <p:cNvCxnSpPr/>
              <p:nvPr/>
            </p:nvCxnSpPr>
            <p:spPr>
              <a:xfrm>
                <a:off x="3187002" y="5586427"/>
                <a:ext cx="613502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2" name="Group 190"/>
            <p:cNvGrpSpPr/>
            <p:nvPr/>
          </p:nvGrpSpPr>
          <p:grpSpPr>
            <a:xfrm>
              <a:off x="1325478" y="4420529"/>
              <a:ext cx="3706150" cy="115200"/>
              <a:chOff x="909612" y="6242758"/>
              <a:chExt cx="3706150" cy="115200"/>
            </a:xfrm>
          </p:grpSpPr>
          <p:sp>
            <p:nvSpPr>
              <p:cNvPr id="66" name="Oval 65"/>
              <p:cNvSpPr>
                <a:spLocks noChangeAspect="1"/>
              </p:cNvSpPr>
              <p:nvPr/>
            </p:nvSpPr>
            <p:spPr>
              <a:xfrm>
                <a:off x="4500562" y="6242758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67" name="Straight Connector 66"/>
              <p:cNvCxnSpPr/>
              <p:nvPr/>
            </p:nvCxnSpPr>
            <p:spPr>
              <a:xfrm>
                <a:off x="3915704" y="6300133"/>
                <a:ext cx="584858" cy="45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rot="10800000">
                <a:off x="1024812" y="6300358"/>
                <a:ext cx="599180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/>
              <p:cNvSpPr>
                <a:spLocks noChangeAspect="1"/>
              </p:cNvSpPr>
              <p:nvPr/>
            </p:nvSpPr>
            <p:spPr>
              <a:xfrm>
                <a:off x="909612" y="6242758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0" name="Oval 69"/>
              <p:cNvSpPr>
                <a:spLocks noChangeAspect="1"/>
              </p:cNvSpPr>
              <p:nvPr/>
            </p:nvSpPr>
            <p:spPr>
              <a:xfrm>
                <a:off x="1623992" y="6242758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1" name="Oval 70"/>
              <p:cNvSpPr>
                <a:spLocks noChangeAspect="1"/>
              </p:cNvSpPr>
              <p:nvPr/>
            </p:nvSpPr>
            <p:spPr>
              <a:xfrm>
                <a:off x="2347897" y="6242758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2" name="Straight Connector 71"/>
              <p:cNvCxnSpPr/>
              <p:nvPr/>
            </p:nvCxnSpPr>
            <p:spPr>
              <a:xfrm rot="10800000">
                <a:off x="3191800" y="6300358"/>
                <a:ext cx="60870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3" name="Straight Connector 72"/>
              <p:cNvCxnSpPr/>
              <p:nvPr/>
            </p:nvCxnSpPr>
            <p:spPr>
              <a:xfrm rot="10800000">
                <a:off x="1739193" y="6300358"/>
                <a:ext cx="608705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4" name="Oval 73"/>
              <p:cNvSpPr>
                <a:spLocks noChangeAspect="1"/>
              </p:cNvSpPr>
              <p:nvPr/>
            </p:nvSpPr>
            <p:spPr>
              <a:xfrm>
                <a:off x="3076599" y="6242758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75" name="Oval 74"/>
              <p:cNvSpPr>
                <a:spLocks noChangeAspect="1"/>
              </p:cNvSpPr>
              <p:nvPr/>
            </p:nvSpPr>
            <p:spPr>
              <a:xfrm>
                <a:off x="3800504" y="6242758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76" name="Straight Connector 75"/>
              <p:cNvCxnSpPr/>
              <p:nvPr/>
            </p:nvCxnSpPr>
            <p:spPr>
              <a:xfrm>
                <a:off x="2463097" y="6300358"/>
                <a:ext cx="613502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3" name="Oval 52"/>
            <p:cNvSpPr>
              <a:spLocks noChangeAspect="1"/>
            </p:cNvSpPr>
            <p:nvPr/>
          </p:nvSpPr>
          <p:spPr>
            <a:xfrm>
              <a:off x="6742842" y="3140968"/>
              <a:ext cx="115200" cy="115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Oval 53"/>
            <p:cNvSpPr>
              <a:spLocks noChangeAspect="1"/>
            </p:cNvSpPr>
            <p:nvPr/>
          </p:nvSpPr>
          <p:spPr>
            <a:xfrm>
              <a:off x="6397559" y="3850585"/>
              <a:ext cx="115200" cy="115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5" name="Oval 54"/>
            <p:cNvSpPr>
              <a:spLocks noChangeAspect="1"/>
            </p:cNvSpPr>
            <p:nvPr/>
          </p:nvSpPr>
          <p:spPr>
            <a:xfrm>
              <a:off x="7426266" y="3140968"/>
              <a:ext cx="115200" cy="115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6" name="Oval 55"/>
            <p:cNvSpPr>
              <a:spLocks noChangeAspect="1"/>
            </p:cNvSpPr>
            <p:nvPr/>
          </p:nvSpPr>
          <p:spPr>
            <a:xfrm>
              <a:off x="6742842" y="4564965"/>
              <a:ext cx="115200" cy="115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8" name="Oval 57"/>
            <p:cNvSpPr>
              <a:spLocks noChangeAspect="1"/>
            </p:cNvSpPr>
            <p:nvPr/>
          </p:nvSpPr>
          <p:spPr>
            <a:xfrm>
              <a:off x="7769168" y="3850585"/>
              <a:ext cx="115200" cy="115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9" name="Oval 58"/>
            <p:cNvSpPr>
              <a:spLocks noChangeAspect="1"/>
            </p:cNvSpPr>
            <p:nvPr/>
          </p:nvSpPr>
          <p:spPr>
            <a:xfrm>
              <a:off x="7426266" y="4564965"/>
              <a:ext cx="115200" cy="1152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60" name="Straight Connector 59"/>
            <p:cNvCxnSpPr>
              <a:stCxn id="55" idx="2"/>
              <a:endCxn id="53" idx="6"/>
            </p:cNvCxnSpPr>
            <p:nvPr/>
          </p:nvCxnSpPr>
          <p:spPr>
            <a:xfrm rot="10800000">
              <a:off x="6858042" y="3198568"/>
              <a:ext cx="568224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Connector 60"/>
            <p:cNvCxnSpPr>
              <a:stCxn id="54" idx="4"/>
              <a:endCxn id="56" idx="1"/>
            </p:cNvCxnSpPr>
            <p:nvPr/>
          </p:nvCxnSpPr>
          <p:spPr>
            <a:xfrm rot="16200000" flipH="1">
              <a:off x="6299411" y="4121533"/>
              <a:ext cx="616051" cy="30455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Straight Connector 61"/>
            <p:cNvCxnSpPr>
              <a:stCxn id="59" idx="7"/>
              <a:endCxn id="58" idx="4"/>
            </p:cNvCxnSpPr>
            <p:nvPr/>
          </p:nvCxnSpPr>
          <p:spPr>
            <a:xfrm rot="5400000" flipH="1" flipV="1">
              <a:off x="7367656" y="4122725"/>
              <a:ext cx="616051" cy="302173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Connector 62"/>
            <p:cNvCxnSpPr>
              <a:stCxn id="56" idx="6"/>
              <a:endCxn id="59" idx="2"/>
            </p:cNvCxnSpPr>
            <p:nvPr/>
          </p:nvCxnSpPr>
          <p:spPr>
            <a:xfrm>
              <a:off x="6858042" y="4622565"/>
              <a:ext cx="568224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Connector 63"/>
            <p:cNvCxnSpPr>
              <a:stCxn id="54" idx="7"/>
              <a:endCxn id="53" idx="3"/>
            </p:cNvCxnSpPr>
            <p:nvPr/>
          </p:nvCxnSpPr>
          <p:spPr>
            <a:xfrm rot="5400000" flipH="1" flipV="1">
              <a:off x="6313721" y="3421465"/>
              <a:ext cx="628159" cy="263825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Connector 64"/>
            <p:cNvCxnSpPr>
              <a:stCxn id="55" idx="5"/>
              <a:endCxn id="58" idx="1"/>
            </p:cNvCxnSpPr>
            <p:nvPr/>
          </p:nvCxnSpPr>
          <p:spPr>
            <a:xfrm rot="16200000" flipH="1">
              <a:off x="7341238" y="3422654"/>
              <a:ext cx="628159" cy="261444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4"/>
              <p:cNvSpPr txBox="1">
                <a:spLocks noChangeArrowheads="1"/>
              </p:cNvSpPr>
              <p:nvPr/>
            </p:nvSpPr>
            <p:spPr bwMode="auto">
              <a:xfrm>
                <a:off x="-652" y="836712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with respect to a given matching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sz="2800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52" y="836712"/>
                <a:ext cx="9144000" cy="523220"/>
              </a:xfrm>
              <a:prstGeom prst="rect">
                <a:avLst/>
              </a:prstGeom>
              <a:blipFill>
                <a:blip r:embed="rId2"/>
                <a:stretch>
                  <a:fillRect t="-11628" b="-325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3" name="Rectangle 4"/>
              <p:cNvSpPr txBox="1">
                <a:spLocks noChangeArrowheads="1"/>
              </p:cNvSpPr>
              <p:nvPr/>
            </p:nvSpPr>
            <p:spPr bwMode="auto">
              <a:xfrm>
                <a:off x="8601" y="1466781"/>
                <a:ext cx="9144000" cy="95410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 </a:t>
                </a:r>
                <a:r>
                  <a:rPr lang="en-US" sz="2800" i="1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alternating path/cycle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simple path such that among</a:t>
                </a:r>
                <a:b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any two consecutive edges, one is in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and one is not.</a:t>
                </a:r>
                <a:endParaRPr lang="en-US" sz="2800" i="1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601" y="1466781"/>
                <a:ext cx="9144000" cy="954107"/>
              </a:xfrm>
              <a:prstGeom prst="rect">
                <a:avLst/>
              </a:prstGeom>
              <a:blipFill>
                <a:blip r:embed="rId3"/>
                <a:stretch>
                  <a:fillRect t="-6410" b="-1730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4"/>
              <p:cNvSpPr txBox="1">
                <a:spLocks noChangeArrowheads="1"/>
              </p:cNvSpPr>
              <p:nvPr/>
            </p:nvSpPr>
            <p:spPr bwMode="auto">
              <a:xfrm>
                <a:off x="-652" y="4512602"/>
                <a:ext cx="9144000" cy="1292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Lemma: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an alternating path such that its endpoints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are either unmatched, or matched by the edges touching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them in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𝑃</m:t>
                    </m:r>
                  </m:oMath>
                </a14:m>
                <a:r>
                  <a:rPr lang="en-US" sz="26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is also a matching.</a:t>
                </a:r>
                <a:endParaRPr lang="en-US" sz="2600" i="1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52" y="4512602"/>
                <a:ext cx="9144000" cy="1292662"/>
              </a:xfrm>
              <a:prstGeom prst="rect">
                <a:avLst/>
              </a:prstGeom>
              <a:blipFill>
                <a:blip r:embed="rId4"/>
                <a:stretch>
                  <a:fillRect t="-3774" b="-117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5" name="Rectangle 4"/>
              <p:cNvSpPr txBox="1">
                <a:spLocks noChangeArrowheads="1"/>
              </p:cNvSpPr>
              <p:nvPr/>
            </p:nvSpPr>
            <p:spPr bwMode="auto">
              <a:xfrm>
                <a:off x="-64" y="5949280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Symmetric difference:  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⊕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=</m:t>
                    </m:r>
                    <m:d>
                      <m:dPr>
                        <m:ctrlPr>
                          <a:rPr lang="en-US" sz="26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</m:ctrlPr>
                      </m:dPr>
                      <m:e>
                        <m:r>
                          <a:rPr lang="en-US" sz="26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  <m:t>𝐴</m:t>
                        </m:r>
                        <m:r>
                          <a:rPr lang="en-US" sz="26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  <m:t>∖</m:t>
                        </m:r>
                        <m:r>
                          <a:rPr lang="en-US" sz="2600" b="0" i="1" kern="0" dirty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  <a:sym typeface="Symbol"/>
                          </a:rPr>
                          <m:t>𝐵</m:t>
                        </m:r>
                      </m:e>
                    </m:d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∪(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𝐵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∖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𝐴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)</m:t>
                    </m:r>
                  </m:oMath>
                </a14:m>
                <a:endParaRPr lang="en-US" sz="2600" i="1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4" y="5949280"/>
                <a:ext cx="9144000" cy="492443"/>
              </a:xfrm>
              <a:prstGeom prst="rect">
                <a:avLst/>
              </a:prstGeom>
              <a:blipFill>
                <a:blip r:embed="rId5"/>
                <a:stretch>
                  <a:fillRect t="-11111" b="-308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105" grpId="0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34" name="Rectangle 4"/>
              <p:cNvSpPr txBox="1">
                <a:spLocks noChangeArrowheads="1"/>
              </p:cNvSpPr>
              <p:nvPr/>
            </p:nvSpPr>
            <p:spPr bwMode="auto">
              <a:xfrm>
                <a:off x="-9353" y="3934797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an augmenting path and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stem of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/>
                </a:r>
                <a:b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such that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𝑃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first meets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𝑄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as close as possible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to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4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3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9353" y="3934797"/>
                <a:ext cx="9144000" cy="830997"/>
              </a:xfrm>
              <a:prstGeom prst="rect">
                <a:avLst/>
              </a:prstGeom>
              <a:blipFill>
                <a:blip r:embed="rId2"/>
                <a:stretch>
                  <a:fillRect t="-5109" b="-1605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5" name="Rectangle 4"/>
              <p:cNvSpPr txBox="1">
                <a:spLocks noChangeArrowheads="1"/>
              </p:cNvSpPr>
              <p:nvPr/>
            </p:nvSpPr>
            <p:spPr bwMode="auto">
              <a:xfrm>
                <a:off x="300" y="4931876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′′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 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cannot intersect the path (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).</a:t>
                </a:r>
              </a:p>
            </p:txBody>
          </p:sp>
        </mc:Choice>
        <mc:Fallback xmlns="">
          <p:sp>
            <p:nvSpPr>
              <p:cNvPr id="13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00" y="4931876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9" name="Group 58"/>
          <p:cNvGrpSpPr/>
          <p:nvPr/>
        </p:nvGrpSpPr>
        <p:grpSpPr>
          <a:xfrm>
            <a:off x="1299411" y="1556792"/>
            <a:ext cx="6535038" cy="2150429"/>
            <a:chOff x="1529558" y="1700809"/>
            <a:chExt cx="6535038" cy="2150429"/>
          </a:xfrm>
        </p:grpSpPr>
        <p:sp>
          <p:nvSpPr>
            <p:cNvPr id="45" name="Oval 44"/>
            <p:cNvSpPr>
              <a:spLocks noChangeAspect="1"/>
            </p:cNvSpPr>
            <p:nvPr/>
          </p:nvSpPr>
          <p:spPr>
            <a:xfrm rot="16200000">
              <a:off x="5968968" y="2276874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grpSp>
          <p:nvGrpSpPr>
            <p:cNvPr id="2" name="Group 97"/>
            <p:cNvGrpSpPr/>
            <p:nvPr/>
          </p:nvGrpSpPr>
          <p:grpSpPr>
            <a:xfrm>
              <a:off x="6268380" y="1844826"/>
              <a:ext cx="115200" cy="931576"/>
              <a:chOff x="4103948" y="4797153"/>
              <a:chExt cx="115200" cy="931576"/>
            </a:xfrm>
          </p:grpSpPr>
          <p:sp>
            <p:nvSpPr>
              <p:cNvPr id="48" name="Oval 47"/>
              <p:cNvSpPr>
                <a:spLocks noChangeAspect="1"/>
              </p:cNvSpPr>
              <p:nvPr/>
            </p:nvSpPr>
            <p:spPr>
              <a:xfrm rot="16200000">
                <a:off x="4103948" y="479715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49" name="Oval 48"/>
              <p:cNvSpPr>
                <a:spLocks noChangeAspect="1"/>
              </p:cNvSpPr>
              <p:nvPr/>
            </p:nvSpPr>
            <p:spPr>
              <a:xfrm rot="16200000">
                <a:off x="4103948" y="561352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grpSp>
          <p:nvGrpSpPr>
            <p:cNvPr id="3" name="Group 95"/>
            <p:cNvGrpSpPr/>
            <p:nvPr/>
          </p:nvGrpSpPr>
          <p:grpSpPr>
            <a:xfrm>
              <a:off x="6639800" y="1844826"/>
              <a:ext cx="115200" cy="931576"/>
              <a:chOff x="4499992" y="4797153"/>
              <a:chExt cx="115200" cy="931576"/>
            </a:xfrm>
          </p:grpSpPr>
          <p:sp>
            <p:nvSpPr>
              <p:cNvPr id="52" name="Oval 51"/>
              <p:cNvSpPr>
                <a:spLocks noChangeAspect="1"/>
              </p:cNvSpPr>
              <p:nvPr/>
            </p:nvSpPr>
            <p:spPr>
              <a:xfrm rot="16200000">
                <a:off x="4499992" y="4797153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55" name="Oval 54"/>
              <p:cNvSpPr>
                <a:spLocks noChangeAspect="1"/>
              </p:cNvSpPr>
              <p:nvPr/>
            </p:nvSpPr>
            <p:spPr>
              <a:xfrm rot="16200000">
                <a:off x="4499992" y="561352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grpSp>
          <p:nvGrpSpPr>
            <p:cNvPr id="4" name="Group 96"/>
            <p:cNvGrpSpPr/>
            <p:nvPr/>
          </p:nvGrpSpPr>
          <p:grpSpPr>
            <a:xfrm>
              <a:off x="6948264" y="2080612"/>
              <a:ext cx="115200" cy="448497"/>
              <a:chOff x="4850979" y="5032939"/>
              <a:chExt cx="115200" cy="448497"/>
            </a:xfrm>
          </p:grpSpPr>
          <p:sp>
            <p:nvSpPr>
              <p:cNvPr id="57" name="Oval 56"/>
              <p:cNvSpPr>
                <a:spLocks noChangeAspect="1"/>
              </p:cNvSpPr>
              <p:nvPr/>
            </p:nvSpPr>
            <p:spPr>
              <a:xfrm rot="16200000">
                <a:off x="4850979" y="5032939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58" name="Oval 57"/>
              <p:cNvSpPr>
                <a:spLocks noChangeAspect="1"/>
              </p:cNvSpPr>
              <p:nvPr/>
            </p:nvSpPr>
            <p:spPr>
              <a:xfrm rot="16200000">
                <a:off x="4850979" y="536623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</p:grpSp>
        <p:cxnSp>
          <p:nvCxnSpPr>
            <p:cNvPr id="60" name="Straight Connector 59"/>
            <p:cNvCxnSpPr>
              <a:stCxn id="48" idx="1"/>
              <a:endCxn id="45" idx="5"/>
            </p:cNvCxnSpPr>
            <p:nvPr/>
          </p:nvCxnSpPr>
          <p:spPr>
            <a:xfrm flipH="1">
              <a:off x="6067297" y="1943155"/>
              <a:ext cx="217954" cy="35059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>
              <a:stCxn id="49" idx="7"/>
              <a:endCxn id="45" idx="3"/>
            </p:cNvCxnSpPr>
            <p:nvPr/>
          </p:nvCxnSpPr>
          <p:spPr>
            <a:xfrm flipH="1" flipV="1">
              <a:off x="6067297" y="2375203"/>
              <a:ext cx="217954" cy="30287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/>
            <p:cNvCxnSpPr>
              <a:stCxn id="57" idx="7"/>
              <a:endCxn id="52" idx="4"/>
            </p:cNvCxnSpPr>
            <p:nvPr/>
          </p:nvCxnSpPr>
          <p:spPr>
            <a:xfrm flipH="1" flipV="1">
              <a:off x="6755000" y="1902426"/>
              <a:ext cx="210135" cy="195057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Connector 68"/>
            <p:cNvCxnSpPr>
              <a:stCxn id="58" idx="1"/>
              <a:endCxn id="55" idx="4"/>
            </p:cNvCxnSpPr>
            <p:nvPr/>
          </p:nvCxnSpPr>
          <p:spPr>
            <a:xfrm flipH="1">
              <a:off x="6755000" y="2512238"/>
              <a:ext cx="210135" cy="206564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Straight Connector 69"/>
            <p:cNvCxnSpPr>
              <a:stCxn id="48" idx="4"/>
              <a:endCxn id="52" idx="0"/>
            </p:cNvCxnSpPr>
            <p:nvPr/>
          </p:nvCxnSpPr>
          <p:spPr>
            <a:xfrm>
              <a:off x="6383580" y="1902426"/>
              <a:ext cx="25622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Connector 70"/>
            <p:cNvCxnSpPr>
              <a:stCxn id="49" idx="4"/>
              <a:endCxn id="55" idx="0"/>
            </p:cNvCxnSpPr>
            <p:nvPr/>
          </p:nvCxnSpPr>
          <p:spPr>
            <a:xfrm>
              <a:off x="6383580" y="2718802"/>
              <a:ext cx="25622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2" name="Straight Connector 71"/>
            <p:cNvCxnSpPr>
              <a:stCxn id="58" idx="6"/>
              <a:endCxn id="57" idx="2"/>
            </p:cNvCxnSpPr>
            <p:nvPr/>
          </p:nvCxnSpPr>
          <p:spPr>
            <a:xfrm flipV="1">
              <a:off x="7005864" y="2195812"/>
              <a:ext cx="0" cy="218097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/>
                <p:cNvSpPr txBox="1"/>
                <p:nvPr/>
              </p:nvSpPr>
              <p:spPr>
                <a:xfrm>
                  <a:off x="6228184" y="2060849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𝐵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5" name="TextBox 7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28184" y="2060849"/>
                  <a:ext cx="648072" cy="46166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6" name="Oval 75"/>
            <p:cNvSpPr>
              <a:spLocks noChangeAspect="1"/>
            </p:cNvSpPr>
            <p:nvPr/>
          </p:nvSpPr>
          <p:spPr>
            <a:xfrm rot="16200000">
              <a:off x="5912993" y="1700809"/>
              <a:ext cx="1224136" cy="1224136"/>
            </a:xfrm>
            <a:prstGeom prst="ellipse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TextBox 77"/>
                <p:cNvSpPr txBox="1"/>
                <p:nvPr/>
              </p:nvSpPr>
              <p:spPr>
                <a:xfrm>
                  <a:off x="5508104" y="1815208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𝑏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78" name="TextBox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104" y="1815208"/>
                  <a:ext cx="648072" cy="46166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Oval 81"/>
            <p:cNvSpPr>
              <a:spLocks noChangeAspect="1"/>
            </p:cNvSpPr>
            <p:nvPr/>
          </p:nvSpPr>
          <p:spPr>
            <a:xfrm rot="5400000" flipH="1">
              <a:off x="3165577" y="228592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83" name="Oval 82"/>
            <p:cNvSpPr>
              <a:spLocks noChangeAspect="1"/>
            </p:cNvSpPr>
            <p:nvPr/>
          </p:nvSpPr>
          <p:spPr>
            <a:xfrm rot="5400000" flipH="1">
              <a:off x="2465662" y="228592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84" name="Oval 83"/>
            <p:cNvSpPr>
              <a:spLocks noChangeAspect="1"/>
            </p:cNvSpPr>
            <p:nvPr/>
          </p:nvSpPr>
          <p:spPr>
            <a:xfrm rot="5400000" flipH="1">
              <a:off x="1765747" y="228592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cxnSp>
          <p:nvCxnSpPr>
            <p:cNvPr id="85" name="Straight Connector 84"/>
            <p:cNvCxnSpPr/>
            <p:nvPr/>
          </p:nvCxnSpPr>
          <p:spPr>
            <a:xfrm flipH="1">
              <a:off x="2576750" y="2343526"/>
              <a:ext cx="580602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/>
            <p:cNvCxnSpPr/>
            <p:nvPr/>
          </p:nvCxnSpPr>
          <p:spPr>
            <a:xfrm>
              <a:off x="1880947" y="2343526"/>
              <a:ext cx="580603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/>
                <p:cNvSpPr txBox="1"/>
                <p:nvPr/>
              </p:nvSpPr>
              <p:spPr>
                <a:xfrm>
                  <a:off x="1529558" y="1772817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𝑟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88" name="TextBox 8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29558" y="1772817"/>
                  <a:ext cx="648072" cy="46166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0" name="Oval 99"/>
            <p:cNvSpPr>
              <a:spLocks noChangeAspect="1"/>
            </p:cNvSpPr>
            <p:nvPr/>
          </p:nvSpPr>
          <p:spPr>
            <a:xfrm rot="5400000" flipH="1">
              <a:off x="3865492" y="228592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01" name="Oval 100"/>
            <p:cNvSpPr>
              <a:spLocks noChangeAspect="1"/>
            </p:cNvSpPr>
            <p:nvPr/>
          </p:nvSpPr>
          <p:spPr>
            <a:xfrm rot="5400000" flipH="1">
              <a:off x="4565407" y="228592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sp>
          <p:nvSpPr>
            <p:cNvPr id="103" name="Oval 102"/>
            <p:cNvSpPr>
              <a:spLocks noChangeAspect="1"/>
            </p:cNvSpPr>
            <p:nvPr/>
          </p:nvSpPr>
          <p:spPr>
            <a:xfrm rot="5400000" flipH="1">
              <a:off x="5265323" y="2285926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 rtl="0"/>
              <a:endParaRPr lang="he-IL" dirty="0"/>
            </a:p>
          </p:txBody>
        </p:sp>
        <p:cxnSp>
          <p:nvCxnSpPr>
            <p:cNvPr id="104" name="Straight Connector 103"/>
            <p:cNvCxnSpPr>
              <a:stCxn id="82" idx="0"/>
              <a:endCxn id="100" idx="4"/>
            </p:cNvCxnSpPr>
            <p:nvPr/>
          </p:nvCxnSpPr>
          <p:spPr>
            <a:xfrm>
              <a:off x="3280777" y="2343527"/>
              <a:ext cx="58471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>
              <a:stCxn id="101" idx="4"/>
              <a:endCxn id="100" idx="0"/>
            </p:cNvCxnSpPr>
            <p:nvPr/>
          </p:nvCxnSpPr>
          <p:spPr>
            <a:xfrm flipH="1">
              <a:off x="3980692" y="2343527"/>
              <a:ext cx="584715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>
              <a:stCxn id="101" idx="0"/>
              <a:endCxn id="103" idx="4"/>
            </p:cNvCxnSpPr>
            <p:nvPr/>
          </p:nvCxnSpPr>
          <p:spPr>
            <a:xfrm flipV="1">
              <a:off x="4680607" y="2343526"/>
              <a:ext cx="584716" cy="1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Straight Connector 115"/>
            <p:cNvCxnSpPr>
              <a:stCxn id="45" idx="0"/>
            </p:cNvCxnSpPr>
            <p:nvPr/>
          </p:nvCxnSpPr>
          <p:spPr>
            <a:xfrm flipH="1">
              <a:off x="5364491" y="2334474"/>
              <a:ext cx="604477" cy="5354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" name="Group 128"/>
            <p:cNvGrpSpPr/>
            <p:nvPr/>
          </p:nvGrpSpPr>
          <p:grpSpPr>
            <a:xfrm rot="19506521">
              <a:off x="2024188" y="3120477"/>
              <a:ext cx="1506805" cy="115200"/>
              <a:chOff x="2123728" y="4293096"/>
              <a:chExt cx="1506805" cy="115200"/>
            </a:xfrm>
          </p:grpSpPr>
          <p:sp>
            <p:nvSpPr>
              <p:cNvPr id="121" name="Oval 120"/>
              <p:cNvSpPr>
                <a:spLocks noChangeAspect="1"/>
              </p:cNvSpPr>
              <p:nvPr/>
            </p:nvSpPr>
            <p:spPr>
              <a:xfrm rot="5400000" flipH="1">
                <a:off x="3515333" y="429309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122" name="Oval 121"/>
              <p:cNvSpPr>
                <a:spLocks noChangeAspect="1"/>
              </p:cNvSpPr>
              <p:nvPr/>
            </p:nvSpPr>
            <p:spPr>
              <a:xfrm rot="5400000" flipH="1">
                <a:off x="2819531" y="429309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 rtl="0"/>
                <a:endParaRPr lang="he-IL" dirty="0"/>
              </a:p>
            </p:txBody>
          </p:sp>
          <p:sp>
            <p:nvSpPr>
              <p:cNvPr id="123" name="Oval 122"/>
              <p:cNvSpPr>
                <a:spLocks noChangeAspect="1"/>
              </p:cNvSpPr>
              <p:nvPr/>
            </p:nvSpPr>
            <p:spPr>
              <a:xfrm rot="5400000" flipH="1">
                <a:off x="2123728" y="4293096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p:cxnSp>
            <p:nvCxnSpPr>
              <p:cNvPr id="124" name="Straight Connector 123"/>
              <p:cNvCxnSpPr>
                <a:stCxn id="121" idx="4"/>
                <a:endCxn id="122" idx="0"/>
              </p:cNvCxnSpPr>
              <p:nvPr/>
            </p:nvCxnSpPr>
            <p:spPr>
              <a:xfrm flipH="1">
                <a:off x="2934731" y="4350696"/>
                <a:ext cx="580602" cy="0"/>
              </a:xfrm>
              <a:prstGeom prst="line">
                <a:avLst/>
              </a:prstGeom>
              <a:ln w="50800" cmpd="sng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>
                <a:stCxn id="123" idx="0"/>
                <a:endCxn id="122" idx="4"/>
              </p:cNvCxnSpPr>
              <p:nvPr/>
            </p:nvCxnSpPr>
            <p:spPr>
              <a:xfrm>
                <a:off x="2238928" y="4350696"/>
                <a:ext cx="580603" cy="0"/>
              </a:xfrm>
              <a:prstGeom prst="line">
                <a:avLst/>
              </a:prstGeom>
              <a:ln w="158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7" name="TextBox 126"/>
                <p:cNvSpPr txBox="1"/>
                <p:nvPr/>
              </p:nvSpPr>
              <p:spPr>
                <a:xfrm flipH="1">
                  <a:off x="3185742" y="3131916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𝑃</m:t>
                        </m:r>
                        <m:r>
                          <a:rPr lang="en-US" sz="240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′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7" name="TextBox 1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flipH="1">
                  <a:off x="3185742" y="3131916"/>
                  <a:ext cx="648072" cy="46166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8" name="TextBox 127"/>
                <p:cNvSpPr txBox="1"/>
                <p:nvPr/>
              </p:nvSpPr>
              <p:spPr>
                <a:xfrm>
                  <a:off x="1889598" y="3030291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𝑎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28" name="TextBox 1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89598" y="3030291"/>
                  <a:ext cx="648072" cy="46166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0" name="Straight Connector 129"/>
            <p:cNvCxnSpPr>
              <a:stCxn id="121" idx="0"/>
              <a:endCxn id="100" idx="3"/>
            </p:cNvCxnSpPr>
            <p:nvPr/>
          </p:nvCxnSpPr>
          <p:spPr>
            <a:xfrm flipV="1">
              <a:off x="3395561" y="2384256"/>
              <a:ext cx="486802" cy="362859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/>
                <p:cNvSpPr txBox="1"/>
                <p:nvPr/>
              </p:nvSpPr>
              <p:spPr>
                <a:xfrm>
                  <a:off x="3626843" y="1826718"/>
                  <a:ext cx="648072" cy="461665"/>
                </a:xfrm>
                <a:prstGeom prst="rect">
                  <a:avLst/>
                </a:prstGeom>
                <a:noFill/>
              </p:spPr>
              <p:txBody>
                <a:bodyPr wrap="square" rtlCol="1">
                  <a:spAutoFit/>
                </a:bodyPr>
                <a:lstStyle/>
                <a:p>
                  <a:pPr algn="ctr" rtl="0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cs typeface="Times New Roman" pitchFamily="18" charset="0"/>
                          </a:rPr>
                          <m:t>𝑐</m:t>
                        </m:r>
                      </m:oMath>
                    </m:oMathPara>
                  </a14:m>
                  <a:endParaRPr lang="he-IL" sz="2400" i="1" dirty="0" smtClean="0">
                    <a:solidFill>
                      <a:srgbClr val="FF0000"/>
                    </a:solidFill>
                    <a:latin typeface="Times New Roman" pitchFamily="18" charset="0"/>
                    <a:cs typeface="Times New Roman" pitchFamily="18" charset="0"/>
                  </a:endParaRPr>
                </a:p>
              </p:txBody>
            </p:sp>
          </mc:Choice>
          <mc:Fallback xmlns="">
            <p:sp>
              <p:nvSpPr>
                <p:cNvPr id="139" name="TextBox 13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6843" y="1826718"/>
                  <a:ext cx="648072" cy="46166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6" name="Group 50"/>
            <p:cNvGrpSpPr/>
            <p:nvPr/>
          </p:nvGrpSpPr>
          <p:grpSpPr>
            <a:xfrm>
              <a:off x="5980260" y="2454391"/>
              <a:ext cx="2084336" cy="1396847"/>
              <a:chOff x="5544929" y="1816129"/>
              <a:chExt cx="2084336" cy="1396847"/>
            </a:xfrm>
          </p:grpSpPr>
          <p:sp>
            <p:nvSpPr>
              <p:cNvPr id="53" name="Freeform 52"/>
              <p:cNvSpPr/>
              <p:nvPr/>
            </p:nvSpPr>
            <p:spPr>
              <a:xfrm rot="9573097">
                <a:off x="5544929" y="1816129"/>
                <a:ext cx="2009045" cy="1271458"/>
              </a:xfrm>
              <a:custGeom>
                <a:avLst/>
                <a:gdLst>
                  <a:gd name="connsiteX0" fmla="*/ 2909181 w 2909181"/>
                  <a:gd name="connsiteY0" fmla="*/ 1258432 h 1436483"/>
                  <a:gd name="connsiteX1" fmla="*/ 2067209 w 2909181"/>
                  <a:gd name="connsiteY1" fmla="*/ 1339913 h 1436483"/>
                  <a:gd name="connsiteX2" fmla="*/ 1768444 w 2909181"/>
                  <a:gd name="connsiteY2" fmla="*/ 679010 h 1436483"/>
                  <a:gd name="connsiteX3" fmla="*/ 962686 w 2909181"/>
                  <a:gd name="connsiteY3" fmla="*/ 425513 h 1436483"/>
                  <a:gd name="connsiteX4" fmla="*/ 682028 w 2909181"/>
                  <a:gd name="connsiteY4" fmla="*/ 941560 h 1436483"/>
                  <a:gd name="connsiteX5" fmla="*/ 510013 w 2909181"/>
                  <a:gd name="connsiteY5" fmla="*/ 1267485 h 1436483"/>
                  <a:gd name="connsiteX6" fmla="*/ 138820 w 2909181"/>
                  <a:gd name="connsiteY6" fmla="*/ 1050202 h 1436483"/>
                  <a:gd name="connsiteX7" fmla="*/ 3018 w 2909181"/>
                  <a:gd name="connsiteY7" fmla="*/ 452673 h 1436483"/>
                  <a:gd name="connsiteX8" fmla="*/ 120714 w 2909181"/>
                  <a:gd name="connsiteY8" fmla="*/ 0 h 1436483"/>
                  <a:gd name="connsiteX0" fmla="*/ 3097244 w 3097244"/>
                  <a:gd name="connsiteY0" fmla="*/ 1258432 h 1436483"/>
                  <a:gd name="connsiteX1" fmla="*/ 2255272 w 3097244"/>
                  <a:gd name="connsiteY1" fmla="*/ 1339913 h 1436483"/>
                  <a:gd name="connsiteX2" fmla="*/ 1956507 w 3097244"/>
                  <a:gd name="connsiteY2" fmla="*/ 679010 h 1436483"/>
                  <a:gd name="connsiteX3" fmla="*/ 1150749 w 3097244"/>
                  <a:gd name="connsiteY3" fmla="*/ 425513 h 1436483"/>
                  <a:gd name="connsiteX4" fmla="*/ 870091 w 3097244"/>
                  <a:gd name="connsiteY4" fmla="*/ 941560 h 1436483"/>
                  <a:gd name="connsiteX5" fmla="*/ 698076 w 3097244"/>
                  <a:gd name="connsiteY5" fmla="*/ 1267485 h 1436483"/>
                  <a:gd name="connsiteX6" fmla="*/ 84499 w 3097244"/>
                  <a:gd name="connsiteY6" fmla="*/ 859915 h 1436483"/>
                  <a:gd name="connsiteX7" fmla="*/ 191081 w 3097244"/>
                  <a:gd name="connsiteY7" fmla="*/ 452673 h 1436483"/>
                  <a:gd name="connsiteX8" fmla="*/ 308777 w 3097244"/>
                  <a:gd name="connsiteY8" fmla="*/ 0 h 1436483"/>
                  <a:gd name="connsiteX0" fmla="*/ 3077890 w 3077890"/>
                  <a:gd name="connsiteY0" fmla="*/ 1258432 h 1436483"/>
                  <a:gd name="connsiteX1" fmla="*/ 2235918 w 3077890"/>
                  <a:gd name="connsiteY1" fmla="*/ 1339913 h 1436483"/>
                  <a:gd name="connsiteX2" fmla="*/ 1937153 w 3077890"/>
                  <a:gd name="connsiteY2" fmla="*/ 679010 h 1436483"/>
                  <a:gd name="connsiteX3" fmla="*/ 1131395 w 3077890"/>
                  <a:gd name="connsiteY3" fmla="*/ 425513 h 1436483"/>
                  <a:gd name="connsiteX4" fmla="*/ 850737 w 3077890"/>
                  <a:gd name="connsiteY4" fmla="*/ 941560 h 1436483"/>
                  <a:gd name="connsiteX5" fmla="*/ 562596 w 3077890"/>
                  <a:gd name="connsiteY5" fmla="*/ 968543 h 1436483"/>
                  <a:gd name="connsiteX6" fmla="*/ 65145 w 3077890"/>
                  <a:gd name="connsiteY6" fmla="*/ 859915 h 1436483"/>
                  <a:gd name="connsiteX7" fmla="*/ 171727 w 3077890"/>
                  <a:gd name="connsiteY7" fmla="*/ 452673 h 1436483"/>
                  <a:gd name="connsiteX8" fmla="*/ 289423 w 3077890"/>
                  <a:gd name="connsiteY8" fmla="*/ 0 h 1436483"/>
                  <a:gd name="connsiteX0" fmla="*/ 2934948 w 2934948"/>
                  <a:gd name="connsiteY0" fmla="*/ 1258432 h 1436483"/>
                  <a:gd name="connsiteX1" fmla="*/ 2092976 w 2934948"/>
                  <a:gd name="connsiteY1" fmla="*/ 1339913 h 1436483"/>
                  <a:gd name="connsiteX2" fmla="*/ 1794211 w 2934948"/>
                  <a:gd name="connsiteY2" fmla="*/ 679010 h 1436483"/>
                  <a:gd name="connsiteX3" fmla="*/ 988453 w 2934948"/>
                  <a:gd name="connsiteY3" fmla="*/ 425513 h 1436483"/>
                  <a:gd name="connsiteX4" fmla="*/ 707795 w 2934948"/>
                  <a:gd name="connsiteY4" fmla="*/ 941560 h 1436483"/>
                  <a:gd name="connsiteX5" fmla="*/ 419654 w 2934948"/>
                  <a:gd name="connsiteY5" fmla="*/ 968543 h 1436483"/>
                  <a:gd name="connsiteX6" fmla="*/ 65145 w 2934948"/>
                  <a:gd name="connsiteY6" fmla="*/ 682661 h 1436483"/>
                  <a:gd name="connsiteX7" fmla="*/ 28785 w 2934948"/>
                  <a:gd name="connsiteY7" fmla="*/ 452673 h 1436483"/>
                  <a:gd name="connsiteX8" fmla="*/ 146481 w 2934948"/>
                  <a:gd name="connsiteY8" fmla="*/ 0 h 1436483"/>
                  <a:gd name="connsiteX0" fmla="*/ 2934948 w 2934948"/>
                  <a:gd name="connsiteY0" fmla="*/ 1233322 h 1411373"/>
                  <a:gd name="connsiteX1" fmla="*/ 2092976 w 2934948"/>
                  <a:gd name="connsiteY1" fmla="*/ 1314803 h 1411373"/>
                  <a:gd name="connsiteX2" fmla="*/ 1794211 w 2934948"/>
                  <a:gd name="connsiteY2" fmla="*/ 653900 h 1411373"/>
                  <a:gd name="connsiteX3" fmla="*/ 988453 w 2934948"/>
                  <a:gd name="connsiteY3" fmla="*/ 400403 h 1411373"/>
                  <a:gd name="connsiteX4" fmla="*/ 707795 w 2934948"/>
                  <a:gd name="connsiteY4" fmla="*/ 916450 h 1411373"/>
                  <a:gd name="connsiteX5" fmla="*/ 419654 w 2934948"/>
                  <a:gd name="connsiteY5" fmla="*/ 943433 h 1411373"/>
                  <a:gd name="connsiteX6" fmla="*/ 65145 w 2934948"/>
                  <a:gd name="connsiteY6" fmla="*/ 657551 h 1411373"/>
                  <a:gd name="connsiteX7" fmla="*/ 28785 w 2934948"/>
                  <a:gd name="connsiteY7" fmla="*/ 427563 h 1411373"/>
                  <a:gd name="connsiteX8" fmla="*/ 156617 w 2934948"/>
                  <a:gd name="connsiteY8" fmla="*/ 0 h 1411373"/>
                  <a:gd name="connsiteX0" fmla="*/ 2637027 w 2637027"/>
                  <a:gd name="connsiteY0" fmla="*/ 1385946 h 1474971"/>
                  <a:gd name="connsiteX1" fmla="*/ 2092976 w 2637027"/>
                  <a:gd name="connsiteY1" fmla="*/ 1314803 h 1474971"/>
                  <a:gd name="connsiteX2" fmla="*/ 1794211 w 2637027"/>
                  <a:gd name="connsiteY2" fmla="*/ 653900 h 1474971"/>
                  <a:gd name="connsiteX3" fmla="*/ 988453 w 2637027"/>
                  <a:gd name="connsiteY3" fmla="*/ 400403 h 1474971"/>
                  <a:gd name="connsiteX4" fmla="*/ 707795 w 2637027"/>
                  <a:gd name="connsiteY4" fmla="*/ 916450 h 1474971"/>
                  <a:gd name="connsiteX5" fmla="*/ 419654 w 2637027"/>
                  <a:gd name="connsiteY5" fmla="*/ 943433 h 1474971"/>
                  <a:gd name="connsiteX6" fmla="*/ 65145 w 2637027"/>
                  <a:gd name="connsiteY6" fmla="*/ 657551 h 1474971"/>
                  <a:gd name="connsiteX7" fmla="*/ 28785 w 2637027"/>
                  <a:gd name="connsiteY7" fmla="*/ 427563 h 1474971"/>
                  <a:gd name="connsiteX8" fmla="*/ 156617 w 2637027"/>
                  <a:gd name="connsiteY8" fmla="*/ 0 h 1474971"/>
                  <a:gd name="connsiteX0" fmla="*/ 2637027 w 2637027"/>
                  <a:gd name="connsiteY0" fmla="*/ 1385946 h 1474971"/>
                  <a:gd name="connsiteX1" fmla="*/ 1982941 w 2637027"/>
                  <a:gd name="connsiteY1" fmla="*/ 1080650 h 1474971"/>
                  <a:gd name="connsiteX2" fmla="*/ 1794211 w 2637027"/>
                  <a:gd name="connsiteY2" fmla="*/ 653900 h 1474971"/>
                  <a:gd name="connsiteX3" fmla="*/ 988453 w 2637027"/>
                  <a:gd name="connsiteY3" fmla="*/ 400403 h 1474971"/>
                  <a:gd name="connsiteX4" fmla="*/ 707795 w 2637027"/>
                  <a:gd name="connsiteY4" fmla="*/ 916450 h 1474971"/>
                  <a:gd name="connsiteX5" fmla="*/ 419654 w 2637027"/>
                  <a:gd name="connsiteY5" fmla="*/ 943433 h 1474971"/>
                  <a:gd name="connsiteX6" fmla="*/ 65145 w 2637027"/>
                  <a:gd name="connsiteY6" fmla="*/ 657551 h 1474971"/>
                  <a:gd name="connsiteX7" fmla="*/ 28785 w 2637027"/>
                  <a:gd name="connsiteY7" fmla="*/ 427563 h 1474971"/>
                  <a:gd name="connsiteX8" fmla="*/ 156617 w 2637027"/>
                  <a:gd name="connsiteY8" fmla="*/ 0 h 1474971"/>
                  <a:gd name="connsiteX0" fmla="*/ 1637588 w 2009045"/>
                  <a:gd name="connsiteY0" fmla="*/ 1182433 h 1271458"/>
                  <a:gd name="connsiteX1" fmla="*/ 1982941 w 2009045"/>
                  <a:gd name="connsiteY1" fmla="*/ 1080650 h 1271458"/>
                  <a:gd name="connsiteX2" fmla="*/ 1794211 w 2009045"/>
                  <a:gd name="connsiteY2" fmla="*/ 653900 h 1271458"/>
                  <a:gd name="connsiteX3" fmla="*/ 988453 w 2009045"/>
                  <a:gd name="connsiteY3" fmla="*/ 400403 h 1271458"/>
                  <a:gd name="connsiteX4" fmla="*/ 707795 w 2009045"/>
                  <a:gd name="connsiteY4" fmla="*/ 916450 h 1271458"/>
                  <a:gd name="connsiteX5" fmla="*/ 419654 w 2009045"/>
                  <a:gd name="connsiteY5" fmla="*/ 943433 h 1271458"/>
                  <a:gd name="connsiteX6" fmla="*/ 65145 w 2009045"/>
                  <a:gd name="connsiteY6" fmla="*/ 657551 h 1271458"/>
                  <a:gd name="connsiteX7" fmla="*/ 28785 w 2009045"/>
                  <a:gd name="connsiteY7" fmla="*/ 427563 h 1271458"/>
                  <a:gd name="connsiteX8" fmla="*/ 156617 w 2009045"/>
                  <a:gd name="connsiteY8" fmla="*/ 0 h 127145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2009045" h="1271458">
                    <a:moveTo>
                      <a:pt x="1637588" y="1182433"/>
                    </a:moveTo>
                    <a:cubicBezTo>
                      <a:pt x="1311663" y="1271458"/>
                      <a:pt x="1956837" y="1168739"/>
                      <a:pt x="1982941" y="1080650"/>
                    </a:cubicBezTo>
                    <a:cubicBezTo>
                      <a:pt x="2009045" y="992561"/>
                      <a:pt x="1959959" y="767275"/>
                      <a:pt x="1794211" y="653900"/>
                    </a:cubicBezTo>
                    <a:cubicBezTo>
                      <a:pt x="1628463" y="540525"/>
                      <a:pt x="1169522" y="356645"/>
                      <a:pt x="988453" y="400403"/>
                    </a:cubicBezTo>
                    <a:cubicBezTo>
                      <a:pt x="807384" y="444161"/>
                      <a:pt x="802595" y="825945"/>
                      <a:pt x="707795" y="916450"/>
                    </a:cubicBezTo>
                    <a:cubicBezTo>
                      <a:pt x="612995" y="1006955"/>
                      <a:pt x="526762" y="986583"/>
                      <a:pt x="419654" y="943433"/>
                    </a:cubicBezTo>
                    <a:cubicBezTo>
                      <a:pt x="312546" y="900283"/>
                      <a:pt x="130290" y="743529"/>
                      <a:pt x="65145" y="657551"/>
                    </a:cubicBezTo>
                    <a:cubicBezTo>
                      <a:pt x="0" y="571573"/>
                      <a:pt x="13540" y="537155"/>
                      <a:pt x="28785" y="427563"/>
                    </a:cubicBezTo>
                    <a:cubicBezTo>
                      <a:pt x="44030" y="317971"/>
                      <a:pt x="96260" y="138819"/>
                      <a:pt x="156617" y="0"/>
                    </a:cubicBezTo>
                  </a:path>
                </a:pathLst>
              </a:custGeom>
              <a:ln>
                <a:solidFill>
                  <a:schemeClr val="tx1"/>
                </a:solidFill>
                <a:prstDash val="sys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54" name="Oval 53"/>
              <p:cNvSpPr>
                <a:spLocks noChangeAspect="1"/>
              </p:cNvSpPr>
              <p:nvPr/>
            </p:nvSpPr>
            <p:spPr>
              <a:xfrm rot="16200000">
                <a:off x="7514065" y="2708920"/>
                <a:ext cx="115200" cy="115200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1" anchor="ctr"/>
              <a:lstStyle/>
              <a:p>
                <a:pPr algn="ctr"/>
                <a:endParaRPr lang="he-IL" dirty="0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/>
                  <p:cNvSpPr txBox="1"/>
                  <p:nvPr/>
                </p:nvSpPr>
                <p:spPr>
                  <a:xfrm flipH="1">
                    <a:off x="5652120" y="2751311"/>
                    <a:ext cx="1584176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1">
                    <a:spAutoFit/>
                  </a:bodyPr>
                  <a:lstStyle/>
                  <a:p>
                    <a:pPr algn="ctr" rtl="0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𝑃</m:t>
                          </m:r>
                          <m:r>
                            <a:rPr lang="en-US" sz="2400" i="1" dirty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  <a:cs typeface="Times New Roman" pitchFamily="18" charset="0"/>
                            </a:rPr>
                            <m:t>′′</m:t>
                          </m:r>
                        </m:oMath>
                      </m:oMathPara>
                    </a14:m>
                    <a:endParaRPr lang="he-IL" sz="2400" i="1" dirty="0" smtClean="0">
                      <a:solidFill>
                        <a:srgbClr val="FF0000"/>
                      </a:solidFill>
                      <a:latin typeface="Times New Roman" pitchFamily="18" charset="0"/>
                      <a:cs typeface="Times New Roman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56" name="TextBox 5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 flipH="1">
                    <a:off x="5652120" y="2751311"/>
                    <a:ext cx="1584176" cy="46166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1" name="Rectangle 4"/>
              <p:cNvSpPr txBox="1">
                <a:spLocks noChangeArrowheads="1"/>
              </p:cNvSpPr>
              <p:nvPr/>
            </p:nvSpPr>
            <p:spPr bwMode="auto">
              <a:xfrm>
                <a:off x="8337" y="5559623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We thus get an augmenting path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′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(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𝑐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to </a:t>
                </a:r>
                <a14:m>
                  <m:oMath xmlns:m="http://schemas.openxmlformats.org/officeDocument/2006/math">
                    <m:r>
                      <a:rPr lang="en-US" sz="2400" i="1" kern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𝐵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</a:t>
                </a:r>
                <a:r>
                  <a:rPr lang="en-US" sz="2400" i="1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𝑃</m:t>
                    </m:r>
                    <m:r>
                      <a:rPr lang="en-US" sz="2400" i="1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cs typeface="Times New Roman" pitchFamily="18" charset="0"/>
                      </a:rPr>
                      <m:t>′′</m:t>
                    </m:r>
                  </m:oMath>
                </a14:m>
                <a:r>
                  <a:rPr lang="en-US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400" i="1" kern="0" dirty="0" smtClean="0">
                  <a:solidFill>
                    <a:srgbClr val="FF0000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337" y="5559623"/>
                <a:ext cx="9144000" cy="461665"/>
              </a:xfrm>
              <a:prstGeom prst="rect">
                <a:avLst/>
              </a:prstGeom>
              <a:blipFill>
                <a:blip r:embed="rId11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Rectangle 4"/>
          <p:cNvSpPr txBox="1">
            <a:spLocks noChangeArrowheads="1"/>
          </p:cNvSpPr>
          <p:nvPr/>
        </p:nvSpPr>
        <p:spPr bwMode="auto">
          <a:xfrm>
            <a:off x="8337" y="692696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Hard(</a:t>
            </a:r>
            <a:r>
              <a:rPr lang="en-US" sz="2400" b="1" kern="0" dirty="0" err="1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er</a:t>
            </a:r>
            <a:r>
              <a:rPr 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) case:  </a:t>
            </a:r>
            <a:r>
              <a:rPr lang="en-US" sz="2400" i="1" kern="0" dirty="0" smtClean="0">
                <a:solidFill>
                  <a:srgbClr val="FF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B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has a non-empty stem</a:t>
            </a:r>
          </a:p>
        </p:txBody>
      </p:sp>
      <p:sp>
        <p:nvSpPr>
          <p:cNvPr id="64" name="Text Box 3"/>
          <p:cNvSpPr txBox="1">
            <a:spLocks noChangeArrowheads="1"/>
          </p:cNvSpPr>
          <p:nvPr/>
        </p:nvSpPr>
        <p:spPr bwMode="auto">
          <a:xfrm>
            <a:off x="-10290" y="260648"/>
            <a:ext cx="9154440" cy="49244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Direct solution for hard(</a:t>
            </a:r>
            <a:r>
              <a:rPr kumimoji="0" lang="en-US" sz="3200" b="0" i="0" u="none" strike="noStrike" kern="0" cap="none" spc="0" normalizeH="0" noProof="0" dirty="0" err="1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er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) case</a:t>
            </a:r>
            <a:r>
              <a:rPr kumimoji="0" lang="en-US" sz="32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  <a:sym typeface="Wingdings" pitchFamily="2" charset="2"/>
              </a:rPr>
              <a:t> </a:t>
            </a:r>
            <a:endParaRPr kumimoji="0" lang="en-GB" sz="32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650172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4" grpId="0"/>
      <p:bldP spid="135" grpId="0"/>
      <p:bldP spid="61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-10440" y="260648"/>
            <a:ext cx="9154440" cy="6155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Correctness proofs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"/>
              <p:cNvSpPr txBox="1">
                <a:spLocks noChangeArrowheads="1"/>
              </p:cNvSpPr>
              <p:nvPr/>
            </p:nvSpPr>
            <p:spPr bwMode="auto">
              <a:xfrm>
                <a:off x="-652" y="1184265"/>
                <a:ext cx="9144000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Theorem: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not a maximum matching, then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Edmonds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algorithm finds an augmenting path. </a:t>
                </a:r>
              </a:p>
            </p:txBody>
          </p:sp>
        </mc:Choice>
        <mc:Fallback xmlns="">
          <p:sp>
            <p:nvSpPr>
              <p:cNvPr id="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52" y="1184265"/>
                <a:ext cx="9144000" cy="892552"/>
              </a:xfrm>
              <a:prstGeom prst="rect">
                <a:avLst/>
              </a:prstGeom>
              <a:blipFill rotWithShape="0">
                <a:blip r:embed="rId2"/>
                <a:stretch>
                  <a:fillRect t="-5442" b="-1632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4"/>
          <p:cNvSpPr txBox="1">
            <a:spLocks noChangeArrowheads="1"/>
          </p:cNvSpPr>
          <p:nvPr/>
        </p:nvSpPr>
        <p:spPr bwMode="auto">
          <a:xfrm>
            <a:off x="19167" y="218838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We already saw two direct correctness proof, 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dealing with the shrinkage of a single blossom. </a:t>
            </a:r>
          </a:p>
        </p:txBody>
      </p:sp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19167" y="3192503"/>
            <a:ext cx="9144000" cy="12926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correctness also follows from the </a:t>
            </a:r>
            <a:r>
              <a:rPr lang="en-US" sz="26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maximum matching 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= </a:t>
            </a:r>
            <a:r>
              <a:rPr lang="en-US" sz="26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minimum odd set cover 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theorem, as the algorithm produces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a matching and a cover of the same size.</a:t>
            </a:r>
          </a:p>
        </p:txBody>
      </p:sp>
      <p:sp>
        <p:nvSpPr>
          <p:cNvPr id="6" name="Rectangle 4"/>
          <p:cNvSpPr txBox="1">
            <a:spLocks noChangeArrowheads="1"/>
          </p:cNvSpPr>
          <p:nvPr/>
        </p:nvSpPr>
        <p:spPr bwMode="auto">
          <a:xfrm>
            <a:off x="19167" y="4596732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It also follows from the </a:t>
            </a:r>
            <a:r>
              <a:rPr lang="en-US" sz="260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Tutte</a:t>
            </a:r>
            <a:r>
              <a:rPr lang="en-US" sz="2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-Berge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Theorem. </a:t>
            </a:r>
          </a:p>
        </p:txBody>
      </p:sp>
      <p:sp>
        <p:nvSpPr>
          <p:cNvPr id="7" name="Rectangle 4"/>
          <p:cNvSpPr txBox="1">
            <a:spLocks noChangeArrowheads="1"/>
          </p:cNvSpPr>
          <p:nvPr/>
        </p:nvSpPr>
        <p:spPr bwMode="auto">
          <a:xfrm>
            <a:off x="19167" y="5200744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As we want to be absolutely sure, and want some practice,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we sketch another proof taken from </a:t>
            </a:r>
            <a:r>
              <a:rPr lang="en-US" sz="2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[</a:t>
            </a:r>
            <a:r>
              <a:rPr lang="en-US" sz="2600" kern="0" dirty="0" err="1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Tarjan</a:t>
            </a:r>
            <a:r>
              <a:rPr lang="en-US" sz="2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(1983)]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  <a:endParaRPr lang="en-US" sz="2600" kern="0" dirty="0" smtClean="0">
              <a:solidFill>
                <a:srgbClr val="C00000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1540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-10440" y="365175"/>
            <a:ext cx="9154440" cy="6155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Basic observations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9167" y="5816877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(Easy) Exercise: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Prove these basic observations.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1467651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odd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 immediately labeled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(We assume this version of the algorithm.)</a:t>
                </a:r>
              </a:p>
            </p:txBody>
          </p:sp>
        </mc:Choice>
        <mc:Fallback xmlns=""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1467651"/>
                <a:ext cx="9144000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/>
              <p:cNvSpPr txBox="1">
                <a:spLocks noChangeArrowheads="1"/>
              </p:cNvSpPr>
              <p:nvPr/>
            </p:nvSpPr>
            <p:spPr bwMode="auto">
              <a:xfrm>
                <a:off x="9530" y="2375591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and an augmenting path is not found,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eventually labeled, either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odd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or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0" y="2375591"/>
                <a:ext cx="9144000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3283531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𝑣</m:t>
                        </m:r>
                      </m:e>
                    </m:d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∉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are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and an augmenting path is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not found, then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𝑢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eventually belong to the same blossom.</a:t>
                </a:r>
              </a:p>
            </p:txBody>
          </p:sp>
        </mc:Choice>
        <mc:Fallback xmlns="">
          <p:sp>
            <p:nvSpPr>
              <p:cNvPr id="1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3283531"/>
                <a:ext cx="9144000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19167" y="4365104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At most one vertex in any blossom is unmatched </a:t>
            </a:r>
            <a:b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or matched to a vertex outside the blossom.</a:t>
            </a:r>
          </a:p>
        </p:txBody>
      </p:sp>
    </p:spTree>
    <p:extLst>
      <p:ext uri="{BB962C8B-B14F-4D97-AF65-F5344CB8AC3E}">
        <p14:creationId xmlns:p14="http://schemas.microsoft.com/office/powerpoint/2010/main" val="1907883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0" grpId="0"/>
      <p:bldP spid="11" grpId="0"/>
      <p:bldP spid="12" grpId="0"/>
      <p:bldP spid="15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-10440" y="437183"/>
            <a:ext cx="9154440" cy="6155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A useful lemma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"/>
              <p:cNvSpPr txBox="1">
                <a:spLocks noChangeArrowheads="1"/>
              </p:cNvSpPr>
              <p:nvPr/>
            </p:nvSpPr>
            <p:spPr bwMode="auto">
              <a:xfrm>
                <a:off x="-652" y="1464166"/>
                <a:ext cx="9144000" cy="1692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Lemma: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a graph, let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 matching in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6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6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6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6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an </a:t>
                </a:r>
                <a14:m>
                  <m:oMath xmlns:m="http://schemas.openxmlformats.org/officeDocument/2006/math">
                    <m:r>
                      <a:rPr lang="en-US" sz="26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-alternating path,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unmatched. If </a:t>
                </a:r>
                <a:r>
                  <a:rPr lang="en-US" sz="26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Edmonds’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algorithm does not find an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-augmenting path,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6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eventually becomes </a:t>
                </a:r>
                <a:r>
                  <a:rPr lang="en-US" sz="26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600" kern="0" dirty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52" y="1464166"/>
                <a:ext cx="9144000" cy="1692771"/>
              </a:xfrm>
              <a:prstGeom prst="rect">
                <a:avLst/>
              </a:prstGeom>
              <a:blipFill rotWithShape="0">
                <a:blip r:embed="rId2"/>
                <a:stretch>
                  <a:fillRect t="-2878" b="-86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Rectangle 4"/>
          <p:cNvSpPr txBox="1">
            <a:spLocks noChangeArrowheads="1"/>
          </p:cNvSpPr>
          <p:nvPr/>
        </p:nvSpPr>
        <p:spPr bwMode="auto">
          <a:xfrm>
            <a:off x="19167" y="3573016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Exercise: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Does the lemma follow from the </a:t>
            </a:r>
            <a:b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correctness of </a:t>
            </a:r>
            <a:r>
              <a:rPr lang="en-US" sz="2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Edmonds’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algorithm?</a:t>
            </a:r>
          </a:p>
        </p:txBody>
      </p:sp>
      <p:sp>
        <p:nvSpPr>
          <p:cNvPr id="11" name="Rectangle 4"/>
          <p:cNvSpPr txBox="1">
            <a:spLocks noChangeArrowheads="1"/>
          </p:cNvSpPr>
          <p:nvPr/>
        </p:nvSpPr>
        <p:spPr bwMode="auto">
          <a:xfrm>
            <a:off x="19167" y="4840705"/>
            <a:ext cx="9144000" cy="892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We obtain below a direct proof of the lemma, leading to an alternative correctness proof of </a:t>
            </a:r>
            <a:r>
              <a:rPr lang="en-US" sz="2600" kern="0" dirty="0" smtClean="0">
                <a:solidFill>
                  <a:srgbClr val="C0000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Edmonds’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906381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0" grpId="0"/>
      <p:bldP spid="11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-10440" y="260648"/>
            <a:ext cx="9154440" cy="6155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Another correctness proof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"/>
              <p:cNvSpPr txBox="1">
                <a:spLocks noChangeArrowheads="1"/>
              </p:cNvSpPr>
              <p:nvPr/>
            </p:nvSpPr>
            <p:spPr bwMode="auto">
              <a:xfrm>
                <a:off x="-652" y="1052736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Theorem: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not a maximum matching, then 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rgbClr val="C0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Edmonds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algorithm finds an augmenting path. </a:t>
                </a:r>
              </a:p>
            </p:txBody>
          </p:sp>
        </mc:Choice>
        <mc:Fallback xmlns="">
          <p:sp>
            <p:nvSpPr>
              <p:cNvPr id="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52" y="1052736"/>
                <a:ext cx="9144000" cy="830997"/>
              </a:xfrm>
              <a:prstGeom prst="rect">
                <a:avLst/>
              </a:prstGeom>
              <a:blipFill rotWithShape="0">
                <a:blip r:embed="rId2"/>
                <a:stretch>
                  <a:fillRect t="-5882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2647597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an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-augmenting path.</a:t>
                </a:r>
              </a:p>
            </p:txBody>
          </p:sp>
        </mc:Choice>
        <mc:Fallback xmlns="">
          <p:sp>
            <p:nvSpPr>
              <p:cNvPr id="1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2647597"/>
                <a:ext cx="9144000" cy="461665"/>
              </a:xfrm>
              <a:prstGeom prst="rect">
                <a:avLst/>
              </a:prstGeom>
              <a:blipFill>
                <a:blip r:embed="rId3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3234346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By the lemma,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are eventually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3234346"/>
                <a:ext cx="9144000" cy="461665"/>
              </a:xfrm>
              <a:prstGeom prst="rect">
                <a:avLst/>
              </a:prstGeom>
              <a:blipFill>
                <a:blip r:embed="rId4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ectangle 4"/>
          <p:cNvSpPr txBox="1">
            <a:spLocks noChangeArrowheads="1"/>
          </p:cNvSpPr>
          <p:nvPr/>
        </p:nvSpPr>
        <p:spPr bwMode="auto">
          <a:xfrm>
            <a:off x="19167" y="2060848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Suppose, for contradiction, that an augmenting path is not found.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3821095"/>
                <a:ext cx="9144000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Also by the lemma, </a:t>
                </a:r>
                <a:r>
                  <a:rPr lang="en-US" sz="2400" b="0" kern="0" dirty="0" smtClean="0">
                    <a:solidFill>
                      <a:schemeClr val="tx1"/>
                    </a:solidFill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are eventually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(Looking at the path from the other side.)</a:t>
                </a:r>
              </a:p>
            </p:txBody>
          </p:sp>
        </mc:Choice>
        <mc:Fallback xmlns="">
          <p:sp>
            <p:nvSpPr>
              <p:cNvPr id="1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3821095"/>
                <a:ext cx="9144000" cy="830997"/>
              </a:xfrm>
              <a:prstGeom prst="rect">
                <a:avLst/>
              </a:prstGeom>
              <a:blipFill>
                <a:blip r:embed="rId5"/>
                <a:stretch>
                  <a:fillRect t="-6618" b="-1617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Rectangle 4"/>
          <p:cNvSpPr txBox="1">
            <a:spLocks noChangeArrowheads="1"/>
          </p:cNvSpPr>
          <p:nvPr/>
        </p:nvSpPr>
        <p:spPr bwMode="auto">
          <a:xfrm>
            <a:off x="19167" y="4777176"/>
            <a:ext cx="914400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Thus, </a:t>
            </a:r>
            <a:r>
              <a:rPr lang="en-US" sz="24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all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vertices on the path are eventfully </a:t>
            </a:r>
            <a:r>
              <a:rPr lang="en-US" sz="24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even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b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</a:b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and eventually </a:t>
            </a:r>
            <a:r>
              <a:rPr lang="en-US" sz="2400" i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all</a:t>
            </a:r>
            <a:r>
              <a:rPr lang="en-US" sz="24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belong to the same blossom.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5733256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This is a contradiction, 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B050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𝑘</m:t>
                        </m:r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are both unmatched. </a:t>
                </a:r>
              </a:p>
            </p:txBody>
          </p:sp>
        </mc:Choice>
        <mc:Fallback xmlns="">
          <p:sp>
            <p:nvSpPr>
              <p:cNvPr id="1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5733256"/>
                <a:ext cx="9144000" cy="461665"/>
              </a:xfrm>
              <a:prstGeom prst="rect">
                <a:avLst/>
              </a:prstGeom>
              <a:blipFill>
                <a:blip r:embed="rId6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17210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-10440" y="188640"/>
            <a:ext cx="9154440" cy="615553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0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Proof of Lemma</a:t>
            </a:r>
            <a:endParaRPr kumimoji="0" lang="en-GB" sz="3600" b="0" i="0" u="none" strike="noStrike" kern="0" cap="none" spc="0" normalizeH="0" baseline="0" noProof="0" dirty="0" smtClean="0">
              <a:ln>
                <a:noFill/>
              </a:ln>
              <a:solidFill>
                <a:srgbClr val="C0000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908720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an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-alternating path.</a:t>
                </a:r>
              </a:p>
            </p:txBody>
          </p:sp>
        </mc:Choice>
        <mc:Fallback xmlns="">
          <p:sp>
            <p:nvSpPr>
              <p:cNvPr id="1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908720"/>
                <a:ext cx="9144000" cy="461665"/>
              </a:xfrm>
              <a:prstGeom prst="rect">
                <a:avLst/>
              </a:prstGeom>
              <a:blipFill rotWithShape="0">
                <a:blip r:embed="rId2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1404576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Suppose, by induction,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are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1404576"/>
                <a:ext cx="9144000" cy="461665"/>
              </a:xfrm>
              <a:prstGeom prst="rect">
                <a:avLst/>
              </a:prstGeom>
              <a:blipFill rotWithShape="0">
                <a:blip r:embed="rId3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2892144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Suppose, for contradiction,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odd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2892144"/>
                <a:ext cx="9144000" cy="461665"/>
              </a:xfrm>
              <a:prstGeom prst="rect">
                <a:avLst/>
              </a:prstGeom>
              <a:blipFill rotWithShape="0">
                <a:blip r:embed="rId4"/>
                <a:stretch>
                  <a:fillRect t="-9211" b="-3026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3388000"/>
                <a:ext cx="9144000" cy="491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the smallest index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are all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3388000"/>
                <a:ext cx="9144000" cy="491417"/>
              </a:xfrm>
              <a:prstGeom prst="rect">
                <a:avLst/>
              </a:prstGeom>
              <a:blipFill rotWithShape="0">
                <a:blip r:embed="rId5"/>
                <a:stretch>
                  <a:fillRect t="-10000" b="-2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4409464"/>
                <a:ext cx="9144000" cy="8905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Thus,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  <m:r>
                      <a:rPr lang="en-US" sz="24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eventually belong to the same blossom.</a:t>
                </a:r>
                <a:b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𝑗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(if it exists)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are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odd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they do not belong to this blossom.</a:t>
                </a:r>
              </a:p>
            </p:txBody>
          </p:sp>
        </mc:Choice>
        <mc:Fallback xmlns="">
          <p:sp>
            <p:nvSpPr>
              <p:cNvPr id="18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4409464"/>
                <a:ext cx="9144000" cy="890500"/>
              </a:xfrm>
              <a:prstGeom prst="rect">
                <a:avLst/>
              </a:prstGeom>
              <a:blipFill rotWithShape="0">
                <a:blip r:embed="rId6"/>
                <a:stretch>
                  <a:fillRect l="-533" t="-4795" r="-533" b="-12329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1900432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Note that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  <m:r>
                              <a:rPr lang="en-US" sz="24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−</m:t>
                            </m:r>
                            <m:r>
                              <a:rPr lang="en-US" sz="24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sz="24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sz="24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2</m:t>
                            </m:r>
                            <m:r>
                              <a:rPr lang="en-US" sz="2400" b="0" i="1" kern="0" smtClean="0">
                                <a:solidFill>
                                  <a:srgbClr val="0000FF"/>
                                </a:solidFill>
                                <a:latin typeface="Cambria Math" panose="02040503050406030204" pitchFamily="18" charset="0"/>
                                <a:ea typeface="ＭＳ Ｐゴシック" charset="-128"/>
                                <a:cs typeface="Times New Roman" panose="020206030504050203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1900432"/>
                <a:ext cx="9144000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10667" b="-30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2396288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odd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immediately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1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2396288"/>
                <a:ext cx="9144000" cy="461665"/>
              </a:xfrm>
              <a:prstGeom prst="rect">
                <a:avLst/>
              </a:prstGeom>
              <a:blipFill rotWithShape="0">
                <a:blip r:embed="rId8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3913608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kern="0" smtClea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kern="0">
                            <a:solidFill>
                              <a:srgbClr val="00B050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0</m:t>
                        </m:r>
                      </m:sub>
                    </m:sSub>
                    <m:r>
                      <a:rPr lang="en-US" sz="24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sSub>
                      <m:sSubPr>
                        <m:ctrlP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 ker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,…,</m:t>
                    </m:r>
                    <m:sSub>
                      <m:sSubPr>
                        <m:ctrlP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i="1" ker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are </a:t>
                </a:r>
                <a:r>
                  <a:rPr lang="en-US" sz="24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even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4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𝑗</m:t>
                    </m:r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must be even.</a:t>
                </a:r>
              </a:p>
            </p:txBody>
          </p:sp>
        </mc:Choice>
        <mc:Fallback xmlns="">
          <p:sp>
            <p:nvSpPr>
              <p:cNvPr id="1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3913608"/>
                <a:ext cx="9144000" cy="461665"/>
              </a:xfrm>
              <a:prstGeom prst="rect">
                <a:avLst/>
              </a:prstGeom>
              <a:blipFill rotWithShape="0">
                <a:blip r:embed="rId9"/>
                <a:stretch>
                  <a:fillRect t="-10526" b="-2894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5334155"/>
                <a:ext cx="9144000" cy="49141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400" kern="0" dirty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C</a:t>
                </a:r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ontradiction, as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sSubPr>
                      <m:e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𝑢</m:t>
                        </m:r>
                      </m:e>
                      <m:sub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2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𝑖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en-US" sz="24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are not matched in the blossom.</a:t>
                </a:r>
              </a:p>
            </p:txBody>
          </p:sp>
        </mc:Choice>
        <mc:Fallback xmlns="">
          <p:sp>
            <p:nvSpPr>
              <p:cNvPr id="1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5334155"/>
                <a:ext cx="9144000" cy="491417"/>
              </a:xfrm>
              <a:prstGeom prst="rect">
                <a:avLst/>
              </a:prstGeom>
              <a:blipFill rotWithShape="0">
                <a:blip r:embed="rId10"/>
                <a:stretch>
                  <a:fillRect t="-9877" b="-20988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Rectangle 4"/>
          <p:cNvSpPr txBox="1">
            <a:spLocks noChangeArrowheads="1"/>
          </p:cNvSpPr>
          <p:nvPr/>
        </p:nvSpPr>
        <p:spPr bwMode="auto">
          <a:xfrm>
            <a:off x="19167" y="5859764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Exercise: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Check the proof and fill in missing details, if needed.</a:t>
            </a:r>
          </a:p>
        </p:txBody>
      </p:sp>
    </p:spTree>
    <p:extLst>
      <p:ext uri="{BB962C8B-B14F-4D97-AF65-F5344CB8AC3E}">
        <p14:creationId xmlns:p14="http://schemas.microsoft.com/office/powerpoint/2010/main" val="25735911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4" grpId="0"/>
      <p:bldP spid="16" grpId="0"/>
      <p:bldP spid="17" grpId="0"/>
      <p:bldP spid="18" grpId="0"/>
      <p:bldP spid="10" grpId="0"/>
      <p:bldP spid="11" grpId="0"/>
      <p:bldP spid="12" grpId="0"/>
      <p:bldP spid="19" grpId="0"/>
      <p:bldP spid="20" grpId="0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-10440" y="188640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Factor-critical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 graphs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sp>
        <p:nvSpPr>
          <p:cNvPr id="3" name="Rectangle 4"/>
          <p:cNvSpPr txBox="1">
            <a:spLocks noChangeArrowheads="1"/>
          </p:cNvSpPr>
          <p:nvPr/>
        </p:nvSpPr>
        <p:spPr bwMode="auto">
          <a:xfrm>
            <a:off x="19167" y="1079738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 matching is also called a </a:t>
            </a:r>
            <a:r>
              <a:rPr lang="en-US" sz="26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1-factor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4"/>
              <p:cNvSpPr txBox="1">
                <a:spLocks noChangeArrowheads="1"/>
              </p:cNvSpPr>
              <p:nvPr/>
            </p:nvSpPr>
            <p:spPr bwMode="auto">
              <a:xfrm>
                <a:off x="9530" y="1795678"/>
                <a:ext cx="9144000" cy="89255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 graph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is </a:t>
                </a:r>
                <a:r>
                  <a:rPr lang="en-US" sz="26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factor-critical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and only if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∖</m:t>
                    </m:r>
                    <m:r>
                      <m:rPr>
                        <m:lit/>
                      </m:rP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{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}</m:t>
                    </m:r>
                  </m:oMath>
                </a14:m>
                <a:r>
                  <a:rPr lang="en-US" sz="26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has a perfect matching for every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0" y="1795678"/>
                <a:ext cx="9144000" cy="892552"/>
              </a:xfrm>
              <a:prstGeom prst="rect">
                <a:avLst/>
              </a:prstGeom>
              <a:blipFill rotWithShape="0">
                <a:blip r:embed="rId2"/>
                <a:stretch>
                  <a:fillRect t="-6164" b="-1712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/>
          <p:cNvSpPr txBox="1">
            <a:spLocks noChangeArrowheads="1"/>
          </p:cNvSpPr>
          <p:nvPr/>
        </p:nvSpPr>
        <p:spPr bwMode="auto">
          <a:xfrm>
            <a:off x="9530" y="3627667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Lemma 1: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Every (nested) blossom</a:t>
            </a:r>
            <a:r>
              <a:rPr lang="en-US" sz="2600" kern="0" dirty="0" smtClean="0">
                <a:solidFill>
                  <a:srgbClr val="0000FF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is </a:t>
            </a:r>
            <a:r>
              <a:rPr lang="en-US" sz="2600" kern="0" dirty="0" smtClean="0">
                <a:solidFill>
                  <a:srgbClr val="00B050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factor-critical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 txBox="1">
                <a:spLocks noChangeArrowheads="1"/>
              </p:cNvSpPr>
              <p:nvPr/>
            </p:nvSpPr>
            <p:spPr bwMode="auto">
              <a:xfrm>
                <a:off x="9530" y="4343607"/>
                <a:ext cx="9144000" cy="1292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Lemma 2: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Let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</a:t>
                </a:r>
                <a:r>
                  <a:rPr lang="en-US" sz="26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factor critical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let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a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perfect matching of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∖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</m:oMath>
                </a14:m>
                <a:r>
                  <a:rPr lang="en-US" sz="26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for some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𝑣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∈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Then Edmonds’ algorithm, when run on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6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shrinks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into a single blossom.</a:t>
                </a:r>
              </a:p>
            </p:txBody>
          </p:sp>
        </mc:Choice>
        <mc:Fallback xmlns="">
          <p:sp>
            <p:nvSpPr>
              <p:cNvPr id="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0" y="4343607"/>
                <a:ext cx="9144000" cy="1292662"/>
              </a:xfrm>
              <a:prstGeom prst="rect">
                <a:avLst/>
              </a:prstGeom>
              <a:blipFill rotWithShape="0">
                <a:blip r:embed="rId3"/>
                <a:stretch>
                  <a:fillRect t="-4245" b="-113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20183" y="2911727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Factor-critical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graphs   </a:t>
                </a:r>
                <a14:m>
                  <m:oMath xmlns:m="http://schemas.openxmlformats.org/officeDocument/2006/math">
                    <m:r>
                      <a:rPr lang="en-US" sz="2600" i="1" kern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  <a:cs typeface="Times New Roman" panose="02020603050405020304" pitchFamily="18" charset="0"/>
                      </a:rPr>
                      <m:t>⟺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  Nested blossoms</a:t>
                </a: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0183" y="2911727"/>
                <a:ext cx="9144000" cy="492443"/>
              </a:xfrm>
              <a:prstGeom prst="rect">
                <a:avLst/>
              </a:prstGeom>
              <a:blipFill rotWithShape="0">
                <a:blip r:embed="rId4"/>
                <a:stretch>
                  <a:fillRect t="-11250" b="-32500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19167" y="5859764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Exercise:</a:t>
            </a:r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 Prove the two lemmas.</a:t>
            </a:r>
          </a:p>
        </p:txBody>
      </p:sp>
    </p:spTree>
    <p:extLst>
      <p:ext uri="{BB962C8B-B14F-4D97-AF65-F5344CB8AC3E}">
        <p14:creationId xmlns:p14="http://schemas.microsoft.com/office/powerpoint/2010/main" val="9317599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  <p:bldP spid="5" grpId="0"/>
      <p:bldP spid="6" grpId="0"/>
      <p:bldP spid="7" grpId="0"/>
      <p:bldP spid="8" grpId="0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3"/>
          <p:cNvSpPr txBox="1">
            <a:spLocks noChangeArrowheads="1"/>
          </p:cNvSpPr>
          <p:nvPr/>
        </p:nvSpPr>
        <p:spPr bwMode="auto">
          <a:xfrm>
            <a:off x="-10440" y="159604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Edmonds-</a:t>
            </a:r>
            <a:r>
              <a:rPr kumimoji="0" lang="en-US" sz="4400" b="0" i="0" u="none" strike="noStrike" kern="0" cap="none" spc="0" normalizeH="0" noProof="0" dirty="0" err="1" smtClean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</a:rPr>
              <a:t>Gallai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 </a:t>
            </a:r>
            <a:r>
              <a:rPr kumimoji="0" lang="en-US" sz="4400" b="0" i="0" u="none" strike="noStrike" kern="0" cap="none" spc="0" normalizeH="0" noProof="0" dirty="0" smtClean="0">
                <a:ln>
                  <a:noFill/>
                </a:ln>
                <a:solidFill>
                  <a:srgbClr val="0000FF"/>
                </a:solidFill>
                <a:effectLst/>
                <a:uLnTx/>
                <a:uFillTx/>
              </a:rPr>
              <a:t>decomposition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00FF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1572761"/>
                <a:ext cx="4048777" cy="446276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=(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,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𝐸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be a graph.</a:t>
                </a:r>
              </a:p>
            </p:txBody>
          </p:sp>
        </mc:Choice>
        <mc:Fallback xmlns="">
          <p:sp>
            <p:nvSpPr>
              <p:cNvPr id="3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1572761"/>
                <a:ext cx="4048777" cy="446276"/>
              </a:xfrm>
              <a:prstGeom prst="rect">
                <a:avLst/>
              </a:prstGeom>
              <a:blipFill rotWithShape="0">
                <a:blip r:embed="rId2"/>
                <a:stretch>
                  <a:fillRect t="-10959" b="-287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/>
              <p:cNvSpPr txBox="1">
                <a:spLocks noChangeArrowheads="1"/>
              </p:cNvSpPr>
              <p:nvPr/>
            </p:nvSpPr>
            <p:spPr bwMode="auto">
              <a:xfrm>
                <a:off x="3635896" y="908720"/>
                <a:ext cx="5517634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the set of vertices </a:t>
                </a:r>
                <a:r>
                  <a:rPr lang="en-US" sz="23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not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covered by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at least one maximum matching of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908720"/>
                <a:ext cx="5517634" cy="830997"/>
              </a:xfrm>
              <a:prstGeom prst="rect">
                <a:avLst/>
              </a:prstGeom>
              <a:blipFill rotWithShape="0">
                <a:blip r:embed="rId3"/>
                <a:stretch>
                  <a:fillRect t="-3676" b="-139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4"/>
              <p:cNvSpPr txBox="1">
                <a:spLocks noChangeArrowheads="1"/>
              </p:cNvSpPr>
              <p:nvPr/>
            </p:nvSpPr>
            <p:spPr bwMode="auto">
              <a:xfrm>
                <a:off x="3635896" y="1679903"/>
                <a:ext cx="5517634" cy="830997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be the set of vertices not in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but adjacent to some vertex in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6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1679903"/>
                <a:ext cx="5517634" cy="830997"/>
              </a:xfrm>
              <a:prstGeom prst="rect">
                <a:avLst/>
              </a:prstGeom>
              <a:blipFill rotWithShape="0">
                <a:blip r:embed="rId4"/>
                <a:stretch>
                  <a:fillRect t="-4412" b="-1397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4"/>
              <p:cNvSpPr txBox="1">
                <a:spLocks noChangeArrowheads="1"/>
              </p:cNvSpPr>
              <p:nvPr/>
            </p:nvSpPr>
            <p:spPr bwMode="auto">
              <a:xfrm>
                <a:off x="3635896" y="2451085"/>
                <a:ext cx="5517634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=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𝑉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∖(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𝐴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∪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7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635896" y="2451085"/>
                <a:ext cx="5517634" cy="461665"/>
              </a:xfrm>
              <a:prstGeom prst="rect">
                <a:avLst/>
              </a:prstGeom>
              <a:blipFill rotWithShape="0">
                <a:blip r:embed="rId5"/>
                <a:stretch>
                  <a:fillRect t="-9211" b="-2631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ectangle 4"/>
          <p:cNvSpPr txBox="1">
            <a:spLocks noChangeArrowheads="1"/>
          </p:cNvSpPr>
          <p:nvPr/>
        </p:nvSpPr>
        <p:spPr bwMode="auto">
          <a:xfrm>
            <a:off x="9530" y="2967335"/>
            <a:ext cx="91440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300" b="1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Theorem: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Rectangle 4"/>
              <p:cNvSpPr txBox="1">
                <a:spLocks noChangeArrowheads="1"/>
              </p:cNvSpPr>
              <p:nvPr/>
            </p:nvSpPr>
            <p:spPr bwMode="auto">
              <a:xfrm>
                <a:off x="14969" y="3429000"/>
                <a:ext cx="9144000" cy="150810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</a:t>
                </a:r>
                <a:r>
                  <a:rPr lang="en-US" sz="2300" i="1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 Every maximum matching of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contains a perfect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matching of each component of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𝐶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3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a near-perfect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matching of each component of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[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𝐷</m:t>
                    </m:r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]</m:t>
                    </m:r>
                  </m:oMath>
                </a14:m>
                <a:r>
                  <a:rPr lang="en-US" sz="2300" kern="0" dirty="0" smtClean="0">
                    <a:solidFill>
                      <a:srgbClr val="0000FF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it matches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each vertex of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𝐴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with a vertex from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𝐷</m:t>
                    </m:r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</a:p>
            </p:txBody>
          </p:sp>
        </mc:Choice>
        <mc:Fallback xmlns="">
          <p:sp>
            <p:nvSpPr>
              <p:cNvPr id="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4969" y="3429000"/>
                <a:ext cx="9144000" cy="1508105"/>
              </a:xfrm>
              <a:prstGeom prst="rect">
                <a:avLst/>
              </a:prstGeom>
              <a:blipFill rotWithShape="0">
                <a:blip r:embed="rId6"/>
                <a:stretch>
                  <a:fillRect t="-3239" b="-850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ectangle 4"/>
              <p:cNvSpPr txBox="1">
                <a:spLocks noChangeArrowheads="1"/>
              </p:cNvSpPr>
              <p:nvPr/>
            </p:nvSpPr>
            <p:spPr bwMode="auto">
              <a:xfrm>
                <a:off x="9530" y="4995833"/>
                <a:ext cx="9144000" cy="46166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</a:t>
                </a:r>
                <a:r>
                  <a:rPr lang="en-US" sz="23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ii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 Each component of </a:t>
                </a:r>
                <a14:m>
                  <m:oMath xmlns:m="http://schemas.openxmlformats.org/officeDocument/2006/math">
                    <m:r>
                      <a:rPr lang="en-US" sz="23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𝐺</m:t>
                    </m:r>
                    <m:d>
                      <m:dPr>
                        <m:begChr m:val="["/>
                        <m:endChr m:val="]"/>
                        <m:ctrlP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r>
                          <a:rPr lang="en-US" sz="2300" b="0" i="1" kern="0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ＭＳ Ｐゴシック" charset="-128"/>
                            <a:cs typeface="Times New Roman" panose="02020603050405020304" pitchFamily="18" charset="0"/>
                          </a:rPr>
                          <m:t>𝐷</m:t>
                        </m:r>
                      </m:e>
                    </m:d>
                  </m:oMath>
                </a14:m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factor critical.</a:t>
                </a:r>
              </a:p>
            </p:txBody>
          </p:sp>
        </mc:Choice>
        <mc:Fallback xmlns="">
          <p:sp>
            <p:nvSpPr>
              <p:cNvPr id="1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530" y="4995833"/>
                <a:ext cx="9144000" cy="461665"/>
              </a:xfrm>
              <a:prstGeom prst="rect">
                <a:avLst/>
              </a:prstGeom>
              <a:blipFill rotWithShape="0">
                <a:blip r:embed="rId7"/>
                <a:stretch>
                  <a:fillRect t="-9333" b="-26667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4"/>
              <p:cNvSpPr txBox="1">
                <a:spLocks noChangeArrowheads="1"/>
              </p:cNvSpPr>
              <p:nvPr/>
            </p:nvSpPr>
            <p:spPr bwMode="auto">
              <a:xfrm>
                <a:off x="19167" y="5507568"/>
                <a:ext cx="9144000" cy="110889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</a:t>
                </a:r>
                <a:r>
                  <a:rPr lang="en-US" sz="23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iii</a:t>
                </a:r>
                <a: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 The size of each maximum matching is </a:t>
                </a:r>
                <a:br>
                  <a:rPr lang="en-US" sz="23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3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3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3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  <m:d>
                        <m:dPr>
                          <m:ctrlPr>
                            <a:rPr lang="en-US" sz="2300" b="0" i="1" kern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300" i="1" ker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 ker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</m:d>
                          <m:r>
                            <a:rPr lang="en-US" sz="2300" i="1" ker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en-US" sz="2300" i="1" ker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𝑐</m:t>
                          </m:r>
                          <m:d>
                            <m:dPr>
                              <m:ctrlPr>
                                <a:rPr lang="en-US" sz="2300" i="1" ker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 ker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𝐺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300" i="1" ker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Times New Roman" panose="020206030504050203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300" i="1" kern="0">
                                      <a:solidFill>
                                        <a:srgbClr val="0000FF"/>
                                      </a:solidFill>
                                      <a:latin typeface="Cambria Math" panose="02040503050406030204" pitchFamily="18" charset="0"/>
                                      <a:ea typeface="ＭＳ Ｐゴシック" charset="-128"/>
                                      <a:cs typeface="Times New Roman" panose="02020603050405020304" pitchFamily="18" charset="0"/>
                                    </a:rPr>
                                    <m:t>𝐷</m:t>
                                  </m:r>
                                </m:e>
                              </m:d>
                            </m:e>
                          </m:d>
                          <m:r>
                            <a:rPr lang="en-US" sz="2300" i="1" ker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  <a:ea typeface="ＭＳ Ｐゴシック" charset="-128"/>
                              <a:cs typeface="Times New Roman" panose="02020603050405020304" pitchFamily="18" charset="0"/>
                            </a:rPr>
                            <m:t>+</m:t>
                          </m:r>
                          <m:d>
                            <m:dPr>
                              <m:begChr m:val="|"/>
                              <m:endChr m:val="|"/>
                              <m:ctrlPr>
                                <a:rPr lang="en-US" sz="2300" i="1" ker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300" i="1" kern="0">
                                  <a:solidFill>
                                    <a:srgbClr val="0000FF"/>
                                  </a:solidFill>
                                  <a:latin typeface="Cambria Math" panose="02040503050406030204" pitchFamily="18" charset="0"/>
                                  <a:ea typeface="ＭＳ Ｐゴシック" charset="-128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2300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1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9167" y="5507568"/>
                <a:ext cx="9144000" cy="1108893"/>
              </a:xfrm>
              <a:prstGeom prst="rect">
                <a:avLst/>
              </a:prstGeom>
              <a:blipFill rotWithShape="0">
                <a:blip r:embed="rId8"/>
                <a:stretch>
                  <a:fillRect t="-3846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465912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-10440" y="332656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Augmenting paths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33CC"/>
              </a:solidFill>
              <a:effectLst/>
              <a:uLnTx/>
              <a:uFillTx/>
            </a:endParaRPr>
          </a:p>
        </p:txBody>
      </p:sp>
      <p:grpSp>
        <p:nvGrpSpPr>
          <p:cNvPr id="3" name="Group 188"/>
          <p:cNvGrpSpPr/>
          <p:nvPr/>
        </p:nvGrpSpPr>
        <p:grpSpPr>
          <a:xfrm>
            <a:off x="2710976" y="2924944"/>
            <a:ext cx="3729997" cy="115200"/>
            <a:chOff x="900121" y="4794287"/>
            <a:chExt cx="3729997" cy="115200"/>
          </a:xfrm>
        </p:grpSpPr>
        <p:cxnSp>
          <p:nvCxnSpPr>
            <p:cNvPr id="91" name="Straight Connector 90"/>
            <p:cNvCxnSpPr/>
            <p:nvPr/>
          </p:nvCxnSpPr>
          <p:spPr>
            <a:xfrm rot="10800000">
              <a:off x="1739226" y="4851887"/>
              <a:ext cx="599180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>
              <a:off x="1015322" y="4851887"/>
              <a:ext cx="60870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3" name="Oval 92"/>
            <p:cNvSpPr>
              <a:spLocks noChangeAspect="1"/>
            </p:cNvSpPr>
            <p:nvPr/>
          </p:nvSpPr>
          <p:spPr>
            <a:xfrm>
              <a:off x="900121" y="479428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4" name="Oval 93"/>
            <p:cNvSpPr>
              <a:spLocks noChangeAspect="1"/>
            </p:cNvSpPr>
            <p:nvPr/>
          </p:nvSpPr>
          <p:spPr>
            <a:xfrm>
              <a:off x="1624026" y="479428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5" name="Oval 94"/>
            <p:cNvSpPr>
              <a:spLocks noChangeAspect="1"/>
            </p:cNvSpPr>
            <p:nvPr/>
          </p:nvSpPr>
          <p:spPr>
            <a:xfrm>
              <a:off x="2338406" y="479428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96" name="Oval 95"/>
            <p:cNvSpPr>
              <a:spLocks noChangeAspect="1"/>
            </p:cNvSpPr>
            <p:nvPr/>
          </p:nvSpPr>
          <p:spPr>
            <a:xfrm>
              <a:off x="3062311" y="479428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97" name="Straight Connector 96"/>
            <p:cNvCxnSpPr/>
            <p:nvPr/>
          </p:nvCxnSpPr>
          <p:spPr>
            <a:xfrm rot="10800000">
              <a:off x="3906214" y="4851887"/>
              <a:ext cx="60870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>
            <a:xfrm rot="10800000">
              <a:off x="2453607" y="4851887"/>
              <a:ext cx="608705" cy="0"/>
            </a:xfrm>
            <a:prstGeom prst="line">
              <a:avLst/>
            </a:prstGeom>
            <a:ln w="158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9" name="Oval 98"/>
            <p:cNvSpPr>
              <a:spLocks noChangeAspect="1"/>
            </p:cNvSpPr>
            <p:nvPr/>
          </p:nvSpPr>
          <p:spPr>
            <a:xfrm>
              <a:off x="3791013" y="479428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00" name="Oval 99"/>
            <p:cNvSpPr>
              <a:spLocks noChangeAspect="1"/>
            </p:cNvSpPr>
            <p:nvPr/>
          </p:nvSpPr>
          <p:spPr>
            <a:xfrm>
              <a:off x="4514918" y="4794287"/>
              <a:ext cx="115200" cy="11520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cxnSp>
          <p:nvCxnSpPr>
            <p:cNvPr id="101" name="Straight Connector 100"/>
            <p:cNvCxnSpPr/>
            <p:nvPr/>
          </p:nvCxnSpPr>
          <p:spPr>
            <a:xfrm>
              <a:off x="3177511" y="4851887"/>
              <a:ext cx="613502" cy="0"/>
            </a:xfrm>
            <a:prstGeom prst="line">
              <a:avLst/>
            </a:prstGeom>
            <a:ln w="50800" cmpd="sng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2" name="Rectangle 4"/>
              <p:cNvSpPr txBox="1">
                <a:spLocks noChangeArrowheads="1"/>
              </p:cNvSpPr>
              <p:nvPr/>
            </p:nvSpPr>
            <p:spPr bwMode="auto">
              <a:xfrm>
                <a:off x="-652" y="980728"/>
                <a:ext cx="9144000" cy="52322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8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with respect to a given matching </a:t>
                </a:r>
                <a14:m>
                  <m:oMath xmlns:m="http://schemas.openxmlformats.org/officeDocument/2006/math">
                    <m:r>
                      <a:rPr lang="en-US" sz="28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sz="2800" i="1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02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-652" y="980728"/>
                <a:ext cx="9144000" cy="523220"/>
              </a:xfrm>
              <a:prstGeom prst="rect">
                <a:avLst/>
              </a:prstGeom>
              <a:blipFill rotWithShape="0">
                <a:blip r:embed="rId2"/>
                <a:stretch>
                  <a:fillRect t="-11628" b="-31395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4"/>
          <p:cNvSpPr txBox="1">
            <a:spLocks noChangeArrowheads="1"/>
          </p:cNvSpPr>
          <p:nvPr/>
        </p:nvSpPr>
        <p:spPr bwMode="auto">
          <a:xfrm>
            <a:off x="3974" y="1844824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An alternating path that starts and ends in unmatched vertices.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4" name="Rectangle 4"/>
              <p:cNvSpPr txBox="1">
                <a:spLocks noChangeArrowheads="1"/>
              </p:cNvSpPr>
              <p:nvPr/>
            </p:nvSpPr>
            <p:spPr bwMode="auto">
              <a:xfrm>
                <a:off x="3974" y="3573016"/>
                <a:ext cx="9144000" cy="1292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Theorem: 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:r>
                  <a:rPr lang="hu-HU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Petersen 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</a:t>
                </a:r>
                <a:r>
                  <a:rPr lang="hu-HU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1891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)]</a:t>
                </a:r>
                <a:r>
                  <a:rPr lang="hu-HU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[</a:t>
                </a:r>
                <a:r>
                  <a:rPr lang="hu-HU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Kőnig 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(</a:t>
                </a:r>
                <a:r>
                  <a:rPr lang="hu-HU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1931</a:t>
                </a:r>
                <a: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)] [Berge (1957)] </a:t>
                </a:r>
                <a:br>
                  <a:rPr lang="en-US" sz="2300" kern="0" dirty="0">
                    <a:solidFill>
                      <a:srgbClr val="996633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is a maximum matching if and only if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there are no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-augmenting paths.</a:t>
                </a:r>
              </a:p>
            </p:txBody>
          </p:sp>
        </mc:Choice>
        <mc:Fallback xmlns="">
          <p:sp>
            <p:nvSpPr>
              <p:cNvPr id="104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3974" y="3573016"/>
                <a:ext cx="9144000" cy="1292662"/>
              </a:xfrm>
              <a:prstGeom prst="rect">
                <a:avLst/>
              </a:prstGeom>
              <a:blipFill>
                <a:blip r:embed="rId3"/>
                <a:stretch>
                  <a:fillRect t="-3774" b="-11792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7" name="Rectangle 4"/>
          <p:cNvSpPr txBox="1">
            <a:spLocks noChangeArrowheads="1"/>
          </p:cNvSpPr>
          <p:nvPr/>
        </p:nvSpPr>
        <p:spPr bwMode="auto">
          <a:xfrm>
            <a:off x="0" y="5816877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How do we find augmenting paths?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"/>
              <p:cNvSpPr txBox="1">
                <a:spLocks noChangeArrowheads="1"/>
              </p:cNvSpPr>
              <p:nvPr/>
            </p:nvSpPr>
            <p:spPr bwMode="auto">
              <a:xfrm>
                <a:off x="8000" y="5084689"/>
                <a:ext cx="9144000" cy="492443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-augmenting path = augmenting path w.r.t. </a:t>
                </a:r>
                <a14:m>
                  <m:oMath xmlns:m="http://schemas.openxmlformats.org/officeDocument/2006/math">
                    <m:r>
                      <a:rPr lang="en-US" sz="2600" b="0" i="1" kern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endParaRPr lang="en-US" sz="2600" kern="0" dirty="0" smtClean="0">
                  <a:solidFill>
                    <a:srgbClr val="0000FF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000" y="5084689"/>
                <a:ext cx="9144000" cy="492443"/>
              </a:xfrm>
              <a:prstGeom prst="rect">
                <a:avLst/>
              </a:prstGeom>
              <a:blipFill>
                <a:blip r:embed="rId4"/>
                <a:stretch>
                  <a:fillRect t="-11111" b="-30864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/>
      <p:bldP spid="104" grpId="0"/>
      <p:bldP spid="57" grpId="0"/>
      <p:bldP spid="19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 Box 3"/>
          <p:cNvSpPr txBox="1">
            <a:spLocks noChangeArrowheads="1"/>
          </p:cNvSpPr>
          <p:nvPr/>
        </p:nvSpPr>
        <p:spPr bwMode="auto">
          <a:xfrm>
            <a:off x="-10440" y="332656"/>
            <a:ext cx="9154440" cy="677108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square" lIns="0" tIns="0" rIns="0" bIns="0" anchor="ctr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>
                <a:tab pos="723900" algn="l"/>
                <a:tab pos="1447800" algn="l"/>
                <a:tab pos="2171700" algn="l"/>
                <a:tab pos="2895600" algn="l"/>
                <a:tab pos="3619500" algn="l"/>
                <a:tab pos="4343400" algn="l"/>
                <a:tab pos="5065713" algn="l"/>
                <a:tab pos="5791200" algn="l"/>
                <a:tab pos="6515100" algn="l"/>
                <a:tab pos="7235825" algn="l"/>
                <a:tab pos="7956550" algn="l"/>
                <a:tab pos="8686800" algn="l"/>
              </a:tabLst>
              <a:defRPr/>
            </a:pP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33CC"/>
                </a:solidFill>
                <a:effectLst/>
                <a:uLnTx/>
                <a:uFillTx/>
              </a:rPr>
              <a:t>Proof of </a:t>
            </a:r>
            <a:r>
              <a:rPr kumimoji="0" lang="en-US" sz="4400" b="0" i="0" u="none" strike="noStrike" kern="0" cap="none" spc="0" normalizeH="0" baseline="0" noProof="0" dirty="0" smtClean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</a:rPr>
              <a:t>augmenting paths theorem</a:t>
            </a:r>
            <a:endParaRPr kumimoji="0" lang="en-GB" sz="4400" b="0" i="0" u="none" strike="noStrike" kern="0" cap="none" spc="0" normalizeH="0" baseline="0" noProof="0" dirty="0" smtClean="0">
              <a:ln>
                <a:noFill/>
              </a:ln>
              <a:solidFill>
                <a:srgbClr val="00B050"/>
              </a:solidFill>
              <a:effectLst/>
              <a:uLnTx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4"/>
              <p:cNvSpPr txBox="1">
                <a:spLocks noChangeArrowheads="1"/>
              </p:cNvSpPr>
              <p:nvPr/>
            </p:nvSpPr>
            <p:spPr bwMode="auto">
              <a:xfrm>
                <a:off x="0" y="1412776"/>
                <a:ext cx="9144000" cy="1292662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Lemma 1: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If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600" kern="0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are </a:t>
                </a:r>
                <a:r>
                  <a:rPr lang="en-US" sz="2600" kern="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matchings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600" i="1" kern="0" baseline="-2500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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is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composed of isolated vertices, alternating paths and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alternating cycles with respect to both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600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</a:t>
                </a:r>
                <a:r>
                  <a:rPr lang="en-US" sz="2600" kern="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600" i="1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19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0" y="1412776"/>
                <a:ext cx="9144000" cy="1292662"/>
              </a:xfrm>
              <a:prstGeom prst="rect">
                <a:avLst/>
              </a:prstGeom>
              <a:blipFill>
                <a:blip r:embed="rId2"/>
                <a:stretch>
                  <a:fillRect t="-3774" b="-11321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4"/>
              <p:cNvSpPr txBox="1">
                <a:spLocks noChangeArrowheads="1"/>
              </p:cNvSpPr>
              <p:nvPr/>
            </p:nvSpPr>
            <p:spPr bwMode="auto">
              <a:xfrm>
                <a:off x="652" y="3032373"/>
                <a:ext cx="9144000" cy="1692771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+mj-lt"/>
                    <a:ea typeface="ＭＳ Ｐゴシック" pitchFamily="-110" charset="-128"/>
                    <a:cs typeface="ＭＳ Ｐゴシック" pitchFamily="-110" charset="-128"/>
                  </a:defRPr>
                </a:lvl1pPr>
                <a:lvl2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2pPr>
                <a:lvl3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3pPr>
                <a:lvl4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4pPr>
                <a:lvl5pPr algn="ctr" rtl="0" eaLnBrk="0" fontAlgn="base" hangingPunct="0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  <a:ea typeface="ＭＳ Ｐゴシック" pitchFamily="-110" charset="-128"/>
                    <a:cs typeface="ＭＳ Ｐゴシック" pitchFamily="-110" charset="-128"/>
                  </a:defRPr>
                </a:lvl5pPr>
                <a:lvl6pPr marL="4572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6pPr>
                <a:lvl7pPr marL="9144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7pPr>
                <a:lvl8pPr marL="13716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8pPr>
                <a:lvl9pPr marL="1828800" algn="ctr" rtl="0" fontAlgn="base">
                  <a:spcBef>
                    <a:spcPct val="0"/>
                  </a:spcBef>
                  <a:spcAft>
                    <a:spcPct val="0"/>
                  </a:spcAft>
                  <a:defRPr sz="4400">
                    <a:solidFill>
                      <a:schemeClr val="tx2"/>
                    </a:solidFill>
                    <a:latin typeface="Comic Sans MS" pitchFamily="66" charset="0"/>
                  </a:defRPr>
                </a:lvl9pPr>
              </a:lstStyle>
              <a:p>
                <a:pPr eaLnBrk="1" hangingPunct="1"/>
                <a:r>
                  <a:rPr lang="en-US" sz="2600" b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Lemma 2: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600" i="1" kern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and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</m:oMath>
                </a14:m>
                <a:r>
                  <a:rPr lang="en-US" sz="2600" kern="0" baseline="-25000" dirty="0" smtClean="0">
                    <a:solidFill>
                      <a:srgbClr val="FF000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are matchings and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′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|=|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|</m:t>
                    </m:r>
                    <m:r>
                      <a:rPr lang="en-US" sz="2600" b="1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+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𝑘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,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where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≥</m:t>
                    </m:r>
                    <m:r>
                      <a:rPr lang="en-US" sz="2600" b="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, then there are at least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  <a:sym typeface="Symbol"/>
                      </a:rPr>
                      <m:t>𝑘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 vertex disjoint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</a:br>
                <a:r>
                  <a:rPr lang="en-US" sz="2600" kern="0" dirty="0" smtClean="0">
                    <a:solidFill>
                      <a:srgbClr val="00B050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augmenting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  <a:sym typeface="Symbol"/>
                  </a:rPr>
                  <a:t> paths with respect to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𝑀</m:t>
                    </m:r>
                  </m:oMath>
                </a14:m>
                <a:r>
                  <a:rPr lang="en-US" sz="2600" i="1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 At least one of </a:t>
                </a:r>
                <a:b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</a:br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these augmenting paths is of length at most </a:t>
                </a:r>
                <a14:m>
                  <m:oMath xmlns:m="http://schemas.openxmlformats.org/officeDocument/2006/math"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𝑛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/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𝑘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−</m:t>
                    </m:r>
                    <m:r>
                      <a:rPr lang="en-US" sz="2600" i="1" kern="0" dirty="0" smtClean="0">
                        <a:solidFill>
                          <a:srgbClr val="0000FF"/>
                        </a:solidFill>
                        <a:latin typeface="Cambria Math" panose="02040503050406030204" pitchFamily="18" charset="0"/>
                        <a:ea typeface="ＭＳ Ｐゴシック" charset="-128"/>
                        <a:cs typeface="Times New Roman" panose="02020603050405020304" pitchFamily="18" charset="0"/>
                      </a:rPr>
                      <m:t>1</m:t>
                    </m:r>
                  </m:oMath>
                </a14:m>
                <a:r>
                  <a:rPr lang="en-US" sz="2600" kern="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ea typeface="ＭＳ Ｐゴシック" charset="-128"/>
                    <a:cs typeface="Times New Roman" panose="02020603050405020304" pitchFamily="18" charset="0"/>
                  </a:rPr>
                  <a:t>.</a:t>
                </a:r>
                <a:endParaRPr lang="en-US" sz="2600" i="1" kern="0" dirty="0" smtClean="0">
                  <a:solidFill>
                    <a:schemeClr val="tx1"/>
                  </a:solidFill>
                  <a:latin typeface="Times New Roman" panose="02020603050405020304" pitchFamily="18" charset="0"/>
                  <a:ea typeface="ＭＳ Ｐゴシック" charset="-128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20" name="Rectangle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2" y="3032373"/>
                <a:ext cx="9144000" cy="1692771"/>
              </a:xfrm>
              <a:prstGeom prst="rect">
                <a:avLst/>
              </a:prstGeom>
              <a:blipFill>
                <a:blip r:embed="rId3"/>
                <a:stretch>
                  <a:fillRect t="-2518" b="-8633"/>
                </a:stretch>
              </a:blipFill>
              <a:ln w="9525">
                <a:noFill/>
                <a:miter lim="800000"/>
                <a:headEnd/>
                <a:tailEnd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4"/>
          <p:cNvSpPr txBox="1">
            <a:spLocks noChangeArrowheads="1"/>
          </p:cNvSpPr>
          <p:nvPr/>
        </p:nvSpPr>
        <p:spPr bwMode="auto">
          <a:xfrm>
            <a:off x="-652" y="5096797"/>
            <a:ext cx="9144000" cy="4924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pitchFamily="-110" charset="-128"/>
                <a:cs typeface="ＭＳ Ｐゴシック" pitchFamily="-110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  <a:ea typeface="ＭＳ Ｐゴシック" pitchFamily="-110" charset="-128"/>
                <a:cs typeface="ＭＳ Ｐゴシック" pitchFamily="-110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Comic Sans MS" pitchFamily="66" charset="0"/>
              </a:defRPr>
            </a:lvl9pPr>
          </a:lstStyle>
          <a:p>
            <a:pPr eaLnBrk="1" hangingPunct="1"/>
            <a:r>
              <a:rPr lang="en-US" sz="2600" kern="0" dirty="0" smtClean="0">
                <a:solidFill>
                  <a:schemeClr val="tx1"/>
                </a:solidFill>
                <a:latin typeface="Times New Roman" panose="02020603050405020304" pitchFamily="18" charset="0"/>
                <a:ea typeface="ＭＳ Ｐゴシック" charset="-128"/>
                <a:cs typeface="Times New Roman" panose="02020603050405020304" pitchFamily="18" charset="0"/>
              </a:rPr>
              <a:t>The theorem follows easily.</a:t>
            </a:r>
            <a:endParaRPr lang="en-US" sz="2600" i="1" kern="0" dirty="0" smtClean="0">
              <a:solidFill>
                <a:schemeClr val="tx1"/>
              </a:solidFill>
              <a:latin typeface="Times New Roman" panose="02020603050405020304" pitchFamily="18" charset="0"/>
              <a:ea typeface="ＭＳ Ｐゴシック" charset="-128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  <p:bldP spid="21" grpId="0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URI@CZFMRKMFUVWYY57I" val="5083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usepackage{color}&#10;\begin{document}&#10;\color{red}&#10;\[ \frac{1}{2}\left( &#10;|V| - \max_{X\subseteq V} \biggl( odd(G{-}X)-|X| \biggr)&#10;\right) \]&#10;\end{document}&#10;"/>
  <p:tag name="FILENAME" val="TP_tmp"/>
  <p:tag name="FORMAT" val="bmp256"/>
  <p:tag name="RES" val="1200"/>
  <p:tag name="BLEND" val="0"/>
  <p:tag name="TRANSPARENT" val="0"/>
  <p:tag name="TBUG" val="0"/>
  <p:tag name="ALLOWFS" val="0"/>
  <p:tag name="ORIGWIDTH" val="156"/>
  <p:tag name="PICTUREFILESIZE" val="1085278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2700">
          <a:solidFill>
            <a:srgbClr val="0033CC"/>
          </a:solidFill>
        </a:ln>
      </a:spPr>
      <a:bodyPr rtlCol="1" anchor="ctr"/>
      <a:lstStyle>
        <a:defPPr algn="ctr">
          <a:defRPr/>
        </a:defPPr>
      </a:lstStyle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sp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38183</TotalTime>
  <Words>7262</Words>
  <Application>Microsoft Office PowerPoint</Application>
  <PresentationFormat>On-screen Show (4:3)</PresentationFormat>
  <Paragraphs>747</Paragraphs>
  <Slides>77</Slides>
  <Notes>6</Notes>
  <HiddenSlides>5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77</vt:i4>
      </vt:variant>
    </vt:vector>
  </HeadingPairs>
  <TitlesOfParts>
    <vt:vector size="90" baseType="lpstr">
      <vt:lpstr>ＭＳ Ｐゴシック</vt:lpstr>
      <vt:lpstr>Arial</vt:lpstr>
      <vt:lpstr>Calibri</vt:lpstr>
      <vt:lpstr>Cambria Math</vt:lpstr>
      <vt:lpstr>CMMI10</vt:lpstr>
      <vt:lpstr>CMR10</vt:lpstr>
      <vt:lpstr>CMSY10ORIG</vt:lpstr>
      <vt:lpstr>CMTI10</vt:lpstr>
      <vt:lpstr>MSAM10</vt:lpstr>
      <vt:lpstr>Symbol</vt:lpstr>
      <vt:lpstr>Times New Roman</vt:lpstr>
      <vt:lpstr>Wingdings</vt:lpstr>
      <vt:lpstr>Office Theme</vt:lpstr>
      <vt:lpstr>Analysis of Algorithms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Tel-Aviv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Uri Zwick</dc:creator>
  <cp:lastModifiedBy>zwick</cp:lastModifiedBy>
  <cp:revision>397</cp:revision>
  <dcterms:created xsi:type="dcterms:W3CDTF">2009-12-15T16:29:10Z</dcterms:created>
  <dcterms:modified xsi:type="dcterms:W3CDTF">2021-12-01T07:05:18Z</dcterms:modified>
</cp:coreProperties>
</file>