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840" r:id="rId2"/>
    <p:sldId id="841" r:id="rId3"/>
    <p:sldId id="927" r:id="rId4"/>
    <p:sldId id="928" r:id="rId5"/>
    <p:sldId id="844" r:id="rId6"/>
    <p:sldId id="845" r:id="rId7"/>
    <p:sldId id="846" r:id="rId8"/>
    <p:sldId id="847" r:id="rId9"/>
    <p:sldId id="848" r:id="rId10"/>
    <p:sldId id="849" r:id="rId11"/>
    <p:sldId id="851" r:id="rId12"/>
    <p:sldId id="903" r:id="rId13"/>
    <p:sldId id="852" r:id="rId14"/>
    <p:sldId id="922" r:id="rId15"/>
    <p:sldId id="923" r:id="rId16"/>
    <p:sldId id="925" r:id="rId17"/>
    <p:sldId id="926" r:id="rId18"/>
    <p:sldId id="904" r:id="rId19"/>
    <p:sldId id="905" r:id="rId20"/>
    <p:sldId id="897" r:id="rId21"/>
    <p:sldId id="920" r:id="rId22"/>
    <p:sldId id="892" r:id="rId23"/>
    <p:sldId id="865" r:id="rId24"/>
    <p:sldId id="866" r:id="rId25"/>
    <p:sldId id="867" r:id="rId26"/>
    <p:sldId id="868" r:id="rId27"/>
    <p:sldId id="869" r:id="rId28"/>
    <p:sldId id="854" r:id="rId29"/>
    <p:sldId id="875" r:id="rId30"/>
    <p:sldId id="910" r:id="rId31"/>
    <p:sldId id="911" r:id="rId32"/>
    <p:sldId id="912" r:id="rId33"/>
    <p:sldId id="913" r:id="rId34"/>
    <p:sldId id="914" r:id="rId35"/>
    <p:sldId id="915" r:id="rId36"/>
    <p:sldId id="858" r:id="rId37"/>
    <p:sldId id="859" r:id="rId38"/>
    <p:sldId id="876" r:id="rId39"/>
    <p:sldId id="881" r:id="rId40"/>
    <p:sldId id="861" r:id="rId41"/>
    <p:sldId id="921" r:id="rId42"/>
    <p:sldId id="899" r:id="rId43"/>
    <p:sldId id="900" r:id="rId44"/>
    <p:sldId id="863" r:id="rId45"/>
    <p:sldId id="864" r:id="rId46"/>
    <p:sldId id="932" r:id="rId47"/>
    <p:sldId id="882" r:id="rId48"/>
    <p:sldId id="929" r:id="rId49"/>
    <p:sldId id="930" r:id="rId50"/>
    <p:sldId id="885" r:id="rId51"/>
    <p:sldId id="931" r:id="rId52"/>
    <p:sldId id="933" r:id="rId53"/>
    <p:sldId id="893" r:id="rId54"/>
    <p:sldId id="895" r:id="rId55"/>
    <p:sldId id="896" r:id="rId56"/>
    <p:sldId id="894" r:id="rId57"/>
    <p:sldId id="902" r:id="rId58"/>
    <p:sldId id="918" r:id="rId59"/>
    <p:sldId id="917" r:id="rId60"/>
    <p:sldId id="889" r:id="rId61"/>
    <p:sldId id="888" r:id="rId62"/>
    <p:sldId id="890" r:id="rId63"/>
    <p:sldId id="891" r:id="rId64"/>
    <p:sldId id="916" r:id="rId65"/>
    <p:sldId id="919" r:id="rId66"/>
    <p:sldId id="907" r:id="rId67"/>
    <p:sldId id="908" r:id="rId68"/>
    <p:sldId id="909" r:id="rId69"/>
  </p:sldIdLst>
  <p:sldSz cx="9144000" cy="6858000" type="screen4x3"/>
  <p:notesSz cx="6845300" cy="9348788"/>
  <p:custDataLst>
    <p:tags r:id="rId72"/>
  </p:custData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5">
          <p15:clr>
            <a:srgbClr val="A4A3A4"/>
          </p15:clr>
        </p15:guide>
        <p15:guide id="2" pos="126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CC00CC"/>
    <a:srgbClr val="FF9900"/>
    <a:srgbClr val="33CC33"/>
    <a:srgbClr val="CC3300"/>
    <a:srgbClr val="996600"/>
    <a:srgbClr val="FF0000"/>
    <a:srgbClr val="6633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1299" autoAdjust="0"/>
  </p:normalViewPr>
  <p:slideViewPr>
    <p:cSldViewPr snapToGrid="0" snapToObjects="1">
      <p:cViewPr varScale="1">
        <p:scale>
          <a:sx n="105" d="100"/>
          <a:sy n="105" d="100"/>
        </p:scale>
        <p:origin x="1662" y="108"/>
      </p:cViewPr>
      <p:guideLst>
        <p:guide orient="horz" pos="1965"/>
        <p:guide pos="126"/>
        <p:guide pos="2880"/>
      </p:guideLst>
    </p:cSldViewPr>
  </p:slideViewPr>
  <p:outlineViewPr>
    <p:cViewPr>
      <p:scale>
        <a:sx n="33" d="100"/>
        <a:sy n="33" d="100"/>
      </p:scale>
      <p:origin x="0" y="-56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82063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82063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BF643B70-72F5-4B02-974E-5E4037605E65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5874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58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40238"/>
            <a:ext cx="5019675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82063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882063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AE625E25-DBEC-4BC3-AC7F-0F9EA8BA7535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5176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60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521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41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576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0041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0949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51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7334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59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671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61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8279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62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9227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63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9415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64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937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0E1C0-602E-4B97-8A30-C74AAF7B5EB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890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2447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616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7138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4186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45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622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F73D6-241D-4BBB-BFEC-227D9ACB7202}" type="datetime1">
              <a:rPr lang="en-US"/>
              <a:pPr>
                <a:defRPr/>
              </a:pPr>
              <a:t>11/2/2021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389C0-034B-4629-98AF-BB6D02A1E077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C6F6B-35D0-4536-B3C2-37B802F3CA98}" type="datetime1">
              <a:rPr lang="en-US"/>
              <a:pPr>
                <a:defRPr/>
              </a:pPr>
              <a:t>11/2/2021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22EDA-3C43-40BD-977F-87699513D50A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52425"/>
            <a:ext cx="19431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52425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FAF06-9830-4676-B7DE-A24A875F9C71}" type="datetime1">
              <a:rPr lang="en-US"/>
              <a:pPr>
                <a:defRPr/>
              </a:pPr>
              <a:t>11/2/2021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8750E-1E0E-4611-BC79-1B4E06425662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7408-BFB9-4F4B-B3E6-0E0B9555CF6E}" type="datetime1">
              <a:rPr lang="en-US"/>
              <a:pPr>
                <a:defRPr/>
              </a:pPr>
              <a:t>11/2/2021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F68C-BBD2-46E1-B90F-66FA6C580677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9E4F3-E4B5-4CF0-86FF-C9E9C4A8D9FB}" type="datetime1">
              <a:rPr lang="en-US"/>
              <a:pPr>
                <a:defRPr/>
              </a:pPr>
              <a:t>11/2/2021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482C9-A053-4606-A934-19A999DF17D1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2A10B-AFF9-439F-B4DF-ACB91EB5A23B}" type="datetime1">
              <a:rPr lang="en-US"/>
              <a:pPr>
                <a:defRPr/>
              </a:pPr>
              <a:t>11/2/2021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2AF0-5082-4FCD-AC9F-D1DCC37E7248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AA276-62C2-4EF6-BF67-0F520333651A}" type="datetime1">
              <a:rPr lang="en-US"/>
              <a:pPr>
                <a:defRPr/>
              </a:pPr>
              <a:t>11/2/2021</a:t>
            </a:fld>
            <a:endParaRPr lang="da-D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30BCC-4FE8-4323-9D37-EB2FF5EE1240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95471-09FF-451D-8B0B-9341A341AC58}" type="datetime1">
              <a:rPr lang="en-US"/>
              <a:pPr>
                <a:defRPr/>
              </a:pPr>
              <a:t>11/2/2021</a:t>
            </a:fld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EE813-DA2D-4777-91FF-653FB650E136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28E6C-00EA-4A9D-A529-A256D18F3259}" type="datetime1">
              <a:rPr lang="en-US"/>
              <a:pPr>
                <a:defRPr/>
              </a:pPr>
              <a:t>11/2/2021</a:t>
            </a:fld>
            <a:endParaRPr lang="da-D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22045-5F67-491E-BB82-F45F889CE585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B452F-C285-4051-9771-43C3534AAE1C}" type="datetime1">
              <a:rPr lang="en-US"/>
              <a:pPr>
                <a:defRPr/>
              </a:pPr>
              <a:t>11/2/2021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1C91C-9EEF-49BE-AA94-4E87577EEE09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018B8-5B6A-4ECF-A9E0-15E862929F1F}" type="datetime1">
              <a:rPr lang="en-US"/>
              <a:pPr>
                <a:defRPr/>
              </a:pPr>
              <a:t>11/2/2021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849B4-BABD-4604-B49B-AA22EABF32C6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524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40812B7B-985F-4055-9F8F-BD4DB8581CAB}" type="datetime1">
              <a:rPr lang="en-US"/>
              <a:pPr>
                <a:defRPr/>
              </a:pPr>
              <a:t>11/2/2021</a:t>
            </a:fld>
            <a:endParaRPr lang="da-D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Times New Roman" pitchFamily="18" charset="0"/>
              </a:defRPr>
            </a:lvl1pPr>
          </a:lstStyle>
          <a:p>
            <a:pPr>
              <a:defRPr/>
            </a:pPr>
            <a:fld id="{17F3696A-42C3-494D-9C8C-06B87DB4B428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1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3.png"/><Relationship Id="rId4" Type="http://schemas.openxmlformats.org/officeDocument/2006/relationships/image" Target="../media/image4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10" Type="http://schemas.openxmlformats.org/officeDocument/2006/relationships/image" Target="../media/image275.png"/><Relationship Id="rId4" Type="http://schemas.openxmlformats.org/officeDocument/2006/relationships/image" Target="../media/image500.png"/></Relationships>
</file>

<file path=ppt/slides/_rels/slide2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11.png"/><Relationship Id="rId26" Type="http://schemas.openxmlformats.org/officeDocument/2006/relationships/image" Target="../media/image283.png"/><Relationship Id="rId21" Type="http://schemas.openxmlformats.org/officeDocument/2006/relationships/image" Target="../media/image278.png"/><Relationship Id="rId29" Type="http://schemas.openxmlformats.org/officeDocument/2006/relationships/image" Target="../media/image286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289.png"/><Relationship Id="rId23" Type="http://schemas.openxmlformats.org/officeDocument/2006/relationships/image" Target="../media/image280.png"/><Relationship Id="rId28" Type="http://schemas.openxmlformats.org/officeDocument/2006/relationships/image" Target="../media/image285.png"/><Relationship Id="rId19" Type="http://schemas.openxmlformats.org/officeDocument/2006/relationships/image" Target="../media/image276.png"/><Relationship Id="rId31" Type="http://schemas.openxmlformats.org/officeDocument/2006/relationships/image" Target="../media/image288.png"/><Relationship Id="rId22" Type="http://schemas.openxmlformats.org/officeDocument/2006/relationships/image" Target="../media/image279.png"/><Relationship Id="rId27" Type="http://schemas.openxmlformats.org/officeDocument/2006/relationships/image" Target="../media/image284.png"/><Relationship Id="rId30" Type="http://schemas.openxmlformats.org/officeDocument/2006/relationships/image" Target="../media/image28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9" Type="http://schemas.openxmlformats.org/officeDocument/2006/relationships/image" Target="../media/image97.png"/><Relationship Id="rId3" Type="http://schemas.openxmlformats.org/officeDocument/2006/relationships/image" Target="../media/image610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42" Type="http://schemas.openxmlformats.org/officeDocument/2006/relationships/image" Target="../media/image100.png"/><Relationship Id="rId7" Type="http://schemas.openxmlformats.org/officeDocument/2006/relationships/image" Target="../media/image650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0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5" Type="http://schemas.openxmlformats.org/officeDocument/2006/relationships/image" Target="../media/image630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10" Type="http://schemas.openxmlformats.org/officeDocument/2006/relationships/image" Target="../media/image680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0.png"/><Relationship Id="rId9" Type="http://schemas.openxmlformats.org/officeDocument/2006/relationships/image" Target="../media/image670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43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65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641.png"/><Relationship Id="rId9" Type="http://schemas.openxmlformats.org/officeDocument/2006/relationships/image" Target="../media/image6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png"/><Relationship Id="rId13" Type="http://schemas.openxmlformats.org/officeDocument/2006/relationships/image" Target="../media/image301.png"/><Relationship Id="rId18" Type="http://schemas.openxmlformats.org/officeDocument/2006/relationships/image" Target="../media/image306.png"/><Relationship Id="rId26" Type="http://schemas.openxmlformats.org/officeDocument/2006/relationships/image" Target="../media/image315.png"/><Relationship Id="rId39" Type="http://schemas.openxmlformats.org/officeDocument/2006/relationships/image" Target="../media/image328.png"/><Relationship Id="rId3" Type="http://schemas.openxmlformats.org/officeDocument/2006/relationships/image" Target="../media/image291.png"/><Relationship Id="rId21" Type="http://schemas.openxmlformats.org/officeDocument/2006/relationships/image" Target="../media/image309.png"/><Relationship Id="rId34" Type="http://schemas.openxmlformats.org/officeDocument/2006/relationships/image" Target="../media/image323.png"/><Relationship Id="rId42" Type="http://schemas.openxmlformats.org/officeDocument/2006/relationships/image" Target="../media/image332.png"/><Relationship Id="rId7" Type="http://schemas.openxmlformats.org/officeDocument/2006/relationships/image" Target="../media/image295.png"/><Relationship Id="rId12" Type="http://schemas.openxmlformats.org/officeDocument/2006/relationships/image" Target="../media/image300.png"/><Relationship Id="rId17" Type="http://schemas.openxmlformats.org/officeDocument/2006/relationships/image" Target="../media/image305.png"/><Relationship Id="rId25" Type="http://schemas.openxmlformats.org/officeDocument/2006/relationships/image" Target="../media/image314.png"/><Relationship Id="rId33" Type="http://schemas.openxmlformats.org/officeDocument/2006/relationships/image" Target="../media/image322.png"/><Relationship Id="rId38" Type="http://schemas.openxmlformats.org/officeDocument/2006/relationships/image" Target="../media/image3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4.png"/><Relationship Id="rId20" Type="http://schemas.openxmlformats.org/officeDocument/2006/relationships/image" Target="../media/image308.png"/><Relationship Id="rId29" Type="http://schemas.openxmlformats.org/officeDocument/2006/relationships/image" Target="../media/image318.png"/><Relationship Id="rId41" Type="http://schemas.openxmlformats.org/officeDocument/2006/relationships/image" Target="../media/image3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4.png"/><Relationship Id="rId11" Type="http://schemas.openxmlformats.org/officeDocument/2006/relationships/image" Target="../media/image299.png"/><Relationship Id="rId24" Type="http://schemas.openxmlformats.org/officeDocument/2006/relationships/image" Target="../media/image313.png"/><Relationship Id="rId32" Type="http://schemas.openxmlformats.org/officeDocument/2006/relationships/image" Target="../media/image321.png"/><Relationship Id="rId37" Type="http://schemas.openxmlformats.org/officeDocument/2006/relationships/image" Target="../media/image326.png"/><Relationship Id="rId40" Type="http://schemas.openxmlformats.org/officeDocument/2006/relationships/image" Target="../media/image329.png"/><Relationship Id="rId45" Type="http://schemas.openxmlformats.org/officeDocument/2006/relationships/image" Target="../media/image47.png"/><Relationship Id="rId5" Type="http://schemas.openxmlformats.org/officeDocument/2006/relationships/image" Target="../media/image293.png"/><Relationship Id="rId15" Type="http://schemas.openxmlformats.org/officeDocument/2006/relationships/image" Target="../media/image303.png"/><Relationship Id="rId23" Type="http://schemas.openxmlformats.org/officeDocument/2006/relationships/image" Target="../media/image312.png"/><Relationship Id="rId28" Type="http://schemas.openxmlformats.org/officeDocument/2006/relationships/image" Target="../media/image317.png"/><Relationship Id="rId36" Type="http://schemas.openxmlformats.org/officeDocument/2006/relationships/image" Target="../media/image325.png"/><Relationship Id="rId10" Type="http://schemas.openxmlformats.org/officeDocument/2006/relationships/image" Target="../media/image298.png"/><Relationship Id="rId19" Type="http://schemas.openxmlformats.org/officeDocument/2006/relationships/image" Target="../media/image307.png"/><Relationship Id="rId31" Type="http://schemas.openxmlformats.org/officeDocument/2006/relationships/image" Target="../media/image320.png"/><Relationship Id="rId44" Type="http://schemas.openxmlformats.org/officeDocument/2006/relationships/image" Target="../media/image334.png"/><Relationship Id="rId4" Type="http://schemas.openxmlformats.org/officeDocument/2006/relationships/image" Target="../media/image292.png"/><Relationship Id="rId9" Type="http://schemas.openxmlformats.org/officeDocument/2006/relationships/image" Target="../media/image297.png"/><Relationship Id="rId14" Type="http://schemas.openxmlformats.org/officeDocument/2006/relationships/image" Target="../media/image302.png"/><Relationship Id="rId22" Type="http://schemas.openxmlformats.org/officeDocument/2006/relationships/image" Target="../media/image311.png"/><Relationship Id="rId27" Type="http://schemas.openxmlformats.org/officeDocument/2006/relationships/image" Target="../media/image316.png"/><Relationship Id="rId30" Type="http://schemas.openxmlformats.org/officeDocument/2006/relationships/image" Target="../media/image319.png"/><Relationship Id="rId35" Type="http://schemas.openxmlformats.org/officeDocument/2006/relationships/image" Target="../media/image324.png"/><Relationship Id="rId43" Type="http://schemas.openxmlformats.org/officeDocument/2006/relationships/image" Target="../media/image3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png"/><Relationship Id="rId13" Type="http://schemas.openxmlformats.org/officeDocument/2006/relationships/image" Target="../media/image301.png"/><Relationship Id="rId18" Type="http://schemas.openxmlformats.org/officeDocument/2006/relationships/image" Target="../media/image306.png"/><Relationship Id="rId26" Type="http://schemas.openxmlformats.org/officeDocument/2006/relationships/image" Target="../media/image315.png"/><Relationship Id="rId39" Type="http://schemas.openxmlformats.org/officeDocument/2006/relationships/image" Target="../media/image329.png"/><Relationship Id="rId3" Type="http://schemas.openxmlformats.org/officeDocument/2006/relationships/image" Target="../media/image291.png"/><Relationship Id="rId21" Type="http://schemas.openxmlformats.org/officeDocument/2006/relationships/image" Target="../media/image309.png"/><Relationship Id="rId34" Type="http://schemas.openxmlformats.org/officeDocument/2006/relationships/image" Target="../media/image323.png"/><Relationship Id="rId42" Type="http://schemas.openxmlformats.org/officeDocument/2006/relationships/image" Target="../media/image333.png"/><Relationship Id="rId7" Type="http://schemas.openxmlformats.org/officeDocument/2006/relationships/image" Target="../media/image295.png"/><Relationship Id="rId12" Type="http://schemas.openxmlformats.org/officeDocument/2006/relationships/image" Target="../media/image300.png"/><Relationship Id="rId17" Type="http://schemas.openxmlformats.org/officeDocument/2006/relationships/image" Target="../media/image305.png"/><Relationship Id="rId25" Type="http://schemas.openxmlformats.org/officeDocument/2006/relationships/image" Target="../media/image314.png"/><Relationship Id="rId33" Type="http://schemas.openxmlformats.org/officeDocument/2006/relationships/image" Target="../media/image322.png"/><Relationship Id="rId38" Type="http://schemas.openxmlformats.org/officeDocument/2006/relationships/image" Target="../media/image3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4.png"/><Relationship Id="rId20" Type="http://schemas.openxmlformats.org/officeDocument/2006/relationships/image" Target="../media/image308.png"/><Relationship Id="rId29" Type="http://schemas.openxmlformats.org/officeDocument/2006/relationships/image" Target="../media/image318.png"/><Relationship Id="rId41" Type="http://schemas.openxmlformats.org/officeDocument/2006/relationships/image" Target="../media/image3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4.png"/><Relationship Id="rId11" Type="http://schemas.openxmlformats.org/officeDocument/2006/relationships/image" Target="../media/image299.png"/><Relationship Id="rId24" Type="http://schemas.openxmlformats.org/officeDocument/2006/relationships/image" Target="../media/image313.png"/><Relationship Id="rId32" Type="http://schemas.openxmlformats.org/officeDocument/2006/relationships/image" Target="../media/image321.png"/><Relationship Id="rId37" Type="http://schemas.openxmlformats.org/officeDocument/2006/relationships/image" Target="../media/image326.png"/><Relationship Id="rId40" Type="http://schemas.openxmlformats.org/officeDocument/2006/relationships/image" Target="../media/image331.png"/><Relationship Id="rId5" Type="http://schemas.openxmlformats.org/officeDocument/2006/relationships/image" Target="../media/image293.png"/><Relationship Id="rId15" Type="http://schemas.openxmlformats.org/officeDocument/2006/relationships/image" Target="../media/image303.png"/><Relationship Id="rId23" Type="http://schemas.openxmlformats.org/officeDocument/2006/relationships/image" Target="../media/image312.png"/><Relationship Id="rId28" Type="http://schemas.openxmlformats.org/officeDocument/2006/relationships/image" Target="../media/image317.png"/><Relationship Id="rId36" Type="http://schemas.openxmlformats.org/officeDocument/2006/relationships/image" Target="../media/image325.png"/><Relationship Id="rId10" Type="http://schemas.openxmlformats.org/officeDocument/2006/relationships/image" Target="../media/image298.png"/><Relationship Id="rId19" Type="http://schemas.openxmlformats.org/officeDocument/2006/relationships/image" Target="../media/image307.png"/><Relationship Id="rId31" Type="http://schemas.openxmlformats.org/officeDocument/2006/relationships/image" Target="../media/image320.png"/><Relationship Id="rId44" Type="http://schemas.openxmlformats.org/officeDocument/2006/relationships/image" Target="../media/image334.png"/><Relationship Id="rId4" Type="http://schemas.openxmlformats.org/officeDocument/2006/relationships/image" Target="../media/image292.png"/><Relationship Id="rId9" Type="http://schemas.openxmlformats.org/officeDocument/2006/relationships/image" Target="../media/image297.png"/><Relationship Id="rId14" Type="http://schemas.openxmlformats.org/officeDocument/2006/relationships/image" Target="../media/image302.png"/><Relationship Id="rId22" Type="http://schemas.openxmlformats.org/officeDocument/2006/relationships/image" Target="../media/image311.png"/><Relationship Id="rId27" Type="http://schemas.openxmlformats.org/officeDocument/2006/relationships/image" Target="../media/image316.png"/><Relationship Id="rId30" Type="http://schemas.openxmlformats.org/officeDocument/2006/relationships/image" Target="../media/image319.png"/><Relationship Id="rId35" Type="http://schemas.openxmlformats.org/officeDocument/2006/relationships/image" Target="../media/image324.png"/><Relationship Id="rId43" Type="http://schemas.openxmlformats.org/officeDocument/2006/relationships/image" Target="../media/image3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png"/><Relationship Id="rId13" Type="http://schemas.openxmlformats.org/officeDocument/2006/relationships/image" Target="../media/image301.png"/><Relationship Id="rId18" Type="http://schemas.openxmlformats.org/officeDocument/2006/relationships/image" Target="../media/image307.png"/><Relationship Id="rId26" Type="http://schemas.openxmlformats.org/officeDocument/2006/relationships/image" Target="../media/image316.png"/><Relationship Id="rId39" Type="http://schemas.openxmlformats.org/officeDocument/2006/relationships/image" Target="../media/image333.png"/><Relationship Id="rId3" Type="http://schemas.openxmlformats.org/officeDocument/2006/relationships/image" Target="../media/image291.png"/><Relationship Id="rId21" Type="http://schemas.openxmlformats.org/officeDocument/2006/relationships/image" Target="../media/image311.png"/><Relationship Id="rId34" Type="http://schemas.openxmlformats.org/officeDocument/2006/relationships/image" Target="../media/image326.png"/><Relationship Id="rId7" Type="http://schemas.openxmlformats.org/officeDocument/2006/relationships/image" Target="../media/image295.png"/><Relationship Id="rId12" Type="http://schemas.openxmlformats.org/officeDocument/2006/relationships/image" Target="../media/image300.png"/><Relationship Id="rId17" Type="http://schemas.openxmlformats.org/officeDocument/2006/relationships/image" Target="../media/image306.png"/><Relationship Id="rId25" Type="http://schemas.openxmlformats.org/officeDocument/2006/relationships/image" Target="../media/image315.png"/><Relationship Id="rId33" Type="http://schemas.openxmlformats.org/officeDocument/2006/relationships/image" Target="../media/image325.png"/><Relationship Id="rId38" Type="http://schemas.openxmlformats.org/officeDocument/2006/relationships/image" Target="../media/image33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5.png"/><Relationship Id="rId20" Type="http://schemas.openxmlformats.org/officeDocument/2006/relationships/image" Target="../media/image309.png"/><Relationship Id="rId29" Type="http://schemas.openxmlformats.org/officeDocument/2006/relationships/image" Target="../media/image320.png"/><Relationship Id="rId41" Type="http://schemas.openxmlformats.org/officeDocument/2006/relationships/image" Target="../media/image3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4.png"/><Relationship Id="rId11" Type="http://schemas.openxmlformats.org/officeDocument/2006/relationships/image" Target="../media/image299.png"/><Relationship Id="rId24" Type="http://schemas.openxmlformats.org/officeDocument/2006/relationships/image" Target="../media/image314.png"/><Relationship Id="rId32" Type="http://schemas.openxmlformats.org/officeDocument/2006/relationships/image" Target="../media/image324.png"/><Relationship Id="rId37" Type="http://schemas.openxmlformats.org/officeDocument/2006/relationships/image" Target="../media/image331.png"/><Relationship Id="rId40" Type="http://schemas.openxmlformats.org/officeDocument/2006/relationships/image" Target="../media/image335.png"/><Relationship Id="rId5" Type="http://schemas.openxmlformats.org/officeDocument/2006/relationships/image" Target="../media/image293.png"/><Relationship Id="rId15" Type="http://schemas.openxmlformats.org/officeDocument/2006/relationships/image" Target="../media/image303.png"/><Relationship Id="rId23" Type="http://schemas.openxmlformats.org/officeDocument/2006/relationships/image" Target="../media/image313.png"/><Relationship Id="rId28" Type="http://schemas.openxmlformats.org/officeDocument/2006/relationships/image" Target="../media/image318.png"/><Relationship Id="rId36" Type="http://schemas.openxmlformats.org/officeDocument/2006/relationships/image" Target="../media/image329.png"/><Relationship Id="rId10" Type="http://schemas.openxmlformats.org/officeDocument/2006/relationships/image" Target="../media/image298.png"/><Relationship Id="rId19" Type="http://schemas.openxmlformats.org/officeDocument/2006/relationships/image" Target="../media/image308.png"/><Relationship Id="rId31" Type="http://schemas.openxmlformats.org/officeDocument/2006/relationships/image" Target="../media/image322.png"/><Relationship Id="rId4" Type="http://schemas.openxmlformats.org/officeDocument/2006/relationships/image" Target="../media/image292.png"/><Relationship Id="rId9" Type="http://schemas.openxmlformats.org/officeDocument/2006/relationships/image" Target="../media/image297.png"/><Relationship Id="rId14" Type="http://schemas.openxmlformats.org/officeDocument/2006/relationships/image" Target="../media/image302.png"/><Relationship Id="rId22" Type="http://schemas.openxmlformats.org/officeDocument/2006/relationships/image" Target="../media/image312.png"/><Relationship Id="rId27" Type="http://schemas.openxmlformats.org/officeDocument/2006/relationships/image" Target="../media/image317.png"/><Relationship Id="rId30" Type="http://schemas.openxmlformats.org/officeDocument/2006/relationships/image" Target="../media/image321.png"/><Relationship Id="rId35" Type="http://schemas.openxmlformats.org/officeDocument/2006/relationships/image" Target="../media/image3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png"/><Relationship Id="rId13" Type="http://schemas.openxmlformats.org/officeDocument/2006/relationships/image" Target="../media/image301.png"/><Relationship Id="rId18" Type="http://schemas.openxmlformats.org/officeDocument/2006/relationships/image" Target="../media/image307.png"/><Relationship Id="rId26" Type="http://schemas.openxmlformats.org/officeDocument/2006/relationships/image" Target="../media/image316.png"/><Relationship Id="rId39" Type="http://schemas.openxmlformats.org/officeDocument/2006/relationships/image" Target="../media/image333.png"/><Relationship Id="rId3" Type="http://schemas.openxmlformats.org/officeDocument/2006/relationships/image" Target="../media/image291.png"/><Relationship Id="rId21" Type="http://schemas.openxmlformats.org/officeDocument/2006/relationships/image" Target="../media/image311.png"/><Relationship Id="rId34" Type="http://schemas.openxmlformats.org/officeDocument/2006/relationships/image" Target="../media/image326.png"/><Relationship Id="rId42" Type="http://schemas.openxmlformats.org/officeDocument/2006/relationships/image" Target="../media/image337.png"/><Relationship Id="rId7" Type="http://schemas.openxmlformats.org/officeDocument/2006/relationships/image" Target="../media/image295.png"/><Relationship Id="rId12" Type="http://schemas.openxmlformats.org/officeDocument/2006/relationships/image" Target="../media/image300.png"/><Relationship Id="rId17" Type="http://schemas.openxmlformats.org/officeDocument/2006/relationships/image" Target="../media/image306.png"/><Relationship Id="rId25" Type="http://schemas.openxmlformats.org/officeDocument/2006/relationships/image" Target="../media/image315.png"/><Relationship Id="rId33" Type="http://schemas.openxmlformats.org/officeDocument/2006/relationships/image" Target="../media/image325.png"/><Relationship Id="rId38" Type="http://schemas.openxmlformats.org/officeDocument/2006/relationships/image" Target="../media/image33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5.png"/><Relationship Id="rId20" Type="http://schemas.openxmlformats.org/officeDocument/2006/relationships/image" Target="../media/image309.png"/><Relationship Id="rId29" Type="http://schemas.openxmlformats.org/officeDocument/2006/relationships/image" Target="../media/image320.png"/><Relationship Id="rId41" Type="http://schemas.openxmlformats.org/officeDocument/2006/relationships/image" Target="../media/image3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4.png"/><Relationship Id="rId11" Type="http://schemas.openxmlformats.org/officeDocument/2006/relationships/image" Target="../media/image299.png"/><Relationship Id="rId24" Type="http://schemas.openxmlformats.org/officeDocument/2006/relationships/image" Target="../media/image314.png"/><Relationship Id="rId32" Type="http://schemas.openxmlformats.org/officeDocument/2006/relationships/image" Target="../media/image324.png"/><Relationship Id="rId37" Type="http://schemas.openxmlformats.org/officeDocument/2006/relationships/image" Target="../media/image331.png"/><Relationship Id="rId5" Type="http://schemas.openxmlformats.org/officeDocument/2006/relationships/image" Target="../media/image293.png"/><Relationship Id="rId28" Type="http://schemas.openxmlformats.org/officeDocument/2006/relationships/image" Target="../media/image318.png"/><Relationship Id="rId36" Type="http://schemas.openxmlformats.org/officeDocument/2006/relationships/image" Target="../media/image329.png"/><Relationship Id="rId10" Type="http://schemas.openxmlformats.org/officeDocument/2006/relationships/image" Target="../media/image298.png"/><Relationship Id="rId19" Type="http://schemas.openxmlformats.org/officeDocument/2006/relationships/image" Target="../media/image308.png"/><Relationship Id="rId31" Type="http://schemas.openxmlformats.org/officeDocument/2006/relationships/image" Target="../media/image322.png"/><Relationship Id="rId4" Type="http://schemas.openxmlformats.org/officeDocument/2006/relationships/image" Target="../media/image292.png"/><Relationship Id="rId9" Type="http://schemas.openxmlformats.org/officeDocument/2006/relationships/image" Target="../media/image297.png"/><Relationship Id="rId14" Type="http://schemas.openxmlformats.org/officeDocument/2006/relationships/image" Target="../media/image302.png"/><Relationship Id="rId22" Type="http://schemas.openxmlformats.org/officeDocument/2006/relationships/image" Target="../media/image312.png"/><Relationship Id="rId27" Type="http://schemas.openxmlformats.org/officeDocument/2006/relationships/image" Target="../media/image317.png"/><Relationship Id="rId35" Type="http://schemas.openxmlformats.org/officeDocument/2006/relationships/image" Target="../media/image32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png"/><Relationship Id="rId13" Type="http://schemas.openxmlformats.org/officeDocument/2006/relationships/image" Target="../media/image302.png"/><Relationship Id="rId18" Type="http://schemas.openxmlformats.org/officeDocument/2006/relationships/image" Target="../media/image309.png"/><Relationship Id="rId26" Type="http://schemas.openxmlformats.org/officeDocument/2006/relationships/image" Target="../media/image322.png"/><Relationship Id="rId3" Type="http://schemas.openxmlformats.org/officeDocument/2006/relationships/image" Target="../media/image291.png"/><Relationship Id="rId21" Type="http://schemas.openxmlformats.org/officeDocument/2006/relationships/image" Target="../media/image315.png"/><Relationship Id="rId34" Type="http://schemas.openxmlformats.org/officeDocument/2006/relationships/image" Target="../media/image333.png"/><Relationship Id="rId7" Type="http://schemas.openxmlformats.org/officeDocument/2006/relationships/image" Target="../media/image295.png"/><Relationship Id="rId12" Type="http://schemas.openxmlformats.org/officeDocument/2006/relationships/image" Target="../media/image301.png"/><Relationship Id="rId17" Type="http://schemas.openxmlformats.org/officeDocument/2006/relationships/image" Target="../media/image308.png"/><Relationship Id="rId25" Type="http://schemas.openxmlformats.org/officeDocument/2006/relationships/image" Target="../media/image320.png"/><Relationship Id="rId33" Type="http://schemas.openxmlformats.org/officeDocument/2006/relationships/image" Target="../media/image33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07.png"/><Relationship Id="rId20" Type="http://schemas.openxmlformats.org/officeDocument/2006/relationships/image" Target="../media/image314.png"/><Relationship Id="rId29" Type="http://schemas.openxmlformats.org/officeDocument/2006/relationships/image" Target="../media/image3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4.png"/><Relationship Id="rId11" Type="http://schemas.openxmlformats.org/officeDocument/2006/relationships/image" Target="../media/image300.png"/><Relationship Id="rId24" Type="http://schemas.openxmlformats.org/officeDocument/2006/relationships/image" Target="../media/image318.png"/><Relationship Id="rId32" Type="http://schemas.openxmlformats.org/officeDocument/2006/relationships/image" Target="../media/image331.png"/><Relationship Id="rId5" Type="http://schemas.openxmlformats.org/officeDocument/2006/relationships/image" Target="../media/image293.png"/><Relationship Id="rId15" Type="http://schemas.openxmlformats.org/officeDocument/2006/relationships/image" Target="../media/image306.png"/><Relationship Id="rId23" Type="http://schemas.openxmlformats.org/officeDocument/2006/relationships/image" Target="../media/image317.png"/><Relationship Id="rId28" Type="http://schemas.openxmlformats.org/officeDocument/2006/relationships/image" Target="../media/image339.png"/><Relationship Id="rId10" Type="http://schemas.openxmlformats.org/officeDocument/2006/relationships/image" Target="../media/image299.png"/><Relationship Id="rId19" Type="http://schemas.openxmlformats.org/officeDocument/2006/relationships/image" Target="../media/image311.png"/><Relationship Id="rId31" Type="http://schemas.openxmlformats.org/officeDocument/2006/relationships/image" Target="../media/image329.png"/><Relationship Id="rId4" Type="http://schemas.openxmlformats.org/officeDocument/2006/relationships/image" Target="../media/image292.png"/><Relationship Id="rId9" Type="http://schemas.openxmlformats.org/officeDocument/2006/relationships/image" Target="../media/image298.png"/><Relationship Id="rId14" Type="http://schemas.openxmlformats.org/officeDocument/2006/relationships/image" Target="../media/image305.png"/><Relationship Id="rId22" Type="http://schemas.openxmlformats.org/officeDocument/2006/relationships/image" Target="../media/image316.png"/><Relationship Id="rId27" Type="http://schemas.openxmlformats.org/officeDocument/2006/relationships/image" Target="../media/image338.png"/><Relationship Id="rId30" Type="http://schemas.openxmlformats.org/officeDocument/2006/relationships/image" Target="../media/image328.png"/><Relationship Id="rId35" Type="http://schemas.openxmlformats.org/officeDocument/2006/relationships/image" Target="../media/image3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13" Type="http://schemas.openxmlformats.org/officeDocument/2006/relationships/image" Target="../media/image305.png"/><Relationship Id="rId18" Type="http://schemas.openxmlformats.org/officeDocument/2006/relationships/image" Target="../media/image314.png"/><Relationship Id="rId26" Type="http://schemas.openxmlformats.org/officeDocument/2006/relationships/image" Target="../media/image326.png"/><Relationship Id="rId3" Type="http://schemas.openxmlformats.org/officeDocument/2006/relationships/image" Target="../media/image291.png"/><Relationship Id="rId21" Type="http://schemas.openxmlformats.org/officeDocument/2006/relationships/image" Target="../media/image317.png"/><Relationship Id="rId7" Type="http://schemas.openxmlformats.org/officeDocument/2006/relationships/image" Target="../media/image296.png"/><Relationship Id="rId12" Type="http://schemas.openxmlformats.org/officeDocument/2006/relationships/image" Target="../media/image302.png"/><Relationship Id="rId17" Type="http://schemas.openxmlformats.org/officeDocument/2006/relationships/image" Target="../media/image311.png"/><Relationship Id="rId25" Type="http://schemas.openxmlformats.org/officeDocument/2006/relationships/image" Target="../media/image33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9.png"/><Relationship Id="rId20" Type="http://schemas.openxmlformats.org/officeDocument/2006/relationships/image" Target="../media/image316.png"/><Relationship Id="rId29" Type="http://schemas.openxmlformats.org/officeDocument/2006/relationships/image" Target="../media/image3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5.png"/><Relationship Id="rId11" Type="http://schemas.openxmlformats.org/officeDocument/2006/relationships/image" Target="../media/image301.png"/><Relationship Id="rId24" Type="http://schemas.openxmlformats.org/officeDocument/2006/relationships/image" Target="../media/image322.png"/><Relationship Id="rId32" Type="http://schemas.openxmlformats.org/officeDocument/2006/relationships/image" Target="../media/image337.png"/><Relationship Id="rId5" Type="http://schemas.openxmlformats.org/officeDocument/2006/relationships/image" Target="../media/image294.png"/><Relationship Id="rId15" Type="http://schemas.openxmlformats.org/officeDocument/2006/relationships/image" Target="../media/image308.png"/><Relationship Id="rId23" Type="http://schemas.openxmlformats.org/officeDocument/2006/relationships/image" Target="../media/image320.png"/><Relationship Id="rId28" Type="http://schemas.openxmlformats.org/officeDocument/2006/relationships/image" Target="../media/image340.png"/><Relationship Id="rId10" Type="http://schemas.openxmlformats.org/officeDocument/2006/relationships/image" Target="../media/image300.png"/><Relationship Id="rId19" Type="http://schemas.openxmlformats.org/officeDocument/2006/relationships/image" Target="../media/image315.png"/><Relationship Id="rId31" Type="http://schemas.openxmlformats.org/officeDocument/2006/relationships/image" Target="../media/image333.png"/><Relationship Id="rId4" Type="http://schemas.openxmlformats.org/officeDocument/2006/relationships/image" Target="../media/image292.png"/><Relationship Id="rId9" Type="http://schemas.openxmlformats.org/officeDocument/2006/relationships/image" Target="../media/image299.png"/><Relationship Id="rId14" Type="http://schemas.openxmlformats.org/officeDocument/2006/relationships/image" Target="../media/image307.png"/><Relationship Id="rId22" Type="http://schemas.openxmlformats.org/officeDocument/2006/relationships/image" Target="../media/image318.png"/><Relationship Id="rId27" Type="http://schemas.openxmlformats.org/officeDocument/2006/relationships/image" Target="../media/image328.png"/><Relationship Id="rId30" Type="http://schemas.openxmlformats.org/officeDocument/2006/relationships/image" Target="../media/image3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5" Type="http://schemas.openxmlformats.org/officeDocument/2006/relationships/image" Target="../media/image119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3.png"/><Relationship Id="rId5" Type="http://schemas.openxmlformats.org/officeDocument/2006/relationships/image" Target="../media/image34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2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3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128.png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11" Type="http://schemas.openxmlformats.org/officeDocument/2006/relationships/image" Target="../media/image139.png"/><Relationship Id="rId5" Type="http://schemas.openxmlformats.org/officeDocument/2006/relationships/image" Target="../media/image134.png"/><Relationship Id="rId10" Type="http://schemas.openxmlformats.org/officeDocument/2006/relationships/image" Target="../media/image138.png"/><Relationship Id="rId4" Type="http://schemas.openxmlformats.org/officeDocument/2006/relationships/image" Target="../media/image133.png"/><Relationship Id="rId9" Type="http://schemas.openxmlformats.org/officeDocument/2006/relationships/image" Target="../media/image1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6.png"/><Relationship Id="rId4" Type="http://schemas.openxmlformats.org/officeDocument/2006/relationships/image" Target="../media/image1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5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8.png"/><Relationship Id="rId11" Type="http://schemas.openxmlformats.org/officeDocument/2006/relationships/image" Target="../media/image662.png"/><Relationship Id="rId10" Type="http://schemas.openxmlformats.org/officeDocument/2006/relationships/image" Target="../media/image196.png"/><Relationship Id="rId9" Type="http://schemas.openxmlformats.org/officeDocument/2006/relationships/image" Target="../media/image19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18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27.png"/><Relationship Id="rId7" Type="http://schemas.openxmlformats.org/officeDocument/2006/relationships/image" Target="../media/image1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9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3" Type="http://schemas.openxmlformats.org/officeDocument/2006/relationships/image" Target="../media/image169.png"/><Relationship Id="rId21" Type="http://schemas.openxmlformats.org/officeDocument/2006/relationships/image" Target="../media/image187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0.png"/><Relationship Id="rId3" Type="http://schemas.openxmlformats.org/officeDocument/2006/relationships/image" Target="../media/image190.png"/><Relationship Id="rId7" Type="http://schemas.openxmlformats.org/officeDocument/2006/relationships/image" Target="../media/image192.png"/><Relationship Id="rId12" Type="http://schemas.openxmlformats.org/officeDocument/2006/relationships/image" Target="../media/image198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7.png"/><Relationship Id="rId5" Type="http://schemas.openxmlformats.org/officeDocument/2006/relationships/image" Target="../media/image3190.png"/><Relationship Id="rId10" Type="http://schemas.openxmlformats.org/officeDocument/2006/relationships/image" Target="../media/image194.png"/><Relationship Id="rId9" Type="http://schemas.openxmlformats.org/officeDocument/2006/relationships/image" Target="../media/image19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2.png"/><Relationship Id="rId2" Type="http://schemas.openxmlformats.org/officeDocument/2006/relationships/image" Target="../media/image160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2.png"/><Relationship Id="rId4" Type="http://schemas.openxmlformats.org/officeDocument/2006/relationships/image" Target="../media/image257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0.png"/><Relationship Id="rId13" Type="http://schemas.openxmlformats.org/officeDocument/2006/relationships/image" Target="../media/image234.png"/><Relationship Id="rId18" Type="http://schemas.openxmlformats.org/officeDocument/2006/relationships/image" Target="../media/image245.png"/><Relationship Id="rId3" Type="http://schemas.openxmlformats.org/officeDocument/2006/relationships/image" Target="../media/image1690.png"/><Relationship Id="rId21" Type="http://schemas.openxmlformats.org/officeDocument/2006/relationships/image" Target="../media/image248.png"/><Relationship Id="rId7" Type="http://schemas.openxmlformats.org/officeDocument/2006/relationships/image" Target="../media/image1741.png"/><Relationship Id="rId12" Type="http://schemas.openxmlformats.org/officeDocument/2006/relationships/image" Target="../media/image209.png"/><Relationship Id="rId17" Type="http://schemas.openxmlformats.org/officeDocument/2006/relationships/image" Target="../media/image244.png"/><Relationship Id="rId2" Type="http://schemas.openxmlformats.org/officeDocument/2006/relationships/image" Target="../media/image631.png"/><Relationship Id="rId16" Type="http://schemas.openxmlformats.org/officeDocument/2006/relationships/image" Target="../media/image242.png"/><Relationship Id="rId20" Type="http://schemas.openxmlformats.org/officeDocument/2006/relationships/image" Target="../media/image2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0.png"/><Relationship Id="rId11" Type="http://schemas.openxmlformats.org/officeDocument/2006/relationships/image" Target="../media/image207.png"/><Relationship Id="rId5" Type="http://schemas.openxmlformats.org/officeDocument/2006/relationships/image" Target="../media/image1720.png"/><Relationship Id="rId15" Type="http://schemas.openxmlformats.org/officeDocument/2006/relationships/image" Target="../media/image241.png"/><Relationship Id="rId10" Type="http://schemas.openxmlformats.org/officeDocument/2006/relationships/image" Target="../media/image1970.png"/><Relationship Id="rId19" Type="http://schemas.openxmlformats.org/officeDocument/2006/relationships/image" Target="../media/image246.png"/><Relationship Id="rId4" Type="http://schemas.openxmlformats.org/officeDocument/2006/relationships/image" Target="../media/image1710.png"/><Relationship Id="rId9" Type="http://schemas.openxmlformats.org/officeDocument/2006/relationships/image" Target="../media/image1920.png"/><Relationship Id="rId14" Type="http://schemas.openxmlformats.org/officeDocument/2006/relationships/image" Target="../media/image24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4.png"/><Relationship Id="rId7" Type="http://schemas.openxmlformats.org/officeDocument/2006/relationships/image" Target="../media/image211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5" Type="http://schemas.openxmlformats.org/officeDocument/2006/relationships/image" Target="../media/image206.png"/><Relationship Id="rId10" Type="http://schemas.openxmlformats.org/officeDocument/2006/relationships/image" Target="../media/image263.png"/><Relationship Id="rId4" Type="http://schemas.openxmlformats.org/officeDocument/2006/relationships/image" Target="../media/image205.png"/><Relationship Id="rId9" Type="http://schemas.openxmlformats.org/officeDocument/2006/relationships/image" Target="../media/image26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8.png"/><Relationship Id="rId7" Type="http://schemas.openxmlformats.org/officeDocument/2006/relationships/image" Target="../media/image1930.png"/><Relationship Id="rId12" Type="http://schemas.openxmlformats.org/officeDocument/2006/relationships/image" Target="../media/image10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0.png"/><Relationship Id="rId11" Type="http://schemas.openxmlformats.org/officeDocument/2006/relationships/image" Target="../media/image1071.png"/><Relationship Id="rId5" Type="http://schemas.openxmlformats.org/officeDocument/2006/relationships/image" Target="../media/image1810.png"/><Relationship Id="rId10" Type="http://schemas.openxmlformats.org/officeDocument/2006/relationships/image" Target="../media/image1041.png"/><Relationship Id="rId4" Type="http://schemas.openxmlformats.org/officeDocument/2006/relationships/image" Target="../media/image1800.png"/><Relationship Id="rId9" Type="http://schemas.openxmlformats.org/officeDocument/2006/relationships/image" Target="../media/image194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0.png"/><Relationship Id="rId13" Type="http://schemas.openxmlformats.org/officeDocument/2006/relationships/image" Target="../media/image239.png"/><Relationship Id="rId3" Type="http://schemas.openxmlformats.org/officeDocument/2006/relationships/image" Target="../media/image219.png"/><Relationship Id="rId7" Type="http://schemas.openxmlformats.org/officeDocument/2006/relationships/image" Target="../media/image1120.png"/><Relationship Id="rId12" Type="http://schemas.openxmlformats.org/officeDocument/2006/relationships/image" Target="../media/image11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30.png"/><Relationship Id="rId11" Type="http://schemas.openxmlformats.org/officeDocument/2006/relationships/image" Target="../media/image1160.png"/><Relationship Id="rId5" Type="http://schemas.openxmlformats.org/officeDocument/2006/relationships/image" Target="../media/image237.png"/><Relationship Id="rId10" Type="http://schemas.openxmlformats.org/officeDocument/2006/relationships/image" Target="../media/image1150.png"/><Relationship Id="rId4" Type="http://schemas.openxmlformats.org/officeDocument/2006/relationships/image" Target="../media/image235.png"/><Relationship Id="rId9" Type="http://schemas.openxmlformats.org/officeDocument/2006/relationships/image" Target="../media/image114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0.png"/><Relationship Id="rId13" Type="http://schemas.openxmlformats.org/officeDocument/2006/relationships/image" Target="../media/image1230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12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1211.png"/><Relationship Id="rId5" Type="http://schemas.openxmlformats.org/officeDocument/2006/relationships/image" Target="../media/image251.png"/><Relationship Id="rId15" Type="http://schemas.openxmlformats.org/officeDocument/2006/relationships/image" Target="../media/image1600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14" Type="http://schemas.openxmlformats.org/officeDocument/2006/relationships/image" Target="../media/image162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png"/><Relationship Id="rId13" Type="http://schemas.openxmlformats.org/officeDocument/2006/relationships/image" Target="../media/image217.png"/><Relationship Id="rId3" Type="http://schemas.openxmlformats.org/officeDocument/2006/relationships/image" Target="../media/image470.png"/><Relationship Id="rId7" Type="http://schemas.openxmlformats.org/officeDocument/2006/relationships/image" Target="../media/image511.png"/><Relationship Id="rId12" Type="http://schemas.openxmlformats.org/officeDocument/2006/relationships/image" Target="../media/image216.png"/><Relationship Id="rId17" Type="http://schemas.openxmlformats.org/officeDocument/2006/relationships/image" Target="../media/image161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1.png"/><Relationship Id="rId11" Type="http://schemas.openxmlformats.org/officeDocument/2006/relationships/image" Target="../media/image215.png"/><Relationship Id="rId5" Type="http://schemas.openxmlformats.org/officeDocument/2006/relationships/image" Target="../media/image491.png"/><Relationship Id="rId15" Type="http://schemas.openxmlformats.org/officeDocument/2006/relationships/image" Target="../media/image590.png"/><Relationship Id="rId10" Type="http://schemas.openxmlformats.org/officeDocument/2006/relationships/image" Target="../media/image214.png"/><Relationship Id="rId4" Type="http://schemas.openxmlformats.org/officeDocument/2006/relationships/image" Target="../media/image481.png"/><Relationship Id="rId9" Type="http://schemas.openxmlformats.org/officeDocument/2006/relationships/image" Target="../media/image213.png"/><Relationship Id="rId14" Type="http://schemas.openxmlformats.org/officeDocument/2006/relationships/image" Target="../media/image21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2.png"/><Relationship Id="rId7" Type="http://schemas.openxmlformats.org/officeDocument/2006/relationships/image" Target="../media/image1630.png"/><Relationship Id="rId2" Type="http://schemas.openxmlformats.org/officeDocument/2006/relationships/image" Target="../media/image6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1.png"/><Relationship Id="rId5" Type="http://schemas.openxmlformats.org/officeDocument/2006/relationships/image" Target="../media/image1711.png"/><Relationship Id="rId4" Type="http://schemas.openxmlformats.org/officeDocument/2006/relationships/image" Target="../media/image169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0.png"/><Relationship Id="rId3" Type="http://schemas.openxmlformats.org/officeDocument/2006/relationships/image" Target="../media/image1070.png"/><Relationship Id="rId7" Type="http://schemas.openxmlformats.org/officeDocument/2006/relationships/image" Target="../media/image2600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90.png"/><Relationship Id="rId11" Type="http://schemas.openxmlformats.org/officeDocument/2006/relationships/image" Target="../media/image264.png"/><Relationship Id="rId5" Type="http://schemas.openxmlformats.org/officeDocument/2006/relationships/image" Target="../media/image1740.png"/><Relationship Id="rId10" Type="http://schemas.openxmlformats.org/officeDocument/2006/relationships/image" Target="../media/image2630.png"/><Relationship Id="rId4" Type="http://schemas.openxmlformats.org/officeDocument/2006/relationships/image" Target="../media/image1090.png"/><Relationship Id="rId9" Type="http://schemas.openxmlformats.org/officeDocument/2006/relationships/image" Target="../media/image26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3" Type="http://schemas.openxmlformats.org/officeDocument/2006/relationships/image" Target="../media/image266.png"/><Relationship Id="rId7" Type="http://schemas.openxmlformats.org/officeDocument/2006/relationships/image" Target="../media/image2610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0.png"/><Relationship Id="rId11" Type="http://schemas.openxmlformats.org/officeDocument/2006/relationships/image" Target="../media/image269.png"/><Relationship Id="rId5" Type="http://schemas.openxmlformats.org/officeDocument/2006/relationships/image" Target="../media/image2590.png"/><Relationship Id="rId10" Type="http://schemas.openxmlformats.org/officeDocument/2006/relationships/image" Target="../media/image268.png"/><Relationship Id="rId4" Type="http://schemas.openxmlformats.org/officeDocument/2006/relationships/image" Target="../media/image1740.png"/><Relationship Id="rId9" Type="http://schemas.openxmlformats.org/officeDocument/2006/relationships/image" Target="../media/image26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0.png"/><Relationship Id="rId3" Type="http://schemas.openxmlformats.org/officeDocument/2006/relationships/image" Target="../media/image1070.png"/><Relationship Id="rId7" Type="http://schemas.openxmlformats.org/officeDocument/2006/relationships/image" Target="../media/image2600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90.png"/><Relationship Id="rId11" Type="http://schemas.openxmlformats.org/officeDocument/2006/relationships/image" Target="../media/image271.png"/><Relationship Id="rId5" Type="http://schemas.openxmlformats.org/officeDocument/2006/relationships/image" Target="../media/image1740.png"/><Relationship Id="rId10" Type="http://schemas.openxmlformats.org/officeDocument/2006/relationships/image" Target="../media/image2630.png"/><Relationship Id="rId4" Type="http://schemas.openxmlformats.org/officeDocument/2006/relationships/image" Target="../media/image270.png"/><Relationship Id="rId9" Type="http://schemas.openxmlformats.org/officeDocument/2006/relationships/image" Target="../media/image26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image" Target="../media/image12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60648"/>
            <a:ext cx="9144000" cy="1107996"/>
          </a:xfrm>
        </p:spPr>
        <p:txBody>
          <a:bodyPr>
            <a:spAutoFit/>
          </a:bodyPr>
          <a:lstStyle/>
          <a:p>
            <a:pPr eaLnBrk="1" hangingPunct="1"/>
            <a:r>
              <a:rPr lang="da-DK" altLang="en-US" sz="6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Algorithms</a:t>
            </a:r>
            <a:endParaRPr lang="en-US" altLang="en-US" sz="6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628800"/>
            <a:ext cx="9144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54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US" sz="5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5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Directed</a:t>
            </a:r>
            <a:r>
              <a:rPr lang="en-US" sz="5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Spanning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552575" y="3645024"/>
            <a:ext cx="6038850" cy="1212986"/>
            <a:chOff x="1032" y="2989"/>
            <a:chExt cx="3804" cy="744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032" y="2989"/>
              <a:ext cx="380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rgbClr val="333399"/>
                  </a:solidFill>
                </a:rPr>
                <a:t>Uri Zwick</a:t>
              </a:r>
              <a:endParaRPr lang="zh-CN" altLang="en-US" sz="2000" b="1" dirty="0">
                <a:solidFill>
                  <a:srgbClr val="33CC33"/>
                </a:solidFill>
                <a:latin typeface="Comic Sans MS" pitchFamily="66" charset="0"/>
                <a:ea typeface="SimSun" pitchFamily="2" charset="-122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1033" y="3321"/>
              <a:ext cx="38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rgbClr val="33CC33"/>
                  </a:solidFill>
                </a:rPr>
                <a:t>Tel Aviv University</a:t>
              </a:r>
              <a:endParaRPr lang="zh-CN" altLang="en-US" sz="2000" b="1" dirty="0">
                <a:solidFill>
                  <a:srgbClr val="33CC33"/>
                </a:solidFill>
                <a:latin typeface="Comic Sans MS" pitchFamily="66" charset="0"/>
                <a:ea typeface="SimSun" pitchFamily="2" charset="-122"/>
              </a:endParaRPr>
            </a:p>
          </p:txBody>
        </p:sp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7490" y="5236558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a-DK" sz="3200" kern="0" dirty="0" smtClean="0">
                <a:solidFill>
                  <a:srgbClr val="000000"/>
                </a:solidFill>
                <a:latin typeface="Arial"/>
              </a:rPr>
              <a:t>October 2015</a:t>
            </a:r>
            <a:br>
              <a:rPr lang="da-DK" sz="3200" kern="0" dirty="0" smtClean="0">
                <a:solidFill>
                  <a:srgbClr val="000000"/>
                </a:solidFill>
                <a:latin typeface="Arial"/>
              </a:rPr>
            </a:br>
            <a:r>
              <a:rPr lang="da-DK" sz="2400" kern="0" dirty="0" smtClean="0">
                <a:solidFill>
                  <a:srgbClr val="000000"/>
                </a:solidFill>
                <a:latin typeface="Arial"/>
              </a:rPr>
              <a:t>Updated: November 21, </a:t>
            </a:r>
            <a:r>
              <a:rPr lang="da-DK" sz="2400" kern="0" dirty="0">
                <a:solidFill>
                  <a:srgbClr val="000000"/>
                </a:solidFill>
                <a:latin typeface="Arial"/>
              </a:rPr>
              <a:t>2017</a:t>
            </a:r>
            <a:br>
              <a:rPr lang="da-DK" sz="2400" kern="0" dirty="0">
                <a:solidFill>
                  <a:srgbClr val="000000"/>
                </a:solidFill>
                <a:latin typeface="Arial"/>
              </a:rPr>
            </a:br>
            <a:r>
              <a:rPr lang="da-DK" sz="2400" kern="0" dirty="0">
                <a:solidFill>
                  <a:srgbClr val="000000"/>
                </a:solidFill>
                <a:latin typeface="Arial"/>
              </a:rPr>
              <a:t>Updated: </a:t>
            </a:r>
            <a:r>
              <a:rPr lang="da-DK" sz="2400" kern="0" dirty="0" smtClean="0">
                <a:solidFill>
                  <a:srgbClr val="000000"/>
                </a:solidFill>
                <a:latin typeface="Arial"/>
              </a:rPr>
              <a:t>November </a:t>
            </a:r>
            <a:r>
              <a:rPr lang="da-DK" sz="2400" kern="0" dirty="0" smtClean="0">
                <a:solidFill>
                  <a:srgbClr val="000000"/>
                </a:solidFill>
                <a:latin typeface="Arial"/>
              </a:rPr>
              <a:t>10, </a:t>
            </a:r>
            <a:r>
              <a:rPr lang="da-DK" sz="2400" kern="0" dirty="0" smtClean="0">
                <a:solidFill>
                  <a:srgbClr val="000000"/>
                </a:solidFill>
                <a:latin typeface="Arial"/>
              </a:rPr>
              <a:t>2021</a:t>
            </a:r>
            <a:endParaRPr lang="en-US" sz="24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3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112060" y="5919662"/>
            <a:ext cx="3439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2060" y="3975446"/>
            <a:ext cx="3439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4168" y="4581128"/>
            <a:ext cx="2160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67944" y="4623518"/>
            <a:ext cx="2160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24" idx="6"/>
            <a:endCxn id="23" idx="2"/>
          </p:cNvCxnSpPr>
          <p:nvPr/>
        </p:nvCxnSpPr>
        <p:spPr>
          <a:xfrm>
            <a:off x="4824256" y="4541122"/>
            <a:ext cx="8639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5"/>
            <a:endCxn id="22" idx="0"/>
          </p:cNvCxnSpPr>
          <p:nvPr/>
        </p:nvCxnSpPr>
        <p:spPr>
          <a:xfrm>
            <a:off x="5872718" y="4611335"/>
            <a:ext cx="355466" cy="7399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0"/>
            <a:endCxn id="24" idx="3"/>
          </p:cNvCxnSpPr>
          <p:nvPr/>
        </p:nvCxnSpPr>
        <p:spPr>
          <a:xfrm flipV="1">
            <a:off x="4248040" y="4611335"/>
            <a:ext cx="391698" cy="7623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56"/>
          <p:cNvSpPr>
            <a:spLocks noChangeAspect="1" noChangeArrowheads="1"/>
          </p:cNvSpPr>
          <p:nvPr/>
        </p:nvSpPr>
        <p:spPr bwMode="auto">
          <a:xfrm>
            <a:off x="1115616" y="5373216"/>
            <a:ext cx="216176" cy="19859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9" name="Oval 56"/>
          <p:cNvSpPr>
            <a:spLocks noChangeAspect="1" noChangeArrowheads="1"/>
          </p:cNvSpPr>
          <p:nvPr/>
        </p:nvSpPr>
        <p:spPr bwMode="auto">
          <a:xfrm>
            <a:off x="5680518" y="6285837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0" name="Oval 56"/>
          <p:cNvSpPr>
            <a:spLocks noChangeAspect="1" noChangeArrowheads="1"/>
          </p:cNvSpPr>
          <p:nvPr/>
        </p:nvSpPr>
        <p:spPr bwMode="auto">
          <a:xfrm>
            <a:off x="4608080" y="6285837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" name="Oval 56"/>
          <p:cNvSpPr>
            <a:spLocks noChangeAspect="1" noChangeArrowheads="1"/>
          </p:cNvSpPr>
          <p:nvPr/>
        </p:nvSpPr>
        <p:spPr bwMode="auto">
          <a:xfrm>
            <a:off x="6120096" y="5351294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3" name="Oval 56"/>
          <p:cNvSpPr>
            <a:spLocks noChangeAspect="1" noChangeArrowheads="1"/>
          </p:cNvSpPr>
          <p:nvPr/>
        </p:nvSpPr>
        <p:spPr bwMode="auto">
          <a:xfrm>
            <a:off x="5688200" y="4441825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1" name="Oval 56"/>
          <p:cNvSpPr>
            <a:spLocks noChangeAspect="1" noChangeArrowheads="1"/>
          </p:cNvSpPr>
          <p:nvPr/>
        </p:nvSpPr>
        <p:spPr bwMode="auto">
          <a:xfrm>
            <a:off x="4139952" y="5373653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4" name="Oval 56"/>
          <p:cNvSpPr>
            <a:spLocks noChangeAspect="1" noChangeArrowheads="1"/>
          </p:cNvSpPr>
          <p:nvPr/>
        </p:nvSpPr>
        <p:spPr bwMode="auto">
          <a:xfrm>
            <a:off x="4608080" y="4441825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0" idx="1"/>
            <a:endCxn id="21" idx="4"/>
          </p:cNvCxnSpPr>
          <p:nvPr/>
        </p:nvCxnSpPr>
        <p:spPr>
          <a:xfrm flipH="1" flipV="1">
            <a:off x="4248040" y="5572246"/>
            <a:ext cx="391698" cy="7426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824256" y="6385133"/>
            <a:ext cx="8562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19" idx="7"/>
          </p:cNvCxnSpPr>
          <p:nvPr/>
        </p:nvCxnSpPr>
        <p:spPr>
          <a:xfrm flipH="1">
            <a:off x="5865036" y="5549887"/>
            <a:ext cx="363148" cy="7650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248040" y="4541121"/>
            <a:ext cx="1980144" cy="832532"/>
            <a:chOff x="4248040" y="4541121"/>
            <a:chExt cx="1980144" cy="832532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824256" y="4541121"/>
              <a:ext cx="863944" cy="0"/>
            </a:xfrm>
            <a:prstGeom prst="straightConnector1">
              <a:avLst/>
            </a:prstGeom>
            <a:ln w="539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1" idx="0"/>
              <a:endCxn id="24" idx="3"/>
            </p:cNvCxnSpPr>
            <p:nvPr/>
          </p:nvCxnSpPr>
          <p:spPr>
            <a:xfrm flipV="1">
              <a:off x="4248040" y="4611335"/>
              <a:ext cx="391698" cy="762318"/>
            </a:xfrm>
            <a:prstGeom prst="straightConnector1">
              <a:avLst/>
            </a:prstGeom>
            <a:ln w="539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3" idx="5"/>
              <a:endCxn id="22" idx="0"/>
            </p:cNvCxnSpPr>
            <p:nvPr/>
          </p:nvCxnSpPr>
          <p:spPr>
            <a:xfrm>
              <a:off x="5872718" y="4611335"/>
              <a:ext cx="355466" cy="739959"/>
            </a:xfrm>
            <a:prstGeom prst="straightConnector1">
              <a:avLst/>
            </a:prstGeom>
            <a:ln w="539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068561" y="5199783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561" y="5199783"/>
                <a:ext cx="535263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67351" y="5173521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51" y="5173521"/>
                <a:ext cx="535263" cy="5259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211960" y="5847654"/>
            <a:ext cx="1440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56177" y="5847654"/>
            <a:ext cx="1440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331792" y="5131422"/>
            <a:ext cx="3631455" cy="525978"/>
            <a:chOff x="1331792" y="5131422"/>
            <a:chExt cx="3631455" cy="525978"/>
          </a:xfrm>
        </p:grpSpPr>
        <p:sp>
          <p:nvSpPr>
            <p:cNvPr id="44" name="Oval 56"/>
            <p:cNvSpPr>
              <a:spLocks noChangeAspect="1" noChangeArrowheads="1"/>
            </p:cNvSpPr>
            <p:nvPr/>
          </p:nvSpPr>
          <p:spPr bwMode="auto">
            <a:xfrm>
              <a:off x="2123728" y="5373216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5" name="Oval 56"/>
            <p:cNvSpPr>
              <a:spLocks noChangeAspect="1" noChangeArrowheads="1"/>
            </p:cNvSpPr>
            <p:nvPr/>
          </p:nvSpPr>
          <p:spPr bwMode="auto">
            <a:xfrm>
              <a:off x="3131840" y="5373216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46" name="Straight Arrow Connector 45"/>
            <p:cNvCxnSpPr>
              <a:stCxn id="16" idx="6"/>
              <a:endCxn id="44" idx="2"/>
            </p:cNvCxnSpPr>
            <p:nvPr/>
          </p:nvCxnSpPr>
          <p:spPr>
            <a:xfrm>
              <a:off x="1331792" y="5472513"/>
              <a:ext cx="791936" cy="0"/>
            </a:xfrm>
            <a:prstGeom prst="straightConnector1">
              <a:avLst/>
            </a:prstGeom>
            <a:ln w="539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4" idx="6"/>
              <a:endCxn id="45" idx="2"/>
            </p:cNvCxnSpPr>
            <p:nvPr/>
          </p:nvCxnSpPr>
          <p:spPr>
            <a:xfrm>
              <a:off x="2339904" y="5472513"/>
              <a:ext cx="791936" cy="0"/>
            </a:xfrm>
            <a:prstGeom prst="straightConnector1">
              <a:avLst/>
            </a:prstGeom>
            <a:ln w="539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5" idx="6"/>
              <a:endCxn id="21" idx="2"/>
            </p:cNvCxnSpPr>
            <p:nvPr/>
          </p:nvCxnSpPr>
          <p:spPr>
            <a:xfrm>
              <a:off x="3348016" y="5472513"/>
              <a:ext cx="791936" cy="437"/>
            </a:xfrm>
            <a:prstGeom prst="straightConnector1">
              <a:avLst/>
            </a:prstGeom>
            <a:ln w="539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427984" y="5131422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he-IL" sz="2800" dirty="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5131422"/>
                  <a:ext cx="535263" cy="52597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756817" y="4077072"/>
            <a:ext cx="2021620" cy="1231068"/>
            <a:chOff x="4756817" y="4077072"/>
            <a:chExt cx="2021620" cy="12310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756817" y="4559206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2800" dirty="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6817" y="4559206"/>
                  <a:ext cx="535263" cy="52597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084168" y="4077072"/>
                  <a:ext cx="535263" cy="57857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2800" dirty="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168" y="4077072"/>
                  <a:ext cx="535263" cy="57857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0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243174" y="4782162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he-IL" sz="2800" dirty="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3174" y="4782162"/>
                  <a:ext cx="535263" cy="5259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-3225" y="1364660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vertices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5" y="1364660"/>
                <a:ext cx="9144000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-3225" y="1880662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</a:t>
                </a:r>
                <a:r>
                  <a:rPr lang="en-US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 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5" y="1880662"/>
                <a:ext cx="9144000" cy="492443"/>
              </a:xfrm>
              <a:prstGeom prst="rect">
                <a:avLst/>
              </a:prstGeom>
              <a:blipFill rotWithShape="0">
                <a:blip r:embed="rId10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-3225" y="848658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path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first enters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5" y="848658"/>
                <a:ext cx="9144000" cy="492443"/>
              </a:xfrm>
              <a:prstGeom prst="rect">
                <a:avLst/>
              </a:prstGeom>
              <a:blipFill rotWithShape="0">
                <a:blip r:embed="rId11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-3225" y="2396664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edge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5" y="2396664"/>
                <a:ext cx="9144000" cy="492443"/>
              </a:xfrm>
              <a:prstGeom prst="rect">
                <a:avLst/>
              </a:prstGeom>
              <a:blipFill rotWithShape="0">
                <a:blip r:embed="rId12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6336272" y="5157192"/>
            <a:ext cx="1620104" cy="771793"/>
            <a:chOff x="6336272" y="5157192"/>
            <a:chExt cx="1620104" cy="771793"/>
          </a:xfrm>
        </p:grpSpPr>
        <p:sp>
          <p:nvSpPr>
            <p:cNvPr id="56" name="Oval 56"/>
            <p:cNvSpPr>
              <a:spLocks noChangeAspect="1" noChangeArrowheads="1"/>
            </p:cNvSpPr>
            <p:nvPr/>
          </p:nvSpPr>
          <p:spPr bwMode="auto">
            <a:xfrm>
              <a:off x="7092280" y="5340923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744816" y="5467320"/>
                  <a:ext cx="288032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816" y="5467320"/>
                  <a:ext cx="288032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83333" r="-5625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>
              <a:stCxn id="56" idx="2"/>
              <a:endCxn id="22" idx="6"/>
            </p:cNvCxnSpPr>
            <p:nvPr/>
          </p:nvCxnSpPr>
          <p:spPr>
            <a:xfrm flipH="1">
              <a:off x="6336272" y="5440220"/>
              <a:ext cx="756008" cy="10371"/>
            </a:xfrm>
            <a:prstGeom prst="straightConnector1">
              <a:avLst/>
            </a:prstGeom>
            <a:ln w="53975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421113" y="5157192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he-IL" sz="2800" dirty="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113" y="5157192"/>
                  <a:ext cx="535263" cy="525978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-3225" y="2912666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ancestor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5" y="2912666"/>
                <a:ext cx="9144000" cy="492443"/>
              </a:xfrm>
              <a:prstGeom prst="rect">
                <a:avLst/>
              </a:prstGeom>
              <a:blipFill rotWithShape="0">
                <a:blip r:embed="rId15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-3225" y="332656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an </a:t>
                </a:r>
                <a:r>
                  <a:rPr lang="en-US" sz="26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MDST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enters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more than once.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5" y="332656"/>
                <a:ext cx="9144000" cy="492443"/>
              </a:xfrm>
              <a:prstGeom prst="rect">
                <a:avLst/>
              </a:prstGeom>
              <a:blipFill rotWithShape="0">
                <a:blip r:embed="rId16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-3225" y="3428668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6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∪{</m:t>
                    </m:r>
                    <m:d>
                      <m:dPr>
                        <m:ctrlPr>
                          <a:rPr lang="en-US" sz="26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6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6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</a:t>
                </a:r>
                <a:r>
                  <a:rPr lang="en-US" sz="26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5" y="3428668"/>
                <a:ext cx="9144000" cy="492443"/>
              </a:xfrm>
              <a:prstGeom prst="rect">
                <a:avLst/>
              </a:prstGeom>
              <a:blipFill rotWithShape="0">
                <a:blip r:embed="rId17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9167" y="3944669"/>
                <a:ext cx="512889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6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6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)≤</m:t>
                    </m:r>
                    <m:r>
                      <a:rPr lang="en-US" sz="26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6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6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7" y="3944669"/>
                <a:ext cx="5128897" cy="492443"/>
              </a:xfrm>
              <a:prstGeom prst="rect">
                <a:avLst/>
              </a:prstGeom>
              <a:blipFill rotWithShape="0">
                <a:blip r:embed="rId18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16336" y="6195142"/>
                <a:ext cx="535263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336" y="6195142"/>
                <a:ext cx="535263" cy="523220"/>
              </a:xfrm>
              <a:prstGeom prst="rect">
                <a:avLst/>
              </a:prstGeom>
              <a:blipFill rotWithShape="0">
                <a:blip r:embed="rId19"/>
                <a:stretch>
                  <a:fillRect l="-22727" r="-11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42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5" grpId="0"/>
      <p:bldP spid="66" grpId="0"/>
      <p:bldP spid="67" grpId="0"/>
      <p:bldP spid="69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532" y="116632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Contracting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0748" y="980728"/>
                <a:ext cx="9144000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 non-negatively </a:t>
                </a:r>
                <a:b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weighted digraph. 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</a:t>
                </a:r>
                <a:r>
                  <a:rPr lang="en-US" sz="26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-cycle </a:t>
                </a:r>
                <a:r>
                  <a:rPr lang="en-US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digraph obtained by </a:t>
                </a:r>
                <a:b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i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contracting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an </a:t>
                </a:r>
                <a:r>
                  <a:rPr lang="en-US" sz="26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MDST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the </a:t>
                </a:r>
                <a:r>
                  <a:rPr lang="en-US" sz="26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obtained by adding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the edges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br>
                  <a:rPr lang="en-US" sz="2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except one, is an </a:t>
                </a:r>
                <a:r>
                  <a:rPr lang="en-US" sz="2600" b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MDST</a:t>
                </a:r>
                <a:r>
                  <a:rPr lang="en-US" sz="2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8" y="980728"/>
                <a:ext cx="9144000" cy="2492990"/>
              </a:xfrm>
              <a:prstGeom prst="rect">
                <a:avLst/>
              </a:prstGeom>
              <a:blipFill>
                <a:blip r:embed="rId2"/>
                <a:stretch>
                  <a:fillRect t="-2200" b="-5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1115616" y="5865085"/>
            <a:ext cx="216176" cy="19859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5680518" y="5997805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4608080" y="5997805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6120096" y="5055566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5688200" y="4153793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4139952" y="5077925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4608080" y="4153793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7" idx="1"/>
            <a:endCxn id="10" idx="4"/>
          </p:cNvCxnSpPr>
          <p:nvPr/>
        </p:nvCxnSpPr>
        <p:spPr>
          <a:xfrm flipH="1" flipV="1">
            <a:off x="4248040" y="5276518"/>
            <a:ext cx="391698" cy="7503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24256" y="4253089"/>
            <a:ext cx="8639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11" idx="3"/>
          </p:cNvCxnSpPr>
          <p:nvPr/>
        </p:nvCxnSpPr>
        <p:spPr>
          <a:xfrm flipV="1">
            <a:off x="4248040" y="4323303"/>
            <a:ext cx="391698" cy="7546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24256" y="6097101"/>
            <a:ext cx="8562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6" idx="7"/>
          </p:cNvCxnSpPr>
          <p:nvPr/>
        </p:nvCxnSpPr>
        <p:spPr>
          <a:xfrm flipH="1">
            <a:off x="5865036" y="5254159"/>
            <a:ext cx="363148" cy="7727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8" idx="0"/>
          </p:cNvCxnSpPr>
          <p:nvPr/>
        </p:nvCxnSpPr>
        <p:spPr>
          <a:xfrm>
            <a:off x="5872718" y="4323303"/>
            <a:ext cx="355466" cy="7322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76056" y="4839542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839542"/>
                <a:ext cx="535263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7351" y="5676600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51" y="5676600"/>
                <a:ext cx="535263" cy="5259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112060" y="3687414"/>
            <a:ext cx="3439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6176" y="4356681"/>
            <a:ext cx="2160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39952" y="4356681"/>
            <a:ext cx="2160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11960" y="5559622"/>
            <a:ext cx="1440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56177" y="5559622"/>
            <a:ext cx="1440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12060" y="6135686"/>
            <a:ext cx="3439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923928" y="3730392"/>
            <a:ext cx="2664296" cy="2938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56"/>
          <p:cNvSpPr>
            <a:spLocks noChangeAspect="1" noChangeArrowheads="1"/>
          </p:cNvSpPr>
          <p:nvPr/>
        </p:nvSpPr>
        <p:spPr bwMode="auto">
          <a:xfrm>
            <a:off x="2239007" y="4839542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9" name="Oval 56"/>
          <p:cNvSpPr>
            <a:spLocks noChangeAspect="1" noChangeArrowheads="1"/>
          </p:cNvSpPr>
          <p:nvPr/>
        </p:nvSpPr>
        <p:spPr bwMode="auto">
          <a:xfrm>
            <a:off x="2455183" y="6097101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0" name="Oval 56"/>
          <p:cNvSpPr>
            <a:spLocks noChangeAspect="1" noChangeArrowheads="1"/>
          </p:cNvSpPr>
          <p:nvPr/>
        </p:nvSpPr>
        <p:spPr bwMode="auto">
          <a:xfrm>
            <a:off x="3189556" y="5441930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1" name="Oval 56"/>
          <p:cNvSpPr>
            <a:spLocks noChangeAspect="1" noChangeArrowheads="1"/>
          </p:cNvSpPr>
          <p:nvPr/>
        </p:nvSpPr>
        <p:spPr bwMode="auto">
          <a:xfrm>
            <a:off x="7405542" y="4587513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2" name="Oval 56"/>
          <p:cNvSpPr>
            <a:spLocks noChangeAspect="1" noChangeArrowheads="1"/>
          </p:cNvSpPr>
          <p:nvPr/>
        </p:nvSpPr>
        <p:spPr bwMode="auto">
          <a:xfrm>
            <a:off x="7405542" y="5546214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/>
          <p:cNvCxnSpPr>
            <a:stCxn id="5" idx="7"/>
            <a:endCxn id="28" idx="3"/>
          </p:cNvCxnSpPr>
          <p:nvPr/>
        </p:nvCxnSpPr>
        <p:spPr>
          <a:xfrm flipV="1">
            <a:off x="1300134" y="5009052"/>
            <a:ext cx="970531" cy="8851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6"/>
            <a:endCxn id="29" idx="2"/>
          </p:cNvCxnSpPr>
          <p:nvPr/>
        </p:nvCxnSpPr>
        <p:spPr>
          <a:xfrm>
            <a:off x="1331792" y="5964382"/>
            <a:ext cx="1123391" cy="2320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6"/>
            <a:endCxn id="30" idx="1"/>
          </p:cNvCxnSpPr>
          <p:nvPr/>
        </p:nvCxnSpPr>
        <p:spPr>
          <a:xfrm>
            <a:off x="2455183" y="4938839"/>
            <a:ext cx="766031" cy="532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0"/>
            <a:endCxn id="28" idx="4"/>
          </p:cNvCxnSpPr>
          <p:nvPr/>
        </p:nvCxnSpPr>
        <p:spPr>
          <a:xfrm flipH="1" flipV="1">
            <a:off x="2347095" y="5038135"/>
            <a:ext cx="216176" cy="10589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29" idx="7"/>
          </p:cNvCxnSpPr>
          <p:nvPr/>
        </p:nvCxnSpPr>
        <p:spPr>
          <a:xfrm flipH="1">
            <a:off x="2639701" y="5611440"/>
            <a:ext cx="581513" cy="5147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6"/>
            <a:endCxn id="10" idx="2"/>
          </p:cNvCxnSpPr>
          <p:nvPr/>
        </p:nvCxnSpPr>
        <p:spPr>
          <a:xfrm flipV="1">
            <a:off x="3405732" y="5177222"/>
            <a:ext cx="734220" cy="3640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8" idx="7"/>
            <a:endCxn id="11" idx="2"/>
          </p:cNvCxnSpPr>
          <p:nvPr/>
        </p:nvCxnSpPr>
        <p:spPr>
          <a:xfrm flipV="1">
            <a:off x="2423525" y="4253090"/>
            <a:ext cx="2184555" cy="61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2"/>
            <a:endCxn id="29" idx="6"/>
          </p:cNvCxnSpPr>
          <p:nvPr/>
        </p:nvCxnSpPr>
        <p:spPr>
          <a:xfrm flipH="1">
            <a:off x="2671359" y="6097102"/>
            <a:ext cx="1936721" cy="992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6"/>
            <a:endCxn id="31" idx="2"/>
          </p:cNvCxnSpPr>
          <p:nvPr/>
        </p:nvCxnSpPr>
        <p:spPr>
          <a:xfrm flipV="1">
            <a:off x="6336272" y="4686810"/>
            <a:ext cx="1069270" cy="4680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6"/>
            <a:endCxn id="32" idx="2"/>
          </p:cNvCxnSpPr>
          <p:nvPr/>
        </p:nvCxnSpPr>
        <p:spPr>
          <a:xfrm flipV="1">
            <a:off x="5896694" y="5645511"/>
            <a:ext cx="1508848" cy="4515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4"/>
            <a:endCxn id="32" idx="0"/>
          </p:cNvCxnSpPr>
          <p:nvPr/>
        </p:nvCxnSpPr>
        <p:spPr>
          <a:xfrm>
            <a:off x="7513630" y="4786106"/>
            <a:ext cx="0" cy="7601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" idx="7"/>
            <a:endCxn id="28" idx="3"/>
          </p:cNvCxnSpPr>
          <p:nvPr/>
        </p:nvCxnSpPr>
        <p:spPr>
          <a:xfrm flipV="1">
            <a:off x="1300134" y="5009052"/>
            <a:ext cx="970531" cy="885116"/>
          </a:xfrm>
          <a:prstGeom prst="straightConnector1">
            <a:avLst/>
          </a:prstGeom>
          <a:ln w="508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6"/>
            <a:endCxn id="29" idx="2"/>
          </p:cNvCxnSpPr>
          <p:nvPr/>
        </p:nvCxnSpPr>
        <p:spPr>
          <a:xfrm>
            <a:off x="1331792" y="5964382"/>
            <a:ext cx="1123391" cy="232016"/>
          </a:xfrm>
          <a:prstGeom prst="straightConnector1">
            <a:avLst/>
          </a:prstGeom>
          <a:ln w="508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6"/>
            <a:endCxn id="32" idx="2"/>
          </p:cNvCxnSpPr>
          <p:nvPr/>
        </p:nvCxnSpPr>
        <p:spPr>
          <a:xfrm flipV="1">
            <a:off x="5896694" y="5645511"/>
            <a:ext cx="1508848" cy="451591"/>
          </a:xfrm>
          <a:prstGeom prst="straightConnector1">
            <a:avLst/>
          </a:prstGeom>
          <a:ln w="508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6"/>
            <a:endCxn id="31" idx="2"/>
          </p:cNvCxnSpPr>
          <p:nvPr/>
        </p:nvCxnSpPr>
        <p:spPr>
          <a:xfrm flipV="1">
            <a:off x="6336272" y="4686810"/>
            <a:ext cx="1069270" cy="468053"/>
          </a:xfrm>
          <a:prstGeom prst="straightConnector1">
            <a:avLst/>
          </a:prstGeom>
          <a:ln w="508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8" idx="6"/>
            <a:endCxn id="30" idx="1"/>
          </p:cNvCxnSpPr>
          <p:nvPr/>
        </p:nvCxnSpPr>
        <p:spPr>
          <a:xfrm>
            <a:off x="2455183" y="4938839"/>
            <a:ext cx="766031" cy="532174"/>
          </a:xfrm>
          <a:prstGeom prst="straightConnector1">
            <a:avLst/>
          </a:prstGeom>
          <a:ln w="508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0" idx="6"/>
            <a:endCxn id="10" idx="2"/>
          </p:cNvCxnSpPr>
          <p:nvPr/>
        </p:nvCxnSpPr>
        <p:spPr>
          <a:xfrm flipV="1">
            <a:off x="3405732" y="5177222"/>
            <a:ext cx="734220" cy="364005"/>
          </a:xfrm>
          <a:prstGeom prst="straightConnector1">
            <a:avLst/>
          </a:prstGeom>
          <a:ln w="508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" idx="0"/>
            <a:endCxn id="11" idx="3"/>
          </p:cNvCxnSpPr>
          <p:nvPr/>
        </p:nvCxnSpPr>
        <p:spPr>
          <a:xfrm flipV="1">
            <a:off x="4248040" y="4323303"/>
            <a:ext cx="391698" cy="754622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" idx="6"/>
            <a:endCxn id="9" idx="2"/>
          </p:cNvCxnSpPr>
          <p:nvPr/>
        </p:nvCxnSpPr>
        <p:spPr>
          <a:xfrm>
            <a:off x="4824256" y="4253090"/>
            <a:ext cx="863944" cy="0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" idx="5"/>
            <a:endCxn id="8" idx="0"/>
          </p:cNvCxnSpPr>
          <p:nvPr/>
        </p:nvCxnSpPr>
        <p:spPr>
          <a:xfrm>
            <a:off x="5872718" y="4323303"/>
            <a:ext cx="355466" cy="732263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" idx="4"/>
            <a:endCxn id="6" idx="7"/>
          </p:cNvCxnSpPr>
          <p:nvPr/>
        </p:nvCxnSpPr>
        <p:spPr>
          <a:xfrm flipH="1">
            <a:off x="5865036" y="5254159"/>
            <a:ext cx="363148" cy="772729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" idx="2"/>
            <a:endCxn id="7" idx="6"/>
          </p:cNvCxnSpPr>
          <p:nvPr/>
        </p:nvCxnSpPr>
        <p:spPr>
          <a:xfrm flipH="1">
            <a:off x="4824256" y="6097102"/>
            <a:ext cx="856262" cy="0"/>
          </a:xfrm>
          <a:prstGeom prst="straightConnector1">
            <a:avLst/>
          </a:prstGeom>
          <a:ln w="508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06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532" y="116632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Contracting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-cycles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748" y="980728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en-US" sz="2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759608" y="4979722"/>
            <a:ext cx="3477184" cy="1490973"/>
            <a:chOff x="667351" y="3687414"/>
            <a:chExt cx="6954367" cy="2981946"/>
          </a:xfrm>
        </p:grpSpPr>
        <p:sp>
          <p:nvSpPr>
            <p:cNvPr id="5" name="Oval 56"/>
            <p:cNvSpPr>
              <a:spLocks noChangeAspect="1" noChangeArrowheads="1"/>
            </p:cNvSpPr>
            <p:nvPr/>
          </p:nvSpPr>
          <p:spPr bwMode="auto">
            <a:xfrm>
              <a:off x="1115616" y="5865085"/>
              <a:ext cx="216176" cy="198593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6" name="Oval 56"/>
            <p:cNvSpPr>
              <a:spLocks noChangeAspect="1" noChangeArrowheads="1"/>
            </p:cNvSpPr>
            <p:nvPr/>
          </p:nvSpPr>
          <p:spPr bwMode="auto">
            <a:xfrm>
              <a:off x="5680518" y="5997805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7" name="Oval 56"/>
            <p:cNvSpPr>
              <a:spLocks noChangeAspect="1" noChangeArrowheads="1"/>
            </p:cNvSpPr>
            <p:nvPr/>
          </p:nvSpPr>
          <p:spPr bwMode="auto">
            <a:xfrm>
              <a:off x="4608080" y="5997805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8" name="Oval 56"/>
            <p:cNvSpPr>
              <a:spLocks noChangeAspect="1" noChangeArrowheads="1"/>
            </p:cNvSpPr>
            <p:nvPr/>
          </p:nvSpPr>
          <p:spPr bwMode="auto">
            <a:xfrm>
              <a:off x="6120096" y="5055566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9" name="Oval 56"/>
            <p:cNvSpPr>
              <a:spLocks noChangeAspect="1" noChangeArrowheads="1"/>
            </p:cNvSpPr>
            <p:nvPr/>
          </p:nvSpPr>
          <p:spPr bwMode="auto">
            <a:xfrm>
              <a:off x="5688200" y="4153793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0" name="Oval 56"/>
            <p:cNvSpPr>
              <a:spLocks noChangeAspect="1" noChangeArrowheads="1"/>
            </p:cNvSpPr>
            <p:nvPr/>
          </p:nvSpPr>
          <p:spPr bwMode="auto">
            <a:xfrm>
              <a:off x="4139952" y="5077925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56"/>
            <p:cNvSpPr>
              <a:spLocks noChangeAspect="1" noChangeArrowheads="1"/>
            </p:cNvSpPr>
            <p:nvPr/>
          </p:nvSpPr>
          <p:spPr bwMode="auto">
            <a:xfrm>
              <a:off x="4608080" y="4153793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Arrow Connector 11"/>
            <p:cNvCxnSpPr>
              <a:stCxn id="7" idx="1"/>
              <a:endCxn id="10" idx="4"/>
            </p:cNvCxnSpPr>
            <p:nvPr/>
          </p:nvCxnSpPr>
          <p:spPr>
            <a:xfrm flipH="1" flipV="1">
              <a:off x="4248040" y="5276518"/>
              <a:ext cx="391698" cy="7503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824256" y="4253089"/>
              <a:ext cx="8639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0"/>
              <a:endCxn id="11" idx="3"/>
            </p:cNvCxnSpPr>
            <p:nvPr/>
          </p:nvCxnSpPr>
          <p:spPr>
            <a:xfrm flipV="1">
              <a:off x="4248040" y="4323303"/>
              <a:ext cx="391698" cy="7546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824256" y="6097101"/>
              <a:ext cx="8562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6" idx="7"/>
            </p:cNvCxnSpPr>
            <p:nvPr/>
          </p:nvCxnSpPr>
          <p:spPr>
            <a:xfrm flipH="1">
              <a:off x="5865036" y="5254159"/>
              <a:ext cx="363148" cy="772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5"/>
              <a:endCxn id="8" idx="0"/>
            </p:cNvCxnSpPr>
            <p:nvPr/>
          </p:nvCxnSpPr>
          <p:spPr>
            <a:xfrm>
              <a:off x="5872718" y="4323303"/>
              <a:ext cx="355466" cy="7322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076056" y="4839542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he-IL" sz="2800" dirty="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839542"/>
                  <a:ext cx="535263" cy="52597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67351" y="5676600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oMath>
                    </m:oMathPara>
                  </a14:m>
                  <a:endParaRPr lang="he-IL" sz="2800" dirty="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51" y="5676600"/>
                  <a:ext cx="535263" cy="52597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5112060" y="3687414"/>
              <a:ext cx="34397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</a:rPr>
                <a:t>0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6176" y="4356682"/>
              <a:ext cx="21602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</a:rPr>
                <a:t>0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39953" y="4356682"/>
              <a:ext cx="21602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</a:rPr>
                <a:t>0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11960" y="5559622"/>
              <a:ext cx="14401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</a:rPr>
                <a:t>0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56176" y="5559622"/>
              <a:ext cx="14401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</a:rPr>
                <a:t>0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12060" y="6135686"/>
              <a:ext cx="34397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FF0000"/>
                  </a:solidFill>
                </a:rPr>
                <a:t>0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3923928" y="3730392"/>
              <a:ext cx="2664296" cy="29389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56"/>
            <p:cNvSpPr>
              <a:spLocks noChangeAspect="1" noChangeArrowheads="1"/>
            </p:cNvSpPr>
            <p:nvPr/>
          </p:nvSpPr>
          <p:spPr bwMode="auto">
            <a:xfrm>
              <a:off x="2239007" y="4839542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29" name="Oval 56"/>
            <p:cNvSpPr>
              <a:spLocks noChangeAspect="1" noChangeArrowheads="1"/>
            </p:cNvSpPr>
            <p:nvPr/>
          </p:nvSpPr>
          <p:spPr bwMode="auto">
            <a:xfrm>
              <a:off x="2455183" y="6097101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0" name="Oval 56"/>
            <p:cNvSpPr>
              <a:spLocks noChangeAspect="1" noChangeArrowheads="1"/>
            </p:cNvSpPr>
            <p:nvPr/>
          </p:nvSpPr>
          <p:spPr bwMode="auto">
            <a:xfrm>
              <a:off x="3189556" y="5441930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1" name="Oval 56"/>
            <p:cNvSpPr>
              <a:spLocks noChangeAspect="1" noChangeArrowheads="1"/>
            </p:cNvSpPr>
            <p:nvPr/>
          </p:nvSpPr>
          <p:spPr bwMode="auto">
            <a:xfrm>
              <a:off x="7405542" y="4587513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2" name="Oval 56"/>
            <p:cNvSpPr>
              <a:spLocks noChangeAspect="1" noChangeArrowheads="1"/>
            </p:cNvSpPr>
            <p:nvPr/>
          </p:nvSpPr>
          <p:spPr bwMode="auto">
            <a:xfrm>
              <a:off x="7405542" y="5546214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33" name="Straight Arrow Connector 32"/>
            <p:cNvCxnSpPr>
              <a:stCxn id="5" idx="7"/>
              <a:endCxn id="28" idx="3"/>
            </p:cNvCxnSpPr>
            <p:nvPr/>
          </p:nvCxnSpPr>
          <p:spPr>
            <a:xfrm flipV="1">
              <a:off x="1300134" y="5009052"/>
              <a:ext cx="970531" cy="885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5" idx="6"/>
              <a:endCxn id="29" idx="2"/>
            </p:cNvCxnSpPr>
            <p:nvPr/>
          </p:nvCxnSpPr>
          <p:spPr>
            <a:xfrm>
              <a:off x="1331792" y="5964382"/>
              <a:ext cx="1123391" cy="232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8" idx="6"/>
              <a:endCxn id="30" idx="1"/>
            </p:cNvCxnSpPr>
            <p:nvPr/>
          </p:nvCxnSpPr>
          <p:spPr>
            <a:xfrm>
              <a:off x="2455183" y="4938839"/>
              <a:ext cx="766031" cy="532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9" idx="0"/>
              <a:endCxn id="28" idx="4"/>
            </p:cNvCxnSpPr>
            <p:nvPr/>
          </p:nvCxnSpPr>
          <p:spPr>
            <a:xfrm flipH="1" flipV="1">
              <a:off x="2347095" y="5038135"/>
              <a:ext cx="216176" cy="10589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0" idx="3"/>
              <a:endCxn id="29" idx="7"/>
            </p:cNvCxnSpPr>
            <p:nvPr/>
          </p:nvCxnSpPr>
          <p:spPr>
            <a:xfrm flipH="1">
              <a:off x="2639701" y="5611440"/>
              <a:ext cx="581513" cy="514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0" idx="6"/>
              <a:endCxn id="10" idx="2"/>
            </p:cNvCxnSpPr>
            <p:nvPr/>
          </p:nvCxnSpPr>
          <p:spPr>
            <a:xfrm flipV="1">
              <a:off x="3405732" y="5177222"/>
              <a:ext cx="734220" cy="3640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8" idx="7"/>
              <a:endCxn id="11" idx="2"/>
            </p:cNvCxnSpPr>
            <p:nvPr/>
          </p:nvCxnSpPr>
          <p:spPr>
            <a:xfrm flipV="1">
              <a:off x="2423525" y="4253090"/>
              <a:ext cx="2184555" cy="6155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7" idx="2"/>
              <a:endCxn id="29" idx="6"/>
            </p:cNvCxnSpPr>
            <p:nvPr/>
          </p:nvCxnSpPr>
          <p:spPr>
            <a:xfrm flipH="1">
              <a:off x="2671359" y="6097102"/>
              <a:ext cx="1936721" cy="992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8" idx="6"/>
              <a:endCxn id="31" idx="2"/>
            </p:cNvCxnSpPr>
            <p:nvPr/>
          </p:nvCxnSpPr>
          <p:spPr>
            <a:xfrm flipV="1">
              <a:off x="6336272" y="4686810"/>
              <a:ext cx="1069270" cy="4680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" idx="6"/>
              <a:endCxn id="32" idx="2"/>
            </p:cNvCxnSpPr>
            <p:nvPr/>
          </p:nvCxnSpPr>
          <p:spPr>
            <a:xfrm flipV="1">
              <a:off x="5896694" y="5645511"/>
              <a:ext cx="1508848" cy="4515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1" idx="4"/>
              <a:endCxn id="32" idx="0"/>
            </p:cNvCxnSpPr>
            <p:nvPr/>
          </p:nvCxnSpPr>
          <p:spPr>
            <a:xfrm>
              <a:off x="7513630" y="4786106"/>
              <a:ext cx="0" cy="760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" idx="7"/>
              <a:endCxn id="28" idx="3"/>
            </p:cNvCxnSpPr>
            <p:nvPr/>
          </p:nvCxnSpPr>
          <p:spPr>
            <a:xfrm flipV="1">
              <a:off x="1300134" y="5009052"/>
              <a:ext cx="970531" cy="885116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" idx="6"/>
              <a:endCxn id="29" idx="2"/>
            </p:cNvCxnSpPr>
            <p:nvPr/>
          </p:nvCxnSpPr>
          <p:spPr>
            <a:xfrm>
              <a:off x="1331792" y="5964382"/>
              <a:ext cx="1123391" cy="232016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" idx="6"/>
              <a:endCxn id="32" idx="2"/>
            </p:cNvCxnSpPr>
            <p:nvPr/>
          </p:nvCxnSpPr>
          <p:spPr>
            <a:xfrm flipV="1">
              <a:off x="5896694" y="5645511"/>
              <a:ext cx="1508848" cy="451591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8" idx="6"/>
              <a:endCxn id="31" idx="2"/>
            </p:cNvCxnSpPr>
            <p:nvPr/>
          </p:nvCxnSpPr>
          <p:spPr>
            <a:xfrm flipV="1">
              <a:off x="6336272" y="4686810"/>
              <a:ext cx="1069270" cy="468053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8" idx="6"/>
              <a:endCxn id="30" idx="1"/>
            </p:cNvCxnSpPr>
            <p:nvPr/>
          </p:nvCxnSpPr>
          <p:spPr>
            <a:xfrm>
              <a:off x="2455183" y="4938839"/>
              <a:ext cx="766031" cy="532174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30" idx="6"/>
              <a:endCxn id="10" idx="2"/>
            </p:cNvCxnSpPr>
            <p:nvPr/>
          </p:nvCxnSpPr>
          <p:spPr>
            <a:xfrm flipV="1">
              <a:off x="3405732" y="5177222"/>
              <a:ext cx="734220" cy="364005"/>
            </a:xfrm>
            <a:prstGeom prst="straightConnector1">
              <a:avLst/>
            </a:prstGeom>
            <a:ln w="1905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10" idx="0"/>
              <a:endCxn id="11" idx="3"/>
            </p:cNvCxnSpPr>
            <p:nvPr/>
          </p:nvCxnSpPr>
          <p:spPr>
            <a:xfrm flipV="1">
              <a:off x="4248040" y="4323303"/>
              <a:ext cx="391698" cy="75462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11" idx="6"/>
              <a:endCxn id="9" idx="2"/>
            </p:cNvCxnSpPr>
            <p:nvPr/>
          </p:nvCxnSpPr>
          <p:spPr>
            <a:xfrm>
              <a:off x="4824256" y="4253090"/>
              <a:ext cx="863944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9" idx="5"/>
              <a:endCxn id="8" idx="0"/>
            </p:cNvCxnSpPr>
            <p:nvPr/>
          </p:nvCxnSpPr>
          <p:spPr>
            <a:xfrm>
              <a:off x="5872718" y="4323303"/>
              <a:ext cx="355466" cy="73226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" idx="4"/>
              <a:endCxn id="6" idx="7"/>
            </p:cNvCxnSpPr>
            <p:nvPr/>
          </p:nvCxnSpPr>
          <p:spPr>
            <a:xfrm flipH="1">
              <a:off x="5865036" y="5254159"/>
              <a:ext cx="363148" cy="77272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" idx="2"/>
              <a:endCxn id="7" idx="6"/>
            </p:cNvCxnSpPr>
            <p:nvPr/>
          </p:nvCxnSpPr>
          <p:spPr>
            <a:xfrm flipH="1">
              <a:off x="4824256" y="6097102"/>
              <a:ext cx="85626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0748" y="1483648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There is a </a:t>
                </a:r>
                <a:r>
                  <a:rPr lang="en-US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1-1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correspondence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between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DST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that enter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only once and all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DST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8" y="1483648"/>
                <a:ext cx="9144000" cy="830997"/>
              </a:xfrm>
              <a:prstGeom prst="rect">
                <a:avLst/>
              </a:prstGeom>
              <a:blipFill rotWithShape="0">
                <a:blip r:embed="rId5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2728" y="240269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correspond to each other,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" y="2402690"/>
                <a:ext cx="9144000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708" y="2952400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is a minimal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DST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satisfying the restriction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err="1" smtClean="0">
                    <a:cs typeface="Times New Roman" panose="02020603050405020304" pitchFamily="18" charset="0"/>
                  </a:rPr>
                  <a:t>iff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is a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DST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" y="2952400"/>
                <a:ext cx="9144000" cy="830997"/>
              </a:xfrm>
              <a:prstGeom prst="rect">
                <a:avLst/>
              </a:prstGeom>
              <a:blipFill rotWithShape="0">
                <a:blip r:embed="rId7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-3312" y="387144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By the Lemma, a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DST</a:t>
            </a:r>
            <a:r>
              <a:rPr lang="en-US" sz="2400" dirty="0" smtClean="0">
                <a:cs typeface="Times New Roman" panose="02020603050405020304" pitchFamily="18" charset="0"/>
              </a:rPr>
              <a:t> which is minimal among 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DST</a:t>
            </a:r>
            <a:r>
              <a:rPr lang="en-US" sz="2400" dirty="0" smtClean="0">
                <a:cs typeface="Times New Roman" panose="02020603050405020304" pitchFamily="18" charset="0"/>
              </a:rPr>
              <a:t>s satisfying the restriction is also an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MDST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357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7" grpId="0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532" y="97200"/>
            <a:ext cx="9144000" cy="12157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Edmonds’ algorithm</a:t>
            </a:r>
            <a:b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[Chin and Liu </a:t>
            </a:r>
            <a:r>
              <a:rPr lang="en-US" sz="29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(1965)] </a:t>
            </a:r>
            <a:r>
              <a:rPr lang="en-US" sz="29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[Edmonds (1967)] </a:t>
            </a:r>
            <a:r>
              <a:rPr lang="en-US" sz="29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[Bock (1971)]</a:t>
            </a:r>
            <a:endParaRPr lang="en-US" sz="29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25" y="1407152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all edge weights are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non-negative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that each vertex has an incoming </a:t>
            </a:r>
            <a:r>
              <a:rPr lang="en-US" sz="2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-edge.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657" y="2361612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DST composed of </a:t>
            </a:r>
            <a:r>
              <a:rPr lang="en-US" sz="2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-edges, </a:t>
            </a:r>
            <a:r>
              <a:rPr lang="en-US" sz="2600" dirty="0" smtClean="0">
                <a:cs typeface="Times New Roman" panose="02020603050405020304" pitchFamily="18" charset="0"/>
              </a:rPr>
              <a:t>we are done.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89" y="2915963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find a </a:t>
                </a:r>
                <a:r>
                  <a:rPr lang="en-US" sz="26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-cycle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600" i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contract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" y="2915963"/>
                <a:ext cx="9144000" cy="492443"/>
              </a:xfrm>
              <a:prstGeom prst="rect">
                <a:avLst/>
              </a:prstGeom>
              <a:blipFill rotWithShape="0">
                <a:blip r:embed="rId2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79" y="3470315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weight of the </a:t>
                </a:r>
                <a:r>
                  <a:rPr lang="en-US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lightest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entering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6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 from the weights of all edges entering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" y="3470315"/>
                <a:ext cx="9144000" cy="892552"/>
              </a:xfrm>
              <a:prstGeom prst="rect">
                <a:avLst/>
              </a:prstGeom>
              <a:blipFill rotWithShape="0">
                <a:blip r:embed="rId3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047" y="4424776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find an </a:t>
            </a:r>
            <a:r>
              <a:rPr 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MDST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contracted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digraph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into an </a:t>
            </a:r>
            <a:r>
              <a:rPr 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MDST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original digraph.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657" y="5933588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cs typeface="Times New Roman" panose="02020603050405020304" pitchFamily="18" charset="0"/>
                  </a:rPr>
                  <a:t>Simple implementation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𝑚𝑛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7" y="5933588"/>
                <a:ext cx="9144000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6532" y="5379236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cs typeface="Times New Roman" panose="02020603050405020304" pitchFamily="18" charset="0"/>
                  </a:rPr>
                  <a:t>Number of recursive calls (iterations) is at most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2" y="5379236"/>
                <a:ext cx="9144000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65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2621958" y="4496006"/>
            <a:ext cx="3717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78105" y="5565456"/>
            <a:ext cx="5301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60056" y="1227586"/>
            <a:ext cx="2843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3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55490" y="2731231"/>
            <a:ext cx="3002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61603" y="2367025"/>
            <a:ext cx="3380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38115" y="3908815"/>
            <a:ext cx="3834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13816" y="4332837"/>
            <a:ext cx="513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12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9616" y="3769339"/>
            <a:ext cx="5301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10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3" name="Straight Connector 32"/>
          <p:cNvCxnSpPr>
            <a:stCxn id="4" idx="5"/>
            <a:endCxn id="3" idx="1"/>
          </p:cNvCxnSpPr>
          <p:nvPr/>
        </p:nvCxnSpPr>
        <p:spPr bwMode="auto">
          <a:xfrm>
            <a:off x="2021549" y="2221314"/>
            <a:ext cx="1017658" cy="140952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10" idx="3"/>
            <a:endCxn id="3" idx="7"/>
          </p:cNvCxnSpPr>
          <p:nvPr/>
        </p:nvCxnSpPr>
        <p:spPr bwMode="auto">
          <a:xfrm flipH="1">
            <a:off x="3344924" y="1797438"/>
            <a:ext cx="2132405" cy="18334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Straight Connector 44"/>
          <p:cNvCxnSpPr>
            <a:stCxn id="5" idx="4"/>
            <a:endCxn id="9" idx="0"/>
          </p:cNvCxnSpPr>
          <p:nvPr/>
        </p:nvCxnSpPr>
        <p:spPr bwMode="auto">
          <a:xfrm flipH="1">
            <a:off x="7393018" y="2654842"/>
            <a:ext cx="341195" cy="147314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Connector 45"/>
          <p:cNvCxnSpPr>
            <a:stCxn id="8" idx="6"/>
            <a:endCxn id="9" idx="2"/>
          </p:cNvCxnSpPr>
          <p:nvPr/>
        </p:nvCxnSpPr>
        <p:spPr bwMode="auto">
          <a:xfrm>
            <a:off x="5312194" y="3374083"/>
            <a:ext cx="1864647" cy="952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Straight Connector 87"/>
          <p:cNvCxnSpPr>
            <a:stCxn id="6" idx="2"/>
            <a:endCxn id="7" idx="6"/>
          </p:cNvCxnSpPr>
          <p:nvPr/>
        </p:nvCxnSpPr>
        <p:spPr bwMode="auto">
          <a:xfrm flipH="1">
            <a:off x="1652515" y="5232007"/>
            <a:ext cx="2272323" cy="8615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2" name="Straight Connector 91"/>
          <p:cNvCxnSpPr>
            <a:stCxn id="11" idx="2"/>
            <a:endCxn id="7" idx="5"/>
          </p:cNvCxnSpPr>
          <p:nvPr/>
        </p:nvCxnSpPr>
        <p:spPr bwMode="auto">
          <a:xfrm flipH="1">
            <a:off x="1589197" y="6093532"/>
            <a:ext cx="4040989" cy="140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5" name="Straight Connector 94"/>
          <p:cNvCxnSpPr>
            <a:stCxn id="11" idx="7"/>
            <a:endCxn id="9" idx="4"/>
          </p:cNvCxnSpPr>
          <p:nvPr/>
        </p:nvCxnSpPr>
        <p:spPr bwMode="auto">
          <a:xfrm flipV="1">
            <a:off x="5999221" y="4525175"/>
            <a:ext cx="1393797" cy="142793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14</a:t>
            </a:fld>
            <a:endParaRPr lang="da-DK"/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2975890" y="3572675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1652515" y="1882296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7518036" y="2257657"/>
            <a:ext cx="432352" cy="39718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3924838" y="5033413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1220163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4879843" y="31754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7176841" y="41279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5414011" y="145841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5630186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/>
          <p:cNvCxnSpPr>
            <a:stCxn id="4" idx="6"/>
            <a:endCxn id="10" idx="2"/>
          </p:cNvCxnSpPr>
          <p:nvPr/>
        </p:nvCxnSpPr>
        <p:spPr bwMode="auto">
          <a:xfrm flipV="1">
            <a:off x="2084866" y="1657013"/>
            <a:ext cx="3329145" cy="42387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4" idx="4"/>
            <a:endCxn id="7" idx="0"/>
          </p:cNvCxnSpPr>
          <p:nvPr/>
        </p:nvCxnSpPr>
        <p:spPr bwMode="auto">
          <a:xfrm flipH="1">
            <a:off x="1436340" y="2279482"/>
            <a:ext cx="432352" cy="36154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1" name="Straight Connector 40"/>
          <p:cNvCxnSpPr>
            <a:stCxn id="3" idx="3"/>
            <a:endCxn id="7" idx="7"/>
          </p:cNvCxnSpPr>
          <p:nvPr/>
        </p:nvCxnSpPr>
        <p:spPr bwMode="auto">
          <a:xfrm flipH="1">
            <a:off x="1589197" y="3911694"/>
            <a:ext cx="1450009" cy="204141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9" idx="3"/>
            <a:endCxn id="6" idx="6"/>
          </p:cNvCxnSpPr>
          <p:nvPr/>
        </p:nvCxnSpPr>
        <p:spPr bwMode="auto">
          <a:xfrm flipH="1">
            <a:off x="4357190" y="4467008"/>
            <a:ext cx="2882969" cy="76499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Straight Connector 43"/>
          <p:cNvCxnSpPr>
            <a:stCxn id="5" idx="3"/>
            <a:endCxn id="6" idx="7"/>
          </p:cNvCxnSpPr>
          <p:nvPr/>
        </p:nvCxnSpPr>
        <p:spPr bwMode="auto">
          <a:xfrm flipH="1">
            <a:off x="4293872" y="2596675"/>
            <a:ext cx="3287481" cy="2494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7" name="Straight Connector 46"/>
          <p:cNvCxnSpPr>
            <a:stCxn id="10" idx="5"/>
            <a:endCxn id="9" idx="1"/>
          </p:cNvCxnSpPr>
          <p:nvPr/>
        </p:nvCxnSpPr>
        <p:spPr bwMode="auto">
          <a:xfrm>
            <a:off x="5783046" y="1797438"/>
            <a:ext cx="1457113" cy="23887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Connector 47"/>
          <p:cNvCxnSpPr>
            <a:stCxn id="8" idx="3"/>
            <a:endCxn id="6" idx="0"/>
          </p:cNvCxnSpPr>
          <p:nvPr/>
        </p:nvCxnSpPr>
        <p:spPr bwMode="auto">
          <a:xfrm flipH="1">
            <a:off x="4141015" y="3514508"/>
            <a:ext cx="802145" cy="1518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Connector 48"/>
          <p:cNvCxnSpPr>
            <a:stCxn id="10" idx="6"/>
            <a:endCxn id="5" idx="2"/>
          </p:cNvCxnSpPr>
          <p:nvPr/>
        </p:nvCxnSpPr>
        <p:spPr bwMode="auto">
          <a:xfrm>
            <a:off x="5846363" y="1657013"/>
            <a:ext cx="1671673" cy="79923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0" name="Straight Connector 49"/>
          <p:cNvCxnSpPr>
            <a:stCxn id="10" idx="4"/>
            <a:endCxn id="8" idx="0"/>
          </p:cNvCxnSpPr>
          <p:nvPr/>
        </p:nvCxnSpPr>
        <p:spPr bwMode="auto">
          <a:xfrm flipH="1">
            <a:off x="5096019" y="1855605"/>
            <a:ext cx="534169" cy="131988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385654" y="2732934"/>
            <a:ext cx="30023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3901" y="3753799"/>
            <a:ext cx="49479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2149" y="1624772"/>
            <a:ext cx="320148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2677" y="5930186"/>
            <a:ext cx="56216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9316" y="3723600"/>
            <a:ext cx="33061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468" y="3104460"/>
            <a:ext cx="29229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4747" y="5035793"/>
            <a:ext cx="22867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08393" y="1826322"/>
            <a:ext cx="55410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52541" y="4496680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9783" y="5380344"/>
            <a:ext cx="3994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1518" y="2402235"/>
            <a:ext cx="56157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49499" y="4551933"/>
            <a:ext cx="49501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86058" y="2597858"/>
            <a:ext cx="51780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02124" y="3936903"/>
            <a:ext cx="547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1463" y="3917608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5380" y="2367025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6532" y="306952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Directed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Spanning Trees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11011" y="3111009"/>
            <a:ext cx="29229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51647" y="4020944"/>
            <a:ext cx="25533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2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10543" y="2408488"/>
            <a:ext cx="5029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16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10970" y="5398359"/>
            <a:ext cx="22867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62677" y="6289460"/>
            <a:ext cx="56216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13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84631" y="4920469"/>
            <a:ext cx="4247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7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40595" y="2942416"/>
            <a:ext cx="3963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2" grpId="0" animBg="1"/>
      <p:bldP spid="70" grpId="0" animBg="1"/>
      <p:bldP spid="69" grpId="0" animBg="1"/>
      <p:bldP spid="68" grpId="0" animBg="1"/>
      <p:bldP spid="64" grpId="0" animBg="1"/>
      <p:bldP spid="66" grpId="0" animBg="1"/>
      <p:bldP spid="63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7" grpId="0" animBg="1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2621958" y="4496006"/>
            <a:ext cx="3717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78105" y="5565456"/>
            <a:ext cx="5301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60056" y="1255018"/>
            <a:ext cx="2843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3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55490" y="2731231"/>
            <a:ext cx="3002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61603" y="2367025"/>
            <a:ext cx="3380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21596" y="3924687"/>
            <a:ext cx="3834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05256" y="4305405"/>
            <a:ext cx="513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12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9616" y="3769339"/>
            <a:ext cx="5301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10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3" name="Straight Connector 32"/>
          <p:cNvCxnSpPr>
            <a:stCxn id="4" idx="5"/>
            <a:endCxn id="3" idx="1"/>
          </p:cNvCxnSpPr>
          <p:nvPr/>
        </p:nvCxnSpPr>
        <p:spPr bwMode="auto">
          <a:xfrm>
            <a:off x="2021549" y="2221314"/>
            <a:ext cx="1017658" cy="140952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10" idx="3"/>
            <a:endCxn id="3" idx="7"/>
          </p:cNvCxnSpPr>
          <p:nvPr/>
        </p:nvCxnSpPr>
        <p:spPr bwMode="auto">
          <a:xfrm flipH="1">
            <a:off x="3344924" y="1797438"/>
            <a:ext cx="2132405" cy="18334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Straight Connector 44"/>
          <p:cNvCxnSpPr>
            <a:stCxn id="5" idx="4"/>
            <a:endCxn id="9" idx="0"/>
          </p:cNvCxnSpPr>
          <p:nvPr/>
        </p:nvCxnSpPr>
        <p:spPr bwMode="auto">
          <a:xfrm flipH="1">
            <a:off x="7393018" y="2654842"/>
            <a:ext cx="341195" cy="147314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Connector 45"/>
          <p:cNvCxnSpPr>
            <a:stCxn id="8" idx="6"/>
            <a:endCxn id="9" idx="2"/>
          </p:cNvCxnSpPr>
          <p:nvPr/>
        </p:nvCxnSpPr>
        <p:spPr bwMode="auto">
          <a:xfrm>
            <a:off x="5312194" y="3374083"/>
            <a:ext cx="1864647" cy="952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Straight Connector 87"/>
          <p:cNvCxnSpPr>
            <a:stCxn id="6" idx="2"/>
            <a:endCxn id="7" idx="6"/>
          </p:cNvCxnSpPr>
          <p:nvPr/>
        </p:nvCxnSpPr>
        <p:spPr bwMode="auto">
          <a:xfrm flipH="1">
            <a:off x="1652515" y="5232007"/>
            <a:ext cx="2272323" cy="8615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2" name="Straight Connector 91"/>
          <p:cNvCxnSpPr>
            <a:stCxn id="11" idx="2"/>
            <a:endCxn id="7" idx="5"/>
          </p:cNvCxnSpPr>
          <p:nvPr/>
        </p:nvCxnSpPr>
        <p:spPr bwMode="auto">
          <a:xfrm flipH="1">
            <a:off x="1589197" y="6093532"/>
            <a:ext cx="4040989" cy="140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5" name="Straight Connector 94"/>
          <p:cNvCxnSpPr>
            <a:stCxn id="11" idx="7"/>
            <a:endCxn id="9" idx="4"/>
          </p:cNvCxnSpPr>
          <p:nvPr/>
        </p:nvCxnSpPr>
        <p:spPr bwMode="auto">
          <a:xfrm flipV="1">
            <a:off x="5999221" y="4525175"/>
            <a:ext cx="1393797" cy="142793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15</a:t>
            </a:fld>
            <a:endParaRPr lang="da-DK"/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2975890" y="3572675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1652515" y="1882296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7518036" y="2257657"/>
            <a:ext cx="432352" cy="39718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3924838" y="5033413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1220163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4879843" y="31754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7176841" y="41279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5414011" y="145841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5630186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/>
          <p:cNvCxnSpPr>
            <a:stCxn id="4" idx="6"/>
            <a:endCxn id="10" idx="2"/>
          </p:cNvCxnSpPr>
          <p:nvPr/>
        </p:nvCxnSpPr>
        <p:spPr bwMode="auto">
          <a:xfrm flipV="1">
            <a:off x="2084866" y="1657013"/>
            <a:ext cx="3329145" cy="42387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4" idx="4"/>
            <a:endCxn id="7" idx="0"/>
          </p:cNvCxnSpPr>
          <p:nvPr/>
        </p:nvCxnSpPr>
        <p:spPr bwMode="auto">
          <a:xfrm flipH="1">
            <a:off x="1436340" y="2279482"/>
            <a:ext cx="432352" cy="36154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1" name="Straight Connector 40"/>
          <p:cNvCxnSpPr>
            <a:stCxn id="3" idx="3"/>
            <a:endCxn id="7" idx="7"/>
          </p:cNvCxnSpPr>
          <p:nvPr/>
        </p:nvCxnSpPr>
        <p:spPr bwMode="auto">
          <a:xfrm flipH="1">
            <a:off x="1589197" y="3911694"/>
            <a:ext cx="1450009" cy="204141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9" idx="3"/>
            <a:endCxn id="6" idx="6"/>
          </p:cNvCxnSpPr>
          <p:nvPr/>
        </p:nvCxnSpPr>
        <p:spPr bwMode="auto">
          <a:xfrm flipH="1">
            <a:off x="4357190" y="4467008"/>
            <a:ext cx="2882969" cy="76499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Straight Connector 43"/>
          <p:cNvCxnSpPr>
            <a:stCxn id="5" idx="3"/>
            <a:endCxn id="6" idx="7"/>
          </p:cNvCxnSpPr>
          <p:nvPr/>
        </p:nvCxnSpPr>
        <p:spPr bwMode="auto">
          <a:xfrm flipH="1">
            <a:off x="4293872" y="2596675"/>
            <a:ext cx="3287481" cy="2494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7" name="Straight Connector 46"/>
          <p:cNvCxnSpPr>
            <a:stCxn id="10" idx="5"/>
            <a:endCxn id="9" idx="1"/>
          </p:cNvCxnSpPr>
          <p:nvPr/>
        </p:nvCxnSpPr>
        <p:spPr bwMode="auto">
          <a:xfrm>
            <a:off x="5783046" y="1797438"/>
            <a:ext cx="1457113" cy="23887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Connector 47"/>
          <p:cNvCxnSpPr>
            <a:stCxn id="8" idx="3"/>
            <a:endCxn id="6" idx="0"/>
          </p:cNvCxnSpPr>
          <p:nvPr/>
        </p:nvCxnSpPr>
        <p:spPr bwMode="auto">
          <a:xfrm flipH="1">
            <a:off x="4141015" y="3514508"/>
            <a:ext cx="802145" cy="1518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Connector 48"/>
          <p:cNvCxnSpPr>
            <a:stCxn id="10" idx="6"/>
            <a:endCxn id="5" idx="2"/>
          </p:cNvCxnSpPr>
          <p:nvPr/>
        </p:nvCxnSpPr>
        <p:spPr bwMode="auto">
          <a:xfrm>
            <a:off x="5846363" y="1657013"/>
            <a:ext cx="1671673" cy="79923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0" name="Straight Connector 49"/>
          <p:cNvCxnSpPr>
            <a:stCxn id="10" idx="4"/>
            <a:endCxn id="8" idx="0"/>
          </p:cNvCxnSpPr>
          <p:nvPr/>
        </p:nvCxnSpPr>
        <p:spPr bwMode="auto">
          <a:xfrm flipH="1">
            <a:off x="5096019" y="1855605"/>
            <a:ext cx="534169" cy="131988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385654" y="2732934"/>
            <a:ext cx="30023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3901" y="3753799"/>
            <a:ext cx="49479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2149" y="1624772"/>
            <a:ext cx="320148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2677" y="5930186"/>
            <a:ext cx="56216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9316" y="3723600"/>
            <a:ext cx="33061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468" y="3104460"/>
            <a:ext cx="29229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4747" y="5035793"/>
            <a:ext cx="22867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08393" y="1826322"/>
            <a:ext cx="55410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52541" y="4496680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9783" y="5380344"/>
            <a:ext cx="3994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1518" y="2402235"/>
            <a:ext cx="56157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49499" y="4551933"/>
            <a:ext cx="49501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86058" y="2597858"/>
            <a:ext cx="51780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02708" y="3900327"/>
            <a:ext cx="547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1463" y="3917608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5380" y="2367025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6532" y="306952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Directed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Spanning Trees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11011" y="3111009"/>
            <a:ext cx="29229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51647" y="4020944"/>
            <a:ext cx="25533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2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10543" y="2408488"/>
            <a:ext cx="5029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16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10970" y="5398359"/>
            <a:ext cx="22867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62677" y="6289460"/>
            <a:ext cx="56216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13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84631" y="4920469"/>
            <a:ext cx="4247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7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40595" y="2942416"/>
            <a:ext cx="3963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892507" y="1290366"/>
            <a:ext cx="5101161" cy="5204917"/>
          </a:xfrm>
          <a:custGeom>
            <a:avLst/>
            <a:gdLst>
              <a:gd name="connsiteX0" fmla="*/ 218069 w 5753580"/>
              <a:gd name="connsiteY0" fmla="*/ 2980267 h 5619627"/>
              <a:gd name="connsiteX1" fmla="*/ 1056269 w 5753580"/>
              <a:gd name="connsiteY1" fmla="*/ 648547 h 5619627"/>
              <a:gd name="connsiteX2" fmla="*/ 5643509 w 5753580"/>
              <a:gd name="connsiteY2" fmla="*/ 313267 h 5619627"/>
              <a:gd name="connsiteX3" fmla="*/ 3997589 w 5753580"/>
              <a:gd name="connsiteY3" fmla="*/ 4717627 h 5619627"/>
              <a:gd name="connsiteX4" fmla="*/ 355229 w 5753580"/>
              <a:gd name="connsiteY4" fmla="*/ 5494867 h 5619627"/>
              <a:gd name="connsiteX5" fmla="*/ 218069 w 5753580"/>
              <a:gd name="connsiteY5" fmla="*/ 2980267 h 5619627"/>
              <a:gd name="connsiteX0" fmla="*/ 6438 w 5541949"/>
              <a:gd name="connsiteY0" fmla="*/ 2980267 h 5657016"/>
              <a:gd name="connsiteX1" fmla="*/ 844638 w 5541949"/>
              <a:gd name="connsiteY1" fmla="*/ 648547 h 5657016"/>
              <a:gd name="connsiteX2" fmla="*/ 5431878 w 5541949"/>
              <a:gd name="connsiteY2" fmla="*/ 313267 h 5657016"/>
              <a:gd name="connsiteX3" fmla="*/ 3785958 w 5541949"/>
              <a:gd name="connsiteY3" fmla="*/ 4717627 h 5657016"/>
              <a:gd name="connsiteX4" fmla="*/ 661758 w 5541949"/>
              <a:gd name="connsiteY4" fmla="*/ 5540587 h 5657016"/>
              <a:gd name="connsiteX5" fmla="*/ 6438 w 5541949"/>
              <a:gd name="connsiteY5" fmla="*/ 2980267 h 5657016"/>
              <a:gd name="connsiteX0" fmla="*/ 31057 w 5353208"/>
              <a:gd name="connsiteY0" fmla="*/ 2932865 h 5657515"/>
              <a:gd name="connsiteX1" fmla="*/ 655897 w 5353208"/>
              <a:gd name="connsiteY1" fmla="*/ 646865 h 5657515"/>
              <a:gd name="connsiteX2" fmla="*/ 5243137 w 5353208"/>
              <a:gd name="connsiteY2" fmla="*/ 311585 h 5657515"/>
              <a:gd name="connsiteX3" fmla="*/ 3597217 w 5353208"/>
              <a:gd name="connsiteY3" fmla="*/ 4715945 h 5657515"/>
              <a:gd name="connsiteX4" fmla="*/ 473017 w 5353208"/>
              <a:gd name="connsiteY4" fmla="*/ 5538905 h 5657515"/>
              <a:gd name="connsiteX5" fmla="*/ 31057 w 5353208"/>
              <a:gd name="connsiteY5" fmla="*/ 2932865 h 5657515"/>
              <a:gd name="connsiteX0" fmla="*/ 37828 w 5354943"/>
              <a:gd name="connsiteY0" fmla="*/ 2890861 h 5615511"/>
              <a:gd name="connsiteX1" fmla="*/ 754108 w 5354943"/>
              <a:gd name="connsiteY1" fmla="*/ 742021 h 5615511"/>
              <a:gd name="connsiteX2" fmla="*/ 5249908 w 5354943"/>
              <a:gd name="connsiteY2" fmla="*/ 269581 h 5615511"/>
              <a:gd name="connsiteX3" fmla="*/ 3603988 w 5354943"/>
              <a:gd name="connsiteY3" fmla="*/ 4673941 h 5615511"/>
              <a:gd name="connsiteX4" fmla="*/ 479788 w 5354943"/>
              <a:gd name="connsiteY4" fmla="*/ 5496901 h 5615511"/>
              <a:gd name="connsiteX5" fmla="*/ 37828 w 5354943"/>
              <a:gd name="connsiteY5" fmla="*/ 2890861 h 5615511"/>
              <a:gd name="connsiteX0" fmla="*/ 37828 w 5241244"/>
              <a:gd name="connsiteY0" fmla="*/ 2721541 h 5446191"/>
              <a:gd name="connsiteX1" fmla="*/ 754108 w 5241244"/>
              <a:gd name="connsiteY1" fmla="*/ 572701 h 5446191"/>
              <a:gd name="connsiteX2" fmla="*/ 5127988 w 5241244"/>
              <a:gd name="connsiteY2" fmla="*/ 313621 h 5446191"/>
              <a:gd name="connsiteX3" fmla="*/ 3603988 w 5241244"/>
              <a:gd name="connsiteY3" fmla="*/ 4504621 h 5446191"/>
              <a:gd name="connsiteX4" fmla="*/ 479788 w 5241244"/>
              <a:gd name="connsiteY4" fmla="*/ 5327581 h 5446191"/>
              <a:gd name="connsiteX5" fmla="*/ 37828 w 5241244"/>
              <a:gd name="connsiteY5" fmla="*/ 2721541 h 5446191"/>
              <a:gd name="connsiteX0" fmla="*/ 35021 w 5228930"/>
              <a:gd name="connsiteY0" fmla="*/ 2719285 h 5436676"/>
              <a:gd name="connsiteX1" fmla="*/ 751301 w 5228930"/>
              <a:gd name="connsiteY1" fmla="*/ 570445 h 5436676"/>
              <a:gd name="connsiteX2" fmla="*/ 5125181 w 5228930"/>
              <a:gd name="connsiteY2" fmla="*/ 311365 h 5436676"/>
              <a:gd name="connsiteX3" fmla="*/ 3524981 w 5228930"/>
              <a:gd name="connsiteY3" fmla="*/ 4471885 h 5436676"/>
              <a:gd name="connsiteX4" fmla="*/ 476981 w 5228930"/>
              <a:gd name="connsiteY4" fmla="*/ 5325325 h 5436676"/>
              <a:gd name="connsiteX5" fmla="*/ 35021 w 5228930"/>
              <a:gd name="connsiteY5" fmla="*/ 2719285 h 5436676"/>
              <a:gd name="connsiteX0" fmla="*/ 46081 w 5194270"/>
              <a:gd name="connsiteY0" fmla="*/ 2671781 h 5438125"/>
              <a:gd name="connsiteX1" fmla="*/ 716641 w 5194270"/>
              <a:gd name="connsiteY1" fmla="*/ 568661 h 5438125"/>
              <a:gd name="connsiteX2" fmla="*/ 5090521 w 5194270"/>
              <a:gd name="connsiteY2" fmla="*/ 309581 h 5438125"/>
              <a:gd name="connsiteX3" fmla="*/ 3490321 w 5194270"/>
              <a:gd name="connsiteY3" fmla="*/ 4470101 h 5438125"/>
              <a:gd name="connsiteX4" fmla="*/ 442321 w 5194270"/>
              <a:gd name="connsiteY4" fmla="*/ 5323541 h 5438125"/>
              <a:gd name="connsiteX5" fmla="*/ 46081 w 5194270"/>
              <a:gd name="connsiteY5" fmla="*/ 2671781 h 5438125"/>
              <a:gd name="connsiteX0" fmla="*/ 114762 w 5214694"/>
              <a:gd name="connsiteY0" fmla="*/ 2463837 h 5230181"/>
              <a:gd name="connsiteX1" fmla="*/ 1718010 w 5214694"/>
              <a:gd name="connsiteY1" fmla="*/ 1375701 h 5230181"/>
              <a:gd name="connsiteX2" fmla="*/ 5159202 w 5214694"/>
              <a:gd name="connsiteY2" fmla="*/ 101637 h 5230181"/>
              <a:gd name="connsiteX3" fmla="*/ 3559002 w 5214694"/>
              <a:gd name="connsiteY3" fmla="*/ 4262157 h 5230181"/>
              <a:gd name="connsiteX4" fmla="*/ 511002 w 5214694"/>
              <a:gd name="connsiteY4" fmla="*/ 5115597 h 5230181"/>
              <a:gd name="connsiteX5" fmla="*/ 114762 w 5214694"/>
              <a:gd name="connsiteY5" fmla="*/ 2463837 h 5230181"/>
              <a:gd name="connsiteX0" fmla="*/ 129546 w 5174614"/>
              <a:gd name="connsiteY0" fmla="*/ 4192084 h 5136959"/>
              <a:gd name="connsiteX1" fmla="*/ 1677930 w 5174614"/>
              <a:gd name="connsiteY1" fmla="*/ 1394020 h 5136959"/>
              <a:gd name="connsiteX2" fmla="*/ 5119122 w 5174614"/>
              <a:gd name="connsiteY2" fmla="*/ 119956 h 5136959"/>
              <a:gd name="connsiteX3" fmla="*/ 3518922 w 5174614"/>
              <a:gd name="connsiteY3" fmla="*/ 4280476 h 5136959"/>
              <a:gd name="connsiteX4" fmla="*/ 470922 w 5174614"/>
              <a:gd name="connsiteY4" fmla="*/ 5133916 h 5136959"/>
              <a:gd name="connsiteX5" fmla="*/ 129546 w 5174614"/>
              <a:gd name="connsiteY5" fmla="*/ 4192084 h 5136959"/>
              <a:gd name="connsiteX0" fmla="*/ 168195 w 5189843"/>
              <a:gd name="connsiteY0" fmla="*/ 4154549 h 5099424"/>
              <a:gd name="connsiteX1" fmla="*/ 2246931 w 5189843"/>
              <a:gd name="connsiteY1" fmla="*/ 1676525 h 5099424"/>
              <a:gd name="connsiteX2" fmla="*/ 5157771 w 5189843"/>
              <a:gd name="connsiteY2" fmla="*/ 82421 h 5099424"/>
              <a:gd name="connsiteX3" fmla="*/ 3557571 w 5189843"/>
              <a:gd name="connsiteY3" fmla="*/ 4242941 h 5099424"/>
              <a:gd name="connsiteX4" fmla="*/ 509571 w 5189843"/>
              <a:gd name="connsiteY4" fmla="*/ 5096381 h 5099424"/>
              <a:gd name="connsiteX5" fmla="*/ 168195 w 5189843"/>
              <a:gd name="connsiteY5" fmla="*/ 4154549 h 5099424"/>
              <a:gd name="connsiteX0" fmla="*/ 168195 w 5101161"/>
              <a:gd name="connsiteY0" fmla="*/ 4260042 h 5204917"/>
              <a:gd name="connsiteX1" fmla="*/ 2246931 w 5101161"/>
              <a:gd name="connsiteY1" fmla="*/ 1782018 h 5204917"/>
              <a:gd name="connsiteX2" fmla="*/ 5066331 w 5101161"/>
              <a:gd name="connsiteY2" fmla="*/ 78186 h 5204917"/>
              <a:gd name="connsiteX3" fmla="*/ 3557571 w 5101161"/>
              <a:gd name="connsiteY3" fmla="*/ 4348434 h 5204917"/>
              <a:gd name="connsiteX4" fmla="*/ 509571 w 5101161"/>
              <a:gd name="connsiteY4" fmla="*/ 5201874 h 5204917"/>
              <a:gd name="connsiteX5" fmla="*/ 168195 w 5101161"/>
              <a:gd name="connsiteY5" fmla="*/ 4260042 h 52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161" h="5204917">
                <a:moveTo>
                  <a:pt x="168195" y="4260042"/>
                </a:moveTo>
                <a:cubicBezTo>
                  <a:pt x="457755" y="3690066"/>
                  <a:pt x="1430575" y="2478994"/>
                  <a:pt x="2246931" y="1782018"/>
                </a:cubicBezTo>
                <a:cubicBezTo>
                  <a:pt x="3063287" y="1085042"/>
                  <a:pt x="4847891" y="-349550"/>
                  <a:pt x="5066331" y="78186"/>
                </a:cubicBezTo>
                <a:cubicBezTo>
                  <a:pt x="5284771" y="505922"/>
                  <a:pt x="4438951" y="3484834"/>
                  <a:pt x="3557571" y="4348434"/>
                </a:cubicBezTo>
                <a:cubicBezTo>
                  <a:pt x="2676191" y="5212034"/>
                  <a:pt x="1074467" y="5216606"/>
                  <a:pt x="509571" y="5201874"/>
                </a:cubicBezTo>
                <a:cubicBezTo>
                  <a:pt x="-55325" y="5187142"/>
                  <a:pt x="-121365" y="4830018"/>
                  <a:pt x="168195" y="4260042"/>
                </a:cubicBezTo>
                <a:close/>
              </a:path>
            </a:pathLst>
          </a:cu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8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2621958" y="4496006"/>
            <a:ext cx="3717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78105" y="5565456"/>
            <a:ext cx="5301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60056" y="1255018"/>
            <a:ext cx="2843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3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55490" y="2731231"/>
            <a:ext cx="3002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61603" y="2367025"/>
            <a:ext cx="3380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21596" y="3924687"/>
            <a:ext cx="3834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05256" y="4305405"/>
            <a:ext cx="513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12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9616" y="3769339"/>
            <a:ext cx="5301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10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3" name="Straight Connector 32"/>
          <p:cNvCxnSpPr>
            <a:stCxn id="4" idx="5"/>
            <a:endCxn id="3" idx="1"/>
          </p:cNvCxnSpPr>
          <p:nvPr/>
        </p:nvCxnSpPr>
        <p:spPr bwMode="auto">
          <a:xfrm>
            <a:off x="2021549" y="2221314"/>
            <a:ext cx="1017658" cy="140952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10" idx="3"/>
            <a:endCxn id="3" idx="7"/>
          </p:cNvCxnSpPr>
          <p:nvPr/>
        </p:nvCxnSpPr>
        <p:spPr bwMode="auto">
          <a:xfrm flipH="1">
            <a:off x="3344924" y="1797438"/>
            <a:ext cx="2132405" cy="18334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Straight Connector 44"/>
          <p:cNvCxnSpPr>
            <a:stCxn id="5" idx="4"/>
            <a:endCxn id="9" idx="0"/>
          </p:cNvCxnSpPr>
          <p:nvPr/>
        </p:nvCxnSpPr>
        <p:spPr bwMode="auto">
          <a:xfrm flipH="1">
            <a:off x="7393018" y="2654842"/>
            <a:ext cx="341195" cy="147314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Connector 45"/>
          <p:cNvCxnSpPr>
            <a:stCxn id="8" idx="6"/>
            <a:endCxn id="9" idx="2"/>
          </p:cNvCxnSpPr>
          <p:nvPr/>
        </p:nvCxnSpPr>
        <p:spPr bwMode="auto">
          <a:xfrm>
            <a:off x="5312194" y="3374083"/>
            <a:ext cx="1864647" cy="952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Straight Connector 87"/>
          <p:cNvCxnSpPr>
            <a:stCxn id="6" idx="2"/>
            <a:endCxn id="7" idx="6"/>
          </p:cNvCxnSpPr>
          <p:nvPr/>
        </p:nvCxnSpPr>
        <p:spPr bwMode="auto">
          <a:xfrm flipH="1">
            <a:off x="1652515" y="5232007"/>
            <a:ext cx="2272323" cy="8615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2" name="Straight Connector 91"/>
          <p:cNvCxnSpPr>
            <a:stCxn id="11" idx="2"/>
            <a:endCxn id="7" idx="5"/>
          </p:cNvCxnSpPr>
          <p:nvPr/>
        </p:nvCxnSpPr>
        <p:spPr bwMode="auto">
          <a:xfrm flipH="1">
            <a:off x="1589197" y="6093532"/>
            <a:ext cx="4040989" cy="140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5" name="Straight Connector 94"/>
          <p:cNvCxnSpPr>
            <a:stCxn id="11" idx="7"/>
            <a:endCxn id="9" idx="4"/>
          </p:cNvCxnSpPr>
          <p:nvPr/>
        </p:nvCxnSpPr>
        <p:spPr bwMode="auto">
          <a:xfrm flipV="1">
            <a:off x="5999221" y="4525175"/>
            <a:ext cx="1393797" cy="142793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16</a:t>
            </a:fld>
            <a:endParaRPr lang="da-DK"/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2975890" y="3572675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1652515" y="1882296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7518036" y="2257657"/>
            <a:ext cx="432352" cy="39718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3924838" y="5033413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1220163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4879843" y="31754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7176841" y="41279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5414011" y="145841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5630186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/>
          <p:cNvCxnSpPr>
            <a:stCxn id="4" idx="6"/>
            <a:endCxn id="10" idx="2"/>
          </p:cNvCxnSpPr>
          <p:nvPr/>
        </p:nvCxnSpPr>
        <p:spPr bwMode="auto">
          <a:xfrm flipV="1">
            <a:off x="2084866" y="1657013"/>
            <a:ext cx="3329145" cy="42387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4" idx="4"/>
            <a:endCxn id="7" idx="0"/>
          </p:cNvCxnSpPr>
          <p:nvPr/>
        </p:nvCxnSpPr>
        <p:spPr bwMode="auto">
          <a:xfrm flipH="1">
            <a:off x="1436340" y="2279482"/>
            <a:ext cx="432352" cy="36154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1" name="Straight Connector 40"/>
          <p:cNvCxnSpPr>
            <a:stCxn id="3" idx="3"/>
            <a:endCxn id="7" idx="7"/>
          </p:cNvCxnSpPr>
          <p:nvPr/>
        </p:nvCxnSpPr>
        <p:spPr bwMode="auto">
          <a:xfrm flipH="1">
            <a:off x="1589197" y="3911694"/>
            <a:ext cx="1450009" cy="204141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9" idx="3"/>
            <a:endCxn id="6" idx="6"/>
          </p:cNvCxnSpPr>
          <p:nvPr/>
        </p:nvCxnSpPr>
        <p:spPr bwMode="auto">
          <a:xfrm flipH="1">
            <a:off x="4357190" y="4467008"/>
            <a:ext cx="2882969" cy="76499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Straight Connector 43"/>
          <p:cNvCxnSpPr>
            <a:stCxn id="5" idx="3"/>
            <a:endCxn id="6" idx="7"/>
          </p:cNvCxnSpPr>
          <p:nvPr/>
        </p:nvCxnSpPr>
        <p:spPr bwMode="auto">
          <a:xfrm flipH="1">
            <a:off x="4293872" y="2596675"/>
            <a:ext cx="3287481" cy="2494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7" name="Straight Connector 46"/>
          <p:cNvCxnSpPr>
            <a:stCxn id="10" idx="5"/>
            <a:endCxn id="9" idx="1"/>
          </p:cNvCxnSpPr>
          <p:nvPr/>
        </p:nvCxnSpPr>
        <p:spPr bwMode="auto">
          <a:xfrm>
            <a:off x="5783046" y="1797438"/>
            <a:ext cx="1457113" cy="23887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Connector 47"/>
          <p:cNvCxnSpPr>
            <a:stCxn id="8" idx="3"/>
            <a:endCxn id="6" idx="0"/>
          </p:cNvCxnSpPr>
          <p:nvPr/>
        </p:nvCxnSpPr>
        <p:spPr bwMode="auto">
          <a:xfrm flipH="1">
            <a:off x="4141015" y="3514508"/>
            <a:ext cx="802145" cy="1518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Connector 48"/>
          <p:cNvCxnSpPr>
            <a:stCxn id="10" idx="6"/>
            <a:endCxn id="5" idx="2"/>
          </p:cNvCxnSpPr>
          <p:nvPr/>
        </p:nvCxnSpPr>
        <p:spPr bwMode="auto">
          <a:xfrm>
            <a:off x="5846363" y="1657013"/>
            <a:ext cx="1671673" cy="79923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0" name="Straight Connector 49"/>
          <p:cNvCxnSpPr>
            <a:stCxn id="10" idx="4"/>
            <a:endCxn id="8" idx="0"/>
          </p:cNvCxnSpPr>
          <p:nvPr/>
        </p:nvCxnSpPr>
        <p:spPr bwMode="auto">
          <a:xfrm flipH="1">
            <a:off x="5096019" y="1855605"/>
            <a:ext cx="534169" cy="131988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385654" y="2732934"/>
            <a:ext cx="30023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3901" y="3753799"/>
            <a:ext cx="49479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2149" y="1624772"/>
            <a:ext cx="320148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2677" y="5930186"/>
            <a:ext cx="56216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9316" y="3723600"/>
            <a:ext cx="33061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468" y="3104460"/>
            <a:ext cx="29229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4747" y="5035793"/>
            <a:ext cx="22867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08393" y="1826322"/>
            <a:ext cx="55410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52541" y="4496680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9783" y="5380344"/>
            <a:ext cx="3994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1518" y="2402235"/>
            <a:ext cx="56157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49499" y="4551933"/>
            <a:ext cx="49501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86058" y="2597858"/>
            <a:ext cx="51780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02708" y="3900327"/>
            <a:ext cx="547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1463" y="3917608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5380" y="2367025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6532" y="306952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Directed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Spanning Trees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11011" y="3111009"/>
            <a:ext cx="29229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51647" y="4020944"/>
            <a:ext cx="25533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2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10543" y="2408488"/>
            <a:ext cx="5029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16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10970" y="5398359"/>
            <a:ext cx="22867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62677" y="6289460"/>
            <a:ext cx="56216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13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96194" y="4920469"/>
            <a:ext cx="4247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7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40595" y="2942416"/>
            <a:ext cx="3963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892507" y="1290366"/>
            <a:ext cx="5101161" cy="5204917"/>
          </a:xfrm>
          <a:custGeom>
            <a:avLst/>
            <a:gdLst>
              <a:gd name="connsiteX0" fmla="*/ 218069 w 5753580"/>
              <a:gd name="connsiteY0" fmla="*/ 2980267 h 5619627"/>
              <a:gd name="connsiteX1" fmla="*/ 1056269 w 5753580"/>
              <a:gd name="connsiteY1" fmla="*/ 648547 h 5619627"/>
              <a:gd name="connsiteX2" fmla="*/ 5643509 w 5753580"/>
              <a:gd name="connsiteY2" fmla="*/ 313267 h 5619627"/>
              <a:gd name="connsiteX3" fmla="*/ 3997589 w 5753580"/>
              <a:gd name="connsiteY3" fmla="*/ 4717627 h 5619627"/>
              <a:gd name="connsiteX4" fmla="*/ 355229 w 5753580"/>
              <a:gd name="connsiteY4" fmla="*/ 5494867 h 5619627"/>
              <a:gd name="connsiteX5" fmla="*/ 218069 w 5753580"/>
              <a:gd name="connsiteY5" fmla="*/ 2980267 h 5619627"/>
              <a:gd name="connsiteX0" fmla="*/ 6438 w 5541949"/>
              <a:gd name="connsiteY0" fmla="*/ 2980267 h 5657016"/>
              <a:gd name="connsiteX1" fmla="*/ 844638 w 5541949"/>
              <a:gd name="connsiteY1" fmla="*/ 648547 h 5657016"/>
              <a:gd name="connsiteX2" fmla="*/ 5431878 w 5541949"/>
              <a:gd name="connsiteY2" fmla="*/ 313267 h 5657016"/>
              <a:gd name="connsiteX3" fmla="*/ 3785958 w 5541949"/>
              <a:gd name="connsiteY3" fmla="*/ 4717627 h 5657016"/>
              <a:gd name="connsiteX4" fmla="*/ 661758 w 5541949"/>
              <a:gd name="connsiteY4" fmla="*/ 5540587 h 5657016"/>
              <a:gd name="connsiteX5" fmla="*/ 6438 w 5541949"/>
              <a:gd name="connsiteY5" fmla="*/ 2980267 h 5657016"/>
              <a:gd name="connsiteX0" fmla="*/ 31057 w 5353208"/>
              <a:gd name="connsiteY0" fmla="*/ 2932865 h 5657515"/>
              <a:gd name="connsiteX1" fmla="*/ 655897 w 5353208"/>
              <a:gd name="connsiteY1" fmla="*/ 646865 h 5657515"/>
              <a:gd name="connsiteX2" fmla="*/ 5243137 w 5353208"/>
              <a:gd name="connsiteY2" fmla="*/ 311585 h 5657515"/>
              <a:gd name="connsiteX3" fmla="*/ 3597217 w 5353208"/>
              <a:gd name="connsiteY3" fmla="*/ 4715945 h 5657515"/>
              <a:gd name="connsiteX4" fmla="*/ 473017 w 5353208"/>
              <a:gd name="connsiteY4" fmla="*/ 5538905 h 5657515"/>
              <a:gd name="connsiteX5" fmla="*/ 31057 w 5353208"/>
              <a:gd name="connsiteY5" fmla="*/ 2932865 h 5657515"/>
              <a:gd name="connsiteX0" fmla="*/ 37828 w 5354943"/>
              <a:gd name="connsiteY0" fmla="*/ 2890861 h 5615511"/>
              <a:gd name="connsiteX1" fmla="*/ 754108 w 5354943"/>
              <a:gd name="connsiteY1" fmla="*/ 742021 h 5615511"/>
              <a:gd name="connsiteX2" fmla="*/ 5249908 w 5354943"/>
              <a:gd name="connsiteY2" fmla="*/ 269581 h 5615511"/>
              <a:gd name="connsiteX3" fmla="*/ 3603988 w 5354943"/>
              <a:gd name="connsiteY3" fmla="*/ 4673941 h 5615511"/>
              <a:gd name="connsiteX4" fmla="*/ 479788 w 5354943"/>
              <a:gd name="connsiteY4" fmla="*/ 5496901 h 5615511"/>
              <a:gd name="connsiteX5" fmla="*/ 37828 w 5354943"/>
              <a:gd name="connsiteY5" fmla="*/ 2890861 h 5615511"/>
              <a:gd name="connsiteX0" fmla="*/ 37828 w 5241244"/>
              <a:gd name="connsiteY0" fmla="*/ 2721541 h 5446191"/>
              <a:gd name="connsiteX1" fmla="*/ 754108 w 5241244"/>
              <a:gd name="connsiteY1" fmla="*/ 572701 h 5446191"/>
              <a:gd name="connsiteX2" fmla="*/ 5127988 w 5241244"/>
              <a:gd name="connsiteY2" fmla="*/ 313621 h 5446191"/>
              <a:gd name="connsiteX3" fmla="*/ 3603988 w 5241244"/>
              <a:gd name="connsiteY3" fmla="*/ 4504621 h 5446191"/>
              <a:gd name="connsiteX4" fmla="*/ 479788 w 5241244"/>
              <a:gd name="connsiteY4" fmla="*/ 5327581 h 5446191"/>
              <a:gd name="connsiteX5" fmla="*/ 37828 w 5241244"/>
              <a:gd name="connsiteY5" fmla="*/ 2721541 h 5446191"/>
              <a:gd name="connsiteX0" fmla="*/ 35021 w 5228930"/>
              <a:gd name="connsiteY0" fmla="*/ 2719285 h 5436676"/>
              <a:gd name="connsiteX1" fmla="*/ 751301 w 5228930"/>
              <a:gd name="connsiteY1" fmla="*/ 570445 h 5436676"/>
              <a:gd name="connsiteX2" fmla="*/ 5125181 w 5228930"/>
              <a:gd name="connsiteY2" fmla="*/ 311365 h 5436676"/>
              <a:gd name="connsiteX3" fmla="*/ 3524981 w 5228930"/>
              <a:gd name="connsiteY3" fmla="*/ 4471885 h 5436676"/>
              <a:gd name="connsiteX4" fmla="*/ 476981 w 5228930"/>
              <a:gd name="connsiteY4" fmla="*/ 5325325 h 5436676"/>
              <a:gd name="connsiteX5" fmla="*/ 35021 w 5228930"/>
              <a:gd name="connsiteY5" fmla="*/ 2719285 h 5436676"/>
              <a:gd name="connsiteX0" fmla="*/ 46081 w 5194270"/>
              <a:gd name="connsiteY0" fmla="*/ 2671781 h 5438125"/>
              <a:gd name="connsiteX1" fmla="*/ 716641 w 5194270"/>
              <a:gd name="connsiteY1" fmla="*/ 568661 h 5438125"/>
              <a:gd name="connsiteX2" fmla="*/ 5090521 w 5194270"/>
              <a:gd name="connsiteY2" fmla="*/ 309581 h 5438125"/>
              <a:gd name="connsiteX3" fmla="*/ 3490321 w 5194270"/>
              <a:gd name="connsiteY3" fmla="*/ 4470101 h 5438125"/>
              <a:gd name="connsiteX4" fmla="*/ 442321 w 5194270"/>
              <a:gd name="connsiteY4" fmla="*/ 5323541 h 5438125"/>
              <a:gd name="connsiteX5" fmla="*/ 46081 w 5194270"/>
              <a:gd name="connsiteY5" fmla="*/ 2671781 h 5438125"/>
              <a:gd name="connsiteX0" fmla="*/ 114762 w 5214694"/>
              <a:gd name="connsiteY0" fmla="*/ 2463837 h 5230181"/>
              <a:gd name="connsiteX1" fmla="*/ 1718010 w 5214694"/>
              <a:gd name="connsiteY1" fmla="*/ 1375701 h 5230181"/>
              <a:gd name="connsiteX2" fmla="*/ 5159202 w 5214694"/>
              <a:gd name="connsiteY2" fmla="*/ 101637 h 5230181"/>
              <a:gd name="connsiteX3" fmla="*/ 3559002 w 5214694"/>
              <a:gd name="connsiteY3" fmla="*/ 4262157 h 5230181"/>
              <a:gd name="connsiteX4" fmla="*/ 511002 w 5214694"/>
              <a:gd name="connsiteY4" fmla="*/ 5115597 h 5230181"/>
              <a:gd name="connsiteX5" fmla="*/ 114762 w 5214694"/>
              <a:gd name="connsiteY5" fmla="*/ 2463837 h 5230181"/>
              <a:gd name="connsiteX0" fmla="*/ 129546 w 5174614"/>
              <a:gd name="connsiteY0" fmla="*/ 4192084 h 5136959"/>
              <a:gd name="connsiteX1" fmla="*/ 1677930 w 5174614"/>
              <a:gd name="connsiteY1" fmla="*/ 1394020 h 5136959"/>
              <a:gd name="connsiteX2" fmla="*/ 5119122 w 5174614"/>
              <a:gd name="connsiteY2" fmla="*/ 119956 h 5136959"/>
              <a:gd name="connsiteX3" fmla="*/ 3518922 w 5174614"/>
              <a:gd name="connsiteY3" fmla="*/ 4280476 h 5136959"/>
              <a:gd name="connsiteX4" fmla="*/ 470922 w 5174614"/>
              <a:gd name="connsiteY4" fmla="*/ 5133916 h 5136959"/>
              <a:gd name="connsiteX5" fmla="*/ 129546 w 5174614"/>
              <a:gd name="connsiteY5" fmla="*/ 4192084 h 5136959"/>
              <a:gd name="connsiteX0" fmla="*/ 168195 w 5189843"/>
              <a:gd name="connsiteY0" fmla="*/ 4154549 h 5099424"/>
              <a:gd name="connsiteX1" fmla="*/ 2246931 w 5189843"/>
              <a:gd name="connsiteY1" fmla="*/ 1676525 h 5099424"/>
              <a:gd name="connsiteX2" fmla="*/ 5157771 w 5189843"/>
              <a:gd name="connsiteY2" fmla="*/ 82421 h 5099424"/>
              <a:gd name="connsiteX3" fmla="*/ 3557571 w 5189843"/>
              <a:gd name="connsiteY3" fmla="*/ 4242941 h 5099424"/>
              <a:gd name="connsiteX4" fmla="*/ 509571 w 5189843"/>
              <a:gd name="connsiteY4" fmla="*/ 5096381 h 5099424"/>
              <a:gd name="connsiteX5" fmla="*/ 168195 w 5189843"/>
              <a:gd name="connsiteY5" fmla="*/ 4154549 h 5099424"/>
              <a:gd name="connsiteX0" fmla="*/ 168195 w 5101161"/>
              <a:gd name="connsiteY0" fmla="*/ 4260042 h 5204917"/>
              <a:gd name="connsiteX1" fmla="*/ 2246931 w 5101161"/>
              <a:gd name="connsiteY1" fmla="*/ 1782018 h 5204917"/>
              <a:gd name="connsiteX2" fmla="*/ 5066331 w 5101161"/>
              <a:gd name="connsiteY2" fmla="*/ 78186 h 5204917"/>
              <a:gd name="connsiteX3" fmla="*/ 3557571 w 5101161"/>
              <a:gd name="connsiteY3" fmla="*/ 4348434 h 5204917"/>
              <a:gd name="connsiteX4" fmla="*/ 509571 w 5101161"/>
              <a:gd name="connsiteY4" fmla="*/ 5201874 h 5204917"/>
              <a:gd name="connsiteX5" fmla="*/ 168195 w 5101161"/>
              <a:gd name="connsiteY5" fmla="*/ 4260042 h 52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161" h="5204917">
                <a:moveTo>
                  <a:pt x="168195" y="4260042"/>
                </a:moveTo>
                <a:cubicBezTo>
                  <a:pt x="457755" y="3690066"/>
                  <a:pt x="1430575" y="2478994"/>
                  <a:pt x="2246931" y="1782018"/>
                </a:cubicBezTo>
                <a:cubicBezTo>
                  <a:pt x="3063287" y="1085042"/>
                  <a:pt x="4847891" y="-349550"/>
                  <a:pt x="5066331" y="78186"/>
                </a:cubicBezTo>
                <a:cubicBezTo>
                  <a:pt x="5284771" y="505922"/>
                  <a:pt x="4438951" y="3484834"/>
                  <a:pt x="3557571" y="4348434"/>
                </a:cubicBezTo>
                <a:cubicBezTo>
                  <a:pt x="2676191" y="5212034"/>
                  <a:pt x="1074467" y="5216606"/>
                  <a:pt x="509571" y="5201874"/>
                </a:cubicBezTo>
                <a:cubicBezTo>
                  <a:pt x="-55325" y="5187142"/>
                  <a:pt x="-121365" y="4830018"/>
                  <a:pt x="168195" y="4260042"/>
                </a:cubicBezTo>
                <a:close/>
              </a:path>
            </a:pathLst>
          </a:cu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8835" y="3753800"/>
            <a:ext cx="5301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3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50671" y="4918679"/>
            <a:ext cx="3498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0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84820" y="6283411"/>
            <a:ext cx="47355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6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41854" y="4127989"/>
            <a:ext cx="3371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5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7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2621958" y="4496006"/>
            <a:ext cx="3717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78105" y="5565456"/>
            <a:ext cx="5301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60056" y="1255018"/>
            <a:ext cx="2843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3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18636" y="2732935"/>
            <a:ext cx="3002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61603" y="2367025"/>
            <a:ext cx="3380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21596" y="3924687"/>
            <a:ext cx="3834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05256" y="4305405"/>
            <a:ext cx="513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12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19616" y="3769339"/>
            <a:ext cx="5301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10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3" name="Straight Connector 32"/>
          <p:cNvCxnSpPr>
            <a:stCxn id="4" idx="5"/>
            <a:endCxn id="3" idx="1"/>
          </p:cNvCxnSpPr>
          <p:nvPr/>
        </p:nvCxnSpPr>
        <p:spPr bwMode="auto">
          <a:xfrm>
            <a:off x="2021549" y="2221314"/>
            <a:ext cx="1017658" cy="140952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10" idx="3"/>
            <a:endCxn id="3" idx="7"/>
          </p:cNvCxnSpPr>
          <p:nvPr/>
        </p:nvCxnSpPr>
        <p:spPr bwMode="auto">
          <a:xfrm flipH="1">
            <a:off x="3344924" y="1797438"/>
            <a:ext cx="2132405" cy="18334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Straight Connector 44"/>
          <p:cNvCxnSpPr>
            <a:stCxn id="5" idx="4"/>
            <a:endCxn id="9" idx="0"/>
          </p:cNvCxnSpPr>
          <p:nvPr/>
        </p:nvCxnSpPr>
        <p:spPr bwMode="auto">
          <a:xfrm flipH="1">
            <a:off x="7393018" y="2654842"/>
            <a:ext cx="341195" cy="147314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Connector 45"/>
          <p:cNvCxnSpPr>
            <a:stCxn id="8" idx="6"/>
            <a:endCxn id="9" idx="2"/>
          </p:cNvCxnSpPr>
          <p:nvPr/>
        </p:nvCxnSpPr>
        <p:spPr bwMode="auto">
          <a:xfrm>
            <a:off x="5312194" y="3374083"/>
            <a:ext cx="1864647" cy="952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Straight Connector 87"/>
          <p:cNvCxnSpPr>
            <a:stCxn id="6" idx="2"/>
            <a:endCxn id="7" idx="6"/>
          </p:cNvCxnSpPr>
          <p:nvPr/>
        </p:nvCxnSpPr>
        <p:spPr bwMode="auto">
          <a:xfrm flipH="1">
            <a:off x="1652515" y="5232007"/>
            <a:ext cx="2272323" cy="8615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2" name="Straight Connector 91"/>
          <p:cNvCxnSpPr>
            <a:stCxn id="11" idx="2"/>
            <a:endCxn id="7" idx="5"/>
          </p:cNvCxnSpPr>
          <p:nvPr/>
        </p:nvCxnSpPr>
        <p:spPr bwMode="auto">
          <a:xfrm flipH="1">
            <a:off x="1589197" y="6093532"/>
            <a:ext cx="4040989" cy="140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5" name="Straight Connector 94"/>
          <p:cNvCxnSpPr>
            <a:stCxn id="11" idx="7"/>
            <a:endCxn id="9" idx="4"/>
          </p:cNvCxnSpPr>
          <p:nvPr/>
        </p:nvCxnSpPr>
        <p:spPr bwMode="auto">
          <a:xfrm flipV="1">
            <a:off x="5999221" y="4525175"/>
            <a:ext cx="1393797" cy="142793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17</a:t>
            </a:fld>
            <a:endParaRPr lang="da-DK"/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2975890" y="3572675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1652515" y="1882296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7518036" y="2257657"/>
            <a:ext cx="432352" cy="39718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3924838" y="5033413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1220163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4879843" y="31754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7176841" y="41279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5414011" y="145841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5630186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/>
          <p:cNvCxnSpPr>
            <a:stCxn id="4" idx="6"/>
            <a:endCxn id="10" idx="2"/>
          </p:cNvCxnSpPr>
          <p:nvPr/>
        </p:nvCxnSpPr>
        <p:spPr bwMode="auto">
          <a:xfrm flipV="1">
            <a:off x="2084866" y="1657013"/>
            <a:ext cx="3329145" cy="42387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4" idx="4"/>
            <a:endCxn id="7" idx="0"/>
          </p:cNvCxnSpPr>
          <p:nvPr/>
        </p:nvCxnSpPr>
        <p:spPr bwMode="auto">
          <a:xfrm flipH="1">
            <a:off x="1436340" y="2279482"/>
            <a:ext cx="432352" cy="36154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1" name="Straight Connector 40"/>
          <p:cNvCxnSpPr>
            <a:stCxn id="3" idx="3"/>
            <a:endCxn id="7" idx="7"/>
          </p:cNvCxnSpPr>
          <p:nvPr/>
        </p:nvCxnSpPr>
        <p:spPr bwMode="auto">
          <a:xfrm flipH="1">
            <a:off x="1589197" y="3911694"/>
            <a:ext cx="1450009" cy="204141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9" idx="3"/>
            <a:endCxn id="6" idx="6"/>
          </p:cNvCxnSpPr>
          <p:nvPr/>
        </p:nvCxnSpPr>
        <p:spPr bwMode="auto">
          <a:xfrm flipH="1">
            <a:off x="4357190" y="4467008"/>
            <a:ext cx="2882969" cy="76499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Straight Connector 43"/>
          <p:cNvCxnSpPr>
            <a:stCxn id="5" idx="3"/>
            <a:endCxn id="6" idx="7"/>
          </p:cNvCxnSpPr>
          <p:nvPr/>
        </p:nvCxnSpPr>
        <p:spPr bwMode="auto">
          <a:xfrm flipH="1">
            <a:off x="4293872" y="2596675"/>
            <a:ext cx="3287481" cy="2494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7" name="Straight Connector 46"/>
          <p:cNvCxnSpPr>
            <a:stCxn id="10" idx="5"/>
            <a:endCxn id="9" idx="1"/>
          </p:cNvCxnSpPr>
          <p:nvPr/>
        </p:nvCxnSpPr>
        <p:spPr bwMode="auto">
          <a:xfrm>
            <a:off x="5783046" y="1797438"/>
            <a:ext cx="1457113" cy="23887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Connector 47"/>
          <p:cNvCxnSpPr>
            <a:stCxn id="8" idx="3"/>
            <a:endCxn id="6" idx="0"/>
          </p:cNvCxnSpPr>
          <p:nvPr/>
        </p:nvCxnSpPr>
        <p:spPr bwMode="auto">
          <a:xfrm flipH="1">
            <a:off x="4141015" y="3514508"/>
            <a:ext cx="802145" cy="1518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Connector 48"/>
          <p:cNvCxnSpPr>
            <a:stCxn id="10" idx="6"/>
            <a:endCxn id="5" idx="2"/>
          </p:cNvCxnSpPr>
          <p:nvPr/>
        </p:nvCxnSpPr>
        <p:spPr bwMode="auto">
          <a:xfrm>
            <a:off x="5846363" y="1657013"/>
            <a:ext cx="1671673" cy="79923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0" name="Straight Connector 49"/>
          <p:cNvCxnSpPr>
            <a:stCxn id="10" idx="4"/>
            <a:endCxn id="8" idx="0"/>
          </p:cNvCxnSpPr>
          <p:nvPr/>
        </p:nvCxnSpPr>
        <p:spPr bwMode="auto">
          <a:xfrm flipH="1">
            <a:off x="5096019" y="1855605"/>
            <a:ext cx="534169" cy="131988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99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385654" y="2732934"/>
            <a:ext cx="30023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3901" y="3753799"/>
            <a:ext cx="49479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2149" y="1624772"/>
            <a:ext cx="320148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2677" y="5930186"/>
            <a:ext cx="56216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9316" y="3723600"/>
            <a:ext cx="33061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468" y="3104460"/>
            <a:ext cx="29229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4747" y="5035793"/>
            <a:ext cx="22867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08393" y="1826322"/>
            <a:ext cx="55410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52541" y="4496680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9783" y="5380344"/>
            <a:ext cx="3994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1518" y="2402235"/>
            <a:ext cx="56157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49499" y="4551933"/>
            <a:ext cx="49501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86058" y="2597858"/>
            <a:ext cx="51780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02708" y="3900327"/>
            <a:ext cx="547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1463" y="3917608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5380" y="2367025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6532" y="306952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Directed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Spanning Trees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11011" y="3111009"/>
            <a:ext cx="29229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51647" y="4020944"/>
            <a:ext cx="25533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2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10543" y="2408488"/>
            <a:ext cx="5029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16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10970" y="5398359"/>
            <a:ext cx="22867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62677" y="6289460"/>
            <a:ext cx="56216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13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96194" y="4920469"/>
            <a:ext cx="4247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7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40595" y="2942416"/>
            <a:ext cx="3963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892507" y="1290366"/>
            <a:ext cx="5101161" cy="5204917"/>
          </a:xfrm>
          <a:custGeom>
            <a:avLst/>
            <a:gdLst>
              <a:gd name="connsiteX0" fmla="*/ 218069 w 5753580"/>
              <a:gd name="connsiteY0" fmla="*/ 2980267 h 5619627"/>
              <a:gd name="connsiteX1" fmla="*/ 1056269 w 5753580"/>
              <a:gd name="connsiteY1" fmla="*/ 648547 h 5619627"/>
              <a:gd name="connsiteX2" fmla="*/ 5643509 w 5753580"/>
              <a:gd name="connsiteY2" fmla="*/ 313267 h 5619627"/>
              <a:gd name="connsiteX3" fmla="*/ 3997589 w 5753580"/>
              <a:gd name="connsiteY3" fmla="*/ 4717627 h 5619627"/>
              <a:gd name="connsiteX4" fmla="*/ 355229 w 5753580"/>
              <a:gd name="connsiteY4" fmla="*/ 5494867 h 5619627"/>
              <a:gd name="connsiteX5" fmla="*/ 218069 w 5753580"/>
              <a:gd name="connsiteY5" fmla="*/ 2980267 h 5619627"/>
              <a:gd name="connsiteX0" fmla="*/ 6438 w 5541949"/>
              <a:gd name="connsiteY0" fmla="*/ 2980267 h 5657016"/>
              <a:gd name="connsiteX1" fmla="*/ 844638 w 5541949"/>
              <a:gd name="connsiteY1" fmla="*/ 648547 h 5657016"/>
              <a:gd name="connsiteX2" fmla="*/ 5431878 w 5541949"/>
              <a:gd name="connsiteY2" fmla="*/ 313267 h 5657016"/>
              <a:gd name="connsiteX3" fmla="*/ 3785958 w 5541949"/>
              <a:gd name="connsiteY3" fmla="*/ 4717627 h 5657016"/>
              <a:gd name="connsiteX4" fmla="*/ 661758 w 5541949"/>
              <a:gd name="connsiteY4" fmla="*/ 5540587 h 5657016"/>
              <a:gd name="connsiteX5" fmla="*/ 6438 w 5541949"/>
              <a:gd name="connsiteY5" fmla="*/ 2980267 h 5657016"/>
              <a:gd name="connsiteX0" fmla="*/ 31057 w 5353208"/>
              <a:gd name="connsiteY0" fmla="*/ 2932865 h 5657515"/>
              <a:gd name="connsiteX1" fmla="*/ 655897 w 5353208"/>
              <a:gd name="connsiteY1" fmla="*/ 646865 h 5657515"/>
              <a:gd name="connsiteX2" fmla="*/ 5243137 w 5353208"/>
              <a:gd name="connsiteY2" fmla="*/ 311585 h 5657515"/>
              <a:gd name="connsiteX3" fmla="*/ 3597217 w 5353208"/>
              <a:gd name="connsiteY3" fmla="*/ 4715945 h 5657515"/>
              <a:gd name="connsiteX4" fmla="*/ 473017 w 5353208"/>
              <a:gd name="connsiteY4" fmla="*/ 5538905 h 5657515"/>
              <a:gd name="connsiteX5" fmla="*/ 31057 w 5353208"/>
              <a:gd name="connsiteY5" fmla="*/ 2932865 h 5657515"/>
              <a:gd name="connsiteX0" fmla="*/ 37828 w 5354943"/>
              <a:gd name="connsiteY0" fmla="*/ 2890861 h 5615511"/>
              <a:gd name="connsiteX1" fmla="*/ 754108 w 5354943"/>
              <a:gd name="connsiteY1" fmla="*/ 742021 h 5615511"/>
              <a:gd name="connsiteX2" fmla="*/ 5249908 w 5354943"/>
              <a:gd name="connsiteY2" fmla="*/ 269581 h 5615511"/>
              <a:gd name="connsiteX3" fmla="*/ 3603988 w 5354943"/>
              <a:gd name="connsiteY3" fmla="*/ 4673941 h 5615511"/>
              <a:gd name="connsiteX4" fmla="*/ 479788 w 5354943"/>
              <a:gd name="connsiteY4" fmla="*/ 5496901 h 5615511"/>
              <a:gd name="connsiteX5" fmla="*/ 37828 w 5354943"/>
              <a:gd name="connsiteY5" fmla="*/ 2890861 h 5615511"/>
              <a:gd name="connsiteX0" fmla="*/ 37828 w 5241244"/>
              <a:gd name="connsiteY0" fmla="*/ 2721541 h 5446191"/>
              <a:gd name="connsiteX1" fmla="*/ 754108 w 5241244"/>
              <a:gd name="connsiteY1" fmla="*/ 572701 h 5446191"/>
              <a:gd name="connsiteX2" fmla="*/ 5127988 w 5241244"/>
              <a:gd name="connsiteY2" fmla="*/ 313621 h 5446191"/>
              <a:gd name="connsiteX3" fmla="*/ 3603988 w 5241244"/>
              <a:gd name="connsiteY3" fmla="*/ 4504621 h 5446191"/>
              <a:gd name="connsiteX4" fmla="*/ 479788 w 5241244"/>
              <a:gd name="connsiteY4" fmla="*/ 5327581 h 5446191"/>
              <a:gd name="connsiteX5" fmla="*/ 37828 w 5241244"/>
              <a:gd name="connsiteY5" fmla="*/ 2721541 h 5446191"/>
              <a:gd name="connsiteX0" fmla="*/ 35021 w 5228930"/>
              <a:gd name="connsiteY0" fmla="*/ 2719285 h 5436676"/>
              <a:gd name="connsiteX1" fmla="*/ 751301 w 5228930"/>
              <a:gd name="connsiteY1" fmla="*/ 570445 h 5436676"/>
              <a:gd name="connsiteX2" fmla="*/ 5125181 w 5228930"/>
              <a:gd name="connsiteY2" fmla="*/ 311365 h 5436676"/>
              <a:gd name="connsiteX3" fmla="*/ 3524981 w 5228930"/>
              <a:gd name="connsiteY3" fmla="*/ 4471885 h 5436676"/>
              <a:gd name="connsiteX4" fmla="*/ 476981 w 5228930"/>
              <a:gd name="connsiteY4" fmla="*/ 5325325 h 5436676"/>
              <a:gd name="connsiteX5" fmla="*/ 35021 w 5228930"/>
              <a:gd name="connsiteY5" fmla="*/ 2719285 h 5436676"/>
              <a:gd name="connsiteX0" fmla="*/ 46081 w 5194270"/>
              <a:gd name="connsiteY0" fmla="*/ 2671781 h 5438125"/>
              <a:gd name="connsiteX1" fmla="*/ 716641 w 5194270"/>
              <a:gd name="connsiteY1" fmla="*/ 568661 h 5438125"/>
              <a:gd name="connsiteX2" fmla="*/ 5090521 w 5194270"/>
              <a:gd name="connsiteY2" fmla="*/ 309581 h 5438125"/>
              <a:gd name="connsiteX3" fmla="*/ 3490321 w 5194270"/>
              <a:gd name="connsiteY3" fmla="*/ 4470101 h 5438125"/>
              <a:gd name="connsiteX4" fmla="*/ 442321 w 5194270"/>
              <a:gd name="connsiteY4" fmla="*/ 5323541 h 5438125"/>
              <a:gd name="connsiteX5" fmla="*/ 46081 w 5194270"/>
              <a:gd name="connsiteY5" fmla="*/ 2671781 h 5438125"/>
              <a:gd name="connsiteX0" fmla="*/ 114762 w 5214694"/>
              <a:gd name="connsiteY0" fmla="*/ 2463837 h 5230181"/>
              <a:gd name="connsiteX1" fmla="*/ 1718010 w 5214694"/>
              <a:gd name="connsiteY1" fmla="*/ 1375701 h 5230181"/>
              <a:gd name="connsiteX2" fmla="*/ 5159202 w 5214694"/>
              <a:gd name="connsiteY2" fmla="*/ 101637 h 5230181"/>
              <a:gd name="connsiteX3" fmla="*/ 3559002 w 5214694"/>
              <a:gd name="connsiteY3" fmla="*/ 4262157 h 5230181"/>
              <a:gd name="connsiteX4" fmla="*/ 511002 w 5214694"/>
              <a:gd name="connsiteY4" fmla="*/ 5115597 h 5230181"/>
              <a:gd name="connsiteX5" fmla="*/ 114762 w 5214694"/>
              <a:gd name="connsiteY5" fmla="*/ 2463837 h 5230181"/>
              <a:gd name="connsiteX0" fmla="*/ 129546 w 5174614"/>
              <a:gd name="connsiteY0" fmla="*/ 4192084 h 5136959"/>
              <a:gd name="connsiteX1" fmla="*/ 1677930 w 5174614"/>
              <a:gd name="connsiteY1" fmla="*/ 1394020 h 5136959"/>
              <a:gd name="connsiteX2" fmla="*/ 5119122 w 5174614"/>
              <a:gd name="connsiteY2" fmla="*/ 119956 h 5136959"/>
              <a:gd name="connsiteX3" fmla="*/ 3518922 w 5174614"/>
              <a:gd name="connsiteY3" fmla="*/ 4280476 h 5136959"/>
              <a:gd name="connsiteX4" fmla="*/ 470922 w 5174614"/>
              <a:gd name="connsiteY4" fmla="*/ 5133916 h 5136959"/>
              <a:gd name="connsiteX5" fmla="*/ 129546 w 5174614"/>
              <a:gd name="connsiteY5" fmla="*/ 4192084 h 5136959"/>
              <a:gd name="connsiteX0" fmla="*/ 168195 w 5189843"/>
              <a:gd name="connsiteY0" fmla="*/ 4154549 h 5099424"/>
              <a:gd name="connsiteX1" fmla="*/ 2246931 w 5189843"/>
              <a:gd name="connsiteY1" fmla="*/ 1676525 h 5099424"/>
              <a:gd name="connsiteX2" fmla="*/ 5157771 w 5189843"/>
              <a:gd name="connsiteY2" fmla="*/ 82421 h 5099424"/>
              <a:gd name="connsiteX3" fmla="*/ 3557571 w 5189843"/>
              <a:gd name="connsiteY3" fmla="*/ 4242941 h 5099424"/>
              <a:gd name="connsiteX4" fmla="*/ 509571 w 5189843"/>
              <a:gd name="connsiteY4" fmla="*/ 5096381 h 5099424"/>
              <a:gd name="connsiteX5" fmla="*/ 168195 w 5189843"/>
              <a:gd name="connsiteY5" fmla="*/ 4154549 h 5099424"/>
              <a:gd name="connsiteX0" fmla="*/ 168195 w 5101161"/>
              <a:gd name="connsiteY0" fmla="*/ 4260042 h 5204917"/>
              <a:gd name="connsiteX1" fmla="*/ 2246931 w 5101161"/>
              <a:gd name="connsiteY1" fmla="*/ 1782018 h 5204917"/>
              <a:gd name="connsiteX2" fmla="*/ 5066331 w 5101161"/>
              <a:gd name="connsiteY2" fmla="*/ 78186 h 5204917"/>
              <a:gd name="connsiteX3" fmla="*/ 3557571 w 5101161"/>
              <a:gd name="connsiteY3" fmla="*/ 4348434 h 5204917"/>
              <a:gd name="connsiteX4" fmla="*/ 509571 w 5101161"/>
              <a:gd name="connsiteY4" fmla="*/ 5201874 h 5204917"/>
              <a:gd name="connsiteX5" fmla="*/ 168195 w 5101161"/>
              <a:gd name="connsiteY5" fmla="*/ 4260042 h 52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161" h="5204917">
                <a:moveTo>
                  <a:pt x="168195" y="4260042"/>
                </a:moveTo>
                <a:cubicBezTo>
                  <a:pt x="457755" y="3690066"/>
                  <a:pt x="1430575" y="2478994"/>
                  <a:pt x="2246931" y="1782018"/>
                </a:cubicBezTo>
                <a:cubicBezTo>
                  <a:pt x="3063287" y="1085042"/>
                  <a:pt x="4847891" y="-349550"/>
                  <a:pt x="5066331" y="78186"/>
                </a:cubicBezTo>
                <a:cubicBezTo>
                  <a:pt x="5284771" y="505922"/>
                  <a:pt x="4438951" y="3484834"/>
                  <a:pt x="3557571" y="4348434"/>
                </a:cubicBezTo>
                <a:cubicBezTo>
                  <a:pt x="2676191" y="5212034"/>
                  <a:pt x="1074467" y="5216606"/>
                  <a:pt x="509571" y="5201874"/>
                </a:cubicBezTo>
                <a:cubicBezTo>
                  <a:pt x="-55325" y="5187142"/>
                  <a:pt x="-121365" y="4830018"/>
                  <a:pt x="168195" y="4260042"/>
                </a:cubicBezTo>
                <a:close/>
              </a:path>
            </a:pathLst>
          </a:cu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8835" y="3753800"/>
            <a:ext cx="5301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3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50671" y="4918679"/>
            <a:ext cx="34981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0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784820" y="6283411"/>
            <a:ext cx="47355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6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41854" y="4127989"/>
            <a:ext cx="3371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5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7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723132" y="2037918"/>
            <a:ext cx="33811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8182" y="2538417"/>
            <a:ext cx="33811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09220" y="3080376"/>
            <a:ext cx="33811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09220" y="2072492"/>
            <a:ext cx="33811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85889" y="3060430"/>
            <a:ext cx="33811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85889" y="2026923"/>
            <a:ext cx="33811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18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-6532" y="306952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small example</a:t>
            </a: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2543306" y="2045350"/>
            <a:ext cx="3742661" cy="1414295"/>
            <a:chOff x="1557735" y="1432600"/>
            <a:chExt cx="2687769" cy="1015667"/>
          </a:xfrm>
        </p:grpSpPr>
        <p:sp>
          <p:nvSpPr>
            <p:cNvPr id="4" name="Oval 56"/>
            <p:cNvSpPr>
              <a:spLocks noChangeAspect="1" noChangeArrowheads="1"/>
            </p:cNvSpPr>
            <p:nvPr/>
          </p:nvSpPr>
          <p:spPr bwMode="auto">
            <a:xfrm>
              <a:off x="1557735" y="1814433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56"/>
            <p:cNvSpPr>
              <a:spLocks noChangeAspect="1" noChangeArrowheads="1"/>
            </p:cNvSpPr>
            <p:nvPr/>
          </p:nvSpPr>
          <p:spPr bwMode="auto">
            <a:xfrm>
              <a:off x="2432845" y="1814433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213175" y="1432600"/>
              <a:ext cx="252000" cy="1015667"/>
              <a:chOff x="3258214" y="1432600"/>
              <a:chExt cx="252000" cy="1015667"/>
            </a:xfrm>
          </p:grpSpPr>
          <p:sp>
            <p:nvSpPr>
              <p:cNvPr id="6" name="Oval 56"/>
              <p:cNvSpPr>
                <a:spLocks noChangeAspect="1" noChangeArrowheads="1"/>
              </p:cNvSpPr>
              <p:nvPr/>
            </p:nvSpPr>
            <p:spPr bwMode="auto">
              <a:xfrm>
                <a:off x="3258214" y="1432600"/>
                <a:ext cx="252000" cy="2520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" name="Oval 56"/>
              <p:cNvSpPr>
                <a:spLocks noChangeAspect="1" noChangeArrowheads="1"/>
              </p:cNvSpPr>
              <p:nvPr/>
            </p:nvSpPr>
            <p:spPr bwMode="auto">
              <a:xfrm>
                <a:off x="3258214" y="2196267"/>
                <a:ext cx="252000" cy="2520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8" name="Oval 56"/>
            <p:cNvSpPr>
              <a:spLocks noChangeAspect="1" noChangeArrowheads="1"/>
            </p:cNvSpPr>
            <p:nvPr/>
          </p:nvSpPr>
          <p:spPr bwMode="auto">
            <a:xfrm>
              <a:off x="3993504" y="1814433"/>
              <a:ext cx="252000" cy="2520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10" name="Straight Connector 9"/>
            <p:cNvCxnSpPr>
              <a:stCxn id="4" idx="6"/>
              <a:endCxn id="5" idx="2"/>
            </p:cNvCxnSpPr>
            <p:nvPr/>
          </p:nvCxnSpPr>
          <p:spPr bwMode="auto">
            <a:xfrm>
              <a:off x="1809735" y="1940433"/>
              <a:ext cx="62311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4" name="Straight Connector 13"/>
            <p:cNvCxnSpPr>
              <a:stCxn id="5" idx="7"/>
              <a:endCxn id="6" idx="2"/>
            </p:cNvCxnSpPr>
            <p:nvPr/>
          </p:nvCxnSpPr>
          <p:spPr bwMode="auto">
            <a:xfrm flipV="1">
              <a:off x="2647940" y="1558600"/>
              <a:ext cx="565235" cy="2927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7" name="Straight Connector 16"/>
            <p:cNvCxnSpPr>
              <a:stCxn id="6" idx="4"/>
              <a:endCxn id="7" idx="0"/>
            </p:cNvCxnSpPr>
            <p:nvPr/>
          </p:nvCxnSpPr>
          <p:spPr bwMode="auto">
            <a:xfrm>
              <a:off x="3339175" y="1684600"/>
              <a:ext cx="0" cy="5116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0" name="Straight Connector 19"/>
            <p:cNvCxnSpPr>
              <a:stCxn id="7" idx="2"/>
              <a:endCxn id="5" idx="5"/>
            </p:cNvCxnSpPr>
            <p:nvPr/>
          </p:nvCxnSpPr>
          <p:spPr bwMode="auto">
            <a:xfrm flipH="1" flipV="1">
              <a:off x="2647940" y="2029528"/>
              <a:ext cx="565235" cy="2927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3" name="Straight Connector 22"/>
            <p:cNvCxnSpPr>
              <a:stCxn id="6" idx="6"/>
              <a:endCxn id="8" idx="1"/>
            </p:cNvCxnSpPr>
            <p:nvPr/>
          </p:nvCxnSpPr>
          <p:spPr bwMode="auto">
            <a:xfrm>
              <a:off x="3465175" y="1558600"/>
              <a:ext cx="565234" cy="2927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6" name="Straight Connector 25"/>
            <p:cNvCxnSpPr>
              <a:stCxn id="8" idx="3"/>
              <a:endCxn id="7" idx="6"/>
            </p:cNvCxnSpPr>
            <p:nvPr/>
          </p:nvCxnSpPr>
          <p:spPr bwMode="auto">
            <a:xfrm flipH="1">
              <a:off x="3465175" y="2029528"/>
              <a:ext cx="565234" cy="2927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2969019" y="2363013"/>
            <a:ext cx="33811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3557574" y="1772242"/>
            <a:ext cx="1994811" cy="1894787"/>
          </a:xfrm>
          <a:prstGeom prst="ellipse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99071" y="3060430"/>
            <a:ext cx="33811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0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356524" y="1491681"/>
            <a:ext cx="3111834" cy="2477006"/>
          </a:xfrm>
          <a:prstGeom prst="ellipse">
            <a:avLst/>
          </a:prstGeom>
          <a:noFill/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89934" y="2781173"/>
            <a:ext cx="33811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8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631" y="4217585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edges end up with weight 0.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72" y="4751776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But,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every </a:t>
            </a:r>
            <a:r>
              <a:rPr 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MDST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40" y="5285966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MDST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enters both cycles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once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91502" y="3150390"/>
            <a:ext cx="33811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0</a:t>
            </a:r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07338" y="2457650"/>
                <a:ext cx="267632" cy="26298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338" y="2457650"/>
                <a:ext cx="267632" cy="262989"/>
              </a:xfrm>
              <a:prstGeom prst="rect">
                <a:avLst/>
              </a:prstGeom>
              <a:blipFill rotWithShape="0">
                <a:blip r:embed="rId2"/>
                <a:stretch>
                  <a:fillRect b="-48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13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19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-6532" y="306952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small example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25973" y="1366552"/>
            <a:ext cx="3925052" cy="2477006"/>
            <a:chOff x="2543306" y="1491681"/>
            <a:chExt cx="3925052" cy="2477006"/>
          </a:xfrm>
        </p:grpSpPr>
        <p:sp>
          <p:nvSpPr>
            <p:cNvPr id="37" name="TextBox 36"/>
            <p:cNvSpPr txBox="1"/>
            <p:nvPr/>
          </p:nvSpPr>
          <p:spPr>
            <a:xfrm>
              <a:off x="5723132" y="2037918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</a:rPr>
                <a:t>0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08182" y="2538417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9220" y="3080376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09220" y="2072492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85889" y="3060430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85889" y="2026923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2543306" y="2045350"/>
              <a:ext cx="3742661" cy="1414295"/>
              <a:chOff x="1557735" y="1432600"/>
              <a:chExt cx="2687769" cy="1015667"/>
            </a:xfrm>
          </p:grpSpPr>
          <p:sp>
            <p:nvSpPr>
              <p:cNvPr id="4" name="Oval 56"/>
              <p:cNvSpPr>
                <a:spLocks noChangeAspect="1" noChangeArrowheads="1"/>
              </p:cNvSpPr>
              <p:nvPr/>
            </p:nvSpPr>
            <p:spPr bwMode="auto">
              <a:xfrm>
                <a:off x="1557735" y="1814433"/>
                <a:ext cx="252000" cy="2520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" name="Oval 56"/>
              <p:cNvSpPr>
                <a:spLocks noChangeAspect="1" noChangeArrowheads="1"/>
              </p:cNvSpPr>
              <p:nvPr/>
            </p:nvSpPr>
            <p:spPr bwMode="auto">
              <a:xfrm>
                <a:off x="2432845" y="1814433"/>
                <a:ext cx="252000" cy="2520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213175" y="1432600"/>
                <a:ext cx="252000" cy="1015667"/>
                <a:chOff x="3258214" y="1432600"/>
                <a:chExt cx="252000" cy="1015667"/>
              </a:xfrm>
            </p:grpSpPr>
            <p:sp>
              <p:nvSpPr>
                <p:cNvPr id="6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3258214" y="1432600"/>
                  <a:ext cx="252000" cy="2520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7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3258214" y="2196267"/>
                  <a:ext cx="252000" cy="2520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8" name="Oval 56"/>
              <p:cNvSpPr>
                <a:spLocks noChangeAspect="1" noChangeArrowheads="1"/>
              </p:cNvSpPr>
              <p:nvPr/>
            </p:nvSpPr>
            <p:spPr bwMode="auto">
              <a:xfrm>
                <a:off x="3993504" y="1814433"/>
                <a:ext cx="252000" cy="2520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0" name="Straight Connector 9"/>
              <p:cNvCxnSpPr>
                <a:stCxn id="4" idx="6"/>
                <a:endCxn id="5" idx="2"/>
              </p:cNvCxnSpPr>
              <p:nvPr/>
            </p:nvCxnSpPr>
            <p:spPr bwMode="auto">
              <a:xfrm>
                <a:off x="1809735" y="1940433"/>
                <a:ext cx="623110" cy="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4" name="Straight Connector 13"/>
              <p:cNvCxnSpPr>
                <a:stCxn id="5" idx="7"/>
                <a:endCxn id="6" idx="2"/>
              </p:cNvCxnSpPr>
              <p:nvPr/>
            </p:nvCxnSpPr>
            <p:spPr bwMode="auto">
              <a:xfrm flipV="1">
                <a:off x="2647940" y="1558600"/>
                <a:ext cx="565235" cy="292738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17" name="Straight Connector 16"/>
              <p:cNvCxnSpPr>
                <a:stCxn id="6" idx="4"/>
                <a:endCxn id="7" idx="0"/>
              </p:cNvCxnSpPr>
              <p:nvPr/>
            </p:nvCxnSpPr>
            <p:spPr bwMode="auto">
              <a:xfrm>
                <a:off x="3339175" y="1684600"/>
                <a:ext cx="0" cy="511667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20" name="Straight Connector 19"/>
              <p:cNvCxnSpPr>
                <a:stCxn id="7" idx="2"/>
                <a:endCxn id="5" idx="5"/>
              </p:cNvCxnSpPr>
              <p:nvPr/>
            </p:nvCxnSpPr>
            <p:spPr bwMode="auto">
              <a:xfrm flipH="1" flipV="1">
                <a:off x="2647940" y="2029528"/>
                <a:ext cx="565235" cy="29273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23" name="Straight Connector 22"/>
              <p:cNvCxnSpPr>
                <a:stCxn id="6" idx="6"/>
                <a:endCxn id="8" idx="1"/>
              </p:cNvCxnSpPr>
              <p:nvPr/>
            </p:nvCxnSpPr>
            <p:spPr bwMode="auto">
              <a:xfrm>
                <a:off x="3465175" y="1558600"/>
                <a:ext cx="565234" cy="292738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26" name="Straight Connector 25"/>
              <p:cNvCxnSpPr>
                <a:stCxn id="8" idx="3"/>
                <a:endCxn id="7" idx="6"/>
              </p:cNvCxnSpPr>
              <p:nvPr/>
            </p:nvCxnSpPr>
            <p:spPr bwMode="auto">
              <a:xfrm flipH="1">
                <a:off x="3465175" y="2029528"/>
                <a:ext cx="565234" cy="29273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sp>
          <p:nvSpPr>
            <p:cNvPr id="29" name="TextBox 28"/>
            <p:cNvSpPr txBox="1"/>
            <p:nvPr/>
          </p:nvSpPr>
          <p:spPr>
            <a:xfrm>
              <a:off x="2969019" y="2363013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3557574" y="1772242"/>
              <a:ext cx="1994811" cy="1894787"/>
            </a:xfrm>
            <a:prstGeom prst="ellipse">
              <a:avLst/>
            </a:prstGeom>
            <a:noFill/>
            <a:ln w="317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99071" y="3060430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</a:rPr>
                <a:t>0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356524" y="1491681"/>
              <a:ext cx="3111834" cy="2477006"/>
            </a:xfrm>
            <a:prstGeom prst="ellipse">
              <a:avLst/>
            </a:prstGeom>
            <a:noFill/>
            <a:ln w="317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89934" y="2781173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</a:rPr>
                <a:t>8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91502" y="3150390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0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25973" y="4040780"/>
            <a:ext cx="3925052" cy="2477006"/>
            <a:chOff x="2695706" y="4165909"/>
            <a:chExt cx="3925052" cy="2477006"/>
          </a:xfrm>
        </p:grpSpPr>
        <p:sp>
          <p:nvSpPr>
            <p:cNvPr id="45" name="TextBox 44"/>
            <p:cNvSpPr txBox="1"/>
            <p:nvPr/>
          </p:nvSpPr>
          <p:spPr>
            <a:xfrm>
              <a:off x="5875532" y="4712146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</a:rPr>
                <a:t>0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60582" y="5212645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61620" y="5754604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61620" y="4746720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38289" y="5734658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2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38289" y="4701151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2695706" y="4719578"/>
              <a:ext cx="3742661" cy="1414295"/>
              <a:chOff x="1557735" y="1432600"/>
              <a:chExt cx="2687769" cy="1015667"/>
            </a:xfrm>
          </p:grpSpPr>
          <p:sp>
            <p:nvSpPr>
              <p:cNvPr id="52" name="Oval 56"/>
              <p:cNvSpPr>
                <a:spLocks noChangeAspect="1" noChangeArrowheads="1"/>
              </p:cNvSpPr>
              <p:nvPr/>
            </p:nvSpPr>
            <p:spPr bwMode="auto">
              <a:xfrm>
                <a:off x="1557735" y="1814433"/>
                <a:ext cx="252000" cy="2520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3" name="Oval 56"/>
              <p:cNvSpPr>
                <a:spLocks noChangeAspect="1" noChangeArrowheads="1"/>
              </p:cNvSpPr>
              <p:nvPr/>
            </p:nvSpPr>
            <p:spPr bwMode="auto">
              <a:xfrm>
                <a:off x="2432845" y="1814433"/>
                <a:ext cx="252000" cy="2520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3213175" y="1432600"/>
                <a:ext cx="252000" cy="1015667"/>
                <a:chOff x="3258214" y="1432600"/>
                <a:chExt cx="252000" cy="1015667"/>
              </a:xfrm>
            </p:grpSpPr>
            <p:sp>
              <p:nvSpPr>
                <p:cNvPr id="62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3258214" y="1432600"/>
                  <a:ext cx="252000" cy="2520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63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3258214" y="2196267"/>
                  <a:ext cx="252000" cy="2520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55" name="Oval 56"/>
              <p:cNvSpPr>
                <a:spLocks noChangeAspect="1" noChangeArrowheads="1"/>
              </p:cNvSpPr>
              <p:nvPr/>
            </p:nvSpPr>
            <p:spPr bwMode="auto">
              <a:xfrm>
                <a:off x="3993504" y="1814433"/>
                <a:ext cx="252000" cy="25200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56" name="Straight Connector 55"/>
              <p:cNvCxnSpPr>
                <a:stCxn id="52" idx="6"/>
                <a:endCxn id="53" idx="2"/>
              </p:cNvCxnSpPr>
              <p:nvPr/>
            </p:nvCxnSpPr>
            <p:spPr bwMode="auto">
              <a:xfrm>
                <a:off x="1809735" y="1940433"/>
                <a:ext cx="623110" cy="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57" name="Straight Connector 56"/>
              <p:cNvCxnSpPr>
                <a:stCxn id="53" idx="7"/>
                <a:endCxn id="62" idx="2"/>
              </p:cNvCxnSpPr>
              <p:nvPr/>
            </p:nvCxnSpPr>
            <p:spPr bwMode="auto">
              <a:xfrm flipV="1">
                <a:off x="2647940" y="1558600"/>
                <a:ext cx="565235" cy="292738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58" name="Straight Connector 57"/>
              <p:cNvCxnSpPr>
                <a:stCxn id="62" idx="4"/>
                <a:endCxn id="63" idx="0"/>
              </p:cNvCxnSpPr>
              <p:nvPr/>
            </p:nvCxnSpPr>
            <p:spPr bwMode="auto">
              <a:xfrm>
                <a:off x="3339175" y="1684600"/>
                <a:ext cx="0" cy="51166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59" name="Straight Connector 58"/>
              <p:cNvCxnSpPr>
                <a:stCxn id="63" idx="2"/>
                <a:endCxn id="53" idx="5"/>
              </p:cNvCxnSpPr>
              <p:nvPr/>
            </p:nvCxnSpPr>
            <p:spPr bwMode="auto">
              <a:xfrm flipH="1" flipV="1">
                <a:off x="2647940" y="2029528"/>
                <a:ext cx="565235" cy="29273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60" name="Straight Connector 59"/>
              <p:cNvCxnSpPr>
                <a:stCxn id="62" idx="6"/>
                <a:endCxn id="55" idx="1"/>
              </p:cNvCxnSpPr>
              <p:nvPr/>
            </p:nvCxnSpPr>
            <p:spPr bwMode="auto">
              <a:xfrm>
                <a:off x="3465175" y="1558600"/>
                <a:ext cx="565234" cy="292738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cxnSp>
            <p:nvCxnSpPr>
              <p:cNvPr id="61" name="Straight Connector 60"/>
              <p:cNvCxnSpPr>
                <a:stCxn id="55" idx="3"/>
                <a:endCxn id="63" idx="6"/>
              </p:cNvCxnSpPr>
              <p:nvPr/>
            </p:nvCxnSpPr>
            <p:spPr bwMode="auto">
              <a:xfrm flipH="1">
                <a:off x="3465175" y="2029528"/>
                <a:ext cx="565234" cy="292739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sp>
          <p:nvSpPr>
            <p:cNvPr id="64" name="TextBox 63"/>
            <p:cNvSpPr txBox="1"/>
            <p:nvPr/>
          </p:nvSpPr>
          <p:spPr>
            <a:xfrm>
              <a:off x="3121419" y="5037241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10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709974" y="4446470"/>
              <a:ext cx="1994811" cy="1894787"/>
            </a:xfrm>
            <a:prstGeom prst="ellipse">
              <a:avLst/>
            </a:prstGeom>
            <a:noFill/>
            <a:ln w="317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51471" y="5734658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</a:rPr>
                <a:t>0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508924" y="4165909"/>
              <a:ext cx="3111834" cy="2477006"/>
            </a:xfrm>
            <a:prstGeom prst="ellipse">
              <a:avLst/>
            </a:prstGeom>
            <a:noFill/>
            <a:ln w="317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endParaRPr lang="he-IL">
                <a:solidFill>
                  <a:schemeClr val="accent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42334" y="5455401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</a:rPr>
                <a:t>8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43902" y="5824618"/>
              <a:ext cx="33811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B050"/>
                  </a:solidFill>
                </a:rPr>
                <a:t>0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637538" y="1958724"/>
                <a:ext cx="3031043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MDST</a:t>
                </a:r>
                <a:b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=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11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6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538" y="1958724"/>
                <a:ext cx="3031043" cy="1292662"/>
              </a:xfrm>
              <a:prstGeom prst="rect">
                <a:avLst/>
              </a:prstGeom>
              <a:blipFill rotWithShape="0">
                <a:blip r:embed="rId2"/>
                <a:stretch>
                  <a:fillRect t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6716" y="4632952"/>
                <a:ext cx="3031043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an MDST</a:t>
                </a:r>
                <a:b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=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13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6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716" y="4632952"/>
                <a:ext cx="3031043" cy="1292662"/>
              </a:xfrm>
              <a:prstGeom prst="rect">
                <a:avLst/>
              </a:prstGeom>
              <a:blipFill rotWithShape="0">
                <a:blip r:embed="rId3"/>
                <a:stretch>
                  <a:fillRect t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57185" y="2344227"/>
                <a:ext cx="267632" cy="26298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85" y="2344227"/>
                <a:ext cx="267632" cy="262989"/>
              </a:xfrm>
              <a:prstGeom prst="rect">
                <a:avLst/>
              </a:prstGeom>
              <a:blipFill rotWithShape="0">
                <a:blip r:embed="rId4"/>
                <a:stretch>
                  <a:fillRect b="-48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157185" y="5014915"/>
                <a:ext cx="267632" cy="26298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85" y="5014915"/>
                <a:ext cx="267632" cy="262989"/>
              </a:xfrm>
              <a:prstGeom prst="rect">
                <a:avLst/>
              </a:prstGeom>
              <a:blipFill rotWithShape="0">
                <a:blip r:embed="rId5"/>
                <a:stretch>
                  <a:fillRect b="-48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0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4" idx="5"/>
            <a:endCxn id="3" idx="1"/>
          </p:cNvCxnSpPr>
          <p:nvPr/>
        </p:nvCxnSpPr>
        <p:spPr bwMode="auto">
          <a:xfrm>
            <a:off x="2021549" y="2221314"/>
            <a:ext cx="1017658" cy="140952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10" idx="3"/>
            <a:endCxn id="3" idx="7"/>
          </p:cNvCxnSpPr>
          <p:nvPr/>
        </p:nvCxnSpPr>
        <p:spPr bwMode="auto">
          <a:xfrm flipH="1">
            <a:off x="3344924" y="1797438"/>
            <a:ext cx="2132405" cy="18334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Straight Connector 44"/>
          <p:cNvCxnSpPr>
            <a:stCxn id="5" idx="4"/>
            <a:endCxn id="9" idx="0"/>
          </p:cNvCxnSpPr>
          <p:nvPr/>
        </p:nvCxnSpPr>
        <p:spPr bwMode="auto">
          <a:xfrm flipH="1">
            <a:off x="7393018" y="2654842"/>
            <a:ext cx="341195" cy="147314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Connector 45"/>
          <p:cNvCxnSpPr>
            <a:stCxn id="8" idx="6"/>
            <a:endCxn id="9" idx="2"/>
          </p:cNvCxnSpPr>
          <p:nvPr/>
        </p:nvCxnSpPr>
        <p:spPr bwMode="auto">
          <a:xfrm>
            <a:off x="5312194" y="3374083"/>
            <a:ext cx="1864647" cy="952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Straight Connector 87"/>
          <p:cNvCxnSpPr>
            <a:stCxn id="6" idx="2"/>
            <a:endCxn id="7" idx="6"/>
          </p:cNvCxnSpPr>
          <p:nvPr/>
        </p:nvCxnSpPr>
        <p:spPr bwMode="auto">
          <a:xfrm flipH="1">
            <a:off x="1652515" y="5232007"/>
            <a:ext cx="2272323" cy="8615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2" name="Straight Connector 91"/>
          <p:cNvCxnSpPr>
            <a:stCxn id="11" idx="2"/>
            <a:endCxn id="7" idx="5"/>
          </p:cNvCxnSpPr>
          <p:nvPr/>
        </p:nvCxnSpPr>
        <p:spPr bwMode="auto">
          <a:xfrm flipH="1">
            <a:off x="1589197" y="6093532"/>
            <a:ext cx="4040989" cy="140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5" name="Straight Connector 94"/>
          <p:cNvCxnSpPr>
            <a:stCxn id="11" idx="7"/>
            <a:endCxn id="9" idx="4"/>
          </p:cNvCxnSpPr>
          <p:nvPr/>
        </p:nvCxnSpPr>
        <p:spPr bwMode="auto">
          <a:xfrm flipV="1">
            <a:off x="5999221" y="4525175"/>
            <a:ext cx="1393797" cy="142793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</a:t>
            </a:fld>
            <a:endParaRPr lang="da-DK"/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2975890" y="3572675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1652515" y="1882296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7518036" y="2257657"/>
            <a:ext cx="432352" cy="39718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3924838" y="5033413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1220163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4879843" y="31754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7176841" y="41279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5414011" y="145841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5630186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/>
          <p:cNvCxnSpPr>
            <a:stCxn id="4" idx="6"/>
            <a:endCxn id="10" idx="2"/>
          </p:cNvCxnSpPr>
          <p:nvPr/>
        </p:nvCxnSpPr>
        <p:spPr bwMode="auto">
          <a:xfrm flipV="1">
            <a:off x="2084866" y="1657013"/>
            <a:ext cx="3329145" cy="42387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4" idx="4"/>
            <a:endCxn id="7" idx="0"/>
          </p:cNvCxnSpPr>
          <p:nvPr/>
        </p:nvCxnSpPr>
        <p:spPr bwMode="auto">
          <a:xfrm flipH="1">
            <a:off x="1436340" y="2279482"/>
            <a:ext cx="432352" cy="36154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1" name="Straight Connector 40"/>
          <p:cNvCxnSpPr>
            <a:stCxn id="3" idx="3"/>
            <a:endCxn id="7" idx="7"/>
          </p:cNvCxnSpPr>
          <p:nvPr/>
        </p:nvCxnSpPr>
        <p:spPr bwMode="auto">
          <a:xfrm flipH="1">
            <a:off x="1589197" y="3911694"/>
            <a:ext cx="1450009" cy="204141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9" idx="3"/>
            <a:endCxn id="6" idx="6"/>
          </p:cNvCxnSpPr>
          <p:nvPr/>
        </p:nvCxnSpPr>
        <p:spPr bwMode="auto">
          <a:xfrm flipH="1">
            <a:off x="4357190" y="4467008"/>
            <a:ext cx="2882969" cy="76499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Straight Connector 43"/>
          <p:cNvCxnSpPr>
            <a:stCxn id="5" idx="3"/>
            <a:endCxn id="6" idx="7"/>
          </p:cNvCxnSpPr>
          <p:nvPr/>
        </p:nvCxnSpPr>
        <p:spPr bwMode="auto">
          <a:xfrm flipH="1">
            <a:off x="4293872" y="2596675"/>
            <a:ext cx="3287481" cy="2494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7" name="Straight Connector 46"/>
          <p:cNvCxnSpPr>
            <a:stCxn id="10" idx="5"/>
            <a:endCxn id="9" idx="1"/>
          </p:cNvCxnSpPr>
          <p:nvPr/>
        </p:nvCxnSpPr>
        <p:spPr bwMode="auto">
          <a:xfrm>
            <a:off x="5783046" y="1797438"/>
            <a:ext cx="1457113" cy="23887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Connector 47"/>
          <p:cNvCxnSpPr>
            <a:stCxn id="8" idx="3"/>
            <a:endCxn id="6" idx="0"/>
          </p:cNvCxnSpPr>
          <p:nvPr/>
        </p:nvCxnSpPr>
        <p:spPr bwMode="auto">
          <a:xfrm flipH="1">
            <a:off x="4141015" y="3514508"/>
            <a:ext cx="802145" cy="1518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Connector 48"/>
          <p:cNvCxnSpPr>
            <a:stCxn id="10" idx="6"/>
            <a:endCxn id="5" idx="2"/>
          </p:cNvCxnSpPr>
          <p:nvPr/>
        </p:nvCxnSpPr>
        <p:spPr bwMode="auto">
          <a:xfrm>
            <a:off x="5846363" y="1657013"/>
            <a:ext cx="1671673" cy="79923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0" name="Straight Connector 49"/>
          <p:cNvCxnSpPr>
            <a:stCxn id="10" idx="4"/>
            <a:endCxn id="8" idx="0"/>
          </p:cNvCxnSpPr>
          <p:nvPr/>
        </p:nvCxnSpPr>
        <p:spPr bwMode="auto">
          <a:xfrm flipH="1">
            <a:off x="5096019" y="1855605"/>
            <a:ext cx="534169" cy="131988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397008" y="2695245"/>
            <a:ext cx="27383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5038" y="3630842"/>
            <a:ext cx="49479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49617" y="1638118"/>
            <a:ext cx="320148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2677" y="5930186"/>
            <a:ext cx="56216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6296" y="3768302"/>
            <a:ext cx="33061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468" y="3095169"/>
            <a:ext cx="29229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81260" y="5091580"/>
            <a:ext cx="22867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1186" y="1804879"/>
            <a:ext cx="549865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45137" y="4563878"/>
            <a:ext cx="51110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9783" y="5380344"/>
            <a:ext cx="427697" cy="7213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99221" y="2414430"/>
            <a:ext cx="51322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49499" y="4551933"/>
            <a:ext cx="49501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45873" y="2577743"/>
            <a:ext cx="49621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02124" y="3936903"/>
            <a:ext cx="564545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1463" y="3917608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5380" y="2367025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6532" y="374684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Directed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41104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val 95"/>
          <p:cNvSpPr/>
          <p:nvPr/>
        </p:nvSpPr>
        <p:spPr>
          <a:xfrm flipH="1">
            <a:off x="1473208" y="2658540"/>
            <a:ext cx="6011335" cy="39115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09" name="Curved Connector 162"/>
          <p:cNvCxnSpPr>
            <a:endCxn id="79" idx="0"/>
          </p:cNvCxnSpPr>
          <p:nvPr/>
        </p:nvCxnSpPr>
        <p:spPr>
          <a:xfrm>
            <a:off x="2568817" y="2218273"/>
            <a:ext cx="1910058" cy="626829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urved Connector 162"/>
          <p:cNvCxnSpPr>
            <a:stCxn id="219" idx="0"/>
            <a:endCxn id="79" idx="6"/>
          </p:cNvCxnSpPr>
          <p:nvPr/>
        </p:nvCxnSpPr>
        <p:spPr>
          <a:xfrm rot="5400000" flipH="1" flipV="1">
            <a:off x="2822604" y="3132885"/>
            <a:ext cx="686097" cy="1193671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852430" y="2845102"/>
            <a:ext cx="5252891" cy="3538471"/>
            <a:chOff x="1852430" y="2845102"/>
            <a:chExt cx="5252891" cy="3538471"/>
          </a:xfrm>
        </p:grpSpPr>
        <p:cxnSp>
          <p:nvCxnSpPr>
            <p:cNvPr id="243" name="Curved Connector 162"/>
            <p:cNvCxnSpPr>
              <a:stCxn id="80" idx="4"/>
              <a:endCxn id="83" idx="2"/>
            </p:cNvCxnSpPr>
            <p:nvPr/>
          </p:nvCxnSpPr>
          <p:spPr>
            <a:xfrm rot="5400000">
              <a:off x="5449049" y="4902120"/>
              <a:ext cx="686098" cy="119367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852430" y="4072768"/>
              <a:ext cx="5252891" cy="1083138"/>
              <a:chOff x="1952254" y="4471457"/>
              <a:chExt cx="5252891" cy="1083138"/>
            </a:xfrm>
          </p:grpSpPr>
          <p:sp>
            <p:nvSpPr>
              <p:cNvPr id="219" name="Oval 218"/>
              <p:cNvSpPr/>
              <p:nvPr/>
            </p:nvSpPr>
            <p:spPr>
              <a:xfrm flipH="1">
                <a:off x="1952254" y="4471457"/>
                <a:ext cx="1432775" cy="1083138"/>
              </a:xfrm>
              <a:prstGeom prst="ellipse">
                <a:avLst/>
              </a:prstGeom>
              <a:noFill/>
              <a:ln w="1905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0" name="Oval 79"/>
              <p:cNvSpPr/>
              <p:nvPr/>
            </p:nvSpPr>
            <p:spPr>
              <a:xfrm flipH="1">
                <a:off x="5772370" y="4471457"/>
                <a:ext cx="1432775" cy="1083138"/>
              </a:xfrm>
              <a:prstGeom prst="ellipse">
                <a:avLst/>
              </a:prstGeom>
              <a:noFill/>
              <a:ln w="1905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762488" y="2845102"/>
              <a:ext cx="1432775" cy="3538471"/>
              <a:chOff x="3853847" y="2938504"/>
              <a:chExt cx="1432775" cy="3538471"/>
            </a:xfrm>
          </p:grpSpPr>
          <p:sp>
            <p:nvSpPr>
              <p:cNvPr id="79" name="Oval 78"/>
              <p:cNvSpPr/>
              <p:nvPr/>
            </p:nvSpPr>
            <p:spPr>
              <a:xfrm flipH="1">
                <a:off x="3853847" y="2938504"/>
                <a:ext cx="1432775" cy="1083138"/>
              </a:xfrm>
              <a:prstGeom prst="ellipse">
                <a:avLst/>
              </a:prstGeom>
              <a:noFill/>
              <a:ln w="1905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Oval 82"/>
              <p:cNvSpPr/>
              <p:nvPr/>
            </p:nvSpPr>
            <p:spPr>
              <a:xfrm flipH="1">
                <a:off x="3853847" y="5393837"/>
                <a:ext cx="1432775" cy="1083138"/>
              </a:xfrm>
              <a:prstGeom prst="ellipse">
                <a:avLst/>
              </a:prstGeom>
              <a:noFill/>
              <a:ln w="1905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86" name="Curved Connector 162"/>
            <p:cNvCxnSpPr>
              <a:stCxn id="79" idx="2"/>
              <a:endCxn id="80" idx="0"/>
            </p:cNvCxnSpPr>
            <p:nvPr/>
          </p:nvCxnSpPr>
          <p:spPr>
            <a:xfrm>
              <a:off x="5195263" y="3386671"/>
              <a:ext cx="1193670" cy="686097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urved Connector 162"/>
            <p:cNvCxnSpPr>
              <a:stCxn id="83" idx="6"/>
              <a:endCxn id="219" idx="4"/>
            </p:cNvCxnSpPr>
            <p:nvPr/>
          </p:nvCxnSpPr>
          <p:spPr>
            <a:xfrm rot="10800000">
              <a:off x="2568818" y="5155906"/>
              <a:ext cx="1193671" cy="686098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-6532" y="154555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(undoing a contraction)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-3488" y="101048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Invariant: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contracted cycle, up to the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level,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 edge of the final 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entering it.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68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val 95"/>
          <p:cNvSpPr/>
          <p:nvPr/>
        </p:nvSpPr>
        <p:spPr>
          <a:xfrm flipH="1">
            <a:off x="1473208" y="2658540"/>
            <a:ext cx="6011335" cy="39115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09" name="Curved Connector 162"/>
          <p:cNvCxnSpPr>
            <a:endCxn id="79" idx="0"/>
          </p:cNvCxnSpPr>
          <p:nvPr/>
        </p:nvCxnSpPr>
        <p:spPr>
          <a:xfrm>
            <a:off x="2568817" y="2218273"/>
            <a:ext cx="1910058" cy="626829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162"/>
          <p:cNvCxnSpPr>
            <a:stCxn id="80" idx="4"/>
            <a:endCxn id="83" idx="2"/>
          </p:cNvCxnSpPr>
          <p:nvPr/>
        </p:nvCxnSpPr>
        <p:spPr>
          <a:xfrm rot="5400000">
            <a:off x="5449049" y="4902120"/>
            <a:ext cx="686098" cy="1193670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852430" y="4072768"/>
            <a:ext cx="5252891" cy="1083138"/>
            <a:chOff x="1952254" y="4471457"/>
            <a:chExt cx="5252891" cy="1083138"/>
          </a:xfrm>
        </p:grpSpPr>
        <p:sp>
          <p:nvSpPr>
            <p:cNvPr id="219" name="Oval 218"/>
            <p:cNvSpPr/>
            <p:nvPr/>
          </p:nvSpPr>
          <p:spPr>
            <a:xfrm flipH="1">
              <a:off x="1952254" y="4471457"/>
              <a:ext cx="1432775" cy="1083138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Oval 79"/>
            <p:cNvSpPr/>
            <p:nvPr/>
          </p:nvSpPr>
          <p:spPr>
            <a:xfrm flipH="1">
              <a:off x="5772370" y="4471457"/>
              <a:ext cx="1432775" cy="1083138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62488" y="2845102"/>
            <a:ext cx="1432775" cy="3538471"/>
            <a:chOff x="3853847" y="2938504"/>
            <a:chExt cx="1432775" cy="3538471"/>
          </a:xfrm>
        </p:grpSpPr>
        <p:sp>
          <p:nvSpPr>
            <p:cNvPr id="79" name="Oval 78"/>
            <p:cNvSpPr/>
            <p:nvPr/>
          </p:nvSpPr>
          <p:spPr>
            <a:xfrm flipH="1">
              <a:off x="3853847" y="2938504"/>
              <a:ext cx="1432775" cy="1083138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Oval 82"/>
            <p:cNvSpPr/>
            <p:nvPr/>
          </p:nvSpPr>
          <p:spPr>
            <a:xfrm flipH="1">
              <a:off x="3853847" y="5393837"/>
              <a:ext cx="1432775" cy="1083138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86" name="Curved Connector 162"/>
          <p:cNvCxnSpPr>
            <a:stCxn id="79" idx="2"/>
            <a:endCxn id="80" idx="0"/>
          </p:cNvCxnSpPr>
          <p:nvPr/>
        </p:nvCxnSpPr>
        <p:spPr>
          <a:xfrm>
            <a:off x="5195263" y="3386671"/>
            <a:ext cx="1193670" cy="686097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162"/>
          <p:cNvCxnSpPr>
            <a:stCxn id="83" idx="6"/>
            <a:endCxn id="219" idx="4"/>
          </p:cNvCxnSpPr>
          <p:nvPr/>
        </p:nvCxnSpPr>
        <p:spPr>
          <a:xfrm rot="10800000">
            <a:off x="2568818" y="5155906"/>
            <a:ext cx="1193671" cy="686098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-6532" y="154555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(undoing a contraction)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-3488" y="101048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end, each contracted cycle, at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level,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one edge of the final 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entering it.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50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532" y="188643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correctness proof</a:t>
            </a:r>
            <a:endParaRPr lang="en-US" sz="29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1657" y="956149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be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-cycles contracted by the algorithm.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be the weights of the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lightest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edges entering them.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7" y="956149"/>
                <a:ext cx="9144000" cy="830997"/>
              </a:xfrm>
              <a:prstGeom prst="rect">
                <a:avLst/>
              </a:prstGeom>
              <a:blipFill>
                <a:blip r:embed="rId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79" y="1772530"/>
                <a:ext cx="9144000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Subtracting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from the weights of all edges entering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b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decreases the weight of each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DST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by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as each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DST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contains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at least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one edge entering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9" y="1772530"/>
                <a:ext cx="9144000" cy="1246495"/>
              </a:xfrm>
              <a:prstGeom prst="rect">
                <a:avLst/>
              </a:prstGeom>
              <a:blipFill rotWithShape="0">
                <a:blip r:embed="rId3"/>
                <a:stretch>
                  <a:fillRect t="-3922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1653" y="3004409"/>
                <a:ext cx="9144000" cy="507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cs typeface="Times New Roman" panose="02020603050405020304" pitchFamily="18" charset="0"/>
                  </a:rPr>
                  <a:t>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he weight of each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DST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of the original graph is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at least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3" y="3004409"/>
                <a:ext cx="9144000" cy="507896"/>
              </a:xfrm>
              <a:prstGeom prst="rect">
                <a:avLst/>
              </a:prstGeom>
              <a:blipFill rotWithShape="0">
                <a:blip r:embed="rId4"/>
                <a:stretch>
                  <a:fillRect t="-4819" b="-2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5283" y="3497689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The weight of the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DST</a:t>
            </a:r>
            <a:r>
              <a:rPr lang="en-US" sz="2400" dirty="0" smtClean="0">
                <a:cs typeface="Times New Roman" panose="02020603050405020304" pitchFamily="18" charset="0"/>
              </a:rPr>
              <a:t> returned by the algorithm, 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according to the final weight function, is </a:t>
            </a:r>
            <a:r>
              <a:rPr lang="en-US" sz="24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86" y="4344847"/>
                <a:ext cx="91440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By the invariant,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the weight of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exactly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one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edge of the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DST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returned was decreased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" y="4344847"/>
                <a:ext cx="9144000" cy="861774"/>
              </a:xfrm>
              <a:prstGeom prst="rect">
                <a:avLst/>
              </a:prstGeom>
              <a:blipFill rotWithShape="0">
                <a:blip r:embed="rId5"/>
                <a:stretch>
                  <a:fillRect t="-5674" b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1648" y="5192005"/>
                <a:ext cx="9144000" cy="892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Thus, the weight of the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DST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returned, according to the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original</a:t>
                </a:r>
                <a:br>
                  <a:rPr lang="en-US" sz="2400" i="1" dirty="0" smtClean="0">
                    <a:cs typeface="Times New Roman" panose="02020603050405020304" pitchFamily="18" charset="0"/>
                  </a:rPr>
                </a:br>
                <a:r>
                  <a:rPr lang="en-US" sz="2400" smtClean="0">
                    <a:cs typeface="Times New Roman" panose="02020603050405020304" pitchFamily="18" charset="0"/>
                  </a:rPr>
                  <a:t>weight function,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hence it is of </a:t>
                </a:r>
                <a:r>
                  <a:rPr lang="en-US" sz="24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minimal weight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8" y="5192005"/>
                <a:ext cx="9144000" cy="892617"/>
              </a:xfrm>
              <a:prstGeom prst="rect">
                <a:avLst/>
              </a:prstGeom>
              <a:blipFill>
                <a:blip r:embed="rId6"/>
                <a:stretch>
                  <a:fillRect t="-547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5288" y="607000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(As we shall see, this is </a:t>
            </a:r>
            <a:r>
              <a:rPr lang="en-US" sz="24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LP duality </a:t>
            </a:r>
            <a:r>
              <a:rPr lang="en-US" sz="2400" dirty="0" smtClean="0">
                <a:cs typeface="Times New Roman" panose="02020603050405020304" pitchFamily="18" charset="0"/>
              </a:rPr>
              <a:t>at work.)</a:t>
            </a:r>
          </a:p>
        </p:txBody>
      </p:sp>
    </p:spTree>
    <p:extLst>
      <p:ext uri="{BB962C8B-B14F-4D97-AF65-F5344CB8AC3E}">
        <p14:creationId xmlns:p14="http://schemas.microsoft.com/office/powerpoint/2010/main" val="378865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532" y="188640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Variations</a:t>
            </a:r>
            <a:endParaRPr lang="en-US" sz="29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3225" y="1124502"/>
                <a:ext cx="91440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Specified root:</a:t>
                </a:r>
                <a:b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digraph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root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b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 </a:t>
                </a:r>
                <a:r>
                  <a:rPr lang="en-US" sz="26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MDST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rooted 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5" y="1124502"/>
                <a:ext cx="9144000" cy="1292662"/>
              </a:xfrm>
              <a:prstGeom prst="rect">
                <a:avLst/>
              </a:prstGeom>
              <a:blipFill rotWithShape="0">
                <a:blip r:embed="rId2"/>
                <a:stretch>
                  <a:fillRect t="-4225" b="-10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1657" y="2530673"/>
                <a:ext cx="91440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Unspecified root:</a:t>
                </a:r>
                <a:b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digraph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b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US" sz="26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600" b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DST</a:t>
                </a:r>
                <a:r>
                  <a:rPr lang="en-US" sz="2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rooted at </a:t>
                </a:r>
                <a:r>
                  <a:rPr lang="en-US" sz="26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</a:t>
                </a:r>
                <a:r>
                  <a:rPr lang="en-US" sz="2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vertex.</a:t>
                </a: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7" y="2530673"/>
                <a:ext cx="9144000" cy="1292662"/>
              </a:xfrm>
              <a:prstGeom prst="rect">
                <a:avLst/>
              </a:prstGeom>
              <a:blipFill rotWithShape="0">
                <a:blip r:embed="rId3"/>
                <a:stretch>
                  <a:fillRect t="-4245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7" y="4034254"/>
                <a:ext cx="91440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Branching</a:t>
                </a:r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digraph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,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find a subset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minimal/maximal weight such 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acyclic and </a:t>
                </a:r>
                <a:b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indegree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each vertex in it is </a:t>
                </a:r>
                <a:r>
                  <a:rPr lang="en-US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most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endParaRPr 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" y="4034254"/>
                <a:ext cx="9144000" cy="1692771"/>
              </a:xfrm>
              <a:prstGeom prst="rect">
                <a:avLst/>
              </a:prstGeom>
              <a:blipFill rotWithShape="0">
                <a:blip r:embed="rId5"/>
                <a:stretch>
                  <a:fillRect t="-3249" b="-8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-6532" y="5921195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600" b="1" dirty="0" smtClean="0">
                <a:cs typeface="Times New Roman" panose="02020603050405020304" pitchFamily="18" charset="0"/>
              </a:rPr>
              <a:t>Exercise:</a:t>
            </a:r>
            <a:r>
              <a:rPr lang="en-US" sz="2600" dirty="0" smtClean="0">
                <a:cs typeface="Times New Roman" panose="02020603050405020304" pitchFamily="18" charset="0"/>
              </a:rPr>
              <a:t> Give simple reductions between the three problems.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8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532" y="150934"/>
            <a:ext cx="9144000" cy="11387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implementation </a:t>
            </a:r>
            <a:b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</a:t>
            </a:r>
            <a:r>
              <a:rPr lang="en-US" sz="24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Tarjan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(1977)] [</a:t>
            </a:r>
            <a:r>
              <a:rPr lang="en-US" sz="24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Gabow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</a:t>
            </a:r>
            <a:r>
              <a:rPr lang="en-US" sz="24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Galil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-Spencer-</a:t>
            </a:r>
            <a:r>
              <a:rPr lang="en-US" sz="24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Tarjan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lang="en-US" sz="24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1987)]</a:t>
            </a:r>
            <a:endParaRPr lang="en-US" sz="24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25" y="1482721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composed of a </a:t>
            </a:r>
            <a:r>
              <a:rPr lang="en-US" sz="26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contraction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phase, 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an </a:t>
            </a:r>
            <a:r>
              <a:rPr lang="en-US" sz="2600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phase.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1657" y="2458330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describe a version of the </a:t>
                </a:r>
                <a:r>
                  <a:rPr lang="en-US" sz="2600" i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contraction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phase</a:t>
                </a:r>
                <a:b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does </a:t>
                </a:r>
                <a:r>
                  <a:rPr lang="en-US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 on the root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7" y="2458330"/>
                <a:ext cx="9144000" cy="892552"/>
              </a:xfrm>
              <a:prstGeom prst="rect">
                <a:avLst/>
              </a:prstGeom>
              <a:blipFill rotWithShape="0">
                <a:blip r:embed="rId2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79" y="3433939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contraction phase can be used</a:t>
            </a:r>
            <a:b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</a:t>
            </a:r>
            <a:r>
              <a:rPr lang="en-US" sz="2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MDST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6532" y="4409548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600" i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contraction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phase takes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time,</a:t>
                </a:r>
                <a:b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r>
                  <a:rPr lang="en-US" sz="26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a more involved algorithm.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2" y="4409548"/>
                <a:ext cx="9144000" cy="892552"/>
              </a:xfrm>
              <a:prstGeom prst="rect">
                <a:avLst/>
              </a:prstGeom>
              <a:blipFill rotWithShape="0">
                <a:blip r:embed="rId5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63" y="5385157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600" i="1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expansion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phase, </a:t>
                </a:r>
                <a:b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root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takes only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" y="5385157"/>
                <a:ext cx="9144000" cy="892552"/>
              </a:xfrm>
              <a:prstGeom prst="rect">
                <a:avLst/>
              </a:prstGeom>
              <a:blipFill rotWithShape="0">
                <a:blip r:embed="rId4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532" y="9527"/>
            <a:ext cx="9144000" cy="11387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Contraction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phase</a:t>
            </a:r>
            <a:b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</a:t>
            </a:r>
            <a:r>
              <a:rPr lang="en-US" sz="24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Tarjan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(1977)] [</a:t>
            </a:r>
            <a:r>
              <a:rPr lang="en-US" sz="24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Gabow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</a:t>
            </a:r>
            <a:r>
              <a:rPr lang="en-US" sz="24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Galil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-Spencer-</a:t>
            </a:r>
            <a:r>
              <a:rPr lang="en-US" sz="24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Tarjan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lang="en-US" sz="24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1987)]</a:t>
            </a:r>
            <a:endParaRPr lang="en-US" sz="24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3225" y="1660405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At each stage, maintain a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←…←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of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0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-edges,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is either an original vertex, or a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super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-vertex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obtained by contracting a 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0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-cycle of (super-)vertices.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5" y="1660405"/>
                <a:ext cx="9144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6532" y="3664127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For each (super-)vertex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we maintain a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meldable </a:t>
                </a:r>
                <a:br>
                  <a:rPr lang="en-US" sz="2400" i="1" dirty="0" smtClean="0">
                    <a:cs typeface="Times New Roman" panose="02020603050405020304" pitchFamily="18" charset="0"/>
                  </a:rPr>
                </a:br>
                <a:r>
                  <a:rPr lang="en-US" sz="2400" i="1" dirty="0" smtClean="0">
                    <a:cs typeface="Times New Roman" panose="02020603050405020304" pitchFamily="18" charset="0"/>
                  </a:rPr>
                  <a:t>heap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containing all its incoming edges.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The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key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of each edge is its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current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weight.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2" y="3664127"/>
                <a:ext cx="91440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82" y="2820755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Initially, the path is composed of an arbitrary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" y="2820755"/>
                <a:ext cx="914400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-6532" y="482447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Contractions</a:t>
            </a:r>
            <a:r>
              <a:rPr lang="en-US" sz="2400" dirty="0" smtClean="0">
                <a:cs typeface="Times New Roman" panose="02020603050405020304" pitchFamily="18" charset="0"/>
              </a:rPr>
              <a:t> are done </a:t>
            </a:r>
            <a:r>
              <a:rPr lang="en-US" sz="2400" i="1" dirty="0" smtClean="0">
                <a:cs typeface="Times New Roman" panose="02020603050405020304" pitchFamily="18" charset="0"/>
              </a:rPr>
              <a:t>implicitly</a:t>
            </a:r>
            <a:r>
              <a:rPr lang="en-US" sz="2400" dirty="0" smtClean="0">
                <a:cs typeface="Times New Roman" panose="02020603050405020304" pitchFamily="18" charset="0"/>
              </a:rPr>
              <a:t> using 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a </a:t>
            </a:r>
            <a:r>
              <a:rPr lang="en-US" sz="2400" i="1" dirty="0" smtClean="0">
                <a:cs typeface="Times New Roman" panose="02020603050405020304" pitchFamily="18" charset="0"/>
              </a:rPr>
              <a:t>union-find </a:t>
            </a:r>
            <a:r>
              <a:rPr lang="en-US" sz="2400" dirty="0" smtClean="0">
                <a:cs typeface="Times New Roman" panose="02020603050405020304" pitchFamily="18" charset="0"/>
              </a:rPr>
              <a:t>data structure.</a:t>
            </a:r>
            <a:endParaRPr lang="en-US" sz="2400" i="1" dirty="0" smtClean="0"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63" y="561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heaps may contain self-loops and parallel edges.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396" y="603718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need a way to update weights.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50" y="123871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Assume, for simplicity, that the digraph is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strongly connected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6532" y="324244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phase ends when there is only one super-vertex.</a:t>
            </a:r>
          </a:p>
        </p:txBody>
      </p:sp>
    </p:spTree>
    <p:extLst>
      <p:ext uri="{BB962C8B-B14F-4D97-AF65-F5344CB8AC3E}">
        <p14:creationId xmlns:p14="http://schemas.microsoft.com/office/powerpoint/2010/main" val="411191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0" grpId="0"/>
      <p:bldP spid="11" grpId="0"/>
      <p:bldP spid="8" grpId="0"/>
      <p:bldP spid="9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3225" y="1296954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←…←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be the current path.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5" y="1296954"/>
                <a:ext cx="9144000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6532" y="3390058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∉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extend the path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by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←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and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2" y="3390058"/>
                <a:ext cx="9144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82" y="182023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Extract the lightest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𝐸𝑥𝑡𝑟𝑎𝑐𝑡𝑀𝑖𝑛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entering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" y="1820230"/>
                <a:ext cx="914400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6532" y="2866782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Subtract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from the weights of all edges entering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2" y="2866782"/>
                <a:ext cx="914400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50" y="2343506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𝑓𝑖𝑛𝑑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𝑓𝑖𝑛𝑑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i="1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extract the next edge and repeat.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" y="2343506"/>
                <a:ext cx="9144000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63" y="4282666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create a new super-vertex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by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contracting</a:t>
                </a:r>
                <a:b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the 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←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" y="4282666"/>
                <a:ext cx="9144000" cy="830997"/>
              </a:xfrm>
              <a:prstGeom prst="rect">
                <a:avLst/>
              </a:prstGeom>
              <a:blipFill rotWithShape="0">
                <a:blip r:embed="rId7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3396" y="5175274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The heap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is obtained by melding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96" y="5175274"/>
                <a:ext cx="9144000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-1828" y="5698547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Update the union-find data structure so that</a:t>
                </a:r>
                <a:br>
                  <a:rPr lang="en-US" sz="24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𝑓𝑖𝑛𝑑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returns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for any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8" y="5698547"/>
                <a:ext cx="9144000" cy="830997"/>
              </a:xfrm>
              <a:prstGeom prst="rect">
                <a:avLst/>
              </a:prstGeom>
              <a:blipFill rotWithShape="0">
                <a:blip r:embed="rId10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-3488" y="93925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lvl="0" eaLnBrk="1" hangingPunct="1"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Growing a path and </a:t>
            </a:r>
            <a:r>
              <a:rPr lang="en-US" dirty="0" smtClean="0">
                <a:solidFill>
                  <a:srgbClr val="33CC33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contracting</a:t>
            </a:r>
            <a:br>
              <a:rPr lang="en-US" dirty="0" smtClean="0">
                <a:solidFill>
                  <a:srgbClr val="33CC33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</a:br>
            <a:r>
              <a:rPr lang="en-US" sz="24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</a:t>
            </a:r>
            <a:r>
              <a:rPr lang="en-US" sz="2400" kern="0" dirty="0" err="1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Tarjan</a:t>
            </a:r>
            <a:r>
              <a:rPr lang="en-US" sz="24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(1977)] [</a:t>
            </a:r>
            <a:r>
              <a:rPr lang="en-US" sz="2400" kern="0" dirty="0" err="1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Gabow</a:t>
            </a:r>
            <a:r>
              <a:rPr lang="en-US" sz="24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</a:t>
            </a:r>
            <a:r>
              <a:rPr lang="en-US" sz="2400" kern="0" dirty="0" err="1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Galil</a:t>
            </a:r>
            <a:r>
              <a:rPr lang="en-US" sz="24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-Spencer-</a:t>
            </a:r>
            <a:r>
              <a:rPr lang="en-US" sz="2400" kern="0" dirty="0" err="1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Tarjan</a:t>
            </a:r>
            <a:r>
              <a:rPr lang="en-US" sz="24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(1987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)]</a:t>
            </a:r>
            <a:endParaRPr lang="en-US" sz="24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2" grpId="0"/>
      <p:bldP spid="13" grpId="0"/>
      <p:bldP spid="15" grpId="0"/>
      <p:bldP spid="16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05599" y="1535440"/>
            <a:ext cx="1152128" cy="7200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Oval 2"/>
          <p:cNvSpPr/>
          <p:nvPr/>
        </p:nvSpPr>
        <p:spPr>
          <a:xfrm>
            <a:off x="6538047" y="1355420"/>
            <a:ext cx="1584176" cy="10801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961983" y="1823472"/>
            <a:ext cx="144016" cy="14401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297687" y="1823472"/>
            <a:ext cx="144016" cy="14401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4161783" y="1499436"/>
            <a:ext cx="1224136" cy="7920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025879" y="1823472"/>
            <a:ext cx="144016" cy="14401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377807" y="1823472"/>
            <a:ext cx="144016" cy="14401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754071" y="1823472"/>
            <a:ext cx="144016" cy="14401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Curved Connector 17"/>
          <p:cNvCxnSpPr>
            <a:stCxn id="4" idx="0"/>
            <a:endCxn id="7" idx="0"/>
          </p:cNvCxnSpPr>
          <p:nvPr/>
        </p:nvCxnSpPr>
        <p:spPr>
          <a:xfrm rot="16200000" flipV="1">
            <a:off x="5565939" y="1355420"/>
            <a:ext cx="12700" cy="93610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8" idx="0"/>
            <a:endCxn id="6" idx="0"/>
          </p:cNvCxnSpPr>
          <p:nvPr/>
        </p:nvCxnSpPr>
        <p:spPr>
          <a:xfrm rot="16200000" flipV="1">
            <a:off x="3909755" y="1283412"/>
            <a:ext cx="12700" cy="108012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" idx="2"/>
            <a:endCxn id="4" idx="6"/>
          </p:cNvCxnSpPr>
          <p:nvPr/>
        </p:nvCxnSpPr>
        <p:spPr>
          <a:xfrm flipH="1">
            <a:off x="6105999" y="1895480"/>
            <a:ext cx="64807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4"/>
          <p:cNvSpPr txBox="1">
            <a:spLocks noChangeArrowheads="1"/>
          </p:cNvSpPr>
          <p:nvPr/>
        </p:nvSpPr>
        <p:spPr bwMode="auto">
          <a:xfrm>
            <a:off x="-3488" y="137186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Growing a path and </a:t>
            </a: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contracting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0584" y="1664648"/>
            <a:ext cx="202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Self-loop: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0584" y="3048250"/>
            <a:ext cx="202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Growth: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584" y="4956458"/>
            <a:ext cx="202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216863" y="452172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863" y="4521722"/>
                <a:ext cx="170104" cy="260335"/>
              </a:xfrm>
              <a:prstGeom prst="rect">
                <a:avLst/>
              </a:prstGeom>
              <a:blipFill rotWithShape="0">
                <a:blip r:embed="rId18"/>
                <a:stretch>
                  <a:fillRect l="-67857" t="-2381" r="-25000" b="-2142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583967" y="1234948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967" y="1234948"/>
                <a:ext cx="170104" cy="260335"/>
              </a:xfrm>
              <a:prstGeom prst="rect">
                <a:avLst/>
              </a:prstGeom>
              <a:blipFill rotWithShape="0">
                <a:blip r:embed="rId19"/>
                <a:stretch>
                  <a:fillRect l="-50000" r="-714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2505599" y="2660245"/>
            <a:ext cx="5616624" cy="1230905"/>
            <a:chOff x="2505599" y="2660245"/>
            <a:chExt cx="5616624" cy="1230905"/>
          </a:xfrm>
        </p:grpSpPr>
        <p:grpSp>
          <p:nvGrpSpPr>
            <p:cNvPr id="12" name="Group 11"/>
            <p:cNvGrpSpPr/>
            <p:nvPr/>
          </p:nvGrpSpPr>
          <p:grpSpPr>
            <a:xfrm>
              <a:off x="2505599" y="2811030"/>
              <a:ext cx="5616624" cy="1080120"/>
              <a:chOff x="1312590" y="2852936"/>
              <a:chExt cx="5616624" cy="1080120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1312590" y="3032956"/>
                <a:ext cx="1152128" cy="72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345038" y="2852936"/>
                <a:ext cx="1584176" cy="10801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4768974" y="3320988"/>
                <a:ext cx="144016" cy="14401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2104678" y="3320988"/>
                <a:ext cx="144016" cy="14401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968774" y="2996952"/>
                <a:ext cx="1224136" cy="7920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>
                <a:off x="3832870" y="3320988"/>
                <a:ext cx="144016" cy="14401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>
              <a:xfrm>
                <a:off x="3184798" y="3320988"/>
                <a:ext cx="144016" cy="14401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5561062" y="3320988"/>
                <a:ext cx="144016" cy="14401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82" name="Curved Connector 81"/>
              <p:cNvCxnSpPr>
                <a:stCxn id="76" idx="0"/>
                <a:endCxn id="79" idx="0"/>
              </p:cNvCxnSpPr>
              <p:nvPr/>
            </p:nvCxnSpPr>
            <p:spPr>
              <a:xfrm rot="16200000" flipV="1">
                <a:off x="4372930" y="2852936"/>
                <a:ext cx="12700" cy="936104"/>
              </a:xfrm>
              <a:prstGeom prst="curvedConnector3">
                <a:avLst>
                  <a:gd name="adj1" fmla="val 1800000"/>
                </a:avLst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urved Connector 84"/>
              <p:cNvCxnSpPr>
                <a:stCxn id="80" idx="0"/>
                <a:endCxn id="77" idx="0"/>
              </p:cNvCxnSpPr>
              <p:nvPr/>
            </p:nvCxnSpPr>
            <p:spPr>
              <a:xfrm rot="16200000" flipV="1">
                <a:off x="2716746" y="2780928"/>
                <a:ext cx="12700" cy="1080120"/>
              </a:xfrm>
              <a:prstGeom prst="curvedConnector3">
                <a:avLst>
                  <a:gd name="adj1" fmla="val 1800000"/>
                </a:avLst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1" idx="2"/>
                <a:endCxn id="76" idx="6"/>
              </p:cNvCxnSpPr>
              <p:nvPr/>
            </p:nvCxnSpPr>
            <p:spPr>
              <a:xfrm flipH="1">
                <a:off x="4912990" y="3392996"/>
                <a:ext cx="64807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583967" y="2660245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967" y="2660245"/>
                  <a:ext cx="170104" cy="260335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50000" r="-7143"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505599" y="4508758"/>
            <a:ext cx="5616624" cy="1218592"/>
            <a:chOff x="2505599" y="4508758"/>
            <a:chExt cx="5616624" cy="1218592"/>
          </a:xfrm>
        </p:grpSpPr>
        <p:grpSp>
          <p:nvGrpSpPr>
            <p:cNvPr id="20" name="Group 19"/>
            <p:cNvGrpSpPr/>
            <p:nvPr/>
          </p:nvGrpSpPr>
          <p:grpSpPr>
            <a:xfrm>
              <a:off x="2505599" y="4647230"/>
              <a:ext cx="5616624" cy="1080120"/>
              <a:chOff x="1312590" y="4833156"/>
              <a:chExt cx="5616624" cy="108012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1312590" y="5013176"/>
                <a:ext cx="1152128" cy="7200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345038" y="4833156"/>
                <a:ext cx="1584176" cy="10801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4768974" y="5301208"/>
                <a:ext cx="144016" cy="14401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>
                <a:off x="2104678" y="5301208"/>
                <a:ext cx="144016" cy="14401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2968774" y="4977172"/>
                <a:ext cx="1224136" cy="7920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3832870" y="5301208"/>
                <a:ext cx="144016" cy="14401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3184798" y="5301208"/>
                <a:ext cx="144016" cy="14401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>
                <a:off x="5561062" y="5301208"/>
                <a:ext cx="144016" cy="14401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95" name="Curved Connector 94"/>
              <p:cNvCxnSpPr>
                <a:stCxn id="89" idx="0"/>
                <a:endCxn id="92" idx="0"/>
              </p:cNvCxnSpPr>
              <p:nvPr/>
            </p:nvCxnSpPr>
            <p:spPr>
              <a:xfrm rot="16200000" flipV="1">
                <a:off x="4372930" y="4833156"/>
                <a:ext cx="12700" cy="936104"/>
              </a:xfrm>
              <a:prstGeom prst="curvedConnector3">
                <a:avLst>
                  <a:gd name="adj1" fmla="val 1800000"/>
                </a:avLst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3508834" y="5301208"/>
                <a:ext cx="144016" cy="14401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>
                <a:off x="6522318" y="5301208"/>
                <a:ext cx="144016" cy="14401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98" name="Curved Connector 97"/>
              <p:cNvCxnSpPr>
                <a:stCxn id="93" idx="0"/>
                <a:endCxn id="90" idx="0"/>
              </p:cNvCxnSpPr>
              <p:nvPr/>
            </p:nvCxnSpPr>
            <p:spPr>
              <a:xfrm rot="16200000" flipV="1">
                <a:off x="2716746" y="4761148"/>
                <a:ext cx="12700" cy="1080120"/>
              </a:xfrm>
              <a:prstGeom prst="curvedConnector3">
                <a:avLst>
                  <a:gd name="adj1" fmla="val 1800000"/>
                </a:avLst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4" idx="2"/>
                <a:endCxn id="89" idx="6"/>
              </p:cNvCxnSpPr>
              <p:nvPr/>
            </p:nvCxnSpPr>
            <p:spPr>
              <a:xfrm flipH="1">
                <a:off x="4912990" y="5373216"/>
                <a:ext cx="64807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6583967" y="4508758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967" y="4508758"/>
                  <a:ext cx="170104" cy="26033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50000" r="-7143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7258127" y="1817122"/>
            <a:ext cx="641519" cy="420180"/>
            <a:chOff x="7258127" y="1817122"/>
            <a:chExt cx="641519" cy="420180"/>
          </a:xfrm>
        </p:grpSpPr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7258127" y="1823472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7715327" y="1823472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0" name="Curved Connector 49"/>
            <p:cNvCxnSpPr>
              <a:stCxn id="48" idx="0"/>
              <a:endCxn id="49" idx="0"/>
            </p:cNvCxnSpPr>
            <p:nvPr/>
          </p:nvCxnSpPr>
          <p:spPr>
            <a:xfrm rot="5400000" flipH="1" flipV="1">
              <a:off x="7558735" y="1594872"/>
              <a:ext cx="12700" cy="457200"/>
            </a:xfrm>
            <a:prstGeom prst="curvedConnector3">
              <a:avLst>
                <a:gd name="adj1" fmla="val 5288661"/>
              </a:avLst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267554" y="1976967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554" y="1976967"/>
                  <a:ext cx="170104" cy="26033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50000" r="-7143"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729542" y="1976967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542" y="1976967"/>
                  <a:ext cx="170104" cy="26033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50000" r="-7143"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4724803" y="4508758"/>
            <a:ext cx="3176398" cy="756890"/>
            <a:chOff x="4724803" y="4508758"/>
            <a:chExt cx="3176398" cy="756890"/>
          </a:xfrm>
        </p:grpSpPr>
        <p:grpSp>
          <p:nvGrpSpPr>
            <p:cNvPr id="22" name="Group 21"/>
            <p:cNvGrpSpPr/>
            <p:nvPr/>
          </p:nvGrpSpPr>
          <p:grpSpPr>
            <a:xfrm>
              <a:off x="4724803" y="4785972"/>
              <a:ext cx="3176398" cy="479676"/>
              <a:chOff x="4724803" y="4785972"/>
              <a:chExt cx="3176398" cy="479676"/>
            </a:xfrm>
          </p:grpSpPr>
          <p:cxnSp>
            <p:nvCxnSpPr>
              <p:cNvPr id="54" name="Curved Connector 53"/>
              <p:cNvCxnSpPr>
                <a:stCxn id="96" idx="4"/>
                <a:endCxn id="97" idx="4"/>
              </p:cNvCxnSpPr>
              <p:nvPr/>
            </p:nvCxnSpPr>
            <p:spPr>
              <a:xfrm rot="16200000" flipH="1">
                <a:off x="6280593" y="3752556"/>
                <a:ext cx="12700" cy="3013484"/>
              </a:xfrm>
              <a:prstGeom prst="curvedConnector3">
                <a:avLst>
                  <a:gd name="adj1" fmla="val 4917528"/>
                </a:avLst>
              </a:prstGeom>
              <a:ln w="2540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7731097" y="4785972"/>
                    <a:ext cx="170104" cy="26033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1" anchor="ctr" anchorCtr="0">
                    <a:noAutofit/>
                  </a:bodyPr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he-IL" sz="200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1097" y="4785972"/>
                    <a:ext cx="170104" cy="260335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46429" r="-10714" b="-93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4724803" y="4797596"/>
                    <a:ext cx="170104" cy="26033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1" anchor="ctr" anchorCtr="0">
                    <a:noAutofit/>
                  </a:bodyPr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he-IL" sz="200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803" y="4797596"/>
                    <a:ext cx="170104" cy="260335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53571" r="-7143" b="-93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5075657" y="4508758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57" y="4508758"/>
                  <a:ext cx="170104" cy="260335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7857" t="-2381" r="-2142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3968013" y="4179178"/>
            <a:ext cx="4608512" cy="2016224"/>
            <a:chOff x="3968013" y="4179178"/>
            <a:chExt cx="4608512" cy="2016224"/>
          </a:xfrm>
        </p:grpSpPr>
        <p:sp>
          <p:nvSpPr>
            <p:cNvPr id="62" name="Oval 61"/>
            <p:cNvSpPr/>
            <p:nvPr/>
          </p:nvSpPr>
          <p:spPr>
            <a:xfrm>
              <a:off x="3968013" y="4179178"/>
              <a:ext cx="4608512" cy="2016224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4371113" y="418472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113" y="4184722"/>
                  <a:ext cx="170104" cy="260335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2857"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715327" y="3279082"/>
            <a:ext cx="1023356" cy="407352"/>
            <a:chOff x="7715327" y="3279082"/>
            <a:chExt cx="1023356" cy="407352"/>
          </a:xfrm>
        </p:grpSpPr>
        <p:grpSp>
          <p:nvGrpSpPr>
            <p:cNvPr id="13" name="Group 12"/>
            <p:cNvGrpSpPr/>
            <p:nvPr/>
          </p:nvGrpSpPr>
          <p:grpSpPr>
            <a:xfrm>
              <a:off x="7715327" y="3279082"/>
              <a:ext cx="982960" cy="144016"/>
              <a:chOff x="6522318" y="3320988"/>
              <a:chExt cx="982960" cy="144016"/>
            </a:xfrm>
          </p:grpSpPr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7361262" y="3320988"/>
                <a:ext cx="144016" cy="14401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52" name="Straight Arrow Connector 51"/>
              <p:cNvCxnSpPr>
                <a:stCxn id="47" idx="2"/>
                <a:endCxn id="84" idx="6"/>
              </p:cNvCxnSpPr>
              <p:nvPr/>
            </p:nvCxnSpPr>
            <p:spPr>
              <a:xfrm flipH="1">
                <a:off x="6666334" y="3392996"/>
                <a:ext cx="694928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6522318" y="3320988"/>
                <a:ext cx="144016" cy="14401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8568579" y="3426099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579" y="3426099"/>
                  <a:ext cx="170104" cy="260335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53571" r="-7143"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7732652" y="3426099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652" y="3426099"/>
                  <a:ext cx="170104" cy="260335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6429" r="-10714"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762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9" grpId="0"/>
      <p:bldP spid="7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urved Connector 9"/>
          <p:cNvCxnSpPr>
            <a:stCxn id="4" idx="0"/>
            <a:endCxn id="5" idx="0"/>
          </p:cNvCxnSpPr>
          <p:nvPr/>
        </p:nvCxnSpPr>
        <p:spPr>
          <a:xfrm rot="5400000" flipH="1" flipV="1">
            <a:off x="2183036" y="1988840"/>
            <a:ext cx="12700" cy="72008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5" idx="0"/>
            <a:endCxn id="22" idx="0"/>
          </p:cNvCxnSpPr>
          <p:nvPr/>
        </p:nvCxnSpPr>
        <p:spPr>
          <a:xfrm rot="5400000" flipH="1" flipV="1">
            <a:off x="3983236" y="1628800"/>
            <a:ext cx="12700" cy="144016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23" idx="4"/>
          </p:cNvCxnSpPr>
          <p:nvPr/>
        </p:nvCxnSpPr>
        <p:spPr>
          <a:xfrm rot="16200000" flipH="1">
            <a:off x="3263156" y="1772816"/>
            <a:ext cx="12700" cy="1440160"/>
          </a:xfrm>
          <a:prstGeom prst="curvedConnector3">
            <a:avLst>
              <a:gd name="adj1" fmla="val 292500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3" idx="1"/>
            <a:endCxn id="62" idx="0"/>
          </p:cNvCxnSpPr>
          <p:nvPr/>
        </p:nvCxnSpPr>
        <p:spPr>
          <a:xfrm rot="5400000" flipH="1" flipV="1">
            <a:off x="6171089" y="1664805"/>
            <a:ext cx="21091" cy="1389243"/>
          </a:xfrm>
          <a:prstGeom prst="curvedConnector3">
            <a:avLst>
              <a:gd name="adj1" fmla="val 1183875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2" idx="4"/>
            <a:endCxn id="61" idx="3"/>
          </p:cNvCxnSpPr>
          <p:nvPr/>
        </p:nvCxnSpPr>
        <p:spPr>
          <a:xfrm rot="5400000" flipH="1" flipV="1">
            <a:off x="6171088" y="1016732"/>
            <a:ext cx="21091" cy="2931237"/>
          </a:xfrm>
          <a:prstGeom prst="curvedConnector3">
            <a:avLst>
              <a:gd name="adj1" fmla="val -378613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 flipH="1">
            <a:off x="971600" y="1196752"/>
            <a:ext cx="7056784" cy="24482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4"/>
          <p:cNvSpPr txBox="1">
            <a:spLocks noChangeArrowheads="1"/>
          </p:cNvSpPr>
          <p:nvPr/>
        </p:nvSpPr>
        <p:spPr bwMode="auto">
          <a:xfrm>
            <a:off x="-3488" y="121782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Contraction</a:t>
            </a:r>
            <a:r>
              <a:rPr lang="en-US" kern="0" dirty="0" smtClean="0">
                <a:solidFill>
                  <a:srgbClr val="0033CC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phase – An example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63688" y="2348880"/>
            <a:ext cx="206056" cy="391017"/>
            <a:chOff x="1763688" y="2348880"/>
            <a:chExt cx="206056" cy="39101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 flipH="1">
              <a:off x="176368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799640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640" y="2479562"/>
                  <a:ext cx="170104" cy="26033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6429" r="-10714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2894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894" y="6165779"/>
                <a:ext cx="170104" cy="260335"/>
              </a:xfrm>
              <a:prstGeom prst="rect">
                <a:avLst/>
              </a:prstGeom>
              <a:blipFill rotWithShape="0">
                <a:blip r:embed="rId4"/>
                <a:stretch>
                  <a:fillRect l="-64286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1547664" y="1620142"/>
            <a:ext cx="1296144" cy="1348235"/>
            <a:chOff x="1547664" y="1620142"/>
            <a:chExt cx="1296144" cy="1348235"/>
          </a:xfrm>
        </p:grpSpPr>
        <p:sp>
          <p:nvSpPr>
            <p:cNvPr id="12" name="Oval 11"/>
            <p:cNvSpPr/>
            <p:nvPr/>
          </p:nvSpPr>
          <p:spPr>
            <a:xfrm flipH="1">
              <a:off x="1547664" y="1888257"/>
              <a:ext cx="1296144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468492" y="162014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492" y="1620142"/>
                  <a:ext cx="170104" cy="2603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857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2627784" y="2348880"/>
            <a:ext cx="759183" cy="391017"/>
            <a:chOff x="2627784" y="2348880"/>
            <a:chExt cx="759183" cy="391017"/>
          </a:xfrm>
        </p:grpSpPr>
        <p:grpSp>
          <p:nvGrpSpPr>
            <p:cNvPr id="29" name="Group 28"/>
            <p:cNvGrpSpPr/>
            <p:nvPr/>
          </p:nvGrpSpPr>
          <p:grpSpPr>
            <a:xfrm>
              <a:off x="2627784" y="2348880"/>
              <a:ext cx="720080" cy="144016"/>
              <a:chOff x="2627784" y="2348880"/>
              <a:chExt cx="720080" cy="144016"/>
            </a:xfrm>
          </p:grpSpPr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 flipH="1">
                <a:off x="3203848" y="2348880"/>
                <a:ext cx="144016" cy="14401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6" name="Straight Arrow Connector 15"/>
              <p:cNvCxnSpPr>
                <a:stCxn id="15" idx="6"/>
                <a:endCxn id="5" idx="2"/>
              </p:cNvCxnSpPr>
              <p:nvPr/>
            </p:nvCxnSpPr>
            <p:spPr>
              <a:xfrm flipH="1">
                <a:off x="2627784" y="2420888"/>
                <a:ext cx="5760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216863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863" y="2479562"/>
                  <a:ext cx="170104" cy="2603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7857" t="-2381" r="-25000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3347864" y="2348880"/>
            <a:ext cx="860088" cy="391017"/>
            <a:chOff x="3347864" y="2348880"/>
            <a:chExt cx="860088" cy="391017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 flipH="1">
              <a:off x="392392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" name="Straight Arrow Connector 23"/>
            <p:cNvCxnSpPr>
              <a:stCxn id="23" idx="6"/>
              <a:endCxn id="15" idx="2"/>
            </p:cNvCxnSpPr>
            <p:nvPr/>
          </p:nvCxnSpPr>
          <p:spPr>
            <a:xfrm flipH="1">
              <a:off x="334786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037848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848" y="2479562"/>
                  <a:ext cx="170104" cy="2603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857" r="-7143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067944" y="2348880"/>
            <a:ext cx="720080" cy="391017"/>
            <a:chOff x="4067944" y="2348880"/>
            <a:chExt cx="720080" cy="391017"/>
          </a:xfrm>
        </p:grpSpPr>
        <p:sp>
          <p:nvSpPr>
            <p:cNvPr id="22" name="Oval 21"/>
            <p:cNvSpPr>
              <a:spLocks noChangeAspect="1"/>
            </p:cNvSpPr>
            <p:nvPr/>
          </p:nvSpPr>
          <p:spPr>
            <a:xfrm flipH="1">
              <a:off x="464400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5" name="Straight Arrow Connector 24"/>
            <p:cNvCxnSpPr>
              <a:stCxn id="22" idx="6"/>
              <a:endCxn id="23" idx="2"/>
            </p:cNvCxnSpPr>
            <p:nvPr/>
          </p:nvCxnSpPr>
          <p:spPr>
            <a:xfrm flipH="1">
              <a:off x="406794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4515327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327" y="2479562"/>
                  <a:ext cx="170104" cy="2603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2143" t="-7143" r="-39286" b="-5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059832" y="1620142"/>
            <a:ext cx="1872208" cy="1348235"/>
            <a:chOff x="3059832" y="1620142"/>
            <a:chExt cx="1872208" cy="1348235"/>
          </a:xfrm>
        </p:grpSpPr>
        <p:sp>
          <p:nvSpPr>
            <p:cNvPr id="40" name="Oval 39"/>
            <p:cNvSpPr/>
            <p:nvPr/>
          </p:nvSpPr>
          <p:spPr>
            <a:xfrm flipH="1">
              <a:off x="3059832" y="1888257"/>
              <a:ext cx="1872208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443979" y="162014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3979" y="1620142"/>
                  <a:ext cx="115445" cy="26033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6316" r="-68421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2606694" y="2348880"/>
            <a:ext cx="2941331" cy="391017"/>
            <a:chOff x="2606694" y="2348880"/>
            <a:chExt cx="2941331" cy="391017"/>
          </a:xfrm>
        </p:grpSpPr>
        <p:sp>
          <p:nvSpPr>
            <p:cNvPr id="43" name="Oval 42"/>
            <p:cNvSpPr>
              <a:spLocks noChangeAspect="1"/>
            </p:cNvSpPr>
            <p:nvPr/>
          </p:nvSpPr>
          <p:spPr>
            <a:xfrm flipH="1">
              <a:off x="536408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4" name="Curved Connector 53"/>
            <p:cNvCxnSpPr>
              <a:stCxn id="43" idx="0"/>
              <a:endCxn id="5" idx="1"/>
            </p:cNvCxnSpPr>
            <p:nvPr/>
          </p:nvCxnSpPr>
          <p:spPr>
            <a:xfrm rot="5400000">
              <a:off x="4010850" y="944724"/>
              <a:ext cx="21091" cy="2829403"/>
            </a:xfrm>
            <a:prstGeom prst="curvedConnector3">
              <a:avLst>
                <a:gd name="adj1" fmla="val -4064531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5377921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921" y="2479562"/>
                  <a:ext cx="170104" cy="26033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2857" r="-7143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08104" y="2348880"/>
            <a:ext cx="720080" cy="391017"/>
            <a:chOff x="5508104" y="2348880"/>
            <a:chExt cx="720080" cy="391017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 flipH="1">
              <a:off x="608416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1" name="Straight Arrow Connector 70"/>
            <p:cNvCxnSpPr>
              <a:stCxn id="63" idx="6"/>
              <a:endCxn id="43" idx="2"/>
            </p:cNvCxnSpPr>
            <p:nvPr/>
          </p:nvCxnSpPr>
          <p:spPr>
            <a:xfrm flipH="1">
              <a:off x="550810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954527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527" y="2479562"/>
                  <a:ext cx="170104" cy="26033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4286" t="-4762" r="-25000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6228184" y="2348880"/>
            <a:ext cx="777034" cy="391017"/>
            <a:chOff x="6228184" y="2348880"/>
            <a:chExt cx="777034" cy="391017"/>
          </a:xfrm>
        </p:grpSpPr>
        <p:sp>
          <p:nvSpPr>
            <p:cNvPr id="62" name="Oval 61"/>
            <p:cNvSpPr>
              <a:spLocks noChangeAspect="1"/>
            </p:cNvSpPr>
            <p:nvPr/>
          </p:nvSpPr>
          <p:spPr>
            <a:xfrm flipH="1">
              <a:off x="680424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0" name="Straight Arrow Connector 69"/>
            <p:cNvCxnSpPr>
              <a:stCxn id="62" idx="6"/>
              <a:endCxn id="63" idx="2"/>
            </p:cNvCxnSpPr>
            <p:nvPr/>
          </p:nvCxnSpPr>
          <p:spPr>
            <a:xfrm flipH="1">
              <a:off x="622818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6835114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114" y="2479562"/>
                  <a:ext cx="170104" cy="26033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4286" t="-2381" r="-25000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5220072" y="1620142"/>
            <a:ext cx="1872208" cy="1376810"/>
            <a:chOff x="5220072" y="1620142"/>
            <a:chExt cx="1872208" cy="1376810"/>
          </a:xfrm>
        </p:grpSpPr>
        <p:sp>
          <p:nvSpPr>
            <p:cNvPr id="79" name="Oval 78"/>
            <p:cNvSpPr/>
            <p:nvPr/>
          </p:nvSpPr>
          <p:spPr>
            <a:xfrm flipH="1">
              <a:off x="5220072" y="1916832"/>
              <a:ext cx="1872208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840129" y="162014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129" y="1620142"/>
                  <a:ext cx="115445" cy="26033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4737" t="-2381" r="-3157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6156176" y="2253012"/>
            <a:ext cx="1762032" cy="260335"/>
            <a:chOff x="6156176" y="2253012"/>
            <a:chExt cx="1762032" cy="260335"/>
          </a:xfrm>
        </p:grpSpPr>
        <p:sp>
          <p:nvSpPr>
            <p:cNvPr id="61" name="Oval 60"/>
            <p:cNvSpPr>
              <a:spLocks noChangeAspect="1"/>
            </p:cNvSpPr>
            <p:nvPr/>
          </p:nvSpPr>
          <p:spPr>
            <a:xfrm flipH="1">
              <a:off x="752432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2" name="Curved Connector 81"/>
            <p:cNvCxnSpPr>
              <a:stCxn id="61" idx="5"/>
              <a:endCxn id="63" idx="4"/>
            </p:cNvCxnSpPr>
            <p:nvPr/>
          </p:nvCxnSpPr>
          <p:spPr>
            <a:xfrm rot="5400000">
              <a:off x="6840252" y="1787728"/>
              <a:ext cx="21091" cy="1389243"/>
            </a:xfrm>
            <a:prstGeom prst="curvedConnector3">
              <a:avLst>
                <a:gd name="adj1" fmla="val 1632374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802763" y="225301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763" y="2253012"/>
                  <a:ext cx="115445" cy="26033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6316" r="-6842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331640" y="1484784"/>
            <a:ext cx="3816424" cy="1940397"/>
            <a:chOff x="1331640" y="1484784"/>
            <a:chExt cx="3816424" cy="1940397"/>
          </a:xfrm>
        </p:grpSpPr>
        <p:sp>
          <p:nvSpPr>
            <p:cNvPr id="51" name="Oval 50"/>
            <p:cNvSpPr/>
            <p:nvPr/>
          </p:nvSpPr>
          <p:spPr>
            <a:xfrm flipH="1">
              <a:off x="1331640" y="1484784"/>
              <a:ext cx="3816424" cy="1872208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4515327" y="3164846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327" y="3164846"/>
                  <a:ext cx="170104" cy="26033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4286" r="-25000" b="-20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2138013" y="1095144"/>
                <a:ext cx="115445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013" y="1095144"/>
                <a:ext cx="115445" cy="260335"/>
              </a:xfrm>
              <a:prstGeom prst="rect">
                <a:avLst/>
              </a:prstGeom>
              <a:blipFill rotWithShape="0">
                <a:blip r:embed="rId16"/>
                <a:stretch>
                  <a:fillRect l="-100000" r="-3684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913390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90" y="6165779"/>
                <a:ext cx="170104" cy="260335"/>
              </a:xfrm>
              <a:prstGeom prst="rect">
                <a:avLst/>
              </a:prstGeom>
              <a:blipFill rotWithShape="0">
                <a:blip r:embed="rId17"/>
                <a:stretch>
                  <a:fillRect l="-50000" r="-714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979984" y="5447064"/>
            <a:ext cx="432048" cy="727578"/>
            <a:chOff x="979984" y="5546454"/>
            <a:chExt cx="432048" cy="727578"/>
          </a:xfrm>
        </p:grpSpPr>
        <p:cxnSp>
          <p:nvCxnSpPr>
            <p:cNvPr id="149" name="Straight Connector 148"/>
            <p:cNvCxnSpPr/>
            <p:nvPr/>
          </p:nvCxnSpPr>
          <p:spPr>
            <a:xfrm flipH="1" flipV="1">
              <a:off x="1268016" y="5841984"/>
              <a:ext cx="144016" cy="36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979984" y="5841984"/>
              <a:ext cx="144016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1150777" y="5546454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777" y="5546454"/>
                  <a:ext cx="170104" cy="26033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2857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889257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7" y="6165779"/>
                <a:ext cx="170104" cy="260335"/>
              </a:xfrm>
              <a:prstGeom prst="rect">
                <a:avLst/>
              </a:prstGeom>
              <a:blipFill rotWithShape="0">
                <a:blip r:embed="rId19"/>
                <a:stretch>
                  <a:fillRect l="-67857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2294392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392" y="6165779"/>
                <a:ext cx="170104" cy="260335"/>
              </a:xfrm>
              <a:prstGeom prst="rect">
                <a:avLst/>
              </a:prstGeom>
              <a:blipFill rotWithShape="0">
                <a:blip r:embed="rId20"/>
                <a:stretch>
                  <a:fillRect l="-42857" r="-714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665611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11" y="6165779"/>
                <a:ext cx="170104" cy="260335"/>
              </a:xfrm>
              <a:prstGeom prst="rect">
                <a:avLst/>
              </a:prstGeom>
              <a:blipFill rotWithShape="0">
                <a:blip r:embed="rId21"/>
                <a:stretch>
                  <a:fillRect l="-78571" t="-4651" r="-42857" b="-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907704" y="2348880"/>
            <a:ext cx="720080" cy="391017"/>
            <a:chOff x="1907704" y="2348880"/>
            <a:chExt cx="720080" cy="391017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 flipH="1">
              <a:off x="248376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Straight Arrow Connector 5"/>
            <p:cNvCxnSpPr>
              <a:stCxn id="5" idx="6"/>
            </p:cNvCxnSpPr>
            <p:nvPr/>
          </p:nvCxnSpPr>
          <p:spPr>
            <a:xfrm flipH="1">
              <a:off x="190770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2363008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008" y="2479562"/>
                  <a:ext cx="170104" cy="26033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7857" t="-2381" r="-2142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988095" y="5447064"/>
            <a:ext cx="711680" cy="727578"/>
            <a:chOff x="1988095" y="5546454"/>
            <a:chExt cx="711680" cy="727578"/>
          </a:xfrm>
        </p:grpSpPr>
        <p:cxnSp>
          <p:nvCxnSpPr>
            <p:cNvPr id="141" name="Straight Connector 140"/>
            <p:cNvCxnSpPr/>
            <p:nvPr/>
          </p:nvCxnSpPr>
          <p:spPr>
            <a:xfrm flipH="1" flipV="1">
              <a:off x="2420144" y="5841984"/>
              <a:ext cx="279631" cy="422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2339734" y="5841984"/>
              <a:ext cx="8402" cy="422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1988095" y="5841984"/>
              <a:ext cx="216025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2297869" y="5546454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869" y="5546454"/>
                  <a:ext cx="115445" cy="26033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26316" r="-68421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196008" y="4675418"/>
            <a:ext cx="1152128" cy="779144"/>
            <a:chOff x="1196008" y="4774808"/>
            <a:chExt cx="1152128" cy="779144"/>
          </a:xfrm>
        </p:grpSpPr>
        <p:cxnSp>
          <p:nvCxnSpPr>
            <p:cNvPr id="134" name="Straight Connector 133"/>
            <p:cNvCxnSpPr/>
            <p:nvPr/>
          </p:nvCxnSpPr>
          <p:spPr>
            <a:xfrm flipH="1" flipV="1">
              <a:off x="1844080" y="5121904"/>
              <a:ext cx="504056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1196008" y="5121904"/>
              <a:ext cx="432048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674163" y="4774808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163" y="4774808"/>
                  <a:ext cx="170104" cy="260335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67857" r="-21429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3028426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26" y="6165779"/>
                <a:ext cx="170104" cy="260335"/>
              </a:xfrm>
              <a:prstGeom prst="rect">
                <a:avLst/>
              </a:prstGeom>
              <a:blipFill rotWithShape="0">
                <a:blip r:embed="rId25"/>
                <a:stretch>
                  <a:fillRect l="-46429" r="-3571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3425920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920" y="6165779"/>
                <a:ext cx="170104" cy="260335"/>
              </a:xfrm>
              <a:prstGeom prst="rect">
                <a:avLst/>
              </a:prstGeom>
              <a:blipFill rotWithShape="0">
                <a:blip r:embed="rId26"/>
                <a:stretch>
                  <a:fillRect l="-64286" t="-2326" r="-25000" b="-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3788034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34" y="6165779"/>
                <a:ext cx="170104" cy="260335"/>
              </a:xfrm>
              <a:prstGeom prst="rect">
                <a:avLst/>
              </a:prstGeom>
              <a:blipFill rotWithShape="0">
                <a:blip r:embed="rId27"/>
                <a:stretch>
                  <a:fillRect l="-64286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3113478" y="5400971"/>
            <a:ext cx="674556" cy="764808"/>
            <a:chOff x="3113478" y="5500361"/>
            <a:chExt cx="674556" cy="764808"/>
          </a:xfrm>
        </p:grpSpPr>
        <p:cxnSp>
          <p:nvCxnSpPr>
            <p:cNvPr id="125" name="Straight Connector 124"/>
            <p:cNvCxnSpPr/>
            <p:nvPr/>
          </p:nvCxnSpPr>
          <p:spPr>
            <a:xfrm flipH="1" flipV="1">
              <a:off x="3537586" y="5775449"/>
              <a:ext cx="250448" cy="3584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47" idx="0"/>
            </p:cNvCxnSpPr>
            <p:nvPr/>
          </p:nvCxnSpPr>
          <p:spPr>
            <a:xfrm flipH="1" flipV="1">
              <a:off x="3446471" y="5825860"/>
              <a:ext cx="64501" cy="4393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46" idx="0"/>
            </p:cNvCxnSpPr>
            <p:nvPr/>
          </p:nvCxnSpPr>
          <p:spPr>
            <a:xfrm flipV="1">
              <a:off x="3113478" y="5775449"/>
              <a:ext cx="216943" cy="489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3446471" y="5500361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471" y="5500361"/>
                  <a:ext cx="115445" cy="260335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94737" r="-31579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4255431" y="6165779"/>
                <a:ext cx="115445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431" y="6165779"/>
                <a:ext cx="115445" cy="260335"/>
              </a:xfrm>
              <a:prstGeom prst="rect">
                <a:avLst/>
              </a:prstGeom>
              <a:blipFill rotWithShape="0">
                <a:blip r:embed="rId29"/>
                <a:stretch>
                  <a:fillRect l="-126316" r="-68421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1772072" y="3982805"/>
            <a:ext cx="2541082" cy="2182974"/>
            <a:chOff x="1772072" y="4082195"/>
            <a:chExt cx="2541082" cy="2182974"/>
          </a:xfrm>
        </p:grpSpPr>
        <p:cxnSp>
          <p:nvCxnSpPr>
            <p:cNvPr id="114" name="Straight Connector 113"/>
            <p:cNvCxnSpPr>
              <a:stCxn id="151" idx="0"/>
            </p:cNvCxnSpPr>
            <p:nvPr/>
          </p:nvCxnSpPr>
          <p:spPr>
            <a:xfrm flipH="1" flipV="1">
              <a:off x="3446471" y="4401824"/>
              <a:ext cx="866683" cy="18633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3330421" y="4401824"/>
              <a:ext cx="143433" cy="1059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1772072" y="4401824"/>
              <a:ext cx="1440160" cy="36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3316591" y="4082195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591" y="4082195"/>
                  <a:ext cx="115445" cy="260335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00000" r="-36842"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154538" y="416325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163253"/>
                <a:ext cx="1848755" cy="295530"/>
              </a:xfrm>
              <a:prstGeom prst="rect">
                <a:avLst/>
              </a:prstGeom>
              <a:blipFill rotWithShape="0">
                <a:blip r:embed="rId31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5154538" y="541075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5410753"/>
                <a:ext cx="1848755" cy="295530"/>
              </a:xfrm>
              <a:prstGeom prst="rect">
                <a:avLst/>
              </a:prstGeom>
              <a:blipFill rotWithShape="0">
                <a:blip r:embed="rId32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141695" y="572262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95" y="5722628"/>
                <a:ext cx="1848755" cy="295530"/>
              </a:xfrm>
              <a:prstGeom prst="rect">
                <a:avLst/>
              </a:prstGeom>
              <a:blipFill rotWithShape="0">
                <a:blip r:embed="rId33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5154538" y="6034501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6034501"/>
                <a:ext cx="1848755" cy="295530"/>
              </a:xfrm>
              <a:prstGeom prst="rect">
                <a:avLst/>
              </a:prstGeom>
              <a:blipFill rotWithShape="0">
                <a:blip r:embed="rId34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5154538" y="447512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475128"/>
                <a:ext cx="1848755" cy="295530"/>
              </a:xfrm>
              <a:prstGeom prst="rect">
                <a:avLst/>
              </a:prstGeom>
              <a:blipFill rotWithShape="0">
                <a:blip r:embed="rId35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5154538" y="478700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787003"/>
                <a:ext cx="1848755" cy="295530"/>
              </a:xfrm>
              <a:prstGeom prst="rect">
                <a:avLst/>
              </a:prstGeom>
              <a:blipFill rotWithShape="0">
                <a:blip r:embed="rId36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154538" y="509887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5098878"/>
                <a:ext cx="1848755" cy="295530"/>
              </a:xfrm>
              <a:prstGeom prst="rect">
                <a:avLst/>
              </a:prstGeom>
              <a:blipFill rotWithShape="0">
                <a:blip r:embed="rId37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6983227" y="4168911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227" y="4168911"/>
                <a:ext cx="1848755" cy="295530"/>
              </a:xfrm>
              <a:prstGeom prst="rect">
                <a:avLst/>
              </a:prstGeom>
              <a:blipFill rotWithShape="0">
                <a:blip r:embed="rId38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6983227" y="448042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227" y="4480423"/>
                <a:ext cx="1848755" cy="295530"/>
              </a:xfrm>
              <a:prstGeom prst="rect">
                <a:avLst/>
              </a:prstGeom>
              <a:blipFill rotWithShape="0">
                <a:blip r:embed="rId39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983227" y="4791935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227" y="4791935"/>
                <a:ext cx="1848755" cy="295530"/>
              </a:xfrm>
              <a:prstGeom prst="rect">
                <a:avLst/>
              </a:prstGeom>
              <a:blipFill rotWithShape="0">
                <a:blip r:embed="rId40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6983227" y="5103447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227" y="5103447"/>
                <a:ext cx="1848755" cy="295530"/>
              </a:xfrm>
              <a:prstGeom prst="rect">
                <a:avLst/>
              </a:prstGeom>
              <a:blipFill rotWithShape="0">
                <a:blip r:embed="rId41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6983227" y="5414959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227" y="5414959"/>
                <a:ext cx="1848755" cy="295530"/>
              </a:xfrm>
              <a:prstGeom prst="rect">
                <a:avLst/>
              </a:prstGeom>
              <a:blipFill rotWithShape="0">
                <a:blip r:embed="rId42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6983227" y="5726470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227" y="5726470"/>
                <a:ext cx="1848755" cy="295530"/>
              </a:xfrm>
              <a:prstGeom prst="rect">
                <a:avLst/>
              </a:prstGeom>
              <a:blipFill rotWithShape="0">
                <a:blip r:embed="rId43"/>
                <a:stretch>
                  <a:fillRect t="-2041" r="-1650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16722" y="3746302"/>
            <a:ext cx="268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Contraction tree</a:t>
            </a:r>
          </a:p>
        </p:txBody>
      </p:sp>
    </p:spTree>
    <p:extLst>
      <p:ext uri="{BB962C8B-B14F-4D97-AF65-F5344CB8AC3E}">
        <p14:creationId xmlns:p14="http://schemas.microsoft.com/office/powerpoint/2010/main" val="954294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27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29</a:t>
            </a:fld>
            <a:endParaRPr lang="da-DK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-3488" y="147182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Contraction</a:t>
            </a:r>
            <a:r>
              <a:rPr lang="en-US" kern="0" dirty="0" smtClean="0">
                <a:solidFill>
                  <a:srgbClr val="0033CC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82" y="95663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Why can we ignore the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during the contraction phase?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" y="956630"/>
                <a:ext cx="9144000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22" y="1434452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Suppose that the digraph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is strongly connected.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(If not, add edges of large weight to ensure it.)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" y="1434452"/>
                <a:ext cx="9144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82" y="2281606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Add an auxiliary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and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of huge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" y="2281606"/>
                <a:ext cx="914400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2438400" y="4841913"/>
            <a:ext cx="4648200" cy="1635087"/>
            <a:chOff x="2438400" y="4841913"/>
            <a:chExt cx="4648200" cy="1635087"/>
          </a:xfrm>
        </p:grpSpPr>
        <p:sp>
          <p:nvSpPr>
            <p:cNvPr id="7" name="Oval 6"/>
            <p:cNvSpPr/>
            <p:nvPr/>
          </p:nvSpPr>
          <p:spPr bwMode="auto">
            <a:xfrm>
              <a:off x="2438400" y="4846320"/>
              <a:ext cx="4648200" cy="1630680"/>
            </a:xfrm>
            <a:prstGeom prst="ellips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747590" y="5089662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oMath>
                    </m:oMathPara>
                  </a14:m>
                  <a:endParaRPr lang="he-IL" sz="2800" dirty="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590" y="5089662"/>
                  <a:ext cx="535263" cy="52597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6"/>
            <p:cNvSpPr>
              <a:spLocks noChangeAspect="1" noChangeArrowheads="1"/>
            </p:cNvSpPr>
            <p:nvPr/>
          </p:nvSpPr>
          <p:spPr bwMode="auto">
            <a:xfrm>
              <a:off x="2799046" y="5577303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69710" y="4841913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he-IL" sz="2800" dirty="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9710" y="4841913"/>
                  <a:ext cx="535263" cy="52597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22" y="323725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Run </a:t>
                </a:r>
                <a:r>
                  <a:rPr lang="en-US" sz="2400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Edmonds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’ algorithm on the new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" y="3237250"/>
                <a:ext cx="9144000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604590" y="5089662"/>
            <a:ext cx="1194456" cy="1074618"/>
            <a:chOff x="1604590" y="5089662"/>
            <a:chExt cx="1194456" cy="1074618"/>
          </a:xfrm>
        </p:grpSpPr>
        <p:cxnSp>
          <p:nvCxnSpPr>
            <p:cNvPr id="10" name="Straight Arrow Connector 9"/>
            <p:cNvCxnSpPr>
              <a:stCxn id="12" idx="6"/>
              <a:endCxn id="9" idx="2"/>
            </p:cNvCxnSpPr>
            <p:nvPr/>
          </p:nvCxnSpPr>
          <p:spPr>
            <a:xfrm>
              <a:off x="1872222" y="5669153"/>
              <a:ext cx="926824" cy="74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56"/>
            <p:cNvSpPr>
              <a:spLocks noChangeAspect="1" noChangeArrowheads="1"/>
            </p:cNvSpPr>
            <p:nvPr/>
          </p:nvSpPr>
          <p:spPr bwMode="auto">
            <a:xfrm>
              <a:off x="1656046" y="5569856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604590" y="5089662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he-IL" sz="2800" dirty="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590" y="5089662"/>
                  <a:ext cx="535263" cy="52597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70350" y="5638302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oMath>
                    </m:oMathPara>
                  </a14:m>
                  <a:endParaRPr lang="he-IL" sz="2800" dirty="0">
                    <a:solidFill>
                      <a:srgbClr val="FF0000"/>
                    </a:solidFill>
                    <a:latin typeface="Times New Roman" pitchFamily="18" charset="0"/>
                    <a:ea typeface="MS PGothic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0350" y="5638302"/>
                  <a:ext cx="535263" cy="52597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722" y="3715070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The new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will be selected only after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is contracted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into a single super-vertex, exactly as done in the contraction phase.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" y="3715070"/>
                <a:ext cx="9144000" cy="830997"/>
              </a:xfrm>
              <a:prstGeom prst="rect">
                <a:avLst/>
              </a:prstGeom>
              <a:blipFill rotWithShape="0">
                <a:blip r:embed="rId10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82" y="2759428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The MDST rooted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is the MDST rooted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plus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" y="2759428"/>
                <a:ext cx="9144000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25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6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4" idx="5"/>
            <a:endCxn id="3" idx="1"/>
          </p:cNvCxnSpPr>
          <p:nvPr/>
        </p:nvCxnSpPr>
        <p:spPr bwMode="auto">
          <a:xfrm>
            <a:off x="2021549" y="2221314"/>
            <a:ext cx="1017658" cy="140952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10" idx="3"/>
            <a:endCxn id="3" idx="7"/>
          </p:cNvCxnSpPr>
          <p:nvPr/>
        </p:nvCxnSpPr>
        <p:spPr bwMode="auto">
          <a:xfrm flipH="1">
            <a:off x="3344924" y="1797438"/>
            <a:ext cx="2132405" cy="1833405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Straight Connector 44"/>
          <p:cNvCxnSpPr>
            <a:stCxn id="5" idx="4"/>
            <a:endCxn id="9" idx="0"/>
          </p:cNvCxnSpPr>
          <p:nvPr/>
        </p:nvCxnSpPr>
        <p:spPr bwMode="auto">
          <a:xfrm flipH="1">
            <a:off x="7393018" y="2654842"/>
            <a:ext cx="341195" cy="1473147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Connector 45"/>
          <p:cNvCxnSpPr>
            <a:stCxn id="8" idx="6"/>
            <a:endCxn id="9" idx="2"/>
          </p:cNvCxnSpPr>
          <p:nvPr/>
        </p:nvCxnSpPr>
        <p:spPr bwMode="auto">
          <a:xfrm>
            <a:off x="5312194" y="3374083"/>
            <a:ext cx="1864647" cy="952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Straight Connector 87"/>
          <p:cNvCxnSpPr>
            <a:stCxn id="6" idx="2"/>
            <a:endCxn id="7" idx="6"/>
          </p:cNvCxnSpPr>
          <p:nvPr/>
        </p:nvCxnSpPr>
        <p:spPr bwMode="auto">
          <a:xfrm flipH="1">
            <a:off x="1652515" y="5232007"/>
            <a:ext cx="2272323" cy="861525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2" name="Straight Connector 91"/>
          <p:cNvCxnSpPr>
            <a:stCxn id="11" idx="2"/>
            <a:endCxn id="7" idx="5"/>
          </p:cNvCxnSpPr>
          <p:nvPr/>
        </p:nvCxnSpPr>
        <p:spPr bwMode="auto">
          <a:xfrm flipH="1">
            <a:off x="1589197" y="6093532"/>
            <a:ext cx="4040989" cy="140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5" name="Straight Connector 94"/>
          <p:cNvCxnSpPr>
            <a:stCxn id="11" idx="7"/>
            <a:endCxn id="9" idx="4"/>
          </p:cNvCxnSpPr>
          <p:nvPr/>
        </p:nvCxnSpPr>
        <p:spPr bwMode="auto">
          <a:xfrm flipV="1">
            <a:off x="5999221" y="4525175"/>
            <a:ext cx="1393797" cy="142793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3</a:t>
            </a:fld>
            <a:endParaRPr lang="da-DK"/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2975890" y="3572675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1652515" y="1882296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7518036" y="2257657"/>
            <a:ext cx="432352" cy="39718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3924838" y="5033413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1220163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4879843" y="31754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7176841" y="41279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5414011" y="145841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5630186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/>
          <p:cNvCxnSpPr>
            <a:stCxn id="4" idx="6"/>
            <a:endCxn id="10" idx="2"/>
          </p:cNvCxnSpPr>
          <p:nvPr/>
        </p:nvCxnSpPr>
        <p:spPr bwMode="auto">
          <a:xfrm flipV="1">
            <a:off x="2084866" y="1657013"/>
            <a:ext cx="3329145" cy="42387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4" idx="4"/>
            <a:endCxn id="7" idx="0"/>
          </p:cNvCxnSpPr>
          <p:nvPr/>
        </p:nvCxnSpPr>
        <p:spPr bwMode="auto">
          <a:xfrm flipH="1">
            <a:off x="1436340" y="2279482"/>
            <a:ext cx="432352" cy="36154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1" name="Straight Connector 40"/>
          <p:cNvCxnSpPr>
            <a:stCxn id="3" idx="3"/>
            <a:endCxn id="7" idx="7"/>
          </p:cNvCxnSpPr>
          <p:nvPr/>
        </p:nvCxnSpPr>
        <p:spPr bwMode="auto">
          <a:xfrm flipH="1">
            <a:off x="1589197" y="3911694"/>
            <a:ext cx="1450009" cy="204141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9" idx="3"/>
            <a:endCxn id="6" idx="6"/>
          </p:cNvCxnSpPr>
          <p:nvPr/>
        </p:nvCxnSpPr>
        <p:spPr bwMode="auto">
          <a:xfrm flipH="1">
            <a:off x="4357190" y="4467008"/>
            <a:ext cx="2882969" cy="76499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Straight Connector 43"/>
          <p:cNvCxnSpPr>
            <a:stCxn id="5" idx="3"/>
            <a:endCxn id="6" idx="7"/>
          </p:cNvCxnSpPr>
          <p:nvPr/>
        </p:nvCxnSpPr>
        <p:spPr bwMode="auto">
          <a:xfrm flipH="1">
            <a:off x="4293872" y="2596675"/>
            <a:ext cx="3287481" cy="2494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7" name="Straight Connector 46"/>
          <p:cNvCxnSpPr>
            <a:stCxn id="10" idx="5"/>
            <a:endCxn id="9" idx="1"/>
          </p:cNvCxnSpPr>
          <p:nvPr/>
        </p:nvCxnSpPr>
        <p:spPr bwMode="auto">
          <a:xfrm>
            <a:off x="5783046" y="1797438"/>
            <a:ext cx="1457113" cy="23887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Connector 47"/>
          <p:cNvCxnSpPr>
            <a:stCxn id="8" idx="3"/>
            <a:endCxn id="6" idx="0"/>
          </p:cNvCxnSpPr>
          <p:nvPr/>
        </p:nvCxnSpPr>
        <p:spPr bwMode="auto">
          <a:xfrm flipH="1">
            <a:off x="4141015" y="3514508"/>
            <a:ext cx="802145" cy="1518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Connector 48"/>
          <p:cNvCxnSpPr>
            <a:stCxn id="10" idx="6"/>
            <a:endCxn id="5" idx="2"/>
          </p:cNvCxnSpPr>
          <p:nvPr/>
        </p:nvCxnSpPr>
        <p:spPr bwMode="auto">
          <a:xfrm>
            <a:off x="5846363" y="1657013"/>
            <a:ext cx="1671673" cy="79923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0" name="Straight Connector 49"/>
          <p:cNvCxnSpPr>
            <a:stCxn id="10" idx="4"/>
            <a:endCxn id="8" idx="0"/>
          </p:cNvCxnSpPr>
          <p:nvPr/>
        </p:nvCxnSpPr>
        <p:spPr bwMode="auto">
          <a:xfrm flipH="1">
            <a:off x="5096019" y="1855605"/>
            <a:ext cx="534169" cy="1319884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397008" y="2695245"/>
            <a:ext cx="27383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5038" y="3630842"/>
            <a:ext cx="49479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49617" y="1638118"/>
            <a:ext cx="320148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2677" y="5930186"/>
            <a:ext cx="56216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6296" y="3768302"/>
            <a:ext cx="33061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468" y="3095169"/>
            <a:ext cx="29229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81260" y="5091580"/>
            <a:ext cx="22867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1186" y="1804879"/>
            <a:ext cx="549865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45137" y="4563878"/>
            <a:ext cx="51110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9783" y="5380344"/>
            <a:ext cx="427697" cy="7213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99221" y="2414430"/>
            <a:ext cx="51322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49499" y="4551933"/>
            <a:ext cx="49501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45873" y="2577743"/>
            <a:ext cx="49621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02124" y="3936903"/>
            <a:ext cx="564545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1463" y="3917608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5380" y="2367025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6532" y="374684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Directed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40410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urved Connector 9"/>
          <p:cNvCxnSpPr>
            <a:stCxn id="4" idx="0"/>
            <a:endCxn id="5" idx="0"/>
          </p:cNvCxnSpPr>
          <p:nvPr/>
        </p:nvCxnSpPr>
        <p:spPr>
          <a:xfrm rot="5400000" flipH="1" flipV="1">
            <a:off x="2183036" y="1988840"/>
            <a:ext cx="12700" cy="72008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5" idx="0"/>
            <a:endCxn id="22" idx="0"/>
          </p:cNvCxnSpPr>
          <p:nvPr/>
        </p:nvCxnSpPr>
        <p:spPr>
          <a:xfrm rot="5400000" flipH="1" flipV="1">
            <a:off x="3983236" y="1628800"/>
            <a:ext cx="12700" cy="144016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23" idx="4"/>
          </p:cNvCxnSpPr>
          <p:nvPr/>
        </p:nvCxnSpPr>
        <p:spPr>
          <a:xfrm rot="16200000" flipH="1">
            <a:off x="3263156" y="1772816"/>
            <a:ext cx="12700" cy="1440160"/>
          </a:xfrm>
          <a:prstGeom prst="curvedConnector3">
            <a:avLst>
              <a:gd name="adj1" fmla="val 292500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3" idx="1"/>
            <a:endCxn id="62" idx="0"/>
          </p:cNvCxnSpPr>
          <p:nvPr/>
        </p:nvCxnSpPr>
        <p:spPr>
          <a:xfrm rot="5400000" flipH="1" flipV="1">
            <a:off x="6171089" y="1664805"/>
            <a:ext cx="21091" cy="1389243"/>
          </a:xfrm>
          <a:prstGeom prst="curvedConnector3">
            <a:avLst>
              <a:gd name="adj1" fmla="val 1183875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2" idx="4"/>
            <a:endCxn id="61" idx="3"/>
          </p:cNvCxnSpPr>
          <p:nvPr/>
        </p:nvCxnSpPr>
        <p:spPr>
          <a:xfrm rot="5400000" flipH="1" flipV="1">
            <a:off x="6171088" y="1016732"/>
            <a:ext cx="21091" cy="2931237"/>
          </a:xfrm>
          <a:prstGeom prst="curvedConnector3">
            <a:avLst>
              <a:gd name="adj1" fmla="val -378613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 flipH="1">
            <a:off x="971600" y="1196752"/>
            <a:ext cx="7056784" cy="24482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8" name="Group 17"/>
          <p:cNvGrpSpPr/>
          <p:nvPr/>
        </p:nvGrpSpPr>
        <p:grpSpPr>
          <a:xfrm>
            <a:off x="1763688" y="2348880"/>
            <a:ext cx="206056" cy="391017"/>
            <a:chOff x="1763688" y="2348880"/>
            <a:chExt cx="206056" cy="39101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 flipH="1">
              <a:off x="176368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799640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640" y="2479562"/>
                  <a:ext cx="170104" cy="26033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6429" r="-10714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2894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894" y="6165779"/>
                <a:ext cx="170104" cy="260335"/>
              </a:xfrm>
              <a:prstGeom prst="rect">
                <a:avLst/>
              </a:prstGeom>
              <a:blipFill rotWithShape="0">
                <a:blip r:embed="rId4"/>
                <a:stretch>
                  <a:fillRect l="-64286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1547664" y="1620142"/>
            <a:ext cx="1296144" cy="1348235"/>
            <a:chOff x="1547664" y="1620142"/>
            <a:chExt cx="1296144" cy="1348235"/>
          </a:xfrm>
        </p:grpSpPr>
        <p:sp>
          <p:nvSpPr>
            <p:cNvPr id="12" name="Oval 11"/>
            <p:cNvSpPr/>
            <p:nvPr/>
          </p:nvSpPr>
          <p:spPr>
            <a:xfrm flipH="1">
              <a:off x="1547664" y="1888257"/>
              <a:ext cx="1296144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468492" y="162014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492" y="1620142"/>
                  <a:ext cx="170104" cy="2603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857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2627784" y="2348880"/>
            <a:ext cx="759183" cy="391017"/>
            <a:chOff x="2627784" y="2348880"/>
            <a:chExt cx="759183" cy="391017"/>
          </a:xfrm>
        </p:grpSpPr>
        <p:grpSp>
          <p:nvGrpSpPr>
            <p:cNvPr id="29" name="Group 28"/>
            <p:cNvGrpSpPr/>
            <p:nvPr/>
          </p:nvGrpSpPr>
          <p:grpSpPr>
            <a:xfrm>
              <a:off x="2627784" y="2348880"/>
              <a:ext cx="720080" cy="144016"/>
              <a:chOff x="2627784" y="2348880"/>
              <a:chExt cx="720080" cy="144016"/>
            </a:xfrm>
          </p:grpSpPr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 flipH="1">
                <a:off x="3203848" y="2348880"/>
                <a:ext cx="144016" cy="14401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6" name="Straight Arrow Connector 15"/>
              <p:cNvCxnSpPr>
                <a:stCxn id="15" idx="6"/>
                <a:endCxn id="5" idx="2"/>
              </p:cNvCxnSpPr>
              <p:nvPr/>
            </p:nvCxnSpPr>
            <p:spPr>
              <a:xfrm flipH="1">
                <a:off x="2627784" y="2420888"/>
                <a:ext cx="5760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216863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863" y="2479562"/>
                  <a:ext cx="170104" cy="2603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7857" t="-2381" r="-25000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3347864" y="2348880"/>
            <a:ext cx="860088" cy="391017"/>
            <a:chOff x="3347864" y="2348880"/>
            <a:chExt cx="860088" cy="391017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 flipH="1">
              <a:off x="392392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" name="Straight Arrow Connector 23"/>
            <p:cNvCxnSpPr>
              <a:stCxn id="23" idx="6"/>
              <a:endCxn id="15" idx="2"/>
            </p:cNvCxnSpPr>
            <p:nvPr/>
          </p:nvCxnSpPr>
          <p:spPr>
            <a:xfrm flipH="1">
              <a:off x="334786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037848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848" y="2479562"/>
                  <a:ext cx="170104" cy="2603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857" r="-7143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Oval 21"/>
          <p:cNvSpPr>
            <a:spLocks noChangeAspect="1"/>
          </p:cNvSpPr>
          <p:nvPr/>
        </p:nvSpPr>
        <p:spPr>
          <a:xfrm flipH="1">
            <a:off x="464400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 flipH="1">
            <a:off x="4067944" y="242088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515327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27" y="2479562"/>
                <a:ext cx="170104" cy="260335"/>
              </a:xfrm>
              <a:prstGeom prst="rect">
                <a:avLst/>
              </a:prstGeom>
              <a:blipFill rotWithShape="0">
                <a:blip r:embed="rId8"/>
                <a:stretch>
                  <a:fillRect l="-82143" t="-7143" r="-39286" b="-5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3059832" y="1620142"/>
            <a:ext cx="1872208" cy="1348235"/>
            <a:chOff x="3059832" y="1620142"/>
            <a:chExt cx="1872208" cy="1348235"/>
          </a:xfrm>
        </p:grpSpPr>
        <p:sp>
          <p:nvSpPr>
            <p:cNvPr id="40" name="Oval 39"/>
            <p:cNvSpPr/>
            <p:nvPr/>
          </p:nvSpPr>
          <p:spPr>
            <a:xfrm flipH="1">
              <a:off x="3059832" y="1888257"/>
              <a:ext cx="1872208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443979" y="162014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3979" y="1620142"/>
                  <a:ext cx="115445" cy="26033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6316" r="-68421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Oval 42"/>
          <p:cNvSpPr>
            <a:spLocks noChangeAspect="1"/>
          </p:cNvSpPr>
          <p:nvPr/>
        </p:nvSpPr>
        <p:spPr>
          <a:xfrm flipH="1">
            <a:off x="536408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4" name="Curved Connector 53"/>
          <p:cNvCxnSpPr>
            <a:stCxn id="43" idx="0"/>
            <a:endCxn id="5" idx="1"/>
          </p:cNvCxnSpPr>
          <p:nvPr/>
        </p:nvCxnSpPr>
        <p:spPr>
          <a:xfrm rot="5400000">
            <a:off x="4010850" y="944724"/>
            <a:ext cx="21091" cy="2829403"/>
          </a:xfrm>
          <a:prstGeom prst="curvedConnector3">
            <a:avLst>
              <a:gd name="adj1" fmla="val -406453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377921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921" y="2479562"/>
                <a:ext cx="170104" cy="260335"/>
              </a:xfrm>
              <a:prstGeom prst="rect">
                <a:avLst/>
              </a:prstGeom>
              <a:blipFill rotWithShape="0">
                <a:blip r:embed="rId10"/>
                <a:stretch>
                  <a:fillRect l="-42857" r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508104" y="2348880"/>
            <a:ext cx="720080" cy="391017"/>
            <a:chOff x="5508104" y="2348880"/>
            <a:chExt cx="720080" cy="391017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 flipH="1">
              <a:off x="608416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1" name="Straight Arrow Connector 70"/>
            <p:cNvCxnSpPr>
              <a:stCxn id="63" idx="6"/>
              <a:endCxn id="43" idx="2"/>
            </p:cNvCxnSpPr>
            <p:nvPr/>
          </p:nvCxnSpPr>
          <p:spPr>
            <a:xfrm flipH="1">
              <a:off x="550810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954527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527" y="2479562"/>
                  <a:ext cx="170104" cy="26033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4286" t="-4762" r="-25000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Oval 61"/>
          <p:cNvSpPr>
            <a:spLocks noChangeAspect="1"/>
          </p:cNvSpPr>
          <p:nvPr/>
        </p:nvSpPr>
        <p:spPr>
          <a:xfrm flipH="1">
            <a:off x="680424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0" name="Straight Arrow Connector 69"/>
          <p:cNvCxnSpPr>
            <a:stCxn id="62" idx="6"/>
            <a:endCxn id="63" idx="2"/>
          </p:cNvCxnSpPr>
          <p:nvPr/>
        </p:nvCxnSpPr>
        <p:spPr>
          <a:xfrm flipH="1">
            <a:off x="6228184" y="242088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6835114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14" y="2479562"/>
                <a:ext cx="170104" cy="260335"/>
              </a:xfrm>
              <a:prstGeom prst="rect">
                <a:avLst/>
              </a:prstGeom>
              <a:blipFill rotWithShape="0">
                <a:blip r:embed="rId12"/>
                <a:stretch>
                  <a:fillRect l="-64286" t="-2381" r="-2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220072" y="1620142"/>
            <a:ext cx="1872208" cy="1376810"/>
            <a:chOff x="5220072" y="1620142"/>
            <a:chExt cx="1872208" cy="1376810"/>
          </a:xfrm>
        </p:grpSpPr>
        <p:sp>
          <p:nvSpPr>
            <p:cNvPr id="79" name="Oval 78"/>
            <p:cNvSpPr/>
            <p:nvPr/>
          </p:nvSpPr>
          <p:spPr>
            <a:xfrm flipH="1">
              <a:off x="5220072" y="1916832"/>
              <a:ext cx="1872208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840129" y="162014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129" y="1620142"/>
                  <a:ext cx="115445" cy="26033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4737" t="-2381" r="-3157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6156176" y="2253012"/>
            <a:ext cx="1762032" cy="260335"/>
            <a:chOff x="6156176" y="2253012"/>
            <a:chExt cx="1762032" cy="260335"/>
          </a:xfrm>
        </p:grpSpPr>
        <p:sp>
          <p:nvSpPr>
            <p:cNvPr id="61" name="Oval 60"/>
            <p:cNvSpPr>
              <a:spLocks noChangeAspect="1"/>
            </p:cNvSpPr>
            <p:nvPr/>
          </p:nvSpPr>
          <p:spPr>
            <a:xfrm flipH="1">
              <a:off x="752432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2" name="Curved Connector 81"/>
            <p:cNvCxnSpPr>
              <a:stCxn id="61" idx="5"/>
              <a:endCxn id="63" idx="4"/>
            </p:cNvCxnSpPr>
            <p:nvPr/>
          </p:nvCxnSpPr>
          <p:spPr>
            <a:xfrm rot="5400000">
              <a:off x="6840252" y="1787728"/>
              <a:ext cx="21091" cy="1389243"/>
            </a:xfrm>
            <a:prstGeom prst="curvedConnector3">
              <a:avLst>
                <a:gd name="adj1" fmla="val 1632374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802763" y="225301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763" y="2253012"/>
                  <a:ext cx="115445" cy="26033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6316" r="-6842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331640" y="1484784"/>
            <a:ext cx="3816424" cy="1940397"/>
            <a:chOff x="1331640" y="1484784"/>
            <a:chExt cx="3816424" cy="1940397"/>
          </a:xfrm>
        </p:grpSpPr>
        <p:sp>
          <p:nvSpPr>
            <p:cNvPr id="51" name="Oval 50"/>
            <p:cNvSpPr/>
            <p:nvPr/>
          </p:nvSpPr>
          <p:spPr>
            <a:xfrm flipH="1">
              <a:off x="1331640" y="1484784"/>
              <a:ext cx="3816424" cy="1872208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4515327" y="3164846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327" y="3164846"/>
                  <a:ext cx="170104" cy="26033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4286" r="-25000" b="-20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2138013" y="1095144"/>
                <a:ext cx="115445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013" y="1095144"/>
                <a:ext cx="115445" cy="260335"/>
              </a:xfrm>
              <a:prstGeom prst="rect">
                <a:avLst/>
              </a:prstGeom>
              <a:blipFill rotWithShape="0">
                <a:blip r:embed="rId16"/>
                <a:stretch>
                  <a:fillRect l="-100000" r="-3684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913390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90" y="6165779"/>
                <a:ext cx="170104" cy="260335"/>
              </a:xfrm>
              <a:prstGeom prst="rect">
                <a:avLst/>
              </a:prstGeom>
              <a:blipFill rotWithShape="0">
                <a:blip r:embed="rId17"/>
                <a:stretch>
                  <a:fillRect l="-50000" r="-714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979984" y="5447064"/>
            <a:ext cx="432048" cy="727578"/>
            <a:chOff x="979984" y="5546454"/>
            <a:chExt cx="432048" cy="727578"/>
          </a:xfrm>
        </p:grpSpPr>
        <p:cxnSp>
          <p:nvCxnSpPr>
            <p:cNvPr id="149" name="Straight Connector 148"/>
            <p:cNvCxnSpPr/>
            <p:nvPr/>
          </p:nvCxnSpPr>
          <p:spPr>
            <a:xfrm flipH="1" flipV="1">
              <a:off x="1268016" y="5841984"/>
              <a:ext cx="144016" cy="36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979984" y="5841984"/>
              <a:ext cx="144016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1150777" y="5546454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777" y="5546454"/>
                  <a:ext cx="170104" cy="26033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2857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889257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7" y="6165779"/>
                <a:ext cx="170104" cy="260335"/>
              </a:xfrm>
              <a:prstGeom prst="rect">
                <a:avLst/>
              </a:prstGeom>
              <a:blipFill rotWithShape="0">
                <a:blip r:embed="rId19"/>
                <a:stretch>
                  <a:fillRect l="-67857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2294392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392" y="6165779"/>
                <a:ext cx="170104" cy="260335"/>
              </a:xfrm>
              <a:prstGeom prst="rect">
                <a:avLst/>
              </a:prstGeom>
              <a:blipFill rotWithShape="0">
                <a:blip r:embed="rId20"/>
                <a:stretch>
                  <a:fillRect l="-42857" r="-714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665611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11" y="6165779"/>
                <a:ext cx="170104" cy="260335"/>
              </a:xfrm>
              <a:prstGeom prst="rect">
                <a:avLst/>
              </a:prstGeom>
              <a:blipFill rotWithShape="0">
                <a:blip r:embed="rId21"/>
                <a:stretch>
                  <a:fillRect l="-78571" t="-4651" r="-42857" b="-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907704" y="2348880"/>
            <a:ext cx="720080" cy="391017"/>
            <a:chOff x="1907704" y="2348880"/>
            <a:chExt cx="720080" cy="391017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 flipH="1">
              <a:off x="248376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Straight Arrow Connector 5"/>
            <p:cNvCxnSpPr>
              <a:stCxn id="5" idx="6"/>
            </p:cNvCxnSpPr>
            <p:nvPr/>
          </p:nvCxnSpPr>
          <p:spPr>
            <a:xfrm flipH="1">
              <a:off x="190770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2363008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008" y="2479562"/>
                  <a:ext cx="170104" cy="26033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7857" t="-2381" r="-2142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988095" y="5447064"/>
            <a:ext cx="711680" cy="727578"/>
            <a:chOff x="1988095" y="5546454"/>
            <a:chExt cx="711680" cy="727578"/>
          </a:xfrm>
        </p:grpSpPr>
        <p:cxnSp>
          <p:nvCxnSpPr>
            <p:cNvPr id="141" name="Straight Connector 140"/>
            <p:cNvCxnSpPr/>
            <p:nvPr/>
          </p:nvCxnSpPr>
          <p:spPr>
            <a:xfrm flipH="1" flipV="1">
              <a:off x="2420144" y="5841984"/>
              <a:ext cx="279631" cy="422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2339734" y="5841984"/>
              <a:ext cx="8402" cy="422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1988095" y="5841984"/>
              <a:ext cx="216025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2297869" y="5546454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869" y="5546454"/>
                  <a:ext cx="115445" cy="26033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26316" r="-68421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196008" y="4675418"/>
            <a:ext cx="1152128" cy="779144"/>
            <a:chOff x="1196008" y="4774808"/>
            <a:chExt cx="1152128" cy="779144"/>
          </a:xfrm>
        </p:grpSpPr>
        <p:cxnSp>
          <p:nvCxnSpPr>
            <p:cNvPr id="134" name="Straight Connector 133"/>
            <p:cNvCxnSpPr/>
            <p:nvPr/>
          </p:nvCxnSpPr>
          <p:spPr>
            <a:xfrm flipH="1" flipV="1">
              <a:off x="1844080" y="5121904"/>
              <a:ext cx="504056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1196008" y="5121904"/>
              <a:ext cx="432048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674163" y="4774808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163" y="4774808"/>
                  <a:ext cx="170104" cy="260335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67857" r="-21429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3028426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26" y="6165779"/>
                <a:ext cx="170104" cy="260335"/>
              </a:xfrm>
              <a:prstGeom prst="rect">
                <a:avLst/>
              </a:prstGeom>
              <a:blipFill rotWithShape="0">
                <a:blip r:embed="rId25"/>
                <a:stretch>
                  <a:fillRect l="-46429" r="-3571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3425920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920" y="6165779"/>
                <a:ext cx="170104" cy="260335"/>
              </a:xfrm>
              <a:prstGeom prst="rect">
                <a:avLst/>
              </a:prstGeom>
              <a:blipFill rotWithShape="0">
                <a:blip r:embed="rId26"/>
                <a:stretch>
                  <a:fillRect l="-64286" t="-2326" r="-25000" b="-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3788034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34" y="6165779"/>
                <a:ext cx="170104" cy="260335"/>
              </a:xfrm>
              <a:prstGeom prst="rect">
                <a:avLst/>
              </a:prstGeom>
              <a:blipFill rotWithShape="0">
                <a:blip r:embed="rId27"/>
                <a:stretch>
                  <a:fillRect l="-64286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3113478" y="5400971"/>
            <a:ext cx="674556" cy="764808"/>
            <a:chOff x="3113478" y="5500361"/>
            <a:chExt cx="674556" cy="764808"/>
          </a:xfrm>
        </p:grpSpPr>
        <p:cxnSp>
          <p:nvCxnSpPr>
            <p:cNvPr id="125" name="Straight Connector 124"/>
            <p:cNvCxnSpPr/>
            <p:nvPr/>
          </p:nvCxnSpPr>
          <p:spPr>
            <a:xfrm flipH="1" flipV="1">
              <a:off x="3537586" y="5775449"/>
              <a:ext cx="250448" cy="3584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47" idx="0"/>
            </p:cNvCxnSpPr>
            <p:nvPr/>
          </p:nvCxnSpPr>
          <p:spPr>
            <a:xfrm flipH="1" flipV="1">
              <a:off x="3446471" y="5825860"/>
              <a:ext cx="64501" cy="4393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46" idx="0"/>
            </p:cNvCxnSpPr>
            <p:nvPr/>
          </p:nvCxnSpPr>
          <p:spPr>
            <a:xfrm flipV="1">
              <a:off x="3113478" y="5775449"/>
              <a:ext cx="216943" cy="489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3446471" y="5500361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471" y="5500361"/>
                  <a:ext cx="115445" cy="260335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94737" r="-31579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4255431" y="6165779"/>
                <a:ext cx="115445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431" y="6165779"/>
                <a:ext cx="115445" cy="260335"/>
              </a:xfrm>
              <a:prstGeom prst="rect">
                <a:avLst/>
              </a:prstGeom>
              <a:blipFill rotWithShape="0">
                <a:blip r:embed="rId29"/>
                <a:stretch>
                  <a:fillRect l="-126316" r="-68421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1772072" y="3982805"/>
            <a:ext cx="2541082" cy="2182974"/>
            <a:chOff x="1772072" y="4082195"/>
            <a:chExt cx="2541082" cy="2182974"/>
          </a:xfrm>
        </p:grpSpPr>
        <p:cxnSp>
          <p:nvCxnSpPr>
            <p:cNvPr id="114" name="Straight Connector 113"/>
            <p:cNvCxnSpPr>
              <a:stCxn id="151" idx="0"/>
            </p:cNvCxnSpPr>
            <p:nvPr/>
          </p:nvCxnSpPr>
          <p:spPr>
            <a:xfrm flipH="1" flipV="1">
              <a:off x="3446471" y="4401824"/>
              <a:ext cx="866683" cy="18633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3330421" y="4401824"/>
              <a:ext cx="143433" cy="1059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1772072" y="4401824"/>
              <a:ext cx="1440160" cy="36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3316591" y="4082195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591" y="4082195"/>
                  <a:ext cx="115445" cy="260335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00000" r="-36842"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154538" y="416325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163253"/>
                <a:ext cx="1848755" cy="295530"/>
              </a:xfrm>
              <a:prstGeom prst="rect">
                <a:avLst/>
              </a:prstGeom>
              <a:blipFill rotWithShape="0">
                <a:blip r:embed="rId31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5154538" y="541075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5410753"/>
                <a:ext cx="1848755" cy="295530"/>
              </a:xfrm>
              <a:prstGeom prst="rect">
                <a:avLst/>
              </a:prstGeom>
              <a:blipFill rotWithShape="0">
                <a:blip r:embed="rId32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141695" y="572262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95" y="5722628"/>
                <a:ext cx="1848755" cy="295530"/>
              </a:xfrm>
              <a:prstGeom prst="rect">
                <a:avLst/>
              </a:prstGeom>
              <a:blipFill rotWithShape="0">
                <a:blip r:embed="rId33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5154538" y="6034501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6034501"/>
                <a:ext cx="1848755" cy="295530"/>
              </a:xfrm>
              <a:prstGeom prst="rect">
                <a:avLst/>
              </a:prstGeom>
              <a:blipFill rotWithShape="0">
                <a:blip r:embed="rId34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5154538" y="447512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475128"/>
                <a:ext cx="1848755" cy="295530"/>
              </a:xfrm>
              <a:prstGeom prst="rect">
                <a:avLst/>
              </a:prstGeom>
              <a:blipFill rotWithShape="0">
                <a:blip r:embed="rId35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5154538" y="478700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787003"/>
                <a:ext cx="1848755" cy="295530"/>
              </a:xfrm>
              <a:prstGeom prst="rect">
                <a:avLst/>
              </a:prstGeom>
              <a:blipFill rotWithShape="0">
                <a:blip r:embed="rId36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154538" y="509887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5098878"/>
                <a:ext cx="1848755" cy="295530"/>
              </a:xfrm>
              <a:prstGeom prst="rect">
                <a:avLst/>
              </a:prstGeom>
              <a:blipFill rotWithShape="0">
                <a:blip r:embed="rId37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6990847" y="4168911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4168911"/>
                <a:ext cx="1848755" cy="295530"/>
              </a:xfrm>
              <a:prstGeom prst="rect">
                <a:avLst/>
              </a:prstGeom>
              <a:blipFill rotWithShape="0">
                <a:blip r:embed="rId38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6990847" y="448042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4480423"/>
                <a:ext cx="1848755" cy="295530"/>
              </a:xfrm>
              <a:prstGeom prst="rect">
                <a:avLst/>
              </a:prstGeom>
              <a:blipFill rotWithShape="0">
                <a:blip r:embed="rId39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990847" y="4791935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4791935"/>
                <a:ext cx="1848755" cy="295530"/>
              </a:xfrm>
              <a:prstGeom prst="rect">
                <a:avLst/>
              </a:prstGeom>
              <a:blipFill rotWithShape="0">
                <a:blip r:embed="rId40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6990847" y="5103447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103447"/>
                <a:ext cx="1848755" cy="295530"/>
              </a:xfrm>
              <a:prstGeom prst="rect">
                <a:avLst/>
              </a:prstGeom>
              <a:blipFill rotWithShape="0">
                <a:blip r:embed="rId41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6990847" y="5414959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414959"/>
                <a:ext cx="1848755" cy="295530"/>
              </a:xfrm>
              <a:prstGeom prst="rect">
                <a:avLst/>
              </a:prstGeom>
              <a:blipFill rotWithShape="0">
                <a:blip r:embed="rId42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6990847" y="5726470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726470"/>
                <a:ext cx="1848755" cy="295530"/>
              </a:xfrm>
              <a:prstGeom prst="rect">
                <a:avLst/>
              </a:prstGeom>
              <a:blipFill rotWithShape="0">
                <a:blip r:embed="rId43"/>
                <a:stretch>
                  <a:fillRect t="-2041" r="-1980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4"/>
          <p:cNvSpPr txBox="1">
            <a:spLocks noChangeArrowheads="1"/>
          </p:cNvSpPr>
          <p:nvPr/>
        </p:nvSpPr>
        <p:spPr bwMode="auto">
          <a:xfrm>
            <a:off x="-3488" y="121782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Expansion</a:t>
            </a:r>
            <a:r>
              <a:rPr lang="en-US" kern="0" dirty="0" smtClean="0">
                <a:solidFill>
                  <a:srgbClr val="0033CC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phase – An example</a:t>
            </a: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 flipH="1">
            <a:off x="3923999" y="2344493"/>
            <a:ext cx="144016" cy="144016"/>
          </a:xfrm>
          <a:prstGeom prst="ellipse">
            <a:avLst/>
          </a:prstGeom>
          <a:solidFill>
            <a:srgbClr val="CC00CC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344195" y="5742594"/>
            <a:ext cx="8402" cy="4225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1848541" y="5022514"/>
            <a:ext cx="504056" cy="4320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1776703" y="4315378"/>
            <a:ext cx="1440160" cy="3600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endCxn id="105" idx="4"/>
          </p:cNvCxnSpPr>
          <p:nvPr/>
        </p:nvCxnSpPr>
        <p:spPr>
          <a:xfrm rot="16200000" flipV="1">
            <a:off x="3346070" y="3138446"/>
            <a:ext cx="1674744" cy="37486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990847" y="604949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=(−,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rgbClr val="CC00CC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6049493"/>
                <a:ext cx="1848755" cy="295530"/>
              </a:xfrm>
              <a:prstGeom prst="rect">
                <a:avLst/>
              </a:prstGeom>
              <a:blipFill rotWithShape="0">
                <a:blip r:embed="rId44"/>
                <a:stretch>
                  <a:fillRect t="-2041" r="-330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10674" y="3468335"/>
                <a:ext cx="22501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Suppose we want</a:t>
                </a:r>
                <a:br>
                  <a:rPr lang="en-US" sz="20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r>
                  <a:rPr lang="en-US" sz="20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to be the root.</a:t>
                </a: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74" y="3468335"/>
                <a:ext cx="2250137" cy="615553"/>
              </a:xfrm>
              <a:prstGeom prst="rect">
                <a:avLst/>
              </a:prstGeom>
              <a:blipFill>
                <a:blip r:embed="rId45"/>
                <a:stretch>
                  <a:fillRect t="-12871" b="-24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884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urved Connector 9"/>
          <p:cNvCxnSpPr>
            <a:stCxn id="4" idx="0"/>
            <a:endCxn id="5" idx="0"/>
          </p:cNvCxnSpPr>
          <p:nvPr/>
        </p:nvCxnSpPr>
        <p:spPr>
          <a:xfrm rot="5400000" flipH="1" flipV="1">
            <a:off x="2183036" y="1988840"/>
            <a:ext cx="12700" cy="72008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5" idx="0"/>
            <a:endCxn id="22" idx="0"/>
          </p:cNvCxnSpPr>
          <p:nvPr/>
        </p:nvCxnSpPr>
        <p:spPr>
          <a:xfrm rot="5400000" flipH="1" flipV="1">
            <a:off x="3983236" y="1628800"/>
            <a:ext cx="12700" cy="144016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23" idx="4"/>
          </p:cNvCxnSpPr>
          <p:nvPr/>
        </p:nvCxnSpPr>
        <p:spPr>
          <a:xfrm rot="16200000" flipH="1">
            <a:off x="3263156" y="1772816"/>
            <a:ext cx="12700" cy="1440160"/>
          </a:xfrm>
          <a:prstGeom prst="curvedConnector3">
            <a:avLst>
              <a:gd name="adj1" fmla="val 292500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3" idx="1"/>
            <a:endCxn id="62" idx="0"/>
          </p:cNvCxnSpPr>
          <p:nvPr/>
        </p:nvCxnSpPr>
        <p:spPr>
          <a:xfrm rot="5400000" flipH="1" flipV="1">
            <a:off x="6171089" y="1664805"/>
            <a:ext cx="21091" cy="1389243"/>
          </a:xfrm>
          <a:prstGeom prst="curvedConnector3">
            <a:avLst>
              <a:gd name="adj1" fmla="val 1183875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2" idx="4"/>
            <a:endCxn id="61" idx="3"/>
          </p:cNvCxnSpPr>
          <p:nvPr/>
        </p:nvCxnSpPr>
        <p:spPr>
          <a:xfrm rot="5400000" flipH="1" flipV="1">
            <a:off x="6171088" y="1016732"/>
            <a:ext cx="21091" cy="2931237"/>
          </a:xfrm>
          <a:prstGeom prst="curvedConnector3">
            <a:avLst>
              <a:gd name="adj1" fmla="val -378613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 flipH="1">
            <a:off x="971600" y="1196752"/>
            <a:ext cx="7056784" cy="24482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8" name="Group 17"/>
          <p:cNvGrpSpPr/>
          <p:nvPr/>
        </p:nvGrpSpPr>
        <p:grpSpPr>
          <a:xfrm>
            <a:off x="1763688" y="2348880"/>
            <a:ext cx="206056" cy="391017"/>
            <a:chOff x="1763688" y="2348880"/>
            <a:chExt cx="206056" cy="39101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 flipH="1">
              <a:off x="176368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799640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640" y="2479562"/>
                  <a:ext cx="170104" cy="26033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6429" r="-10714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2894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894" y="6165779"/>
                <a:ext cx="170104" cy="260335"/>
              </a:xfrm>
              <a:prstGeom prst="rect">
                <a:avLst/>
              </a:prstGeom>
              <a:blipFill rotWithShape="0">
                <a:blip r:embed="rId4"/>
                <a:stretch>
                  <a:fillRect l="-64286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1547664" y="1620142"/>
            <a:ext cx="1296144" cy="1348235"/>
            <a:chOff x="1547664" y="1620142"/>
            <a:chExt cx="1296144" cy="1348235"/>
          </a:xfrm>
        </p:grpSpPr>
        <p:sp>
          <p:nvSpPr>
            <p:cNvPr id="12" name="Oval 11"/>
            <p:cNvSpPr/>
            <p:nvPr/>
          </p:nvSpPr>
          <p:spPr>
            <a:xfrm flipH="1">
              <a:off x="1547664" y="1888257"/>
              <a:ext cx="1296144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468492" y="162014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492" y="1620142"/>
                  <a:ext cx="170104" cy="2603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857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2627784" y="2348880"/>
            <a:ext cx="759183" cy="391017"/>
            <a:chOff x="2627784" y="2348880"/>
            <a:chExt cx="759183" cy="391017"/>
          </a:xfrm>
        </p:grpSpPr>
        <p:grpSp>
          <p:nvGrpSpPr>
            <p:cNvPr id="29" name="Group 28"/>
            <p:cNvGrpSpPr/>
            <p:nvPr/>
          </p:nvGrpSpPr>
          <p:grpSpPr>
            <a:xfrm>
              <a:off x="2627784" y="2348880"/>
              <a:ext cx="720080" cy="144016"/>
              <a:chOff x="2627784" y="2348880"/>
              <a:chExt cx="720080" cy="144016"/>
            </a:xfrm>
          </p:grpSpPr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 flipH="1">
                <a:off x="3203848" y="2348880"/>
                <a:ext cx="144016" cy="14401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6" name="Straight Arrow Connector 15"/>
              <p:cNvCxnSpPr>
                <a:stCxn id="15" idx="6"/>
                <a:endCxn id="5" idx="2"/>
              </p:cNvCxnSpPr>
              <p:nvPr/>
            </p:nvCxnSpPr>
            <p:spPr>
              <a:xfrm flipH="1">
                <a:off x="2627784" y="2420888"/>
                <a:ext cx="5760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216863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863" y="2479562"/>
                  <a:ext cx="170104" cy="2603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7857" t="-2381" r="-25000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3347864" y="2348880"/>
            <a:ext cx="860088" cy="391017"/>
            <a:chOff x="3347864" y="2348880"/>
            <a:chExt cx="860088" cy="391017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 flipH="1">
              <a:off x="392392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" name="Straight Arrow Connector 23"/>
            <p:cNvCxnSpPr>
              <a:stCxn id="23" idx="6"/>
              <a:endCxn id="15" idx="2"/>
            </p:cNvCxnSpPr>
            <p:nvPr/>
          </p:nvCxnSpPr>
          <p:spPr>
            <a:xfrm flipH="1">
              <a:off x="334786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037848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848" y="2479562"/>
                  <a:ext cx="170104" cy="2603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857" r="-7143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Oval 21"/>
          <p:cNvSpPr>
            <a:spLocks noChangeAspect="1"/>
          </p:cNvSpPr>
          <p:nvPr/>
        </p:nvSpPr>
        <p:spPr>
          <a:xfrm flipH="1">
            <a:off x="464400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 flipH="1">
            <a:off x="4067944" y="242088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515327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27" y="2479562"/>
                <a:ext cx="170104" cy="260335"/>
              </a:xfrm>
              <a:prstGeom prst="rect">
                <a:avLst/>
              </a:prstGeom>
              <a:blipFill rotWithShape="0">
                <a:blip r:embed="rId8"/>
                <a:stretch>
                  <a:fillRect l="-82143" t="-7143" r="-39286" b="-5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3059832" y="1620142"/>
            <a:ext cx="1872208" cy="1348235"/>
            <a:chOff x="3059832" y="1620142"/>
            <a:chExt cx="1872208" cy="1348235"/>
          </a:xfrm>
        </p:grpSpPr>
        <p:sp>
          <p:nvSpPr>
            <p:cNvPr id="40" name="Oval 39"/>
            <p:cNvSpPr/>
            <p:nvPr/>
          </p:nvSpPr>
          <p:spPr>
            <a:xfrm flipH="1">
              <a:off x="3059832" y="1888257"/>
              <a:ext cx="1872208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443979" y="162014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3979" y="1620142"/>
                  <a:ext cx="115445" cy="26033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6316" r="-68421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Oval 42"/>
          <p:cNvSpPr>
            <a:spLocks noChangeAspect="1"/>
          </p:cNvSpPr>
          <p:nvPr/>
        </p:nvSpPr>
        <p:spPr>
          <a:xfrm flipH="1">
            <a:off x="536408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4" name="Curved Connector 53"/>
          <p:cNvCxnSpPr>
            <a:stCxn id="43" idx="0"/>
            <a:endCxn id="5" idx="1"/>
          </p:cNvCxnSpPr>
          <p:nvPr/>
        </p:nvCxnSpPr>
        <p:spPr>
          <a:xfrm rot="5400000">
            <a:off x="4010850" y="944724"/>
            <a:ext cx="21091" cy="2829403"/>
          </a:xfrm>
          <a:prstGeom prst="curvedConnector3">
            <a:avLst>
              <a:gd name="adj1" fmla="val -406453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377921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921" y="2479562"/>
                <a:ext cx="170104" cy="260335"/>
              </a:xfrm>
              <a:prstGeom prst="rect">
                <a:avLst/>
              </a:prstGeom>
              <a:blipFill rotWithShape="0">
                <a:blip r:embed="rId10"/>
                <a:stretch>
                  <a:fillRect l="-42857" r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508104" y="2348880"/>
            <a:ext cx="720080" cy="391017"/>
            <a:chOff x="5508104" y="2348880"/>
            <a:chExt cx="720080" cy="391017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 flipH="1">
              <a:off x="608416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1" name="Straight Arrow Connector 70"/>
            <p:cNvCxnSpPr>
              <a:stCxn id="63" idx="6"/>
              <a:endCxn id="43" idx="2"/>
            </p:cNvCxnSpPr>
            <p:nvPr/>
          </p:nvCxnSpPr>
          <p:spPr>
            <a:xfrm flipH="1">
              <a:off x="550810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954527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527" y="2479562"/>
                  <a:ext cx="170104" cy="26033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4286" t="-4762" r="-25000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Oval 61"/>
          <p:cNvSpPr>
            <a:spLocks noChangeAspect="1"/>
          </p:cNvSpPr>
          <p:nvPr/>
        </p:nvSpPr>
        <p:spPr>
          <a:xfrm flipH="1">
            <a:off x="680424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0" name="Straight Arrow Connector 69"/>
          <p:cNvCxnSpPr>
            <a:stCxn id="62" idx="6"/>
            <a:endCxn id="63" idx="2"/>
          </p:cNvCxnSpPr>
          <p:nvPr/>
        </p:nvCxnSpPr>
        <p:spPr>
          <a:xfrm flipH="1">
            <a:off x="6228184" y="242088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6835114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14" y="2479562"/>
                <a:ext cx="170104" cy="260335"/>
              </a:xfrm>
              <a:prstGeom prst="rect">
                <a:avLst/>
              </a:prstGeom>
              <a:blipFill rotWithShape="0">
                <a:blip r:embed="rId12"/>
                <a:stretch>
                  <a:fillRect l="-64286" t="-2381" r="-2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220072" y="1620142"/>
            <a:ext cx="1872208" cy="1376810"/>
            <a:chOff x="5220072" y="1620142"/>
            <a:chExt cx="1872208" cy="1376810"/>
          </a:xfrm>
        </p:grpSpPr>
        <p:sp>
          <p:nvSpPr>
            <p:cNvPr id="79" name="Oval 78"/>
            <p:cNvSpPr/>
            <p:nvPr/>
          </p:nvSpPr>
          <p:spPr>
            <a:xfrm flipH="1">
              <a:off x="5220072" y="1916832"/>
              <a:ext cx="1872208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840129" y="162014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129" y="1620142"/>
                  <a:ext cx="115445" cy="26033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4737" t="-2381" r="-3157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6156176" y="2253012"/>
            <a:ext cx="1762032" cy="260335"/>
            <a:chOff x="6156176" y="2253012"/>
            <a:chExt cx="1762032" cy="260335"/>
          </a:xfrm>
        </p:grpSpPr>
        <p:sp>
          <p:nvSpPr>
            <p:cNvPr id="61" name="Oval 60"/>
            <p:cNvSpPr>
              <a:spLocks noChangeAspect="1"/>
            </p:cNvSpPr>
            <p:nvPr/>
          </p:nvSpPr>
          <p:spPr>
            <a:xfrm flipH="1">
              <a:off x="752432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2" name="Curved Connector 81"/>
            <p:cNvCxnSpPr>
              <a:stCxn id="61" idx="5"/>
              <a:endCxn id="63" idx="4"/>
            </p:cNvCxnSpPr>
            <p:nvPr/>
          </p:nvCxnSpPr>
          <p:spPr>
            <a:xfrm rot="5400000">
              <a:off x="6840252" y="1787728"/>
              <a:ext cx="21091" cy="1389243"/>
            </a:xfrm>
            <a:prstGeom prst="curvedConnector3">
              <a:avLst>
                <a:gd name="adj1" fmla="val 1632374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802763" y="225301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763" y="2253012"/>
                  <a:ext cx="115445" cy="26033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6316" r="-6842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331640" y="1484784"/>
            <a:ext cx="3816424" cy="1940397"/>
            <a:chOff x="1331640" y="1484784"/>
            <a:chExt cx="3816424" cy="1940397"/>
          </a:xfrm>
        </p:grpSpPr>
        <p:sp>
          <p:nvSpPr>
            <p:cNvPr id="51" name="Oval 50"/>
            <p:cNvSpPr/>
            <p:nvPr/>
          </p:nvSpPr>
          <p:spPr>
            <a:xfrm flipH="1">
              <a:off x="1331640" y="1484784"/>
              <a:ext cx="3816424" cy="1872208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4515327" y="3164846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327" y="3164846"/>
                  <a:ext cx="170104" cy="26033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4286" r="-25000" b="-20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2138013" y="1095144"/>
                <a:ext cx="115445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013" y="1095144"/>
                <a:ext cx="115445" cy="260335"/>
              </a:xfrm>
              <a:prstGeom prst="rect">
                <a:avLst/>
              </a:prstGeom>
              <a:blipFill rotWithShape="0">
                <a:blip r:embed="rId16"/>
                <a:stretch>
                  <a:fillRect l="-100000" r="-3684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913390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90" y="6165779"/>
                <a:ext cx="170104" cy="260335"/>
              </a:xfrm>
              <a:prstGeom prst="rect">
                <a:avLst/>
              </a:prstGeom>
              <a:blipFill rotWithShape="0">
                <a:blip r:embed="rId17"/>
                <a:stretch>
                  <a:fillRect l="-50000" r="-714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979984" y="5447064"/>
            <a:ext cx="432048" cy="727578"/>
            <a:chOff x="979984" y="5546454"/>
            <a:chExt cx="432048" cy="727578"/>
          </a:xfrm>
        </p:grpSpPr>
        <p:cxnSp>
          <p:nvCxnSpPr>
            <p:cNvPr id="149" name="Straight Connector 148"/>
            <p:cNvCxnSpPr/>
            <p:nvPr/>
          </p:nvCxnSpPr>
          <p:spPr>
            <a:xfrm flipH="1" flipV="1">
              <a:off x="1268016" y="5841984"/>
              <a:ext cx="144016" cy="36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979984" y="5841984"/>
              <a:ext cx="144016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1150777" y="5546454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777" y="5546454"/>
                  <a:ext cx="170104" cy="26033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2857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889257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7" y="6165779"/>
                <a:ext cx="170104" cy="260335"/>
              </a:xfrm>
              <a:prstGeom prst="rect">
                <a:avLst/>
              </a:prstGeom>
              <a:blipFill rotWithShape="0">
                <a:blip r:embed="rId19"/>
                <a:stretch>
                  <a:fillRect l="-67857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2294392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392" y="6165779"/>
                <a:ext cx="170104" cy="260335"/>
              </a:xfrm>
              <a:prstGeom prst="rect">
                <a:avLst/>
              </a:prstGeom>
              <a:blipFill rotWithShape="0">
                <a:blip r:embed="rId20"/>
                <a:stretch>
                  <a:fillRect l="-42857" r="-714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665611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11" y="6165779"/>
                <a:ext cx="170104" cy="260335"/>
              </a:xfrm>
              <a:prstGeom prst="rect">
                <a:avLst/>
              </a:prstGeom>
              <a:blipFill rotWithShape="0">
                <a:blip r:embed="rId21"/>
                <a:stretch>
                  <a:fillRect l="-78571" t="-4651" r="-42857" b="-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907704" y="2348880"/>
            <a:ext cx="720080" cy="391017"/>
            <a:chOff x="1907704" y="2348880"/>
            <a:chExt cx="720080" cy="391017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 flipH="1">
              <a:off x="248376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Straight Arrow Connector 5"/>
            <p:cNvCxnSpPr>
              <a:stCxn id="5" idx="6"/>
            </p:cNvCxnSpPr>
            <p:nvPr/>
          </p:nvCxnSpPr>
          <p:spPr>
            <a:xfrm flipH="1">
              <a:off x="190770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2363008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008" y="2479562"/>
                  <a:ext cx="170104" cy="26033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7857" t="-2381" r="-2142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988095" y="5447064"/>
            <a:ext cx="711680" cy="727578"/>
            <a:chOff x="1988095" y="5546454"/>
            <a:chExt cx="711680" cy="727578"/>
          </a:xfrm>
        </p:grpSpPr>
        <p:cxnSp>
          <p:nvCxnSpPr>
            <p:cNvPr id="141" name="Straight Connector 140"/>
            <p:cNvCxnSpPr/>
            <p:nvPr/>
          </p:nvCxnSpPr>
          <p:spPr>
            <a:xfrm flipH="1" flipV="1">
              <a:off x="2420144" y="5841984"/>
              <a:ext cx="279631" cy="422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2339734" y="5841984"/>
              <a:ext cx="8402" cy="422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1988095" y="5841984"/>
              <a:ext cx="216025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2297869" y="5546454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869" y="5546454"/>
                  <a:ext cx="115445" cy="26033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26316" r="-68421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196008" y="4675418"/>
            <a:ext cx="1152128" cy="779144"/>
            <a:chOff x="1196008" y="4774808"/>
            <a:chExt cx="1152128" cy="779144"/>
          </a:xfrm>
        </p:grpSpPr>
        <p:cxnSp>
          <p:nvCxnSpPr>
            <p:cNvPr id="134" name="Straight Connector 133"/>
            <p:cNvCxnSpPr/>
            <p:nvPr/>
          </p:nvCxnSpPr>
          <p:spPr>
            <a:xfrm flipH="1" flipV="1">
              <a:off x="1844080" y="5121904"/>
              <a:ext cx="504056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1196008" y="5121904"/>
              <a:ext cx="432048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674163" y="4774808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163" y="4774808"/>
                  <a:ext cx="170104" cy="260335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67857" r="-21429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3028426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26" y="6165779"/>
                <a:ext cx="170104" cy="260335"/>
              </a:xfrm>
              <a:prstGeom prst="rect">
                <a:avLst/>
              </a:prstGeom>
              <a:blipFill rotWithShape="0">
                <a:blip r:embed="rId25"/>
                <a:stretch>
                  <a:fillRect l="-46429" r="-3571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3425920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920" y="6165779"/>
                <a:ext cx="170104" cy="260335"/>
              </a:xfrm>
              <a:prstGeom prst="rect">
                <a:avLst/>
              </a:prstGeom>
              <a:blipFill rotWithShape="0">
                <a:blip r:embed="rId26"/>
                <a:stretch>
                  <a:fillRect l="-64286" t="-2326" r="-25000" b="-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3788034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34" y="6165779"/>
                <a:ext cx="170104" cy="260335"/>
              </a:xfrm>
              <a:prstGeom prst="rect">
                <a:avLst/>
              </a:prstGeom>
              <a:blipFill rotWithShape="0">
                <a:blip r:embed="rId27"/>
                <a:stretch>
                  <a:fillRect l="-64286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3113478" y="5400971"/>
            <a:ext cx="674556" cy="764808"/>
            <a:chOff x="3113478" y="5500361"/>
            <a:chExt cx="674556" cy="764808"/>
          </a:xfrm>
        </p:grpSpPr>
        <p:cxnSp>
          <p:nvCxnSpPr>
            <p:cNvPr id="125" name="Straight Connector 124"/>
            <p:cNvCxnSpPr/>
            <p:nvPr/>
          </p:nvCxnSpPr>
          <p:spPr>
            <a:xfrm flipH="1" flipV="1">
              <a:off x="3537586" y="5775449"/>
              <a:ext cx="250448" cy="3584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47" idx="0"/>
            </p:cNvCxnSpPr>
            <p:nvPr/>
          </p:nvCxnSpPr>
          <p:spPr>
            <a:xfrm flipH="1" flipV="1">
              <a:off x="3446471" y="5825860"/>
              <a:ext cx="64501" cy="4393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46" idx="0"/>
            </p:cNvCxnSpPr>
            <p:nvPr/>
          </p:nvCxnSpPr>
          <p:spPr>
            <a:xfrm flipV="1">
              <a:off x="3113478" y="5775449"/>
              <a:ext cx="216943" cy="489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3446471" y="5500361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471" y="5500361"/>
                  <a:ext cx="115445" cy="260335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94737" r="-31579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4255431" y="6165779"/>
                <a:ext cx="115445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431" y="6165779"/>
                <a:ext cx="115445" cy="260335"/>
              </a:xfrm>
              <a:prstGeom prst="rect">
                <a:avLst/>
              </a:prstGeom>
              <a:blipFill rotWithShape="0">
                <a:blip r:embed="rId29"/>
                <a:stretch>
                  <a:fillRect l="-126316" r="-68421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1772072" y="3982805"/>
            <a:ext cx="2541082" cy="2182974"/>
            <a:chOff x="1772072" y="4082195"/>
            <a:chExt cx="2541082" cy="2182974"/>
          </a:xfrm>
        </p:grpSpPr>
        <p:cxnSp>
          <p:nvCxnSpPr>
            <p:cNvPr id="114" name="Straight Connector 113"/>
            <p:cNvCxnSpPr>
              <a:stCxn id="151" idx="0"/>
            </p:cNvCxnSpPr>
            <p:nvPr/>
          </p:nvCxnSpPr>
          <p:spPr>
            <a:xfrm flipH="1" flipV="1">
              <a:off x="3446471" y="4401824"/>
              <a:ext cx="866683" cy="18633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 flipV="1">
              <a:off x="3330421" y="4401824"/>
              <a:ext cx="143433" cy="1059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1772072" y="4401824"/>
              <a:ext cx="1440160" cy="36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3316591" y="4082195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591" y="4082195"/>
                  <a:ext cx="115445" cy="260335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00000" r="-36842"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154538" y="416325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163253"/>
                <a:ext cx="1848755" cy="295530"/>
              </a:xfrm>
              <a:prstGeom prst="rect">
                <a:avLst/>
              </a:prstGeom>
              <a:blipFill rotWithShape="0">
                <a:blip r:embed="rId31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5154538" y="541075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5410753"/>
                <a:ext cx="1848755" cy="295530"/>
              </a:xfrm>
              <a:prstGeom prst="rect">
                <a:avLst/>
              </a:prstGeom>
              <a:blipFill rotWithShape="0">
                <a:blip r:embed="rId32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141695" y="572262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95" y="5722628"/>
                <a:ext cx="1848755" cy="295530"/>
              </a:xfrm>
              <a:prstGeom prst="rect">
                <a:avLst/>
              </a:prstGeom>
              <a:blipFill rotWithShape="0">
                <a:blip r:embed="rId33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5154538" y="6034501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6034501"/>
                <a:ext cx="1848755" cy="295530"/>
              </a:xfrm>
              <a:prstGeom prst="rect">
                <a:avLst/>
              </a:prstGeom>
              <a:blipFill rotWithShape="0">
                <a:blip r:embed="rId34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5154538" y="447512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475128"/>
                <a:ext cx="1848755" cy="295530"/>
              </a:xfrm>
              <a:prstGeom prst="rect">
                <a:avLst/>
              </a:prstGeom>
              <a:blipFill rotWithShape="0">
                <a:blip r:embed="rId35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5154538" y="478700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787003"/>
                <a:ext cx="1848755" cy="295530"/>
              </a:xfrm>
              <a:prstGeom prst="rect">
                <a:avLst/>
              </a:prstGeom>
              <a:blipFill rotWithShape="0">
                <a:blip r:embed="rId36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154538" y="509887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5098878"/>
                <a:ext cx="1848755" cy="295530"/>
              </a:xfrm>
              <a:prstGeom prst="rect">
                <a:avLst/>
              </a:prstGeom>
              <a:blipFill rotWithShape="0">
                <a:blip r:embed="rId37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6990847" y="448042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4480423"/>
                <a:ext cx="1848755" cy="295530"/>
              </a:xfrm>
              <a:prstGeom prst="rect">
                <a:avLst/>
              </a:prstGeom>
              <a:blipFill rotWithShape="0">
                <a:blip r:embed="rId38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990847" y="4791935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4791935"/>
                <a:ext cx="1848755" cy="295530"/>
              </a:xfrm>
              <a:prstGeom prst="rect">
                <a:avLst/>
              </a:prstGeom>
              <a:blipFill rotWithShape="0">
                <a:blip r:embed="rId39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6990847" y="5103447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103447"/>
                <a:ext cx="1848755" cy="295530"/>
              </a:xfrm>
              <a:prstGeom prst="rect">
                <a:avLst/>
              </a:prstGeom>
              <a:blipFill rotWithShape="0">
                <a:blip r:embed="rId40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6990847" y="5414959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414959"/>
                <a:ext cx="1848755" cy="295530"/>
              </a:xfrm>
              <a:prstGeom prst="rect">
                <a:avLst/>
              </a:prstGeom>
              <a:blipFill rotWithShape="0">
                <a:blip r:embed="rId41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6990847" y="5726470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726470"/>
                <a:ext cx="1848755" cy="295530"/>
              </a:xfrm>
              <a:prstGeom prst="rect">
                <a:avLst/>
              </a:prstGeom>
              <a:blipFill rotWithShape="0">
                <a:blip r:embed="rId42"/>
                <a:stretch>
                  <a:fillRect t="-2041" r="-1980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4"/>
          <p:cNvSpPr txBox="1">
            <a:spLocks noChangeArrowheads="1"/>
          </p:cNvSpPr>
          <p:nvPr/>
        </p:nvSpPr>
        <p:spPr bwMode="auto">
          <a:xfrm>
            <a:off x="-3488" y="121782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Expansion</a:t>
            </a:r>
            <a:r>
              <a:rPr lang="en-US" kern="0" dirty="0" smtClean="0">
                <a:solidFill>
                  <a:srgbClr val="0033CC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phase – An example</a:t>
            </a: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 flipH="1">
            <a:off x="3923999" y="2344493"/>
            <a:ext cx="144016" cy="144016"/>
          </a:xfrm>
          <a:prstGeom prst="ellipse">
            <a:avLst/>
          </a:prstGeom>
          <a:solidFill>
            <a:srgbClr val="CC00CC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344195" y="5742594"/>
            <a:ext cx="8402" cy="4225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1848541" y="5022514"/>
            <a:ext cx="504056" cy="4320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1776703" y="4315378"/>
            <a:ext cx="1440160" cy="3600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endCxn id="105" idx="4"/>
          </p:cNvCxnSpPr>
          <p:nvPr/>
        </p:nvCxnSpPr>
        <p:spPr>
          <a:xfrm rot="16200000" flipV="1">
            <a:off x="3346070" y="3138446"/>
            <a:ext cx="1674744" cy="37486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990847" y="418298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=(−,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rgbClr val="CC00CC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4182988"/>
                <a:ext cx="1848755" cy="295530"/>
              </a:xfrm>
              <a:prstGeom prst="rect">
                <a:avLst/>
              </a:prstGeom>
              <a:blipFill rotWithShape="0">
                <a:blip r:embed="rId43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990847" y="604949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=(−,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rgbClr val="CC00CC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6049493"/>
                <a:ext cx="1848755" cy="295530"/>
              </a:xfrm>
              <a:prstGeom prst="rect">
                <a:avLst/>
              </a:prstGeom>
              <a:blipFill rotWithShape="0">
                <a:blip r:embed="rId44"/>
                <a:stretch>
                  <a:fillRect t="-2041" r="-330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730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27" grpId="0"/>
      <p:bldP spid="1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urved Connector 9"/>
          <p:cNvCxnSpPr>
            <a:stCxn id="4" idx="0"/>
            <a:endCxn id="5" idx="0"/>
          </p:cNvCxnSpPr>
          <p:nvPr/>
        </p:nvCxnSpPr>
        <p:spPr>
          <a:xfrm rot="5400000" flipH="1" flipV="1">
            <a:off x="2183036" y="1988840"/>
            <a:ext cx="12700" cy="72008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5" idx="0"/>
            <a:endCxn id="22" idx="0"/>
          </p:cNvCxnSpPr>
          <p:nvPr/>
        </p:nvCxnSpPr>
        <p:spPr>
          <a:xfrm rot="5400000" flipH="1" flipV="1">
            <a:off x="3983236" y="1628800"/>
            <a:ext cx="12700" cy="144016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4"/>
            <a:endCxn id="23" idx="4"/>
          </p:cNvCxnSpPr>
          <p:nvPr/>
        </p:nvCxnSpPr>
        <p:spPr>
          <a:xfrm rot="16200000" flipH="1">
            <a:off x="3263156" y="1772816"/>
            <a:ext cx="12700" cy="1440160"/>
          </a:xfrm>
          <a:prstGeom prst="curvedConnector3">
            <a:avLst>
              <a:gd name="adj1" fmla="val 292500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3" idx="1"/>
            <a:endCxn id="62" idx="0"/>
          </p:cNvCxnSpPr>
          <p:nvPr/>
        </p:nvCxnSpPr>
        <p:spPr>
          <a:xfrm rot="5400000" flipH="1" flipV="1">
            <a:off x="6171089" y="1664805"/>
            <a:ext cx="21091" cy="1389243"/>
          </a:xfrm>
          <a:prstGeom prst="curvedConnector3">
            <a:avLst>
              <a:gd name="adj1" fmla="val 1183875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2" idx="4"/>
            <a:endCxn id="61" idx="3"/>
          </p:cNvCxnSpPr>
          <p:nvPr/>
        </p:nvCxnSpPr>
        <p:spPr>
          <a:xfrm rot="5400000" flipH="1" flipV="1">
            <a:off x="6171088" y="1016732"/>
            <a:ext cx="21091" cy="2931237"/>
          </a:xfrm>
          <a:prstGeom prst="curvedConnector3">
            <a:avLst>
              <a:gd name="adj1" fmla="val -378613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63688" y="2348880"/>
            <a:ext cx="206056" cy="391017"/>
            <a:chOff x="1763688" y="2348880"/>
            <a:chExt cx="206056" cy="39101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 flipH="1">
              <a:off x="176368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799640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640" y="2479562"/>
                  <a:ext cx="170104" cy="26033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6429" r="-10714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2894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894" y="6165779"/>
                <a:ext cx="170104" cy="260335"/>
              </a:xfrm>
              <a:prstGeom prst="rect">
                <a:avLst/>
              </a:prstGeom>
              <a:blipFill rotWithShape="0">
                <a:blip r:embed="rId4"/>
                <a:stretch>
                  <a:fillRect l="-64286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1547664" y="1620142"/>
            <a:ext cx="1296144" cy="1348235"/>
            <a:chOff x="1547664" y="1620142"/>
            <a:chExt cx="1296144" cy="1348235"/>
          </a:xfrm>
        </p:grpSpPr>
        <p:sp>
          <p:nvSpPr>
            <p:cNvPr id="12" name="Oval 11"/>
            <p:cNvSpPr/>
            <p:nvPr/>
          </p:nvSpPr>
          <p:spPr>
            <a:xfrm flipH="1">
              <a:off x="1547664" y="1888257"/>
              <a:ext cx="1296144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468492" y="162014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492" y="1620142"/>
                  <a:ext cx="170104" cy="2603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857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2627784" y="2348880"/>
            <a:ext cx="759183" cy="391017"/>
            <a:chOff x="2627784" y="2348880"/>
            <a:chExt cx="759183" cy="391017"/>
          </a:xfrm>
        </p:grpSpPr>
        <p:grpSp>
          <p:nvGrpSpPr>
            <p:cNvPr id="29" name="Group 28"/>
            <p:cNvGrpSpPr/>
            <p:nvPr/>
          </p:nvGrpSpPr>
          <p:grpSpPr>
            <a:xfrm>
              <a:off x="2627784" y="2348880"/>
              <a:ext cx="720080" cy="144016"/>
              <a:chOff x="2627784" y="2348880"/>
              <a:chExt cx="720080" cy="144016"/>
            </a:xfrm>
          </p:grpSpPr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 flipH="1">
                <a:off x="3203848" y="2348880"/>
                <a:ext cx="144016" cy="14401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6" name="Straight Arrow Connector 15"/>
              <p:cNvCxnSpPr>
                <a:stCxn id="15" idx="6"/>
                <a:endCxn id="5" idx="2"/>
              </p:cNvCxnSpPr>
              <p:nvPr/>
            </p:nvCxnSpPr>
            <p:spPr>
              <a:xfrm flipH="1">
                <a:off x="2627784" y="2420888"/>
                <a:ext cx="5760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216863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863" y="2479562"/>
                  <a:ext cx="170104" cy="2603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7857" t="-2381" r="-25000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3347864" y="2348880"/>
            <a:ext cx="860088" cy="391017"/>
            <a:chOff x="3347864" y="2348880"/>
            <a:chExt cx="860088" cy="391017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 flipH="1">
              <a:off x="392392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" name="Straight Arrow Connector 23"/>
            <p:cNvCxnSpPr>
              <a:stCxn id="23" idx="6"/>
              <a:endCxn id="15" idx="2"/>
            </p:cNvCxnSpPr>
            <p:nvPr/>
          </p:nvCxnSpPr>
          <p:spPr>
            <a:xfrm flipH="1">
              <a:off x="334786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037848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848" y="2479562"/>
                  <a:ext cx="170104" cy="2603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857" r="-7143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Oval 21"/>
          <p:cNvSpPr>
            <a:spLocks noChangeAspect="1"/>
          </p:cNvSpPr>
          <p:nvPr/>
        </p:nvSpPr>
        <p:spPr>
          <a:xfrm flipH="1">
            <a:off x="464400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 flipH="1">
            <a:off x="4067944" y="242088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515327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27" y="2479562"/>
                <a:ext cx="170104" cy="260335"/>
              </a:xfrm>
              <a:prstGeom prst="rect">
                <a:avLst/>
              </a:prstGeom>
              <a:blipFill rotWithShape="0">
                <a:blip r:embed="rId8"/>
                <a:stretch>
                  <a:fillRect l="-82143" t="-7143" r="-39286" b="-5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3059832" y="1620142"/>
            <a:ext cx="1872208" cy="1348235"/>
            <a:chOff x="3059832" y="1620142"/>
            <a:chExt cx="1872208" cy="1348235"/>
          </a:xfrm>
        </p:grpSpPr>
        <p:sp>
          <p:nvSpPr>
            <p:cNvPr id="40" name="Oval 39"/>
            <p:cNvSpPr/>
            <p:nvPr/>
          </p:nvSpPr>
          <p:spPr>
            <a:xfrm flipH="1">
              <a:off x="3059832" y="1888257"/>
              <a:ext cx="1872208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443979" y="162014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3979" y="1620142"/>
                  <a:ext cx="115445" cy="26033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6316" r="-68421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Oval 42"/>
          <p:cNvSpPr>
            <a:spLocks noChangeAspect="1"/>
          </p:cNvSpPr>
          <p:nvPr/>
        </p:nvSpPr>
        <p:spPr>
          <a:xfrm flipH="1">
            <a:off x="536408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377921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921" y="2479562"/>
                <a:ext cx="170104" cy="260335"/>
              </a:xfrm>
              <a:prstGeom prst="rect">
                <a:avLst/>
              </a:prstGeom>
              <a:blipFill rotWithShape="0">
                <a:blip r:embed="rId10"/>
                <a:stretch>
                  <a:fillRect l="-42857" r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508104" y="2348880"/>
            <a:ext cx="720080" cy="391017"/>
            <a:chOff x="5508104" y="2348880"/>
            <a:chExt cx="720080" cy="391017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 flipH="1">
              <a:off x="608416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1" name="Straight Arrow Connector 70"/>
            <p:cNvCxnSpPr>
              <a:stCxn id="63" idx="6"/>
              <a:endCxn id="43" idx="2"/>
            </p:cNvCxnSpPr>
            <p:nvPr/>
          </p:nvCxnSpPr>
          <p:spPr>
            <a:xfrm flipH="1">
              <a:off x="550810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954527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527" y="2479562"/>
                  <a:ext cx="170104" cy="26033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4286" t="-4762" r="-25000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Oval 61"/>
          <p:cNvSpPr>
            <a:spLocks noChangeAspect="1"/>
          </p:cNvSpPr>
          <p:nvPr/>
        </p:nvSpPr>
        <p:spPr>
          <a:xfrm flipH="1">
            <a:off x="680424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0" name="Straight Arrow Connector 69"/>
          <p:cNvCxnSpPr>
            <a:stCxn id="62" idx="6"/>
            <a:endCxn id="63" idx="2"/>
          </p:cNvCxnSpPr>
          <p:nvPr/>
        </p:nvCxnSpPr>
        <p:spPr>
          <a:xfrm flipH="1">
            <a:off x="6228184" y="242088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6835114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14" y="2479562"/>
                <a:ext cx="170104" cy="260335"/>
              </a:xfrm>
              <a:prstGeom prst="rect">
                <a:avLst/>
              </a:prstGeom>
              <a:blipFill rotWithShape="0">
                <a:blip r:embed="rId12"/>
                <a:stretch>
                  <a:fillRect l="-64286" t="-2381" r="-2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220072" y="1620142"/>
            <a:ext cx="1872208" cy="1376810"/>
            <a:chOff x="5220072" y="1620142"/>
            <a:chExt cx="1872208" cy="1376810"/>
          </a:xfrm>
        </p:grpSpPr>
        <p:sp>
          <p:nvSpPr>
            <p:cNvPr id="79" name="Oval 78"/>
            <p:cNvSpPr/>
            <p:nvPr/>
          </p:nvSpPr>
          <p:spPr>
            <a:xfrm flipH="1">
              <a:off x="5220072" y="1916832"/>
              <a:ext cx="1872208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840129" y="162014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129" y="1620142"/>
                  <a:ext cx="115445" cy="26033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4737" t="-2381" r="-3157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6156176" y="2253012"/>
            <a:ext cx="1762032" cy="260335"/>
            <a:chOff x="6156176" y="2253012"/>
            <a:chExt cx="1762032" cy="260335"/>
          </a:xfrm>
        </p:grpSpPr>
        <p:sp>
          <p:nvSpPr>
            <p:cNvPr id="61" name="Oval 60"/>
            <p:cNvSpPr>
              <a:spLocks noChangeAspect="1"/>
            </p:cNvSpPr>
            <p:nvPr/>
          </p:nvSpPr>
          <p:spPr>
            <a:xfrm flipH="1">
              <a:off x="752432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2" name="Curved Connector 81"/>
            <p:cNvCxnSpPr>
              <a:stCxn id="61" idx="5"/>
              <a:endCxn id="63" idx="4"/>
            </p:cNvCxnSpPr>
            <p:nvPr/>
          </p:nvCxnSpPr>
          <p:spPr>
            <a:xfrm rot="5400000">
              <a:off x="6840252" y="1787728"/>
              <a:ext cx="21091" cy="1389243"/>
            </a:xfrm>
            <a:prstGeom prst="curvedConnector3">
              <a:avLst>
                <a:gd name="adj1" fmla="val 1632374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802763" y="225301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763" y="2253012"/>
                  <a:ext cx="115445" cy="26033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6316" r="-6842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331640" y="1484784"/>
            <a:ext cx="3816424" cy="1940397"/>
            <a:chOff x="1331640" y="1484784"/>
            <a:chExt cx="3816424" cy="1940397"/>
          </a:xfrm>
        </p:grpSpPr>
        <p:sp>
          <p:nvSpPr>
            <p:cNvPr id="51" name="Oval 50"/>
            <p:cNvSpPr/>
            <p:nvPr/>
          </p:nvSpPr>
          <p:spPr>
            <a:xfrm flipH="1">
              <a:off x="1331640" y="1484784"/>
              <a:ext cx="3816424" cy="1872208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4515327" y="3164846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5327" y="3164846"/>
                  <a:ext cx="170104" cy="26033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4286" r="-25000" b="-209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913390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90" y="6165779"/>
                <a:ext cx="170104" cy="260335"/>
              </a:xfrm>
              <a:prstGeom prst="rect">
                <a:avLst/>
              </a:prstGeom>
              <a:blipFill rotWithShape="0">
                <a:blip r:embed="rId16"/>
                <a:stretch>
                  <a:fillRect l="-50000" r="-714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979984" y="5447064"/>
            <a:ext cx="432048" cy="727578"/>
            <a:chOff x="979984" y="5546454"/>
            <a:chExt cx="432048" cy="727578"/>
          </a:xfrm>
        </p:grpSpPr>
        <p:cxnSp>
          <p:nvCxnSpPr>
            <p:cNvPr id="149" name="Straight Connector 148"/>
            <p:cNvCxnSpPr/>
            <p:nvPr/>
          </p:nvCxnSpPr>
          <p:spPr>
            <a:xfrm flipH="1" flipV="1">
              <a:off x="1268016" y="5841984"/>
              <a:ext cx="144016" cy="36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979984" y="5841984"/>
              <a:ext cx="144016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1150777" y="5546454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777" y="5546454"/>
                  <a:ext cx="170104" cy="26033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42857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889257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7" y="6165779"/>
                <a:ext cx="170104" cy="260335"/>
              </a:xfrm>
              <a:prstGeom prst="rect">
                <a:avLst/>
              </a:prstGeom>
              <a:blipFill rotWithShape="0">
                <a:blip r:embed="rId18"/>
                <a:stretch>
                  <a:fillRect l="-67857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2294392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392" y="6165779"/>
                <a:ext cx="170104" cy="260335"/>
              </a:xfrm>
              <a:prstGeom prst="rect">
                <a:avLst/>
              </a:prstGeom>
              <a:blipFill rotWithShape="0">
                <a:blip r:embed="rId19"/>
                <a:stretch>
                  <a:fillRect l="-42857" r="-714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665611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11" y="6165779"/>
                <a:ext cx="170104" cy="260335"/>
              </a:xfrm>
              <a:prstGeom prst="rect">
                <a:avLst/>
              </a:prstGeom>
              <a:blipFill rotWithShape="0">
                <a:blip r:embed="rId20"/>
                <a:stretch>
                  <a:fillRect l="-78571" t="-4651" r="-42857" b="-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907704" y="2348880"/>
            <a:ext cx="720080" cy="391017"/>
            <a:chOff x="1907704" y="2348880"/>
            <a:chExt cx="720080" cy="391017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 flipH="1">
              <a:off x="248376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Straight Arrow Connector 5"/>
            <p:cNvCxnSpPr>
              <a:stCxn id="5" idx="6"/>
            </p:cNvCxnSpPr>
            <p:nvPr/>
          </p:nvCxnSpPr>
          <p:spPr>
            <a:xfrm flipH="1">
              <a:off x="190770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2363008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008" y="2479562"/>
                  <a:ext cx="170104" cy="26033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67857" t="-2381" r="-2142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988095" y="5447064"/>
            <a:ext cx="711680" cy="727578"/>
            <a:chOff x="1988095" y="5546454"/>
            <a:chExt cx="711680" cy="727578"/>
          </a:xfrm>
        </p:grpSpPr>
        <p:cxnSp>
          <p:nvCxnSpPr>
            <p:cNvPr id="141" name="Straight Connector 140"/>
            <p:cNvCxnSpPr/>
            <p:nvPr/>
          </p:nvCxnSpPr>
          <p:spPr>
            <a:xfrm flipH="1" flipV="1">
              <a:off x="2420144" y="5841984"/>
              <a:ext cx="279631" cy="422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2339734" y="5841984"/>
              <a:ext cx="8402" cy="422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1988095" y="5841984"/>
              <a:ext cx="216025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2297869" y="5546454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869" y="5546454"/>
                  <a:ext cx="115445" cy="26033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26316" r="-68421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196008" y="4675418"/>
            <a:ext cx="1152128" cy="779144"/>
            <a:chOff x="1196008" y="4774808"/>
            <a:chExt cx="1152128" cy="779144"/>
          </a:xfrm>
        </p:grpSpPr>
        <p:cxnSp>
          <p:nvCxnSpPr>
            <p:cNvPr id="134" name="Straight Connector 133"/>
            <p:cNvCxnSpPr/>
            <p:nvPr/>
          </p:nvCxnSpPr>
          <p:spPr>
            <a:xfrm flipH="1" flipV="1">
              <a:off x="1844080" y="5121904"/>
              <a:ext cx="504056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1196008" y="5121904"/>
              <a:ext cx="432048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674163" y="4774808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163" y="4774808"/>
                  <a:ext cx="170104" cy="26033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67857" r="-21429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3028426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26" y="6165779"/>
                <a:ext cx="170104" cy="260335"/>
              </a:xfrm>
              <a:prstGeom prst="rect">
                <a:avLst/>
              </a:prstGeom>
              <a:blipFill rotWithShape="0">
                <a:blip r:embed="rId24"/>
                <a:stretch>
                  <a:fillRect l="-46429" r="-3571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3425920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920" y="6165779"/>
                <a:ext cx="170104" cy="260335"/>
              </a:xfrm>
              <a:prstGeom prst="rect">
                <a:avLst/>
              </a:prstGeom>
              <a:blipFill rotWithShape="0">
                <a:blip r:embed="rId25"/>
                <a:stretch>
                  <a:fillRect l="-64286" t="-2326" r="-25000" b="-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3788034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34" y="6165779"/>
                <a:ext cx="170104" cy="260335"/>
              </a:xfrm>
              <a:prstGeom prst="rect">
                <a:avLst/>
              </a:prstGeom>
              <a:blipFill rotWithShape="0">
                <a:blip r:embed="rId26"/>
                <a:stretch>
                  <a:fillRect l="-64286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3113478" y="5400971"/>
            <a:ext cx="674556" cy="764808"/>
            <a:chOff x="3113478" y="5500361"/>
            <a:chExt cx="674556" cy="764808"/>
          </a:xfrm>
        </p:grpSpPr>
        <p:cxnSp>
          <p:nvCxnSpPr>
            <p:cNvPr id="125" name="Straight Connector 124"/>
            <p:cNvCxnSpPr/>
            <p:nvPr/>
          </p:nvCxnSpPr>
          <p:spPr>
            <a:xfrm flipH="1" flipV="1">
              <a:off x="3537586" y="5775449"/>
              <a:ext cx="250448" cy="3584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47" idx="0"/>
            </p:cNvCxnSpPr>
            <p:nvPr/>
          </p:nvCxnSpPr>
          <p:spPr>
            <a:xfrm flipH="1" flipV="1">
              <a:off x="3446471" y="5825860"/>
              <a:ext cx="64501" cy="4393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46" idx="0"/>
            </p:cNvCxnSpPr>
            <p:nvPr/>
          </p:nvCxnSpPr>
          <p:spPr>
            <a:xfrm flipV="1">
              <a:off x="3113478" y="5775449"/>
              <a:ext cx="216943" cy="489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3446471" y="5500361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471" y="5500361"/>
                  <a:ext cx="115445" cy="260335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94737" r="-31579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4255431" y="6165779"/>
                <a:ext cx="115445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431" y="6165779"/>
                <a:ext cx="115445" cy="260335"/>
              </a:xfrm>
              <a:prstGeom prst="rect">
                <a:avLst/>
              </a:prstGeom>
              <a:blipFill rotWithShape="0">
                <a:blip r:embed="rId28"/>
                <a:stretch>
                  <a:fillRect l="-126316" r="-68421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154538" y="416325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163253"/>
                <a:ext cx="1848755" cy="295530"/>
              </a:xfrm>
              <a:prstGeom prst="rect">
                <a:avLst/>
              </a:prstGeom>
              <a:blipFill rotWithShape="0">
                <a:blip r:embed="rId29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5154538" y="541075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5410753"/>
                <a:ext cx="1848755" cy="295530"/>
              </a:xfrm>
              <a:prstGeom prst="rect">
                <a:avLst/>
              </a:prstGeom>
              <a:blipFill rotWithShape="0">
                <a:blip r:embed="rId30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141695" y="572262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95" y="5722628"/>
                <a:ext cx="1848755" cy="295530"/>
              </a:xfrm>
              <a:prstGeom prst="rect">
                <a:avLst/>
              </a:prstGeom>
              <a:blipFill rotWithShape="0">
                <a:blip r:embed="rId31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5154538" y="447512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475128"/>
                <a:ext cx="1848755" cy="295530"/>
              </a:xfrm>
              <a:prstGeom prst="rect">
                <a:avLst/>
              </a:prstGeom>
              <a:blipFill rotWithShape="0">
                <a:blip r:embed="rId32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5154538" y="478700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787003"/>
                <a:ext cx="1848755" cy="295530"/>
              </a:xfrm>
              <a:prstGeom prst="rect">
                <a:avLst/>
              </a:prstGeom>
              <a:blipFill rotWithShape="0">
                <a:blip r:embed="rId33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154538" y="509887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5098878"/>
                <a:ext cx="1848755" cy="295530"/>
              </a:xfrm>
              <a:prstGeom prst="rect">
                <a:avLst/>
              </a:prstGeom>
              <a:blipFill rotWithShape="0">
                <a:blip r:embed="rId34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6990847" y="448042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4480423"/>
                <a:ext cx="1848755" cy="295530"/>
              </a:xfrm>
              <a:prstGeom prst="rect">
                <a:avLst/>
              </a:prstGeom>
              <a:blipFill rotWithShape="0">
                <a:blip r:embed="rId35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990847" y="4791935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4791935"/>
                <a:ext cx="1848755" cy="295530"/>
              </a:xfrm>
              <a:prstGeom prst="rect">
                <a:avLst/>
              </a:prstGeom>
              <a:blipFill rotWithShape="0">
                <a:blip r:embed="rId36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6990847" y="5103447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103447"/>
                <a:ext cx="1848755" cy="295530"/>
              </a:xfrm>
              <a:prstGeom prst="rect">
                <a:avLst/>
              </a:prstGeom>
              <a:blipFill rotWithShape="0">
                <a:blip r:embed="rId37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6990847" y="5414959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414959"/>
                <a:ext cx="1848755" cy="295530"/>
              </a:xfrm>
              <a:prstGeom prst="rect">
                <a:avLst/>
              </a:prstGeom>
              <a:blipFill rotWithShape="0">
                <a:blip r:embed="rId38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6990847" y="5726470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726470"/>
                <a:ext cx="1848755" cy="295530"/>
              </a:xfrm>
              <a:prstGeom prst="rect">
                <a:avLst/>
              </a:prstGeom>
              <a:blipFill rotWithShape="0">
                <a:blip r:embed="rId39"/>
                <a:stretch>
                  <a:fillRect t="-2041" r="-1980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4"/>
          <p:cNvSpPr txBox="1">
            <a:spLocks noChangeArrowheads="1"/>
          </p:cNvSpPr>
          <p:nvPr/>
        </p:nvSpPr>
        <p:spPr bwMode="auto">
          <a:xfrm>
            <a:off x="-3488" y="121782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Expansion</a:t>
            </a:r>
            <a:r>
              <a:rPr lang="en-US" kern="0" dirty="0" smtClean="0">
                <a:solidFill>
                  <a:srgbClr val="0033CC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phase – An example</a:t>
            </a: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 flipH="1">
            <a:off x="3923999" y="2344493"/>
            <a:ext cx="144016" cy="144016"/>
          </a:xfrm>
          <a:prstGeom prst="ellipse">
            <a:avLst/>
          </a:prstGeom>
          <a:solidFill>
            <a:srgbClr val="CC00CC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344195" y="5742594"/>
            <a:ext cx="8402" cy="4225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1848541" y="5022514"/>
            <a:ext cx="504056" cy="4320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endCxn id="105" idx="4"/>
          </p:cNvCxnSpPr>
          <p:nvPr/>
        </p:nvCxnSpPr>
        <p:spPr>
          <a:xfrm rot="16200000" flipV="1">
            <a:off x="3346070" y="3138446"/>
            <a:ext cx="1674744" cy="37486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990847" y="418298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=(−,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rgbClr val="CC00CC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4182988"/>
                <a:ext cx="1848755" cy="295530"/>
              </a:xfrm>
              <a:prstGeom prst="rect">
                <a:avLst/>
              </a:prstGeom>
              <a:blipFill rotWithShape="0">
                <a:blip r:embed="rId40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163613" y="6069919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=(−,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rgbClr val="CC00CC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3" y="6069919"/>
                <a:ext cx="1848755" cy="295530"/>
              </a:xfrm>
              <a:prstGeom prst="rect">
                <a:avLst/>
              </a:prstGeom>
              <a:blipFill rotWithShape="0">
                <a:blip r:embed="rId41"/>
                <a:stretch>
                  <a:fillRect t="-2083" r="-660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330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urved Connector 9"/>
          <p:cNvCxnSpPr>
            <a:stCxn id="4" idx="0"/>
            <a:endCxn id="5" idx="0"/>
          </p:cNvCxnSpPr>
          <p:nvPr/>
        </p:nvCxnSpPr>
        <p:spPr>
          <a:xfrm rot="5400000" flipH="1" flipV="1">
            <a:off x="2183036" y="1988840"/>
            <a:ext cx="12700" cy="72008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5" idx="0"/>
            <a:endCxn id="22" idx="0"/>
          </p:cNvCxnSpPr>
          <p:nvPr/>
        </p:nvCxnSpPr>
        <p:spPr>
          <a:xfrm rot="5400000" flipH="1" flipV="1">
            <a:off x="3983236" y="1628800"/>
            <a:ext cx="12700" cy="144016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3" idx="1"/>
            <a:endCxn id="62" idx="0"/>
          </p:cNvCxnSpPr>
          <p:nvPr/>
        </p:nvCxnSpPr>
        <p:spPr>
          <a:xfrm rot="5400000" flipH="1" flipV="1">
            <a:off x="6171089" y="1664805"/>
            <a:ext cx="21091" cy="1389243"/>
          </a:xfrm>
          <a:prstGeom prst="curvedConnector3">
            <a:avLst>
              <a:gd name="adj1" fmla="val 1183875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2" idx="4"/>
            <a:endCxn id="61" idx="3"/>
          </p:cNvCxnSpPr>
          <p:nvPr/>
        </p:nvCxnSpPr>
        <p:spPr>
          <a:xfrm rot="5400000" flipH="1" flipV="1">
            <a:off x="6171088" y="1016732"/>
            <a:ext cx="21091" cy="2931237"/>
          </a:xfrm>
          <a:prstGeom prst="curvedConnector3">
            <a:avLst>
              <a:gd name="adj1" fmla="val -378613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63688" y="2348880"/>
            <a:ext cx="206056" cy="391017"/>
            <a:chOff x="1763688" y="2348880"/>
            <a:chExt cx="206056" cy="39101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 flipH="1">
              <a:off x="176368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799640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640" y="2479562"/>
                  <a:ext cx="170104" cy="26033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6429" r="-10714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2894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894" y="6165779"/>
                <a:ext cx="170104" cy="260335"/>
              </a:xfrm>
              <a:prstGeom prst="rect">
                <a:avLst/>
              </a:prstGeom>
              <a:blipFill rotWithShape="0">
                <a:blip r:embed="rId4"/>
                <a:stretch>
                  <a:fillRect l="-64286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1547664" y="1620142"/>
            <a:ext cx="1296144" cy="1348235"/>
            <a:chOff x="1547664" y="1620142"/>
            <a:chExt cx="1296144" cy="1348235"/>
          </a:xfrm>
        </p:grpSpPr>
        <p:sp>
          <p:nvSpPr>
            <p:cNvPr id="12" name="Oval 11"/>
            <p:cNvSpPr/>
            <p:nvPr/>
          </p:nvSpPr>
          <p:spPr>
            <a:xfrm flipH="1">
              <a:off x="1547664" y="1888257"/>
              <a:ext cx="1296144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468492" y="162014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492" y="1620142"/>
                  <a:ext cx="170104" cy="2603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857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2627784" y="2348880"/>
            <a:ext cx="759183" cy="391017"/>
            <a:chOff x="2627784" y="2348880"/>
            <a:chExt cx="759183" cy="391017"/>
          </a:xfrm>
        </p:grpSpPr>
        <p:grpSp>
          <p:nvGrpSpPr>
            <p:cNvPr id="29" name="Group 28"/>
            <p:cNvGrpSpPr/>
            <p:nvPr/>
          </p:nvGrpSpPr>
          <p:grpSpPr>
            <a:xfrm>
              <a:off x="2627784" y="2348880"/>
              <a:ext cx="720080" cy="144016"/>
              <a:chOff x="2627784" y="2348880"/>
              <a:chExt cx="720080" cy="144016"/>
            </a:xfrm>
          </p:grpSpPr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 flipH="1">
                <a:off x="3203848" y="2348880"/>
                <a:ext cx="144016" cy="14401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6" name="Straight Arrow Connector 15"/>
              <p:cNvCxnSpPr>
                <a:stCxn id="15" idx="6"/>
                <a:endCxn id="5" idx="2"/>
              </p:cNvCxnSpPr>
              <p:nvPr/>
            </p:nvCxnSpPr>
            <p:spPr>
              <a:xfrm flipH="1">
                <a:off x="2627784" y="2420888"/>
                <a:ext cx="5760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216863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863" y="2479562"/>
                  <a:ext cx="170104" cy="2603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7857" t="-2381" r="-25000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3347864" y="2348880"/>
            <a:ext cx="860088" cy="391017"/>
            <a:chOff x="3347864" y="2348880"/>
            <a:chExt cx="860088" cy="391017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 flipH="1">
              <a:off x="392392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" name="Straight Arrow Connector 23"/>
            <p:cNvCxnSpPr>
              <a:stCxn id="23" idx="6"/>
              <a:endCxn id="15" idx="2"/>
            </p:cNvCxnSpPr>
            <p:nvPr/>
          </p:nvCxnSpPr>
          <p:spPr>
            <a:xfrm flipH="1">
              <a:off x="334786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037848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848" y="2479562"/>
                  <a:ext cx="170104" cy="2603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857" r="-7143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Oval 21"/>
          <p:cNvSpPr>
            <a:spLocks noChangeAspect="1"/>
          </p:cNvSpPr>
          <p:nvPr/>
        </p:nvSpPr>
        <p:spPr>
          <a:xfrm flipH="1">
            <a:off x="464400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 flipH="1">
            <a:off x="4067944" y="242088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515327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27" y="2479562"/>
                <a:ext cx="170104" cy="260335"/>
              </a:xfrm>
              <a:prstGeom prst="rect">
                <a:avLst/>
              </a:prstGeom>
              <a:blipFill rotWithShape="0">
                <a:blip r:embed="rId8"/>
                <a:stretch>
                  <a:fillRect l="-82143" t="-7143" r="-39286" b="-5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3059832" y="1620142"/>
            <a:ext cx="1872208" cy="1348235"/>
            <a:chOff x="3059832" y="1620142"/>
            <a:chExt cx="1872208" cy="1348235"/>
          </a:xfrm>
        </p:grpSpPr>
        <p:sp>
          <p:nvSpPr>
            <p:cNvPr id="40" name="Oval 39"/>
            <p:cNvSpPr/>
            <p:nvPr/>
          </p:nvSpPr>
          <p:spPr>
            <a:xfrm flipH="1">
              <a:off x="3059832" y="1888257"/>
              <a:ext cx="1872208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443979" y="162014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3979" y="1620142"/>
                  <a:ext cx="115445" cy="26033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26316" r="-68421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Oval 42"/>
          <p:cNvSpPr>
            <a:spLocks noChangeAspect="1"/>
          </p:cNvSpPr>
          <p:nvPr/>
        </p:nvSpPr>
        <p:spPr>
          <a:xfrm flipH="1">
            <a:off x="536408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377921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921" y="2479562"/>
                <a:ext cx="170104" cy="260335"/>
              </a:xfrm>
              <a:prstGeom prst="rect">
                <a:avLst/>
              </a:prstGeom>
              <a:blipFill rotWithShape="0">
                <a:blip r:embed="rId10"/>
                <a:stretch>
                  <a:fillRect l="-42857" r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508104" y="2348880"/>
            <a:ext cx="720080" cy="391017"/>
            <a:chOff x="5508104" y="2348880"/>
            <a:chExt cx="720080" cy="391017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 flipH="1">
              <a:off x="608416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1" name="Straight Arrow Connector 70"/>
            <p:cNvCxnSpPr>
              <a:stCxn id="63" idx="6"/>
              <a:endCxn id="43" idx="2"/>
            </p:cNvCxnSpPr>
            <p:nvPr/>
          </p:nvCxnSpPr>
          <p:spPr>
            <a:xfrm flipH="1">
              <a:off x="550810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954527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527" y="2479562"/>
                  <a:ext cx="170104" cy="26033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4286" t="-4762" r="-25000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Oval 61"/>
          <p:cNvSpPr>
            <a:spLocks noChangeAspect="1"/>
          </p:cNvSpPr>
          <p:nvPr/>
        </p:nvSpPr>
        <p:spPr>
          <a:xfrm flipH="1">
            <a:off x="680424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0" name="Straight Arrow Connector 69"/>
          <p:cNvCxnSpPr>
            <a:stCxn id="62" idx="6"/>
            <a:endCxn id="63" idx="2"/>
          </p:cNvCxnSpPr>
          <p:nvPr/>
        </p:nvCxnSpPr>
        <p:spPr>
          <a:xfrm flipH="1">
            <a:off x="6228184" y="242088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6835114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14" y="2479562"/>
                <a:ext cx="170104" cy="260335"/>
              </a:xfrm>
              <a:prstGeom prst="rect">
                <a:avLst/>
              </a:prstGeom>
              <a:blipFill rotWithShape="0">
                <a:blip r:embed="rId12"/>
                <a:stretch>
                  <a:fillRect l="-64286" t="-2381" r="-2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220072" y="1620142"/>
            <a:ext cx="1872208" cy="1376810"/>
            <a:chOff x="5220072" y="1620142"/>
            <a:chExt cx="1872208" cy="1376810"/>
          </a:xfrm>
        </p:grpSpPr>
        <p:sp>
          <p:nvSpPr>
            <p:cNvPr id="79" name="Oval 78"/>
            <p:cNvSpPr/>
            <p:nvPr/>
          </p:nvSpPr>
          <p:spPr>
            <a:xfrm flipH="1">
              <a:off x="5220072" y="1916832"/>
              <a:ext cx="1872208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840129" y="162014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129" y="1620142"/>
                  <a:ext cx="115445" cy="26033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4737" t="-2381" r="-3157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6156176" y="2253012"/>
            <a:ext cx="1762032" cy="260335"/>
            <a:chOff x="6156176" y="2253012"/>
            <a:chExt cx="1762032" cy="260335"/>
          </a:xfrm>
        </p:grpSpPr>
        <p:sp>
          <p:nvSpPr>
            <p:cNvPr id="61" name="Oval 60"/>
            <p:cNvSpPr>
              <a:spLocks noChangeAspect="1"/>
            </p:cNvSpPr>
            <p:nvPr/>
          </p:nvSpPr>
          <p:spPr>
            <a:xfrm flipH="1">
              <a:off x="752432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2" name="Curved Connector 81"/>
            <p:cNvCxnSpPr>
              <a:stCxn id="61" idx="5"/>
              <a:endCxn id="63" idx="4"/>
            </p:cNvCxnSpPr>
            <p:nvPr/>
          </p:nvCxnSpPr>
          <p:spPr>
            <a:xfrm rot="5400000">
              <a:off x="6840252" y="1787728"/>
              <a:ext cx="21091" cy="1389243"/>
            </a:xfrm>
            <a:prstGeom prst="curvedConnector3">
              <a:avLst>
                <a:gd name="adj1" fmla="val 1632374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802763" y="225301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763" y="2253012"/>
                  <a:ext cx="115445" cy="26033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6316" r="-6842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913390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90" y="6165779"/>
                <a:ext cx="170104" cy="260335"/>
              </a:xfrm>
              <a:prstGeom prst="rect">
                <a:avLst/>
              </a:prstGeom>
              <a:blipFill rotWithShape="0">
                <a:blip r:embed="rId16"/>
                <a:stretch>
                  <a:fillRect l="-50000" r="-714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979984" y="5447064"/>
            <a:ext cx="432048" cy="727578"/>
            <a:chOff x="979984" y="5546454"/>
            <a:chExt cx="432048" cy="727578"/>
          </a:xfrm>
        </p:grpSpPr>
        <p:cxnSp>
          <p:nvCxnSpPr>
            <p:cNvPr id="149" name="Straight Connector 148"/>
            <p:cNvCxnSpPr/>
            <p:nvPr/>
          </p:nvCxnSpPr>
          <p:spPr>
            <a:xfrm flipH="1" flipV="1">
              <a:off x="1268016" y="5841984"/>
              <a:ext cx="144016" cy="36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979984" y="5841984"/>
              <a:ext cx="144016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1150777" y="5546454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777" y="5546454"/>
                  <a:ext cx="170104" cy="26033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42857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889257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7" y="6165779"/>
                <a:ext cx="170104" cy="260335"/>
              </a:xfrm>
              <a:prstGeom prst="rect">
                <a:avLst/>
              </a:prstGeom>
              <a:blipFill rotWithShape="0">
                <a:blip r:embed="rId18"/>
                <a:stretch>
                  <a:fillRect l="-67857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2294392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392" y="6165779"/>
                <a:ext cx="170104" cy="260335"/>
              </a:xfrm>
              <a:prstGeom prst="rect">
                <a:avLst/>
              </a:prstGeom>
              <a:blipFill rotWithShape="0">
                <a:blip r:embed="rId19"/>
                <a:stretch>
                  <a:fillRect l="-42857" r="-714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665611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11" y="6165779"/>
                <a:ext cx="170104" cy="260335"/>
              </a:xfrm>
              <a:prstGeom prst="rect">
                <a:avLst/>
              </a:prstGeom>
              <a:blipFill rotWithShape="0">
                <a:blip r:embed="rId20"/>
                <a:stretch>
                  <a:fillRect l="-78571" t="-4651" r="-42857" b="-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907704" y="2348880"/>
            <a:ext cx="720080" cy="391017"/>
            <a:chOff x="1907704" y="2348880"/>
            <a:chExt cx="720080" cy="391017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 flipH="1">
              <a:off x="248376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Straight Arrow Connector 5"/>
            <p:cNvCxnSpPr>
              <a:stCxn id="5" idx="6"/>
            </p:cNvCxnSpPr>
            <p:nvPr/>
          </p:nvCxnSpPr>
          <p:spPr>
            <a:xfrm flipH="1">
              <a:off x="190770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2363008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008" y="2479562"/>
                  <a:ext cx="170104" cy="26033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67857" t="-2381" r="-2142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988095" y="5447064"/>
            <a:ext cx="711680" cy="727578"/>
            <a:chOff x="1988095" y="5546454"/>
            <a:chExt cx="711680" cy="727578"/>
          </a:xfrm>
        </p:grpSpPr>
        <p:cxnSp>
          <p:nvCxnSpPr>
            <p:cNvPr id="141" name="Straight Connector 140"/>
            <p:cNvCxnSpPr/>
            <p:nvPr/>
          </p:nvCxnSpPr>
          <p:spPr>
            <a:xfrm flipH="1" flipV="1">
              <a:off x="2420144" y="5841984"/>
              <a:ext cx="279631" cy="422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2339734" y="5841984"/>
              <a:ext cx="8402" cy="4225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1988095" y="5841984"/>
              <a:ext cx="216025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2297869" y="5546454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869" y="5546454"/>
                  <a:ext cx="115445" cy="26033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26316" r="-68421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3028426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26" y="6165779"/>
                <a:ext cx="170104" cy="260335"/>
              </a:xfrm>
              <a:prstGeom prst="rect">
                <a:avLst/>
              </a:prstGeom>
              <a:blipFill rotWithShape="0">
                <a:blip r:embed="rId24"/>
                <a:stretch>
                  <a:fillRect l="-46429" r="-3571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3425920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920" y="6165779"/>
                <a:ext cx="170104" cy="260335"/>
              </a:xfrm>
              <a:prstGeom prst="rect">
                <a:avLst/>
              </a:prstGeom>
              <a:blipFill rotWithShape="0">
                <a:blip r:embed="rId25"/>
                <a:stretch>
                  <a:fillRect l="-64286" t="-2326" r="-25000" b="-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3788034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34" y="6165779"/>
                <a:ext cx="170104" cy="260335"/>
              </a:xfrm>
              <a:prstGeom prst="rect">
                <a:avLst/>
              </a:prstGeom>
              <a:blipFill rotWithShape="0">
                <a:blip r:embed="rId26"/>
                <a:stretch>
                  <a:fillRect l="-64286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3113478" y="5400971"/>
            <a:ext cx="674556" cy="764808"/>
            <a:chOff x="3113478" y="5500361"/>
            <a:chExt cx="674556" cy="764808"/>
          </a:xfrm>
        </p:grpSpPr>
        <p:cxnSp>
          <p:nvCxnSpPr>
            <p:cNvPr id="125" name="Straight Connector 124"/>
            <p:cNvCxnSpPr/>
            <p:nvPr/>
          </p:nvCxnSpPr>
          <p:spPr>
            <a:xfrm flipH="1" flipV="1">
              <a:off x="3537586" y="5775449"/>
              <a:ext cx="250448" cy="3584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47" idx="0"/>
            </p:cNvCxnSpPr>
            <p:nvPr/>
          </p:nvCxnSpPr>
          <p:spPr>
            <a:xfrm flipH="1" flipV="1">
              <a:off x="3446471" y="5825860"/>
              <a:ext cx="64501" cy="4393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46" idx="0"/>
            </p:cNvCxnSpPr>
            <p:nvPr/>
          </p:nvCxnSpPr>
          <p:spPr>
            <a:xfrm flipV="1">
              <a:off x="3113478" y="5775449"/>
              <a:ext cx="216943" cy="489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3446471" y="5500361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471" y="5500361"/>
                  <a:ext cx="115445" cy="260335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94737" r="-31579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4255431" y="6165779"/>
                <a:ext cx="115445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431" y="6165779"/>
                <a:ext cx="115445" cy="260335"/>
              </a:xfrm>
              <a:prstGeom prst="rect">
                <a:avLst/>
              </a:prstGeom>
              <a:blipFill rotWithShape="0">
                <a:blip r:embed="rId28"/>
                <a:stretch>
                  <a:fillRect l="-126316" r="-68421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154538" y="416325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163253"/>
                <a:ext cx="1848755" cy="295530"/>
              </a:xfrm>
              <a:prstGeom prst="rect">
                <a:avLst/>
              </a:prstGeom>
              <a:blipFill rotWithShape="0">
                <a:blip r:embed="rId29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141695" y="572262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95" y="5722628"/>
                <a:ext cx="1848755" cy="295530"/>
              </a:xfrm>
              <a:prstGeom prst="rect">
                <a:avLst/>
              </a:prstGeom>
              <a:blipFill rotWithShape="0">
                <a:blip r:embed="rId31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5154538" y="447512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475128"/>
                <a:ext cx="1848755" cy="295530"/>
              </a:xfrm>
              <a:prstGeom prst="rect">
                <a:avLst/>
              </a:prstGeom>
              <a:blipFill rotWithShape="0">
                <a:blip r:embed="rId32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5154538" y="478700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787003"/>
                <a:ext cx="1848755" cy="295530"/>
              </a:xfrm>
              <a:prstGeom prst="rect">
                <a:avLst/>
              </a:prstGeom>
              <a:blipFill rotWithShape="0">
                <a:blip r:embed="rId33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154538" y="509887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5098878"/>
                <a:ext cx="1848755" cy="295530"/>
              </a:xfrm>
              <a:prstGeom prst="rect">
                <a:avLst/>
              </a:prstGeom>
              <a:blipFill rotWithShape="0">
                <a:blip r:embed="rId34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6990847" y="448042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4480423"/>
                <a:ext cx="1848755" cy="295530"/>
              </a:xfrm>
              <a:prstGeom prst="rect">
                <a:avLst/>
              </a:prstGeom>
              <a:blipFill rotWithShape="0">
                <a:blip r:embed="rId35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990847" y="4791935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4791935"/>
                <a:ext cx="1848755" cy="295530"/>
              </a:xfrm>
              <a:prstGeom prst="rect">
                <a:avLst/>
              </a:prstGeom>
              <a:blipFill rotWithShape="0">
                <a:blip r:embed="rId36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6990847" y="5103447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103447"/>
                <a:ext cx="1848755" cy="295530"/>
              </a:xfrm>
              <a:prstGeom prst="rect">
                <a:avLst/>
              </a:prstGeom>
              <a:blipFill rotWithShape="0">
                <a:blip r:embed="rId37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6990847" y="5414959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414959"/>
                <a:ext cx="1848755" cy="295530"/>
              </a:xfrm>
              <a:prstGeom prst="rect">
                <a:avLst/>
              </a:prstGeom>
              <a:blipFill rotWithShape="0">
                <a:blip r:embed="rId38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6990847" y="5726470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726470"/>
                <a:ext cx="1848755" cy="295530"/>
              </a:xfrm>
              <a:prstGeom prst="rect">
                <a:avLst/>
              </a:prstGeom>
              <a:blipFill rotWithShape="0">
                <a:blip r:embed="rId39"/>
                <a:stretch>
                  <a:fillRect t="-2041" r="-1980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4"/>
          <p:cNvSpPr txBox="1">
            <a:spLocks noChangeArrowheads="1"/>
          </p:cNvSpPr>
          <p:nvPr/>
        </p:nvSpPr>
        <p:spPr bwMode="auto">
          <a:xfrm>
            <a:off x="-3488" y="121782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Expansion</a:t>
            </a:r>
            <a:r>
              <a:rPr lang="en-US" kern="0" dirty="0" smtClean="0">
                <a:solidFill>
                  <a:srgbClr val="0033CC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phase – An example</a:t>
            </a: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 flipH="1">
            <a:off x="3923999" y="2344493"/>
            <a:ext cx="144016" cy="144016"/>
          </a:xfrm>
          <a:prstGeom prst="ellipse">
            <a:avLst/>
          </a:prstGeom>
          <a:solidFill>
            <a:srgbClr val="CC00CC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344195" y="5742594"/>
            <a:ext cx="8402" cy="4225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>
            <a:endCxn id="105" idx="4"/>
          </p:cNvCxnSpPr>
          <p:nvPr/>
        </p:nvCxnSpPr>
        <p:spPr>
          <a:xfrm rot="16200000" flipV="1">
            <a:off x="3346070" y="3138446"/>
            <a:ext cx="1674744" cy="37486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163613" y="6069919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=(−,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rgbClr val="CC00CC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3" y="6069919"/>
                <a:ext cx="1848755" cy="295530"/>
              </a:xfrm>
              <a:prstGeom prst="rect">
                <a:avLst/>
              </a:prstGeom>
              <a:blipFill rotWithShape="0">
                <a:blip r:embed="rId41"/>
                <a:stretch>
                  <a:fillRect t="-2083" r="-660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174610" y="5392756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=(−,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rgbClr val="CC00CC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610" y="5392756"/>
                <a:ext cx="1848755" cy="295530"/>
              </a:xfrm>
              <a:prstGeom prst="rect">
                <a:avLst/>
              </a:prstGeom>
              <a:blipFill rotWithShape="0">
                <a:blip r:embed="rId42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urved Connector 97"/>
          <p:cNvCxnSpPr/>
          <p:nvPr/>
        </p:nvCxnSpPr>
        <p:spPr>
          <a:xfrm rot="16200000" flipH="1">
            <a:off x="3263156" y="1772816"/>
            <a:ext cx="12700" cy="1440160"/>
          </a:xfrm>
          <a:prstGeom prst="curvedConnector3">
            <a:avLst>
              <a:gd name="adj1" fmla="val 292500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53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urved Connector 9"/>
          <p:cNvCxnSpPr>
            <a:stCxn id="4" idx="0"/>
            <a:endCxn id="5" idx="0"/>
          </p:cNvCxnSpPr>
          <p:nvPr/>
        </p:nvCxnSpPr>
        <p:spPr>
          <a:xfrm rot="5400000" flipH="1" flipV="1">
            <a:off x="2183036" y="1988840"/>
            <a:ext cx="12700" cy="72008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5" idx="0"/>
            <a:endCxn id="22" idx="0"/>
          </p:cNvCxnSpPr>
          <p:nvPr/>
        </p:nvCxnSpPr>
        <p:spPr>
          <a:xfrm rot="5400000" flipH="1" flipV="1">
            <a:off x="3983236" y="1628800"/>
            <a:ext cx="12700" cy="144016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3" idx="1"/>
            <a:endCxn id="62" idx="0"/>
          </p:cNvCxnSpPr>
          <p:nvPr/>
        </p:nvCxnSpPr>
        <p:spPr>
          <a:xfrm rot="5400000" flipH="1" flipV="1">
            <a:off x="6171089" y="1664805"/>
            <a:ext cx="21091" cy="1389243"/>
          </a:xfrm>
          <a:prstGeom prst="curvedConnector3">
            <a:avLst>
              <a:gd name="adj1" fmla="val 1183875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2" idx="4"/>
            <a:endCxn id="61" idx="3"/>
          </p:cNvCxnSpPr>
          <p:nvPr/>
        </p:nvCxnSpPr>
        <p:spPr>
          <a:xfrm rot="5400000" flipH="1" flipV="1">
            <a:off x="6171088" y="1016732"/>
            <a:ext cx="21091" cy="2931237"/>
          </a:xfrm>
          <a:prstGeom prst="curvedConnector3">
            <a:avLst>
              <a:gd name="adj1" fmla="val -378613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63688" y="2348880"/>
            <a:ext cx="206056" cy="391017"/>
            <a:chOff x="1763688" y="2348880"/>
            <a:chExt cx="206056" cy="39101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 flipH="1">
              <a:off x="176368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799640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640" y="2479562"/>
                  <a:ext cx="170104" cy="26033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6429" r="-10714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2894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894" y="6165779"/>
                <a:ext cx="170104" cy="260335"/>
              </a:xfrm>
              <a:prstGeom prst="rect">
                <a:avLst/>
              </a:prstGeom>
              <a:blipFill rotWithShape="0">
                <a:blip r:embed="rId4"/>
                <a:stretch>
                  <a:fillRect l="-64286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1547664" y="1620142"/>
            <a:ext cx="1296144" cy="1348235"/>
            <a:chOff x="1547664" y="1620142"/>
            <a:chExt cx="1296144" cy="1348235"/>
          </a:xfrm>
        </p:grpSpPr>
        <p:sp>
          <p:nvSpPr>
            <p:cNvPr id="12" name="Oval 11"/>
            <p:cNvSpPr/>
            <p:nvPr/>
          </p:nvSpPr>
          <p:spPr>
            <a:xfrm flipH="1">
              <a:off x="1547664" y="1888257"/>
              <a:ext cx="1296144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468492" y="162014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492" y="1620142"/>
                  <a:ext cx="170104" cy="2603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857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2627784" y="2348880"/>
            <a:ext cx="759183" cy="391017"/>
            <a:chOff x="2627784" y="2348880"/>
            <a:chExt cx="759183" cy="391017"/>
          </a:xfrm>
        </p:grpSpPr>
        <p:grpSp>
          <p:nvGrpSpPr>
            <p:cNvPr id="29" name="Group 28"/>
            <p:cNvGrpSpPr/>
            <p:nvPr/>
          </p:nvGrpSpPr>
          <p:grpSpPr>
            <a:xfrm>
              <a:off x="2627784" y="2348880"/>
              <a:ext cx="720080" cy="144016"/>
              <a:chOff x="2627784" y="2348880"/>
              <a:chExt cx="720080" cy="144016"/>
            </a:xfrm>
          </p:grpSpPr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 flipH="1">
                <a:off x="3203848" y="2348880"/>
                <a:ext cx="144016" cy="14401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6" name="Straight Arrow Connector 15"/>
              <p:cNvCxnSpPr>
                <a:stCxn id="15" idx="6"/>
                <a:endCxn id="5" idx="2"/>
              </p:cNvCxnSpPr>
              <p:nvPr/>
            </p:nvCxnSpPr>
            <p:spPr>
              <a:xfrm flipH="1">
                <a:off x="2627784" y="2420888"/>
                <a:ext cx="5760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216863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863" y="2479562"/>
                  <a:ext cx="170104" cy="2603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7857" t="-2381" r="-25000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3347864" y="2348880"/>
            <a:ext cx="860088" cy="391017"/>
            <a:chOff x="3347864" y="2348880"/>
            <a:chExt cx="860088" cy="391017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 flipH="1">
              <a:off x="392392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" name="Straight Arrow Connector 23"/>
            <p:cNvCxnSpPr>
              <a:stCxn id="23" idx="6"/>
              <a:endCxn id="15" idx="2"/>
            </p:cNvCxnSpPr>
            <p:nvPr/>
          </p:nvCxnSpPr>
          <p:spPr>
            <a:xfrm flipH="1">
              <a:off x="334786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037848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848" y="2479562"/>
                  <a:ext cx="170104" cy="2603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857" r="-7143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Oval 21"/>
          <p:cNvSpPr>
            <a:spLocks noChangeAspect="1"/>
          </p:cNvSpPr>
          <p:nvPr/>
        </p:nvSpPr>
        <p:spPr>
          <a:xfrm flipH="1">
            <a:off x="464400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515327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27" y="2479562"/>
                <a:ext cx="170104" cy="260335"/>
              </a:xfrm>
              <a:prstGeom prst="rect">
                <a:avLst/>
              </a:prstGeom>
              <a:blipFill rotWithShape="0">
                <a:blip r:embed="rId8"/>
                <a:stretch>
                  <a:fillRect l="-82143" t="-7143" r="-39286" b="-5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>
            <a:spLocks noChangeAspect="1"/>
          </p:cNvSpPr>
          <p:nvPr/>
        </p:nvSpPr>
        <p:spPr>
          <a:xfrm flipH="1">
            <a:off x="536408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377921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921" y="2479562"/>
                <a:ext cx="170104" cy="260335"/>
              </a:xfrm>
              <a:prstGeom prst="rect">
                <a:avLst/>
              </a:prstGeom>
              <a:blipFill rotWithShape="0">
                <a:blip r:embed="rId9"/>
                <a:stretch>
                  <a:fillRect l="-42857" r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508104" y="2348880"/>
            <a:ext cx="720080" cy="391017"/>
            <a:chOff x="5508104" y="2348880"/>
            <a:chExt cx="720080" cy="391017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 flipH="1">
              <a:off x="608416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1" name="Straight Arrow Connector 70"/>
            <p:cNvCxnSpPr>
              <a:stCxn id="63" idx="6"/>
              <a:endCxn id="43" idx="2"/>
            </p:cNvCxnSpPr>
            <p:nvPr/>
          </p:nvCxnSpPr>
          <p:spPr>
            <a:xfrm flipH="1">
              <a:off x="550810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954527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527" y="2479562"/>
                  <a:ext cx="170104" cy="26033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4286" t="-4762" r="-25000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Oval 61"/>
          <p:cNvSpPr>
            <a:spLocks noChangeAspect="1"/>
          </p:cNvSpPr>
          <p:nvPr/>
        </p:nvSpPr>
        <p:spPr>
          <a:xfrm flipH="1">
            <a:off x="680424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0" name="Straight Arrow Connector 69"/>
          <p:cNvCxnSpPr>
            <a:stCxn id="62" idx="6"/>
            <a:endCxn id="63" idx="2"/>
          </p:cNvCxnSpPr>
          <p:nvPr/>
        </p:nvCxnSpPr>
        <p:spPr>
          <a:xfrm flipH="1">
            <a:off x="6228184" y="242088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6835114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14" y="2479562"/>
                <a:ext cx="170104" cy="260335"/>
              </a:xfrm>
              <a:prstGeom prst="rect">
                <a:avLst/>
              </a:prstGeom>
              <a:blipFill rotWithShape="0">
                <a:blip r:embed="rId11"/>
                <a:stretch>
                  <a:fillRect l="-64286" t="-2381" r="-2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220072" y="1620142"/>
            <a:ext cx="1872208" cy="1376810"/>
            <a:chOff x="5220072" y="1620142"/>
            <a:chExt cx="1872208" cy="1376810"/>
          </a:xfrm>
        </p:grpSpPr>
        <p:sp>
          <p:nvSpPr>
            <p:cNvPr id="79" name="Oval 78"/>
            <p:cNvSpPr/>
            <p:nvPr/>
          </p:nvSpPr>
          <p:spPr>
            <a:xfrm flipH="1">
              <a:off x="5220072" y="1916832"/>
              <a:ext cx="1872208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840129" y="162014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129" y="1620142"/>
                  <a:ext cx="115445" cy="26033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4737" t="-2381" r="-3157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6156176" y="2253012"/>
            <a:ext cx="1762032" cy="260335"/>
            <a:chOff x="6156176" y="2253012"/>
            <a:chExt cx="1762032" cy="260335"/>
          </a:xfrm>
        </p:grpSpPr>
        <p:sp>
          <p:nvSpPr>
            <p:cNvPr id="61" name="Oval 60"/>
            <p:cNvSpPr>
              <a:spLocks noChangeAspect="1"/>
            </p:cNvSpPr>
            <p:nvPr/>
          </p:nvSpPr>
          <p:spPr>
            <a:xfrm flipH="1">
              <a:off x="752432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2" name="Curved Connector 81"/>
            <p:cNvCxnSpPr>
              <a:stCxn id="61" idx="5"/>
              <a:endCxn id="63" idx="4"/>
            </p:cNvCxnSpPr>
            <p:nvPr/>
          </p:nvCxnSpPr>
          <p:spPr>
            <a:xfrm rot="5400000">
              <a:off x="6840252" y="1787728"/>
              <a:ext cx="21091" cy="1389243"/>
            </a:xfrm>
            <a:prstGeom prst="curvedConnector3">
              <a:avLst>
                <a:gd name="adj1" fmla="val 1632374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802763" y="225301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763" y="2253012"/>
                  <a:ext cx="115445" cy="26033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26316" r="-6842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913390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90" y="6165779"/>
                <a:ext cx="170104" cy="260335"/>
              </a:xfrm>
              <a:prstGeom prst="rect">
                <a:avLst/>
              </a:prstGeom>
              <a:blipFill rotWithShape="0">
                <a:blip r:embed="rId14"/>
                <a:stretch>
                  <a:fillRect l="-50000" r="-714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979984" y="5447064"/>
            <a:ext cx="432048" cy="727578"/>
            <a:chOff x="979984" y="5546454"/>
            <a:chExt cx="432048" cy="727578"/>
          </a:xfrm>
        </p:grpSpPr>
        <p:cxnSp>
          <p:nvCxnSpPr>
            <p:cNvPr id="149" name="Straight Connector 148"/>
            <p:cNvCxnSpPr/>
            <p:nvPr/>
          </p:nvCxnSpPr>
          <p:spPr>
            <a:xfrm flipH="1" flipV="1">
              <a:off x="1268016" y="5841984"/>
              <a:ext cx="144016" cy="3600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979984" y="5841984"/>
              <a:ext cx="144016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1150777" y="5546454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777" y="5546454"/>
                  <a:ext cx="170104" cy="26033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857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889257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7" y="6165779"/>
                <a:ext cx="170104" cy="260335"/>
              </a:xfrm>
              <a:prstGeom prst="rect">
                <a:avLst/>
              </a:prstGeom>
              <a:blipFill rotWithShape="0">
                <a:blip r:embed="rId16"/>
                <a:stretch>
                  <a:fillRect l="-67857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2294392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392" y="6165779"/>
                <a:ext cx="170104" cy="260335"/>
              </a:xfrm>
              <a:prstGeom prst="rect">
                <a:avLst/>
              </a:prstGeom>
              <a:blipFill rotWithShape="0">
                <a:blip r:embed="rId17"/>
                <a:stretch>
                  <a:fillRect l="-42857" r="-714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665611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11" y="6165779"/>
                <a:ext cx="170104" cy="260335"/>
              </a:xfrm>
              <a:prstGeom prst="rect">
                <a:avLst/>
              </a:prstGeom>
              <a:blipFill rotWithShape="0">
                <a:blip r:embed="rId18"/>
                <a:stretch>
                  <a:fillRect l="-78571" t="-4651" r="-42857" b="-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907704" y="2348880"/>
            <a:ext cx="720080" cy="391017"/>
            <a:chOff x="1907704" y="2348880"/>
            <a:chExt cx="720080" cy="391017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 flipH="1">
              <a:off x="248376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Straight Arrow Connector 5"/>
            <p:cNvCxnSpPr>
              <a:stCxn id="5" idx="6"/>
            </p:cNvCxnSpPr>
            <p:nvPr/>
          </p:nvCxnSpPr>
          <p:spPr>
            <a:xfrm flipH="1">
              <a:off x="190770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2363008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008" y="2479562"/>
                  <a:ext cx="170104" cy="26033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7857" t="-2381" r="-2142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3028426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26" y="6165779"/>
                <a:ext cx="170104" cy="260335"/>
              </a:xfrm>
              <a:prstGeom prst="rect">
                <a:avLst/>
              </a:prstGeom>
              <a:blipFill rotWithShape="0">
                <a:blip r:embed="rId20"/>
                <a:stretch>
                  <a:fillRect l="-46429" r="-3571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3425920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920" y="6165779"/>
                <a:ext cx="170104" cy="260335"/>
              </a:xfrm>
              <a:prstGeom prst="rect">
                <a:avLst/>
              </a:prstGeom>
              <a:blipFill rotWithShape="0">
                <a:blip r:embed="rId21"/>
                <a:stretch>
                  <a:fillRect l="-64286" t="-2326" r="-25000" b="-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3788034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34" y="6165779"/>
                <a:ext cx="170104" cy="260335"/>
              </a:xfrm>
              <a:prstGeom prst="rect">
                <a:avLst/>
              </a:prstGeom>
              <a:blipFill rotWithShape="0">
                <a:blip r:embed="rId22"/>
                <a:stretch>
                  <a:fillRect l="-64286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3113478" y="5400971"/>
            <a:ext cx="674556" cy="764808"/>
            <a:chOff x="3113478" y="5500361"/>
            <a:chExt cx="674556" cy="764808"/>
          </a:xfrm>
        </p:grpSpPr>
        <p:cxnSp>
          <p:nvCxnSpPr>
            <p:cNvPr id="125" name="Straight Connector 124"/>
            <p:cNvCxnSpPr/>
            <p:nvPr/>
          </p:nvCxnSpPr>
          <p:spPr>
            <a:xfrm flipH="1" flipV="1">
              <a:off x="3537586" y="5775449"/>
              <a:ext cx="250448" cy="3584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47" idx="0"/>
            </p:cNvCxnSpPr>
            <p:nvPr/>
          </p:nvCxnSpPr>
          <p:spPr>
            <a:xfrm flipH="1" flipV="1">
              <a:off x="3446471" y="5825860"/>
              <a:ext cx="64501" cy="4393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46" idx="0"/>
            </p:cNvCxnSpPr>
            <p:nvPr/>
          </p:nvCxnSpPr>
          <p:spPr>
            <a:xfrm flipV="1">
              <a:off x="3113478" y="5775449"/>
              <a:ext cx="216943" cy="489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3446471" y="5500361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471" y="5500361"/>
                  <a:ext cx="115445" cy="26033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4737" r="-31579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4255431" y="6165779"/>
                <a:ext cx="115445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431" y="6165779"/>
                <a:ext cx="115445" cy="260335"/>
              </a:xfrm>
              <a:prstGeom prst="rect">
                <a:avLst/>
              </a:prstGeom>
              <a:blipFill rotWithShape="0">
                <a:blip r:embed="rId24"/>
                <a:stretch>
                  <a:fillRect l="-126316" r="-68421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154538" y="416325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163253"/>
                <a:ext cx="1848755" cy="295530"/>
              </a:xfrm>
              <a:prstGeom prst="rect">
                <a:avLst/>
              </a:prstGeom>
              <a:blipFill rotWithShape="0">
                <a:blip r:embed="rId25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141695" y="572262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95" y="5722628"/>
                <a:ext cx="1848755" cy="295530"/>
              </a:xfrm>
              <a:prstGeom prst="rect">
                <a:avLst/>
              </a:prstGeom>
              <a:blipFill rotWithShape="0">
                <a:blip r:embed="rId26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5154538" y="447512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475128"/>
                <a:ext cx="1848755" cy="295530"/>
              </a:xfrm>
              <a:prstGeom prst="rect">
                <a:avLst/>
              </a:prstGeom>
              <a:blipFill rotWithShape="0">
                <a:blip r:embed="rId27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/>
              <p:cNvSpPr txBox="1"/>
              <p:nvPr/>
            </p:nvSpPr>
            <p:spPr>
              <a:xfrm>
                <a:off x="5154538" y="478700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rgbClr val="00B0F0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rgbClr val="00B0F0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rgbClr val="00B0F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787003"/>
                <a:ext cx="1848755" cy="295530"/>
              </a:xfrm>
              <a:prstGeom prst="rect">
                <a:avLst/>
              </a:prstGeom>
              <a:blipFill rotWithShape="0">
                <a:blip r:embed="rId28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154538" y="509887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5098878"/>
                <a:ext cx="1848755" cy="295530"/>
              </a:xfrm>
              <a:prstGeom prst="rect">
                <a:avLst/>
              </a:prstGeom>
              <a:blipFill rotWithShape="0">
                <a:blip r:embed="rId29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6990847" y="448042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4480423"/>
                <a:ext cx="1848755" cy="295530"/>
              </a:xfrm>
              <a:prstGeom prst="rect">
                <a:avLst/>
              </a:prstGeom>
              <a:blipFill rotWithShape="0">
                <a:blip r:embed="rId30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990847" y="4791935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4791935"/>
                <a:ext cx="1848755" cy="295530"/>
              </a:xfrm>
              <a:prstGeom prst="rect">
                <a:avLst/>
              </a:prstGeom>
              <a:blipFill rotWithShape="0">
                <a:blip r:embed="rId31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6990847" y="5103447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103447"/>
                <a:ext cx="1848755" cy="295530"/>
              </a:xfrm>
              <a:prstGeom prst="rect">
                <a:avLst/>
              </a:prstGeom>
              <a:blipFill rotWithShape="0">
                <a:blip r:embed="rId32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6990847" y="5414959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414959"/>
                <a:ext cx="1848755" cy="295530"/>
              </a:xfrm>
              <a:prstGeom prst="rect">
                <a:avLst/>
              </a:prstGeom>
              <a:blipFill rotWithShape="0">
                <a:blip r:embed="rId33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6990847" y="5726470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726470"/>
                <a:ext cx="1848755" cy="295530"/>
              </a:xfrm>
              <a:prstGeom prst="rect">
                <a:avLst/>
              </a:prstGeom>
              <a:blipFill rotWithShape="0">
                <a:blip r:embed="rId34"/>
                <a:stretch>
                  <a:fillRect t="-2041" r="-1980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4"/>
          <p:cNvSpPr txBox="1">
            <a:spLocks noChangeArrowheads="1"/>
          </p:cNvSpPr>
          <p:nvPr/>
        </p:nvSpPr>
        <p:spPr bwMode="auto">
          <a:xfrm>
            <a:off x="-3488" y="121782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Expansion</a:t>
            </a:r>
            <a:r>
              <a:rPr lang="en-US" kern="0" dirty="0" smtClean="0">
                <a:solidFill>
                  <a:srgbClr val="0033CC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phase – An example</a:t>
            </a: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 flipH="1">
            <a:off x="3923999" y="2344493"/>
            <a:ext cx="144016" cy="144016"/>
          </a:xfrm>
          <a:prstGeom prst="ellipse">
            <a:avLst/>
          </a:prstGeom>
          <a:solidFill>
            <a:srgbClr val="CC00CC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9" name="Curved Connector 108"/>
          <p:cNvCxnSpPr>
            <a:endCxn id="105" idx="4"/>
          </p:cNvCxnSpPr>
          <p:nvPr/>
        </p:nvCxnSpPr>
        <p:spPr>
          <a:xfrm rot="16200000" flipV="1">
            <a:off x="3346070" y="3138446"/>
            <a:ext cx="1674744" cy="37486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174610" y="5392756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=(−,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rgbClr val="CC00CC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610" y="5392756"/>
                <a:ext cx="1848755" cy="295530"/>
              </a:xfrm>
              <a:prstGeom prst="rect">
                <a:avLst/>
              </a:prstGeom>
              <a:blipFill rotWithShape="0">
                <a:blip r:embed="rId35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138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urved Connector 36"/>
          <p:cNvCxnSpPr>
            <a:stCxn id="15" idx="0"/>
            <a:endCxn id="22" idx="0"/>
          </p:cNvCxnSpPr>
          <p:nvPr/>
        </p:nvCxnSpPr>
        <p:spPr>
          <a:xfrm rot="5400000" flipH="1" flipV="1">
            <a:off x="3983236" y="1628800"/>
            <a:ext cx="12700" cy="144016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43" idx="1"/>
            <a:endCxn id="62" idx="0"/>
          </p:cNvCxnSpPr>
          <p:nvPr/>
        </p:nvCxnSpPr>
        <p:spPr>
          <a:xfrm rot="5400000" flipH="1" flipV="1">
            <a:off x="6171089" y="1664805"/>
            <a:ext cx="21091" cy="1389243"/>
          </a:xfrm>
          <a:prstGeom prst="curvedConnector3">
            <a:avLst>
              <a:gd name="adj1" fmla="val 1183875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2" idx="4"/>
            <a:endCxn id="61" idx="3"/>
          </p:cNvCxnSpPr>
          <p:nvPr/>
        </p:nvCxnSpPr>
        <p:spPr>
          <a:xfrm rot="5400000" flipH="1" flipV="1">
            <a:off x="6171088" y="1016732"/>
            <a:ext cx="21091" cy="2931237"/>
          </a:xfrm>
          <a:prstGeom prst="curvedConnector3">
            <a:avLst>
              <a:gd name="adj1" fmla="val -378613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63688" y="2348880"/>
            <a:ext cx="206056" cy="391017"/>
            <a:chOff x="1763688" y="2348880"/>
            <a:chExt cx="206056" cy="39101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 flipH="1">
              <a:off x="176368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799640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640" y="2479562"/>
                  <a:ext cx="170104" cy="26033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6429" r="-10714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2894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894" y="6165779"/>
                <a:ext cx="170104" cy="260335"/>
              </a:xfrm>
              <a:prstGeom prst="rect">
                <a:avLst/>
              </a:prstGeom>
              <a:blipFill rotWithShape="0">
                <a:blip r:embed="rId4"/>
                <a:stretch>
                  <a:fillRect l="-64286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2627784" y="2348880"/>
            <a:ext cx="759183" cy="391017"/>
            <a:chOff x="2627784" y="2348880"/>
            <a:chExt cx="759183" cy="391017"/>
          </a:xfrm>
        </p:grpSpPr>
        <p:grpSp>
          <p:nvGrpSpPr>
            <p:cNvPr id="29" name="Group 28"/>
            <p:cNvGrpSpPr/>
            <p:nvPr/>
          </p:nvGrpSpPr>
          <p:grpSpPr>
            <a:xfrm>
              <a:off x="2627784" y="2348880"/>
              <a:ext cx="720080" cy="144016"/>
              <a:chOff x="2627784" y="2348880"/>
              <a:chExt cx="720080" cy="144016"/>
            </a:xfrm>
          </p:grpSpPr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 flipH="1">
                <a:off x="3203848" y="2348880"/>
                <a:ext cx="144016" cy="144016"/>
              </a:xfrm>
              <a:prstGeom prst="ellipse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6" name="Straight Arrow Connector 15"/>
              <p:cNvCxnSpPr>
                <a:stCxn id="15" idx="6"/>
                <a:endCxn id="5" idx="2"/>
              </p:cNvCxnSpPr>
              <p:nvPr/>
            </p:nvCxnSpPr>
            <p:spPr>
              <a:xfrm flipH="1">
                <a:off x="2627784" y="2420888"/>
                <a:ext cx="5760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216863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863" y="2479562"/>
                  <a:ext cx="170104" cy="2603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7857" t="-2381" r="-25000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3347864" y="2348880"/>
            <a:ext cx="860088" cy="391017"/>
            <a:chOff x="3347864" y="2348880"/>
            <a:chExt cx="860088" cy="391017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 flipH="1">
              <a:off x="392392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" name="Straight Arrow Connector 23"/>
            <p:cNvCxnSpPr>
              <a:stCxn id="23" idx="6"/>
              <a:endCxn id="15" idx="2"/>
            </p:cNvCxnSpPr>
            <p:nvPr/>
          </p:nvCxnSpPr>
          <p:spPr>
            <a:xfrm flipH="1">
              <a:off x="334786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4037848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848" y="2479562"/>
                  <a:ext cx="170104" cy="2603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857" r="-7143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Oval 21"/>
          <p:cNvSpPr>
            <a:spLocks noChangeAspect="1"/>
          </p:cNvSpPr>
          <p:nvPr/>
        </p:nvSpPr>
        <p:spPr>
          <a:xfrm flipH="1">
            <a:off x="464400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515327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27" y="2479562"/>
                <a:ext cx="170104" cy="260335"/>
              </a:xfrm>
              <a:prstGeom prst="rect">
                <a:avLst/>
              </a:prstGeom>
              <a:blipFill rotWithShape="0">
                <a:blip r:embed="rId7"/>
                <a:stretch>
                  <a:fillRect l="-82143" t="-7143" r="-39286" b="-5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>
            <a:spLocks noChangeAspect="1"/>
          </p:cNvSpPr>
          <p:nvPr/>
        </p:nvSpPr>
        <p:spPr>
          <a:xfrm flipH="1">
            <a:off x="536408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377921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921" y="2479562"/>
                <a:ext cx="170104" cy="260335"/>
              </a:xfrm>
              <a:prstGeom prst="rect">
                <a:avLst/>
              </a:prstGeom>
              <a:blipFill rotWithShape="0">
                <a:blip r:embed="rId8"/>
                <a:stretch>
                  <a:fillRect l="-42857" r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5508104" y="2348880"/>
            <a:ext cx="720080" cy="391017"/>
            <a:chOff x="5508104" y="2348880"/>
            <a:chExt cx="720080" cy="391017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 flipH="1">
              <a:off x="608416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1" name="Straight Arrow Connector 70"/>
            <p:cNvCxnSpPr>
              <a:stCxn id="63" idx="6"/>
              <a:endCxn id="43" idx="2"/>
            </p:cNvCxnSpPr>
            <p:nvPr/>
          </p:nvCxnSpPr>
          <p:spPr>
            <a:xfrm flipH="1">
              <a:off x="550810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954527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527" y="2479562"/>
                  <a:ext cx="170104" cy="26033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4286" t="-4762" r="-25000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Oval 61"/>
          <p:cNvSpPr>
            <a:spLocks noChangeAspect="1"/>
          </p:cNvSpPr>
          <p:nvPr/>
        </p:nvSpPr>
        <p:spPr>
          <a:xfrm flipH="1">
            <a:off x="6804248" y="2348880"/>
            <a:ext cx="144016" cy="144016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0" name="Straight Arrow Connector 69"/>
          <p:cNvCxnSpPr>
            <a:stCxn id="62" idx="6"/>
            <a:endCxn id="63" idx="2"/>
          </p:cNvCxnSpPr>
          <p:nvPr/>
        </p:nvCxnSpPr>
        <p:spPr>
          <a:xfrm flipH="1">
            <a:off x="6228184" y="242088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6835114" y="24795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14" y="2479562"/>
                <a:ext cx="170104" cy="260335"/>
              </a:xfrm>
              <a:prstGeom prst="rect">
                <a:avLst/>
              </a:prstGeom>
              <a:blipFill rotWithShape="0">
                <a:blip r:embed="rId10"/>
                <a:stretch>
                  <a:fillRect l="-64286" t="-2381" r="-2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220072" y="1620142"/>
            <a:ext cx="1872208" cy="1376810"/>
            <a:chOff x="5220072" y="1620142"/>
            <a:chExt cx="1872208" cy="1376810"/>
          </a:xfrm>
        </p:grpSpPr>
        <p:sp>
          <p:nvSpPr>
            <p:cNvPr id="79" name="Oval 78"/>
            <p:cNvSpPr/>
            <p:nvPr/>
          </p:nvSpPr>
          <p:spPr>
            <a:xfrm flipH="1">
              <a:off x="5220072" y="1916832"/>
              <a:ext cx="1872208" cy="108012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840129" y="162014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129" y="1620142"/>
                  <a:ext cx="115445" cy="26033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4737" t="-2381" r="-3157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6156176" y="2253012"/>
            <a:ext cx="1762032" cy="260335"/>
            <a:chOff x="6156176" y="2253012"/>
            <a:chExt cx="1762032" cy="260335"/>
          </a:xfrm>
        </p:grpSpPr>
        <p:sp>
          <p:nvSpPr>
            <p:cNvPr id="61" name="Oval 60"/>
            <p:cNvSpPr>
              <a:spLocks noChangeAspect="1"/>
            </p:cNvSpPr>
            <p:nvPr/>
          </p:nvSpPr>
          <p:spPr>
            <a:xfrm flipH="1">
              <a:off x="752432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2" name="Curved Connector 81"/>
            <p:cNvCxnSpPr>
              <a:stCxn id="61" idx="5"/>
              <a:endCxn id="63" idx="4"/>
            </p:cNvCxnSpPr>
            <p:nvPr/>
          </p:nvCxnSpPr>
          <p:spPr>
            <a:xfrm rot="5400000">
              <a:off x="6840252" y="1787728"/>
              <a:ext cx="21091" cy="1389243"/>
            </a:xfrm>
            <a:prstGeom prst="curvedConnector3">
              <a:avLst>
                <a:gd name="adj1" fmla="val 1632374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802763" y="2253012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763" y="2253012"/>
                  <a:ext cx="115445" cy="26033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26316" r="-68421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913390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90" y="6165779"/>
                <a:ext cx="170104" cy="260335"/>
              </a:xfrm>
              <a:prstGeom prst="rect">
                <a:avLst/>
              </a:prstGeom>
              <a:blipFill rotWithShape="0">
                <a:blip r:embed="rId13"/>
                <a:stretch>
                  <a:fillRect l="-50000" r="-714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889257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57" y="6165779"/>
                <a:ext cx="170104" cy="260335"/>
              </a:xfrm>
              <a:prstGeom prst="rect">
                <a:avLst/>
              </a:prstGeom>
              <a:blipFill rotWithShape="0">
                <a:blip r:embed="rId14"/>
                <a:stretch>
                  <a:fillRect l="-67857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2294392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392" y="6165779"/>
                <a:ext cx="170104" cy="260335"/>
              </a:xfrm>
              <a:prstGeom prst="rect">
                <a:avLst/>
              </a:prstGeom>
              <a:blipFill rotWithShape="0">
                <a:blip r:embed="rId15"/>
                <a:stretch>
                  <a:fillRect l="-42857" r="-714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665611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11" y="6165779"/>
                <a:ext cx="170104" cy="260335"/>
              </a:xfrm>
              <a:prstGeom prst="rect">
                <a:avLst/>
              </a:prstGeom>
              <a:blipFill rotWithShape="0">
                <a:blip r:embed="rId16"/>
                <a:stretch>
                  <a:fillRect l="-78571" t="-4651" r="-42857" b="-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907704" y="2348880"/>
            <a:ext cx="720080" cy="391017"/>
            <a:chOff x="1907704" y="2348880"/>
            <a:chExt cx="720080" cy="391017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 flipH="1">
              <a:off x="2483768" y="2348880"/>
              <a:ext cx="144016" cy="14401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Straight Arrow Connector 5"/>
            <p:cNvCxnSpPr>
              <a:stCxn id="5" idx="6"/>
            </p:cNvCxnSpPr>
            <p:nvPr/>
          </p:nvCxnSpPr>
          <p:spPr>
            <a:xfrm flipH="1">
              <a:off x="1907704" y="242088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2363008" y="2479562"/>
                  <a:ext cx="170104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008" y="2479562"/>
                  <a:ext cx="170104" cy="26033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7857" t="-2381" r="-21429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3028426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26" y="6165779"/>
                <a:ext cx="170104" cy="260335"/>
              </a:xfrm>
              <a:prstGeom prst="rect">
                <a:avLst/>
              </a:prstGeom>
              <a:blipFill rotWithShape="0">
                <a:blip r:embed="rId18"/>
                <a:stretch>
                  <a:fillRect l="-46429" r="-3571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3425920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920" y="6165779"/>
                <a:ext cx="170104" cy="260335"/>
              </a:xfrm>
              <a:prstGeom prst="rect">
                <a:avLst/>
              </a:prstGeom>
              <a:blipFill rotWithShape="0">
                <a:blip r:embed="rId19"/>
                <a:stretch>
                  <a:fillRect l="-64286" t="-2326" r="-25000" b="-5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3788034" y="616577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34" y="6165779"/>
                <a:ext cx="170104" cy="260335"/>
              </a:xfrm>
              <a:prstGeom prst="rect">
                <a:avLst/>
              </a:prstGeom>
              <a:blipFill rotWithShape="0">
                <a:blip r:embed="rId20"/>
                <a:stretch>
                  <a:fillRect l="-64286" r="-25000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3113478" y="5400971"/>
            <a:ext cx="674556" cy="764808"/>
            <a:chOff x="3113478" y="5500361"/>
            <a:chExt cx="674556" cy="764808"/>
          </a:xfrm>
        </p:grpSpPr>
        <p:cxnSp>
          <p:nvCxnSpPr>
            <p:cNvPr id="125" name="Straight Connector 124"/>
            <p:cNvCxnSpPr/>
            <p:nvPr/>
          </p:nvCxnSpPr>
          <p:spPr>
            <a:xfrm flipH="1" flipV="1">
              <a:off x="3537586" y="5775449"/>
              <a:ext cx="250448" cy="3584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47" idx="0"/>
            </p:cNvCxnSpPr>
            <p:nvPr/>
          </p:nvCxnSpPr>
          <p:spPr>
            <a:xfrm flipH="1" flipV="1">
              <a:off x="3446471" y="5825860"/>
              <a:ext cx="64501" cy="4393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46" idx="0"/>
            </p:cNvCxnSpPr>
            <p:nvPr/>
          </p:nvCxnSpPr>
          <p:spPr>
            <a:xfrm flipV="1">
              <a:off x="3113478" y="5775449"/>
              <a:ext cx="216943" cy="489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3446471" y="5500361"/>
                  <a:ext cx="115445" cy="2603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oMath>
                    </m:oMathPara>
                  </a14:m>
                  <a:endParaRPr lang="he-IL" sz="20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471" y="5500361"/>
                  <a:ext cx="115445" cy="26033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94737" r="-31579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4255431" y="6165779"/>
                <a:ext cx="115445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431" y="6165779"/>
                <a:ext cx="115445" cy="260335"/>
              </a:xfrm>
              <a:prstGeom prst="rect">
                <a:avLst/>
              </a:prstGeom>
              <a:blipFill rotWithShape="0">
                <a:blip r:embed="rId22"/>
                <a:stretch>
                  <a:fillRect l="-126316" r="-68421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154538" y="416325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163253"/>
                <a:ext cx="1848755" cy="295530"/>
              </a:xfrm>
              <a:prstGeom prst="rect">
                <a:avLst/>
              </a:prstGeom>
              <a:blipFill rotWithShape="0">
                <a:blip r:embed="rId23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5141695" y="572262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95" y="5722628"/>
                <a:ext cx="1848755" cy="295530"/>
              </a:xfrm>
              <a:prstGeom prst="rect">
                <a:avLst/>
              </a:prstGeom>
              <a:blipFill rotWithShape="0">
                <a:blip r:embed="rId24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5154538" y="447512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4475128"/>
                <a:ext cx="1848755" cy="295530"/>
              </a:xfrm>
              <a:prstGeom prst="rect">
                <a:avLst/>
              </a:prstGeom>
              <a:blipFill rotWithShape="0">
                <a:blip r:embed="rId25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5154538" y="5098878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538" y="5098878"/>
                <a:ext cx="1848755" cy="295530"/>
              </a:xfrm>
              <a:prstGeom prst="rect">
                <a:avLst/>
              </a:prstGeom>
              <a:blipFill rotWithShape="0">
                <a:blip r:embed="rId26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/>
              <p:cNvSpPr txBox="1"/>
              <p:nvPr/>
            </p:nvSpPr>
            <p:spPr>
              <a:xfrm>
                <a:off x="6990847" y="4480423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9" name="TextBox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4480423"/>
                <a:ext cx="1848755" cy="295530"/>
              </a:xfrm>
              <a:prstGeom prst="rect">
                <a:avLst/>
              </a:prstGeom>
              <a:blipFill rotWithShape="0">
                <a:blip r:embed="rId27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990847" y="4791935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4791935"/>
                <a:ext cx="1848755" cy="295530"/>
              </a:xfrm>
              <a:prstGeom prst="rect">
                <a:avLst/>
              </a:prstGeom>
              <a:blipFill rotWithShape="0">
                <a:blip r:embed="rId28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6990847" y="5103447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103447"/>
                <a:ext cx="1848755" cy="295530"/>
              </a:xfrm>
              <a:prstGeom prst="rect">
                <a:avLst/>
              </a:prstGeom>
              <a:blipFill rotWithShape="0">
                <a:blip r:embed="rId29"/>
                <a:stretch>
                  <a:fillRect t="-2041" b="-38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6990847" y="5414959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rgbClr val="00B0F0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rgbClr val="00B0F0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rgbClr val="00B0F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414959"/>
                <a:ext cx="1848755" cy="295530"/>
              </a:xfrm>
              <a:prstGeom prst="rect">
                <a:avLst/>
              </a:prstGeom>
              <a:blipFill rotWithShape="0">
                <a:blip r:embed="rId30"/>
                <a:stretch>
                  <a:fillRect t="-2041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6990847" y="5726470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47" y="5726470"/>
                <a:ext cx="1848755" cy="295530"/>
              </a:xfrm>
              <a:prstGeom prst="rect">
                <a:avLst/>
              </a:prstGeom>
              <a:blipFill rotWithShape="0">
                <a:blip r:embed="rId31"/>
                <a:stretch>
                  <a:fillRect t="-2041" r="-1980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4"/>
          <p:cNvSpPr txBox="1">
            <a:spLocks noChangeArrowheads="1"/>
          </p:cNvSpPr>
          <p:nvPr/>
        </p:nvSpPr>
        <p:spPr bwMode="auto">
          <a:xfrm>
            <a:off x="-3488" y="121782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Expansion</a:t>
            </a:r>
            <a:r>
              <a:rPr lang="en-US" kern="0" dirty="0" smtClean="0">
                <a:solidFill>
                  <a:srgbClr val="0033CC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phase – An example</a:t>
            </a: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 flipH="1">
            <a:off x="3923999" y="2344493"/>
            <a:ext cx="144016" cy="144016"/>
          </a:xfrm>
          <a:prstGeom prst="ellipse">
            <a:avLst/>
          </a:prstGeom>
          <a:solidFill>
            <a:srgbClr val="CC00CC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9" name="Curved Connector 108"/>
          <p:cNvCxnSpPr>
            <a:endCxn id="105" idx="4"/>
          </p:cNvCxnSpPr>
          <p:nvPr/>
        </p:nvCxnSpPr>
        <p:spPr>
          <a:xfrm rot="16200000" flipV="1">
            <a:off x="3346070" y="3138446"/>
            <a:ext cx="1674744" cy="37486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174610" y="5392756"/>
                <a:ext cx="1848755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=(−,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000" b="0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</a:br>
                <a:endParaRPr lang="he-IL" sz="2000" dirty="0">
                  <a:solidFill>
                    <a:srgbClr val="CC00CC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610" y="5392756"/>
                <a:ext cx="1848755" cy="295530"/>
              </a:xfrm>
              <a:prstGeom prst="rect">
                <a:avLst/>
              </a:prstGeom>
              <a:blipFill rotWithShape="0">
                <a:blip r:embed="rId32"/>
                <a:stretch>
                  <a:fillRect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5216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/>
          <p:cNvGrpSpPr/>
          <p:nvPr/>
        </p:nvGrpSpPr>
        <p:grpSpPr>
          <a:xfrm>
            <a:off x="728288" y="375254"/>
            <a:ext cx="7776864" cy="6120680"/>
            <a:chOff x="1043608" y="548680"/>
            <a:chExt cx="7776864" cy="6120680"/>
          </a:xfrm>
        </p:grpSpPr>
        <p:sp>
          <p:nvSpPr>
            <p:cNvPr id="96" name="Oval 95"/>
            <p:cNvSpPr/>
            <p:nvPr/>
          </p:nvSpPr>
          <p:spPr>
            <a:xfrm flipH="1">
              <a:off x="1043608" y="548680"/>
              <a:ext cx="7776864" cy="612068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9" name="Curved Connector 162"/>
            <p:cNvCxnSpPr>
              <a:endCxn id="97" idx="6"/>
            </p:cNvCxnSpPr>
            <p:nvPr/>
          </p:nvCxnSpPr>
          <p:spPr>
            <a:xfrm>
              <a:off x="2195736" y="692696"/>
              <a:ext cx="1504783" cy="70517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 219"/>
            <p:cNvGrpSpPr/>
            <p:nvPr/>
          </p:nvGrpSpPr>
          <p:grpSpPr>
            <a:xfrm>
              <a:off x="2555776" y="692696"/>
              <a:ext cx="3960440" cy="3744416"/>
              <a:chOff x="899592" y="692696"/>
              <a:chExt cx="3960440" cy="3744416"/>
            </a:xfrm>
          </p:grpSpPr>
          <p:sp>
            <p:nvSpPr>
              <p:cNvPr id="51" name="Oval 50"/>
              <p:cNvSpPr/>
              <p:nvPr/>
            </p:nvSpPr>
            <p:spPr>
              <a:xfrm flipH="1">
                <a:off x="899592" y="692696"/>
                <a:ext cx="3960440" cy="3744416"/>
              </a:xfrm>
              <a:prstGeom prst="ellipse">
                <a:avLst/>
              </a:prstGeom>
              <a:noFill/>
              <a:ln w="1905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1763688" y="908720"/>
                <a:ext cx="1296144" cy="1440160"/>
                <a:chOff x="1457966" y="4212035"/>
                <a:chExt cx="1296144" cy="1440160"/>
              </a:xfrm>
            </p:grpSpPr>
            <p:sp>
              <p:nvSpPr>
                <p:cNvPr id="12" name="Oval 11"/>
                <p:cNvSpPr/>
                <p:nvPr/>
              </p:nvSpPr>
              <p:spPr>
                <a:xfrm flipH="1">
                  <a:off x="1457966" y="4212035"/>
                  <a:ext cx="1296144" cy="1440160"/>
                </a:xfrm>
                <a:prstGeom prst="ellipse">
                  <a:avLst/>
                </a:prstGeom>
                <a:noFill/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grpSp>
              <p:nvGrpSpPr>
                <p:cNvPr id="95" name="Group 94"/>
                <p:cNvGrpSpPr/>
                <p:nvPr/>
              </p:nvGrpSpPr>
              <p:grpSpPr>
                <a:xfrm>
                  <a:off x="1738613" y="4629178"/>
                  <a:ext cx="720080" cy="144016"/>
                  <a:chOff x="1979712" y="4149080"/>
                  <a:chExt cx="720080" cy="144016"/>
                </a:xfrm>
              </p:grpSpPr>
              <p:sp>
                <p:nvSpPr>
                  <p:cNvPr id="97" name="Oval 96"/>
                  <p:cNvSpPr>
                    <a:spLocks noChangeAspect="1"/>
                  </p:cNvSpPr>
                  <p:nvPr/>
                </p:nvSpPr>
                <p:spPr>
                  <a:xfrm flipH="1">
                    <a:off x="1979712" y="4149080"/>
                    <a:ext cx="144016" cy="144016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13" name="Oval 112"/>
                  <p:cNvSpPr>
                    <a:spLocks noChangeAspect="1"/>
                  </p:cNvSpPr>
                  <p:nvPr/>
                </p:nvSpPr>
                <p:spPr>
                  <a:xfrm flipH="1">
                    <a:off x="2555776" y="4149080"/>
                    <a:ext cx="144016" cy="144016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grpSp>
              <p:nvGrpSpPr>
                <p:cNvPr id="122" name="Group 121"/>
                <p:cNvGrpSpPr/>
                <p:nvPr/>
              </p:nvGrpSpPr>
              <p:grpSpPr>
                <a:xfrm>
                  <a:off x="1738613" y="5112343"/>
                  <a:ext cx="720080" cy="144016"/>
                  <a:chOff x="1979712" y="4149080"/>
                  <a:chExt cx="720080" cy="144016"/>
                </a:xfrm>
              </p:grpSpPr>
              <p:sp>
                <p:nvSpPr>
                  <p:cNvPr id="123" name="Oval 122"/>
                  <p:cNvSpPr>
                    <a:spLocks noChangeAspect="1"/>
                  </p:cNvSpPr>
                  <p:nvPr/>
                </p:nvSpPr>
                <p:spPr>
                  <a:xfrm flipH="1">
                    <a:off x="1979712" y="4149080"/>
                    <a:ext cx="144016" cy="144016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24" name="Oval 123"/>
                  <p:cNvSpPr>
                    <a:spLocks noChangeAspect="1"/>
                  </p:cNvSpPr>
                  <p:nvPr/>
                </p:nvSpPr>
                <p:spPr>
                  <a:xfrm flipH="1">
                    <a:off x="2555776" y="4149080"/>
                    <a:ext cx="144016" cy="144016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cxnSp>
              <p:nvCxnSpPr>
                <p:cNvPr id="126" name="Straight Arrow Connector 125"/>
                <p:cNvCxnSpPr>
                  <a:stCxn id="123" idx="0"/>
                  <a:endCxn id="97" idx="4"/>
                </p:cNvCxnSpPr>
                <p:nvPr/>
              </p:nvCxnSpPr>
              <p:spPr>
                <a:xfrm flipV="1">
                  <a:off x="1810621" y="4773194"/>
                  <a:ext cx="0" cy="33914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>
                  <a:stCxn id="97" idx="2"/>
                  <a:endCxn id="113" idx="6"/>
                </p:cNvCxnSpPr>
                <p:nvPr/>
              </p:nvCxnSpPr>
              <p:spPr>
                <a:xfrm>
                  <a:off x="1882629" y="4701186"/>
                  <a:ext cx="43204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>
                  <a:stCxn id="113" idx="4"/>
                  <a:endCxn id="124" idx="0"/>
                </p:cNvCxnSpPr>
                <p:nvPr/>
              </p:nvCxnSpPr>
              <p:spPr>
                <a:xfrm>
                  <a:off x="2386685" y="4773194"/>
                  <a:ext cx="0" cy="33914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>
                  <a:stCxn id="124" idx="6"/>
                  <a:endCxn id="123" idx="2"/>
                </p:cNvCxnSpPr>
                <p:nvPr/>
              </p:nvCxnSpPr>
              <p:spPr>
                <a:xfrm flipH="1">
                  <a:off x="1882629" y="5184351"/>
                  <a:ext cx="43204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Oval 146"/>
              <p:cNvSpPr/>
              <p:nvPr/>
            </p:nvSpPr>
            <p:spPr>
              <a:xfrm flipH="1">
                <a:off x="3347864" y="2420888"/>
                <a:ext cx="1296144" cy="1224136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Oval 152"/>
              <p:cNvSpPr>
                <a:spLocks noChangeAspect="1"/>
              </p:cNvSpPr>
              <p:nvPr/>
            </p:nvSpPr>
            <p:spPr>
              <a:xfrm flipH="1">
                <a:off x="3914875" y="2727026"/>
                <a:ext cx="144016" cy="14401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3628511" y="3068960"/>
                <a:ext cx="720080" cy="144016"/>
                <a:chOff x="1979712" y="4149080"/>
                <a:chExt cx="720080" cy="144016"/>
              </a:xfrm>
            </p:grpSpPr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 flipH="1">
                  <a:off x="1979712" y="4149080"/>
                  <a:ext cx="144016" cy="144016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57" name="Oval 156"/>
                <p:cNvSpPr>
                  <a:spLocks noChangeAspect="1"/>
                </p:cNvSpPr>
                <p:nvPr/>
              </p:nvSpPr>
              <p:spPr>
                <a:xfrm flipH="1">
                  <a:off x="2555776" y="4149080"/>
                  <a:ext cx="144016" cy="144016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cxnSp>
            <p:nvCxnSpPr>
              <p:cNvPr id="163" name="Curved Connector 162"/>
              <p:cNvCxnSpPr>
                <a:stCxn id="153" idx="2"/>
                <a:endCxn id="157" idx="0"/>
              </p:cNvCxnSpPr>
              <p:nvPr/>
            </p:nvCxnSpPr>
            <p:spPr>
              <a:xfrm>
                <a:off x="4058891" y="2799034"/>
                <a:ext cx="217692" cy="269926"/>
              </a:xfrm>
              <a:prstGeom prst="curvedConnector2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urved Connector 162"/>
              <p:cNvCxnSpPr>
                <a:stCxn id="157" idx="4"/>
                <a:endCxn id="156" idx="4"/>
              </p:cNvCxnSpPr>
              <p:nvPr/>
            </p:nvCxnSpPr>
            <p:spPr>
              <a:xfrm rot="5400000">
                <a:off x="3988551" y="2924944"/>
                <a:ext cx="12700" cy="576064"/>
              </a:xfrm>
              <a:prstGeom prst="curvedConnector3">
                <a:avLst>
                  <a:gd name="adj1" fmla="val 1372276"/>
                </a:avLst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urved Connector 162"/>
              <p:cNvCxnSpPr>
                <a:stCxn id="156" idx="0"/>
                <a:endCxn id="153" idx="6"/>
              </p:cNvCxnSpPr>
              <p:nvPr/>
            </p:nvCxnSpPr>
            <p:spPr>
              <a:xfrm rot="5400000" flipH="1" flipV="1">
                <a:off x="3672734" y="2826819"/>
                <a:ext cx="269926" cy="214356"/>
              </a:xfrm>
              <a:prstGeom prst="curvedConnector2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" name="Group 193"/>
              <p:cNvGrpSpPr/>
              <p:nvPr/>
            </p:nvGrpSpPr>
            <p:grpSpPr>
              <a:xfrm>
                <a:off x="1403648" y="3140968"/>
                <a:ext cx="1296144" cy="792088"/>
                <a:chOff x="6228184" y="4797152"/>
                <a:chExt cx="1296144" cy="792088"/>
              </a:xfrm>
            </p:grpSpPr>
            <p:sp>
              <p:nvSpPr>
                <p:cNvPr id="178" name="Oval 177"/>
                <p:cNvSpPr/>
                <p:nvPr/>
              </p:nvSpPr>
              <p:spPr>
                <a:xfrm flipH="1">
                  <a:off x="6228184" y="4797152"/>
                  <a:ext cx="1296144" cy="792088"/>
                </a:xfrm>
                <a:prstGeom prst="ellipse">
                  <a:avLst/>
                </a:prstGeom>
                <a:noFill/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grpSp>
              <p:nvGrpSpPr>
                <p:cNvPr id="180" name="Group 179"/>
                <p:cNvGrpSpPr/>
                <p:nvPr/>
              </p:nvGrpSpPr>
              <p:grpSpPr>
                <a:xfrm>
                  <a:off x="6508831" y="5157192"/>
                  <a:ext cx="720080" cy="144016"/>
                  <a:chOff x="1979712" y="4149080"/>
                  <a:chExt cx="720080" cy="144016"/>
                </a:xfrm>
              </p:grpSpPr>
              <p:sp>
                <p:nvSpPr>
                  <p:cNvPr id="181" name="Oval 180"/>
                  <p:cNvSpPr>
                    <a:spLocks noChangeAspect="1"/>
                  </p:cNvSpPr>
                  <p:nvPr/>
                </p:nvSpPr>
                <p:spPr>
                  <a:xfrm flipH="1">
                    <a:off x="1979712" y="4149080"/>
                    <a:ext cx="144016" cy="144016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82" name="Oval 181"/>
                  <p:cNvSpPr>
                    <a:spLocks noChangeAspect="1"/>
                  </p:cNvSpPr>
                  <p:nvPr/>
                </p:nvSpPr>
                <p:spPr>
                  <a:xfrm flipH="1">
                    <a:off x="2555776" y="4149080"/>
                    <a:ext cx="144016" cy="144016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cxnSp>
              <p:nvCxnSpPr>
                <p:cNvPr id="184" name="Curved Connector 162"/>
                <p:cNvCxnSpPr>
                  <a:stCxn id="182" idx="4"/>
                  <a:endCxn id="181" idx="4"/>
                </p:cNvCxnSpPr>
                <p:nvPr/>
              </p:nvCxnSpPr>
              <p:spPr>
                <a:xfrm rot="5400000">
                  <a:off x="6868871" y="5013176"/>
                  <a:ext cx="12700" cy="576064"/>
                </a:xfrm>
                <a:prstGeom prst="curvedConnector3">
                  <a:avLst>
                    <a:gd name="adj1" fmla="val 1300993"/>
                  </a:avLst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urved Connector 162"/>
                <p:cNvCxnSpPr>
                  <a:stCxn id="181" idx="0"/>
                  <a:endCxn id="182" idx="0"/>
                </p:cNvCxnSpPr>
                <p:nvPr/>
              </p:nvCxnSpPr>
              <p:spPr>
                <a:xfrm rot="5400000" flipH="1" flipV="1">
                  <a:off x="6868871" y="4869160"/>
                  <a:ext cx="12700" cy="576064"/>
                </a:xfrm>
                <a:prstGeom prst="curvedConnector3">
                  <a:avLst>
                    <a:gd name="adj1" fmla="val 1440000"/>
                  </a:avLst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Curved Connector 162"/>
              <p:cNvCxnSpPr>
                <a:stCxn id="113" idx="2"/>
                <a:endCxn id="153" idx="0"/>
              </p:cNvCxnSpPr>
              <p:nvPr/>
            </p:nvCxnSpPr>
            <p:spPr>
              <a:xfrm>
                <a:off x="2764415" y="1397871"/>
                <a:ext cx="1222468" cy="1329155"/>
              </a:xfrm>
              <a:prstGeom prst="curvedConnector2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urved Connector 162"/>
              <p:cNvCxnSpPr>
                <a:stCxn id="156" idx="5"/>
                <a:endCxn id="182" idx="2"/>
              </p:cNvCxnSpPr>
              <p:nvPr/>
            </p:nvCxnSpPr>
            <p:spPr>
              <a:xfrm rot="5400000">
                <a:off x="2836424" y="2759837"/>
                <a:ext cx="381131" cy="1245227"/>
              </a:xfrm>
              <a:prstGeom prst="curvedConnector2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urved Connector 162"/>
              <p:cNvCxnSpPr>
                <a:stCxn id="181" idx="6"/>
                <a:endCxn id="123" idx="6"/>
              </p:cNvCxnSpPr>
              <p:nvPr/>
            </p:nvCxnSpPr>
            <p:spPr>
              <a:xfrm rot="10800000" flipH="1">
                <a:off x="1684295" y="1881036"/>
                <a:ext cx="360040" cy="1691980"/>
              </a:xfrm>
              <a:prstGeom prst="curvedConnector3">
                <a:avLst>
                  <a:gd name="adj1" fmla="val -63493"/>
                </a:avLst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Oval 217"/>
            <p:cNvSpPr/>
            <p:nvPr/>
          </p:nvSpPr>
          <p:spPr>
            <a:xfrm flipH="1">
              <a:off x="6030682" y="3501008"/>
              <a:ext cx="2232248" cy="2088232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Oval 218"/>
            <p:cNvSpPr/>
            <p:nvPr/>
          </p:nvSpPr>
          <p:spPr>
            <a:xfrm flipH="1">
              <a:off x="1979712" y="4221088"/>
              <a:ext cx="1512168" cy="1440160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Oval 220"/>
            <p:cNvSpPr>
              <a:spLocks noChangeAspect="1"/>
            </p:cNvSpPr>
            <p:nvPr/>
          </p:nvSpPr>
          <p:spPr>
            <a:xfrm flipH="1">
              <a:off x="2339752" y="4797152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22" name="Curved Connector 162"/>
            <p:cNvCxnSpPr>
              <a:stCxn id="221" idx="0"/>
              <a:endCxn id="181" idx="5"/>
            </p:cNvCxnSpPr>
            <p:nvPr/>
          </p:nvCxnSpPr>
          <p:spPr>
            <a:xfrm rot="5400000" flipH="1" flipV="1">
              <a:off x="2300056" y="3735638"/>
              <a:ext cx="1173219" cy="94981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Oval 241"/>
            <p:cNvSpPr>
              <a:spLocks noChangeAspect="1"/>
            </p:cNvSpPr>
            <p:nvPr/>
          </p:nvSpPr>
          <p:spPr>
            <a:xfrm flipH="1">
              <a:off x="7308304" y="4221088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3" name="Curved Connector 162"/>
            <p:cNvCxnSpPr>
              <a:stCxn id="157" idx="2"/>
              <a:endCxn id="242" idx="0"/>
            </p:cNvCxnSpPr>
            <p:nvPr/>
          </p:nvCxnSpPr>
          <p:spPr>
            <a:xfrm>
              <a:off x="6004775" y="3140968"/>
              <a:ext cx="1375537" cy="108012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/>
            <p:cNvSpPr>
              <a:spLocks noChangeAspect="1"/>
            </p:cNvSpPr>
            <p:nvPr/>
          </p:nvSpPr>
          <p:spPr>
            <a:xfrm flipH="1">
              <a:off x="3131840" y="5013176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46" name="Curved Connector 162"/>
            <p:cNvCxnSpPr>
              <a:stCxn id="247" idx="4"/>
              <a:endCxn id="245" idx="4"/>
            </p:cNvCxnSpPr>
            <p:nvPr/>
          </p:nvCxnSpPr>
          <p:spPr>
            <a:xfrm rot="5400000">
              <a:off x="4860032" y="3356992"/>
              <a:ext cx="144016" cy="3456384"/>
            </a:xfrm>
            <a:prstGeom prst="curvedConnector3">
              <a:avLst>
                <a:gd name="adj1" fmla="val 390747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>
              <a:spLocks noChangeAspect="1"/>
            </p:cNvSpPr>
            <p:nvPr/>
          </p:nvSpPr>
          <p:spPr>
            <a:xfrm flipH="1">
              <a:off x="6588224" y="4869160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48219" y="821150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219" y="821150"/>
                <a:ext cx="170104" cy="260335"/>
              </a:xfrm>
              <a:prstGeom prst="rect">
                <a:avLst/>
              </a:prstGeom>
              <a:blipFill rotWithShape="0">
                <a:blip r:embed="rId2"/>
                <a:stretch>
                  <a:fillRect l="-67857" t="-2381" r="-21429" b="-2142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390527" y="821150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27" y="821150"/>
                <a:ext cx="170104" cy="260335"/>
              </a:xfrm>
              <a:prstGeom prst="rect">
                <a:avLst/>
              </a:prstGeom>
              <a:blipFill rotWithShape="0">
                <a:blip r:embed="rId3"/>
                <a:stretch>
                  <a:fillRect l="-46429" r="-7143" b="-119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935175" y="1795428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75" y="1795428"/>
                <a:ext cx="170104" cy="260335"/>
              </a:xfrm>
              <a:prstGeom prst="rect">
                <a:avLst/>
              </a:prstGeom>
              <a:blipFill rotWithShape="0">
                <a:blip r:embed="rId4"/>
                <a:stretch>
                  <a:fillRect l="-74074" t="-2381" r="-25926" b="-2142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315644" y="690983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644" y="690983"/>
                <a:ext cx="170104" cy="260335"/>
              </a:xfrm>
              <a:prstGeom prst="rect">
                <a:avLst/>
              </a:prstGeom>
              <a:blipFill rotWithShape="0">
                <a:blip r:embed="rId5"/>
                <a:stretch>
                  <a:fillRect l="-46429" r="-3571" b="-93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459771" y="263519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771" y="2635199"/>
                <a:ext cx="170104" cy="260335"/>
              </a:xfrm>
              <a:prstGeom prst="rect">
                <a:avLst/>
              </a:prstGeom>
              <a:blipFill rotWithShape="0">
                <a:blip r:embed="rId6"/>
                <a:stretch>
                  <a:fillRect l="-85185" t="-4651" r="-44444" b="-511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309358" y="83394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358" y="833942"/>
                <a:ext cx="170104" cy="260335"/>
              </a:xfrm>
              <a:prstGeom prst="rect">
                <a:avLst/>
              </a:prstGeom>
              <a:blipFill rotWithShape="0">
                <a:blip r:embed="rId7"/>
                <a:stretch>
                  <a:fillRect l="-46429" r="-3571" b="-186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395440" y="1795428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440" y="1795428"/>
                <a:ext cx="170104" cy="260335"/>
              </a:xfrm>
              <a:prstGeom prst="rect">
                <a:avLst/>
              </a:prstGeom>
              <a:blipFill rotWithShape="0">
                <a:blip r:embed="rId8"/>
                <a:stretch>
                  <a:fillRect l="-42857" b="-95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487716" y="1926519"/>
                <a:ext cx="115445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16" y="1926519"/>
                <a:ext cx="115445" cy="260335"/>
              </a:xfrm>
              <a:prstGeom prst="rect">
                <a:avLst/>
              </a:prstGeom>
              <a:blipFill rotWithShape="0">
                <a:blip r:embed="rId9"/>
                <a:stretch>
                  <a:fillRect l="-126316" r="-68421" b="-395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85451" y="1094277"/>
                <a:ext cx="115445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451" y="1094277"/>
                <a:ext cx="115445" cy="260335"/>
              </a:xfrm>
              <a:prstGeom prst="rect">
                <a:avLst/>
              </a:prstGeom>
              <a:blipFill rotWithShape="0">
                <a:blip r:embed="rId10"/>
                <a:stretch>
                  <a:fillRect l="-115789" t="-2381" r="-63158" b="-2142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528738" y="331061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he-IL" sz="20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38" y="331061"/>
                <a:ext cx="170104" cy="260335"/>
              </a:xfrm>
              <a:prstGeom prst="rect">
                <a:avLst/>
              </a:prstGeom>
              <a:blipFill rotWithShape="0">
                <a:blip r:embed="rId11"/>
                <a:stretch>
                  <a:fillRect l="-46429" r="-3571" b="-93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528738" y="362946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38" y="3629462"/>
                <a:ext cx="170104" cy="260335"/>
              </a:xfrm>
              <a:prstGeom prst="rect">
                <a:avLst/>
              </a:prstGeom>
              <a:blipFill rotWithShape="0">
                <a:blip r:embed="rId12"/>
                <a:stretch>
                  <a:fillRect l="-75000" r="-32143" b="-302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982632" y="2345841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32" y="2345841"/>
                <a:ext cx="170104" cy="260335"/>
              </a:xfrm>
              <a:prstGeom prst="rect">
                <a:avLst/>
              </a:prstGeom>
              <a:blipFill rotWithShape="0">
                <a:blip r:embed="rId13"/>
                <a:stretch>
                  <a:fillRect l="-75000" r="-35714" b="-302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594529" y="1303734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29" y="1303734"/>
                <a:ext cx="170104" cy="260335"/>
              </a:xfrm>
              <a:prstGeom prst="rect">
                <a:avLst/>
              </a:prstGeom>
              <a:blipFill rotWithShape="0">
                <a:blip r:embed="rId14"/>
                <a:stretch>
                  <a:fillRect l="-75000" r="-35714" b="-302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-89" y="5604372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eliminates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" y="5604372"/>
                <a:ext cx="9144000" cy="492443"/>
              </a:xfrm>
              <a:prstGeom prst="rect">
                <a:avLst/>
              </a:prstGeom>
              <a:blipFill rotWithShape="0">
                <a:blip r:embed="rId15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779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87403" y="1179493"/>
                <a:ext cx="5965880" cy="15142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b="1" dirty="0" smtClean="0">
                    <a:cs typeface="Times New Roman" panose="02020603050405020304" pitchFamily="18" charset="0"/>
                  </a:rPr>
                  <a:t> Algorithm</a:t>
                </a:r>
                <a:r>
                  <a:rPr lang="en-US" b="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b="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MDST</a:t>
                </a:r>
                <a:r>
                  <a:rPr lang="en-US" b="0" dirty="0" smtClean="0"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b="0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b="0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 ):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𝐶𝑜𝑛𝑡𝑟𝑎𝑐𝑡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b="0" dirty="0" smtClean="0">
                    <a:cs typeface="Times New Roman" panose="02020603050405020304" pitchFamily="18" charset="0"/>
                  </a:rPr>
                  <a:t>return</a:t>
                </a:r>
                <a:r>
                  <a:rPr lang="en-US" b="0" dirty="0" smtClean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𝐸𝑥𝑝𝑎𝑛𝑑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chemeClr val="accent6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03" y="1179493"/>
                <a:ext cx="5965880" cy="1514261"/>
              </a:xfrm>
              <a:prstGeom prst="rect">
                <a:avLst/>
              </a:prstGeom>
              <a:blipFill rotWithShape="0">
                <a:blip r:embed="rId2"/>
                <a:stretch>
                  <a:fillRect l="-815" t="-2789" b="-75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1657" y="3188293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𝐶𝑜𝑛𝑡𝑟𝑎𝑐𝑡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performs the </a:t>
                </a:r>
                <a:r>
                  <a:rPr lang="en-US" sz="26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contraction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phase,</a:t>
                </a:r>
                <a:b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returning the resulting super-vertex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7" y="3188293"/>
                <a:ext cx="9144000" cy="892552"/>
              </a:xfrm>
              <a:prstGeom prst="rect">
                <a:avLst/>
              </a:prstGeom>
              <a:blipFill rotWithShape="0">
                <a:blip r:embed="rId5"/>
                <a:stretch>
                  <a:fillRect t="-6164" b="-1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89" y="4325183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𝐸𝑥𝑝𝑎𝑛𝑑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root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performs</a:t>
                </a:r>
                <a:b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6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expansion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and returns an </a:t>
                </a:r>
                <a:r>
                  <a:rPr lang="en-US" sz="26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MDST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rooted 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" y="4325183"/>
                <a:ext cx="9144000" cy="892552"/>
              </a:xfrm>
              <a:prstGeom prst="rect">
                <a:avLst/>
              </a:prstGeom>
              <a:blipFill rotWithShape="0">
                <a:blip r:embed="rId6"/>
                <a:stretch>
                  <a:fillRect t="-6849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69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14582" y="65129"/>
                <a:ext cx="4988354" cy="67110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3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𝐶𝑜𝑛𝑡𝑟𝑎𝑐𝑡</m:t>
                    </m:r>
                    <m:d>
                      <m:dPr>
                        <m:ctrlPr>
                          <a:rPr lang="en-US" sz="23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300" b="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3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𝑖𝑛𝑖𝑡𝑖𝑎𝑙𝑖𝑧𝑒</m:t>
                    </m:r>
                    <m:r>
                      <a:rPr lang="en-US" sz="23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()</m:t>
                    </m:r>
                  </m:oMath>
                </a14:m>
                <a:r>
                  <a:rPr lang="en-US" sz="2300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300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3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sz="2300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3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arbitrary vertex </a:t>
                </a:r>
                <a:endParaRPr lang="en-US" sz="2300" b="0" i="1" dirty="0" smtClean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300" b="0" dirty="0" smtClean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3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3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300" dirty="0">
                    <a:cs typeface="Times New Roman" panose="02020603050405020304" pitchFamily="18" charset="0"/>
                  </a:rPr>
                  <a:t> </a:t>
                </a:r>
                <a:r>
                  <a:rPr lang="en-US" sz="23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300" b="0" i="1" smtClean="0">
                        <a:solidFill>
                          <a:srgbClr val="9966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𝐸𝑥𝑡𝑟𝑎𝑐𝑡𝑀𝑖𝑛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sz="23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300" b="0" dirty="0" smtClean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3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300" b="0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300" dirty="0">
                    <a:cs typeface="Times New Roman" panose="02020603050405020304" pitchFamily="18" charset="0"/>
                  </a:rPr>
                  <a:t> </a:t>
                </a:r>
                <a:r>
                  <a:rPr lang="en-US" sz="2300" dirty="0" smtClean="0">
                    <a:cs typeface="Times New Roman" panose="02020603050405020304" pitchFamily="18" charset="0"/>
                  </a:rPr>
                  <a:t>     if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300" b="0" dirty="0" smtClean="0">
                    <a:cs typeface="Times New Roman" panose="02020603050405020304" pitchFamily="18" charset="0"/>
                  </a:rPr>
                  <a:t>:  </a:t>
                </a:r>
                <a:r>
                  <a:rPr lang="en-US" sz="2300" b="0" dirty="0" smtClean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3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3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b="0" dirty="0" smtClean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 is not a self-loop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300" dirty="0" smtClean="0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</m:t>
                    </m:r>
                    <m:d>
                      <m:dPr>
                        <m:begChr m:val="["/>
                        <m:endChr m:val="]"/>
                        <m:ctrlPr>
                          <a:rPr lang="en-US" sz="23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3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←(</m:t>
                    </m:r>
                    <m:r>
                      <a:rPr lang="en-US" sz="23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3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3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300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300" dirty="0" smtClean="0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𝑜𝑓𝑓𝑠𝑒𝑡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←−</m:t>
                    </m:r>
                    <m:r>
                      <a:rPr lang="en-US" sz="23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𝑊𝑒𝑖𝑔</m:t>
                    </m:r>
                    <m:r>
                      <a:rPr lang="en-US" sz="23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3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3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3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3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𝐴𝑑𝑑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𝑜𝑓𝑓𝑠𝑒𝑡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300" b="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3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𝑛𝑒𝑥𝑡</m:t>
                    </m:r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300" b="0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300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3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sz="2300" b="0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3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          if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r>
                  <a:rPr lang="en-US" sz="23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:  </a:t>
                </a:r>
                <a:r>
                  <a:rPr lang="en-US" sz="2300" b="0" dirty="0" smtClean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// Path extended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300" i="1" dirty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300" i="1" dirty="0" smtClean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sz="2300" b="0" i="1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300" i="1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300" i="1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         </a:t>
                </a:r>
                <a:r>
                  <a:rPr lang="en-US" sz="23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else:  </a:t>
                </a:r>
                <a:r>
                  <a:rPr lang="en-US" sz="2300" i="1" dirty="0" smtClean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// </a:t>
                </a:r>
                <a:r>
                  <a:rPr lang="en-US" sz="2300" dirty="0" smtClean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New cycle formed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300" b="0" dirty="0" smtClean="0"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3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⋮</m:t>
                    </m:r>
                  </m:oMath>
                </a14:m>
                <a:endParaRPr lang="en-US" sz="2300" b="0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300" b="0" dirty="0" smtClean="0"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sz="2300" b="0" dirty="0" smtClean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82" y="65129"/>
                <a:ext cx="4988354" cy="6711068"/>
              </a:xfrm>
              <a:prstGeom prst="rect">
                <a:avLst/>
              </a:prstGeom>
              <a:blipFill>
                <a:blip r:embed="rId2"/>
                <a:stretch>
                  <a:fillRect l="-1583" t="-635" b="-4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48656" y="1073438"/>
                <a:ext cx="38039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– a priority queue holding </a:t>
                </a:r>
                <a:br>
                  <a:rPr lang="en-US" sz="2200" dirty="0" smtClean="0">
                    <a:cs typeface="Times New Roman" panose="02020603050405020304" pitchFamily="18" charset="0"/>
                  </a:rPr>
                </a:br>
                <a:r>
                  <a:rPr lang="en-US" sz="2200" dirty="0" smtClean="0">
                    <a:cs typeface="Times New Roman" panose="02020603050405020304" pitchFamily="18" charset="0"/>
                  </a:rPr>
                  <a:t>all the incoming edges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sz="22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656" y="1073438"/>
                <a:ext cx="3803904" cy="769441"/>
              </a:xfrm>
              <a:prstGeom prst="rect">
                <a:avLst/>
              </a:prstGeom>
              <a:blipFill rotWithShape="0">
                <a:blip r:embed="rId3"/>
                <a:stretch>
                  <a:fillRect t="-5556" r="-2724" b="-158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48656" y="1882098"/>
                <a:ext cx="3810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 returns the top-most</a:t>
                </a:r>
                <a:br>
                  <a:rPr lang="en-US" sz="2200" dirty="0" smtClean="0">
                    <a:cs typeface="Times New Roman" panose="02020603050405020304" pitchFamily="18" charset="0"/>
                  </a:rPr>
                </a:br>
                <a:r>
                  <a:rPr lang="en-US" sz="2200" dirty="0" smtClean="0">
                    <a:cs typeface="Times New Roman" panose="02020603050405020304" pitchFamily="18" charset="0"/>
                  </a:rPr>
                  <a:t> super-vertex containing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656" y="1882098"/>
                <a:ext cx="3810000" cy="769441"/>
              </a:xfrm>
              <a:prstGeom prst="rect">
                <a:avLst/>
              </a:prstGeom>
              <a:blipFill rotWithShape="0">
                <a:blip r:embed="rId4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66944" y="2690758"/>
                <a:ext cx="37795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 is a 0-edge entering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.</a:t>
                </a:r>
                <a:endParaRPr lang="en-US" sz="22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944" y="2690758"/>
                <a:ext cx="3779520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8451" b="-281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66944" y="3160864"/>
                <a:ext cx="376732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𝑜𝑓𝑓𝑠𝑒𝑡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 is a constant that should be </a:t>
                </a:r>
                <a:r>
                  <a:rPr lang="en-US" sz="22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added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 to all edges entering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. (The role 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of</a:t>
                </a:r>
                <a:br>
                  <a:rPr lang="en-US" sz="2200" dirty="0" smtClean="0">
                    <a:cs typeface="Times New Roman" panose="02020603050405020304" pitchFamily="18" charset="0"/>
                  </a:rPr>
                </a:br>
                <a:r>
                  <a:rPr lang="en-US" sz="22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𝐴𝑑𝑑</m:t>
                    </m:r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to be explained.)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944" y="3160864"/>
                <a:ext cx="3767328" cy="1446550"/>
              </a:xfrm>
              <a:prstGeom prst="rect">
                <a:avLst/>
              </a:prstGeom>
              <a:blipFill>
                <a:blip r:embed="rId6"/>
                <a:stretch>
                  <a:fillRect t="-2954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66944" y="4646633"/>
                <a:ext cx="377342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𝑊𝑒𝑖𝑔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 is the </a:t>
                </a:r>
                <a:r>
                  <a:rPr lang="en-US" sz="22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current</a:t>
                </a:r>
                <a:r>
                  <a:rPr lang="en-US" sz="2200" i="1" dirty="0" smtClean="0">
                    <a:cs typeface="Times New Roman" panose="02020603050405020304" pitchFamily="18" charset="0"/>
                  </a:rPr>
                  <a:t> </a:t>
                </a:r>
                <a:br>
                  <a:rPr lang="en-US" sz="2200" i="1" dirty="0" smtClean="0">
                    <a:cs typeface="Times New Roman" panose="02020603050405020304" pitchFamily="18" charset="0"/>
                  </a:rPr>
                </a:br>
                <a:r>
                  <a:rPr lang="en-US" sz="2200" dirty="0" smtClean="0">
                    <a:cs typeface="Times New Roman" panose="02020603050405020304" pitchFamily="18" charset="0"/>
                  </a:rPr>
                  <a:t>weight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sz="22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with all </a:t>
                </a:r>
                <a:br>
                  <a:rPr lang="en-US" sz="22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sz="22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the required adjustments.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944" y="4646633"/>
                <a:ext cx="3773424" cy="1107996"/>
              </a:xfrm>
              <a:prstGeom prst="rect">
                <a:avLst/>
              </a:prstGeom>
              <a:blipFill rotWithShape="0">
                <a:blip r:embed="rId7"/>
                <a:stretch>
                  <a:fillRect t="-3846" b="-1044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66944" y="5793850"/>
                <a:ext cx="37795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𝑛𝑒𝑥𝑡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 is the (super-)vertex </a:t>
                </a:r>
                <a:br>
                  <a:rPr lang="en-US" sz="2200" dirty="0" smtClean="0">
                    <a:cs typeface="Times New Roman" panose="02020603050405020304" pitchFamily="18" charset="0"/>
                  </a:rPr>
                </a:br>
                <a:r>
                  <a:rPr lang="en-US" sz="2200" dirty="0" smtClean="0">
                    <a:cs typeface="Times New Roman" panose="02020603050405020304" pitchFamily="18" charset="0"/>
                  </a:rPr>
                  <a:t>following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2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on the growth path.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944" y="5793850"/>
                <a:ext cx="3779520" cy="769441"/>
              </a:xfrm>
              <a:prstGeom prst="rect">
                <a:avLst/>
              </a:prstGeom>
              <a:blipFill rotWithShape="0">
                <a:blip r:embed="rId8"/>
                <a:stretch>
                  <a:fillRect l="-1613" t="-4724" r="-1613" b="-149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91328" y="264778"/>
                <a:ext cx="38039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– the first (super-)vertex</a:t>
                </a:r>
                <a:br>
                  <a:rPr lang="en-US" sz="2200" dirty="0" smtClean="0">
                    <a:cs typeface="Times New Roman" panose="02020603050405020304" pitchFamily="18" charset="0"/>
                  </a:rPr>
                </a:br>
                <a:r>
                  <a:rPr lang="en-US" sz="2200" dirty="0" smtClean="0">
                    <a:cs typeface="Times New Roman" panose="02020603050405020304" pitchFamily="18" charset="0"/>
                  </a:rPr>
                  <a:t>on the growth path</a:t>
                </a:r>
                <a:endParaRPr lang="en-US" sz="22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328" y="264778"/>
                <a:ext cx="3803904" cy="769441"/>
              </a:xfrm>
              <a:prstGeom prst="rect">
                <a:avLst/>
              </a:prstGeom>
              <a:blipFill rotWithShape="0">
                <a:blip r:embed="rId9"/>
                <a:stretch>
                  <a:fillRect t="-4724" b="-149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1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1742" y="184001"/>
                <a:ext cx="4860338" cy="605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2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𝐶𝑜𝑛𝑡𝑟𝑎𝑐𝑡</m:t>
                    </m:r>
                    <m:d>
                      <m:dPr>
                        <m:ctrlPr>
                          <a:rPr lang="en-US" sz="22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200" b="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⋮</m:t>
                    </m:r>
                  </m:oMath>
                </a14:m>
                <a:r>
                  <a:rPr lang="en-US" sz="2200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200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b="0" dirty="0" smtClean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2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2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 dirty="0"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⋮</m:t>
                    </m:r>
                  </m:oMath>
                </a14:m>
                <a:endParaRPr lang="en-US" sz="22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2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         else:  </a:t>
                </a:r>
                <a:r>
                  <a:rPr lang="en-US" sz="2200" i="1" dirty="0" smtClean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// </a:t>
                </a:r>
                <a:r>
                  <a:rPr lang="en-US" sz="2200" dirty="0" smtClean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New cycle formed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 b="0" i="1" dirty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200" b="0" i="1" dirty="0" smtClean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𝑉𝑒𝑟𝑡𝑒𝑥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()</m:t>
                    </m:r>
                  </m:oMath>
                </a14:m>
                <a:r>
                  <a:rPr lang="en-US" sz="2200" b="0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br>
                  <a:rPr lang="en-US" sz="2200" b="0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r>
                  <a:rPr lang="en-US" sz="2200" b="0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𝑀𝑎𝑘𝑒𝑆𝑒𝑡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b="0" i="1" dirty="0" smtClean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200" i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smtClean="0">
                    <a:cs typeface="Times New Roman" panose="02020603050405020304" pitchFamily="18" charset="0"/>
                  </a:rPr>
                  <a:t>               child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sz="2200" b="0" i="1" dirty="0" smtClean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200" i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smtClean="0"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US" sz="2200" b="0" i="1" dirty="0" smtClean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200" i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smtClean="0">
                    <a:cs typeface="Times New Roman" panose="02020603050405020304" pitchFamily="18" charset="0"/>
                  </a:rPr>
                  <a:t>               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r>
                  <a:rPr lang="en-US" sz="2200" b="0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 i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smtClean="0"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sz="2200" b="0" i="1" dirty="0" smtClean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200" i="1" dirty="0" smtClean="0"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𝑈𝑛𝑖𝑜𝑛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b="0" i="1" dirty="0" smtClean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200" i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smtClean="0"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200" b="0" i="1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𝑀𝑒𝑙𝑑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b="0" i="1" dirty="0" smtClean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200" i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smtClean="0"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𝑛𝑒𝑥𝑡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200" b="0" i="1" dirty="0" smtClean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200" i="1" dirty="0"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smtClean="0"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sz="2200" b="0" i="1" dirty="0" smtClean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200" b="0" dirty="0" smtClean="0">
                    <a:cs typeface="Times New Roman" panose="02020603050405020304" pitchFamily="18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sz="2200" b="0" dirty="0" smtClean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42" y="184001"/>
                <a:ext cx="4860338" cy="6050887"/>
              </a:xfrm>
              <a:prstGeom prst="rect">
                <a:avLst/>
              </a:prstGeom>
              <a:blipFill>
                <a:blip r:embed="rId3"/>
                <a:stretch>
                  <a:fillRect l="-125" t="-503" b="-6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06568" y="331834"/>
                <a:ext cx="38039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𝑉𝑒𝑟𝑡𝑒𝑥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()</m:t>
                    </m:r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creates and </a:t>
                </a:r>
                <a:br>
                  <a:rPr lang="en-US" sz="2200" dirty="0" smtClean="0">
                    <a:cs typeface="Times New Roman" panose="02020603050405020304" pitchFamily="18" charset="0"/>
                  </a:rPr>
                </a:br>
                <a:r>
                  <a:rPr lang="en-US" sz="2200" dirty="0" smtClean="0">
                    <a:cs typeface="Times New Roman" panose="02020603050405020304" pitchFamily="18" charset="0"/>
                  </a:rPr>
                  <a:t>initializes a new super-vertex. </a:t>
                </a:r>
                <a:endParaRPr lang="en-US" sz="22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68" y="331834"/>
                <a:ext cx="3803904" cy="769441"/>
              </a:xfrm>
              <a:prstGeom prst="rect">
                <a:avLst/>
              </a:prstGeom>
              <a:blipFill rotWithShape="0">
                <a:blip r:embed="rId4"/>
                <a:stretch>
                  <a:fillRect t="-4724" r="-481" b="-149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06568" y="1147388"/>
                <a:ext cx="380390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𝑖𝑙𝑑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 is one of the children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, i.e., one of the super-vertices contracted into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. </a:t>
                </a:r>
                <a:endParaRPr lang="en-US" sz="22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68" y="1147388"/>
                <a:ext cx="3803904" cy="1107996"/>
              </a:xfrm>
              <a:prstGeom prst="rect">
                <a:avLst/>
              </a:prstGeom>
              <a:blipFill rotWithShape="0">
                <a:blip r:embed="rId5"/>
                <a:stretch>
                  <a:fillRect t="-3846" r="-1442" b="-1044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06568" y="2301497"/>
                <a:ext cx="380390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children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are organized in a </a:t>
                </a:r>
                <a:r>
                  <a:rPr lang="en-US" sz="2200" i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circular linked-list </a:t>
                </a:r>
                <a:r>
                  <a:rPr lang="en-US" sz="2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formed by the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𝑛𝑒𝑥𝑡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pointers.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68" y="2301497"/>
                <a:ext cx="3803904" cy="1107996"/>
              </a:xfrm>
              <a:prstGeom prst="rect">
                <a:avLst/>
              </a:prstGeom>
              <a:blipFill rotWithShape="0">
                <a:blip r:embed="rId6"/>
                <a:stretch>
                  <a:fillRect l="-321" t="-3867" r="-2885" b="-104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06568" y="3455606"/>
                <a:ext cx="38039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𝑝𝑎𝑟𝑒𝑛𝑡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 is the parent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/>
                </a:r>
                <a:br>
                  <a:rPr lang="en-US" sz="2200" dirty="0" smtClean="0">
                    <a:cs typeface="Times New Roman" panose="02020603050405020304" pitchFamily="18" charset="0"/>
                  </a:rPr>
                </a:br>
                <a:r>
                  <a:rPr lang="en-US" sz="2200" dirty="0" smtClean="0">
                    <a:cs typeface="Times New Roman" panose="02020603050405020304" pitchFamily="18" charset="0"/>
                  </a:rPr>
                  <a:t>in the </a:t>
                </a:r>
                <a:r>
                  <a:rPr lang="en-US" sz="2200" i="1" dirty="0" smtClean="0">
                    <a:cs typeface="Times New Roman" panose="02020603050405020304" pitchFamily="18" charset="0"/>
                  </a:rPr>
                  <a:t>contraction forest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. </a:t>
                </a:r>
                <a:endParaRPr lang="en-US" sz="22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68" y="3455606"/>
                <a:ext cx="3803904" cy="769441"/>
              </a:xfrm>
              <a:prstGeom prst="rect">
                <a:avLst/>
              </a:prstGeom>
              <a:blipFill rotWithShape="0">
                <a:blip r:embed="rId7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06568" y="5086714"/>
                <a:ext cx="3803904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𝑀𝑒𝑙𝑑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])</m:t>
                    </m:r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melds</a:t>
                </a:r>
                <a:r>
                  <a:rPr lang="en-US" sz="22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the heap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2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with the heap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sz="22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thereby moving all the incoming edges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to</a:t>
                </a:r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68" y="5086714"/>
                <a:ext cx="3803904" cy="1446550"/>
              </a:xfrm>
              <a:prstGeom prst="rect">
                <a:avLst/>
              </a:prstGeom>
              <a:blipFill rotWithShape="0">
                <a:blip r:embed="rId8"/>
                <a:stretch>
                  <a:fillRect t="-2521" b="-75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15166" y="6301228"/>
            <a:ext cx="4954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Tested and corrected by </a:t>
            </a: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Orr Fischer</a:t>
            </a:r>
            <a:r>
              <a:rPr lang="en-US" sz="22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306568" y="4271160"/>
                <a:ext cx="38039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200" dirty="0" smtClean="0">
                    <a:cs typeface="Times New Roman" panose="02020603050405020304" pitchFamily="18" charset="0"/>
                  </a:rPr>
                  <a:t>The role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𝑈𝑛𝑖𝑜𝑛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 will </a:t>
                </a:r>
                <a:br>
                  <a:rPr lang="en-US" sz="2200" dirty="0" smtClean="0">
                    <a:cs typeface="Times New Roman" panose="02020603050405020304" pitchFamily="18" charset="0"/>
                  </a:rPr>
                </a:br>
                <a:r>
                  <a:rPr lang="en-US" sz="2200" dirty="0" smtClean="0">
                    <a:cs typeface="Times New Roman" panose="02020603050405020304" pitchFamily="18" charset="0"/>
                  </a:rPr>
                  <a:t>be explained later.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68" y="4271160"/>
                <a:ext cx="3803904" cy="769441"/>
              </a:xfrm>
              <a:prstGeom prst="rect">
                <a:avLst/>
              </a:prstGeom>
              <a:blipFill>
                <a:blip r:embed="rId9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9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4" idx="5"/>
            <a:endCxn id="3" idx="1"/>
          </p:cNvCxnSpPr>
          <p:nvPr/>
        </p:nvCxnSpPr>
        <p:spPr bwMode="auto">
          <a:xfrm>
            <a:off x="2021549" y="2221314"/>
            <a:ext cx="1017658" cy="140952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Straight Connector 42"/>
          <p:cNvCxnSpPr>
            <a:stCxn id="10" idx="3"/>
            <a:endCxn id="3" idx="7"/>
          </p:cNvCxnSpPr>
          <p:nvPr/>
        </p:nvCxnSpPr>
        <p:spPr bwMode="auto">
          <a:xfrm flipH="1">
            <a:off x="3344924" y="1797438"/>
            <a:ext cx="2132405" cy="1833405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Straight Connector 44"/>
          <p:cNvCxnSpPr>
            <a:stCxn id="5" idx="4"/>
            <a:endCxn id="9" idx="0"/>
          </p:cNvCxnSpPr>
          <p:nvPr/>
        </p:nvCxnSpPr>
        <p:spPr bwMode="auto">
          <a:xfrm flipH="1">
            <a:off x="7393018" y="2654842"/>
            <a:ext cx="341195" cy="1473147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Connector 45"/>
          <p:cNvCxnSpPr>
            <a:stCxn id="8" idx="6"/>
            <a:endCxn id="9" idx="2"/>
          </p:cNvCxnSpPr>
          <p:nvPr/>
        </p:nvCxnSpPr>
        <p:spPr bwMode="auto">
          <a:xfrm>
            <a:off x="5312194" y="3374083"/>
            <a:ext cx="1864647" cy="952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Straight Connector 87"/>
          <p:cNvCxnSpPr>
            <a:stCxn id="6" idx="2"/>
            <a:endCxn id="7" idx="6"/>
          </p:cNvCxnSpPr>
          <p:nvPr/>
        </p:nvCxnSpPr>
        <p:spPr bwMode="auto">
          <a:xfrm flipH="1">
            <a:off x="1652515" y="5232007"/>
            <a:ext cx="2272323" cy="861525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2" name="Straight Connector 91"/>
          <p:cNvCxnSpPr>
            <a:stCxn id="11" idx="2"/>
            <a:endCxn id="7" idx="5"/>
          </p:cNvCxnSpPr>
          <p:nvPr/>
        </p:nvCxnSpPr>
        <p:spPr bwMode="auto">
          <a:xfrm flipH="1">
            <a:off x="1589197" y="6093532"/>
            <a:ext cx="4040989" cy="140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5" name="Straight Connector 94"/>
          <p:cNvCxnSpPr>
            <a:stCxn id="11" idx="7"/>
            <a:endCxn id="9" idx="4"/>
          </p:cNvCxnSpPr>
          <p:nvPr/>
        </p:nvCxnSpPr>
        <p:spPr bwMode="auto">
          <a:xfrm flipV="1">
            <a:off x="5999221" y="4525175"/>
            <a:ext cx="1393797" cy="142793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</a:t>
            </a:fld>
            <a:endParaRPr lang="da-DK"/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2975890" y="3572675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1652515" y="1882296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7518036" y="2257657"/>
            <a:ext cx="432352" cy="3971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3924838" y="5033413"/>
            <a:ext cx="432352" cy="39718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1220163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4879843" y="31754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7176841" y="41279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5414011" y="145841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5630186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/>
          <p:cNvCxnSpPr>
            <a:stCxn id="4" idx="6"/>
            <a:endCxn id="10" idx="2"/>
          </p:cNvCxnSpPr>
          <p:nvPr/>
        </p:nvCxnSpPr>
        <p:spPr bwMode="auto">
          <a:xfrm flipV="1">
            <a:off x="2084866" y="1657013"/>
            <a:ext cx="3329145" cy="42387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8" name="Straight Connector 37"/>
          <p:cNvCxnSpPr>
            <a:stCxn id="4" idx="4"/>
            <a:endCxn id="7" idx="0"/>
          </p:cNvCxnSpPr>
          <p:nvPr/>
        </p:nvCxnSpPr>
        <p:spPr bwMode="auto">
          <a:xfrm flipH="1">
            <a:off x="1436340" y="2279482"/>
            <a:ext cx="432352" cy="36154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1" name="Straight Connector 40"/>
          <p:cNvCxnSpPr>
            <a:stCxn id="3" idx="3"/>
            <a:endCxn id="7" idx="7"/>
          </p:cNvCxnSpPr>
          <p:nvPr/>
        </p:nvCxnSpPr>
        <p:spPr bwMode="auto">
          <a:xfrm flipH="1">
            <a:off x="1589197" y="3911694"/>
            <a:ext cx="1450009" cy="204141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Straight Connector 41"/>
          <p:cNvCxnSpPr>
            <a:stCxn id="9" idx="3"/>
            <a:endCxn id="6" idx="6"/>
          </p:cNvCxnSpPr>
          <p:nvPr/>
        </p:nvCxnSpPr>
        <p:spPr bwMode="auto">
          <a:xfrm flipH="1">
            <a:off x="4357190" y="4467008"/>
            <a:ext cx="2882969" cy="76499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Straight Connector 43"/>
          <p:cNvCxnSpPr>
            <a:stCxn id="5" idx="3"/>
            <a:endCxn id="6" idx="7"/>
          </p:cNvCxnSpPr>
          <p:nvPr/>
        </p:nvCxnSpPr>
        <p:spPr bwMode="auto">
          <a:xfrm flipH="1">
            <a:off x="4293872" y="2596675"/>
            <a:ext cx="3287481" cy="2494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7" name="Straight Connector 46"/>
          <p:cNvCxnSpPr>
            <a:stCxn id="10" idx="5"/>
            <a:endCxn id="9" idx="1"/>
          </p:cNvCxnSpPr>
          <p:nvPr/>
        </p:nvCxnSpPr>
        <p:spPr bwMode="auto">
          <a:xfrm>
            <a:off x="5783046" y="1797438"/>
            <a:ext cx="1457113" cy="23887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8" name="Straight Connector 47"/>
          <p:cNvCxnSpPr>
            <a:stCxn id="8" idx="3"/>
            <a:endCxn id="6" idx="0"/>
          </p:cNvCxnSpPr>
          <p:nvPr/>
        </p:nvCxnSpPr>
        <p:spPr bwMode="auto">
          <a:xfrm flipH="1">
            <a:off x="4141015" y="3514508"/>
            <a:ext cx="802145" cy="1518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9" name="Straight Connector 48"/>
          <p:cNvCxnSpPr>
            <a:stCxn id="10" idx="6"/>
            <a:endCxn id="5" idx="2"/>
          </p:cNvCxnSpPr>
          <p:nvPr/>
        </p:nvCxnSpPr>
        <p:spPr bwMode="auto">
          <a:xfrm>
            <a:off x="5846363" y="1657013"/>
            <a:ext cx="1671673" cy="79923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0" name="Straight Connector 49"/>
          <p:cNvCxnSpPr>
            <a:stCxn id="10" idx="4"/>
            <a:endCxn id="8" idx="0"/>
          </p:cNvCxnSpPr>
          <p:nvPr/>
        </p:nvCxnSpPr>
        <p:spPr bwMode="auto">
          <a:xfrm flipH="1">
            <a:off x="5096019" y="1855605"/>
            <a:ext cx="534169" cy="1319884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397008" y="2695245"/>
            <a:ext cx="27383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25038" y="3630842"/>
            <a:ext cx="49479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49617" y="1638118"/>
            <a:ext cx="320148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2677" y="5930186"/>
            <a:ext cx="56216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6296" y="3768302"/>
            <a:ext cx="33061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17468" y="3095169"/>
            <a:ext cx="29229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81260" y="5091580"/>
            <a:ext cx="22867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1186" y="1804879"/>
            <a:ext cx="549865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45137" y="4563878"/>
            <a:ext cx="51110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9783" y="5380344"/>
            <a:ext cx="427697" cy="7213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99221" y="2414430"/>
            <a:ext cx="51322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49499" y="4551933"/>
            <a:ext cx="49501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45873" y="2577743"/>
            <a:ext cx="49621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02124" y="3936903"/>
            <a:ext cx="564545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1463" y="3917608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5380" y="2367025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6532" y="374684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Directed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9104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38959" y="311014"/>
                <a:ext cx="3652698" cy="22929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6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𝐼𝑛𝑖𝑡𝑖𝑎𝑙𝑖𝑧𝑒</m:t>
                    </m:r>
                  </m:oMath>
                </a14:m>
                <a:r>
                  <a:rPr lang="en-US" sz="2600" b="0" dirty="0" smtClean="0">
                    <a:cs typeface="Times New Roman" panose="02020603050405020304" pitchFamily="18" charset="0"/>
                  </a:rPr>
                  <a:t>():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600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dirty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𝐼𝑛𝑖𝑡𝑉𝑒𝑟𝑡𝑒𝑥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endParaRPr lang="en-US" sz="2600" b="0" i="1" dirty="0" smtClean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dirty="0"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600" dirty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dirty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𝑛𝑠𝑒𝑟𝑡</m:t>
                    </m:r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,(</m:t>
                    </m:r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600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endParaRPr lang="en-US" sz="2600" i="1" dirty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59" y="311014"/>
                <a:ext cx="3652698" cy="2292935"/>
              </a:xfrm>
              <a:prstGeom prst="rect">
                <a:avLst/>
              </a:prstGeom>
              <a:blipFill rotWithShape="0">
                <a:blip r:embed="rId2"/>
                <a:stretch>
                  <a:fillRect l="-498" t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87655" y="2880478"/>
                <a:ext cx="3652698" cy="36132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6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𝐼𝑛𝑖𝑡𝑉𝑒𝑟𝑡𝑒𝑥</m:t>
                    </m:r>
                    <m:r>
                      <a:rPr lang="en-US" sz="26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b="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r>
                  <a:rPr lang="en-US" sz="26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r>
                  <a:rPr lang="en-US" sz="2600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endParaRPr lang="en-US" sz="2600" i="1" dirty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r>
                  <a:rPr lang="en-US" sz="2600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endParaRPr lang="en-US" sz="2600" i="1" dirty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𝑖𝑙𝑑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r>
                  <a:rPr lang="en-US" sz="2600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endParaRPr lang="en-US" sz="2600" i="1" dirty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𝑜𝑓𝑓𝑠𝑒𝑡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600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endParaRPr lang="en-US" sz="2600" i="1" dirty="0" smtClean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𝐻𝑒𝑎𝑝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()</m:t>
                    </m:r>
                  </m:oMath>
                </a14:m>
                <a:r>
                  <a:rPr lang="en-US" sz="2600" i="1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br>
                  <a:rPr lang="en-US" sz="2600" i="1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sz="2600" i="1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𝑀𝑎𝑘𝑒𝑆𝑒𝑡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600" i="1" dirty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55" y="2880478"/>
                <a:ext cx="3652698" cy="3613297"/>
              </a:xfrm>
              <a:prstGeom prst="rect">
                <a:avLst/>
              </a:prstGeom>
              <a:blipFill>
                <a:blip r:embed="rId3"/>
                <a:stretch>
                  <a:fillRect t="-1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954855" y="2886574"/>
                <a:ext cx="3652698" cy="1852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6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𝑉𝑒𝑟𝑡𝑒𝑥</m:t>
                    </m:r>
                    <m:r>
                      <a:rPr lang="en-US" sz="26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()</m:t>
                    </m:r>
                  </m:oMath>
                </a14:m>
                <a:r>
                  <a:rPr lang="en-US" sz="2600" b="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i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chemeClr val="tx2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Allocate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US" sz="2600" i="1" dirty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𝐼𝑛𝑖𝑡𝑉𝑒𝑟𝑡𝑒𝑥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endParaRPr lang="en-US" sz="2600" i="1" dirty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i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chemeClr val="tx2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US" sz="2600" i="1" dirty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55" y="2886574"/>
                <a:ext cx="3652698" cy="1852815"/>
              </a:xfrm>
              <a:prstGeom prst="rect">
                <a:avLst/>
              </a:prstGeom>
              <a:blipFill>
                <a:blip r:embed="rId4"/>
                <a:stretch>
                  <a:fillRect l="-832" t="-2295" b="-52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3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8238" y="1047454"/>
                <a:ext cx="3463722" cy="17173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4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</m:t>
                    </m:r>
                    <m:r>
                      <a:rPr lang="en-US" sz="2400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b="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4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while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r>
                  <a:rPr lang="en-US" sz="2400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400" dirty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𝑝𝑎𝑟𝑒𝑛𝑡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endParaRPr lang="en-US" sz="2400" b="0" i="1" dirty="0" smtClean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38" y="1047454"/>
                <a:ext cx="3463722" cy="1717393"/>
              </a:xfrm>
              <a:prstGeom prst="rect">
                <a:avLst/>
              </a:prstGeom>
              <a:blipFill rotWithShape="0">
                <a:blip r:embed="rId3"/>
                <a:stretch>
                  <a:fillRect l="-350" t="-1761" b="-5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0" y="1047454"/>
                <a:ext cx="4180002" cy="29361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4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𝑊𝑒𝑖𝑔</m:t>
                    </m:r>
                    <m:r>
                      <a:rPr lang="en-US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b="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b="0" dirty="0" smtClean="0">
                    <a:cs typeface="Times New Roman" panose="02020603050405020304" pitchFamily="18" charset="0"/>
                  </a:rPr>
                  <a:t>  </a:t>
                </a:r>
                <a:r>
                  <a:rPr lang="en-US" sz="2400" b="0" dirty="0" smtClean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// Original weight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4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while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r>
                  <a:rPr lang="en-US" sz="2400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400" dirty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𝑜𝑓𝑓𝑠𝑒𝑡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400" i="1" dirty="0">
                    <a:solidFill>
                      <a:schemeClr val="tx2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smtClean="0">
                    <a:solidFill>
                      <a:schemeClr val="tx2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𝑝𝑎𝑟𝑒𝑛𝑡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400" b="0" i="1" dirty="0" smtClean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400" i="1" dirty="0">
                    <a:solidFill>
                      <a:schemeClr val="tx2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𝑜𝑓𝑓𝑠𝑒𝑡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400" b="0" i="1" dirty="0" smtClean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lang="en-US" sz="2400" i="1" dirty="0">
                  <a:solidFill>
                    <a:schemeClr val="tx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47454"/>
                <a:ext cx="4180002" cy="2936188"/>
              </a:xfrm>
              <a:prstGeom prst="rect">
                <a:avLst/>
              </a:prstGeom>
              <a:blipFill rotWithShape="0">
                <a:blip r:embed="rId4"/>
                <a:stretch>
                  <a:fillRect l="-291" t="-1035" r="-1163" b="-28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-3488" y="196185"/>
                <a:ext cx="9144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3600" kern="0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Naïve implementation of </a:t>
                </a:r>
                <a14:m>
                  <m:oMath xmlns:m="http://schemas.openxmlformats.org/officeDocument/2006/math">
                    <m:r>
                      <a:rPr lang="en-US" sz="360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Arial" panose="020B0604020202020204" pitchFamily="34" charset="0"/>
                      </a:rPr>
                      <m:t>𝐹𝑖𝑛𝑑</m:t>
                    </m:r>
                  </m:oMath>
                </a14:m>
                <a:r>
                  <a:rPr lang="en-US" sz="3600" kern="0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60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Arial" panose="020B0604020202020204" pitchFamily="34" charset="0"/>
                      </a:rPr>
                      <m:t>𝑊𝑒𝑖𝑔</m:t>
                    </m:r>
                    <m:r>
                      <a:rPr lang="en-US" sz="360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Arial" panose="020B0604020202020204" pitchFamily="34" charset="0"/>
                      </a:rPr>
                      <m:t>h</m:t>
                    </m:r>
                    <m:r>
                      <a:rPr lang="en-US" sz="360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endParaRPr lang="en-US" sz="3600" i="1" kern="0" dirty="0" smtClean="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488" y="196185"/>
                <a:ext cx="9144000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14151" b="-358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-3488" y="4153468"/>
            <a:ext cx="914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More efficient implementation to follow.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752" y="4717348"/>
                <a:ext cx="91474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𝑊𝑒𝑖𝑔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plus the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𝑜𝑓𝑓𝑠𝑒𝑡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, </a:t>
                </a:r>
                <a:b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</a:b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where</a:t>
                </a:r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is on the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to the root of its tree.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" y="4717348"/>
                <a:ext cx="9147488" cy="954107"/>
              </a:xfrm>
              <a:prstGeom prst="rect">
                <a:avLst/>
              </a:prstGeom>
              <a:blipFill rotWithShape="0">
                <a:blip r:embed="rId6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752" y="5723188"/>
                <a:ext cx="91474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𝑊𝑒𝑖𝑔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𝑉𝑎𝑙𝑢𝑒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" y="5723188"/>
                <a:ext cx="91474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65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7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2287" y="1286374"/>
                <a:ext cx="7049729" cy="1852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6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𝐸𝑥𝑝𝑎𝑛𝑑</m:t>
                    </m:r>
                    <m:d>
                      <m:dPr>
                        <m:ctrlPr>
                          <a:rPr lang="en-US" sz="26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600" b="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←(−,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b="0" dirty="0" smtClean="0">
                    <a:cs typeface="Times New Roman" panose="02020603050405020304" pitchFamily="18" charset="0"/>
                  </a:rPr>
                  <a:t>  </a:t>
                </a:r>
                <a:r>
                  <a:rPr lang="en-US" sz="2600" b="0" dirty="0" smtClean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// Dummy edge entering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600" b="0" dirty="0" smtClean="0"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𝑈𝑛𝑐𝑜𝑛𝑡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b="0" dirty="0" smtClean="0">
                    <a:cs typeface="Times New Roman" panose="02020603050405020304" pitchFamily="18" charset="0"/>
                  </a:rPr>
                  <a:t>  </a:t>
                </a:r>
                <a:r>
                  <a:rPr lang="en-US" sz="2600" b="0" dirty="0" smtClean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// Recursively undo all contractions.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b="0" dirty="0" smtClean="0">
                    <a:cs typeface="Times New Roman" panose="02020603050405020304" pitchFamily="18" charset="0"/>
                  </a:rPr>
                  <a:t> return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}</m:t>
                    </m:r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87" y="1286374"/>
                <a:ext cx="7049729" cy="1852815"/>
              </a:xfrm>
              <a:prstGeom prst="rect">
                <a:avLst/>
              </a:prstGeom>
              <a:blipFill rotWithShape="0">
                <a:blip r:embed="rId2"/>
                <a:stretch>
                  <a:fillRect l="-259" t="-1961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2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212741" y="4021878"/>
            <a:ext cx="3606801" cy="2496519"/>
            <a:chOff x="1473208" y="2409268"/>
            <a:chExt cx="6011335" cy="4160867"/>
          </a:xfrm>
        </p:grpSpPr>
        <p:sp>
          <p:nvSpPr>
            <p:cNvPr id="96" name="Oval 95"/>
            <p:cNvSpPr/>
            <p:nvPr/>
          </p:nvSpPr>
          <p:spPr>
            <a:xfrm flipH="1">
              <a:off x="1473208" y="2658540"/>
              <a:ext cx="6011335" cy="391159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9" name="Curved Connector 162"/>
            <p:cNvCxnSpPr>
              <a:endCxn id="20" idx="0"/>
            </p:cNvCxnSpPr>
            <p:nvPr/>
          </p:nvCxnSpPr>
          <p:spPr>
            <a:xfrm>
              <a:off x="2912526" y="2409268"/>
              <a:ext cx="1503558" cy="913262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urved Connector 162"/>
            <p:cNvCxnSpPr>
              <a:stCxn id="219" idx="0"/>
              <a:endCxn id="79" idx="6"/>
            </p:cNvCxnSpPr>
            <p:nvPr/>
          </p:nvCxnSpPr>
          <p:spPr>
            <a:xfrm rot="5400000" flipH="1" flipV="1">
              <a:off x="2822604" y="3132885"/>
              <a:ext cx="686097" cy="1193671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urved Connector 162"/>
            <p:cNvCxnSpPr>
              <a:stCxn id="80" idx="4"/>
              <a:endCxn id="83" idx="2"/>
            </p:cNvCxnSpPr>
            <p:nvPr/>
          </p:nvCxnSpPr>
          <p:spPr>
            <a:xfrm rot="5400000">
              <a:off x="5449049" y="4902120"/>
              <a:ext cx="686098" cy="1193670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852430" y="4072768"/>
              <a:ext cx="5252891" cy="1083138"/>
              <a:chOff x="1952254" y="4471457"/>
              <a:chExt cx="5252891" cy="1083138"/>
            </a:xfrm>
          </p:grpSpPr>
          <p:sp>
            <p:nvSpPr>
              <p:cNvPr id="219" name="Oval 218"/>
              <p:cNvSpPr/>
              <p:nvPr/>
            </p:nvSpPr>
            <p:spPr>
              <a:xfrm flipH="1">
                <a:off x="1952254" y="4471457"/>
                <a:ext cx="1432775" cy="1083138"/>
              </a:xfrm>
              <a:prstGeom prst="ellipse">
                <a:avLst/>
              </a:prstGeom>
              <a:noFill/>
              <a:ln w="1905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0" name="Oval 79"/>
              <p:cNvSpPr/>
              <p:nvPr/>
            </p:nvSpPr>
            <p:spPr>
              <a:xfrm flipH="1">
                <a:off x="5772370" y="4471457"/>
                <a:ext cx="1432775" cy="1083138"/>
              </a:xfrm>
              <a:prstGeom prst="ellipse">
                <a:avLst/>
              </a:prstGeom>
              <a:noFill/>
              <a:ln w="1905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762488" y="2845102"/>
              <a:ext cx="1432775" cy="3538471"/>
              <a:chOff x="3853847" y="2938504"/>
              <a:chExt cx="1432775" cy="3538471"/>
            </a:xfrm>
          </p:grpSpPr>
          <p:sp>
            <p:nvSpPr>
              <p:cNvPr id="79" name="Oval 78"/>
              <p:cNvSpPr/>
              <p:nvPr/>
            </p:nvSpPr>
            <p:spPr>
              <a:xfrm flipH="1">
                <a:off x="3853847" y="2938504"/>
                <a:ext cx="1432775" cy="1083138"/>
              </a:xfrm>
              <a:prstGeom prst="ellipse">
                <a:avLst/>
              </a:prstGeom>
              <a:noFill/>
              <a:ln w="1905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Oval 82"/>
              <p:cNvSpPr/>
              <p:nvPr/>
            </p:nvSpPr>
            <p:spPr>
              <a:xfrm flipH="1">
                <a:off x="3853847" y="5393837"/>
                <a:ext cx="1432775" cy="1083138"/>
              </a:xfrm>
              <a:prstGeom prst="ellipse">
                <a:avLst/>
              </a:prstGeom>
              <a:noFill/>
              <a:ln w="1905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86" name="Curved Connector 162"/>
            <p:cNvCxnSpPr>
              <a:stCxn id="79" idx="2"/>
              <a:endCxn id="80" idx="0"/>
            </p:cNvCxnSpPr>
            <p:nvPr/>
          </p:nvCxnSpPr>
          <p:spPr>
            <a:xfrm>
              <a:off x="5195263" y="3386671"/>
              <a:ext cx="1193670" cy="686097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urved Connector 162"/>
            <p:cNvCxnSpPr>
              <a:stCxn id="83" idx="6"/>
              <a:endCxn id="219" idx="4"/>
            </p:cNvCxnSpPr>
            <p:nvPr/>
          </p:nvCxnSpPr>
          <p:spPr>
            <a:xfrm rot="10800000">
              <a:off x="2568818" y="5155906"/>
              <a:ext cx="1193671" cy="686098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-6532" y="154555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Undoing contractions (Version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2450" y="1166902"/>
                <a:ext cx="3923159" cy="2733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600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𝑈𝑛𝑐𝑜𝑛𝑡</m:t>
                    </m:r>
                    <m:d>
                      <m:dPr>
                        <m:ctrlP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600" b="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600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b="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𝑖𝑙𝑑𝐴𝑛𝑐𝑒𝑠𝑡𝑜𝑟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b="0" dirty="0" smtClean="0"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𝑖𝑙𝑑𝑟𝑒𝑛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600" b="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𝑈𝑛𝑐𝑜𝑛𝑡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50" y="1166902"/>
                <a:ext cx="3923159" cy="2733056"/>
              </a:xfrm>
              <a:prstGeom prst="rect">
                <a:avLst/>
              </a:prstGeom>
              <a:blipFill rotWithShape="0">
                <a:blip r:embed="rId2"/>
                <a:stretch>
                  <a:fillRect l="-464" t="-13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37895" y="3843134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he-IL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895" y="3843134"/>
                <a:ext cx="170104" cy="260335"/>
              </a:xfrm>
              <a:prstGeom prst="rect">
                <a:avLst/>
              </a:prstGeom>
              <a:blipFill rotWithShape="0">
                <a:blip r:embed="rId3"/>
                <a:stretch>
                  <a:fillRect l="-67857" r="-21429" b="-209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>
            <a:spLocks noChangeAspect="1"/>
          </p:cNvSpPr>
          <p:nvPr/>
        </p:nvSpPr>
        <p:spPr>
          <a:xfrm flipH="1">
            <a:off x="6906459" y="4569835"/>
            <a:ext cx="144016" cy="14401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86310" y="488980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he-IL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10" y="4889809"/>
                <a:ext cx="170104" cy="260335"/>
              </a:xfrm>
              <a:prstGeom prst="rect">
                <a:avLst/>
              </a:prstGeom>
              <a:blipFill rotWithShape="0">
                <a:blip r:embed="rId4"/>
                <a:stretch>
                  <a:fillRect l="-85714" t="-11628" r="-39286" b="-3255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52843" y="4483911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he-IL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843" y="4483911"/>
                <a:ext cx="170104" cy="260335"/>
              </a:xfrm>
              <a:prstGeom prst="rect">
                <a:avLst/>
              </a:prstGeom>
              <a:blipFill rotWithShape="0">
                <a:blip r:embed="rId5"/>
                <a:stretch>
                  <a:fillRect l="-67857" r="-21429" b="-261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17048" y="1015175"/>
                <a:ext cx="380390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is a </a:t>
                </a:r>
                <a:r>
                  <a:rPr lang="en-US" sz="2200" i="1" dirty="0" smtClean="0">
                    <a:cs typeface="Times New Roman" panose="02020603050405020304" pitchFamily="18" charset="0"/>
                  </a:rPr>
                  <a:t>descendant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 of</a:t>
                </a:r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048" y="1015175"/>
                <a:ext cx="3803904" cy="430887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17048" y="1477287"/>
                <a:ext cx="380390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𝑖𝑙𝑑𝐴𝑛𝑐𝑒𝑠𝑡𝑜𝑟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returns the child of</a:t>
                </a:r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 which is an ancestor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.</a:t>
                </a:r>
                <a:endParaRPr lang="en-US" sz="22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048" y="1477287"/>
                <a:ext cx="3803904" cy="1107996"/>
              </a:xfrm>
              <a:prstGeom prst="rect">
                <a:avLst/>
              </a:prstGeom>
              <a:blipFill rotWithShape="0">
                <a:blip r:embed="rId7"/>
                <a:stretch>
                  <a:fillRect t="-3297" b="-1044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02942" y="2573581"/>
                <a:ext cx="403211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𝑖𝑙𝑑𝑟𝑒𝑛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set of children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. (Easily obtained using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𝑖𝑙𝑑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𝑛𝑒𝑥𝑡</m:t>
                    </m:r>
                  </m:oMath>
                </a14:m>
                <a:r>
                  <a:rPr lang="en-US" sz="22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pointers.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942" y="2573581"/>
                <a:ext cx="4032116" cy="1107996"/>
              </a:xfrm>
              <a:prstGeom prst="rect">
                <a:avLst/>
              </a:prstGeom>
              <a:blipFill rotWithShape="0">
                <a:blip r:embed="rId8"/>
                <a:stretch>
                  <a:fillRect t="-3846" r="-3776" b="-1044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22077" y="4130978"/>
                <a:ext cx="38039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2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How do we implement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𝑖𝑙𝑑𝐴𝑛𝑐𝑒𝑠𝑡𝑜𝑟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77" y="4130978"/>
                <a:ext cx="3803904" cy="769441"/>
              </a:xfrm>
              <a:prstGeom prst="rect">
                <a:avLst/>
              </a:prstGeom>
              <a:blipFill rotWithShape="0">
                <a:blip r:embed="rId9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2596" y="4961558"/>
                <a:ext cx="39628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2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Can be done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time, after some preprocessing. (Not trivial.)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96" y="4961558"/>
                <a:ext cx="3962867" cy="769441"/>
              </a:xfrm>
              <a:prstGeom prst="rect">
                <a:avLst/>
              </a:prstGeom>
              <a:blipFill rotWithShape="0">
                <a:blip r:embed="rId10"/>
                <a:stretch>
                  <a:fillRect l="-1692" t="-5556" r="-1692" b="-150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2440" y="5792138"/>
                <a:ext cx="450317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200" b="1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Simpler solution: </a:t>
                </a:r>
                <a:r>
                  <a:rPr lang="en-US" sz="22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Go up from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2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and undo all contractions involving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2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" y="5792138"/>
                <a:ext cx="4503178" cy="769441"/>
              </a:xfrm>
              <a:prstGeom prst="rect">
                <a:avLst/>
              </a:prstGeom>
              <a:blipFill rotWithShape="0">
                <a:blip r:embed="rId11"/>
                <a:stretch>
                  <a:fillRect t="-5556" r="-1355" b="-158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66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9158" y="1316854"/>
                <a:ext cx="5460162" cy="3173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6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𝑈𝑛𝑐𝑜𝑛𝑡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←{</m:t>
                    </m:r>
                    <m:r>
                      <a:rPr lang="en-US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600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b="0" dirty="0" smtClean="0">
                    <a:solidFill>
                      <a:schemeClr val="bg2"/>
                    </a:solidFill>
                    <a:cs typeface="Times New Roman" panose="02020603050405020304" pitchFamily="18" charset="0"/>
                  </a:rPr>
                  <a:t>// Roots of contraction forest</a:t>
                </a:r>
                <a:endParaRPr lang="en-US" sz="2600" b="0" i="1" dirty="0" smtClean="0">
                  <a:solidFill>
                    <a:schemeClr val="bg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b="0" dirty="0" smtClean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6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dirty="0"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solidFill>
                          <a:srgbClr val="9966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𝐸𝑥𝑡𝑟𝑎𝑐𝑡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dirty="0"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dirty="0"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b="0" dirty="0" smtClean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𝐷𝑖𝑠𝑚𝑎𝑛𝑡𝑙𝑒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58" y="1316854"/>
                <a:ext cx="5460162" cy="3173176"/>
              </a:xfrm>
              <a:prstGeom prst="rect">
                <a:avLst/>
              </a:prstGeom>
              <a:blipFill>
                <a:blip r:embed="rId2"/>
                <a:stretch>
                  <a:fillRect l="-334" t="-11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6532" y="154555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Undoing contractions (Version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657" y="4773253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𝐷𝑖𝑠𝑚𝑎𝑛𝑡𝑙𝑒</m:t>
                    </m:r>
                    <m:r>
                      <a:rPr lang="en-US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dismantles the path from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to the root 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of the contraction forest, adding new roots formed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en-US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7" y="4773253"/>
                <a:ext cx="9144000" cy="892552"/>
              </a:xfrm>
              <a:prstGeom prst="rect">
                <a:avLst/>
              </a:prstGeom>
              <a:blipFill>
                <a:blip r:embed="rId3"/>
                <a:stretch>
                  <a:fillRect t="-6164" b="-1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3583" y="5748613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cs typeface="Times New Roman" panose="02020603050405020304" pitchFamily="18" charset="0"/>
              </a:rPr>
              <a:t>E</a:t>
            </a:r>
            <a:r>
              <a:rPr lang="en-US" sz="2600" dirty="0" smtClean="0">
                <a:cs typeface="Times New Roman" panose="02020603050405020304" pitchFamily="18" charset="0"/>
              </a:rPr>
              <a:t>nd result identical to the one obtained by the previous version.</a:t>
            </a:r>
            <a:endParaRPr lang="en-US" sz="2600" dirty="0"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 flipH="1">
            <a:off x="6499135" y="4155583"/>
            <a:ext cx="216024" cy="2160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34610" y="4098884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he-IL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610" y="4098884"/>
                <a:ext cx="170104" cy="260335"/>
              </a:xfrm>
              <a:prstGeom prst="rect">
                <a:avLst/>
              </a:prstGeom>
              <a:blipFill rotWithShape="0">
                <a:blip r:embed="rId4"/>
                <a:stretch>
                  <a:fillRect l="-71429" r="-17857" b="-255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>
            <a:spLocks noChangeAspect="1"/>
          </p:cNvSpPr>
          <p:nvPr/>
        </p:nvSpPr>
        <p:spPr>
          <a:xfrm flipH="1">
            <a:off x="6956335" y="4155583"/>
            <a:ext cx="216024" cy="2160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 flipH="1">
            <a:off x="7459255" y="4143195"/>
            <a:ext cx="216024" cy="2160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 flipH="1">
            <a:off x="7916463" y="3228782"/>
            <a:ext cx="216024" cy="2160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 flipH="1">
            <a:off x="8389367" y="2309481"/>
            <a:ext cx="216024" cy="2160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5" name="Group 44"/>
          <p:cNvGrpSpPr/>
          <p:nvPr/>
        </p:nvGrpSpPr>
        <p:grpSpPr>
          <a:xfrm>
            <a:off x="6607147" y="1382402"/>
            <a:ext cx="1890232" cy="2773181"/>
            <a:chOff x="6607147" y="1382402"/>
            <a:chExt cx="1890232" cy="2773181"/>
          </a:xfrm>
        </p:grpSpPr>
        <p:grpSp>
          <p:nvGrpSpPr>
            <p:cNvPr id="44" name="Group 43"/>
            <p:cNvGrpSpPr/>
            <p:nvPr/>
          </p:nvGrpSpPr>
          <p:grpSpPr>
            <a:xfrm>
              <a:off x="6607147" y="1382402"/>
              <a:ext cx="1454460" cy="2773181"/>
              <a:chOff x="6607147" y="1382402"/>
              <a:chExt cx="1454460" cy="2773181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 flipH="1">
                <a:off x="6947951" y="3251343"/>
                <a:ext cx="216024" cy="216024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 flipH="1">
                <a:off x="7396767" y="2347103"/>
                <a:ext cx="216024" cy="216024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 flipH="1">
                <a:off x="7845583" y="1442863"/>
                <a:ext cx="216024" cy="216024"/>
              </a:xfrm>
              <a:prstGeom prst="ellipse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3" name="Straight Connector 12"/>
              <p:cNvCxnSpPr>
                <a:stCxn id="9" idx="0"/>
                <a:endCxn id="10" idx="5"/>
              </p:cNvCxnSpPr>
              <p:nvPr/>
            </p:nvCxnSpPr>
            <p:spPr bwMode="auto">
              <a:xfrm flipV="1">
                <a:off x="6607147" y="3435731"/>
                <a:ext cx="372440" cy="719852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10" idx="0"/>
                <a:endCxn id="11" idx="5"/>
              </p:cNvCxnSpPr>
              <p:nvPr/>
            </p:nvCxnSpPr>
            <p:spPr bwMode="auto">
              <a:xfrm flipV="1">
                <a:off x="7055963" y="2531491"/>
                <a:ext cx="372440" cy="719852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11" idx="0"/>
                <a:endCxn id="12" idx="5"/>
              </p:cNvCxnSpPr>
              <p:nvPr/>
            </p:nvCxnSpPr>
            <p:spPr bwMode="auto">
              <a:xfrm flipV="1">
                <a:off x="7504779" y="1627251"/>
                <a:ext cx="372440" cy="719852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558219" y="1382402"/>
                    <a:ext cx="170104" cy="26033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1" anchor="ctr" anchorCtr="0">
                    <a:noAutofit/>
                  </a:bodyPr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he-IL" sz="240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8219" y="1382402"/>
                    <a:ext cx="170104" cy="26033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0714" r="-10714" b="-23810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/>
              <p:cNvCxnSpPr>
                <a:stCxn id="24" idx="0"/>
                <a:endCxn id="10" idx="4"/>
              </p:cNvCxnSpPr>
              <p:nvPr/>
            </p:nvCxnSpPr>
            <p:spPr bwMode="auto">
              <a:xfrm flipH="1" flipV="1">
                <a:off x="7055963" y="3467367"/>
                <a:ext cx="8384" cy="688216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>
                <a:stCxn id="25" idx="0"/>
                <a:endCxn id="10" idx="3"/>
              </p:cNvCxnSpPr>
              <p:nvPr/>
            </p:nvCxnSpPr>
            <p:spPr bwMode="auto">
              <a:xfrm flipH="1" flipV="1">
                <a:off x="7132339" y="3435731"/>
                <a:ext cx="434928" cy="707464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5" name="Straight Connector 34"/>
            <p:cNvCxnSpPr>
              <a:stCxn id="34" idx="0"/>
              <a:endCxn id="11" idx="3"/>
            </p:cNvCxnSpPr>
            <p:nvPr/>
          </p:nvCxnSpPr>
          <p:spPr bwMode="auto">
            <a:xfrm flipH="1" flipV="1">
              <a:off x="7581155" y="2531491"/>
              <a:ext cx="443320" cy="69729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41" idx="0"/>
              <a:endCxn id="12" idx="3"/>
            </p:cNvCxnSpPr>
            <p:nvPr/>
          </p:nvCxnSpPr>
          <p:spPr bwMode="auto">
            <a:xfrm flipH="1" flipV="1">
              <a:off x="8029971" y="1627251"/>
              <a:ext cx="467408" cy="68223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9" name="Straight Connector 48"/>
          <p:cNvCxnSpPr>
            <a:endCxn id="34" idx="4"/>
          </p:cNvCxnSpPr>
          <p:nvPr/>
        </p:nvCxnSpPr>
        <p:spPr bwMode="auto">
          <a:xfrm flipV="1">
            <a:off x="8024475" y="3444806"/>
            <a:ext cx="0" cy="45789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endCxn id="34" idx="3"/>
          </p:cNvCxnSpPr>
          <p:nvPr/>
        </p:nvCxnSpPr>
        <p:spPr bwMode="auto">
          <a:xfrm flipH="1" flipV="1">
            <a:off x="8100851" y="3413170"/>
            <a:ext cx="288516" cy="48952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endCxn id="41" idx="5"/>
          </p:cNvCxnSpPr>
          <p:nvPr/>
        </p:nvCxnSpPr>
        <p:spPr bwMode="auto">
          <a:xfrm flipV="1">
            <a:off x="8203018" y="2493869"/>
            <a:ext cx="217985" cy="48569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endCxn id="41" idx="4"/>
          </p:cNvCxnSpPr>
          <p:nvPr/>
        </p:nvCxnSpPr>
        <p:spPr bwMode="auto">
          <a:xfrm flipH="1" flipV="1">
            <a:off x="8497379" y="2525505"/>
            <a:ext cx="1791" cy="45406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endCxn id="41" idx="3"/>
          </p:cNvCxnSpPr>
          <p:nvPr/>
        </p:nvCxnSpPr>
        <p:spPr bwMode="auto">
          <a:xfrm flipH="1" flipV="1">
            <a:off x="8573755" y="2493869"/>
            <a:ext cx="290307" cy="48569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2697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2" grpId="0"/>
      <p:bldP spid="34" grpId="0" animBg="1"/>
      <p:bldP spid="4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09318" y="768214"/>
                <a:ext cx="5795442" cy="35814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6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𝐷𝑖𝑠𝑚𝑒𝑛𝑡𝑙𝑒</m:t>
                    </m:r>
                    <m:d>
                      <m:dPr>
                        <m:ctrlPr>
                          <a:rPr lang="en-US" sz="2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600" b="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b="0" dirty="0" smtClean="0">
                    <a:cs typeface="Times New Roman" panose="02020603050405020304" pitchFamily="18" charset="0"/>
                  </a:rPr>
                  <a:t> while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r>
                  <a:rPr lang="en-US" sz="2600" b="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b="0" dirty="0" smtClean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𝑛𝑒𝑥𝑡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dirty="0"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    while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b="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dirty="0"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b="0" dirty="0" smtClean="0"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𝐼𝑛𝑠𝑒𝑟𝑡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600" b="0" dirty="0" smtClean="0">
                    <a:cs typeface="Times New Roman" panose="02020603050405020304" pitchFamily="18" charset="0"/>
                  </a:rPr>
                  <a:t/>
                </a:r>
                <a:br>
                  <a:rPr lang="en-US" sz="2600" b="0" dirty="0" smtClean="0">
                    <a:cs typeface="Times New Roman" panose="02020603050405020304" pitchFamily="18" charset="0"/>
                  </a:rPr>
                </a:br>
                <a:r>
                  <a:rPr lang="en-US" sz="2600" b="0" dirty="0" smtClean="0"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𝑛𝑒𝑥𝑡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b="0" dirty="0" smtClean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18" y="768214"/>
                <a:ext cx="5795442" cy="3581430"/>
              </a:xfrm>
              <a:prstGeom prst="rect">
                <a:avLst/>
              </a:prstGeom>
              <a:blipFill>
                <a:blip r:embed="rId2"/>
                <a:stretch>
                  <a:fillRect l="-315" t="-10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89" y="5610108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The code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does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not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𝑖𝑙𝑑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pointers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, so they are not really needed.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If they are available, we can Insert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𝑖𝑙𝑑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" y="5610108"/>
                <a:ext cx="9144000" cy="830997"/>
              </a:xfrm>
              <a:prstGeom prst="rect">
                <a:avLst/>
              </a:prstGeom>
              <a:blipFill>
                <a:blip r:embed="rId3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151" y="4643892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The code above does not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destroy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the super-vertices 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Easy to add it, making sure that original vertices are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not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destroyed.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" y="4643892"/>
                <a:ext cx="9144000" cy="830997"/>
              </a:xfrm>
              <a:prstGeom prst="rect">
                <a:avLst/>
              </a:prstGeom>
              <a:blipFill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28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38302" y="1170550"/>
                <a:ext cx="5460162" cy="40215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600" b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𝑈𝑛𝑐𝑜𝑛𝑡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b="0" dirty="0" smtClean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b="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6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dirty="0"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𝐷𝑒𝑙𝑒𝑡𝑒𝐿𝑎𝑠𝑡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()</m:t>
                    </m:r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dirty="0"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dirty="0"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b="0" dirty="0" smtClean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b="0" dirty="0" smtClean="0">
                    <a:cs typeface="Times New Roman" panose="02020603050405020304" pitchFamily="18" charset="0"/>
                  </a:rPr>
                  <a:t>      while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600" b="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dirty="0"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𝐷𝑒𝑙𝑒𝑡𝑒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600" b="0" dirty="0" smtClean="0"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𝑝𝑎𝑟𝑒𝑛𝑡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600" b="0" dirty="0" smtClean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02" y="1170550"/>
                <a:ext cx="5460162" cy="4021550"/>
              </a:xfrm>
              <a:prstGeom prst="rect">
                <a:avLst/>
              </a:prstGeom>
              <a:blipFill>
                <a:blip r:embed="rId2"/>
                <a:stretch>
                  <a:fillRect t="-9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6532" y="154555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Undoing contractions (Version 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  <a:endParaRPr lang="en-US" sz="4400" dirty="0" smtClean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 flipH="1">
            <a:off x="6508279" y="4228735"/>
            <a:ext cx="216024" cy="2160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243754" y="4172036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he-IL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4" y="4172036"/>
                <a:ext cx="170104" cy="260335"/>
              </a:xfrm>
              <a:prstGeom prst="rect">
                <a:avLst/>
              </a:prstGeom>
              <a:blipFill>
                <a:blip r:embed="rId3"/>
                <a:stretch>
                  <a:fillRect l="-67857" r="-21429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>
            <a:spLocks noChangeAspect="1"/>
          </p:cNvSpPr>
          <p:nvPr/>
        </p:nvSpPr>
        <p:spPr>
          <a:xfrm flipH="1">
            <a:off x="6965479" y="4228735"/>
            <a:ext cx="216024" cy="2160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 flipH="1">
            <a:off x="7468399" y="4216347"/>
            <a:ext cx="216024" cy="2160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 flipH="1">
            <a:off x="7925607" y="3301934"/>
            <a:ext cx="216024" cy="2160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 flipH="1">
            <a:off x="8398511" y="2382633"/>
            <a:ext cx="216024" cy="21602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5" name="Group 44"/>
          <p:cNvGrpSpPr/>
          <p:nvPr/>
        </p:nvGrpSpPr>
        <p:grpSpPr>
          <a:xfrm>
            <a:off x="6616291" y="1455554"/>
            <a:ext cx="1890232" cy="2773181"/>
            <a:chOff x="6607147" y="1382402"/>
            <a:chExt cx="1890232" cy="2773181"/>
          </a:xfrm>
        </p:grpSpPr>
        <p:grpSp>
          <p:nvGrpSpPr>
            <p:cNvPr id="44" name="Group 43"/>
            <p:cNvGrpSpPr/>
            <p:nvPr/>
          </p:nvGrpSpPr>
          <p:grpSpPr>
            <a:xfrm>
              <a:off x="6607147" y="1382402"/>
              <a:ext cx="1454460" cy="2773181"/>
              <a:chOff x="6607147" y="1382402"/>
              <a:chExt cx="1454460" cy="2773181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 flipH="1">
                <a:off x="6947951" y="3251343"/>
                <a:ext cx="216024" cy="216024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 flipH="1">
                <a:off x="7396767" y="2347103"/>
                <a:ext cx="216024" cy="216024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 flipH="1">
                <a:off x="7845583" y="1442863"/>
                <a:ext cx="216024" cy="216024"/>
              </a:xfrm>
              <a:prstGeom prst="ellipse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3" name="Straight Connector 12"/>
              <p:cNvCxnSpPr>
                <a:stCxn id="9" idx="0"/>
                <a:endCxn id="10" idx="5"/>
              </p:cNvCxnSpPr>
              <p:nvPr/>
            </p:nvCxnSpPr>
            <p:spPr bwMode="auto">
              <a:xfrm flipV="1">
                <a:off x="6607147" y="3435731"/>
                <a:ext cx="372440" cy="719852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10" idx="0"/>
                <a:endCxn id="11" idx="5"/>
              </p:cNvCxnSpPr>
              <p:nvPr/>
            </p:nvCxnSpPr>
            <p:spPr bwMode="auto">
              <a:xfrm flipV="1">
                <a:off x="7055963" y="2531491"/>
                <a:ext cx="372440" cy="719852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>
                <a:stCxn id="11" idx="0"/>
                <a:endCxn id="12" idx="5"/>
              </p:cNvCxnSpPr>
              <p:nvPr/>
            </p:nvCxnSpPr>
            <p:spPr bwMode="auto">
              <a:xfrm flipV="1">
                <a:off x="7504779" y="1627251"/>
                <a:ext cx="372440" cy="719852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558219" y="1382402"/>
                    <a:ext cx="170104" cy="26033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1" anchor="ctr" anchorCtr="0">
                    <a:noAutofit/>
                  </a:bodyPr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he-IL" sz="240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8219" y="1382402"/>
                    <a:ext cx="170104" cy="26033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0714" r="-10714" b="-23810"/>
                    </a:stretch>
                  </a:blipFill>
                </p:spPr>
                <p:txBody>
                  <a:bodyPr/>
                  <a:lstStyle/>
                  <a:p>
                    <a:r>
                      <a:rPr lang="he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/>
              <p:cNvCxnSpPr>
                <a:stCxn id="24" idx="0"/>
                <a:endCxn id="10" idx="4"/>
              </p:cNvCxnSpPr>
              <p:nvPr/>
            </p:nvCxnSpPr>
            <p:spPr bwMode="auto">
              <a:xfrm flipH="1" flipV="1">
                <a:off x="7055963" y="3467367"/>
                <a:ext cx="8384" cy="688216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>
                <a:stCxn id="25" idx="0"/>
                <a:endCxn id="10" idx="3"/>
              </p:cNvCxnSpPr>
              <p:nvPr/>
            </p:nvCxnSpPr>
            <p:spPr bwMode="auto">
              <a:xfrm flipH="1" flipV="1">
                <a:off x="7132339" y="3435731"/>
                <a:ext cx="434928" cy="707464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5" name="Straight Connector 34"/>
            <p:cNvCxnSpPr>
              <a:stCxn id="34" idx="0"/>
              <a:endCxn id="11" idx="3"/>
            </p:cNvCxnSpPr>
            <p:nvPr/>
          </p:nvCxnSpPr>
          <p:spPr bwMode="auto">
            <a:xfrm flipH="1" flipV="1">
              <a:off x="7581155" y="2531491"/>
              <a:ext cx="443320" cy="69729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>
              <a:stCxn id="41" idx="0"/>
              <a:endCxn id="12" idx="3"/>
            </p:cNvCxnSpPr>
            <p:nvPr/>
          </p:nvCxnSpPr>
          <p:spPr bwMode="auto">
            <a:xfrm flipH="1" flipV="1">
              <a:off x="8029971" y="1627251"/>
              <a:ext cx="467408" cy="68223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9" name="Straight Connector 48"/>
          <p:cNvCxnSpPr>
            <a:endCxn id="34" idx="4"/>
          </p:cNvCxnSpPr>
          <p:nvPr/>
        </p:nvCxnSpPr>
        <p:spPr bwMode="auto">
          <a:xfrm flipV="1">
            <a:off x="8033619" y="3517958"/>
            <a:ext cx="0" cy="45789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endCxn id="34" idx="3"/>
          </p:cNvCxnSpPr>
          <p:nvPr/>
        </p:nvCxnSpPr>
        <p:spPr bwMode="auto">
          <a:xfrm flipH="1" flipV="1">
            <a:off x="8109995" y="3486322"/>
            <a:ext cx="288516" cy="48952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endCxn id="41" idx="5"/>
          </p:cNvCxnSpPr>
          <p:nvPr/>
        </p:nvCxnSpPr>
        <p:spPr bwMode="auto">
          <a:xfrm flipV="1">
            <a:off x="8212162" y="2567021"/>
            <a:ext cx="217985" cy="48569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endCxn id="41" idx="4"/>
          </p:cNvCxnSpPr>
          <p:nvPr/>
        </p:nvCxnSpPr>
        <p:spPr bwMode="auto">
          <a:xfrm flipH="1" flipV="1">
            <a:off x="8506523" y="2598657"/>
            <a:ext cx="1791" cy="45406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endCxn id="41" idx="3"/>
          </p:cNvCxnSpPr>
          <p:nvPr/>
        </p:nvCxnSpPr>
        <p:spPr bwMode="auto">
          <a:xfrm flipH="1" flipV="1">
            <a:off x="8582899" y="2567021"/>
            <a:ext cx="290307" cy="48569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5151" y="5457708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is the list of super-vertices created, in the order of creation.</a:t>
                </a:r>
                <a:endParaRPr lang="en-US" sz="2400" dirty="0" smtClean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" y="5457708"/>
                <a:ext cx="9144000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2103" y="597586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Simpler implementation of Version 2.</a:t>
            </a:r>
            <a:endParaRPr lang="en-US" sz="2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5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4" grpId="0" animBg="1"/>
      <p:bldP spid="41" grpId="0" animBg="1"/>
      <p:bldP spid="30" grpId="0"/>
      <p:bldP spid="3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10281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We need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meldable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heaps, i.e., heaps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that support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𝐼𝑛𝑠𝑒𝑟𝑡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𝑀𝑒𝑙𝑑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𝐸𝑥𝑡𝑟𝑎𝑐𝑡𝑀𝑖𝑛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0281"/>
                <a:ext cx="9144000" cy="830997"/>
              </a:xfrm>
              <a:prstGeom prst="rect">
                <a:avLst/>
              </a:prstGeom>
              <a:blipFill rotWithShape="0">
                <a:blip r:embed="rId9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3488" y="1849215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𝐷𝑒𝑐𝑟𝑒𝑎𝑠𝑒𝐾𝑒𝑦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operations are not needed (yet).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88" y="1849215"/>
                <a:ext cx="9144000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" y="2318817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For the time being, we can use </a:t>
                </a:r>
                <a:r>
                  <a:rPr lang="en-US" sz="2400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Binomial heaps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𝐼𝑛𝑠𝑒𝑟𝑡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𝑀𝑒𝑙𝑑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time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amortized time).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𝐸𝑥𝑡𝑟𝑎𝑐𝑡𝑀𝑖𝑛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time.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2318817"/>
                <a:ext cx="9144000" cy="1200329"/>
              </a:xfrm>
              <a:prstGeom prst="rect">
                <a:avLst/>
              </a:prstGeom>
              <a:blipFill rotWithShape="0">
                <a:blip r:embed="rId10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-3488" y="35270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to change the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edges.</a:t>
            </a:r>
            <a:endParaRPr lang="en-US" sz="24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2" y="399668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Can we still use standard data structures?</a:t>
            </a:r>
            <a:endParaRPr lang="en-US" sz="2400" dirty="0" smtClean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2" y="446628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The keys of all edges in a heap change by the </a:t>
            </a:r>
            <a:r>
              <a:rPr lang="en-US" sz="2400" i="1" dirty="0" smtClean="0">
                <a:cs typeface="Times New Roman" panose="02020603050405020304" pitchFamily="18" charset="0"/>
              </a:rPr>
              <a:t>same</a:t>
            </a:r>
            <a:r>
              <a:rPr lang="en-US" sz="2400" dirty="0" smtClean="0">
                <a:cs typeface="Times New Roman" panose="02020603050405020304" pitchFamily="18" charset="0"/>
              </a:rPr>
              <a:t> amount.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Hence, all </a:t>
            </a:r>
            <a:r>
              <a:rPr lang="en-US" sz="2400" i="1" dirty="0" smtClean="0">
                <a:cs typeface="Times New Roman" panose="02020603050405020304" pitchFamily="18" charset="0"/>
              </a:rPr>
              <a:t>order relations </a:t>
            </a:r>
            <a:r>
              <a:rPr lang="en-US" sz="2400" smtClean="0">
                <a:cs typeface="Times New Roman" panose="02020603050405020304" pitchFamily="18" charset="0"/>
              </a:rPr>
              <a:t>are preserved.</a:t>
            </a:r>
            <a:endParaRPr lang="en-US" sz="2400" dirty="0" smtClean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900" y="5305223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Thus, any </a:t>
                </a:r>
                <a:r>
                  <a:rPr lang="en-US" sz="2400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comparison-based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data structure that does not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store keys explicitly, but calls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𝑊𝑒𝑖𝑔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accent4"/>
                    </a:solidFill>
                    <a:cs typeface="Times New Roman" panose="02020603050405020304" pitchFamily="18" charset="0"/>
                  </a:rPr>
                  <a:t>to compute </a:t>
                </a:r>
                <a:br>
                  <a:rPr lang="en-US" sz="2400" dirty="0" smtClean="0">
                    <a:solidFill>
                      <a:schemeClr val="accent4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chemeClr val="accent4"/>
                    </a:solidFill>
                    <a:cs typeface="Times New Roman" panose="02020603050405020304" pitchFamily="18" charset="0"/>
                  </a:rPr>
                  <a:t> keys, when needed, still works correctly.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" y="5305223"/>
                <a:ext cx="9144000" cy="1200329"/>
              </a:xfrm>
              <a:prstGeom prst="rect">
                <a:avLst/>
              </a:prstGeom>
              <a:blipFill rotWithShape="0">
                <a:blip r:embed="rId11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-3488" y="131942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Meldable Heaps with </a:t>
            </a:r>
            <a:r>
              <a:rPr lang="en-US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implicit keys</a:t>
            </a:r>
          </a:p>
        </p:txBody>
      </p:sp>
    </p:spTree>
    <p:extLst>
      <p:ext uri="{BB962C8B-B14F-4D97-AF65-F5344CB8AC3E}">
        <p14:creationId xmlns:p14="http://schemas.microsoft.com/office/powerpoint/2010/main" val="30946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-3488" y="17796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UNIO</a:t>
            </a:r>
            <a:r>
              <a:rPr lang="en-US" sz="40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N-FIND with </a:t>
            </a:r>
            <a:r>
              <a:rPr lang="en-US" sz="4000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Names</a:t>
            </a:r>
            <a:r>
              <a:rPr lang="en-US" sz="40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and </a:t>
            </a:r>
            <a:r>
              <a:rPr lang="en-US" sz="4000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Values</a:t>
            </a:r>
            <a:endParaRPr lang="en-US" sz="4000" kern="0" dirty="0" smtClean="0">
              <a:solidFill>
                <a:schemeClr val="accent2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240" y="1059049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To obtain a faster implementation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𝑊𝑒𝑖𝑔</m:t>
                    </m:r>
                    <m:r>
                      <a:rPr lang="en-US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use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a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an extension of the union-find data structure.</a:t>
                </a:r>
                <a:endParaRPr lang="en-US" sz="2400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1059049"/>
                <a:ext cx="9144000" cy="830997"/>
              </a:xfrm>
              <a:prstGeom prst="rect">
                <a:avLst/>
              </a:prstGeom>
              <a:blipFill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240" y="2016716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𝑀𝑎𝑘𝑒𝑆𝑒𝑡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– Make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into a singleton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set, called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with </a:t>
                </a:r>
                <a:r>
                  <a:rPr lang="en-US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value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  <a:endParaRPr lang="en-US" sz="2400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2016716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40" y="3046554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𝑈𝑛𝑖𝑡𝑒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–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Unite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 The new set is called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  <a:endParaRPr lang="en-US" sz="2400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3046554"/>
                <a:ext cx="9144000" cy="461665"/>
              </a:xfrm>
              <a:prstGeom prst="rect">
                <a:avLst/>
              </a:prstGeom>
              <a:blipFill>
                <a:blip r:embed="rId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240" y="4076392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𝑉𝑎𝑙𝑢𝑒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– Return the </a:t>
                </a:r>
                <a:r>
                  <a:rPr lang="en-US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value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of</a:t>
                </a:r>
                <a:r>
                  <a:rPr lang="en-US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  <a:endParaRPr lang="en-US" sz="2400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4076392"/>
                <a:ext cx="9144000" cy="461665"/>
              </a:xfrm>
              <a:prstGeom prst="rect">
                <a:avLst/>
              </a:prstGeom>
              <a:blipFill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5240" y="4591312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𝐴𝑑𝑑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– 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to the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values of all items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  <a:endParaRPr lang="en-US" sz="2400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4591312"/>
                <a:ext cx="9144000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5240" y="3561473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– Return the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set currently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3561473"/>
                <a:ext cx="9144000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-6096" y="2531635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𝑀𝑎𝑘𝑒𝑆𝑒𝑡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– Make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into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an empty set.</a:t>
                </a:r>
                <a:endParaRPr lang="en-US" sz="2400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96" y="2531635"/>
                <a:ext cx="9144000" cy="461665"/>
              </a:xfrm>
              <a:prstGeom prst="rect">
                <a:avLst/>
              </a:prstGeom>
              <a:blipFill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048" y="534453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Sets now have </a:t>
            </a:r>
            <a:r>
              <a:rPr lang="en-US" sz="2400" dirty="0">
                <a:cs typeface="Times New Roman" panose="02020603050405020304" pitchFamily="18" charset="0"/>
              </a:rPr>
              <a:t>names. Items are also treated as singleton sets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" y="591726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Items have 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values</a:t>
            </a:r>
            <a:r>
              <a:rPr lang="en-US" sz="2400" dirty="0" smtClean="0">
                <a:cs typeface="Times New Roman" panose="02020603050405020304" pitchFamily="18" charset="0"/>
              </a:rPr>
              <a:t>. Values of all items in a set can be changed together. </a:t>
            </a:r>
            <a:endParaRPr lang="en-US" sz="24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8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-3488" y="141384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UNIO</a:t>
            </a:r>
            <a:r>
              <a:rPr lang="en-US" sz="40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N-FIND with </a:t>
            </a:r>
            <a:r>
              <a:rPr lang="en-US" sz="4000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Names</a:t>
            </a:r>
            <a:r>
              <a:rPr lang="en-US" sz="40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and </a:t>
            </a:r>
            <a:r>
              <a:rPr lang="en-US" sz="4000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Values</a:t>
            </a:r>
            <a:endParaRPr lang="en-US" sz="4000" kern="0" dirty="0" smtClean="0">
              <a:solidFill>
                <a:schemeClr val="accent2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" y="90360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Each set is represented as a tree.</a:t>
            </a:r>
            <a:endParaRPr lang="en-US" sz="24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" y="13832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The set and the root of the tree point to each other.</a:t>
            </a:r>
            <a:endParaRPr lang="en-US" sz="24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40" y="2342578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Each item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has an offset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𝑜𝑓𝑓𝑠𝑒𝑡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  <a:endParaRPr lang="en-US" sz="2400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" y="2342578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6096" y="186291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Values</a:t>
            </a:r>
            <a:r>
              <a:rPr lang="en-US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of items are in </a:t>
            </a:r>
            <a:r>
              <a:rPr lang="en-US" sz="24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difference form</a:t>
            </a:r>
            <a:r>
              <a:rPr lang="en-US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096" y="2822237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The </a:t>
                </a:r>
                <a:r>
                  <a:rPr lang="en-US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value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is the sum of the </a:t>
                </a:r>
                <a:r>
                  <a:rPr lang="en-US" sz="2400" i="1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offsets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on the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to the root.</a:t>
                </a:r>
                <a:endParaRPr lang="en-US" sz="2400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" y="2822237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048" y="3301896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To add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𝛥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to the values of all the items in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</a:t>
                </a:r>
                <a:b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simply 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𝛥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to the </a:t>
                </a:r>
                <a:r>
                  <a:rPr lang="en-US" sz="2400" i="1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offset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of the root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 </a:t>
                </a:r>
                <a:endParaRPr lang="en-US" sz="2400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" y="3301896"/>
                <a:ext cx="9144000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0" y="4150887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𝑉𝑎𝑙𝑢𝑒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are implemented using </a:t>
                </a:r>
                <a:r>
                  <a:rPr lang="en-US" sz="2400" b="1" i="1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path compression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  <a:endParaRPr lang="en-US" sz="2400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50887"/>
                <a:ext cx="9144000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-3048" y="4630546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𝑈𝑛𝑖𝑡𝑒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is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implemented using </a:t>
                </a:r>
                <a:r>
                  <a:rPr lang="en-US" sz="2400" b="1" i="1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linking by rank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  <a:endParaRPr lang="en-US" sz="2400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" y="4630546"/>
                <a:ext cx="9144000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-6096" y="511020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The (non-trivial) analysis of union-find applies.</a:t>
            </a:r>
            <a:endParaRPr lang="en-US" sz="24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0361" y="5589864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A sequence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operations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items 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time.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" y="5589864"/>
                <a:ext cx="9144000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0358" y="6069526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In our case,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so the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total time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" y="6069526"/>
                <a:ext cx="9144000" cy="461665"/>
              </a:xfrm>
              <a:prstGeom prst="rect">
                <a:avLst/>
              </a:prstGeom>
              <a:blipFill>
                <a:blip r:embed="rId9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0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4" grpId="0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52529"/>
                <a:ext cx="9144000" cy="5093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Lemma: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conditions are equivalent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rtl="0">
                  <a:spcBef>
                    <a:spcPts val="1800"/>
                  </a:spcBef>
                </a:pP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directed spanning tree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rooted 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i.e., </a:t>
                </a:r>
                <a:b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undirected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spanning tree of the undirected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b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all paths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directed away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rtl="0">
                  <a:spcBef>
                    <a:spcPts val="1800"/>
                  </a:spcBef>
                </a:pP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indegree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0, the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indegree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vertex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1,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acyclic,</a:t>
                </a:r>
                <a:b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., contains no directed cycles.</a:t>
                </a:r>
              </a:p>
              <a:p>
                <a:pPr algn="ctr" rtl="0">
                  <a:spcBef>
                    <a:spcPts val="1800"/>
                  </a:spcBef>
                </a:pP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(iii)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indegree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0, the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indegree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vertex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1, and there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b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directed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paths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all other vertices.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52529"/>
                <a:ext cx="9144000" cy="5093702"/>
              </a:xfrm>
              <a:prstGeom prst="rect">
                <a:avLst/>
              </a:prstGeom>
              <a:blipFill rotWithShape="0">
                <a:blip r:embed="rId2"/>
                <a:stretch>
                  <a:fillRect t="-1196" b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6532" y="115757"/>
            <a:ext cx="9144000" cy="12618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Directed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Spanning Trees (</a:t>
            </a: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STs)</a:t>
            </a:r>
            <a:b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(Also known as </a:t>
            </a:r>
            <a:r>
              <a:rPr lang="en-US" sz="32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arborescences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66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7958"/>
            <a:ext cx="9144000" cy="89884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Compression</a:t>
            </a: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 rot="-80795">
            <a:off x="3409569" y="2168525"/>
            <a:ext cx="1066800" cy="1600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5716" name="Oval 4"/>
          <p:cNvSpPr>
            <a:spLocks noChangeArrowheads="1"/>
          </p:cNvSpPr>
          <p:nvPr/>
        </p:nvSpPr>
        <p:spPr bwMode="auto">
          <a:xfrm rot="-2217507">
            <a:off x="3804857" y="2046288"/>
            <a:ext cx="228600" cy="228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 rot="-80795">
            <a:off x="1617282" y="3506788"/>
            <a:ext cx="1066800" cy="1600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 rot="-80795">
            <a:off x="2504694" y="2820988"/>
            <a:ext cx="1066800" cy="1600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 rot="-80795">
            <a:off x="709232" y="4184650"/>
            <a:ext cx="1066800" cy="1600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 rot="-2217507">
            <a:off x="2907919" y="2720975"/>
            <a:ext cx="228600" cy="228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15723" name="AutoShape 11"/>
          <p:cNvCxnSpPr>
            <a:cxnSpLocks noChangeShapeType="1"/>
            <a:stCxn id="115722" idx="6"/>
            <a:endCxn id="115721" idx="2"/>
          </p:cNvCxnSpPr>
          <p:nvPr/>
        </p:nvCxnSpPr>
        <p:spPr bwMode="auto">
          <a:xfrm flipV="1">
            <a:off x="1314069" y="3581400"/>
            <a:ext cx="717550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4" name="AutoShape 12"/>
          <p:cNvCxnSpPr>
            <a:cxnSpLocks noChangeShapeType="1"/>
            <a:stCxn id="115721" idx="6"/>
            <a:endCxn id="115720" idx="2"/>
          </p:cNvCxnSpPr>
          <p:nvPr/>
        </p:nvCxnSpPr>
        <p:spPr bwMode="auto">
          <a:xfrm flipV="1">
            <a:off x="2214182" y="2903538"/>
            <a:ext cx="715962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5" name="AutoShape 13"/>
          <p:cNvCxnSpPr>
            <a:cxnSpLocks noChangeShapeType="1"/>
            <a:stCxn id="115720" idx="6"/>
            <a:endCxn id="115716" idx="2"/>
          </p:cNvCxnSpPr>
          <p:nvPr/>
        </p:nvCxnSpPr>
        <p:spPr bwMode="auto">
          <a:xfrm flipV="1">
            <a:off x="3112707" y="2228850"/>
            <a:ext cx="71437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5721" name="Oval 9"/>
          <p:cNvSpPr>
            <a:spLocks noChangeArrowheads="1"/>
          </p:cNvSpPr>
          <p:nvPr/>
        </p:nvSpPr>
        <p:spPr bwMode="auto">
          <a:xfrm rot="-2217507">
            <a:off x="2009394" y="3398838"/>
            <a:ext cx="228600" cy="228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 rot="-2217507">
            <a:off x="1109282" y="4073525"/>
            <a:ext cx="228600" cy="2286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grpSp>
        <p:nvGrpSpPr>
          <p:cNvPr id="6" name="Group 5"/>
          <p:cNvGrpSpPr/>
          <p:nvPr/>
        </p:nvGrpSpPr>
        <p:grpSpPr>
          <a:xfrm>
            <a:off x="4839272" y="2031048"/>
            <a:ext cx="3767137" cy="3738562"/>
            <a:chOff x="4555808" y="2031048"/>
            <a:chExt cx="3767137" cy="3738562"/>
          </a:xfrm>
        </p:grpSpPr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 rot="-80795">
              <a:off x="7256145" y="2153285"/>
              <a:ext cx="1066800" cy="1600200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" name="Oval 4"/>
            <p:cNvSpPr>
              <a:spLocks noChangeArrowheads="1"/>
            </p:cNvSpPr>
            <p:nvPr/>
          </p:nvSpPr>
          <p:spPr bwMode="auto">
            <a:xfrm rot="-2217507">
              <a:off x="7651433" y="2031048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 rot="-80795">
              <a:off x="5463858" y="3491548"/>
              <a:ext cx="1066800" cy="1600200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 rot="-80795">
              <a:off x="6351270" y="2805748"/>
              <a:ext cx="1066800" cy="1600200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 rot="-80795">
              <a:off x="4555808" y="4169410"/>
              <a:ext cx="1066800" cy="1600200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 rot="-2217507">
              <a:off x="6754495" y="2705735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5949633" y="2153285"/>
              <a:ext cx="1709737" cy="1279525"/>
            </a:xfrm>
            <a:custGeom>
              <a:avLst/>
              <a:gdLst/>
              <a:ahLst/>
              <a:cxnLst>
                <a:cxn ang="0">
                  <a:pos x="0" y="794"/>
                </a:cxn>
                <a:cxn ang="0">
                  <a:pos x="397" y="227"/>
                </a:cxn>
                <a:cxn ang="0">
                  <a:pos x="1077" y="0"/>
                </a:cxn>
              </a:cxnLst>
              <a:rect l="0" t="0" r="r" b="b"/>
              <a:pathLst>
                <a:path w="1077" h="794">
                  <a:moveTo>
                    <a:pt x="0" y="794"/>
                  </a:moveTo>
                  <a:cubicBezTo>
                    <a:pt x="109" y="576"/>
                    <a:pt x="218" y="359"/>
                    <a:pt x="397" y="227"/>
                  </a:cubicBezTo>
                  <a:cubicBezTo>
                    <a:pt x="576" y="95"/>
                    <a:pt x="826" y="47"/>
                    <a:pt x="107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5049520" y="2062798"/>
              <a:ext cx="2609850" cy="2071687"/>
            </a:xfrm>
            <a:custGeom>
              <a:avLst/>
              <a:gdLst/>
              <a:ahLst/>
              <a:cxnLst>
                <a:cxn ang="0">
                  <a:pos x="0" y="1248"/>
                </a:cxn>
                <a:cxn ang="0">
                  <a:pos x="453" y="284"/>
                </a:cxn>
                <a:cxn ang="0">
                  <a:pos x="1644" y="0"/>
                </a:cxn>
              </a:cxnLst>
              <a:rect l="0" t="0" r="r" b="b"/>
              <a:pathLst>
                <a:path w="1644" h="1248">
                  <a:moveTo>
                    <a:pt x="0" y="1248"/>
                  </a:moveTo>
                  <a:cubicBezTo>
                    <a:pt x="89" y="870"/>
                    <a:pt x="179" y="492"/>
                    <a:pt x="453" y="284"/>
                  </a:cubicBezTo>
                  <a:cubicBezTo>
                    <a:pt x="727" y="76"/>
                    <a:pt x="1185" y="38"/>
                    <a:pt x="164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  <a:effectLst/>
          </p:spPr>
          <p:txBody>
            <a:bodyPr anchor="ctr">
              <a:spAutoFit/>
            </a:bodyPr>
            <a:lstStyle/>
            <a:p>
              <a:endParaRPr lang="he-IL"/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 rot="-2217507">
              <a:off x="5855970" y="3383598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 rot="-2217507">
              <a:off x="4955858" y="4058285"/>
              <a:ext cx="228600" cy="2286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cxnSp>
          <p:nvCxnSpPr>
            <p:cNvPr id="31" name="AutoShape 13"/>
            <p:cNvCxnSpPr>
              <a:cxnSpLocks noChangeShapeType="1"/>
              <a:stCxn id="21" idx="6"/>
              <a:endCxn id="17" idx="2"/>
            </p:cNvCxnSpPr>
            <p:nvPr/>
          </p:nvCxnSpPr>
          <p:spPr bwMode="auto">
            <a:xfrm flipV="1">
              <a:off x="6960129" y="2214069"/>
              <a:ext cx="714270" cy="537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1127718" y="1571676"/>
            <a:ext cx="2980625" cy="2387078"/>
            <a:chOff x="844254" y="1571676"/>
            <a:chExt cx="2980625" cy="23870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543618" y="1571676"/>
                  <a:ext cx="281261" cy="428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18" y="1571676"/>
                  <a:ext cx="281261" cy="428856"/>
                </a:xfrm>
                <a:prstGeom prst="rect">
                  <a:avLst/>
                </a:prstGeom>
                <a:blipFill>
                  <a:blip r:embed="rId2"/>
                  <a:stretch>
                    <a:fillRect l="-56522" r="-8696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646680" y="2190782"/>
                  <a:ext cx="281261" cy="428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80" y="2190782"/>
                  <a:ext cx="281261" cy="428856"/>
                </a:xfrm>
                <a:prstGeom prst="rect">
                  <a:avLst/>
                </a:prstGeom>
                <a:blipFill>
                  <a:blip r:embed="rId3"/>
                  <a:stretch>
                    <a:fillRect l="-56522" r="-10870" b="-169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790087" y="2903538"/>
                  <a:ext cx="281261" cy="428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087" y="2903538"/>
                  <a:ext cx="281261" cy="428856"/>
                </a:xfrm>
                <a:prstGeom prst="rect">
                  <a:avLst/>
                </a:prstGeom>
                <a:blipFill>
                  <a:blip r:embed="rId4"/>
                  <a:stretch>
                    <a:fillRect l="-56522" r="-10870"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44254" y="3529898"/>
                  <a:ext cx="281261" cy="428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254" y="3529898"/>
                  <a:ext cx="281261" cy="428856"/>
                </a:xfrm>
                <a:prstGeom prst="rect">
                  <a:avLst/>
                </a:prstGeom>
                <a:blipFill>
                  <a:blip r:embed="rId5"/>
                  <a:stretch>
                    <a:fillRect l="-54348" r="-8696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942262" y="1556436"/>
                <a:ext cx="281261" cy="428856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262" y="1556436"/>
                <a:ext cx="281261" cy="428856"/>
              </a:xfrm>
              <a:prstGeom prst="rect">
                <a:avLst/>
              </a:prstGeom>
              <a:blipFill>
                <a:blip r:embed="rId6"/>
                <a:stretch>
                  <a:fillRect l="-54348" r="-10870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102962" y="2231123"/>
                <a:ext cx="281261" cy="428856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962" y="2231123"/>
                <a:ext cx="281261" cy="428856"/>
              </a:xfrm>
              <a:prstGeom prst="rect">
                <a:avLst/>
              </a:prstGeom>
              <a:blipFill>
                <a:blip r:embed="rId7"/>
                <a:stretch>
                  <a:fillRect l="-56522" r="-1087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048605" y="2980091"/>
                <a:ext cx="766332" cy="1802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605" y="2980091"/>
                <a:ext cx="766332" cy="180204"/>
              </a:xfrm>
              <a:prstGeom prst="rect">
                <a:avLst/>
              </a:prstGeom>
              <a:blipFill>
                <a:blip r:embed="rId8"/>
                <a:stretch>
                  <a:fillRect l="-31746" t="-20690" r="-15873" b="-1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547484" y="3691122"/>
                <a:ext cx="1685614" cy="2195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sz="24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84" y="3691122"/>
                <a:ext cx="1685614" cy="219506"/>
              </a:xfrm>
              <a:prstGeom prst="rect">
                <a:avLst/>
              </a:prstGeom>
              <a:blipFill>
                <a:blip r:embed="rId9"/>
                <a:stretch>
                  <a:fillRect l="-6884" t="-5405" b="-7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983445" y="1417522"/>
            <a:ext cx="1719293" cy="987688"/>
            <a:chOff x="983445" y="1417522"/>
            <a:chExt cx="1719293" cy="987688"/>
          </a:xfrm>
        </p:grpSpPr>
        <p:sp>
          <p:nvSpPr>
            <p:cNvPr id="2" name="TextBox 1"/>
            <p:cNvSpPr txBox="1"/>
            <p:nvPr/>
          </p:nvSpPr>
          <p:spPr>
            <a:xfrm>
              <a:off x="983445" y="1417522"/>
              <a:ext cx="1382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cs typeface="Times New Roman" panose="02020603050405020304" pitchFamily="18" charset="0"/>
                </a:rPr>
                <a:t>offsets</a:t>
              </a:r>
              <a:endParaRPr lang="en-US" dirty="0">
                <a:cs typeface="Times New Roman" panose="02020603050405020304" pitchFamily="18" charset="0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>
              <a:off x="1892808" y="1948331"/>
              <a:ext cx="809930" cy="45687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7195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animBg="1"/>
      <p:bldP spid="4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4"/>
              <p:cNvSpPr txBox="1">
                <a:spLocks noChangeArrowheads="1"/>
              </p:cNvSpPr>
              <p:nvPr/>
            </p:nvSpPr>
            <p:spPr bwMode="auto">
              <a:xfrm>
                <a:off x="-3488" y="43550"/>
                <a:ext cx="9144000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Arial" panose="020B0604020202020204" pitchFamily="34" charset="0"/>
                      </a:rPr>
                      <m:t>𝑈𝑛𝑖𝑜𝑛</m:t>
                    </m:r>
                    <m:r>
                      <a:rPr lang="en-US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Arial" panose="020B0604020202020204" pitchFamily="34" charset="0"/>
                      </a:rPr>
                      <m:t>(</m:t>
                    </m:r>
                    <m:r>
                      <a:rPr lang="en-US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Arial" panose="020B0604020202020204" pitchFamily="34" charset="0"/>
                      </a:rPr>
                      <m:t>𝐴</m:t>
                    </m:r>
                    <m:r>
                      <a:rPr lang="en-US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Arial" panose="020B0604020202020204" pitchFamily="34" charset="0"/>
                      </a:rPr>
                      <m:t>,</m:t>
                    </m:r>
                    <m:r>
                      <a:rPr lang="en-US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Arial" panose="020B0604020202020204" pitchFamily="34" charset="0"/>
                      </a:rPr>
                      <m:t>𝐵</m:t>
                    </m:r>
                    <m:r>
                      <a:rPr lang="en-US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kern="0" dirty="0" smtClean="0">
                    <a:solidFill>
                      <a:schemeClr val="accent2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 </a:t>
                </a:r>
                <a:r>
                  <a:rPr lang="en-US" kern="0" dirty="0" smtClean="0">
                    <a:solidFill>
                      <a:srgbClr val="00B05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by rank</a:t>
                </a:r>
                <a:endParaRPr lang="en-US" kern="0" dirty="0" smtClean="0">
                  <a:solidFill>
                    <a:schemeClr val="accent2"/>
                  </a:solidFill>
                  <a:latin typeface="Arial" panose="020B0604020202020204" pitchFamily="34" charset="0"/>
                  <a:ea typeface="ＭＳ Ｐゴシック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488" y="43550"/>
                <a:ext cx="9144000" cy="769441"/>
              </a:xfrm>
              <a:prstGeom prst="rect">
                <a:avLst/>
              </a:prstGeom>
              <a:blipFill>
                <a:blip r:embed="rId3"/>
                <a:stretch>
                  <a:fillRect t="-16667" b="-373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2421589" y="1140617"/>
            <a:ext cx="1717361" cy="1531881"/>
            <a:chOff x="731520" y="2287599"/>
            <a:chExt cx="1717361" cy="1531881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 rot="-80795">
              <a:off x="1382081" y="2472812"/>
              <a:ext cx="1066800" cy="1346668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1747009" y="2361652"/>
                  <a:ext cx="342900" cy="342900"/>
                </a:xfrm>
                <a:prstGeom prst="ellipse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he-IL" sz="2000" dirty="0"/>
                </a:p>
              </p:txBody>
            </p:sp>
          </mc:Choice>
          <mc:Fallback>
            <p:sp>
              <p:nvSpPr>
                <p:cNvPr id="8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7009" y="2361652"/>
                  <a:ext cx="342900" cy="3429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 algn="ctr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166197" y="2287599"/>
                  <a:ext cx="281261" cy="428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he-IL" sz="2400" dirty="0">
                    <a:solidFill>
                      <a:srgbClr val="FF0000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197" y="2287599"/>
                  <a:ext cx="281261" cy="428856"/>
                </a:xfrm>
                <a:prstGeom prst="rect">
                  <a:avLst/>
                </a:prstGeom>
                <a:blipFill>
                  <a:blip r:embed="rId5"/>
                  <a:stretch>
                    <a:fillRect l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1"/>
                <p:cNvSpPr/>
                <p:nvPr/>
              </p:nvSpPr>
              <p:spPr bwMode="auto">
                <a:xfrm>
                  <a:off x="731520" y="2323610"/>
                  <a:ext cx="347472" cy="430887"/>
                </a:xfrm>
                <a:prstGeom prst="rect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520" y="2323610"/>
                  <a:ext cx="347472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>
              <a:stCxn id="2" idx="3"/>
              <a:endCxn id="8" idx="2"/>
            </p:cNvCxnSpPr>
            <p:nvPr/>
          </p:nvCxnSpPr>
          <p:spPr bwMode="auto">
            <a:xfrm flipV="1">
              <a:off x="1078992" y="2533102"/>
              <a:ext cx="668017" cy="595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Curved Connector 70"/>
            <p:cNvCxnSpPr>
              <a:stCxn id="8" idx="0"/>
              <a:endCxn id="2" idx="0"/>
            </p:cNvCxnSpPr>
            <p:nvPr/>
          </p:nvCxnSpPr>
          <p:spPr bwMode="auto">
            <a:xfrm rot="16200000" flipV="1">
              <a:off x="1392837" y="1836029"/>
              <a:ext cx="38042" cy="1013203"/>
            </a:xfrm>
            <a:prstGeom prst="curvedConnector3">
              <a:avLst>
                <a:gd name="adj1" fmla="val 700915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4898136" y="1140617"/>
            <a:ext cx="1717361" cy="1531881"/>
            <a:chOff x="2319528" y="1434159"/>
            <a:chExt cx="1717361" cy="1531881"/>
          </a:xfrm>
        </p:grpSpPr>
        <p:sp>
          <p:nvSpPr>
            <p:cNvPr id="73" name="AutoShape 7"/>
            <p:cNvSpPr>
              <a:spLocks noChangeArrowheads="1"/>
            </p:cNvSpPr>
            <p:nvPr/>
          </p:nvSpPr>
          <p:spPr bwMode="auto">
            <a:xfrm rot="-80795">
              <a:off x="2970089" y="1619372"/>
              <a:ext cx="1066800" cy="1346668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3335017" y="1508212"/>
                  <a:ext cx="342900" cy="342900"/>
                </a:xfrm>
                <a:prstGeom prst="ellipse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he-IL" sz="2000" dirty="0"/>
                </a:p>
              </p:txBody>
            </p:sp>
          </mc:Choice>
          <mc:Fallback>
            <p:sp>
              <p:nvSpPr>
                <p:cNvPr id="74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35017" y="1508212"/>
                  <a:ext cx="342900" cy="3429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 algn="ctr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754205" y="1434159"/>
                  <a:ext cx="281261" cy="428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he-IL" sz="2400" dirty="0">
                    <a:solidFill>
                      <a:srgbClr val="FF0000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205" y="1434159"/>
                  <a:ext cx="281261" cy="428856"/>
                </a:xfrm>
                <a:prstGeom prst="rect">
                  <a:avLst/>
                </a:prstGeom>
                <a:blipFill>
                  <a:blip r:embed="rId8"/>
                  <a:stretch>
                    <a:fillRect l="-32609" r="-6522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/>
                <p:cNvSpPr/>
                <p:nvPr/>
              </p:nvSpPr>
              <p:spPr bwMode="auto">
                <a:xfrm>
                  <a:off x="2319528" y="1470170"/>
                  <a:ext cx="347472" cy="430887"/>
                </a:xfrm>
                <a:prstGeom prst="rect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0" rIns="0" bIns="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19528" y="1470170"/>
                  <a:ext cx="347472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>
              <a:stCxn id="77" idx="3"/>
              <a:endCxn id="74" idx="2"/>
            </p:cNvCxnSpPr>
            <p:nvPr/>
          </p:nvCxnSpPr>
          <p:spPr bwMode="auto">
            <a:xfrm flipV="1">
              <a:off x="2667000" y="1679662"/>
              <a:ext cx="668017" cy="595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Curved Connector 78"/>
            <p:cNvCxnSpPr>
              <a:stCxn id="74" idx="0"/>
              <a:endCxn id="77" idx="0"/>
            </p:cNvCxnSpPr>
            <p:nvPr/>
          </p:nvCxnSpPr>
          <p:spPr bwMode="auto">
            <a:xfrm rot="16200000" flipV="1">
              <a:off x="2980845" y="982589"/>
              <a:ext cx="38042" cy="1013203"/>
            </a:xfrm>
            <a:prstGeom prst="curvedConnector3">
              <a:avLst>
                <a:gd name="adj1" fmla="val 700915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1202608" y="3723346"/>
            <a:ext cx="2601212" cy="2374030"/>
            <a:chOff x="1139718" y="4145494"/>
            <a:chExt cx="2601212" cy="2374030"/>
          </a:xfrm>
        </p:grpSpPr>
        <p:sp>
          <p:nvSpPr>
            <p:cNvPr id="83" name="AutoShape 7"/>
            <p:cNvSpPr>
              <a:spLocks noChangeArrowheads="1"/>
            </p:cNvSpPr>
            <p:nvPr/>
          </p:nvSpPr>
          <p:spPr bwMode="auto">
            <a:xfrm rot="21519205">
              <a:off x="1139718" y="5172856"/>
              <a:ext cx="1066800" cy="1346668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1504646" y="5061696"/>
                  <a:ext cx="342900" cy="342900"/>
                </a:xfrm>
                <a:prstGeom prst="ellipse">
                  <a:avLst/>
                </a:prstGeom>
                <a:solidFill>
                  <a:schemeClr val="bg1"/>
                </a:solidFill>
                <a:ln w="28575" algn="ctr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he-IL" sz="2000" dirty="0"/>
                </a:p>
              </p:txBody>
            </p:sp>
          </mc:Choice>
          <mc:Fallback>
            <p:sp>
              <p:nvSpPr>
                <p:cNvPr id="84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04646" y="5061696"/>
                  <a:ext cx="342900" cy="3429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 algn="ctr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1978698" y="4987643"/>
                  <a:ext cx="734619" cy="428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he-IL" sz="2400" dirty="0">
                    <a:solidFill>
                      <a:srgbClr val="FF0000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8698" y="4987643"/>
                  <a:ext cx="734619" cy="428856"/>
                </a:xfrm>
                <a:prstGeom prst="rect">
                  <a:avLst/>
                </a:prstGeom>
                <a:blipFill>
                  <a:blip r:embed="rId11"/>
                  <a:stretch>
                    <a:fillRect l="-14167" r="-8333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/>
            <p:cNvGrpSpPr/>
            <p:nvPr/>
          </p:nvGrpSpPr>
          <p:grpSpPr>
            <a:xfrm>
              <a:off x="2023569" y="4145494"/>
              <a:ext cx="1717361" cy="1531881"/>
              <a:chOff x="2023569" y="4145494"/>
              <a:chExt cx="1717361" cy="1531881"/>
            </a:xfrm>
          </p:grpSpPr>
          <p:sp>
            <p:nvSpPr>
              <p:cNvPr id="90" name="AutoShape 7"/>
              <p:cNvSpPr>
                <a:spLocks noChangeArrowheads="1"/>
              </p:cNvSpPr>
              <p:nvPr/>
            </p:nvSpPr>
            <p:spPr bwMode="auto">
              <a:xfrm rot="21519205">
                <a:off x="2674130" y="4330707"/>
                <a:ext cx="1066800" cy="1346668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Oval 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39058" y="4219547"/>
                    <a:ext cx="342900" cy="3429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algn="ctr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he-IL" sz="2000" dirty="0"/>
                  </a:p>
                </p:txBody>
              </p:sp>
            </mc:Choice>
            <mc:Fallback>
              <p:sp>
                <p:nvSpPr>
                  <p:cNvPr id="9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39058" y="4219547"/>
                    <a:ext cx="342900" cy="3429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28575" algn="ctr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3458246" y="4145494"/>
                    <a:ext cx="281261" cy="4288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1" anchor="ctr" anchorCtr="0">
                    <a:noAutofit/>
                  </a:bodyPr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he-IL" sz="2400" dirty="0">
                      <a:solidFill>
                        <a:srgbClr val="FF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246" y="4145494"/>
                    <a:ext cx="281261" cy="4288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4783" r="-4348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Rectangle 92"/>
                  <p:cNvSpPr/>
                  <p:nvPr/>
                </p:nvSpPr>
                <p:spPr bwMode="auto">
                  <a:xfrm>
                    <a:off x="2023569" y="4181505"/>
                    <a:ext cx="347472" cy="430887"/>
                  </a:xfrm>
                  <a:prstGeom prst="rect">
                    <a:avLst/>
                  </a:prstGeom>
                  <a:noFill/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0" bIns="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kumimoji="0" lang="en-US" sz="2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mc:Choice>
            <mc:Fallback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23569" y="4181505"/>
                    <a:ext cx="347472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/>
              <p:cNvCxnSpPr>
                <a:stCxn id="93" idx="3"/>
                <a:endCxn id="91" idx="2"/>
              </p:cNvCxnSpPr>
              <p:nvPr/>
            </p:nvCxnSpPr>
            <p:spPr bwMode="auto">
              <a:xfrm flipV="1">
                <a:off x="2371041" y="4390997"/>
                <a:ext cx="668017" cy="5952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95" name="Curved Connector 94"/>
              <p:cNvCxnSpPr>
                <a:stCxn id="91" idx="0"/>
                <a:endCxn id="93" idx="0"/>
              </p:cNvCxnSpPr>
              <p:nvPr/>
            </p:nvCxnSpPr>
            <p:spPr bwMode="auto">
              <a:xfrm rot="16200000" flipV="1">
                <a:off x="2684886" y="3693924"/>
                <a:ext cx="38042" cy="1013203"/>
              </a:xfrm>
              <a:prstGeom prst="curvedConnector3">
                <a:avLst>
                  <a:gd name="adj1" fmla="val 700915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97" name="Straight Arrow Connector 96"/>
            <p:cNvCxnSpPr>
              <a:stCxn id="84" idx="7"/>
              <a:endCxn id="91" idx="3"/>
            </p:cNvCxnSpPr>
            <p:nvPr/>
          </p:nvCxnSpPr>
          <p:spPr bwMode="auto">
            <a:xfrm flipV="1">
              <a:off x="1797329" y="4512230"/>
              <a:ext cx="1291946" cy="59968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5049184" y="3723346"/>
            <a:ext cx="2601212" cy="2374030"/>
            <a:chOff x="4730262" y="4142446"/>
            <a:chExt cx="2601212" cy="2374030"/>
          </a:xfrm>
        </p:grpSpPr>
        <p:grpSp>
          <p:nvGrpSpPr>
            <p:cNvPr id="98" name="Group 97"/>
            <p:cNvGrpSpPr/>
            <p:nvPr/>
          </p:nvGrpSpPr>
          <p:grpSpPr>
            <a:xfrm>
              <a:off x="4730262" y="4984595"/>
              <a:ext cx="1573599" cy="1531881"/>
              <a:chOff x="1382081" y="2287599"/>
              <a:chExt cx="1573599" cy="1531881"/>
            </a:xfrm>
          </p:grpSpPr>
          <p:sp>
            <p:nvSpPr>
              <p:cNvPr id="99" name="AutoShape 7"/>
              <p:cNvSpPr>
                <a:spLocks noChangeArrowheads="1"/>
              </p:cNvSpPr>
              <p:nvPr/>
            </p:nvSpPr>
            <p:spPr bwMode="auto">
              <a:xfrm rot="-80795">
                <a:off x="1382081" y="2472812"/>
                <a:ext cx="1066800" cy="1346668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Oval 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47009" y="2361652"/>
                    <a:ext cx="342900" cy="3429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algn="ctr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he-IL" sz="2000" dirty="0"/>
                  </a:p>
                </p:txBody>
              </p:sp>
            </mc:Choice>
            <mc:Fallback>
              <p:sp>
                <p:nvSpPr>
                  <p:cNvPr id="100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47009" y="2361652"/>
                    <a:ext cx="342900" cy="34290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28575" algn="ctr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2221061" y="2287599"/>
                    <a:ext cx="734619" cy="4288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1" anchor="ctr" anchorCtr="0">
                    <a:noAutofit/>
                  </a:bodyPr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he-IL" sz="2400" dirty="0">
                      <a:solidFill>
                        <a:srgbClr val="FF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061" y="2287599"/>
                    <a:ext cx="734619" cy="42885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8333" r="-2500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 101"/>
            <p:cNvGrpSpPr/>
            <p:nvPr/>
          </p:nvGrpSpPr>
          <p:grpSpPr>
            <a:xfrm>
              <a:off x="5614113" y="4142446"/>
              <a:ext cx="1717361" cy="1531881"/>
              <a:chOff x="2319528" y="1434159"/>
              <a:chExt cx="1717361" cy="1531881"/>
            </a:xfrm>
          </p:grpSpPr>
          <p:sp>
            <p:nvSpPr>
              <p:cNvPr id="103" name="AutoShape 7"/>
              <p:cNvSpPr>
                <a:spLocks noChangeArrowheads="1"/>
              </p:cNvSpPr>
              <p:nvPr/>
            </p:nvSpPr>
            <p:spPr bwMode="auto">
              <a:xfrm rot="-80795">
                <a:off x="2970089" y="1619372"/>
                <a:ext cx="1066800" cy="1346668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Oval 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35017" y="1508212"/>
                    <a:ext cx="342900" cy="3429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algn="ctr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he-IL" sz="2000" dirty="0"/>
                  </a:p>
                </p:txBody>
              </p:sp>
            </mc:Choice>
            <mc:Fallback>
              <p:sp>
                <p:nvSpPr>
                  <p:cNvPr id="104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35017" y="1508212"/>
                    <a:ext cx="342900" cy="3429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28575" algn="ctr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3754205" y="1434159"/>
                    <a:ext cx="281261" cy="42885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1" anchor="ctr" anchorCtr="0">
                    <a:noAutofit/>
                  </a:bodyPr>
                  <a:lstStyle/>
                  <a:p>
                    <a:pPr algn="ctr" rtl="0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he-IL" sz="2400" dirty="0">
                      <a:solidFill>
                        <a:srgbClr val="FF0000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4205" y="1434159"/>
                    <a:ext cx="281261" cy="42885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Rectangle 105"/>
                  <p:cNvSpPr/>
                  <p:nvPr/>
                </p:nvSpPr>
                <p:spPr bwMode="auto">
                  <a:xfrm>
                    <a:off x="2319528" y="1470170"/>
                    <a:ext cx="347472" cy="430887"/>
                  </a:xfrm>
                  <a:prstGeom prst="rect">
                    <a:avLst/>
                  </a:prstGeom>
                  <a:noFill/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0" bIns="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kumimoji="0" lang="en-US" sz="2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mc:Choice>
            <mc:Fallback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19528" y="1470170"/>
                    <a:ext cx="347472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Arrow Connector 106"/>
              <p:cNvCxnSpPr>
                <a:stCxn id="106" idx="3"/>
                <a:endCxn id="104" idx="2"/>
              </p:cNvCxnSpPr>
              <p:nvPr/>
            </p:nvCxnSpPr>
            <p:spPr bwMode="auto">
              <a:xfrm flipV="1">
                <a:off x="2667000" y="1679662"/>
                <a:ext cx="668017" cy="5952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8" name="Curved Connector 107"/>
              <p:cNvCxnSpPr>
                <a:stCxn id="104" idx="0"/>
                <a:endCxn id="106" idx="0"/>
              </p:cNvCxnSpPr>
              <p:nvPr/>
            </p:nvCxnSpPr>
            <p:spPr bwMode="auto">
              <a:xfrm rot="16200000" flipV="1">
                <a:off x="2980845" y="982589"/>
                <a:ext cx="38042" cy="1013203"/>
              </a:xfrm>
              <a:prstGeom prst="curvedConnector3">
                <a:avLst>
                  <a:gd name="adj1" fmla="val 700915"/>
                </a:avLst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109" name="Straight Arrow Connector 108"/>
            <p:cNvCxnSpPr>
              <a:stCxn id="100" idx="7"/>
              <a:endCxn id="104" idx="3"/>
            </p:cNvCxnSpPr>
            <p:nvPr/>
          </p:nvCxnSpPr>
          <p:spPr bwMode="auto">
            <a:xfrm flipV="1">
              <a:off x="5387873" y="4509182"/>
              <a:ext cx="1291946" cy="59968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6235" y="2983624"/>
                <a:ext cx="4993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𝑟𝑎𝑛𝑘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" y="2983624"/>
                <a:ext cx="4993958" cy="461665"/>
              </a:xfrm>
              <a:prstGeom prst="rect">
                <a:avLst/>
              </a:prstGeom>
              <a:blipFill>
                <a:blip r:embed="rId1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3852811" y="2983624"/>
                <a:ext cx="4993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𝑟𝑎𝑛𝑘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11" y="2983624"/>
                <a:ext cx="4993958" cy="461665"/>
              </a:xfrm>
              <a:prstGeom prst="rect">
                <a:avLst/>
              </a:prstGeom>
              <a:blipFill>
                <a:blip r:embed="rId20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158635" y="6228220"/>
                <a:ext cx="5548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𝑟𝑎𝑛𝑘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𝑟𝑎𝑛𝑘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 smtClean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5" y="6228220"/>
                <a:ext cx="554816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22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52</a:t>
            </a:fld>
            <a:endParaRPr lang="da-DK"/>
          </a:p>
        </p:txBody>
      </p:sp>
      <p:grpSp>
        <p:nvGrpSpPr>
          <p:cNvPr id="3" name="Group 2"/>
          <p:cNvGrpSpPr/>
          <p:nvPr/>
        </p:nvGrpSpPr>
        <p:grpSpPr>
          <a:xfrm>
            <a:off x="1220295" y="1319081"/>
            <a:ext cx="3213000" cy="1564484"/>
            <a:chOff x="251031" y="2057439"/>
            <a:chExt cx="3213000" cy="15644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52740" y="2057439"/>
                  <a:ext cx="3211291" cy="5539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1000"/>
                    </a:spcBef>
                  </a:pPr>
                  <a:r>
                    <a:rPr lang="en-US" sz="2900" dirty="0" smtClean="0">
                      <a:latin typeface="Times New Roman" pitchFamily="18" charset="0"/>
                      <a:cs typeface="Times New Roman" pitchFamily="18" charset="0"/>
                    </a:rPr>
                    <a:t>min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9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2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9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</m:oMath>
                  </a14:m>
                  <a:endParaRPr lang="en-US" sz="2900" b="1" dirty="0" smtClean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4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2740" y="2057439"/>
                  <a:ext cx="3211291" cy="553998"/>
                </a:xfrm>
                <a:prstGeom prst="rect">
                  <a:avLst/>
                </a:prstGeom>
                <a:blipFill>
                  <a:blip r:embed="rId2"/>
                  <a:stretch>
                    <a:fillRect t="-12088" b="-2747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51031" y="2562682"/>
                  <a:ext cx="3212376" cy="5539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1000"/>
                    </a:spcBef>
                  </a:pPr>
                  <a:r>
                    <a:rPr lang="en-US" sz="2900" dirty="0" smtClean="0">
                      <a:latin typeface="Times New Roman" pitchFamily="18" charset="0"/>
                      <a:cs typeface="Times New Roman" pitchFamily="18" charset="0"/>
                    </a:rPr>
                    <a:t>      </a:t>
                  </a:r>
                  <a:r>
                    <a:rPr lang="en-US" sz="2900" dirty="0" err="1" smtClean="0">
                      <a:latin typeface="Times New Roman" pitchFamily="18" charset="0"/>
                      <a:cs typeface="Times New Roman" pitchFamily="18" charset="0"/>
                    </a:rPr>
                    <a:t>s.t.</a:t>
                  </a:r>
                  <a:r>
                    <a:rPr lang="en-US" sz="2900" dirty="0" smtClean="0">
                      <a:latin typeface="Times New Roman" pitchFamily="18" charset="0"/>
                      <a:cs typeface="Times New Roman" pitchFamily="18" charset="0"/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𝐴</m:t>
                      </m:r>
                      <m:r>
                        <a:rPr lang="en-US" sz="29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≥</m:t>
                      </m:r>
                      <m:r>
                        <a:rPr lang="en-US" sz="29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𝒃</m:t>
                      </m:r>
                    </m:oMath>
                  </a14:m>
                  <a:endParaRPr lang="en-US" sz="2900" b="1" dirty="0" smtClean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5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031" y="2562682"/>
                  <a:ext cx="3212376" cy="553998"/>
                </a:xfrm>
                <a:prstGeom prst="rect">
                  <a:avLst/>
                </a:prstGeom>
                <a:blipFill>
                  <a:blip r:embed="rId3"/>
                  <a:stretch>
                    <a:fillRect t="-12088" b="-2747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51031" y="3067925"/>
                  <a:ext cx="3193900" cy="5539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1000"/>
                    </a:spcBef>
                  </a:pPr>
                  <a:r>
                    <a:rPr lang="en-US" sz="2900" dirty="0" smtClean="0">
                      <a:latin typeface="Times New Roman" pitchFamily="18" charset="0"/>
                      <a:cs typeface="Times New Roman" pitchFamily="18" charset="0"/>
                    </a:rPr>
                    <a:t>           </a:t>
                  </a:r>
                  <a14:m>
                    <m:oMath xmlns:m="http://schemas.openxmlformats.org/officeDocument/2006/math">
                      <m:r>
                        <a:rPr lang="en-US" sz="29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𝒙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≥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0</m:t>
                      </m:r>
                    </m:oMath>
                  </a14:m>
                  <a:endParaRPr lang="en-US" sz="2900" dirty="0" smtClean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3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031" y="3067925"/>
                  <a:ext cx="3193900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4725361" y="1314303"/>
            <a:ext cx="3244275" cy="1574040"/>
            <a:chOff x="208225" y="3833870"/>
            <a:chExt cx="3244275" cy="15740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09934" y="3833870"/>
                  <a:ext cx="3211291" cy="5539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1000"/>
                    </a:spcBef>
                  </a:pPr>
                  <a:r>
                    <a:rPr lang="en-US" sz="2900" dirty="0" smtClean="0">
                      <a:latin typeface="Times New Roman" pitchFamily="18" charset="0"/>
                      <a:cs typeface="Times New Roman" pitchFamily="18" charset="0"/>
                    </a:rPr>
                    <a:t>max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9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9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</m:oMath>
                  </a14:m>
                  <a:endParaRPr lang="en-US" sz="2900" b="1" dirty="0" smtClean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8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934" y="3833870"/>
                  <a:ext cx="3211291" cy="553998"/>
                </a:xfrm>
                <a:prstGeom prst="rect">
                  <a:avLst/>
                </a:prstGeom>
                <a:blipFill>
                  <a:blip r:embed="rId6"/>
                  <a:stretch>
                    <a:fillRect t="-12222" b="-2888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40124" y="4347578"/>
                  <a:ext cx="3212376" cy="5466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1000"/>
                    </a:spcBef>
                  </a:pPr>
                  <a:r>
                    <a:rPr lang="en-US" sz="2900" dirty="0" smtClean="0">
                      <a:latin typeface="Times New Roman" pitchFamily="18" charset="0"/>
                      <a:cs typeface="Times New Roman" pitchFamily="18" charset="0"/>
                    </a:rPr>
                    <a:t>      </a:t>
                  </a:r>
                  <a:r>
                    <a:rPr lang="en-US" sz="2900" dirty="0" err="1" smtClean="0">
                      <a:latin typeface="Times New Roman" pitchFamily="18" charset="0"/>
                      <a:cs typeface="Times New Roman" pitchFamily="18" charset="0"/>
                    </a:rPr>
                    <a:t>s.t.</a:t>
                  </a:r>
                  <a:r>
                    <a:rPr lang="en-US" sz="2900" dirty="0" smtClean="0">
                      <a:latin typeface="Times New Roman" pitchFamily="18" charset="0"/>
                      <a:cs typeface="Times New Roman" pitchFamily="18" charset="0"/>
                    </a:rPr>
                    <a:t>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9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9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≤</m:t>
                      </m:r>
                      <m:r>
                        <a:rPr lang="en-US" sz="29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𝒄</m:t>
                      </m:r>
                    </m:oMath>
                  </a14:m>
                  <a:endParaRPr lang="en-US" sz="2900" b="1" dirty="0" smtClean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9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124" y="4347578"/>
                  <a:ext cx="3212376" cy="546625"/>
                </a:xfrm>
                <a:prstGeom prst="rect">
                  <a:avLst/>
                </a:prstGeom>
                <a:blipFill>
                  <a:blip r:embed="rId7"/>
                  <a:stretch>
                    <a:fillRect t="-12222" b="-2888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08225" y="4853912"/>
                  <a:ext cx="3193900" cy="5539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1000"/>
                    </a:spcBef>
                  </a:pPr>
                  <a:r>
                    <a:rPr lang="en-US" sz="2900" dirty="0" smtClean="0">
                      <a:latin typeface="Times New Roman" pitchFamily="18" charset="0"/>
                      <a:cs typeface="Times New Roman" pitchFamily="18" charset="0"/>
                    </a:rPr>
                    <a:t>         </a:t>
                  </a:r>
                  <a14:m>
                    <m:oMath xmlns:m="http://schemas.openxmlformats.org/officeDocument/2006/math">
                      <m:r>
                        <a:rPr lang="en-US" sz="29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𝒚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≥</m:t>
                      </m:r>
                      <m:r>
                        <a:rPr lang="en-US" sz="29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0</m:t>
                      </m:r>
                    </m:oMath>
                  </a14:m>
                  <a:endParaRPr lang="en-US" sz="2900" dirty="0" smtClean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7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8225" y="4853912"/>
                  <a:ext cx="3193900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/>
          <p:cNvSpPr txBox="1"/>
          <p:nvPr/>
        </p:nvSpPr>
        <p:spPr>
          <a:xfrm>
            <a:off x="-6532" y="280080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 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duality</a:t>
            </a:r>
            <a:endParaRPr lang="en-US" sz="2900" kern="0" dirty="0">
              <a:solidFill>
                <a:srgbClr val="33CC33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55" y="301175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Weak duality: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020128" y="1780347"/>
            <a:ext cx="108486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(P)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433295" y="1812170"/>
            <a:ext cx="10951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-2937" y="3584779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is a feasible solution of (P)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feasible solution of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(D)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</a:t>
                </a:r>
                <a:endParaRPr lang="en-US" sz="2400" dirty="0" smtClean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37" y="3584779"/>
                <a:ext cx="9144000" cy="461665"/>
              </a:xfrm>
              <a:prstGeom prst="rect">
                <a:avLst/>
              </a:prstGeom>
              <a:blipFill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159" y="4130371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 smtClean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" y="4130371"/>
                <a:ext cx="9144000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159" y="4679011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Thus,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are optimal. </a:t>
                </a: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" y="4679011"/>
                <a:ext cx="9144000" cy="461665"/>
              </a:xfrm>
              <a:prstGeom prst="rect">
                <a:avLst/>
              </a:prstGeom>
              <a:blipFill>
                <a:blip r:embed="rId11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-6532" y="536611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Strong 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duality: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11" y="5901259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are optimal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" y="5901259"/>
                <a:ext cx="9144000" cy="461665"/>
              </a:xfrm>
              <a:prstGeom prst="rect">
                <a:avLst/>
              </a:prstGeom>
              <a:blipFill>
                <a:blip r:embed="rId1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93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532" y="142920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 formulation of </a:t>
            </a:r>
            <a:r>
              <a:rPr lang="en-US" sz="4400" dirty="0" smtClean="0">
                <a:solidFill>
                  <a:srgbClr val="33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MDST</a:t>
            </a:r>
            <a:endParaRPr lang="en-US" sz="2900" kern="0" dirty="0">
              <a:solidFill>
                <a:srgbClr val="33CC33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748" y="1121995"/>
                <a:ext cx="7001692" cy="178292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rtl="0">
                  <a:lnSpc>
                    <a:spcPct val="125000"/>
                  </a:lnSpc>
                </a:pPr>
                <a:r>
                  <a:rPr lang="en-US" b="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s.t.</a:t>
                </a:r>
                <a:r>
                  <a:rPr lang="en-US" dirty="0" smtClean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 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∖{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  <a:p>
                <a:pPr rtl="0">
                  <a:lnSpc>
                    <a:spcPct val="125000"/>
                  </a:lnSpc>
                </a:pP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                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748" y="1121995"/>
                <a:ext cx="7001692" cy="1782924"/>
              </a:xfrm>
              <a:prstGeom prst="rect">
                <a:avLst/>
              </a:prstGeom>
              <a:blipFill>
                <a:blip r:embed="rId2"/>
                <a:stretch>
                  <a:fillRect l="-434" b="-54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748" y="3103195"/>
                <a:ext cx="7001692" cy="18567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b="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∖{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s.t.</a:t>
                </a:r>
                <a:r>
                  <a:rPr lang="en-US" dirty="0" smtClean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: 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 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                       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∖{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748" y="3103195"/>
                <a:ext cx="7001692" cy="1856727"/>
              </a:xfrm>
              <a:prstGeom prst="rect">
                <a:avLst/>
              </a:prstGeom>
              <a:blipFill>
                <a:blip r:embed="rId3"/>
                <a:stretch>
                  <a:fillRect l="-434" b="-521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255" y="5178883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" y="5178883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255" y="5716471"/>
                <a:ext cx="9144000" cy="462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∉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}</m:t>
                      </m:r>
                    </m:oMath>
                  </m:oMathPara>
                </a14:m>
                <a:endParaRPr lang="en-US" sz="2400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" y="5716471"/>
                <a:ext cx="9144000" cy="462434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-6532" y="1751847"/>
            <a:ext cx="168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 smtClean="0">
                <a:cs typeface="Times New Roman" panose="02020603050405020304" pitchFamily="18" charset="0"/>
              </a:rPr>
              <a:t>(Primal)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6532" y="3769948"/>
            <a:ext cx="168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 smtClean="0">
                <a:cs typeface="Times New Roman" panose="02020603050405020304" pitchFamily="18" charset="0"/>
              </a:rPr>
              <a:t>(Dual)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937" y="625482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The LP is of 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exponential</a:t>
            </a:r>
            <a:r>
              <a:rPr lang="en-US" sz="2400" dirty="0" smtClean="0">
                <a:cs typeface="Times New Roman" panose="02020603050405020304" pitchFamily="18" charset="0"/>
              </a:rPr>
              <a:t> size!  Is it useful?</a:t>
            </a:r>
            <a:endParaRPr lang="en-US" sz="2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532" y="142920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 formulation of </a:t>
            </a:r>
            <a:r>
              <a:rPr lang="en-US" sz="4400" dirty="0" smtClean="0">
                <a:solidFill>
                  <a:srgbClr val="33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MDST</a:t>
            </a:r>
            <a:endParaRPr lang="en-US" sz="2900" kern="0" dirty="0">
              <a:solidFill>
                <a:srgbClr val="33CC33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52748" y="1121995"/>
                <a:ext cx="7001692" cy="178292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rtl="0">
                  <a:lnSpc>
                    <a:spcPct val="125000"/>
                  </a:lnSpc>
                </a:pPr>
                <a:r>
                  <a:rPr lang="en-US" b="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s.t.</a:t>
                </a:r>
                <a:r>
                  <a:rPr lang="en-US" dirty="0" smtClean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 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∖{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  <a:p>
                <a:pPr rtl="0">
                  <a:lnSpc>
                    <a:spcPct val="125000"/>
                  </a:lnSpc>
                </a:pP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                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748" y="1121995"/>
                <a:ext cx="7001692" cy="1782924"/>
              </a:xfrm>
              <a:prstGeom prst="rect">
                <a:avLst/>
              </a:prstGeom>
              <a:blipFill>
                <a:blip r:embed="rId2"/>
                <a:stretch>
                  <a:fillRect l="-434" b="-54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55" y="5465395"/>
                <a:ext cx="9144000" cy="1033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≤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≤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" y="5465395"/>
                <a:ext cx="9144000" cy="10337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-6532" y="1751847"/>
            <a:ext cx="168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 smtClean="0">
                <a:cs typeface="Times New Roman" panose="02020603050405020304" pitchFamily="18" charset="0"/>
              </a:rPr>
              <a:t>(Primal)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55" y="506915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Weak duality: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852748" y="3103195"/>
                <a:ext cx="7001692" cy="18567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b="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∖{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s.t.</a:t>
                </a:r>
                <a:r>
                  <a:rPr lang="en-US" dirty="0" smtClean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: 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 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                       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∖{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748" y="3103195"/>
                <a:ext cx="7001692" cy="1856727"/>
              </a:xfrm>
              <a:prstGeom prst="rect">
                <a:avLst/>
              </a:prstGeom>
              <a:blipFill>
                <a:blip r:embed="rId5"/>
                <a:stretch>
                  <a:fillRect l="-434" b="-521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6532" y="3769948"/>
            <a:ext cx="168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 smtClean="0">
                <a:cs typeface="Times New Roman" panose="02020603050405020304" pitchFamily="18" charset="0"/>
              </a:rPr>
              <a:t>(Dual)</a:t>
            </a:r>
          </a:p>
        </p:txBody>
      </p:sp>
    </p:spTree>
    <p:extLst>
      <p:ext uri="{BB962C8B-B14F-4D97-AF65-F5344CB8AC3E}">
        <p14:creationId xmlns:p14="http://schemas.microsoft.com/office/powerpoint/2010/main" val="761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55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-6532" y="142920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LP formulation of </a:t>
            </a:r>
            <a:r>
              <a:rPr lang="en-US" sz="4400" dirty="0" smtClean="0">
                <a:solidFill>
                  <a:srgbClr val="33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MDST</a:t>
            </a:r>
            <a:endParaRPr lang="en-US" sz="2900" kern="0" dirty="0">
              <a:solidFill>
                <a:srgbClr val="33CC33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55" y="113723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How do we know that the primal LP </a:t>
            </a:r>
            <a:r>
              <a:rPr lang="en-US" sz="2400" dirty="0" smtClean="0">
                <a:cs typeface="Times New Roman" panose="02020603050405020304" pitchFamily="18" charset="0"/>
              </a:rPr>
              <a:t>has </a:t>
            </a:r>
            <a:r>
              <a:rPr lang="en-US" sz="2400" dirty="0" smtClean="0">
                <a:cs typeface="Times New Roman" panose="02020603050405020304" pitchFamily="18" charset="0"/>
              </a:rPr>
              <a:t>an 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optimal </a:t>
            </a:r>
            <a:r>
              <a:rPr lang="en-US" sz="24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0,1</a:t>
            </a:r>
            <a:r>
              <a:rPr lang="en-US" sz="2400" dirty="0" smtClean="0">
                <a:cs typeface="Times New Roman" panose="02020603050405020304" pitchFamily="18" charset="0"/>
              </a:rPr>
              <a:t> solution that corresponds to an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MDST</a:t>
            </a:r>
            <a:r>
              <a:rPr lang="en-US" sz="2400" dirty="0" smtClean="0"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55" y="209430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All the constraints of the primal LP are clearly necessary. Thus, the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value of the primal LP is a lower bound on the weight of an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MDST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55" y="305137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Edmonds</a:t>
            </a:r>
            <a:r>
              <a:rPr lang="en-US" sz="2400" dirty="0" smtClean="0">
                <a:cs typeface="Times New Roman" panose="02020603050405020304" pitchFamily="18" charset="0"/>
              </a:rPr>
              <a:t>’ algorithm produces a feasible </a:t>
            </a:r>
            <a:r>
              <a:rPr lang="en-US" sz="24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0,1</a:t>
            </a:r>
            <a:r>
              <a:rPr lang="en-US" sz="2400" dirty="0" smtClean="0">
                <a:cs typeface="Times New Roman" panose="02020603050405020304" pitchFamily="18" charset="0"/>
              </a:rPr>
              <a:t> solution of the primal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 and a feasible solution of the dual of equal objective values. 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By weak duality, they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are both optimal.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55" y="437778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Thus, this is indeed </a:t>
            </a:r>
            <a:r>
              <a:rPr lang="en-US" sz="2400" dirty="0" smtClean="0">
                <a:cs typeface="Times New Roman" panose="02020603050405020304" pitchFamily="18" charset="0"/>
              </a:rPr>
              <a:t>an </a:t>
            </a:r>
            <a:r>
              <a:rPr lang="en-US" sz="2400" dirty="0" smtClean="0">
                <a:cs typeface="Times New Roman" panose="02020603050405020304" pitchFamily="18" charset="0"/>
              </a:rPr>
              <a:t>LP formulation of the problem.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5" y="49655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Furthermore, if all the weights are </a:t>
            </a:r>
            <a:r>
              <a:rPr lang="en-US" sz="2400" i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integral</a:t>
            </a:r>
            <a:r>
              <a:rPr lang="en-US" sz="2400" dirty="0" smtClean="0">
                <a:cs typeface="Times New Roman" panose="02020603050405020304" pitchFamily="18" charset="0"/>
              </a:rPr>
              <a:t>,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there is an </a:t>
            </a:r>
            <a:r>
              <a:rPr lang="en-US" sz="2400" i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integral</a:t>
            </a:r>
            <a:r>
              <a:rPr lang="en-US" sz="2400" dirty="0" smtClean="0">
                <a:cs typeface="Times New Roman" panose="02020603050405020304" pitchFamily="18" charset="0"/>
              </a:rPr>
              <a:t> optimal dual solution.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55" y="59225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The system is therefore </a:t>
            </a:r>
            <a:r>
              <a:rPr lang="en-US" sz="2400" i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Total Dual Integral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(TDI).</a:t>
            </a:r>
          </a:p>
        </p:txBody>
      </p:sp>
    </p:spTree>
    <p:extLst>
      <p:ext uri="{BB962C8B-B14F-4D97-AF65-F5344CB8AC3E}">
        <p14:creationId xmlns:p14="http://schemas.microsoft.com/office/powerpoint/2010/main" val="248093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532" y="341040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of optimality</a:t>
            </a:r>
            <a:endParaRPr lang="en-US" sz="29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55" y="133535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The optimal dual solution produced by Edmonds’ algorithm 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can be used as a </a:t>
            </a:r>
            <a:r>
              <a:rPr lang="en-US" sz="2400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certificate of optimality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255" y="2379295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The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certificate</a:t>
                </a:r>
                <a:r>
                  <a:rPr lang="en-US" sz="2400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can be checked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time,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faster than the time needed to find an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DMST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" y="2379295"/>
                <a:ext cx="9144000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255" y="342323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certificate</a:t>
            </a:r>
            <a:r>
              <a:rPr lang="en-US" sz="2400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is given in the form of a </a:t>
            </a:r>
            <a:r>
              <a:rPr lang="en-US" sz="2400" i="1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contraction forest</a:t>
            </a:r>
            <a:r>
              <a:rPr lang="en-US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,</a:t>
            </a:r>
            <a:br>
              <a:rPr lang="en-US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with the corresponding </a:t>
            </a:r>
            <a:r>
              <a:rPr lang="en-US" sz="2400" i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offset</a:t>
            </a:r>
            <a:r>
              <a:rPr lang="en-US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= </a:t>
            </a:r>
            <a:r>
              <a:rPr lang="en-US" sz="2400" i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dual value </a:t>
            </a:r>
            <a:r>
              <a:rPr lang="en-US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attached to each node.</a:t>
            </a:r>
            <a:endParaRPr lang="en-US" sz="2400" dirty="0" smtClean="0"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55" y="446717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To check the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certificate</a:t>
            </a:r>
            <a:r>
              <a:rPr lang="en-US" sz="2400" dirty="0" smtClean="0">
                <a:cs typeface="Times New Roman" panose="02020603050405020304" pitchFamily="18" charset="0"/>
              </a:rPr>
              <a:t> we need to answer 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(off-line) LCA queries and compute sums along paths.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55" y="551111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Can we hope to get a linear time 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verification</a:t>
            </a:r>
            <a:r>
              <a:rPr lang="en-US" sz="2400" dirty="0" smtClean="0">
                <a:cs typeface="Times New Roman" panose="02020603050405020304" pitchFamily="18" charset="0"/>
              </a:rPr>
              <a:t> algorithm?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5985" y="590735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Not likely, see below.</a:t>
            </a:r>
          </a:p>
        </p:txBody>
      </p:sp>
    </p:spTree>
    <p:extLst>
      <p:ext uri="{BB962C8B-B14F-4D97-AF65-F5344CB8AC3E}">
        <p14:creationId xmlns:p14="http://schemas.microsoft.com/office/powerpoint/2010/main" val="105280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532" y="144399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Contraction forest as a </a:t>
            </a:r>
            <a:r>
              <a:rPr lang="en-US" sz="4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endParaRPr lang="en-US" sz="2900" kern="0" dirty="0">
              <a:solidFill>
                <a:srgbClr val="00B05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0145" y="6195280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45" y="6195280"/>
                <a:ext cx="170104" cy="260335"/>
              </a:xfrm>
              <a:prstGeom prst="rect">
                <a:avLst/>
              </a:prstGeom>
              <a:blipFill rotWithShape="0">
                <a:blip r:embed="rId2"/>
                <a:stretch>
                  <a:fillRect l="-64286" r="-25000" b="-209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0641" y="6195280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1" y="6195280"/>
                <a:ext cx="170104" cy="260335"/>
              </a:xfrm>
              <a:prstGeom prst="rect">
                <a:avLst/>
              </a:prstGeom>
              <a:blipFill rotWithShape="0">
                <a:blip r:embed="rId3"/>
                <a:stretch>
                  <a:fillRect l="-50000" r="-7143" b="-93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46" idx="0"/>
            <a:endCxn id="50" idx="3"/>
          </p:cNvCxnSpPr>
          <p:nvPr/>
        </p:nvCxnSpPr>
        <p:spPr>
          <a:xfrm flipH="1" flipV="1">
            <a:off x="796406" y="5722388"/>
            <a:ext cx="122963" cy="46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7" idx="0"/>
            <a:endCxn id="50" idx="5"/>
          </p:cNvCxnSpPr>
          <p:nvPr/>
        </p:nvCxnSpPr>
        <p:spPr>
          <a:xfrm flipV="1">
            <a:off x="439993" y="5722388"/>
            <a:ext cx="152767" cy="46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8028" y="5476565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28" y="5476565"/>
                <a:ext cx="170104" cy="260335"/>
              </a:xfrm>
              <a:prstGeom prst="rect">
                <a:avLst/>
              </a:prstGeom>
              <a:blipFill rotWithShape="0">
                <a:blip r:embed="rId4"/>
                <a:stretch>
                  <a:fillRect l="-42857" b="-93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6508" y="6195280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08" y="6195280"/>
                <a:ext cx="170104" cy="260335"/>
              </a:xfrm>
              <a:prstGeom prst="rect">
                <a:avLst/>
              </a:prstGeom>
              <a:blipFill rotWithShape="0">
                <a:blip r:embed="rId5"/>
                <a:stretch>
                  <a:fillRect l="-67857" r="-25000" b="-209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81643" y="6195280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43" y="6195280"/>
                <a:ext cx="170104" cy="260335"/>
              </a:xfrm>
              <a:prstGeom prst="rect">
                <a:avLst/>
              </a:prstGeom>
              <a:blipFill rotWithShape="0">
                <a:blip r:embed="rId6"/>
                <a:stretch>
                  <a:fillRect l="-42857" r="-7143" b="-93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52862" y="6195280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862" y="6195280"/>
                <a:ext cx="170104" cy="260335"/>
              </a:xfrm>
              <a:prstGeom prst="rect">
                <a:avLst/>
              </a:prstGeom>
              <a:blipFill rotWithShape="0">
                <a:blip r:embed="rId7"/>
                <a:stretch>
                  <a:fillRect l="-82143" t="-4651" r="-39286" b="-511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43" idx="0"/>
            <a:endCxn id="51" idx="3"/>
          </p:cNvCxnSpPr>
          <p:nvPr/>
        </p:nvCxnSpPr>
        <p:spPr>
          <a:xfrm flipH="1" flipV="1">
            <a:off x="1909570" y="5730788"/>
            <a:ext cx="277456" cy="459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4" idx="0"/>
            <a:endCxn id="51" idx="4"/>
          </p:cNvCxnSpPr>
          <p:nvPr/>
        </p:nvCxnSpPr>
        <p:spPr>
          <a:xfrm flipH="1" flipV="1">
            <a:off x="1807747" y="5772965"/>
            <a:ext cx="32101" cy="417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51" idx="5"/>
          </p:cNvCxnSpPr>
          <p:nvPr/>
        </p:nvCxnSpPr>
        <p:spPr>
          <a:xfrm flipV="1">
            <a:off x="1461560" y="5730788"/>
            <a:ext cx="244364" cy="464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85120" y="5476565"/>
                <a:ext cx="115445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120" y="5476565"/>
                <a:ext cx="115445" cy="260335"/>
              </a:xfrm>
              <a:prstGeom prst="rect">
                <a:avLst/>
              </a:prstGeom>
              <a:blipFill rotWithShape="0">
                <a:blip r:embed="rId8"/>
                <a:stretch>
                  <a:fillRect l="-126316" r="-68421" b="-418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stCxn id="51" idx="7"/>
            <a:endCxn id="49" idx="3"/>
          </p:cNvCxnSpPr>
          <p:nvPr/>
        </p:nvCxnSpPr>
        <p:spPr>
          <a:xfrm flipH="1" flipV="1">
            <a:off x="1309192" y="4937798"/>
            <a:ext cx="396732" cy="589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0" idx="0"/>
            <a:endCxn id="49" idx="5"/>
          </p:cNvCxnSpPr>
          <p:nvPr/>
        </p:nvCxnSpPr>
        <p:spPr>
          <a:xfrm flipV="1">
            <a:off x="694583" y="4937798"/>
            <a:ext cx="410963" cy="5387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61414" y="4704919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14" y="4704919"/>
                <a:ext cx="170104" cy="260335"/>
              </a:xfrm>
              <a:prstGeom prst="rect">
                <a:avLst/>
              </a:prstGeom>
              <a:blipFill rotWithShape="0">
                <a:blip r:embed="rId9"/>
                <a:stretch>
                  <a:fillRect l="-70370" t="-2326" r="-25926" b="-186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15677" y="6195280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677" y="6195280"/>
                <a:ext cx="170104" cy="260335"/>
              </a:xfrm>
              <a:prstGeom prst="rect">
                <a:avLst/>
              </a:prstGeom>
              <a:blipFill rotWithShape="0">
                <a:blip r:embed="rId10"/>
                <a:stretch>
                  <a:fillRect l="-46429" r="-3571" b="-186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13171" y="6195280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171" y="6195280"/>
                <a:ext cx="170104" cy="260335"/>
              </a:xfrm>
              <a:prstGeom prst="rect">
                <a:avLst/>
              </a:prstGeom>
              <a:blipFill rotWithShape="0">
                <a:blip r:embed="rId11"/>
                <a:stretch>
                  <a:fillRect l="-64286" t="-2326" r="-25000" b="-511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275285" y="6195280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85" y="6195280"/>
                <a:ext cx="170104" cy="260335"/>
              </a:xfrm>
              <a:prstGeom prst="rect">
                <a:avLst/>
              </a:prstGeom>
              <a:blipFill rotWithShape="0">
                <a:blip r:embed="rId12"/>
                <a:stretch>
                  <a:fillRect l="-64286" r="-25000" b="-209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40" idx="0"/>
            <a:endCxn id="52" idx="3"/>
          </p:cNvCxnSpPr>
          <p:nvPr/>
        </p:nvCxnSpPr>
        <p:spPr>
          <a:xfrm flipH="1" flipV="1">
            <a:off x="3049665" y="5676295"/>
            <a:ext cx="264972" cy="5138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1" idx="0"/>
            <a:endCxn id="52" idx="4"/>
          </p:cNvCxnSpPr>
          <p:nvPr/>
        </p:nvCxnSpPr>
        <p:spPr>
          <a:xfrm flipV="1">
            <a:off x="2913171" y="5718472"/>
            <a:ext cx="34671" cy="471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0"/>
            <a:endCxn id="52" idx="5"/>
          </p:cNvCxnSpPr>
          <p:nvPr/>
        </p:nvCxnSpPr>
        <p:spPr>
          <a:xfrm flipV="1">
            <a:off x="2600729" y="5676295"/>
            <a:ext cx="245290" cy="518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933722" y="5430472"/>
                <a:ext cx="115445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22" y="5430472"/>
                <a:ext cx="115445" cy="260335"/>
              </a:xfrm>
              <a:prstGeom prst="rect">
                <a:avLst/>
              </a:prstGeom>
              <a:blipFill rotWithShape="0">
                <a:blip r:embed="rId13"/>
                <a:stretch>
                  <a:fillRect l="-94737" t="-2326" r="-31579" b="-186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42682" y="6195280"/>
                <a:ext cx="115445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82" y="6195280"/>
                <a:ext cx="115445" cy="260335"/>
              </a:xfrm>
              <a:prstGeom prst="rect">
                <a:avLst/>
              </a:prstGeom>
              <a:blipFill rotWithShape="0">
                <a:blip r:embed="rId14"/>
                <a:stretch>
                  <a:fillRect l="-126316" r="-68421" b="-93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53" idx="0"/>
            <a:endCxn id="39" idx="3"/>
          </p:cNvCxnSpPr>
          <p:nvPr/>
        </p:nvCxnSpPr>
        <p:spPr>
          <a:xfrm flipH="1" flipV="1">
            <a:off x="2919277" y="4284535"/>
            <a:ext cx="823405" cy="19055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2" idx="0"/>
            <a:endCxn id="39" idx="4"/>
          </p:cNvCxnSpPr>
          <p:nvPr/>
        </p:nvCxnSpPr>
        <p:spPr>
          <a:xfrm flipH="1" flipV="1">
            <a:off x="2817454" y="4326712"/>
            <a:ext cx="130388" cy="1103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9" idx="6"/>
            <a:endCxn id="49" idx="1"/>
          </p:cNvCxnSpPr>
          <p:nvPr/>
        </p:nvCxnSpPr>
        <p:spPr>
          <a:xfrm flipH="1">
            <a:off x="1309192" y="4182712"/>
            <a:ext cx="1364262" cy="551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803842" y="4012306"/>
                <a:ext cx="115445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842" y="4012306"/>
                <a:ext cx="115445" cy="260335"/>
              </a:xfrm>
              <a:prstGeom prst="rect">
                <a:avLst/>
              </a:prstGeom>
              <a:blipFill rotWithShape="0">
                <a:blip r:embed="rId15"/>
                <a:stretch>
                  <a:fillRect l="-100000" r="-36842" b="-93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>
            <a:spLocks noChangeAspect="1"/>
          </p:cNvSpPr>
          <p:nvPr/>
        </p:nvSpPr>
        <p:spPr>
          <a:xfrm flipH="1">
            <a:off x="2673454" y="4038712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 flipH="1">
            <a:off x="3170637" y="6190125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 flipH="1">
            <a:off x="2769171" y="6190125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 flipH="1">
            <a:off x="2434278" y="6190125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 flipH="1">
            <a:off x="2043026" y="6190125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 flipH="1">
            <a:off x="1695848" y="6190125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 flipH="1">
            <a:off x="1258612" y="6190125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 flipH="1">
            <a:off x="775369" y="6190125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 flipH="1">
            <a:off x="295993" y="6190125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 flipH="1">
            <a:off x="1063369" y="4691975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 flipH="1">
            <a:off x="550583" y="5476565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 flipH="1">
            <a:off x="1663747" y="5484965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 flipH="1">
            <a:off x="2803842" y="5430472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 flipH="1">
            <a:off x="3598682" y="6190125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693217" y="6203987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217" y="6203987"/>
                <a:ext cx="170104" cy="260335"/>
              </a:xfrm>
              <a:prstGeom prst="rect">
                <a:avLst/>
              </a:prstGeom>
              <a:blipFill rotWithShape="0">
                <a:blip r:embed="rId16"/>
                <a:stretch>
                  <a:fillRect l="-64286" r="-25000" b="-428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23713" y="6203987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13" y="6203987"/>
                <a:ext cx="170104" cy="260335"/>
              </a:xfrm>
              <a:prstGeom prst="rect">
                <a:avLst/>
              </a:prstGeom>
              <a:blipFill rotWithShape="0">
                <a:blip r:embed="rId17"/>
                <a:stretch>
                  <a:fillRect l="-50000" r="-3571" b="-119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/>
          <p:cNvCxnSpPr>
            <a:stCxn id="88" idx="0"/>
            <a:endCxn id="90" idx="3"/>
          </p:cNvCxnSpPr>
          <p:nvPr/>
        </p:nvCxnSpPr>
        <p:spPr>
          <a:xfrm flipH="1" flipV="1">
            <a:off x="4619478" y="5731095"/>
            <a:ext cx="122963" cy="46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9" idx="0"/>
            <a:endCxn id="90" idx="5"/>
          </p:cNvCxnSpPr>
          <p:nvPr/>
        </p:nvCxnSpPr>
        <p:spPr>
          <a:xfrm flipV="1">
            <a:off x="4263065" y="5731095"/>
            <a:ext cx="152767" cy="46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461100" y="5485272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100" y="5485272"/>
                <a:ext cx="170104" cy="260335"/>
              </a:xfrm>
              <a:prstGeom prst="rect">
                <a:avLst/>
              </a:prstGeom>
              <a:blipFill rotWithShape="0">
                <a:blip r:embed="rId18"/>
                <a:stretch>
                  <a:fillRect l="-64286" r="-25000" b="-395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/>
          <p:cNvSpPr>
            <a:spLocks noChangeAspect="1"/>
          </p:cNvSpPr>
          <p:nvPr/>
        </p:nvSpPr>
        <p:spPr>
          <a:xfrm flipH="1">
            <a:off x="4598441" y="6198832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 flipH="1">
            <a:off x="4119065" y="6198832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 flipH="1">
            <a:off x="4373655" y="5485272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TextBox 90"/>
          <p:cNvSpPr txBox="1"/>
          <p:nvPr/>
        </p:nvSpPr>
        <p:spPr>
          <a:xfrm>
            <a:off x="4408" y="10199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The </a:t>
            </a:r>
            <a:r>
              <a:rPr lang="en-US" sz="2400" i="1" dirty="0" smtClean="0">
                <a:cs typeface="Times New Roman" panose="02020603050405020304" pitchFamily="18" charset="0"/>
              </a:rPr>
              <a:t>leaves</a:t>
            </a:r>
            <a:r>
              <a:rPr lang="en-US" sz="2400" dirty="0" smtClean="0">
                <a:cs typeface="Times New Roman" panose="02020603050405020304" pitchFamily="18" charset="0"/>
              </a:rPr>
              <a:t> are the original vertices of the graph.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328" y="145789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The </a:t>
            </a:r>
            <a:r>
              <a:rPr lang="en-US" sz="2400" i="1" dirty="0" smtClean="0">
                <a:cs typeface="Times New Roman" panose="02020603050405020304" pitchFamily="18" charset="0"/>
              </a:rPr>
              <a:t>non</a:t>
            </a:r>
            <a:r>
              <a:rPr lang="en-US" sz="2400" dirty="0" smtClean="0">
                <a:cs typeface="Times New Roman" panose="02020603050405020304" pitchFamily="18" charset="0"/>
              </a:rPr>
              <a:t>-leaves are super-vertices = </a:t>
            </a:r>
            <a:r>
              <a:rPr lang="en-US" sz="2400" i="1" dirty="0" smtClean="0">
                <a:cs typeface="Times New Roman" panose="02020603050405020304" pitchFamily="18" charset="0"/>
              </a:rPr>
              <a:t>cuts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4247" y="189581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The </a:t>
            </a:r>
            <a:r>
              <a:rPr lang="en-US" sz="2400" i="1" dirty="0" smtClean="0">
                <a:cs typeface="Times New Roman" panose="02020603050405020304" pitchFamily="18" charset="0"/>
              </a:rPr>
              <a:t>parent</a:t>
            </a:r>
            <a:r>
              <a:rPr lang="en-US" sz="2400" dirty="0" smtClean="0">
                <a:cs typeface="Times New Roman" panose="02020603050405020304" pitchFamily="18" charset="0"/>
              </a:rPr>
              <a:t> of a node is the node into which it was contracted.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167" y="277167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To each node we attach the </a:t>
            </a:r>
            <a:r>
              <a:rPr lang="en-US" sz="24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offset</a:t>
            </a:r>
            <a:r>
              <a:rPr lang="en-US" sz="2400" dirty="0" smtClean="0">
                <a:cs typeface="Times New Roman" panose="02020603050405020304" pitchFamily="18" charset="0"/>
              </a:rPr>
              <a:t> added to edges </a:t>
            </a:r>
            <a:r>
              <a:rPr lang="en-US" sz="2400" i="1" dirty="0" smtClean="0">
                <a:cs typeface="Times New Roman" panose="02020603050405020304" pitchFamily="18" charset="0"/>
              </a:rPr>
              <a:t>entering</a:t>
            </a:r>
            <a:r>
              <a:rPr lang="en-US" sz="2400" dirty="0" smtClean="0">
                <a:cs typeface="Times New Roman" panose="02020603050405020304" pitchFamily="18" charset="0"/>
              </a:rPr>
              <a:t>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4247" y="3209601"/>
                <a:ext cx="9148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What is the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final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weight of an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" y="3209601"/>
                <a:ext cx="9148920" cy="461665"/>
              </a:xfrm>
              <a:prstGeom prst="rect">
                <a:avLst/>
              </a:prstGeom>
              <a:blipFill rotWithShape="0">
                <a:blip r:embed="rId19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327462" y="3817226"/>
                <a:ext cx="54699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The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original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weight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plus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the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sum of the </a:t>
                </a:r>
                <a:r>
                  <a:rPr lang="en-US" sz="24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offsets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𝐿𝐶𝐴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not including the </a:t>
                </a:r>
                <a:r>
                  <a:rPr lang="en-US" sz="24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offset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𝐿𝐶𝐴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62" y="3817226"/>
                <a:ext cx="5469951" cy="1200329"/>
              </a:xfrm>
              <a:prstGeom prst="rect">
                <a:avLst/>
              </a:prstGeom>
              <a:blipFill rotWithShape="0">
                <a:blip r:embed="rId20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urved Connector 98"/>
          <p:cNvCxnSpPr>
            <a:stCxn id="40" idx="4"/>
            <a:endCxn id="11" idx="2"/>
          </p:cNvCxnSpPr>
          <p:nvPr/>
        </p:nvCxnSpPr>
        <p:spPr bwMode="auto">
          <a:xfrm rot="5400000" flipH="1">
            <a:off x="2579411" y="5742899"/>
            <a:ext cx="22510" cy="1447942"/>
          </a:xfrm>
          <a:prstGeom prst="curvedConnector3">
            <a:avLst>
              <a:gd name="adj1" fmla="val -1015549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5672722" y="5122306"/>
            <a:ext cx="3322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Check that the modified weight of all tree edges 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is 0, and that all modified weights are non-negative.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243823" y="6208907"/>
                <a:ext cx="170104" cy="260335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he-IL" sz="2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23" y="6208907"/>
                <a:ext cx="170104" cy="260335"/>
              </a:xfrm>
              <a:prstGeom prst="rect">
                <a:avLst/>
              </a:prstGeom>
              <a:blipFill rotWithShape="0">
                <a:blip r:embed="rId21"/>
                <a:stretch>
                  <a:fillRect l="-39286" r="-7143" b="-95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/>
          <p:cNvSpPr>
            <a:spLocks noChangeAspect="1"/>
          </p:cNvSpPr>
          <p:nvPr/>
        </p:nvSpPr>
        <p:spPr>
          <a:xfrm flipH="1">
            <a:off x="5149047" y="6203752"/>
            <a:ext cx="288000" cy="28800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TextBox 62"/>
          <p:cNvSpPr txBox="1"/>
          <p:nvPr/>
        </p:nvSpPr>
        <p:spPr>
          <a:xfrm>
            <a:off x="14247" y="233374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(The cuts used in the dual form a </a:t>
            </a:r>
            <a:r>
              <a:rPr lang="en-US" sz="2400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laminar family</a:t>
            </a:r>
            <a:r>
              <a:rPr lang="en-US" sz="2400" dirty="0" smtClean="0"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26494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95" grpId="0"/>
      <p:bldP spid="96" grpId="0"/>
      <p:bldP spid="97" grpId="0"/>
      <p:bldP spid="102" grpId="0"/>
      <p:bldP spid="6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532" y="222168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Shortest Path 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4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MDST</a:t>
            </a:r>
            <a:endParaRPr lang="en-US" sz="2900" kern="0" dirty="0">
              <a:solidFill>
                <a:srgbClr val="00B05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255" y="1125043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be a positively weighted directed graph.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" y="1125043"/>
                <a:ext cx="9144000" cy="461665"/>
              </a:xfrm>
              <a:prstGeom prst="rect">
                <a:avLst/>
              </a:prstGeom>
              <a:blipFill>
                <a:blip r:embed="rId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490" y="604756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((Re-)discovered by Shiri </a:t>
            </a:r>
            <a:r>
              <a:rPr lang="en-US" sz="2400" dirty="0" err="1" smtClean="0">
                <a:cs typeface="Times New Roman" panose="02020603050405020304" pitchFamily="18" charset="0"/>
              </a:rPr>
              <a:t>Chechik</a:t>
            </a:r>
            <a:r>
              <a:rPr lang="en-US" sz="2400" dirty="0" smtClean="0">
                <a:cs typeface="Times New Roman" panose="02020603050405020304" pitchFamily="18" charset="0"/>
              </a:rPr>
              <a:t>.)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241368" y="3850452"/>
            <a:ext cx="4648200" cy="2080956"/>
          </a:xfrm>
          <a:prstGeom prst="ellips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550558" y="4422150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558" y="4422150"/>
                <a:ext cx="535263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2602014" y="4909791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292566" y="3850452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566" y="3850452"/>
                <a:ext cx="535263" cy="525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314838" y="4422150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838" y="4422150"/>
                <a:ext cx="535263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6183414" y="4909791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255" y="1668603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 Want to find a </a:t>
                </a:r>
                <a:r>
                  <a:rPr lang="en-US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shortest path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" y="1668603"/>
                <a:ext cx="9144000" cy="461665"/>
              </a:xfrm>
              <a:prstGeom prst="rect">
                <a:avLst/>
              </a:prstGeom>
              <a:blipFill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255" y="2212163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Add 0-edges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to all vertices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" y="2212163"/>
                <a:ext cx="9144000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255" y="2755723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An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MDST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is composed of a </a:t>
                </a:r>
                <a:r>
                  <a:rPr lang="en-US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shortest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and 0-edge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to all vertices not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" y="2755723"/>
                <a:ext cx="9144000" cy="830997"/>
              </a:xfrm>
              <a:prstGeom prst="rect">
                <a:avLst/>
              </a:prstGeom>
              <a:blipFill>
                <a:blip r:embed="rId8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4406868" y="4059865"/>
            <a:ext cx="1974666" cy="1863085"/>
            <a:chOff x="4406868" y="4178737"/>
            <a:chExt cx="1974666" cy="1863085"/>
          </a:xfrm>
        </p:grpSpPr>
        <p:sp>
          <p:nvSpPr>
            <p:cNvPr id="15" name="Oval 56"/>
            <p:cNvSpPr>
              <a:spLocks noChangeAspect="1" noChangeArrowheads="1"/>
            </p:cNvSpPr>
            <p:nvPr/>
          </p:nvSpPr>
          <p:spPr bwMode="auto">
            <a:xfrm>
              <a:off x="4406868" y="5578249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6" name="Oval 56"/>
            <p:cNvSpPr>
              <a:spLocks noChangeAspect="1" noChangeArrowheads="1"/>
            </p:cNvSpPr>
            <p:nvPr/>
          </p:nvSpPr>
          <p:spPr bwMode="auto">
            <a:xfrm>
              <a:off x="4731132" y="4235749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21" name="Curved Connector 20"/>
            <p:cNvCxnSpPr>
              <a:stCxn id="14" idx="0"/>
              <a:endCxn id="16" idx="6"/>
            </p:cNvCxnSpPr>
            <p:nvPr/>
          </p:nvCxnSpPr>
          <p:spPr bwMode="auto">
            <a:xfrm rot="16200000" flipV="1">
              <a:off x="5286313" y="3996042"/>
              <a:ext cx="666185" cy="1344194"/>
            </a:xfrm>
            <a:prstGeom prst="curvedConnector2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Curved Connector 22"/>
            <p:cNvCxnSpPr>
              <a:stCxn id="14" idx="4"/>
              <a:endCxn id="15" idx="6"/>
            </p:cNvCxnSpPr>
            <p:nvPr/>
          </p:nvCxnSpPr>
          <p:spPr bwMode="auto">
            <a:xfrm rot="5400000">
              <a:off x="5218412" y="4604456"/>
              <a:ext cx="477722" cy="1668458"/>
            </a:xfrm>
            <a:prstGeom prst="curvedConnector2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846271" y="4178737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he-IL" sz="2800" dirty="0">
                    <a:solidFill>
                      <a:srgbClr val="FF0000"/>
                    </a:solidFill>
                    <a:latin typeface="Times New Roman" pitchFamily="18" charset="0"/>
                    <a:ea typeface="MS PGothic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271" y="4178737"/>
                  <a:ext cx="535263" cy="52597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195476" y="5515844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he-IL" sz="2800" dirty="0">
                    <a:solidFill>
                      <a:srgbClr val="FF0000"/>
                    </a:solidFill>
                    <a:latin typeface="Times New Roman" pitchFamily="18" charset="0"/>
                    <a:ea typeface="MS PGothic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476" y="5515844"/>
                  <a:ext cx="535263" cy="52597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2818190" y="4733795"/>
            <a:ext cx="3365224" cy="251696"/>
            <a:chOff x="2818190" y="4852667"/>
            <a:chExt cx="3365224" cy="251696"/>
          </a:xfrm>
        </p:grpSpPr>
        <p:sp>
          <p:nvSpPr>
            <p:cNvPr id="32" name="Oval 56"/>
            <p:cNvSpPr>
              <a:spLocks noChangeAspect="1" noChangeArrowheads="1"/>
            </p:cNvSpPr>
            <p:nvPr/>
          </p:nvSpPr>
          <p:spPr bwMode="auto">
            <a:xfrm>
              <a:off x="3562134" y="4852667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3" name="Oval 56"/>
            <p:cNvSpPr>
              <a:spLocks noChangeAspect="1" noChangeArrowheads="1"/>
            </p:cNvSpPr>
            <p:nvPr/>
          </p:nvSpPr>
          <p:spPr bwMode="auto">
            <a:xfrm>
              <a:off x="4514956" y="4852667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34" name="Oval 56"/>
            <p:cNvSpPr>
              <a:spLocks noChangeAspect="1" noChangeArrowheads="1"/>
            </p:cNvSpPr>
            <p:nvPr/>
          </p:nvSpPr>
          <p:spPr bwMode="auto">
            <a:xfrm>
              <a:off x="5346622" y="4905770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36" name="Straight Arrow Connector 35"/>
            <p:cNvCxnSpPr>
              <a:stCxn id="11" idx="6"/>
              <a:endCxn id="32" idx="2"/>
            </p:cNvCxnSpPr>
            <p:nvPr/>
          </p:nvCxnSpPr>
          <p:spPr bwMode="auto">
            <a:xfrm flipV="1">
              <a:off x="2818190" y="4951964"/>
              <a:ext cx="743944" cy="148564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Straight Arrow Connector 39"/>
            <p:cNvCxnSpPr>
              <a:stCxn id="32" idx="6"/>
              <a:endCxn id="33" idx="2"/>
            </p:cNvCxnSpPr>
            <p:nvPr/>
          </p:nvCxnSpPr>
          <p:spPr bwMode="auto">
            <a:xfrm>
              <a:off x="3778310" y="4951964"/>
              <a:ext cx="736646" cy="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33" idx="6"/>
              <a:endCxn id="34" idx="2"/>
            </p:cNvCxnSpPr>
            <p:nvPr/>
          </p:nvCxnSpPr>
          <p:spPr bwMode="auto">
            <a:xfrm>
              <a:off x="4731132" y="4951964"/>
              <a:ext cx="615490" cy="53103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34" idx="6"/>
              <a:endCxn id="14" idx="2"/>
            </p:cNvCxnSpPr>
            <p:nvPr/>
          </p:nvCxnSpPr>
          <p:spPr bwMode="auto">
            <a:xfrm>
              <a:off x="5562798" y="5005067"/>
              <a:ext cx="620616" cy="95461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6415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9" grpId="0"/>
      <p:bldP spid="2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59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-15240" y="1925981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Bonus material</a:t>
            </a:r>
            <a:endParaRPr lang="en-US" sz="40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0556" y="2714275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Not covered in class this term</a:t>
            </a:r>
            <a:endParaRPr lang="he-IL" sz="2600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7715" y="3818783"/>
            <a:ext cx="62028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“Careful. We don’t want to learn from this.”</a:t>
            </a:r>
            <a:r>
              <a:rPr lang="en-US" sz="2400" dirty="0">
                <a:cs typeface="Times New Roman" panose="02020603050405020304" pitchFamily="18" charset="0"/>
              </a:rPr>
              <a:t/>
            </a:r>
            <a:br>
              <a:rPr lang="en-US" sz="2400" dirty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(Bill </a:t>
            </a:r>
            <a:r>
              <a:rPr lang="en-US" sz="2400" dirty="0">
                <a:cs typeface="Times New Roman" panose="02020603050405020304" pitchFamily="18" charset="0"/>
              </a:rPr>
              <a:t>Watterson, </a:t>
            </a:r>
            <a:r>
              <a:rPr lang="en-US" sz="2400" dirty="0" smtClean="0">
                <a:cs typeface="Times New Roman" panose="02020603050405020304" pitchFamily="18" charset="0"/>
              </a:rPr>
              <a:t>“Calvin and Hobbes”)</a:t>
            </a:r>
            <a:endParaRPr lang="he-IL" sz="2400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532" y="130844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Directed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38" y="1019439"/>
                <a:ext cx="9138462" cy="12003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Exercise 1: 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Give an example of a digraph in which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the </a:t>
                </a:r>
                <a:r>
                  <a:rPr lang="en-US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lightest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edge does </a:t>
                </a:r>
                <a:r>
                  <a:rPr lang="en-US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not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belong to any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MDST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rooted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even though it does belong to some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DST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rooted </a:t>
                </a:r>
                <a:r>
                  <a:rPr lang="en-US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4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" y="1019439"/>
                <a:ext cx="9138462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778" y="2310950"/>
                <a:ext cx="9138462" cy="12003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Exercise 2: 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Give an example of a digraph in which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the </a:t>
                </a:r>
                <a:r>
                  <a:rPr lang="en-US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heaviest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edge belongs to all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MDST</a:t>
                </a:r>
                <a:r>
                  <a:rPr lang="en-US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rooted 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even though there are some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DST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rooted 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that avoids it.</a:t>
                </a:r>
                <a:endParaRPr lang="he-IL" sz="24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8" y="2310950"/>
                <a:ext cx="9138462" cy="1200329"/>
              </a:xfrm>
              <a:prstGeom prst="rect">
                <a:avLst/>
              </a:prstGeom>
              <a:blipFill rotWithShape="0">
                <a:blip r:embed="rId3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778" y="3602461"/>
            <a:ext cx="913846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Exercise 3: 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Give an example of a digraph in which </a:t>
            </a:r>
            <a:b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all edge weights are </a:t>
            </a:r>
            <a:r>
              <a:rPr lang="en-US" sz="2400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distinct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but the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MDST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is not </a:t>
            </a:r>
            <a:r>
              <a:rPr lang="en-US" sz="2400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unique</a:t>
            </a: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endParaRPr lang="he-IL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38" y="4524639"/>
                <a:ext cx="9138462" cy="19389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Exercise 4: 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Give an example of a digraph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and two weight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yet the </a:t>
                </a:r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MDST</a:t>
                </a: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 rooted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b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are not the same.</a:t>
                </a:r>
                <a:endParaRPr lang="he-IL" sz="24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" y="4524639"/>
                <a:ext cx="9138462" cy="1938992"/>
              </a:xfrm>
              <a:prstGeom prst="rect">
                <a:avLst/>
              </a:prstGeom>
              <a:blipFill rotWithShape="0">
                <a:blip r:embed="rId4"/>
                <a:stretch>
                  <a:fillRect t="-2516" b="-62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84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532" y="109369"/>
            <a:ext cx="9144000" cy="11387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efficient implementation </a:t>
            </a:r>
            <a:b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</a:t>
            </a:r>
            <a:r>
              <a:rPr lang="en-US" sz="24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Gabow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</a:t>
            </a:r>
            <a:r>
              <a:rPr lang="en-US" sz="24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Galil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-Spencer-</a:t>
            </a:r>
            <a:r>
              <a:rPr lang="en-US" sz="24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Tarjan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lang="en-US" sz="24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1987)]</a:t>
            </a:r>
            <a:endParaRPr lang="en-US" sz="24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" y="1300592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The current algorithm runs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time.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" y="1300592"/>
                <a:ext cx="9144000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615" y="172191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In the worst case, each edge is </a:t>
            </a:r>
            <a:r>
              <a:rPr lang="en-US" sz="2400" i="1" dirty="0" smtClean="0">
                <a:cs typeface="Times New Roman" panose="02020603050405020304" pitchFamily="18" charset="0"/>
              </a:rPr>
              <a:t>inserted</a:t>
            </a:r>
            <a:r>
              <a:rPr lang="en-US" sz="2400" dirty="0" smtClean="0">
                <a:cs typeface="Times New Roman" panose="02020603050405020304" pitchFamily="18" charset="0"/>
              </a:rPr>
              <a:t> and </a:t>
            </a:r>
            <a:r>
              <a:rPr lang="en-US" sz="2400" i="1" dirty="0" smtClean="0">
                <a:cs typeface="Times New Roman" panose="02020603050405020304" pitchFamily="18" charset="0"/>
              </a:rPr>
              <a:t>deleted</a:t>
            </a:r>
            <a:r>
              <a:rPr lang="en-US" sz="2400" dirty="0" smtClean="0">
                <a:cs typeface="Times New Roman" panose="02020603050405020304" pitchFamily="18" charset="0"/>
              </a:rPr>
              <a:t> from a heap.</a:t>
            </a:r>
            <a:endParaRPr lang="en-US" sz="24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12" y="214324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Can we reduce the number of </a:t>
            </a:r>
            <a:r>
              <a:rPr lang="en-US" sz="2400" i="1" dirty="0" smtClean="0">
                <a:cs typeface="Times New Roman" panose="02020603050405020304" pitchFamily="18" charset="0"/>
              </a:rPr>
              <a:t>insertions</a:t>
            </a:r>
            <a:r>
              <a:rPr lang="en-US" sz="2400" dirty="0" smtClean="0">
                <a:cs typeface="Times New Roman" panose="02020603050405020304" pitchFamily="18" charset="0"/>
              </a:rPr>
              <a:t> and </a:t>
            </a:r>
            <a:r>
              <a:rPr lang="en-US" sz="2400" i="1" dirty="0" smtClean="0">
                <a:cs typeface="Times New Roman" panose="02020603050405020304" pitchFamily="18" charset="0"/>
              </a:rPr>
              <a:t>deletions</a:t>
            </a:r>
            <a:r>
              <a:rPr lang="en-US" sz="2400" dirty="0" smtClean="0">
                <a:cs typeface="Times New Roman" panose="02020603050405020304" pitchFamily="18" charset="0"/>
              </a:rPr>
              <a:t>?</a:t>
            </a:r>
            <a:endParaRPr lang="en-US" sz="24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63" y="25645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cs typeface="Times New Roman" panose="02020603050405020304" pitchFamily="18" charset="0"/>
              </a:rPr>
              <a:t>emove self-loops and parallel edges as soon as they occur.</a:t>
            </a:r>
            <a:endParaRPr lang="en-US" sz="24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04" y="298589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Heaps hold </a:t>
            </a:r>
            <a:r>
              <a:rPr lang="en-US" sz="2400" i="1" dirty="0" smtClean="0">
                <a:cs typeface="Times New Roman" panose="02020603050405020304" pitchFamily="18" charset="0"/>
              </a:rPr>
              <a:t>vertices</a:t>
            </a:r>
            <a:r>
              <a:rPr lang="en-US" sz="2400" dirty="0" smtClean="0">
                <a:cs typeface="Times New Roman" panose="02020603050405020304" pitchFamily="18" charset="0"/>
              </a:rPr>
              <a:t> rather than </a:t>
            </a:r>
            <a:r>
              <a:rPr lang="en-US" sz="2400" i="1" dirty="0" smtClean="0">
                <a:cs typeface="Times New Roman" panose="02020603050405020304" pitchFamily="18" charset="0"/>
              </a:rPr>
              <a:t>edges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02" y="340722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Each vertex is in at most one heap.</a:t>
            </a:r>
            <a:endParaRPr lang="en-US" sz="24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13605" y="38285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For each vertex </a:t>
            </a:r>
            <a:r>
              <a:rPr lang="en-US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maintain an </a:t>
            </a:r>
            <a:r>
              <a:rPr lang="en-US" sz="24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exit list </a:t>
            </a:r>
            <a:r>
              <a:rPr lang="en-US" sz="2400" dirty="0" smtClean="0">
                <a:cs typeface="Times New Roman" panose="02020603050405020304" pitchFamily="18" charset="0"/>
              </a:rPr>
              <a:t>holding, 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in order, its edges to the growth path. (No parallel edges.)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463" y="461920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The </a:t>
            </a:r>
            <a:r>
              <a:rPr lang="en-US" sz="2400" i="1" dirty="0" smtClean="0">
                <a:cs typeface="Times New Roman" panose="02020603050405020304" pitchFamily="18" charset="0"/>
              </a:rPr>
              <a:t>last</a:t>
            </a:r>
            <a:r>
              <a:rPr lang="en-US" sz="2400" dirty="0" smtClean="0">
                <a:cs typeface="Times New Roman" panose="02020603050405020304" pitchFamily="18" charset="0"/>
              </a:rPr>
              <a:t> edge on an </a:t>
            </a:r>
            <a:r>
              <a:rPr lang="en-US" sz="24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exit list </a:t>
            </a:r>
            <a:r>
              <a:rPr lang="en-US" sz="2400" dirty="0" smtClean="0">
                <a:cs typeface="Times New Roman" panose="02020603050405020304" pitchFamily="18" charset="0"/>
              </a:rPr>
              <a:t>is </a:t>
            </a:r>
            <a:r>
              <a:rPr lang="en-US" sz="2400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active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All other edges in </a:t>
            </a:r>
            <a:r>
              <a:rPr lang="en-US" sz="24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exit lists </a:t>
            </a:r>
            <a:r>
              <a:rPr lang="en-US" sz="2400" dirty="0" smtClean="0">
                <a:cs typeface="Times New Roman" panose="02020603050405020304" pitchFamily="18" charset="0"/>
              </a:rPr>
              <a:t>are </a:t>
            </a:r>
            <a:r>
              <a:rPr lang="en-US" sz="2400" i="1" dirty="0" smtClean="0">
                <a:solidFill>
                  <a:srgbClr val="FF9900"/>
                </a:solidFill>
                <a:cs typeface="Times New Roman" panose="02020603050405020304" pitchFamily="18" charset="0"/>
              </a:rPr>
              <a:t>passive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463" y="540986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The tail of an active edge is in a heap.</a:t>
            </a:r>
            <a:endParaRPr lang="en-US" sz="24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63" y="583119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For each vertex on the growth path, maintain 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a </a:t>
            </a:r>
            <a:r>
              <a:rPr lang="en-US" sz="2400" i="1" dirty="0" smtClean="0">
                <a:solidFill>
                  <a:srgbClr val="FF9900"/>
                </a:solidFill>
                <a:cs typeface="Times New Roman" panose="02020603050405020304" pitchFamily="18" charset="0"/>
              </a:rPr>
              <a:t>passive set</a:t>
            </a:r>
            <a:r>
              <a:rPr lang="en-US" sz="2400" dirty="0" smtClean="0">
                <a:cs typeface="Times New Roman" panose="02020603050405020304" pitchFamily="18" charset="0"/>
              </a:rPr>
              <a:t>, holding the </a:t>
            </a:r>
            <a:r>
              <a:rPr lang="en-US" sz="2400" i="1" dirty="0" smtClean="0">
                <a:solidFill>
                  <a:srgbClr val="FF9900"/>
                </a:solidFill>
                <a:cs typeface="Times New Roman" panose="02020603050405020304" pitchFamily="18" charset="0"/>
              </a:rPr>
              <a:t>passive</a:t>
            </a:r>
            <a:r>
              <a:rPr lang="en-US" sz="2400" dirty="0" smtClean="0">
                <a:cs typeface="Times New Roman" panose="02020603050405020304" pitchFamily="18" charset="0"/>
              </a:rPr>
              <a:t> edges entering it.</a:t>
            </a:r>
            <a:endParaRPr lang="en-US" sz="24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8" grpId="0"/>
      <p:bldP spid="39" grpId="0"/>
      <p:bldP spid="40" grpId="0"/>
      <p:bldP spid="48" grpId="0"/>
      <p:bldP spid="49" grpId="0"/>
      <p:bldP spid="51" grpId="0"/>
      <p:bldP spid="5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532" y="134892"/>
            <a:ext cx="9144000" cy="11387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 lists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</a:t>
            </a:r>
            <a:r>
              <a:rPr lang="en-US" sz="24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Gabow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</a:t>
            </a:r>
            <a:r>
              <a:rPr lang="en-US" sz="24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Galil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-Spencer-</a:t>
            </a:r>
            <a:r>
              <a:rPr lang="en-US" sz="24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Tarjan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lang="en-US" sz="24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</a:t>
            </a:r>
            <a:r>
              <a:rPr lang="en-US" sz="24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1987)]</a:t>
            </a:r>
            <a:endParaRPr lang="en-US" sz="24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799559" y="2733383"/>
            <a:ext cx="5170915" cy="899724"/>
            <a:chOff x="2799559" y="4021873"/>
            <a:chExt cx="5170915" cy="899724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4197439" y="4777581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6" name="Curved Connector 45"/>
            <p:cNvCxnSpPr>
              <a:stCxn id="45" idx="2"/>
              <a:endCxn id="9" idx="4"/>
            </p:cNvCxnSpPr>
            <p:nvPr/>
          </p:nvCxnSpPr>
          <p:spPr>
            <a:xfrm rot="10800000">
              <a:off x="2799559" y="4021873"/>
              <a:ext cx="1397880" cy="827716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45" idx="0"/>
              <a:endCxn id="28" idx="4"/>
            </p:cNvCxnSpPr>
            <p:nvPr/>
          </p:nvCxnSpPr>
          <p:spPr>
            <a:xfrm rot="5400000" flipH="1" flipV="1">
              <a:off x="4880287" y="3411033"/>
              <a:ext cx="755708" cy="197738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45" idx="6"/>
              <a:endCxn id="33" idx="4"/>
            </p:cNvCxnSpPr>
            <p:nvPr/>
          </p:nvCxnSpPr>
          <p:spPr>
            <a:xfrm flipV="1">
              <a:off x="4341455" y="4021873"/>
              <a:ext cx="3629019" cy="827716"/>
            </a:xfrm>
            <a:prstGeom prst="curvedConnector2">
              <a:avLst/>
            </a:prstGeom>
            <a:ln w="317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906560" y="4322520"/>
                  <a:ext cx="281261" cy="428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he-IL" sz="2400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60" y="4322520"/>
                  <a:ext cx="281261" cy="4288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91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272999" y="1470661"/>
            <a:ext cx="8309543" cy="1909201"/>
            <a:chOff x="272999" y="2871445"/>
            <a:chExt cx="8309543" cy="1909201"/>
          </a:xfrm>
        </p:grpSpPr>
        <p:sp>
          <p:nvSpPr>
            <p:cNvPr id="5" name="Oval 4"/>
            <p:cNvSpPr/>
            <p:nvPr/>
          </p:nvSpPr>
          <p:spPr>
            <a:xfrm>
              <a:off x="535861" y="3378083"/>
              <a:ext cx="1152128" cy="7200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2187491" y="3342079"/>
              <a:ext cx="1224136" cy="7920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6" name="Curved Connector 15"/>
            <p:cNvCxnSpPr>
              <a:stCxn id="9" idx="2"/>
              <a:endCxn id="5" idx="6"/>
            </p:cNvCxnSpPr>
            <p:nvPr/>
          </p:nvCxnSpPr>
          <p:spPr>
            <a:xfrm rot="10800000">
              <a:off x="1687989" y="3738123"/>
              <a:ext cx="499502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911129" y="3342079"/>
              <a:ext cx="1224136" cy="7920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6" name="Curved Connector 25"/>
            <p:cNvCxnSpPr>
              <a:stCxn id="23" idx="2"/>
              <a:endCxn id="9" idx="6"/>
            </p:cNvCxnSpPr>
            <p:nvPr/>
          </p:nvCxnSpPr>
          <p:spPr>
            <a:xfrm rot="10800000">
              <a:off x="3411627" y="3738123"/>
              <a:ext cx="499502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634767" y="3342079"/>
              <a:ext cx="1224136" cy="7920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1" name="Curved Connector 30"/>
            <p:cNvCxnSpPr>
              <a:stCxn id="28" idx="2"/>
              <a:endCxn id="23" idx="6"/>
            </p:cNvCxnSpPr>
            <p:nvPr/>
          </p:nvCxnSpPr>
          <p:spPr>
            <a:xfrm rot="10800000">
              <a:off x="5135265" y="3738123"/>
              <a:ext cx="499502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7358406" y="3342079"/>
              <a:ext cx="1224136" cy="7920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6" name="Curved Connector 35"/>
            <p:cNvCxnSpPr>
              <a:stCxn id="33" idx="2"/>
              <a:endCxn id="28" idx="6"/>
            </p:cNvCxnSpPr>
            <p:nvPr/>
          </p:nvCxnSpPr>
          <p:spPr>
            <a:xfrm rot="10800000">
              <a:off x="6858904" y="3738123"/>
              <a:ext cx="499503" cy="127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070364" y="2871445"/>
                  <a:ext cx="281261" cy="428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364" y="2871445"/>
                  <a:ext cx="281261" cy="42885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7826" r="-13043" b="-563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74880" y="2871445"/>
                  <a:ext cx="281261" cy="428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880" y="2871445"/>
                  <a:ext cx="281261" cy="42885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478" r="-13043" b="-563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429469" y="2871445"/>
                  <a:ext cx="281261" cy="428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9469" y="2871445"/>
                  <a:ext cx="281261" cy="4288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7826" r="-13043" b="-563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941241" y="2871445"/>
                  <a:ext cx="281261" cy="428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1241" y="2871445"/>
                  <a:ext cx="281261" cy="42885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0000" r="-67391" b="-704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/>
            <p:cNvSpPr txBox="1"/>
            <p:nvPr/>
          </p:nvSpPr>
          <p:spPr>
            <a:xfrm>
              <a:off x="272999" y="4318981"/>
              <a:ext cx="2460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growth path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-13605" y="3780565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has an </a:t>
                </a:r>
                <a:r>
                  <a:rPr lang="en-US" sz="24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exit list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holding, in order, its edges to the path.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05" y="3780565"/>
                <a:ext cx="9144000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1261" y="5618985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</a:t>
                </a:r>
                <a:r>
                  <a:rPr lang="en-US" sz="2400" i="1" dirty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active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with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𝑊𝑒𝑖𝑔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i="1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" y="5618985"/>
                <a:ext cx="9144000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urved Connector 64"/>
          <p:cNvCxnSpPr>
            <a:stCxn id="45" idx="0"/>
            <a:endCxn id="28" idx="3"/>
          </p:cNvCxnSpPr>
          <p:nvPr/>
        </p:nvCxnSpPr>
        <p:spPr>
          <a:xfrm rot="5400000" flipH="1" flipV="1">
            <a:off x="4605889" y="2280943"/>
            <a:ext cx="871707" cy="1544591"/>
          </a:xfrm>
          <a:prstGeom prst="curvedConnector3">
            <a:avLst>
              <a:gd name="adj1" fmla="val 70980"/>
            </a:avLst>
          </a:prstGeom>
          <a:ln w="1905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0459" y="424017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Only the lightest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edge </a:t>
                </a:r>
                <a:r>
                  <a:rPr lang="en-US" sz="2400" dirty="0"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 if any, is in the </a:t>
                </a:r>
                <a:r>
                  <a:rPr lang="en-US" sz="24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exit list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" y="4240170"/>
                <a:ext cx="9144000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Multiply 78"/>
          <p:cNvSpPr/>
          <p:nvPr/>
        </p:nvSpPr>
        <p:spPr bwMode="auto">
          <a:xfrm>
            <a:off x="5059627" y="2611986"/>
            <a:ext cx="381054" cy="504331"/>
          </a:xfrm>
          <a:prstGeom prst="mathMultiply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-4781" y="4699775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The </a:t>
                </a:r>
                <a:r>
                  <a:rPr lang="en-US" sz="24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exit list </a:t>
                </a:r>
                <a:r>
                  <a:rPr lang="en-US" sz="2400" dirty="0" smtClean="0">
                    <a:solidFill>
                      <a:schemeClr val="accent4"/>
                    </a:solidFill>
                    <a:cs typeface="Times New Roman" panose="02020603050405020304" pitchFamily="18" charset="0"/>
                  </a:rPr>
                  <a:t>of</a:t>
                </a:r>
                <a:r>
                  <a:rPr lang="en-US" sz="24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only holds edges to vertices </a:t>
                </a:r>
                <a:r>
                  <a:rPr lang="en-US" sz="2400" i="1" dirty="0" smtClean="0">
                    <a:cs typeface="Times New Roman" panose="02020603050405020304" pitchFamily="18" charset="0"/>
                  </a:rPr>
                  <a:t>preceding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it on the path. 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81" y="4699775"/>
                <a:ext cx="9144000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3238705" y="2050944"/>
            <a:ext cx="4305321" cy="12701"/>
            <a:chOff x="3238705" y="2050944"/>
            <a:chExt cx="4305321" cy="12701"/>
          </a:xfrm>
        </p:grpSpPr>
        <p:cxnSp>
          <p:nvCxnSpPr>
            <p:cNvPr id="84" name="Curved Connector 83"/>
            <p:cNvCxnSpPr>
              <a:stCxn id="9" idx="7"/>
              <a:endCxn id="28" idx="1"/>
            </p:cNvCxnSpPr>
            <p:nvPr/>
          </p:nvCxnSpPr>
          <p:spPr>
            <a:xfrm rot="5400000" flipH="1" flipV="1">
              <a:off x="4523197" y="766453"/>
              <a:ext cx="12700" cy="2581682"/>
            </a:xfrm>
            <a:prstGeom prst="curvedConnector3">
              <a:avLst>
                <a:gd name="adj1" fmla="val 4033378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>
              <a:stCxn id="9" idx="7"/>
              <a:endCxn id="33" idx="1"/>
            </p:cNvCxnSpPr>
            <p:nvPr/>
          </p:nvCxnSpPr>
          <p:spPr>
            <a:xfrm rot="5400000" flipH="1" flipV="1">
              <a:off x="5385016" y="-95366"/>
              <a:ext cx="12700" cy="4305321"/>
            </a:xfrm>
            <a:prstGeom prst="curvedConnector3">
              <a:avLst>
                <a:gd name="adj1" fmla="val 5473378"/>
              </a:avLst>
            </a:prstGeom>
            <a:ln w="317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10459" y="515938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The last edge on an </a:t>
            </a:r>
            <a:r>
              <a:rPr lang="en-US" sz="24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exit list </a:t>
            </a:r>
            <a:r>
              <a:rPr lang="en-US" sz="2400" dirty="0" smtClean="0">
                <a:solidFill>
                  <a:schemeClr val="accent4"/>
                </a:solidFill>
                <a:cs typeface="Times New Roman" panose="02020603050405020304" pitchFamily="18" charset="0"/>
              </a:rPr>
              <a:t>is </a:t>
            </a:r>
            <a:r>
              <a:rPr lang="en-US" sz="2400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active</a:t>
            </a:r>
            <a:r>
              <a:rPr lang="en-US" sz="2400" dirty="0" smtClean="0">
                <a:cs typeface="Times New Roman" panose="02020603050405020304" pitchFamily="18" charset="0"/>
              </a:rPr>
              <a:t>. All other edges are </a:t>
            </a:r>
            <a:r>
              <a:rPr lang="en-US" sz="2400" i="1" dirty="0" smtClean="0">
                <a:solidFill>
                  <a:srgbClr val="FF9900"/>
                </a:solidFill>
                <a:cs typeface="Times New Roman" panose="02020603050405020304" pitchFamily="18" charset="0"/>
              </a:rPr>
              <a:t>passive</a:t>
            </a:r>
            <a:r>
              <a:rPr lang="en-US" sz="2400" i="1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1261" y="6078588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𝑃𝑎𝑠𝑠𝑖𝑣𝑒</m:t>
                    </m:r>
                    <m:r>
                      <a:rPr lang="en-US" sz="2400" b="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is the set of </a:t>
                </a:r>
                <a:r>
                  <a:rPr lang="en-US" sz="2400" i="1" dirty="0" smtClean="0">
                    <a:solidFill>
                      <a:srgbClr val="FF9900"/>
                    </a:solidFill>
                    <a:cs typeface="Times New Roman" panose="02020603050405020304" pitchFamily="18" charset="0"/>
                  </a:rPr>
                  <a:t>passive</a:t>
                </a:r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edges entering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" y="6078588"/>
                <a:ext cx="914400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93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78" grpId="0"/>
      <p:bldP spid="79" grpId="0" animBg="1"/>
      <p:bldP spid="83" grpId="0"/>
      <p:bldP spid="95" grpId="0"/>
      <p:bldP spid="9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532" y="134892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endParaRPr lang="en-US" sz="2400" kern="0" dirty="0">
              <a:solidFill>
                <a:schemeClr val="accent2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031719" y="1879943"/>
            <a:ext cx="3446518" cy="686364"/>
            <a:chOff x="2799559" y="4021873"/>
            <a:chExt cx="3446518" cy="686364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4197439" y="4564221"/>
              <a:ext cx="144016" cy="14401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6" name="Curved Connector 45"/>
            <p:cNvCxnSpPr>
              <a:stCxn id="45" idx="2"/>
              <a:endCxn id="9" idx="4"/>
            </p:cNvCxnSpPr>
            <p:nvPr/>
          </p:nvCxnSpPr>
          <p:spPr>
            <a:xfrm rot="10800000">
              <a:off x="2799559" y="4021873"/>
              <a:ext cx="1397880" cy="614356"/>
            </a:xfrm>
            <a:prstGeom prst="curvedConnector2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45" idx="6"/>
              <a:endCxn id="28" idx="4"/>
            </p:cNvCxnSpPr>
            <p:nvPr/>
          </p:nvCxnSpPr>
          <p:spPr>
            <a:xfrm flipV="1">
              <a:off x="4341455" y="4021873"/>
              <a:ext cx="1904622" cy="614356"/>
            </a:xfrm>
            <a:prstGeom prst="curvedConnector2">
              <a:avLst/>
            </a:prstGeom>
            <a:ln w="317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381147" y="4109160"/>
                  <a:ext cx="895981" cy="428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he-IL" sz="2400" i="1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147" y="4109160"/>
                  <a:ext cx="895981" cy="4288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844" b="-142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Oval 8"/>
          <p:cNvSpPr/>
          <p:nvPr/>
        </p:nvSpPr>
        <p:spPr>
          <a:xfrm>
            <a:off x="419651" y="1087855"/>
            <a:ext cx="1224136" cy="7920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2142910" y="1087855"/>
            <a:ext cx="1224136" cy="7920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Curved Connector 25"/>
          <p:cNvCxnSpPr>
            <a:stCxn id="23" idx="2"/>
            <a:endCxn id="9" idx="6"/>
          </p:cNvCxnSpPr>
          <p:nvPr/>
        </p:nvCxnSpPr>
        <p:spPr>
          <a:xfrm rot="10800000">
            <a:off x="1643788" y="1483899"/>
            <a:ext cx="499123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66169" y="1087855"/>
            <a:ext cx="1224136" cy="7920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" name="Curved Connector 30"/>
          <p:cNvCxnSpPr>
            <a:stCxn id="28" idx="2"/>
            <a:endCxn id="23" idx="6"/>
          </p:cNvCxnSpPr>
          <p:nvPr/>
        </p:nvCxnSpPr>
        <p:spPr>
          <a:xfrm rot="10800000">
            <a:off x="3367047" y="1483899"/>
            <a:ext cx="499123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589428" y="1087855"/>
            <a:ext cx="1224136" cy="7920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6" name="Curved Connector 35"/>
          <p:cNvCxnSpPr>
            <a:stCxn id="33" idx="2"/>
            <a:endCxn id="28" idx="6"/>
          </p:cNvCxnSpPr>
          <p:nvPr/>
        </p:nvCxnSpPr>
        <p:spPr>
          <a:xfrm rot="10800000">
            <a:off x="5090306" y="1483899"/>
            <a:ext cx="499123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007040" y="1226821"/>
                <a:ext cx="281261" cy="428856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24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40" y="1226821"/>
                <a:ext cx="281261" cy="428856"/>
              </a:xfrm>
              <a:prstGeom prst="rect">
                <a:avLst/>
              </a:prstGeom>
              <a:blipFill rotWithShape="0">
                <a:blip r:embed="rId4"/>
                <a:stretch>
                  <a:fillRect l="-45652" r="-13043" b="-56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661629" y="1226821"/>
                <a:ext cx="281261" cy="428856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4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629" y="1226821"/>
                <a:ext cx="281261" cy="428856"/>
              </a:xfrm>
              <a:prstGeom prst="rect">
                <a:avLst/>
              </a:prstGeom>
              <a:blipFill rotWithShape="0">
                <a:blip r:embed="rId5"/>
                <a:stretch>
                  <a:fillRect l="-45652" r="-10870" b="-56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173401" y="1226821"/>
                <a:ext cx="281261" cy="428856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4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401" y="1226821"/>
                <a:ext cx="281261" cy="428856"/>
              </a:xfrm>
              <a:prstGeom prst="rect">
                <a:avLst/>
              </a:prstGeom>
              <a:blipFill rotWithShape="0">
                <a:blip r:embed="rId6"/>
                <a:stretch>
                  <a:fillRect l="-100000" r="-67391" b="-70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255" y="2789965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𝐸𝑥𝑡𝑟𝑎𝑐𝑡𝑀𝑖𝑛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" y="2789965"/>
                <a:ext cx="9144000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255" y="3225115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the path is extended.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" y="3225115"/>
                <a:ext cx="9144000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255" y="3660265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entering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" y="3660265"/>
                <a:ext cx="9144000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255" y="4095415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b="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be the component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" y="4095415"/>
                <a:ext cx="9144000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255" y="4530565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𝐸𝑥𝑖𝑡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add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𝐸𝑥𝑖𝑡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making it </a:t>
                </a:r>
                <a:r>
                  <a:rPr lang="en-US" sz="2400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active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, and insert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" y="4530565"/>
                <a:ext cx="9144000" cy="830997"/>
              </a:xfrm>
              <a:prstGeom prst="rect">
                <a:avLst/>
              </a:prstGeom>
              <a:blipFill rotWithShape="0">
                <a:blip r:embed="rId11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9255" y="5335045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Otherwise,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𝐿𝑎𝑠𝑡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𝐸𝑥𝑖𝑡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Make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smtClean="0">
                    <a:solidFill>
                      <a:srgbClr val="FF9900"/>
                    </a:solidFill>
                    <a:cs typeface="Times New Roman" panose="02020603050405020304" pitchFamily="18" charset="0"/>
                  </a:rPr>
                  <a:t>passive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and add it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𝑃𝑎𝑠𝑠𝑖𝑣𝑒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Append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𝐸𝑥𝑖𝑡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 </a:t>
                </a:r>
                <a:r>
                  <a:rPr lang="en-US" sz="2400" b="1" dirty="0" smtClean="0">
                    <a:cs typeface="Times New Roman" panose="02020603050405020304" pitchFamily="18" charset="0"/>
                  </a:rPr>
                  <a:t>Move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" y="5335045"/>
                <a:ext cx="9144000" cy="1200329"/>
              </a:xfrm>
              <a:prstGeom prst="rect">
                <a:avLst/>
              </a:prstGeom>
              <a:blipFill rotWithShape="0">
                <a:blip r:embed="rId12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urved Connector 55"/>
          <p:cNvCxnSpPr>
            <a:stCxn id="45" idx="0"/>
            <a:endCxn id="23" idx="4"/>
          </p:cNvCxnSpPr>
          <p:nvPr/>
        </p:nvCxnSpPr>
        <p:spPr>
          <a:xfrm rot="5400000" flipH="1" flipV="1">
            <a:off x="2357118" y="2024432"/>
            <a:ext cx="542348" cy="2533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573615" y="904333"/>
            <a:ext cx="5202771" cy="1589966"/>
            <a:chOff x="2573615" y="904333"/>
            <a:chExt cx="5202771" cy="158996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7366476" y="1348114"/>
              <a:ext cx="269280" cy="26931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8" name="Curved Connector 37"/>
            <p:cNvCxnSpPr>
              <a:stCxn id="37" idx="2"/>
              <a:endCxn id="33" idx="6"/>
            </p:cNvCxnSpPr>
            <p:nvPr/>
          </p:nvCxnSpPr>
          <p:spPr>
            <a:xfrm rot="10800000" flipV="1">
              <a:off x="6813564" y="1482769"/>
              <a:ext cx="552912" cy="113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495125" y="904333"/>
                  <a:ext cx="281261" cy="428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 anchor="ctr" anchorCtr="0">
                  <a:no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25" y="904333"/>
                  <a:ext cx="281261" cy="42885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2174" r="-117391" b="-84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Curved Connector 56"/>
            <p:cNvCxnSpPr>
              <a:stCxn id="45" idx="6"/>
              <a:endCxn id="37" idx="4"/>
            </p:cNvCxnSpPr>
            <p:nvPr/>
          </p:nvCxnSpPr>
          <p:spPr>
            <a:xfrm flipV="1">
              <a:off x="2573615" y="1617424"/>
              <a:ext cx="4927501" cy="876875"/>
            </a:xfrm>
            <a:prstGeom prst="curvedConnector2">
              <a:avLst/>
            </a:prstGeom>
            <a:ln w="317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79650" y="4416948"/>
            <a:ext cx="3461879" cy="1722579"/>
            <a:chOff x="4879650" y="4416948"/>
            <a:chExt cx="3461879" cy="1722579"/>
          </a:xfrm>
        </p:grpSpPr>
        <p:sp>
          <p:nvSpPr>
            <p:cNvPr id="29" name="TextBox 28"/>
            <p:cNvSpPr txBox="1"/>
            <p:nvPr/>
          </p:nvSpPr>
          <p:spPr>
            <a:xfrm>
              <a:off x="7158851" y="4416948"/>
              <a:ext cx="1182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4800" dirty="0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???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 bwMode="auto">
            <a:xfrm flipH="1">
              <a:off x="4879650" y="4899895"/>
              <a:ext cx="2392822" cy="1239632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461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1" grpId="0"/>
      <p:bldP spid="52" grpId="0"/>
      <p:bldP spid="54" grpId="0"/>
      <p:bldP spid="5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532" y="134892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Contraction</a:t>
            </a:r>
            <a:endParaRPr lang="en-US" sz="2400" kern="0" dirty="0">
              <a:solidFill>
                <a:schemeClr val="accent2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2429599" y="2513731"/>
            <a:ext cx="144016" cy="144016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6" name="Curved Connector 45"/>
          <p:cNvCxnSpPr>
            <a:stCxn id="45" idx="2"/>
            <a:endCxn id="9" idx="4"/>
          </p:cNvCxnSpPr>
          <p:nvPr/>
        </p:nvCxnSpPr>
        <p:spPr>
          <a:xfrm rot="10800000">
            <a:off x="1031719" y="1971383"/>
            <a:ext cx="1397880" cy="614356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5" idx="6"/>
            <a:endCxn id="28" idx="4"/>
          </p:cNvCxnSpPr>
          <p:nvPr/>
        </p:nvCxnSpPr>
        <p:spPr>
          <a:xfrm flipV="1">
            <a:off x="2573615" y="1971383"/>
            <a:ext cx="1904622" cy="614356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9651" y="1179295"/>
            <a:ext cx="1224136" cy="7920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Oval 22"/>
          <p:cNvSpPr/>
          <p:nvPr/>
        </p:nvSpPr>
        <p:spPr>
          <a:xfrm>
            <a:off x="2142910" y="1179295"/>
            <a:ext cx="1224136" cy="7920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Curved Connector 25"/>
          <p:cNvCxnSpPr>
            <a:stCxn id="23" idx="2"/>
            <a:endCxn id="9" idx="6"/>
          </p:cNvCxnSpPr>
          <p:nvPr/>
        </p:nvCxnSpPr>
        <p:spPr>
          <a:xfrm rot="10800000">
            <a:off x="1643788" y="1575339"/>
            <a:ext cx="499123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66169" y="1179295"/>
            <a:ext cx="1224136" cy="7920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1" name="Curved Connector 30"/>
          <p:cNvCxnSpPr>
            <a:stCxn id="28" idx="2"/>
            <a:endCxn id="23" idx="6"/>
          </p:cNvCxnSpPr>
          <p:nvPr/>
        </p:nvCxnSpPr>
        <p:spPr>
          <a:xfrm rot="10800000">
            <a:off x="3367047" y="1575339"/>
            <a:ext cx="499123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589428" y="1179295"/>
            <a:ext cx="1224136" cy="7920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6" name="Curved Connector 35"/>
          <p:cNvCxnSpPr>
            <a:stCxn id="33" idx="2"/>
            <a:endCxn id="28" idx="6"/>
          </p:cNvCxnSpPr>
          <p:nvPr/>
        </p:nvCxnSpPr>
        <p:spPr>
          <a:xfrm rot="10800000">
            <a:off x="5090306" y="1575339"/>
            <a:ext cx="499123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77544" y="1303021"/>
                <a:ext cx="281261" cy="428856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24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44" y="1303021"/>
                <a:ext cx="281261" cy="428856"/>
              </a:xfrm>
              <a:prstGeom prst="rect">
                <a:avLst/>
              </a:prstGeom>
              <a:blipFill rotWithShape="0">
                <a:blip r:embed="rId3"/>
                <a:stretch>
                  <a:fillRect l="-45652" r="-15217" b="-71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661629" y="1303021"/>
                <a:ext cx="281261" cy="428856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4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629" y="1303021"/>
                <a:ext cx="281261" cy="428856"/>
              </a:xfrm>
              <a:prstGeom prst="rect">
                <a:avLst/>
              </a:prstGeom>
              <a:blipFill rotWithShape="0">
                <a:blip r:embed="rId4"/>
                <a:stretch>
                  <a:fillRect l="-45652" r="-10870" b="-71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420801" y="1303021"/>
                <a:ext cx="281261" cy="428856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sz="24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801" y="1303021"/>
                <a:ext cx="281261" cy="428856"/>
              </a:xfrm>
              <a:prstGeom prst="rect">
                <a:avLst/>
              </a:prstGeom>
              <a:blipFill rotWithShape="0">
                <a:blip r:embed="rId5"/>
                <a:stretch>
                  <a:fillRect l="-39130" r="-6522" b="-85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7312686" y="1179295"/>
            <a:ext cx="1224136" cy="7920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8" name="Curved Connector 37"/>
          <p:cNvCxnSpPr>
            <a:stCxn id="37" idx="2"/>
            <a:endCxn id="33" idx="6"/>
          </p:cNvCxnSpPr>
          <p:nvPr/>
        </p:nvCxnSpPr>
        <p:spPr>
          <a:xfrm rot="10800000">
            <a:off x="6813564" y="1575339"/>
            <a:ext cx="499122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5" idx="0"/>
            <a:endCxn id="23" idx="4"/>
          </p:cNvCxnSpPr>
          <p:nvPr/>
        </p:nvCxnSpPr>
        <p:spPr>
          <a:xfrm rot="5400000" flipH="1" flipV="1">
            <a:off x="2357118" y="2115872"/>
            <a:ext cx="542348" cy="2533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45" idx="6"/>
            <a:endCxn id="37" idx="4"/>
          </p:cNvCxnSpPr>
          <p:nvPr/>
        </p:nvCxnSpPr>
        <p:spPr>
          <a:xfrm flipV="1">
            <a:off x="2573615" y="1971383"/>
            <a:ext cx="5351139" cy="614356"/>
          </a:xfrm>
          <a:prstGeom prst="curvedConnector2">
            <a:avLst/>
          </a:prstGeom>
          <a:ln w="317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45" idx="6"/>
            <a:endCxn id="33" idx="4"/>
          </p:cNvCxnSpPr>
          <p:nvPr/>
        </p:nvCxnSpPr>
        <p:spPr>
          <a:xfrm flipV="1">
            <a:off x="2573615" y="1971383"/>
            <a:ext cx="3627881" cy="614356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672839" y="825866"/>
            <a:ext cx="5090161" cy="14989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865041" y="1303021"/>
                <a:ext cx="281261" cy="428856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4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041" y="1303021"/>
                <a:ext cx="281261" cy="428856"/>
              </a:xfrm>
              <a:prstGeom prst="rect">
                <a:avLst/>
              </a:prstGeom>
              <a:blipFill rotWithShape="0">
                <a:blip r:embed="rId6"/>
                <a:stretch>
                  <a:fillRect l="-100000" r="-69565" b="-857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672299" y="2026222"/>
                <a:ext cx="895981" cy="428856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he-IL" sz="2400" i="1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99" y="2026222"/>
                <a:ext cx="895981" cy="428856"/>
              </a:xfrm>
              <a:prstGeom prst="rect">
                <a:avLst/>
              </a:prstGeom>
              <a:blipFill rotWithShape="0">
                <a:blip r:embed="rId7"/>
                <a:stretch>
                  <a:fillRect l="-8163" b="-14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255" y="3836054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For each </a:t>
                </a:r>
                <a:r>
                  <a:rPr lang="en-US" sz="2400" dirty="0" smtClean="0">
                    <a:solidFill>
                      <a:srgbClr val="FFC000"/>
                    </a:solidFill>
                    <a:cs typeface="Times New Roman" panose="02020603050405020304" pitchFamily="18" charset="0"/>
                  </a:rPr>
                  <a:t>passive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" y="3836054"/>
                <a:ext cx="9144000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/>
          <p:cNvCxnSpPr>
            <a:stCxn id="28" idx="7"/>
            <a:endCxn id="37" idx="1"/>
          </p:cNvCxnSpPr>
          <p:nvPr/>
        </p:nvCxnSpPr>
        <p:spPr>
          <a:xfrm rot="5400000" flipH="1" flipV="1">
            <a:off x="6201495" y="4833"/>
            <a:ext cx="12700" cy="2580923"/>
          </a:xfrm>
          <a:prstGeom prst="curvedConnector3">
            <a:avLst>
              <a:gd name="adj1" fmla="val 2713378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250321" y="486086"/>
                <a:ext cx="895981" cy="428856"/>
              </a:xfrm>
              <a:prstGeom prst="rect">
                <a:avLst/>
              </a:prstGeom>
              <a:noFill/>
            </p:spPr>
            <p:txBody>
              <a:bodyPr wrap="square" lIns="0" tIns="0" rIns="0" bIns="0" rtlCol="1" anchor="ctr" anchorCtr="0">
                <a:no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he-IL" sz="2400" i="1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321" y="486086"/>
                <a:ext cx="895981" cy="428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093" y="5540618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Otherwise, remove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from the exit list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3" y="5540618"/>
                <a:ext cx="9144000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264" y="6103327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𝑃𝑎𝑠𝑠𝑖𝑣𝑒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" y="6103327"/>
                <a:ext cx="914400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-3823" y="2761785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Unite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to 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23" y="2761785"/>
                <a:ext cx="9144000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95" y="3254602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Meld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to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" y="3254602"/>
                <a:ext cx="9144000" cy="461665"/>
              </a:xfrm>
              <a:prstGeom prst="rect">
                <a:avLst/>
              </a:prstGeom>
              <a:blipFill rotWithShape="0">
                <a:blip r:embed="rId1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6433" y="4322127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is lighter than the active edge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then: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remove the currently active edge and make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active;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Do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𝐷𝑒𝑐𝑟𝑒𝑎𝑠𝑒𝐾𝑒𝑦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𝑊𝑒𝑖𝑔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3" y="4322127"/>
                <a:ext cx="9144000" cy="1200329"/>
              </a:xfrm>
              <a:prstGeom prst="rect">
                <a:avLst/>
              </a:prstGeom>
              <a:blipFill rotWithShape="0">
                <a:blip r:embed="rId15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8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0" grpId="0"/>
      <p:bldP spid="41" grpId="0"/>
      <p:bldP spid="47" grpId="0"/>
      <p:bldP spid="48" grpId="0"/>
      <p:bldP spid="4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532" y="43452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endParaRPr lang="en-US" sz="2400" kern="0" dirty="0">
              <a:solidFill>
                <a:schemeClr val="accent2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95" y="1883283"/>
                <a:ext cx="457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𝐼𝑛𝑠𝑒𝑟𝑡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–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o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perations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" y="1883283"/>
                <a:ext cx="4574619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2619" y="2332953"/>
                <a:ext cx="457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𝐸𝑥𝑡𝑟𝑎𝑐𝑡𝑀𝑖𝑛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–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operations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9" y="2332953"/>
                <a:ext cx="4574619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-2619" y="839998"/>
            <a:ext cx="4574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 smtClean="0">
                <a:cs typeface="Times New Roman" panose="02020603050405020304" pitchFamily="18" charset="0"/>
              </a:rPr>
              <a:t>Heap operations: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2619" y="1433613"/>
                <a:ext cx="457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𝑀𝑎𝑘𝑒𝐻𝑒𝑎𝑝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–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operations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9" y="1433613"/>
                <a:ext cx="4574619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18" y="2782623"/>
                <a:ext cx="457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𝐷𝑒𝑐𝑟𝑒𝑎𝑠𝑒𝐾𝑒𝑦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–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operations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" y="2782623"/>
                <a:ext cx="4574619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04" y="3232295"/>
                <a:ext cx="457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𝑀𝑜𝑣𝑒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–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operations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" y="3232295"/>
                <a:ext cx="4574619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18" y="4330697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In general,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𝑀𝑜𝑣𝑒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cannot be implemented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(amortized) time without affecting the (amortized) times of the other operations.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" y="4330697"/>
                <a:ext cx="9144000" cy="830997"/>
              </a:xfrm>
              <a:prstGeom prst="rect">
                <a:avLst/>
              </a:prstGeom>
              <a:blipFill rotWithShape="0">
                <a:blip r:embed="rId8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584621" y="839998"/>
                <a:ext cx="457461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7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𝑈𝑛𝑖𝑜𝑛</m:t>
                    </m:r>
                  </m:oMath>
                </a14:m>
                <a:r>
                  <a:rPr lang="en-US" sz="2700" dirty="0" smtClean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</m:t>
                    </m:r>
                  </m:oMath>
                </a14:m>
                <a:r>
                  <a:rPr lang="en-US" sz="2700" dirty="0" smtClean="0"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27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𝑉𝑎𝑙𝑢𝑒</m:t>
                    </m:r>
                  </m:oMath>
                </a14:m>
                <a:r>
                  <a:rPr lang="en-US" sz="2700" dirty="0" smtClean="0">
                    <a:cs typeface="Times New Roman" panose="02020603050405020304" pitchFamily="18" charset="0"/>
                  </a:rPr>
                  <a:t> operations: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21" y="839998"/>
                <a:ext cx="4574619" cy="507831"/>
              </a:xfrm>
              <a:prstGeom prst="rect">
                <a:avLst/>
              </a:prstGeom>
              <a:blipFill>
                <a:blip r:embed="rId9"/>
                <a:stretch>
                  <a:fillRect t="-12048" r="-2264" b="-30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584621" y="1506401"/>
                <a:ext cx="457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𝑈𝑛𝑖𝑜𝑛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–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operations 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21" y="1506401"/>
                <a:ext cx="4574619" cy="461665"/>
              </a:xfrm>
              <a:prstGeom prst="rect">
                <a:avLst/>
              </a:prstGeom>
              <a:blipFill>
                <a:blip r:embed="rId10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584621" y="2009321"/>
                <a:ext cx="457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𝐴𝑑𝑑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–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operations 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21" y="2009321"/>
                <a:ext cx="4574619" cy="461665"/>
              </a:xfrm>
              <a:prstGeom prst="rect">
                <a:avLst/>
              </a:prstGeom>
              <a:blipFill>
                <a:blip r:embed="rId11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471417" y="2561373"/>
                <a:ext cx="4703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𝑉𝑎𝑙𝑢𝑒</m:t>
                    </m:r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–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operations </a:t>
                </a:r>
                <a:endParaRPr lang="en-US" sz="2400" dirty="0" smtClean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17" y="2561373"/>
                <a:ext cx="4703064" cy="461665"/>
              </a:xfrm>
              <a:prstGeom prst="rect">
                <a:avLst/>
              </a:prstGeom>
              <a:blipFill>
                <a:blip r:embed="rId12"/>
                <a:stretch>
                  <a:fillRect t="-10526" r="-285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584621" y="3064293"/>
                <a:ext cx="45746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(Two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𝑉𝑎𝑙𝑢𝑒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operations for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each </a:t>
                </a:r>
                <a:r>
                  <a:rPr lang="en-US" sz="240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comparison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made.)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21" y="3064293"/>
                <a:ext cx="4574619" cy="830997"/>
              </a:xfrm>
              <a:prstGeom prst="rect">
                <a:avLst/>
              </a:prstGeom>
              <a:blipFill>
                <a:blip r:embed="rId1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6344" y="3765695"/>
                <a:ext cx="47568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ops. for each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vertex and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edge.)</a:t>
                </a: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" y="3765695"/>
                <a:ext cx="4756824" cy="461665"/>
              </a:xfrm>
              <a:prstGeom prst="rect">
                <a:avLst/>
              </a:prstGeom>
              <a:blipFill>
                <a:blip r:embed="rId14"/>
                <a:stretch>
                  <a:fillRect l="-1923" t="-10667" r="-179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058" y="5184137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In our case,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𝑀𝑜𝑣𝑒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can be implemented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(amortized) time.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" y="5184137"/>
                <a:ext cx="9144000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0058" y="5732777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cs typeface="Times New Roman" panose="02020603050405020304" pitchFamily="18" charset="0"/>
                  </a:rPr>
                  <a:t>Total cost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𝑈𝑛𝑖𝑜𝑛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𝑉𝑎𝑙𝑢𝑒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" y="5732777"/>
                <a:ext cx="9144000" cy="461665"/>
              </a:xfrm>
              <a:prstGeom prst="rect">
                <a:avLst/>
              </a:prstGeom>
              <a:blipFill>
                <a:blip r:embed="rId1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058" y="6189977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i="1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8" y="6189977"/>
                <a:ext cx="9144000" cy="461665"/>
              </a:xfrm>
              <a:prstGeom prst="rect">
                <a:avLst/>
              </a:prstGeom>
              <a:blipFill rotWithShape="0">
                <a:blip r:embed="rId1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32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65</a:t>
            </a:fld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6532" y="241337"/>
                <a:ext cx="9144000" cy="113877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44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Implementing </a:t>
                </a:r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𝑀𝑜𝑣𝑒</m:t>
                    </m:r>
                  </m:oMath>
                </a14:m>
                <a:r>
                  <a:rPr lang="en-US" sz="4400" dirty="0" smtClean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400" dirty="0" smtClean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kern="0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[</a:t>
                </a:r>
                <a:r>
                  <a:rPr lang="en-US" sz="2400" kern="0" dirty="0" err="1" smtClean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Gabow</a:t>
                </a:r>
                <a:r>
                  <a:rPr lang="en-US" sz="2400" kern="0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-</a:t>
                </a:r>
                <a:r>
                  <a:rPr lang="en-US" sz="2400" kern="0" dirty="0" err="1" smtClean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Galil</a:t>
                </a:r>
                <a:r>
                  <a:rPr lang="en-US" sz="2400" kern="0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-Spencer-</a:t>
                </a:r>
                <a:r>
                  <a:rPr lang="en-US" sz="2400" kern="0" dirty="0" err="1" smtClean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Tarjan</a:t>
                </a:r>
                <a:r>
                  <a:rPr lang="en-US" sz="2400" kern="0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 </a:t>
                </a:r>
                <a:r>
                  <a:rPr lang="en-US" sz="2400" kern="0" dirty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(</a:t>
                </a:r>
                <a:r>
                  <a:rPr lang="en-US" sz="2400" kern="0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1987)]</a:t>
                </a:r>
                <a:endParaRPr lang="en-US" sz="2400" kern="0" dirty="0">
                  <a:solidFill>
                    <a:srgbClr val="C00000"/>
                  </a:solidFill>
                  <a:latin typeface="Arial" panose="020B0604020202020204" pitchFamily="34" charset="0"/>
                  <a:ea typeface="ＭＳ Ｐゴシック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2" y="241337"/>
                <a:ext cx="9144000" cy="1138773"/>
              </a:xfrm>
              <a:prstGeom prst="rect">
                <a:avLst/>
              </a:prstGeom>
              <a:blipFill rotWithShape="0">
                <a:blip r:embed="rId2"/>
                <a:stretch>
                  <a:fillRect t="-11828" b="-1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818" y="156864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Modify </a:t>
            </a:r>
            <a:r>
              <a:rPr lang="en-US" sz="2400" i="1" dirty="0" smtClean="0">
                <a:cs typeface="Times New Roman" panose="02020603050405020304" pitchFamily="18" charset="0"/>
              </a:rPr>
              <a:t>Fibonacci heaps </a:t>
            </a:r>
            <a:r>
              <a:rPr lang="en-US" sz="2400" dirty="0" smtClean="0">
                <a:cs typeface="Times New Roman" panose="02020603050405020304" pitchFamily="18" charset="0"/>
              </a:rPr>
              <a:t>as follows.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86" y="2135821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𝑀𝑜𝑣𝑒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starts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𝐷𝑒𝑐𝑟𝑒𝑎𝑠𝑒𝐾𝑒𝑦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" y="2135821"/>
                <a:ext cx="9144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55" y="2611516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The key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is unchanged and it is now a root.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" y="2611516"/>
                <a:ext cx="914400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" y="3087211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Move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and its </a:t>
                </a:r>
                <a:r>
                  <a:rPr lang="en-US" sz="2400" dirty="0" err="1" smtClean="0">
                    <a:cs typeface="Times New Roman" panose="02020603050405020304" pitchFamily="18" charset="0"/>
                  </a:rPr>
                  <a:t>subtree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" y="3087211"/>
                <a:ext cx="914400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092" y="3562906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The descendants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are now </a:t>
                </a:r>
                <a:r>
                  <a:rPr lang="en-US" sz="240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misplaced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" y="3562906"/>
                <a:ext cx="9144000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091" y="4038601"/>
                <a:ext cx="9144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cs typeface="Times New Roman" panose="02020603050405020304" pitchFamily="18" charset="0"/>
                  </a:rPr>
                  <a:t>When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𝐸𝑥𝑡𝑟𝑎𝑐𝑡𝑀𝑖𝑛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operation returns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return the misplaced children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, and their subtrees, </a:t>
                </a:r>
                <a:br>
                  <a:rPr lang="en-US" sz="2400" dirty="0" smtClean="0">
                    <a:cs typeface="Times New Roman" panose="02020603050405020304" pitchFamily="18" charset="0"/>
                  </a:rPr>
                </a:br>
                <a:r>
                  <a:rPr lang="en-US" sz="2400" dirty="0" smtClean="0">
                    <a:cs typeface="Times New Roman" panose="02020603050405020304" pitchFamily="18" charset="0"/>
                  </a:rPr>
                  <a:t>to the heap they should be in.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" y="4038601"/>
                <a:ext cx="9144000" cy="1200329"/>
              </a:xfrm>
              <a:prstGeom prst="rect">
                <a:avLst/>
              </a:prstGeom>
              <a:blipFill rotWithShape="0">
                <a:blip r:embed="rId7"/>
                <a:stretch>
                  <a:fillRect t="-4082" b="-1071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659" y="525295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Works in our case!</a:t>
            </a:r>
          </a:p>
        </p:txBody>
      </p:sp>
    </p:spTree>
    <p:extLst>
      <p:ext uri="{BB962C8B-B14F-4D97-AF65-F5344CB8AC3E}">
        <p14:creationId xmlns:p14="http://schemas.microsoft.com/office/powerpoint/2010/main" val="66405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6060108" y="431527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983777" y="431527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71211" y="431527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5186" y="431527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285949" y="4504008"/>
                <a:ext cx="5333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949" y="4504008"/>
                <a:ext cx="533352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545" b="-13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466629" y="4504008"/>
                <a:ext cx="5333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29" y="4504008"/>
                <a:ext cx="53335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747" b="-13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66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-6532" y="142920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Edmonds’ algorithm and </a:t>
            </a:r>
            <a:r>
              <a:rPr lang="en-US" sz="4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53118" y="4504008"/>
                <a:ext cx="5333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118" y="4504008"/>
                <a:ext cx="53335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598" b="-13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4" idx="7"/>
          </p:cNvCxnSpPr>
          <p:nvPr/>
        </p:nvCxnSpPr>
        <p:spPr bwMode="auto">
          <a:xfrm flipV="1">
            <a:off x="2153044" y="3125828"/>
            <a:ext cx="2313585" cy="212735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7" name="Straight Connector 16"/>
          <p:cNvCxnSpPr>
            <a:stCxn id="34" idx="7"/>
          </p:cNvCxnSpPr>
          <p:nvPr/>
        </p:nvCxnSpPr>
        <p:spPr bwMode="auto">
          <a:xfrm flipV="1">
            <a:off x="3797341" y="3125828"/>
            <a:ext cx="669288" cy="212735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35" idx="0"/>
          </p:cNvCxnSpPr>
          <p:nvPr/>
        </p:nvCxnSpPr>
        <p:spPr bwMode="auto">
          <a:xfrm flipH="1" flipV="1">
            <a:off x="4466629" y="3125828"/>
            <a:ext cx="822149" cy="206919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84008" y="5195018"/>
            <a:ext cx="5365243" cy="397186"/>
            <a:chOff x="1073277" y="4845893"/>
            <a:chExt cx="5365243" cy="3971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073277" y="4845893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4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3277" y="4845893"/>
                  <a:ext cx="432352" cy="39718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2717574" y="4845893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34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7574" y="4845893"/>
                  <a:ext cx="432352" cy="397186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4361871" y="4845893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35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1871" y="4845893"/>
                  <a:ext cx="432352" cy="397186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6006168" y="4845893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36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06168" y="4845893"/>
                  <a:ext cx="432352" cy="397186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Oval 56"/>
          <p:cNvSpPr>
            <a:spLocks noChangeAspect="1" noChangeArrowheads="1"/>
          </p:cNvSpPr>
          <p:nvPr/>
        </p:nvSpPr>
        <p:spPr bwMode="auto">
          <a:xfrm>
            <a:off x="4250453" y="1335104"/>
            <a:ext cx="432352" cy="3971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 dirty="0" smtClean="0"/>
              <a:t>r</a:t>
            </a:r>
            <a:endParaRPr lang="en-US" sz="2400" i="1" dirty="0"/>
          </a:p>
        </p:txBody>
      </p:sp>
      <p:cxnSp>
        <p:nvCxnSpPr>
          <p:cNvPr id="53" name="Straight Connector 52"/>
          <p:cNvCxnSpPr>
            <a:stCxn id="12" idx="0"/>
            <a:endCxn id="52" idx="4"/>
          </p:cNvCxnSpPr>
          <p:nvPr/>
        </p:nvCxnSpPr>
        <p:spPr bwMode="auto">
          <a:xfrm flipV="1">
            <a:off x="4466629" y="1732290"/>
            <a:ext cx="0" cy="98965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614965" y="4504008"/>
                <a:ext cx="5333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965" y="4504008"/>
                <a:ext cx="533352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4545" b="-13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/>
          <p:cNvSpPr txBox="1"/>
          <p:nvPr/>
        </p:nvSpPr>
        <p:spPr>
          <a:xfrm>
            <a:off x="12490" y="596831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Example by Orr Fischer (and possibly others).</a:t>
            </a:r>
          </a:p>
        </p:txBody>
      </p:sp>
      <p:cxnSp>
        <p:nvCxnSpPr>
          <p:cNvPr id="41" name="Straight Connector 40"/>
          <p:cNvCxnSpPr>
            <a:stCxn id="12" idx="4"/>
            <a:endCxn id="35" idx="1"/>
          </p:cNvCxnSpPr>
          <p:nvPr/>
        </p:nvCxnSpPr>
        <p:spPr bwMode="auto">
          <a:xfrm>
            <a:off x="4466629" y="3516316"/>
            <a:ext cx="669289" cy="173686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endCxn id="14" idx="0"/>
          </p:cNvCxnSpPr>
          <p:nvPr/>
        </p:nvCxnSpPr>
        <p:spPr bwMode="auto">
          <a:xfrm flipH="1">
            <a:off x="2000184" y="3275205"/>
            <a:ext cx="2034093" cy="191981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endCxn id="34" idx="0"/>
          </p:cNvCxnSpPr>
          <p:nvPr/>
        </p:nvCxnSpPr>
        <p:spPr bwMode="auto">
          <a:xfrm flipH="1">
            <a:off x="3644481" y="3516316"/>
            <a:ext cx="542197" cy="167870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1" name="Straight Connector 50"/>
          <p:cNvCxnSpPr>
            <a:endCxn id="36" idx="2"/>
          </p:cNvCxnSpPr>
          <p:nvPr/>
        </p:nvCxnSpPr>
        <p:spPr bwMode="auto">
          <a:xfrm>
            <a:off x="4768614" y="3516316"/>
            <a:ext cx="1948285" cy="187729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Straight Connector 44"/>
          <p:cNvCxnSpPr>
            <a:stCxn id="36" idx="1"/>
          </p:cNvCxnSpPr>
          <p:nvPr/>
        </p:nvCxnSpPr>
        <p:spPr bwMode="auto">
          <a:xfrm flipH="1" flipV="1">
            <a:off x="4512350" y="3125828"/>
            <a:ext cx="2267865" cy="212735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2" name="Oval 56"/>
          <p:cNvSpPr>
            <a:spLocks noChangeAspect="1" noChangeArrowheads="1"/>
          </p:cNvSpPr>
          <p:nvPr/>
        </p:nvSpPr>
        <p:spPr bwMode="auto">
          <a:xfrm>
            <a:off x="4034277" y="2721944"/>
            <a:ext cx="864704" cy="7943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 dirty="0" smtClean="0"/>
              <a:t>u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012923" y="1936498"/>
                <a:ext cx="533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23" y="1936498"/>
                <a:ext cx="533352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1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59599" y="2586467"/>
                <a:ext cx="31218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r>
                  <a:rPr lang="en-US" sz="2400" b="0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≪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9" y="2586467"/>
                <a:ext cx="3121862" cy="83099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9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6060108" y="431527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983777" y="431527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71211" y="431527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5186" y="431527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466629" y="4620383"/>
                <a:ext cx="533352" cy="8224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29" y="4620383"/>
                <a:ext cx="533352" cy="822469"/>
              </a:xfrm>
              <a:prstGeom prst="rect">
                <a:avLst/>
              </a:prstGeom>
              <a:blipFill rotWithShape="0">
                <a:blip r:embed="rId2"/>
                <a:stretch>
                  <a:fillRect l="-32184" r="-13793" b="-7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67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-6532" y="142920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Edmonds’ algorithm and </a:t>
            </a:r>
            <a:r>
              <a:rPr lang="en-US" sz="4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86368" y="4504008"/>
                <a:ext cx="5333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368" y="4504008"/>
                <a:ext cx="53335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4" idx="7"/>
          </p:cNvCxnSpPr>
          <p:nvPr/>
        </p:nvCxnSpPr>
        <p:spPr bwMode="auto">
          <a:xfrm flipV="1">
            <a:off x="2153044" y="3125828"/>
            <a:ext cx="2313585" cy="212735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7" name="Straight Connector 16"/>
          <p:cNvCxnSpPr>
            <a:stCxn id="34" idx="7"/>
          </p:cNvCxnSpPr>
          <p:nvPr/>
        </p:nvCxnSpPr>
        <p:spPr bwMode="auto">
          <a:xfrm flipV="1">
            <a:off x="3797341" y="3125828"/>
            <a:ext cx="669288" cy="212735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35" idx="0"/>
          </p:cNvCxnSpPr>
          <p:nvPr/>
        </p:nvCxnSpPr>
        <p:spPr bwMode="auto">
          <a:xfrm flipH="1" flipV="1">
            <a:off x="4466629" y="3125828"/>
            <a:ext cx="822149" cy="206919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84008" y="5195018"/>
            <a:ext cx="5365243" cy="397186"/>
            <a:chOff x="1073277" y="4845893"/>
            <a:chExt cx="5365243" cy="3971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073277" y="4845893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4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3277" y="4845893"/>
                  <a:ext cx="432352" cy="39718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2717574" y="4845893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34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7574" y="4845893"/>
                  <a:ext cx="432352" cy="39718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4361871" y="4845893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35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1871" y="4845893"/>
                  <a:ext cx="432352" cy="397186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6006168" y="4845893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36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06168" y="4845893"/>
                  <a:ext cx="432352" cy="397186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Oval 56"/>
          <p:cNvSpPr>
            <a:spLocks noChangeAspect="1" noChangeArrowheads="1"/>
          </p:cNvSpPr>
          <p:nvPr/>
        </p:nvSpPr>
        <p:spPr bwMode="auto">
          <a:xfrm>
            <a:off x="4250453" y="1335104"/>
            <a:ext cx="432352" cy="3971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 dirty="0" smtClean="0"/>
              <a:t>r</a:t>
            </a:r>
            <a:endParaRPr lang="en-US" sz="2400" i="1" dirty="0"/>
          </a:p>
        </p:txBody>
      </p:sp>
      <p:cxnSp>
        <p:nvCxnSpPr>
          <p:cNvPr id="53" name="Straight Connector 52"/>
          <p:cNvCxnSpPr>
            <a:stCxn id="12" idx="0"/>
            <a:endCxn id="52" idx="4"/>
          </p:cNvCxnSpPr>
          <p:nvPr/>
        </p:nvCxnSpPr>
        <p:spPr bwMode="auto">
          <a:xfrm flipV="1">
            <a:off x="4466629" y="1732290"/>
            <a:ext cx="0" cy="98965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12490" y="596831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Example by Orr Fischer (and possibly others).</a:t>
            </a:r>
          </a:p>
        </p:txBody>
      </p:sp>
      <p:cxnSp>
        <p:nvCxnSpPr>
          <p:cNvPr id="41" name="Straight Connector 40"/>
          <p:cNvCxnSpPr>
            <a:stCxn id="12" idx="4"/>
            <a:endCxn id="35" idx="1"/>
          </p:cNvCxnSpPr>
          <p:nvPr/>
        </p:nvCxnSpPr>
        <p:spPr bwMode="auto">
          <a:xfrm>
            <a:off x="4466629" y="3516316"/>
            <a:ext cx="669289" cy="173686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endCxn id="14" idx="0"/>
          </p:cNvCxnSpPr>
          <p:nvPr/>
        </p:nvCxnSpPr>
        <p:spPr bwMode="auto">
          <a:xfrm flipH="1">
            <a:off x="2000184" y="3275205"/>
            <a:ext cx="2034093" cy="191981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endCxn id="34" idx="0"/>
          </p:cNvCxnSpPr>
          <p:nvPr/>
        </p:nvCxnSpPr>
        <p:spPr bwMode="auto">
          <a:xfrm flipH="1">
            <a:off x="3644481" y="3516316"/>
            <a:ext cx="542197" cy="167870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1" name="Straight Connector 50"/>
          <p:cNvCxnSpPr>
            <a:endCxn id="36" idx="2"/>
          </p:cNvCxnSpPr>
          <p:nvPr/>
        </p:nvCxnSpPr>
        <p:spPr bwMode="auto">
          <a:xfrm>
            <a:off x="4768614" y="3516316"/>
            <a:ext cx="1948285" cy="187729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Straight Connector 44"/>
          <p:cNvCxnSpPr>
            <a:stCxn id="36" idx="1"/>
          </p:cNvCxnSpPr>
          <p:nvPr/>
        </p:nvCxnSpPr>
        <p:spPr bwMode="auto">
          <a:xfrm flipH="1" flipV="1">
            <a:off x="4512350" y="3125828"/>
            <a:ext cx="2267865" cy="212735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2" name="Oval 56"/>
          <p:cNvSpPr>
            <a:spLocks noChangeAspect="1" noChangeArrowheads="1"/>
          </p:cNvSpPr>
          <p:nvPr/>
        </p:nvSpPr>
        <p:spPr bwMode="auto">
          <a:xfrm>
            <a:off x="4034277" y="2721944"/>
            <a:ext cx="864704" cy="794372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 dirty="0" smtClean="0"/>
              <a:t>u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285949" y="1936498"/>
                <a:ext cx="1260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949" y="1936498"/>
                <a:ext cx="126032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483" b="-2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 bwMode="auto">
          <a:xfrm rot="19121625">
            <a:off x="753089" y="3451898"/>
            <a:ext cx="5072805" cy="1394542"/>
          </a:xfrm>
          <a:prstGeom prst="ellipse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9599" y="2586467"/>
                <a:ext cx="31218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r>
                  <a:rPr lang="en-US" sz="2400" b="0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≪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9" y="2586467"/>
                <a:ext cx="3121862" cy="8309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964734" y="4619525"/>
                <a:ext cx="5333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34" y="4619525"/>
                <a:ext cx="533352" cy="830997"/>
              </a:xfrm>
              <a:prstGeom prst="rect">
                <a:avLst/>
              </a:prstGeom>
              <a:blipFill rotWithShape="0">
                <a:blip r:embed="rId10"/>
                <a:stretch>
                  <a:fillRect l="-36364" r="-26136" b="-7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793432" y="4620383"/>
                <a:ext cx="533352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32" y="4620383"/>
                <a:ext cx="533352" cy="822469"/>
              </a:xfrm>
              <a:prstGeom prst="rect">
                <a:avLst/>
              </a:prstGeom>
              <a:blipFill rotWithShape="0">
                <a:blip r:embed="rId11"/>
                <a:stretch>
                  <a:fillRect l="-30682" r="-13636" b="-7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 bwMode="auto">
          <a:xfrm rot="19121625">
            <a:off x="751726" y="3019621"/>
            <a:ext cx="5404452" cy="2564107"/>
          </a:xfrm>
          <a:prstGeom prst="ellipse">
            <a:avLst/>
          </a:prstGeom>
          <a:noFill/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1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6060108" y="431527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983777" y="431527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71211" y="431527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5186" y="431527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285949" y="4504008"/>
                <a:ext cx="5333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949" y="4504008"/>
                <a:ext cx="533352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545" b="-13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4466629" y="4504008"/>
                <a:ext cx="5333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29" y="4504008"/>
                <a:ext cx="53335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747" b="-13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68</a:t>
            </a:fld>
            <a:endParaRPr lang="da-DK"/>
          </a:p>
        </p:txBody>
      </p:sp>
      <p:sp>
        <p:nvSpPr>
          <p:cNvPr id="3" name="TextBox 2"/>
          <p:cNvSpPr txBox="1"/>
          <p:nvPr/>
        </p:nvSpPr>
        <p:spPr>
          <a:xfrm>
            <a:off x="-6532" y="142920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Edmonds’ algorithm and </a:t>
            </a:r>
            <a:r>
              <a:rPr lang="en-US" sz="4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69743" y="4504008"/>
                <a:ext cx="5333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43" y="4504008"/>
                <a:ext cx="53335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598" b="-13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4" idx="7"/>
          </p:cNvCxnSpPr>
          <p:nvPr/>
        </p:nvCxnSpPr>
        <p:spPr bwMode="auto">
          <a:xfrm flipV="1">
            <a:off x="2153044" y="3125828"/>
            <a:ext cx="2313585" cy="212735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7" name="Straight Connector 16"/>
          <p:cNvCxnSpPr>
            <a:stCxn id="34" idx="7"/>
          </p:cNvCxnSpPr>
          <p:nvPr/>
        </p:nvCxnSpPr>
        <p:spPr bwMode="auto">
          <a:xfrm flipV="1">
            <a:off x="3797341" y="3125828"/>
            <a:ext cx="669288" cy="212735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8" name="Straight Connector 17"/>
          <p:cNvCxnSpPr>
            <a:stCxn id="35" idx="0"/>
          </p:cNvCxnSpPr>
          <p:nvPr/>
        </p:nvCxnSpPr>
        <p:spPr bwMode="auto">
          <a:xfrm flipH="1" flipV="1">
            <a:off x="4466629" y="3125828"/>
            <a:ext cx="822149" cy="206919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1784008" y="5195018"/>
            <a:ext cx="5365243" cy="397186"/>
            <a:chOff x="1073277" y="4845893"/>
            <a:chExt cx="5365243" cy="3971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073277" y="4845893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4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3277" y="4845893"/>
                  <a:ext cx="432352" cy="39718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2717574" y="4845893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34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17574" y="4845893"/>
                  <a:ext cx="432352" cy="397186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4361871" y="4845893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35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61871" y="4845893"/>
                  <a:ext cx="432352" cy="397186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6006168" y="4845893"/>
                  <a:ext cx="432352" cy="3971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36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06168" y="4845893"/>
                  <a:ext cx="432352" cy="397186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Oval 56"/>
          <p:cNvSpPr>
            <a:spLocks noChangeAspect="1" noChangeArrowheads="1"/>
          </p:cNvSpPr>
          <p:nvPr/>
        </p:nvSpPr>
        <p:spPr bwMode="auto">
          <a:xfrm>
            <a:off x="4250453" y="1335104"/>
            <a:ext cx="432352" cy="3971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 dirty="0" smtClean="0"/>
              <a:t>r</a:t>
            </a:r>
            <a:endParaRPr lang="en-US" sz="2400" i="1" dirty="0"/>
          </a:p>
        </p:txBody>
      </p:sp>
      <p:cxnSp>
        <p:nvCxnSpPr>
          <p:cNvPr id="53" name="Straight Connector 52"/>
          <p:cNvCxnSpPr>
            <a:stCxn id="12" idx="0"/>
            <a:endCxn id="52" idx="4"/>
          </p:cNvCxnSpPr>
          <p:nvPr/>
        </p:nvCxnSpPr>
        <p:spPr bwMode="auto">
          <a:xfrm flipV="1">
            <a:off x="4466629" y="1732290"/>
            <a:ext cx="0" cy="98965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614965" y="4504008"/>
                <a:ext cx="53335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965" y="4504008"/>
                <a:ext cx="533352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4545" b="-13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>
            <a:stCxn id="12" idx="4"/>
            <a:endCxn id="35" idx="1"/>
          </p:cNvCxnSpPr>
          <p:nvPr/>
        </p:nvCxnSpPr>
        <p:spPr bwMode="auto">
          <a:xfrm>
            <a:off x="4466629" y="3516316"/>
            <a:ext cx="669289" cy="173686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4" name="Straight Connector 43"/>
          <p:cNvCxnSpPr>
            <a:endCxn id="14" idx="0"/>
          </p:cNvCxnSpPr>
          <p:nvPr/>
        </p:nvCxnSpPr>
        <p:spPr bwMode="auto">
          <a:xfrm flipH="1">
            <a:off x="2000184" y="3275205"/>
            <a:ext cx="2034093" cy="191981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8" name="Straight Connector 47"/>
          <p:cNvCxnSpPr>
            <a:endCxn id="34" idx="0"/>
          </p:cNvCxnSpPr>
          <p:nvPr/>
        </p:nvCxnSpPr>
        <p:spPr bwMode="auto">
          <a:xfrm flipH="1">
            <a:off x="3644481" y="3516316"/>
            <a:ext cx="542197" cy="167870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1" name="Straight Connector 50"/>
          <p:cNvCxnSpPr>
            <a:endCxn id="36" idx="2"/>
          </p:cNvCxnSpPr>
          <p:nvPr/>
        </p:nvCxnSpPr>
        <p:spPr bwMode="auto">
          <a:xfrm>
            <a:off x="4768614" y="3516316"/>
            <a:ext cx="1948285" cy="187729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Straight Connector 44"/>
          <p:cNvCxnSpPr>
            <a:stCxn id="36" idx="1"/>
          </p:cNvCxnSpPr>
          <p:nvPr/>
        </p:nvCxnSpPr>
        <p:spPr bwMode="auto">
          <a:xfrm flipH="1" flipV="1">
            <a:off x="4512350" y="3125828"/>
            <a:ext cx="2267865" cy="212735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2" name="Oval 56"/>
          <p:cNvSpPr>
            <a:spLocks noChangeAspect="1" noChangeArrowheads="1"/>
          </p:cNvSpPr>
          <p:nvPr/>
        </p:nvSpPr>
        <p:spPr bwMode="auto">
          <a:xfrm>
            <a:off x="4034277" y="2721944"/>
            <a:ext cx="864704" cy="7943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 dirty="0" smtClean="0"/>
              <a:t>u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012923" y="1936498"/>
                <a:ext cx="533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923" y="1936498"/>
                <a:ext cx="533352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1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76474" y="1721946"/>
                <a:ext cx="31218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r>
                  <a:rPr lang="en-US" sz="2400" b="0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2400" b="0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</a:br>
                <a:r>
                  <a:rPr lang="en-US" sz="2400" b="0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≪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74" y="1721946"/>
                <a:ext cx="3121862" cy="83099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 bwMode="auto">
          <a:xfrm>
            <a:off x="998085" y="2427263"/>
            <a:ext cx="7121289" cy="3726160"/>
          </a:xfrm>
          <a:custGeom>
            <a:avLst/>
            <a:gdLst>
              <a:gd name="connsiteX0" fmla="*/ 3538954 w 7202990"/>
              <a:gd name="connsiteY0" fmla="*/ 755 h 3868627"/>
              <a:gd name="connsiteX1" fmla="*/ 7130052 w 7202990"/>
              <a:gd name="connsiteY1" fmla="*/ 3259344 h 3868627"/>
              <a:gd name="connsiteX2" fmla="*/ 80859 w 7202990"/>
              <a:gd name="connsiteY2" fmla="*/ 3575228 h 3868627"/>
              <a:gd name="connsiteX3" fmla="*/ 3538954 w 7202990"/>
              <a:gd name="connsiteY3" fmla="*/ 755 h 3868627"/>
              <a:gd name="connsiteX0" fmla="*/ 3457536 w 7121289"/>
              <a:gd name="connsiteY0" fmla="*/ 54 h 3726160"/>
              <a:gd name="connsiteX1" fmla="*/ 7048634 w 7121289"/>
              <a:gd name="connsiteY1" fmla="*/ 3258643 h 3726160"/>
              <a:gd name="connsiteX2" fmla="*/ 82569 w 7121289"/>
              <a:gd name="connsiteY2" fmla="*/ 3341770 h 3726160"/>
              <a:gd name="connsiteX3" fmla="*/ 3457536 w 7121289"/>
              <a:gd name="connsiteY3" fmla="*/ 54 h 3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1289" h="3726160">
                <a:moveTo>
                  <a:pt x="3457536" y="54"/>
                </a:moveTo>
                <a:cubicBezTo>
                  <a:pt x="4618547" y="-13800"/>
                  <a:pt x="7624983" y="2662898"/>
                  <a:pt x="7048634" y="3258643"/>
                </a:cubicBezTo>
                <a:cubicBezTo>
                  <a:pt x="6472285" y="3854388"/>
                  <a:pt x="681085" y="3879326"/>
                  <a:pt x="82569" y="3341770"/>
                </a:cubicBezTo>
                <a:cubicBezTo>
                  <a:pt x="-515947" y="2804214"/>
                  <a:pt x="2296525" y="13908"/>
                  <a:pt x="3457536" y="54"/>
                </a:cubicBezTo>
                <a:close/>
              </a:path>
            </a:pathLst>
          </a:custGeom>
          <a:noFill/>
          <a:ln w="317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9668" y="1384757"/>
            <a:ext cx="400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cs typeface="Times New Roman" panose="02020603050405020304" pitchFamily="18" charset="0"/>
              </a:rPr>
              <a:t>But, in this case there </a:t>
            </a:r>
            <a:br>
              <a:rPr lang="en-US" sz="2400" dirty="0" smtClean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is a simpler optimal dual.</a:t>
            </a:r>
          </a:p>
        </p:txBody>
      </p:sp>
    </p:spTree>
    <p:extLst>
      <p:ext uri="{BB962C8B-B14F-4D97-AF65-F5344CB8AC3E}">
        <p14:creationId xmlns:p14="http://schemas.microsoft.com/office/powerpoint/2010/main" val="13329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1861273" y="3911819"/>
            <a:ext cx="1152128" cy="136815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40342" y="1728699"/>
            <a:ext cx="3792718" cy="3535680"/>
          </a:xfrm>
          <a:custGeom>
            <a:avLst/>
            <a:gdLst>
              <a:gd name="connsiteX0" fmla="*/ 2743200 w 5471160"/>
              <a:gd name="connsiteY0" fmla="*/ 0 h 3505200"/>
              <a:gd name="connsiteX1" fmla="*/ 0 w 5471160"/>
              <a:gd name="connsiteY1" fmla="*/ 3474720 h 3505200"/>
              <a:gd name="connsiteX2" fmla="*/ 1645920 w 5471160"/>
              <a:gd name="connsiteY2" fmla="*/ 3444240 h 3505200"/>
              <a:gd name="connsiteX3" fmla="*/ 2834640 w 5471160"/>
              <a:gd name="connsiteY3" fmla="*/ 1539240 h 3505200"/>
              <a:gd name="connsiteX4" fmla="*/ 3916680 w 5471160"/>
              <a:gd name="connsiteY4" fmla="*/ 3505200 h 3505200"/>
              <a:gd name="connsiteX5" fmla="*/ 5471160 w 5471160"/>
              <a:gd name="connsiteY5" fmla="*/ 3505200 h 3505200"/>
              <a:gd name="connsiteX6" fmla="*/ 2926080 w 5471160"/>
              <a:gd name="connsiteY6" fmla="*/ 15240 h 3505200"/>
              <a:gd name="connsiteX0" fmla="*/ 2743200 w 5471160"/>
              <a:gd name="connsiteY0" fmla="*/ 0 h 3505200"/>
              <a:gd name="connsiteX1" fmla="*/ 0 w 5471160"/>
              <a:gd name="connsiteY1" fmla="*/ 3474720 h 3505200"/>
              <a:gd name="connsiteX2" fmla="*/ 1981200 w 5471160"/>
              <a:gd name="connsiteY2" fmla="*/ 3505200 h 3505200"/>
              <a:gd name="connsiteX3" fmla="*/ 2834640 w 5471160"/>
              <a:gd name="connsiteY3" fmla="*/ 1539240 h 3505200"/>
              <a:gd name="connsiteX4" fmla="*/ 3916680 w 5471160"/>
              <a:gd name="connsiteY4" fmla="*/ 3505200 h 3505200"/>
              <a:gd name="connsiteX5" fmla="*/ 5471160 w 5471160"/>
              <a:gd name="connsiteY5" fmla="*/ 3505200 h 3505200"/>
              <a:gd name="connsiteX6" fmla="*/ 2926080 w 5471160"/>
              <a:gd name="connsiteY6" fmla="*/ 15240 h 3505200"/>
              <a:gd name="connsiteX0" fmla="*/ 2743200 w 5471160"/>
              <a:gd name="connsiteY0" fmla="*/ 0 h 3535680"/>
              <a:gd name="connsiteX1" fmla="*/ 0 w 5471160"/>
              <a:gd name="connsiteY1" fmla="*/ 3474720 h 3535680"/>
              <a:gd name="connsiteX2" fmla="*/ 1981200 w 5471160"/>
              <a:gd name="connsiteY2" fmla="*/ 3505200 h 3535680"/>
              <a:gd name="connsiteX3" fmla="*/ 2834640 w 5471160"/>
              <a:gd name="connsiteY3" fmla="*/ 1539240 h 3535680"/>
              <a:gd name="connsiteX4" fmla="*/ 3657600 w 5471160"/>
              <a:gd name="connsiteY4" fmla="*/ 3535680 h 3535680"/>
              <a:gd name="connsiteX5" fmla="*/ 5471160 w 5471160"/>
              <a:gd name="connsiteY5" fmla="*/ 3505200 h 3535680"/>
              <a:gd name="connsiteX6" fmla="*/ 2926080 w 5471160"/>
              <a:gd name="connsiteY6" fmla="*/ 15240 h 3535680"/>
              <a:gd name="connsiteX0" fmla="*/ 2743200 w 5471160"/>
              <a:gd name="connsiteY0" fmla="*/ 0 h 3555219"/>
              <a:gd name="connsiteX1" fmla="*/ 0 w 5471160"/>
              <a:gd name="connsiteY1" fmla="*/ 3474720 h 3555219"/>
              <a:gd name="connsiteX2" fmla="*/ 1981200 w 5471160"/>
              <a:gd name="connsiteY2" fmla="*/ 3505200 h 3555219"/>
              <a:gd name="connsiteX3" fmla="*/ 2834640 w 5471160"/>
              <a:gd name="connsiteY3" fmla="*/ 1539240 h 3555219"/>
              <a:gd name="connsiteX4" fmla="*/ 3657600 w 5471160"/>
              <a:gd name="connsiteY4" fmla="*/ 3535680 h 3555219"/>
              <a:gd name="connsiteX5" fmla="*/ 5471160 w 5471160"/>
              <a:gd name="connsiteY5" fmla="*/ 3505200 h 3555219"/>
              <a:gd name="connsiteX6" fmla="*/ 5455920 w 5471160"/>
              <a:gd name="connsiteY6" fmla="*/ 3550920 h 3555219"/>
              <a:gd name="connsiteX7" fmla="*/ 2926080 w 5471160"/>
              <a:gd name="connsiteY7" fmla="*/ 15240 h 3555219"/>
              <a:gd name="connsiteX0" fmla="*/ 2148840 w 4876800"/>
              <a:gd name="connsiteY0" fmla="*/ 0 h 3555219"/>
              <a:gd name="connsiteX1" fmla="*/ 0 w 4876800"/>
              <a:gd name="connsiteY1" fmla="*/ 3505200 h 3555219"/>
              <a:gd name="connsiteX2" fmla="*/ 1386840 w 4876800"/>
              <a:gd name="connsiteY2" fmla="*/ 3505200 h 3555219"/>
              <a:gd name="connsiteX3" fmla="*/ 2240280 w 4876800"/>
              <a:gd name="connsiteY3" fmla="*/ 1539240 h 3555219"/>
              <a:gd name="connsiteX4" fmla="*/ 3063240 w 4876800"/>
              <a:gd name="connsiteY4" fmla="*/ 3535680 h 3555219"/>
              <a:gd name="connsiteX5" fmla="*/ 4876800 w 4876800"/>
              <a:gd name="connsiteY5" fmla="*/ 3505200 h 3555219"/>
              <a:gd name="connsiteX6" fmla="*/ 4861560 w 4876800"/>
              <a:gd name="connsiteY6" fmla="*/ 3550920 h 3555219"/>
              <a:gd name="connsiteX7" fmla="*/ 2331720 w 4876800"/>
              <a:gd name="connsiteY7" fmla="*/ 15240 h 3555219"/>
              <a:gd name="connsiteX0" fmla="*/ 2148840 w 4876800"/>
              <a:gd name="connsiteY0" fmla="*/ 0 h 3535680"/>
              <a:gd name="connsiteX1" fmla="*/ 0 w 4876800"/>
              <a:gd name="connsiteY1" fmla="*/ 3505200 h 3535680"/>
              <a:gd name="connsiteX2" fmla="*/ 1386840 w 4876800"/>
              <a:gd name="connsiteY2" fmla="*/ 3505200 h 3535680"/>
              <a:gd name="connsiteX3" fmla="*/ 2240280 w 4876800"/>
              <a:gd name="connsiteY3" fmla="*/ 1539240 h 3535680"/>
              <a:gd name="connsiteX4" fmla="*/ 3063240 w 4876800"/>
              <a:gd name="connsiteY4" fmla="*/ 3535680 h 3535680"/>
              <a:gd name="connsiteX5" fmla="*/ 4876800 w 4876800"/>
              <a:gd name="connsiteY5" fmla="*/ 3505200 h 3535680"/>
              <a:gd name="connsiteX6" fmla="*/ 4816589 w 4876800"/>
              <a:gd name="connsiteY6" fmla="*/ 3445989 h 3535680"/>
              <a:gd name="connsiteX7" fmla="*/ 2331720 w 4876800"/>
              <a:gd name="connsiteY7" fmla="*/ 15240 h 3535680"/>
              <a:gd name="connsiteX0" fmla="*/ 2148840 w 4876800"/>
              <a:gd name="connsiteY0" fmla="*/ 0 h 3535680"/>
              <a:gd name="connsiteX1" fmla="*/ 0 w 4876800"/>
              <a:gd name="connsiteY1" fmla="*/ 3505200 h 3535680"/>
              <a:gd name="connsiteX2" fmla="*/ 1386840 w 4876800"/>
              <a:gd name="connsiteY2" fmla="*/ 3505200 h 3535680"/>
              <a:gd name="connsiteX3" fmla="*/ 2240280 w 4876800"/>
              <a:gd name="connsiteY3" fmla="*/ 1539240 h 3535680"/>
              <a:gd name="connsiteX4" fmla="*/ 3063240 w 4876800"/>
              <a:gd name="connsiteY4" fmla="*/ 3535680 h 3535680"/>
              <a:gd name="connsiteX5" fmla="*/ 4876800 w 4876800"/>
              <a:gd name="connsiteY5" fmla="*/ 3505200 h 3535680"/>
              <a:gd name="connsiteX6" fmla="*/ 4861665 w 4876800"/>
              <a:gd name="connsiteY6" fmla="*/ 3474967 h 3535680"/>
              <a:gd name="connsiteX7" fmla="*/ 2331720 w 4876800"/>
              <a:gd name="connsiteY7" fmla="*/ 15240 h 3535680"/>
              <a:gd name="connsiteX0" fmla="*/ 2148840 w 4876800"/>
              <a:gd name="connsiteY0" fmla="*/ 0 h 3535680"/>
              <a:gd name="connsiteX1" fmla="*/ 0 w 4876800"/>
              <a:gd name="connsiteY1" fmla="*/ 3505200 h 3535680"/>
              <a:gd name="connsiteX2" fmla="*/ 1386840 w 4876800"/>
              <a:gd name="connsiteY2" fmla="*/ 3505200 h 3535680"/>
              <a:gd name="connsiteX3" fmla="*/ 2240280 w 4876800"/>
              <a:gd name="connsiteY3" fmla="*/ 1539240 h 3535680"/>
              <a:gd name="connsiteX4" fmla="*/ 3063240 w 4876800"/>
              <a:gd name="connsiteY4" fmla="*/ 3535680 h 3535680"/>
              <a:gd name="connsiteX5" fmla="*/ 4876800 w 4876800"/>
              <a:gd name="connsiteY5" fmla="*/ 3505200 h 3535680"/>
              <a:gd name="connsiteX6" fmla="*/ 2331720 w 4876800"/>
              <a:gd name="connsiteY6" fmla="*/ 15240 h 3535680"/>
              <a:gd name="connsiteX0" fmla="*/ 2148840 w 4876800"/>
              <a:gd name="connsiteY0" fmla="*/ 0 h 3535680"/>
              <a:gd name="connsiteX1" fmla="*/ 0 w 4876800"/>
              <a:gd name="connsiteY1" fmla="*/ 3505200 h 3535680"/>
              <a:gd name="connsiteX2" fmla="*/ 1386840 w 4876800"/>
              <a:gd name="connsiteY2" fmla="*/ 3505200 h 3535680"/>
              <a:gd name="connsiteX3" fmla="*/ 2240280 w 4876800"/>
              <a:gd name="connsiteY3" fmla="*/ 1539240 h 3535680"/>
              <a:gd name="connsiteX4" fmla="*/ 3063240 w 4876800"/>
              <a:gd name="connsiteY4" fmla="*/ 3535680 h 3535680"/>
              <a:gd name="connsiteX5" fmla="*/ 4876800 w 4876800"/>
              <a:gd name="connsiteY5" fmla="*/ 3505200 h 3535680"/>
              <a:gd name="connsiteX6" fmla="*/ 2331720 w 4876800"/>
              <a:gd name="connsiteY6" fmla="*/ 15240 h 3535680"/>
              <a:gd name="connsiteX0" fmla="*/ 2148840 w 4132083"/>
              <a:gd name="connsiteY0" fmla="*/ 0 h 3535680"/>
              <a:gd name="connsiteX1" fmla="*/ 0 w 4132083"/>
              <a:gd name="connsiteY1" fmla="*/ 3505200 h 3535680"/>
              <a:gd name="connsiteX2" fmla="*/ 1386840 w 4132083"/>
              <a:gd name="connsiteY2" fmla="*/ 3505200 h 3535680"/>
              <a:gd name="connsiteX3" fmla="*/ 2240280 w 4132083"/>
              <a:gd name="connsiteY3" fmla="*/ 1539240 h 3535680"/>
              <a:gd name="connsiteX4" fmla="*/ 3063240 w 4132083"/>
              <a:gd name="connsiteY4" fmla="*/ 3535680 h 3535680"/>
              <a:gd name="connsiteX5" fmla="*/ 4132083 w 4132083"/>
              <a:gd name="connsiteY5" fmla="*/ 3514627 h 3535680"/>
              <a:gd name="connsiteX6" fmla="*/ 2331720 w 4132083"/>
              <a:gd name="connsiteY6" fmla="*/ 15240 h 3535680"/>
              <a:gd name="connsiteX0" fmla="*/ 2148840 w 4132083"/>
              <a:gd name="connsiteY0" fmla="*/ 0 h 3535680"/>
              <a:gd name="connsiteX1" fmla="*/ 0 w 4132083"/>
              <a:gd name="connsiteY1" fmla="*/ 3505200 h 3535680"/>
              <a:gd name="connsiteX2" fmla="*/ 1386840 w 4132083"/>
              <a:gd name="connsiteY2" fmla="*/ 3505200 h 3535680"/>
              <a:gd name="connsiteX3" fmla="*/ 2240280 w 4132083"/>
              <a:gd name="connsiteY3" fmla="*/ 1539240 h 3535680"/>
              <a:gd name="connsiteX4" fmla="*/ 3063240 w 4132083"/>
              <a:gd name="connsiteY4" fmla="*/ 3535680 h 3535680"/>
              <a:gd name="connsiteX5" fmla="*/ 4132083 w 4132083"/>
              <a:gd name="connsiteY5" fmla="*/ 3514627 h 3535680"/>
              <a:gd name="connsiteX6" fmla="*/ 2331720 w 4132083"/>
              <a:gd name="connsiteY6" fmla="*/ 15240 h 3535680"/>
              <a:gd name="connsiteX0" fmla="*/ 2148840 w 4132083"/>
              <a:gd name="connsiteY0" fmla="*/ 0 h 3535680"/>
              <a:gd name="connsiteX1" fmla="*/ 0 w 4132083"/>
              <a:gd name="connsiteY1" fmla="*/ 3505200 h 3535680"/>
              <a:gd name="connsiteX2" fmla="*/ 1386840 w 4132083"/>
              <a:gd name="connsiteY2" fmla="*/ 3505200 h 3535680"/>
              <a:gd name="connsiteX3" fmla="*/ 2240280 w 4132083"/>
              <a:gd name="connsiteY3" fmla="*/ 1539240 h 3535680"/>
              <a:gd name="connsiteX4" fmla="*/ 3063240 w 4132083"/>
              <a:gd name="connsiteY4" fmla="*/ 3535680 h 3535680"/>
              <a:gd name="connsiteX5" fmla="*/ 4132083 w 4132083"/>
              <a:gd name="connsiteY5" fmla="*/ 3514627 h 3535680"/>
              <a:gd name="connsiteX6" fmla="*/ 2331720 w 4132083"/>
              <a:gd name="connsiteY6" fmla="*/ 15240 h 3535680"/>
              <a:gd name="connsiteX0" fmla="*/ 1809475 w 3792718"/>
              <a:gd name="connsiteY0" fmla="*/ 0 h 3535680"/>
              <a:gd name="connsiteX1" fmla="*/ 0 w 3792718"/>
              <a:gd name="connsiteY1" fmla="*/ 3495774 h 3535680"/>
              <a:gd name="connsiteX2" fmla="*/ 1047475 w 3792718"/>
              <a:gd name="connsiteY2" fmla="*/ 3505200 h 3535680"/>
              <a:gd name="connsiteX3" fmla="*/ 1900915 w 3792718"/>
              <a:gd name="connsiteY3" fmla="*/ 1539240 h 3535680"/>
              <a:gd name="connsiteX4" fmla="*/ 2723875 w 3792718"/>
              <a:gd name="connsiteY4" fmla="*/ 3535680 h 3535680"/>
              <a:gd name="connsiteX5" fmla="*/ 3792718 w 3792718"/>
              <a:gd name="connsiteY5" fmla="*/ 3514627 h 3535680"/>
              <a:gd name="connsiteX6" fmla="*/ 1992355 w 3792718"/>
              <a:gd name="connsiteY6" fmla="*/ 1524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2718" h="3535680">
                <a:moveTo>
                  <a:pt x="1809475" y="0"/>
                </a:moveTo>
                <a:lnTo>
                  <a:pt x="0" y="3495774"/>
                </a:lnTo>
                <a:lnTo>
                  <a:pt x="1047475" y="3505200"/>
                </a:lnTo>
                <a:lnTo>
                  <a:pt x="1900915" y="1539240"/>
                </a:lnTo>
                <a:lnTo>
                  <a:pt x="2723875" y="3535680"/>
                </a:lnTo>
                <a:lnTo>
                  <a:pt x="3792718" y="3514627"/>
                </a:lnTo>
                <a:lnTo>
                  <a:pt x="1992355" y="15240"/>
                </a:lnTo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2329249" y="1583996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2329249" y="3857242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2329249" y="3209170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1" name="Straight Arrow Connector 10"/>
          <p:cNvCxnSpPr>
            <a:stCxn id="8" idx="4"/>
            <a:endCxn id="7" idx="0"/>
          </p:cNvCxnSpPr>
          <p:nvPr/>
        </p:nvCxnSpPr>
        <p:spPr>
          <a:xfrm>
            <a:off x="2437337" y="3407763"/>
            <a:ext cx="0" cy="44947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113224" y="3956539"/>
            <a:ext cx="216177" cy="1107408"/>
            <a:chOff x="2235775" y="4625848"/>
            <a:chExt cx="216177" cy="1107408"/>
          </a:xfrm>
        </p:grpSpPr>
        <p:sp>
          <p:nvSpPr>
            <p:cNvPr id="17" name="Oval 56"/>
            <p:cNvSpPr>
              <a:spLocks noChangeAspect="1" noChangeArrowheads="1"/>
            </p:cNvSpPr>
            <p:nvPr/>
          </p:nvSpPr>
          <p:spPr bwMode="auto">
            <a:xfrm>
              <a:off x="2235776" y="5534663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18" name="Curved Connector 17"/>
            <p:cNvCxnSpPr>
              <a:stCxn id="17" idx="2"/>
              <a:endCxn id="7" idx="2"/>
            </p:cNvCxnSpPr>
            <p:nvPr/>
          </p:nvCxnSpPr>
          <p:spPr>
            <a:xfrm rot="10800000" flipH="1">
              <a:off x="2235775" y="4625848"/>
              <a:ext cx="206597" cy="1008112"/>
            </a:xfrm>
            <a:prstGeom prst="curvedConnector3">
              <a:avLst>
                <a:gd name="adj1" fmla="val -110650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17201" y="2691630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201" y="2691630"/>
                <a:ext cx="535263" cy="525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17201" y="4037860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201" y="4037860"/>
                <a:ext cx="535263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58002" y="963438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02" y="963438"/>
                <a:ext cx="535263" cy="5259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535998" y="3956540"/>
            <a:ext cx="1332392" cy="837948"/>
            <a:chOff x="2658549" y="4625849"/>
            <a:chExt cx="1332392" cy="837948"/>
          </a:xfrm>
        </p:grpSpPr>
        <p:sp>
          <p:nvSpPr>
            <p:cNvPr id="9" name="Oval 56"/>
            <p:cNvSpPr>
              <a:spLocks noChangeAspect="1" noChangeArrowheads="1"/>
            </p:cNvSpPr>
            <p:nvPr/>
          </p:nvSpPr>
          <p:spPr bwMode="auto">
            <a:xfrm>
              <a:off x="3526925" y="5265204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14" name="Curved Connector 13"/>
            <p:cNvCxnSpPr>
              <a:stCxn id="9" idx="2"/>
              <a:endCxn id="7" idx="6"/>
            </p:cNvCxnSpPr>
            <p:nvPr/>
          </p:nvCxnSpPr>
          <p:spPr>
            <a:xfrm rot="10800000">
              <a:off x="2658549" y="4625849"/>
              <a:ext cx="868376" cy="738653"/>
            </a:xfrm>
            <a:prstGeom prst="curvedConnector3">
              <a:avLst/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455678" y="4729091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he-IL" sz="2800" dirty="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678" y="4729091"/>
                  <a:ext cx="535263" cy="52597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39952" y="1734341"/>
                <a:ext cx="5004048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be a </a:t>
                </a:r>
                <a:r>
                  <a:rPr lang="en-US" sz="26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DST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rooted 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734341"/>
                <a:ext cx="5004048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39952" y="2202548"/>
                <a:ext cx="5004048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202548"/>
                <a:ext cx="5004048" cy="492443"/>
              </a:xfrm>
              <a:prstGeom prst="rect">
                <a:avLst/>
              </a:prstGeom>
              <a:blipFill rotWithShape="0">
                <a:blip r:embed="rId7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39952" y="2670755"/>
                <a:ext cx="5004048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sz="26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where 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is </a:t>
                </a:r>
                <a:r>
                  <a:rPr lang="en-US" sz="26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not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an ancestor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670755"/>
                <a:ext cx="5004048" cy="892552"/>
              </a:xfrm>
              <a:prstGeom prst="rect">
                <a:avLst/>
              </a:prstGeom>
              <a:blipFill rotWithShape="0">
                <a:blip r:embed="rId8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33420" y="3539070"/>
                <a:ext cx="5004048" cy="129266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Then, 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b="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600" b="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∖{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}∪{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rgbClr val="3333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600" b="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, 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is also a </a:t>
                </a:r>
                <a:r>
                  <a:rPr lang="en-US" sz="26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DST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420" y="3539070"/>
                <a:ext cx="5004048" cy="1292662"/>
              </a:xfrm>
              <a:prstGeom prst="rect">
                <a:avLst/>
              </a:prstGeom>
              <a:blipFill rotWithShape="0">
                <a:blip r:embed="rId9"/>
                <a:stretch>
                  <a:fillRect t="-4717" b="-10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-6532" y="186144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Modifying a DST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41520" y="1266134"/>
            <a:ext cx="5004048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Lemma:</a:t>
            </a:r>
            <a:endParaRPr lang="he-IL" sz="26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-994" y="5576199"/>
                <a:ext cx="9138462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00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Exercise: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Prove or find a counter example: A </a:t>
                </a:r>
                <a:r>
                  <a:rPr lang="en-US" sz="260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DST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600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is</a:t>
                </a:r>
                <a:b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optimal </a:t>
                </a:r>
                <a:r>
                  <a:rPr lang="en-US" sz="2600" dirty="0" err="1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iff</a:t>
                </a:r>
                <a:r>
                  <a:rPr lang="en-US" sz="26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it cannot be improved using such a switch. </a:t>
                </a:r>
                <a:endParaRPr lang="he-IL" sz="26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4" y="5576199"/>
                <a:ext cx="9138462" cy="892552"/>
              </a:xfrm>
              <a:prstGeom prst="rect">
                <a:avLst/>
              </a:prstGeom>
              <a:blipFill rotWithShape="0">
                <a:blip r:embed="rId10"/>
                <a:stretch>
                  <a:fillRect t="-6849" b="-164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75139" y="1378827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39" y="1378827"/>
                <a:ext cx="535263" cy="52597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388195" y="4659865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800" b="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195" y="4659865"/>
                <a:ext cx="535263" cy="5259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8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488" y="119675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all edge weights are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non-negative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22" y="458112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composed of </a:t>
            </a:r>
            <a:r>
              <a:rPr lang="en-US" sz="28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-edges,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it is of course an 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6532" y="260648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44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6532" y="170080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(Otherwise, add a constant to all edge weights.)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0506" y="2401724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find the </a:t>
                </a:r>
                <a:r>
                  <a:rPr lang="en-US" sz="2800" i="1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lightest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 entering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800" b="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</a:t>
                </a:r>
                <a: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its weight from all edges entering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" y="2401724"/>
                <a:ext cx="9144000" cy="954107"/>
              </a:xfrm>
              <a:prstGeom prst="rect">
                <a:avLst/>
              </a:prstGeom>
              <a:blipFill rotWithShape="0">
                <a:blip r:embed="rId2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0506" y="335699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(This does not change the 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(s).)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0506" y="4059069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vertex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now has a </a:t>
                </a:r>
                <a:r>
                  <a:rPr lang="en-US" sz="280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-edge entering it.</a:t>
                </a:r>
                <a:endParaRPr lang="en-US" sz="2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" y="4059069"/>
                <a:ext cx="914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0506" y="57403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there must be a </a:t>
            </a:r>
            <a:r>
              <a:rPr lang="en-US" sz="28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-cycle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8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8" grpId="0"/>
      <p:bldP spid="29" grpId="0"/>
      <p:bldP spid="31" grpId="0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56"/>
          <p:cNvSpPr>
            <a:spLocks noChangeAspect="1" noChangeArrowheads="1"/>
          </p:cNvSpPr>
          <p:nvPr/>
        </p:nvSpPr>
        <p:spPr bwMode="auto">
          <a:xfrm>
            <a:off x="1115616" y="5606671"/>
            <a:ext cx="216176" cy="198593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9" name="Oval 56"/>
          <p:cNvSpPr>
            <a:spLocks noChangeAspect="1" noChangeArrowheads="1"/>
          </p:cNvSpPr>
          <p:nvPr/>
        </p:nvSpPr>
        <p:spPr bwMode="auto">
          <a:xfrm>
            <a:off x="5680518" y="5739391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0" name="Oval 56"/>
          <p:cNvSpPr>
            <a:spLocks noChangeAspect="1" noChangeArrowheads="1"/>
          </p:cNvSpPr>
          <p:nvPr/>
        </p:nvSpPr>
        <p:spPr bwMode="auto">
          <a:xfrm>
            <a:off x="4608080" y="5739391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" name="Oval 56"/>
          <p:cNvSpPr>
            <a:spLocks noChangeAspect="1" noChangeArrowheads="1"/>
          </p:cNvSpPr>
          <p:nvPr/>
        </p:nvSpPr>
        <p:spPr bwMode="auto">
          <a:xfrm>
            <a:off x="6120096" y="4797152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3" name="Oval 56"/>
          <p:cNvSpPr>
            <a:spLocks noChangeAspect="1" noChangeArrowheads="1"/>
          </p:cNvSpPr>
          <p:nvPr/>
        </p:nvSpPr>
        <p:spPr bwMode="auto">
          <a:xfrm>
            <a:off x="5688200" y="3895379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1" name="Oval 56"/>
          <p:cNvSpPr>
            <a:spLocks noChangeAspect="1" noChangeArrowheads="1"/>
          </p:cNvSpPr>
          <p:nvPr/>
        </p:nvSpPr>
        <p:spPr bwMode="auto">
          <a:xfrm>
            <a:off x="4139952" y="4819511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4" name="Oval 56"/>
          <p:cNvSpPr>
            <a:spLocks noChangeAspect="1" noChangeArrowheads="1"/>
          </p:cNvSpPr>
          <p:nvPr/>
        </p:nvSpPr>
        <p:spPr bwMode="auto">
          <a:xfrm>
            <a:off x="4608080" y="3895379"/>
            <a:ext cx="216176" cy="1985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0" idx="1"/>
            <a:endCxn id="21" idx="4"/>
          </p:cNvCxnSpPr>
          <p:nvPr/>
        </p:nvCxnSpPr>
        <p:spPr>
          <a:xfrm flipH="1" flipV="1">
            <a:off x="4248040" y="5018104"/>
            <a:ext cx="391698" cy="7503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24256" y="3994675"/>
            <a:ext cx="8639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0"/>
            <a:endCxn id="24" idx="3"/>
          </p:cNvCxnSpPr>
          <p:nvPr/>
        </p:nvCxnSpPr>
        <p:spPr>
          <a:xfrm flipV="1">
            <a:off x="4248040" y="4064889"/>
            <a:ext cx="391698" cy="7546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824256" y="5838687"/>
            <a:ext cx="8562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4"/>
            <a:endCxn id="19" idx="7"/>
          </p:cNvCxnSpPr>
          <p:nvPr/>
        </p:nvCxnSpPr>
        <p:spPr>
          <a:xfrm flipH="1">
            <a:off x="5865036" y="4995745"/>
            <a:ext cx="363148" cy="77272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5"/>
            <a:endCxn id="22" idx="0"/>
          </p:cNvCxnSpPr>
          <p:nvPr/>
        </p:nvCxnSpPr>
        <p:spPr>
          <a:xfrm>
            <a:off x="5872718" y="4064889"/>
            <a:ext cx="355466" cy="7322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-3488" y="1412776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b="1" dirty="0" smtClean="0">
                    <a:cs typeface="Times New Roman" panose="02020603050405020304" pitchFamily="18" charset="0"/>
                  </a:rPr>
                  <a:t>Lemma:</a:t>
                </a:r>
                <a:r>
                  <a:rPr lang="en-US" dirty="0" smtClean="0"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be a 0-cycle not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 There is a </a:t>
                </a:r>
                <a:r>
                  <a:rPr lang="en-US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MDST</a:t>
                </a:r>
                <a:r>
                  <a:rPr lang="en-US" dirty="0" smtClean="0">
                    <a:cs typeface="Times New Roman" panose="02020603050405020304" pitchFamily="18" charset="0"/>
                  </a:rPr>
                  <a:t> that contains only one edge that enters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at some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and all the edges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except the one that enters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88" y="1412776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t="-4846" b="-114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-6532" y="260648"/>
            <a:ext cx="9144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0">
              <a:defRPr/>
            </a:pPr>
            <a:r>
              <a:rPr lang="en-US" sz="4400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44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76056" y="4581128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581128"/>
                <a:ext cx="535263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67351" y="5418186"/>
                <a:ext cx="535263" cy="52597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he-IL" sz="2800" dirty="0">
                  <a:solidFill>
                    <a:srgbClr val="000000"/>
                  </a:solidFill>
                  <a:latin typeface="Times New Roman" pitchFamily="18" charset="0"/>
                  <a:ea typeface="MS PGothic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51" y="5418186"/>
                <a:ext cx="535263" cy="5259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112060" y="3429000"/>
            <a:ext cx="3439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6176" y="4098267"/>
            <a:ext cx="2160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39952" y="4098267"/>
            <a:ext cx="2160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11960" y="5301208"/>
            <a:ext cx="1440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56177" y="5301208"/>
            <a:ext cx="1440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12060" y="5877272"/>
            <a:ext cx="3439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118872" y="4617482"/>
            <a:ext cx="1803737" cy="654843"/>
            <a:chOff x="3118872" y="4617482"/>
            <a:chExt cx="1803737" cy="654843"/>
          </a:xfrm>
        </p:grpSpPr>
        <p:sp>
          <p:nvSpPr>
            <p:cNvPr id="37" name="Oval 56"/>
            <p:cNvSpPr>
              <a:spLocks noChangeAspect="1" noChangeArrowheads="1"/>
            </p:cNvSpPr>
            <p:nvPr/>
          </p:nvSpPr>
          <p:spPr bwMode="auto">
            <a:xfrm>
              <a:off x="3118872" y="5073732"/>
              <a:ext cx="216176" cy="1985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387346" y="4617482"/>
                  <a:ext cx="535263" cy="5259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he-IL" sz="2800" dirty="0">
                    <a:solidFill>
                      <a:srgbClr val="000000"/>
                    </a:solidFill>
                    <a:latin typeface="Times New Roman" pitchFamily="18" charset="0"/>
                    <a:ea typeface="MS PGothic" pitchFamily="34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346" y="4617482"/>
                  <a:ext cx="535263" cy="52597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7" idx="6"/>
              <a:endCxn id="21" idx="2"/>
            </p:cNvCxnSpPr>
            <p:nvPr/>
          </p:nvCxnSpPr>
          <p:spPr>
            <a:xfrm flipV="1">
              <a:off x="3335048" y="4918808"/>
              <a:ext cx="804904" cy="254221"/>
            </a:xfrm>
            <a:prstGeom prst="straightConnector1">
              <a:avLst/>
            </a:prstGeom>
            <a:ln w="4762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>
            <a:stCxn id="21" idx="0"/>
            <a:endCxn id="24" idx="3"/>
          </p:cNvCxnSpPr>
          <p:nvPr/>
        </p:nvCxnSpPr>
        <p:spPr>
          <a:xfrm flipV="1">
            <a:off x="4248040" y="4064889"/>
            <a:ext cx="391698" cy="754622"/>
          </a:xfrm>
          <a:prstGeom prst="straightConnector1">
            <a:avLst/>
          </a:prstGeom>
          <a:ln w="476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6"/>
            <a:endCxn id="23" idx="2"/>
          </p:cNvCxnSpPr>
          <p:nvPr/>
        </p:nvCxnSpPr>
        <p:spPr>
          <a:xfrm>
            <a:off x="4824256" y="3994676"/>
            <a:ext cx="863944" cy="0"/>
          </a:xfrm>
          <a:prstGeom prst="straightConnector1">
            <a:avLst/>
          </a:prstGeom>
          <a:ln w="476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5"/>
            <a:endCxn id="22" idx="0"/>
          </p:cNvCxnSpPr>
          <p:nvPr/>
        </p:nvCxnSpPr>
        <p:spPr>
          <a:xfrm>
            <a:off x="5872718" y="4064889"/>
            <a:ext cx="355466" cy="732263"/>
          </a:xfrm>
          <a:prstGeom prst="straightConnector1">
            <a:avLst/>
          </a:prstGeom>
          <a:ln w="476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4"/>
            <a:endCxn id="19" idx="7"/>
          </p:cNvCxnSpPr>
          <p:nvPr/>
        </p:nvCxnSpPr>
        <p:spPr>
          <a:xfrm flipH="1">
            <a:off x="5865036" y="4995745"/>
            <a:ext cx="363148" cy="772729"/>
          </a:xfrm>
          <a:prstGeom prst="straightConnector1">
            <a:avLst/>
          </a:prstGeom>
          <a:ln w="476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2"/>
            <a:endCxn id="20" idx="6"/>
          </p:cNvCxnSpPr>
          <p:nvPr/>
        </p:nvCxnSpPr>
        <p:spPr>
          <a:xfrm flipH="1">
            <a:off x="4824256" y="5838688"/>
            <a:ext cx="856262" cy="0"/>
          </a:xfrm>
          <a:prstGeom prst="straightConnector1">
            <a:avLst/>
          </a:prstGeom>
          <a:ln w="476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ZWICK@FZFMRKMFUVWYY57I" val="5101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1">
        <a:spAutoFit/>
      </a:bodyPr>
      <a:lstStyle>
        <a:defPPr algn="ctr">
          <a:defRPr dirty="0">
            <a:cs typeface="Times New Roman" panose="02020603050405020304" pitchFamily="18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41957</TotalTime>
  <Words>8286</Words>
  <Application>Microsoft Office PowerPoint</Application>
  <PresentationFormat>On-screen Show (4:3)</PresentationFormat>
  <Paragraphs>1133</Paragraphs>
  <Slides>68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MS PGothic</vt:lpstr>
      <vt:lpstr>MS PGothic</vt:lpstr>
      <vt:lpstr>SimSun</vt:lpstr>
      <vt:lpstr>Arial</vt:lpstr>
      <vt:lpstr>Cambria Math</vt:lpstr>
      <vt:lpstr>Comic Sans MS</vt:lpstr>
      <vt:lpstr>Times New Roman</vt:lpstr>
      <vt:lpstr>Wingdings</vt:lpstr>
      <vt:lpstr>Standarddesign</vt:lpstr>
      <vt:lpstr>Analysis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Path 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Probe Complexity</dc:title>
  <dc:creator>haimk</dc:creator>
  <cp:lastModifiedBy>zwick</cp:lastModifiedBy>
  <cp:revision>921</cp:revision>
  <dcterms:created xsi:type="dcterms:W3CDTF">2010-12-27T20:22:31Z</dcterms:created>
  <dcterms:modified xsi:type="dcterms:W3CDTF">2021-11-10T20:18:26Z</dcterms:modified>
</cp:coreProperties>
</file>