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764" r:id="rId2"/>
    <p:sldId id="799" r:id="rId3"/>
    <p:sldId id="800" r:id="rId4"/>
    <p:sldId id="801" r:id="rId5"/>
    <p:sldId id="802" r:id="rId6"/>
    <p:sldId id="803" r:id="rId7"/>
    <p:sldId id="804" r:id="rId8"/>
    <p:sldId id="805" r:id="rId9"/>
    <p:sldId id="806" r:id="rId10"/>
    <p:sldId id="807" r:id="rId11"/>
    <p:sldId id="811" r:id="rId12"/>
    <p:sldId id="808" r:id="rId13"/>
    <p:sldId id="809" r:id="rId14"/>
    <p:sldId id="810" r:id="rId15"/>
  </p:sldIdLst>
  <p:sldSz cx="9144000" cy="6858000" type="screen4x3"/>
  <p:notesSz cx="6845300" cy="9348788"/>
  <p:custDataLst>
    <p:tags r:id="rId18"/>
  </p:custDataLst>
  <p:defaultTextStyle>
    <a:defPPr>
      <a:defRPr lang="da-DK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5pPr>
    <a:lvl6pPr marL="2286000" algn="r" defTabSz="914400" rtl="1" eaLnBrk="1" latinLnBrk="0" hangingPunct="1">
      <a:defRPr sz="28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6pPr>
    <a:lvl7pPr marL="2743200" algn="r" defTabSz="914400" rtl="1" eaLnBrk="1" latinLnBrk="0" hangingPunct="1">
      <a:defRPr sz="28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7pPr>
    <a:lvl8pPr marL="3200400" algn="r" defTabSz="914400" rtl="1" eaLnBrk="1" latinLnBrk="0" hangingPunct="1">
      <a:defRPr sz="28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8pPr>
    <a:lvl9pPr marL="3657600" algn="r" defTabSz="914400" rtl="1" eaLnBrk="1" latinLnBrk="0" hangingPunct="1">
      <a:defRPr sz="28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65">
          <p15:clr>
            <a:srgbClr val="A4A3A4"/>
          </p15:clr>
        </p15:guide>
        <p15:guide id="2" pos="12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CC00CC"/>
    <a:srgbClr val="663300"/>
    <a:srgbClr val="FF33CC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1299" autoAdjust="0"/>
  </p:normalViewPr>
  <p:slideViewPr>
    <p:cSldViewPr snapToGrid="0" snapToObjects="1">
      <p:cViewPr varScale="1">
        <p:scale>
          <a:sx n="105" d="100"/>
          <a:sy n="105" d="100"/>
        </p:scale>
        <p:origin x="1242" y="108"/>
      </p:cViewPr>
      <p:guideLst>
        <p:guide orient="horz" pos="1965"/>
        <p:guide pos="12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7038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78263" y="0"/>
            <a:ext cx="2967037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83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82063"/>
            <a:ext cx="2967038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83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78263" y="8882063"/>
            <a:ext cx="2967037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Times New Roman" pitchFamily="18" charset="0"/>
              </a:defRPr>
            </a:lvl1pPr>
          </a:lstStyle>
          <a:p>
            <a:pPr>
              <a:defRPr/>
            </a:pPr>
            <a:fld id="{BF643B70-72F5-4B02-974E-5E4037605E65}" type="slidenum">
              <a:rPr lang="he-IL"/>
              <a:pPr>
                <a:defRPr/>
              </a:pPr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358743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7038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78263" y="0"/>
            <a:ext cx="2967037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85850" y="701675"/>
            <a:ext cx="4673600" cy="3505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62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2813" y="4440238"/>
            <a:ext cx="5019675" cy="420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noProof="0"/>
              <a:t>Klik for at redigere teksttypografierne i masteren</a:t>
            </a:r>
          </a:p>
          <a:p>
            <a:pPr lvl="1"/>
            <a:r>
              <a:rPr lang="da-DK" noProof="0"/>
              <a:t>Andet niveau</a:t>
            </a:r>
          </a:p>
          <a:p>
            <a:pPr lvl="2"/>
            <a:r>
              <a:rPr lang="da-DK" noProof="0"/>
              <a:t>Tredje niveau</a:t>
            </a:r>
          </a:p>
          <a:p>
            <a:pPr lvl="3"/>
            <a:r>
              <a:rPr lang="da-DK" noProof="0"/>
              <a:t>Fjerde niveau</a:t>
            </a:r>
          </a:p>
          <a:p>
            <a:pPr lvl="4"/>
            <a:r>
              <a:rPr lang="da-DK" noProof="0"/>
              <a:t>Femte niveau</a:t>
            </a:r>
          </a:p>
        </p:txBody>
      </p:sp>
      <p:sp>
        <p:nvSpPr>
          <p:cNvPr id="962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82063"/>
            <a:ext cx="2967038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62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78263" y="8882063"/>
            <a:ext cx="2967037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Times New Roman" pitchFamily="18" charset="0"/>
              </a:defRPr>
            </a:lvl1pPr>
          </a:lstStyle>
          <a:p>
            <a:pPr>
              <a:defRPr/>
            </a:pPr>
            <a:fld id="{AE625E25-DBEC-4BC3-AC7F-0F9EA8BA7535}" type="slidenum">
              <a:rPr lang="he-IL"/>
              <a:pPr>
                <a:defRPr/>
              </a:pPr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8517636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itchFamily="34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52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altLang="en-US" dirty="0" smtClean="0">
              <a:latin typeface="Times New Roman" pitchFamily="18" charset="0"/>
            </a:endParaRPr>
          </a:p>
        </p:txBody>
      </p:sp>
      <p:sp>
        <p:nvSpPr>
          <p:cNvPr id="952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3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1pPr>
            <a:lvl2pPr marL="711226" indent="-273548" eaLnBrk="0" hangingPunct="0">
              <a:defRPr sz="23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2pPr>
            <a:lvl3pPr marL="1094194" indent="-218839" eaLnBrk="0" hangingPunct="0">
              <a:defRPr sz="23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3pPr>
            <a:lvl4pPr marL="1531871" indent="-218839" eaLnBrk="0" hangingPunct="0">
              <a:defRPr sz="23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4pPr>
            <a:lvl5pPr marL="1969549" indent="-218839" eaLnBrk="0" hangingPunct="0">
              <a:defRPr sz="23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5pPr>
            <a:lvl6pPr marL="2407227" indent="-21883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6pPr>
            <a:lvl7pPr marL="2844904" indent="-21883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7pPr>
            <a:lvl8pPr marL="3282582" indent="-21883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8pPr>
            <a:lvl9pPr marL="3720259" indent="-21883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9pPr>
          </a:lstStyle>
          <a:p>
            <a:pPr eaLnBrk="1" hangingPunct="1"/>
            <a:fld id="{111C832A-9F71-49E5-B1F8-46F9DD3390EE}" type="slidenum">
              <a:rPr lang="he-IL" altLang="en-US" sz="120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1</a:t>
            </a:fld>
            <a:endParaRPr lang="en-US" altLang="en-US" sz="120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17798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52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altLang="en-US" dirty="0" smtClean="0">
              <a:latin typeface="Times New Roman" pitchFamily="18" charset="0"/>
            </a:endParaRPr>
          </a:p>
        </p:txBody>
      </p:sp>
      <p:sp>
        <p:nvSpPr>
          <p:cNvPr id="952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3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1pPr>
            <a:lvl2pPr marL="711226" indent="-273548" eaLnBrk="0" hangingPunct="0">
              <a:defRPr sz="23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2pPr>
            <a:lvl3pPr marL="1094194" indent="-218839" eaLnBrk="0" hangingPunct="0">
              <a:defRPr sz="23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3pPr>
            <a:lvl4pPr marL="1531871" indent="-218839" eaLnBrk="0" hangingPunct="0">
              <a:defRPr sz="23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4pPr>
            <a:lvl5pPr marL="1969549" indent="-218839" eaLnBrk="0" hangingPunct="0">
              <a:defRPr sz="23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5pPr>
            <a:lvl6pPr marL="2407227" indent="-21883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6pPr>
            <a:lvl7pPr marL="2844904" indent="-21883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7pPr>
            <a:lvl8pPr marL="3282582" indent="-21883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8pPr>
            <a:lvl9pPr marL="3720259" indent="-21883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9pPr>
          </a:lstStyle>
          <a:p>
            <a:pPr eaLnBrk="1" hangingPunct="1"/>
            <a:fld id="{111C832A-9F71-49E5-B1F8-46F9DD3390EE}" type="slidenum">
              <a:rPr lang="he-IL" altLang="en-US" sz="120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10</a:t>
            </a:fld>
            <a:endParaRPr lang="en-US" altLang="en-US" sz="120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76442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625E25-DBEC-4BC3-AC7F-0F9EA8BA7535}" type="slidenum">
              <a:rPr lang="he-IL" smtClean="0"/>
              <a:pPr>
                <a:defRPr/>
              </a:pPr>
              <a:t>11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390169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52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altLang="en-US" dirty="0" smtClean="0">
              <a:latin typeface="Times New Roman" pitchFamily="18" charset="0"/>
            </a:endParaRPr>
          </a:p>
        </p:txBody>
      </p:sp>
      <p:sp>
        <p:nvSpPr>
          <p:cNvPr id="952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3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1pPr>
            <a:lvl2pPr marL="711226" indent="-273548" eaLnBrk="0" hangingPunct="0">
              <a:defRPr sz="23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2pPr>
            <a:lvl3pPr marL="1094194" indent="-218839" eaLnBrk="0" hangingPunct="0">
              <a:defRPr sz="23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3pPr>
            <a:lvl4pPr marL="1531871" indent="-218839" eaLnBrk="0" hangingPunct="0">
              <a:defRPr sz="23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4pPr>
            <a:lvl5pPr marL="1969549" indent="-218839" eaLnBrk="0" hangingPunct="0">
              <a:defRPr sz="23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5pPr>
            <a:lvl6pPr marL="2407227" indent="-21883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6pPr>
            <a:lvl7pPr marL="2844904" indent="-21883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7pPr>
            <a:lvl8pPr marL="3282582" indent="-21883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8pPr>
            <a:lvl9pPr marL="3720259" indent="-21883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9pPr>
          </a:lstStyle>
          <a:p>
            <a:pPr eaLnBrk="1" hangingPunct="1"/>
            <a:fld id="{111C832A-9F71-49E5-B1F8-46F9DD3390EE}" type="slidenum">
              <a:rPr lang="he-IL" altLang="en-US" sz="120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12</a:t>
            </a:fld>
            <a:endParaRPr lang="en-US" altLang="en-US" sz="120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4111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52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altLang="en-US" dirty="0" smtClean="0">
              <a:latin typeface="Times New Roman" pitchFamily="18" charset="0"/>
            </a:endParaRPr>
          </a:p>
        </p:txBody>
      </p:sp>
      <p:sp>
        <p:nvSpPr>
          <p:cNvPr id="952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3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1pPr>
            <a:lvl2pPr marL="711226" indent="-273548" eaLnBrk="0" hangingPunct="0">
              <a:defRPr sz="23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2pPr>
            <a:lvl3pPr marL="1094194" indent="-218839" eaLnBrk="0" hangingPunct="0">
              <a:defRPr sz="23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3pPr>
            <a:lvl4pPr marL="1531871" indent="-218839" eaLnBrk="0" hangingPunct="0">
              <a:defRPr sz="23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4pPr>
            <a:lvl5pPr marL="1969549" indent="-218839" eaLnBrk="0" hangingPunct="0">
              <a:defRPr sz="23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5pPr>
            <a:lvl6pPr marL="2407227" indent="-21883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6pPr>
            <a:lvl7pPr marL="2844904" indent="-21883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7pPr>
            <a:lvl8pPr marL="3282582" indent="-21883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8pPr>
            <a:lvl9pPr marL="3720259" indent="-21883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9pPr>
          </a:lstStyle>
          <a:p>
            <a:pPr eaLnBrk="1" hangingPunct="1"/>
            <a:fld id="{111C832A-9F71-49E5-B1F8-46F9DD3390EE}" type="slidenum">
              <a:rPr lang="he-IL" altLang="en-US" sz="120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13</a:t>
            </a:fld>
            <a:endParaRPr lang="en-US" altLang="en-US" sz="120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30349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52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altLang="en-US" dirty="0" smtClean="0">
              <a:latin typeface="Times New Roman" pitchFamily="18" charset="0"/>
            </a:endParaRPr>
          </a:p>
        </p:txBody>
      </p:sp>
      <p:sp>
        <p:nvSpPr>
          <p:cNvPr id="952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3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1pPr>
            <a:lvl2pPr marL="711226" indent="-273548" eaLnBrk="0" hangingPunct="0">
              <a:defRPr sz="23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2pPr>
            <a:lvl3pPr marL="1094194" indent="-218839" eaLnBrk="0" hangingPunct="0">
              <a:defRPr sz="23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3pPr>
            <a:lvl4pPr marL="1531871" indent="-218839" eaLnBrk="0" hangingPunct="0">
              <a:defRPr sz="23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4pPr>
            <a:lvl5pPr marL="1969549" indent="-218839" eaLnBrk="0" hangingPunct="0">
              <a:defRPr sz="23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5pPr>
            <a:lvl6pPr marL="2407227" indent="-21883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6pPr>
            <a:lvl7pPr marL="2844904" indent="-21883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7pPr>
            <a:lvl8pPr marL="3282582" indent="-21883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8pPr>
            <a:lvl9pPr marL="3720259" indent="-21883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9pPr>
          </a:lstStyle>
          <a:p>
            <a:pPr eaLnBrk="1" hangingPunct="1"/>
            <a:fld id="{111C832A-9F71-49E5-B1F8-46F9DD3390EE}" type="slidenum">
              <a:rPr lang="he-IL" altLang="en-US" sz="120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14</a:t>
            </a:fld>
            <a:endParaRPr lang="en-US" altLang="en-US" sz="120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99320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52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altLang="en-US" dirty="0" smtClean="0">
              <a:latin typeface="Times New Roman" pitchFamily="18" charset="0"/>
            </a:endParaRPr>
          </a:p>
        </p:txBody>
      </p:sp>
      <p:sp>
        <p:nvSpPr>
          <p:cNvPr id="952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3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1pPr>
            <a:lvl2pPr marL="711226" indent="-273548" eaLnBrk="0" hangingPunct="0">
              <a:defRPr sz="23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2pPr>
            <a:lvl3pPr marL="1094194" indent="-218839" eaLnBrk="0" hangingPunct="0">
              <a:defRPr sz="23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3pPr>
            <a:lvl4pPr marL="1531871" indent="-218839" eaLnBrk="0" hangingPunct="0">
              <a:defRPr sz="23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4pPr>
            <a:lvl5pPr marL="1969549" indent="-218839" eaLnBrk="0" hangingPunct="0">
              <a:defRPr sz="23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5pPr>
            <a:lvl6pPr marL="2407227" indent="-21883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6pPr>
            <a:lvl7pPr marL="2844904" indent="-21883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7pPr>
            <a:lvl8pPr marL="3282582" indent="-21883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8pPr>
            <a:lvl9pPr marL="3720259" indent="-21883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9pPr>
          </a:lstStyle>
          <a:p>
            <a:pPr eaLnBrk="1" hangingPunct="1"/>
            <a:fld id="{111C832A-9F71-49E5-B1F8-46F9DD3390EE}" type="slidenum">
              <a:rPr lang="he-IL" altLang="en-US" sz="120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2</a:t>
            </a:fld>
            <a:endParaRPr lang="en-US" altLang="en-US" sz="120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14624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52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altLang="en-US" dirty="0" smtClean="0">
              <a:latin typeface="Times New Roman" pitchFamily="18" charset="0"/>
            </a:endParaRPr>
          </a:p>
        </p:txBody>
      </p:sp>
      <p:sp>
        <p:nvSpPr>
          <p:cNvPr id="952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3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1pPr>
            <a:lvl2pPr marL="711226" indent="-273548" eaLnBrk="0" hangingPunct="0">
              <a:defRPr sz="23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2pPr>
            <a:lvl3pPr marL="1094194" indent="-218839" eaLnBrk="0" hangingPunct="0">
              <a:defRPr sz="23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3pPr>
            <a:lvl4pPr marL="1531871" indent="-218839" eaLnBrk="0" hangingPunct="0">
              <a:defRPr sz="23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4pPr>
            <a:lvl5pPr marL="1969549" indent="-218839" eaLnBrk="0" hangingPunct="0">
              <a:defRPr sz="23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5pPr>
            <a:lvl6pPr marL="2407227" indent="-21883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6pPr>
            <a:lvl7pPr marL="2844904" indent="-21883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7pPr>
            <a:lvl8pPr marL="3282582" indent="-21883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8pPr>
            <a:lvl9pPr marL="3720259" indent="-21883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9pPr>
          </a:lstStyle>
          <a:p>
            <a:pPr eaLnBrk="1" hangingPunct="1"/>
            <a:fld id="{111C832A-9F71-49E5-B1F8-46F9DD3390EE}" type="slidenum">
              <a:rPr lang="he-IL" altLang="en-US" sz="120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3</a:t>
            </a:fld>
            <a:endParaRPr lang="en-US" altLang="en-US" sz="120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55441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52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altLang="en-US" dirty="0" smtClean="0">
              <a:latin typeface="Times New Roman" pitchFamily="18" charset="0"/>
            </a:endParaRPr>
          </a:p>
        </p:txBody>
      </p:sp>
      <p:sp>
        <p:nvSpPr>
          <p:cNvPr id="952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3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1pPr>
            <a:lvl2pPr marL="711226" indent="-273548" eaLnBrk="0" hangingPunct="0">
              <a:defRPr sz="23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2pPr>
            <a:lvl3pPr marL="1094194" indent="-218839" eaLnBrk="0" hangingPunct="0">
              <a:defRPr sz="23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3pPr>
            <a:lvl4pPr marL="1531871" indent="-218839" eaLnBrk="0" hangingPunct="0">
              <a:defRPr sz="23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4pPr>
            <a:lvl5pPr marL="1969549" indent="-218839" eaLnBrk="0" hangingPunct="0">
              <a:defRPr sz="23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5pPr>
            <a:lvl6pPr marL="2407227" indent="-21883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6pPr>
            <a:lvl7pPr marL="2844904" indent="-21883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7pPr>
            <a:lvl8pPr marL="3282582" indent="-21883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8pPr>
            <a:lvl9pPr marL="3720259" indent="-21883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9pPr>
          </a:lstStyle>
          <a:p>
            <a:pPr eaLnBrk="1" hangingPunct="1"/>
            <a:fld id="{111C832A-9F71-49E5-B1F8-46F9DD3390EE}" type="slidenum">
              <a:rPr lang="he-IL" altLang="en-US" sz="120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4</a:t>
            </a:fld>
            <a:endParaRPr lang="en-US" altLang="en-US" sz="120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85115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52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altLang="en-US" dirty="0" smtClean="0">
              <a:latin typeface="Times New Roman" pitchFamily="18" charset="0"/>
            </a:endParaRPr>
          </a:p>
        </p:txBody>
      </p:sp>
      <p:sp>
        <p:nvSpPr>
          <p:cNvPr id="952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3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1pPr>
            <a:lvl2pPr marL="711226" indent="-273548" eaLnBrk="0" hangingPunct="0">
              <a:defRPr sz="23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2pPr>
            <a:lvl3pPr marL="1094194" indent="-218839" eaLnBrk="0" hangingPunct="0">
              <a:defRPr sz="23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3pPr>
            <a:lvl4pPr marL="1531871" indent="-218839" eaLnBrk="0" hangingPunct="0">
              <a:defRPr sz="23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4pPr>
            <a:lvl5pPr marL="1969549" indent="-218839" eaLnBrk="0" hangingPunct="0">
              <a:defRPr sz="23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5pPr>
            <a:lvl6pPr marL="2407227" indent="-21883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6pPr>
            <a:lvl7pPr marL="2844904" indent="-21883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7pPr>
            <a:lvl8pPr marL="3282582" indent="-21883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8pPr>
            <a:lvl9pPr marL="3720259" indent="-21883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9pPr>
          </a:lstStyle>
          <a:p>
            <a:pPr eaLnBrk="1" hangingPunct="1"/>
            <a:fld id="{111C832A-9F71-49E5-B1F8-46F9DD3390EE}" type="slidenum">
              <a:rPr lang="he-IL" altLang="en-US" sz="120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5</a:t>
            </a:fld>
            <a:endParaRPr lang="en-US" altLang="en-US" sz="120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40581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52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 smtClean="0">
                <a:latin typeface="Times New Roman" pitchFamily="18" charset="0"/>
              </a:rPr>
              <a:t>Add:</a:t>
            </a:r>
            <a:r>
              <a:rPr lang="en-US" altLang="en-US" baseline="0" dirty="0" smtClean="0">
                <a:latin typeface="Times New Roman" pitchFamily="18" charset="0"/>
              </a:rPr>
              <a:t> Furthermore, |L| is </a:t>
            </a:r>
            <a:r>
              <a:rPr lang="en-US" altLang="en-US" baseline="0" dirty="0" err="1" smtClean="0">
                <a:latin typeface="Times New Roman" pitchFamily="18" charset="0"/>
              </a:rPr>
              <a:t>stochastly</a:t>
            </a:r>
            <a:r>
              <a:rPr lang="en-US" altLang="en-US" baseline="0" dirty="0" smtClean="0">
                <a:latin typeface="Times New Roman" pitchFamily="18" charset="0"/>
              </a:rPr>
              <a:t> dominated by a negative binomial random variable</a:t>
            </a:r>
            <a:endParaRPr lang="he-IL" altLang="en-US" dirty="0" smtClean="0">
              <a:latin typeface="Times New Roman" pitchFamily="18" charset="0"/>
            </a:endParaRPr>
          </a:p>
        </p:txBody>
      </p:sp>
      <p:sp>
        <p:nvSpPr>
          <p:cNvPr id="952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3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1pPr>
            <a:lvl2pPr marL="711226" indent="-273548" eaLnBrk="0" hangingPunct="0">
              <a:defRPr sz="23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2pPr>
            <a:lvl3pPr marL="1094194" indent="-218839" eaLnBrk="0" hangingPunct="0">
              <a:defRPr sz="23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3pPr>
            <a:lvl4pPr marL="1531871" indent="-218839" eaLnBrk="0" hangingPunct="0">
              <a:defRPr sz="23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4pPr>
            <a:lvl5pPr marL="1969549" indent="-218839" eaLnBrk="0" hangingPunct="0">
              <a:defRPr sz="23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5pPr>
            <a:lvl6pPr marL="2407227" indent="-21883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6pPr>
            <a:lvl7pPr marL="2844904" indent="-21883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7pPr>
            <a:lvl8pPr marL="3282582" indent="-21883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8pPr>
            <a:lvl9pPr marL="3720259" indent="-21883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9pPr>
          </a:lstStyle>
          <a:p>
            <a:pPr eaLnBrk="1" hangingPunct="1"/>
            <a:fld id="{111C832A-9F71-49E5-B1F8-46F9DD3390EE}" type="slidenum">
              <a:rPr lang="he-IL" altLang="en-US" sz="120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6</a:t>
            </a:fld>
            <a:endParaRPr lang="en-US" altLang="en-US" sz="120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19644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52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altLang="en-US" dirty="0" smtClean="0">
              <a:latin typeface="Times New Roman" pitchFamily="18" charset="0"/>
            </a:endParaRPr>
          </a:p>
        </p:txBody>
      </p:sp>
      <p:sp>
        <p:nvSpPr>
          <p:cNvPr id="952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3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1pPr>
            <a:lvl2pPr marL="711226" indent="-273548" eaLnBrk="0" hangingPunct="0">
              <a:defRPr sz="23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2pPr>
            <a:lvl3pPr marL="1094194" indent="-218839" eaLnBrk="0" hangingPunct="0">
              <a:defRPr sz="23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3pPr>
            <a:lvl4pPr marL="1531871" indent="-218839" eaLnBrk="0" hangingPunct="0">
              <a:defRPr sz="23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4pPr>
            <a:lvl5pPr marL="1969549" indent="-218839" eaLnBrk="0" hangingPunct="0">
              <a:defRPr sz="23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5pPr>
            <a:lvl6pPr marL="2407227" indent="-21883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6pPr>
            <a:lvl7pPr marL="2844904" indent="-21883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7pPr>
            <a:lvl8pPr marL="3282582" indent="-21883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8pPr>
            <a:lvl9pPr marL="3720259" indent="-21883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9pPr>
          </a:lstStyle>
          <a:p>
            <a:pPr eaLnBrk="1" hangingPunct="1"/>
            <a:fld id="{111C832A-9F71-49E5-B1F8-46F9DD3390EE}" type="slidenum">
              <a:rPr lang="he-IL" altLang="en-US" sz="120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7</a:t>
            </a:fld>
            <a:endParaRPr lang="en-US" altLang="en-US" sz="120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64736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52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altLang="en-US" dirty="0" smtClean="0">
              <a:latin typeface="Times New Roman" pitchFamily="18" charset="0"/>
            </a:endParaRPr>
          </a:p>
        </p:txBody>
      </p:sp>
      <p:sp>
        <p:nvSpPr>
          <p:cNvPr id="952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3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1pPr>
            <a:lvl2pPr marL="711226" indent="-273548" eaLnBrk="0" hangingPunct="0">
              <a:defRPr sz="23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2pPr>
            <a:lvl3pPr marL="1094194" indent="-218839" eaLnBrk="0" hangingPunct="0">
              <a:defRPr sz="23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3pPr>
            <a:lvl4pPr marL="1531871" indent="-218839" eaLnBrk="0" hangingPunct="0">
              <a:defRPr sz="23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4pPr>
            <a:lvl5pPr marL="1969549" indent="-218839" eaLnBrk="0" hangingPunct="0">
              <a:defRPr sz="23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5pPr>
            <a:lvl6pPr marL="2407227" indent="-21883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6pPr>
            <a:lvl7pPr marL="2844904" indent="-21883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7pPr>
            <a:lvl8pPr marL="3282582" indent="-21883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8pPr>
            <a:lvl9pPr marL="3720259" indent="-21883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9pPr>
          </a:lstStyle>
          <a:p>
            <a:pPr eaLnBrk="1" hangingPunct="1"/>
            <a:fld id="{111C832A-9F71-49E5-B1F8-46F9DD3390EE}" type="slidenum">
              <a:rPr lang="he-IL" altLang="en-US" sz="120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8</a:t>
            </a:fld>
            <a:endParaRPr lang="en-US" altLang="en-US" sz="120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2765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52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altLang="en-US" dirty="0" smtClean="0">
              <a:latin typeface="Times New Roman" pitchFamily="18" charset="0"/>
            </a:endParaRPr>
          </a:p>
        </p:txBody>
      </p:sp>
      <p:sp>
        <p:nvSpPr>
          <p:cNvPr id="952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3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1pPr>
            <a:lvl2pPr marL="711226" indent="-273548" eaLnBrk="0" hangingPunct="0">
              <a:defRPr sz="23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2pPr>
            <a:lvl3pPr marL="1094194" indent="-218839" eaLnBrk="0" hangingPunct="0">
              <a:defRPr sz="23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3pPr>
            <a:lvl4pPr marL="1531871" indent="-218839" eaLnBrk="0" hangingPunct="0">
              <a:defRPr sz="23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4pPr>
            <a:lvl5pPr marL="1969549" indent="-218839" eaLnBrk="0" hangingPunct="0">
              <a:defRPr sz="23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5pPr>
            <a:lvl6pPr marL="2407227" indent="-21883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6pPr>
            <a:lvl7pPr marL="2844904" indent="-21883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7pPr>
            <a:lvl8pPr marL="3282582" indent="-21883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8pPr>
            <a:lvl9pPr marL="3720259" indent="-21883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9pPr>
          </a:lstStyle>
          <a:p>
            <a:pPr eaLnBrk="1" hangingPunct="1"/>
            <a:fld id="{111C832A-9F71-49E5-B1F8-46F9DD3390EE}" type="slidenum">
              <a:rPr lang="he-IL" altLang="en-US" sz="120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9</a:t>
            </a:fld>
            <a:endParaRPr lang="en-US" altLang="en-US" sz="120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55073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1F73D6-241D-4BBB-BFEC-227D9ACB7202}" type="datetime1">
              <a:rPr lang="en-US"/>
              <a:pPr>
                <a:defRPr/>
              </a:pPr>
              <a:t>10/24/2021</a:t>
            </a:fld>
            <a:endParaRPr lang="da-DK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4389C0-034B-4629-98AF-BB6D02A1E077}" type="slidenum">
              <a:rPr lang="he-IL"/>
              <a:pPr>
                <a:defRPr/>
              </a:pPr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5C6F6B-35D0-4536-B3C2-37B802F3CA98}" type="datetime1">
              <a:rPr lang="en-US"/>
              <a:pPr>
                <a:defRPr/>
              </a:pPr>
              <a:t>10/24/2021</a:t>
            </a:fld>
            <a:endParaRPr lang="da-DK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E22EDA-3C43-40BD-977F-87699513D50A}" type="slidenum">
              <a:rPr lang="he-IL"/>
              <a:pPr>
                <a:defRPr/>
              </a:pPr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352425"/>
            <a:ext cx="1943100" cy="57435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52425"/>
            <a:ext cx="5676900" cy="57435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3FAF06-9830-4676-B7DE-A24A875F9C71}" type="datetime1">
              <a:rPr lang="en-US"/>
              <a:pPr>
                <a:defRPr/>
              </a:pPr>
              <a:t>10/24/2021</a:t>
            </a:fld>
            <a:endParaRPr lang="da-DK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A8750E-1E0E-4611-BC79-1B4E06425662}" type="slidenum">
              <a:rPr lang="he-IL"/>
              <a:pPr>
                <a:defRPr/>
              </a:pPr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0C7408-BFB9-4F4B-B3E6-0E0B9555CF6E}" type="datetime1">
              <a:rPr lang="en-US"/>
              <a:pPr>
                <a:defRPr/>
              </a:pPr>
              <a:t>10/24/2021</a:t>
            </a:fld>
            <a:endParaRPr lang="da-DK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00F68C-BBD2-46E1-B90F-66FA6C580677}" type="slidenum">
              <a:rPr lang="he-IL"/>
              <a:pPr>
                <a:defRPr/>
              </a:pPr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89E4F3-E4B5-4CF0-86FF-C9E9C4A8D9FB}" type="datetime1">
              <a:rPr lang="en-US"/>
              <a:pPr>
                <a:defRPr/>
              </a:pPr>
              <a:t>10/24/2021</a:t>
            </a:fld>
            <a:endParaRPr lang="da-DK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4482C9-A053-4606-A934-19A999DF17D1}" type="slidenum">
              <a:rPr lang="he-IL"/>
              <a:pPr>
                <a:defRPr/>
              </a:pPr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52A10B-AFF9-439F-B4DF-ACB91EB5A23B}" type="datetime1">
              <a:rPr lang="en-US"/>
              <a:pPr>
                <a:defRPr/>
              </a:pPr>
              <a:t>10/24/2021</a:t>
            </a:fld>
            <a:endParaRPr lang="da-DK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112AF0-5082-4FCD-AC9F-D1DCC37E7248}" type="slidenum">
              <a:rPr lang="he-IL"/>
              <a:pPr>
                <a:defRPr/>
              </a:pPr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FAA276-62C2-4EF6-BF67-0F520333651A}" type="datetime1">
              <a:rPr lang="en-US"/>
              <a:pPr>
                <a:defRPr/>
              </a:pPr>
              <a:t>10/24/2021</a:t>
            </a:fld>
            <a:endParaRPr lang="da-DK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E30BCC-4FE8-4323-9D37-EB2FF5EE1240}" type="slidenum">
              <a:rPr lang="he-IL"/>
              <a:pPr>
                <a:defRPr/>
              </a:pPr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695471-09FF-451D-8B0B-9341A341AC58}" type="datetime1">
              <a:rPr lang="en-US"/>
              <a:pPr>
                <a:defRPr/>
              </a:pPr>
              <a:t>10/24/2021</a:t>
            </a:fld>
            <a:endParaRPr lang="da-DK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8EE813-DA2D-4777-91FF-653FB650E136}" type="slidenum">
              <a:rPr lang="he-IL"/>
              <a:pPr>
                <a:defRPr/>
              </a:pPr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C28E6C-00EA-4A9D-A529-A256D18F3259}" type="datetime1">
              <a:rPr lang="en-US"/>
              <a:pPr>
                <a:defRPr/>
              </a:pPr>
              <a:t>10/24/2021</a:t>
            </a:fld>
            <a:endParaRPr lang="da-DK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322045-5F67-491E-BB82-F45F889CE585}" type="slidenum">
              <a:rPr lang="he-IL"/>
              <a:pPr>
                <a:defRPr/>
              </a:pPr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2B452F-C285-4051-9771-43C3534AAE1C}" type="datetime1">
              <a:rPr lang="en-US"/>
              <a:pPr>
                <a:defRPr/>
              </a:pPr>
              <a:t>10/24/2021</a:t>
            </a:fld>
            <a:endParaRPr lang="da-DK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A1C91C-9EEF-49BE-AA94-4E87577EEE09}" type="slidenum">
              <a:rPr lang="he-IL"/>
              <a:pPr>
                <a:defRPr/>
              </a:pPr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6018B8-5B6A-4ECF-A9E0-15E862929F1F}" type="datetime1">
              <a:rPr lang="en-US"/>
              <a:pPr>
                <a:defRPr/>
              </a:pPr>
              <a:t>10/24/2021</a:t>
            </a:fld>
            <a:endParaRPr lang="da-DK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5849B4-BABD-4604-B49B-AA22EABF32C6}" type="slidenum">
              <a:rPr lang="he-IL"/>
              <a:pPr>
                <a:defRPr/>
              </a:pPr>
              <a:t>‹#›</a:t>
            </a:fld>
            <a:endParaRPr lang="da-D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52425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a-DK" smtClean="0"/>
              <a:t>Klik for at redigere titeltypografi i masteren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fld id="{40812B7B-985F-4055-9F8F-BD4DB8581CAB}" type="datetime1">
              <a:rPr lang="en-US"/>
              <a:pPr>
                <a:defRPr/>
              </a:pPr>
              <a:t>10/24/2021</a:t>
            </a:fld>
            <a:endParaRPr lang="da-DK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Times New Roman" charset="0"/>
                <a:ea typeface="ＭＳ Ｐゴシック" charset="0"/>
                <a:cs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cs typeface="Times New Roman" pitchFamily="18" charset="0"/>
              </a:defRPr>
            </a:lvl1pPr>
          </a:lstStyle>
          <a:p>
            <a:pPr>
              <a:defRPr/>
            </a:pPr>
            <a:fld id="{17F3696A-42C3-494D-9C8C-06B87DB4B428}" type="slidenum">
              <a:rPr lang="he-IL"/>
              <a:pPr>
                <a:defRPr/>
              </a:pPr>
              <a:t>‹#›</a:t>
            </a:fld>
            <a:endParaRPr lang="da-D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MS PGothic" pitchFamily="34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ea typeface="MS PGothic" pitchFamily="34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ea typeface="MS PGothic" pitchFamily="34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ea typeface="MS PGothic" pitchFamily="34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ea typeface="MS PGothic" pitchFamily="34" charset="-128"/>
          <a:cs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MS PGothic" pitchFamily="34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MS PGothic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MS PGothic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MS PGothic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MS PGothic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Relationship Id="rId9" Type="http://schemas.openxmlformats.org/officeDocument/2006/relationships/image" Target="../media/image5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11" Type="http://schemas.openxmlformats.org/officeDocument/2006/relationships/image" Target="../media/image33.png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679071"/>
            <a:ext cx="9144000" cy="92333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5400" dirty="0" smtClean="0">
                <a:solidFill>
                  <a:srgbClr val="FF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Minimum Spanning Trees</a:t>
            </a:r>
            <a:endParaRPr lang="en-US" sz="4400" dirty="0" smtClean="0">
              <a:solidFill>
                <a:schemeClr val="accent2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9pPr>
          </a:lstStyle>
          <a:p>
            <a:pPr eaLnBrk="1" hangingPunct="1"/>
            <a:fld id="{1A258CD8-A675-4C46-B3B4-D53A5BEE1A9B}" type="slidenum">
              <a:rPr lang="he-IL" altLang="en-US" sz="140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1</a:t>
            </a:fld>
            <a:endParaRPr lang="en-US" altLang="en-US" sz="1400">
              <a:solidFill>
                <a:srgbClr val="000000"/>
              </a:solidFill>
              <a:latin typeface="Times New Roman" pitchFamily="18" charset="0"/>
            </a:endParaRPr>
          </a:p>
        </p:txBody>
      </p:sp>
      <p:grpSp>
        <p:nvGrpSpPr>
          <p:cNvPr id="7" name="Group 17"/>
          <p:cNvGrpSpPr>
            <a:grpSpLocks/>
          </p:cNvGrpSpPr>
          <p:nvPr/>
        </p:nvGrpSpPr>
        <p:grpSpPr bwMode="auto">
          <a:xfrm>
            <a:off x="1552575" y="3719055"/>
            <a:ext cx="6038850" cy="1212986"/>
            <a:chOff x="1032" y="2989"/>
            <a:chExt cx="3804" cy="744"/>
          </a:xfrm>
        </p:grpSpPr>
        <p:sp>
          <p:nvSpPr>
            <p:cNvPr id="8" name="Rectangle 13"/>
            <p:cNvSpPr>
              <a:spLocks noChangeArrowheads="1"/>
            </p:cNvSpPr>
            <p:nvPr/>
          </p:nvSpPr>
          <p:spPr bwMode="auto">
            <a:xfrm>
              <a:off x="1032" y="2989"/>
              <a:ext cx="3803" cy="4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</a:pPr>
              <a:r>
                <a:rPr lang="en-US" sz="4000" b="1" dirty="0">
                  <a:solidFill>
                    <a:srgbClr val="333399"/>
                  </a:solidFill>
                </a:rPr>
                <a:t>Uri Zwick</a:t>
              </a:r>
              <a:endParaRPr lang="zh-CN" altLang="en-US" sz="2000" b="1" dirty="0">
                <a:solidFill>
                  <a:srgbClr val="33CC33"/>
                </a:solidFill>
                <a:latin typeface="Comic Sans MS" pitchFamily="66" charset="0"/>
                <a:ea typeface="SimSun" pitchFamily="2" charset="-122"/>
              </a:endParaRPr>
            </a:p>
          </p:txBody>
        </p:sp>
        <p:sp>
          <p:nvSpPr>
            <p:cNvPr id="9" name="Rectangle 15"/>
            <p:cNvSpPr>
              <a:spLocks noChangeArrowheads="1"/>
            </p:cNvSpPr>
            <p:nvPr/>
          </p:nvSpPr>
          <p:spPr bwMode="auto">
            <a:xfrm>
              <a:off x="1033" y="3321"/>
              <a:ext cx="3803" cy="4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</a:pPr>
              <a:r>
                <a:rPr lang="en-US" sz="4000" b="1" dirty="0">
                  <a:solidFill>
                    <a:srgbClr val="33CC33"/>
                  </a:solidFill>
                </a:rPr>
                <a:t>Tel Aviv University</a:t>
              </a:r>
              <a:endParaRPr lang="zh-CN" altLang="en-US" sz="2000" b="1" dirty="0">
                <a:solidFill>
                  <a:srgbClr val="33CC33"/>
                </a:solidFill>
                <a:latin typeface="Comic Sans MS" pitchFamily="66" charset="0"/>
                <a:ea typeface="SimSun" pitchFamily="2" charset="-122"/>
              </a:endParaRPr>
            </a:p>
          </p:txBody>
        </p:sp>
      </p:grpSp>
      <p:sp>
        <p:nvSpPr>
          <p:cNvPr id="11" name="Rectangle 4"/>
          <p:cNvSpPr txBox="1">
            <a:spLocks noChangeArrowheads="1"/>
          </p:cNvSpPr>
          <p:nvPr/>
        </p:nvSpPr>
        <p:spPr bwMode="auto">
          <a:xfrm>
            <a:off x="17490" y="5413475"/>
            <a:ext cx="91440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r>
              <a:rPr lang="da-DK" sz="3200" kern="0" dirty="0" smtClean="0">
                <a:solidFill>
                  <a:srgbClr val="000000"/>
                </a:solidFill>
                <a:latin typeface="Arial"/>
              </a:rPr>
              <a:t>October 2015</a:t>
            </a:r>
            <a:br>
              <a:rPr lang="da-DK" sz="3200" kern="0" dirty="0" smtClean="0">
                <a:solidFill>
                  <a:srgbClr val="000000"/>
                </a:solidFill>
                <a:latin typeface="Arial"/>
              </a:rPr>
            </a:br>
            <a:r>
              <a:rPr lang="da-DK" sz="2400" kern="0" dirty="0" smtClean="0">
                <a:solidFill>
                  <a:srgbClr val="000000"/>
                </a:solidFill>
                <a:latin typeface="Arial"/>
              </a:rPr>
              <a:t>Last updated: </a:t>
            </a:r>
            <a:r>
              <a:rPr lang="da-DK" sz="2400" kern="0" smtClean="0">
                <a:solidFill>
                  <a:srgbClr val="000000"/>
                </a:solidFill>
                <a:latin typeface="Arial"/>
              </a:rPr>
              <a:t>November 18, </a:t>
            </a:r>
            <a:r>
              <a:rPr lang="da-DK" sz="2400" kern="0" dirty="0" smtClean="0">
                <a:solidFill>
                  <a:srgbClr val="000000"/>
                </a:solidFill>
                <a:latin typeface="Arial"/>
              </a:rPr>
              <a:t>2015</a:t>
            </a:r>
            <a:endParaRPr lang="en-US" sz="2400" kern="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2400" y="1867791"/>
            <a:ext cx="9144000" cy="14465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44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Randomized </a:t>
            </a:r>
            <a:br>
              <a:rPr lang="en-US" sz="44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lang="en-US" sz="44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Linear Time Algorithm</a:t>
            </a:r>
          </a:p>
        </p:txBody>
      </p:sp>
    </p:spTree>
    <p:extLst>
      <p:ext uri="{BB962C8B-B14F-4D97-AF65-F5344CB8AC3E}">
        <p14:creationId xmlns:p14="http://schemas.microsoft.com/office/powerpoint/2010/main" val="752034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639344" y="6173498"/>
            <a:ext cx="1905000" cy="457200"/>
          </a:xfrm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9pPr>
          </a:lstStyle>
          <a:p>
            <a:pPr eaLnBrk="1" hangingPunct="1"/>
            <a:fld id="{1A258CD8-A675-4C46-B3B4-D53A5BEE1A9B}" type="slidenum">
              <a:rPr lang="he-IL" altLang="en-US" sz="140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10</a:t>
            </a:fld>
            <a:endParaRPr lang="en-US" altLang="en-US" sz="14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0" y="141425"/>
            <a:ext cx="9144000" cy="70788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4000" dirty="0" smtClean="0">
                <a:solidFill>
                  <a:srgbClr val="0099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Analysis </a:t>
            </a:r>
            <a:r>
              <a:rPr lang="en-US" sz="3200" kern="0" dirty="0" smtClean="0">
                <a:solidFill>
                  <a:srgbClr val="C00000"/>
                </a:solidFill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[KKT </a:t>
            </a:r>
            <a:r>
              <a:rPr lang="en-US" sz="3200" kern="0" dirty="0">
                <a:solidFill>
                  <a:srgbClr val="C00000"/>
                </a:solidFill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(</a:t>
            </a:r>
            <a:r>
              <a:rPr lang="en-US" sz="3200" kern="0" dirty="0" smtClean="0">
                <a:solidFill>
                  <a:srgbClr val="C00000"/>
                </a:solidFill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1995)]</a:t>
            </a:r>
            <a:endParaRPr lang="en-US" sz="3200" kern="0" dirty="0">
              <a:solidFill>
                <a:srgbClr val="C00000"/>
              </a:solidFill>
              <a:latin typeface="Arial" panose="020B0604020202020204" pitchFamily="34" charset="0"/>
              <a:ea typeface="ＭＳ Ｐゴシック" charset="-128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/>
              <p:cNvSpPr txBox="1"/>
              <p:nvPr/>
            </p:nvSpPr>
            <p:spPr>
              <a:xfrm>
                <a:off x="12497" y="1000779"/>
                <a:ext cx="9144000" cy="854273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𝑐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+ </m:t>
                      </m:r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</m:num>
                            <m:den>
                              <m: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den>
                          </m:f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+ </m:t>
                      </m:r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he-IL" dirty="0">
                  <a:solidFill>
                    <a:schemeClr val="accent2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97" y="1000779"/>
                <a:ext cx="9144000" cy="85427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/>
              <p:cNvSpPr txBox="1"/>
              <p:nvPr/>
            </p:nvSpPr>
            <p:spPr>
              <a:xfrm>
                <a:off x="12497" y="2620906"/>
                <a:ext cx="9144000" cy="523220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b="1" dirty="0" smtClean="0">
                    <a:cs typeface="Times New Roman" panose="02020603050405020304" pitchFamily="18" charset="0"/>
                  </a:rPr>
                  <a:t>Claim:</a:t>
                </a:r>
                <a:r>
                  <a:rPr lang="en-US" b="0" dirty="0" smtClean="0">
                    <a:solidFill>
                      <a:schemeClr val="accent2"/>
                    </a:solidFill>
                    <a:cs typeface="Times New Roman" panose="02020603050405020304" pitchFamily="18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𝑐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he-IL" dirty="0">
                  <a:solidFill>
                    <a:schemeClr val="accent2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97" y="2620906"/>
                <a:ext cx="9144000" cy="523220"/>
              </a:xfrm>
              <a:prstGeom prst="rect">
                <a:avLst/>
              </a:prstGeom>
              <a:blipFill>
                <a:blip r:embed="rId4"/>
                <a:stretch>
                  <a:fillRect t="-12791" b="-31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/>
          <p:cNvSpPr txBox="1"/>
          <p:nvPr/>
        </p:nvSpPr>
        <p:spPr>
          <a:xfrm>
            <a:off x="12497" y="3224295"/>
            <a:ext cx="914400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b="0" dirty="0" smtClean="0">
                <a:cs typeface="Times New Roman" panose="02020603050405020304" pitchFamily="18" charset="0"/>
              </a:rPr>
              <a:t>Proof by induction:</a:t>
            </a:r>
            <a:endParaRPr lang="he-IL" dirty="0"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/>
              <p:cNvSpPr txBox="1"/>
              <p:nvPr/>
            </p:nvSpPr>
            <p:spPr>
              <a:xfrm>
                <a:off x="12497" y="3827684"/>
                <a:ext cx="9144000" cy="854273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𝑐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2</m:t>
                      </m:r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𝑐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</m:num>
                            <m:den>
                              <m: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2</m:t>
                      </m:r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𝑐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he-IL" dirty="0">
                  <a:solidFill>
                    <a:schemeClr val="accent2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97" y="3827684"/>
                <a:ext cx="9144000" cy="85427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/>
              <p:cNvSpPr txBox="1"/>
              <p:nvPr/>
            </p:nvSpPr>
            <p:spPr>
              <a:xfrm>
                <a:off x="-2743" y="4762126"/>
                <a:ext cx="9144000" cy="523220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2</m:t>
                      </m:r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𝑐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he-IL" dirty="0">
                  <a:solidFill>
                    <a:schemeClr val="accent2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743" y="4762126"/>
                <a:ext cx="9144000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/>
              <p:cNvSpPr txBox="1"/>
              <p:nvPr/>
            </p:nvSpPr>
            <p:spPr>
              <a:xfrm>
                <a:off x="12497" y="5475243"/>
                <a:ext cx="9144000" cy="954107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b="1" dirty="0" smtClean="0">
                    <a:cs typeface="Times New Roman" panose="02020603050405020304" pitchFamily="18" charset="0"/>
                  </a:rPr>
                  <a:t>Exercise:  </a:t>
                </a:r>
                <a:r>
                  <a:rPr lang="en-US" dirty="0" smtClean="0">
                    <a:cs typeface="Times New Roman" panose="02020603050405020304" pitchFamily="18" charset="0"/>
                  </a:rPr>
                  <a:t>Is the analysis rigorous? Why can </a:t>
                </a:r>
                <a:br>
                  <a:rPr lang="en-US" dirty="0" smtClean="0">
                    <a:cs typeface="Times New Roman" panose="02020603050405020304" pitchFamily="18" charset="0"/>
                  </a:rPr>
                </a:br>
                <a:r>
                  <a:rPr lang="en-US" dirty="0" smtClean="0">
                    <a:cs typeface="Times New Roman" panose="02020603050405020304" pitchFamily="18" charset="0"/>
                  </a:rPr>
                  <a:t>we replace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b="1" dirty="0" smtClean="0">
                    <a:cs typeface="Times New Roman" panose="02020603050405020304" pitchFamily="18" charset="0"/>
                  </a:rPr>
                  <a:t> </a:t>
                </a:r>
                <a:r>
                  <a:rPr lang="en-US" dirty="0" smtClean="0">
                    <a:cs typeface="Times New Roman" panose="02020603050405020304" pitchFamily="18" charset="0"/>
                  </a:rPr>
                  <a:t>by the expectations?</a:t>
                </a:r>
                <a:endParaRPr lang="he-IL" dirty="0"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97" y="5475243"/>
                <a:ext cx="9144000" cy="954107"/>
              </a:xfrm>
              <a:prstGeom prst="rect">
                <a:avLst/>
              </a:prstGeom>
              <a:blipFill>
                <a:blip r:embed="rId7"/>
                <a:stretch>
                  <a:fillRect t="-6369" b="-165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305" y="1898645"/>
                <a:ext cx="9144000" cy="523220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b="0" dirty="0" smtClean="0">
                    <a:cs typeface="Times New Roman" panose="02020603050405020304" pitchFamily="18" charset="0"/>
                  </a:rPr>
                  <a:t>For some constant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𝑐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&gt;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0</m:t>
                    </m:r>
                  </m:oMath>
                </a14:m>
                <a:endParaRPr lang="he-IL" dirty="0">
                  <a:solidFill>
                    <a:schemeClr val="accent2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" y="1898645"/>
                <a:ext cx="9144000" cy="523220"/>
              </a:xfrm>
              <a:prstGeom prst="rect">
                <a:avLst/>
              </a:prstGeom>
              <a:blipFill>
                <a:blip r:embed="rId8"/>
                <a:stretch>
                  <a:fillRect t="-11628" b="-31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7438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18" grpId="0"/>
      <p:bldP spid="19" grpId="0"/>
      <p:bldP spid="21" grpId="0"/>
      <p:bldP spid="22" grpId="0"/>
      <p:bldP spid="23" grpId="0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322045-5F67-491E-BB82-F45F889CE585}" type="slidenum">
              <a:rPr lang="he-IL" smtClean="0"/>
              <a:pPr>
                <a:defRPr/>
              </a:pPr>
              <a:t>11</a:t>
            </a:fld>
            <a:endParaRPr lang="da-DK" dirty="0"/>
          </a:p>
        </p:txBody>
      </p:sp>
      <p:sp>
        <p:nvSpPr>
          <p:cNvPr id="3" name="TextBox 2"/>
          <p:cNvSpPr txBox="1"/>
          <p:nvPr/>
        </p:nvSpPr>
        <p:spPr>
          <a:xfrm>
            <a:off x="-15240" y="1925981"/>
            <a:ext cx="9144000" cy="70788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4000" b="1" dirty="0" smtClean="0">
                <a:solidFill>
                  <a:srgbClr val="00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Bonus material</a:t>
            </a:r>
            <a:endParaRPr lang="en-US" sz="4000" b="1" dirty="0">
              <a:solidFill>
                <a:srgbClr val="0099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-10556" y="2714275"/>
            <a:ext cx="9144000" cy="49244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600" dirty="0" smtClean="0">
                <a:cs typeface="Times New Roman" panose="02020603050405020304" pitchFamily="18" charset="0"/>
              </a:rPr>
              <a:t>Not covered in class this term</a:t>
            </a:r>
            <a:endParaRPr lang="he-IL" sz="2600" dirty="0"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17715" y="3818783"/>
            <a:ext cx="6202838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400" dirty="0" smtClean="0">
                <a:cs typeface="Times New Roman" panose="02020603050405020304" pitchFamily="18" charset="0"/>
              </a:rPr>
              <a:t>“Careful. We don’t want to learn from this.”</a:t>
            </a:r>
            <a:r>
              <a:rPr lang="en-US" sz="2400" dirty="0">
                <a:cs typeface="Times New Roman" panose="02020603050405020304" pitchFamily="18" charset="0"/>
              </a:rPr>
              <a:t/>
            </a:r>
            <a:br>
              <a:rPr lang="en-US" sz="2400" dirty="0">
                <a:cs typeface="Times New Roman" panose="02020603050405020304" pitchFamily="18" charset="0"/>
              </a:rPr>
            </a:br>
            <a:r>
              <a:rPr lang="en-US" sz="2400" dirty="0" smtClean="0">
                <a:cs typeface="Times New Roman" panose="02020603050405020304" pitchFamily="18" charset="0"/>
              </a:rPr>
              <a:t>(Bill </a:t>
            </a:r>
            <a:r>
              <a:rPr lang="en-US" sz="2400" dirty="0">
                <a:cs typeface="Times New Roman" panose="02020603050405020304" pitchFamily="18" charset="0"/>
              </a:rPr>
              <a:t>Watterson, </a:t>
            </a:r>
            <a:r>
              <a:rPr lang="en-US" sz="2400" dirty="0" smtClean="0">
                <a:cs typeface="Times New Roman" panose="02020603050405020304" pitchFamily="18" charset="0"/>
              </a:rPr>
              <a:t>“Calvin </a:t>
            </a:r>
            <a:r>
              <a:rPr lang="en-US" sz="2400" smtClean="0">
                <a:cs typeface="Times New Roman" panose="02020603050405020304" pitchFamily="18" charset="0"/>
              </a:rPr>
              <a:t>and Hobbes</a:t>
            </a:r>
            <a:r>
              <a:rPr lang="en-US" sz="2400" dirty="0" smtClean="0">
                <a:cs typeface="Times New Roman" panose="02020603050405020304" pitchFamily="18" charset="0"/>
              </a:rPr>
              <a:t>”)</a:t>
            </a:r>
            <a:endParaRPr lang="he-IL" sz="2400" i="1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9645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639344" y="6173498"/>
            <a:ext cx="1905000" cy="457200"/>
          </a:xfrm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9pPr>
          </a:lstStyle>
          <a:p>
            <a:pPr eaLnBrk="1" hangingPunct="1"/>
            <a:fld id="{1A258CD8-A675-4C46-B3B4-D53A5BEE1A9B}" type="slidenum">
              <a:rPr lang="he-IL" altLang="en-US" sz="140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12</a:t>
            </a:fld>
            <a:endParaRPr lang="en-US" altLang="en-US" sz="14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2497" y="1490756"/>
                <a:ext cx="9144000" cy="954107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b="0" dirty="0" smtClean="0">
                    <a:cs typeface="Times New Roman" panose="02020603050405020304" pitchFamily="18" charset="0"/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dirty="0" smtClean="0">
                    <a:cs typeface="Times New Roman" panose="02020603050405020304" pitchFamily="18" charset="0"/>
                  </a:rPr>
                  <a:t> be a random subgraph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𝐺</m:t>
                    </m:r>
                  </m:oMath>
                </a14:m>
                <a:r>
                  <a:rPr lang="en-US" dirty="0" smtClean="0">
                    <a:cs typeface="Times New Roman" panose="02020603050405020304" pitchFamily="18" charset="0"/>
                  </a:rPr>
                  <a:t> that contains </a:t>
                </a:r>
                <a:br>
                  <a:rPr lang="en-US" dirty="0" smtClean="0">
                    <a:cs typeface="Times New Roman" panose="02020603050405020304" pitchFamily="18" charset="0"/>
                  </a:rPr>
                </a:b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𝑟</m:t>
                    </m:r>
                  </m:oMath>
                </a14:m>
                <a:r>
                  <a:rPr lang="en-US" dirty="0" smtClean="0">
                    <a:cs typeface="Times New Roman" panose="02020603050405020304" pitchFamily="18" charset="0"/>
                  </a:rPr>
                  <a:t> random edges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𝐺</m:t>
                    </m:r>
                  </m:oMath>
                </a14:m>
                <a:r>
                  <a:rPr lang="en-US" dirty="0" smtClean="0">
                    <a:cs typeface="Times New Roman" panose="02020603050405020304" pitchFamily="18" charset="0"/>
                  </a:rPr>
                  <a:t>. </a:t>
                </a:r>
                <a:r>
                  <a:rPr lang="en-US" dirty="0">
                    <a:cs typeface="Times New Roman" panose="02020603050405020304" pitchFamily="18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𝐹</m:t>
                    </m:r>
                    <m:r>
                      <a:rPr lang="en-US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𝑀𝑆𝐹</m:t>
                    </m:r>
                    <m:r>
                      <a:rPr lang="en-US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𝐺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sub>
                    </m:sSub>
                    <m:r>
                      <a:rPr lang="en-US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dirty="0">
                    <a:cs typeface="Times New Roman" panose="02020603050405020304" pitchFamily="18" charset="0"/>
                  </a:rPr>
                  <a:t>.</a:t>
                </a:r>
                <a:endParaRPr lang="he-IL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97" y="1490756"/>
                <a:ext cx="9144000" cy="954107"/>
              </a:xfrm>
              <a:prstGeom prst="rect">
                <a:avLst/>
              </a:prstGeom>
              <a:blipFill rotWithShape="0">
                <a:blip r:embed="rId3"/>
                <a:stretch>
                  <a:fillRect t="-7051" b="-17308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12497" y="2572059"/>
                <a:ext cx="9144000" cy="954107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b="1" dirty="0" smtClean="0">
                    <a:cs typeface="Times New Roman" panose="02020603050405020304" pitchFamily="18" charset="0"/>
                  </a:rPr>
                  <a:t>Lemma: </a:t>
                </a:r>
                <a:r>
                  <a:rPr lang="en-US" dirty="0" smtClean="0">
                    <a:cs typeface="Times New Roman" panose="02020603050405020304" pitchFamily="18" charset="0"/>
                  </a:rPr>
                  <a:t>The expected number of edges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𝐺</m:t>
                    </m:r>
                  </m:oMath>
                </a14:m>
                <a:r>
                  <a:rPr lang="en-US" b="1" dirty="0" smtClean="0">
                    <a:cs typeface="Times New Roman" panose="02020603050405020304" pitchFamily="18" charset="0"/>
                  </a:rPr>
                  <a:t> </a:t>
                </a:r>
                <a:br>
                  <a:rPr lang="en-US" b="1" dirty="0" smtClean="0">
                    <a:cs typeface="Times New Roman" panose="02020603050405020304" pitchFamily="18" charset="0"/>
                  </a:rPr>
                </a:br>
                <a:r>
                  <a:rPr lang="en-US" dirty="0" smtClean="0">
                    <a:cs typeface="Times New Roman" panose="02020603050405020304" pitchFamily="18" charset="0"/>
                  </a:rPr>
                  <a:t>that are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𝐹</m:t>
                    </m:r>
                  </m:oMath>
                </a14:m>
                <a:r>
                  <a:rPr lang="en-US" dirty="0" smtClean="0">
                    <a:cs typeface="Times New Roman" panose="02020603050405020304" pitchFamily="18" charset="0"/>
                  </a:rPr>
                  <a:t>-</a:t>
                </a:r>
                <a:r>
                  <a:rPr lang="en-US" dirty="0" smtClean="0">
                    <a:solidFill>
                      <a:srgbClr val="00B050"/>
                    </a:solidFill>
                    <a:cs typeface="Times New Roman" panose="02020603050405020304" pitchFamily="18" charset="0"/>
                  </a:rPr>
                  <a:t>light</a:t>
                </a:r>
                <a:r>
                  <a:rPr lang="en-US" dirty="0" smtClean="0">
                    <a:cs typeface="Times New Roman" panose="02020603050405020304" pitchFamily="18" charset="0"/>
                  </a:rPr>
                  <a:t> is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𝑚𝑛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/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𝑟</m:t>
                    </m:r>
                  </m:oMath>
                </a14:m>
                <a:r>
                  <a:rPr lang="en-US" dirty="0" smtClean="0">
                    <a:cs typeface="Times New Roman" panose="02020603050405020304" pitchFamily="18" charset="0"/>
                  </a:rPr>
                  <a:t>.</a:t>
                </a:r>
                <a:endParaRPr lang="he-IL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97" y="2572059"/>
                <a:ext cx="9144000" cy="954107"/>
              </a:xfrm>
              <a:prstGeom prst="rect">
                <a:avLst/>
              </a:prstGeom>
              <a:blipFill rotWithShape="0">
                <a:blip r:embed="rId4"/>
                <a:stretch>
                  <a:fillRect t="-7051" b="-17308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0" y="232865"/>
            <a:ext cx="9144000" cy="116955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3800" dirty="0" smtClean="0">
                <a:solidFill>
                  <a:srgbClr val="0099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Sampling lemma - </a:t>
            </a:r>
            <a:r>
              <a:rPr lang="en-US" sz="3800" dirty="0">
                <a:solidFill>
                  <a:srgbClr val="00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Alternative version</a:t>
            </a:r>
            <a:r>
              <a:rPr lang="en-US" sz="3800" dirty="0" smtClean="0">
                <a:solidFill>
                  <a:srgbClr val="0099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/>
            </a:r>
            <a:br>
              <a:rPr lang="en-US" sz="3800" dirty="0" smtClean="0">
                <a:solidFill>
                  <a:srgbClr val="0099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lang="en-US" sz="3200" kern="0" dirty="0" smtClean="0">
                <a:solidFill>
                  <a:srgbClr val="C00000"/>
                </a:solidFill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[Chan </a:t>
            </a:r>
            <a:r>
              <a:rPr lang="en-US" sz="3200" kern="0" dirty="0">
                <a:solidFill>
                  <a:srgbClr val="C00000"/>
                </a:solidFill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(</a:t>
            </a:r>
            <a:r>
              <a:rPr lang="en-US" sz="3200" kern="0" dirty="0" smtClean="0">
                <a:solidFill>
                  <a:srgbClr val="C00000"/>
                </a:solidFill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1998)]</a:t>
            </a:r>
            <a:endParaRPr lang="en-US" sz="3200" kern="0" dirty="0">
              <a:solidFill>
                <a:srgbClr val="C00000"/>
              </a:solidFill>
              <a:latin typeface="Arial" panose="020B0604020202020204" pitchFamily="34" charset="0"/>
              <a:ea typeface="ＭＳ Ｐゴシック" charset="-128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12497" y="5228355"/>
                <a:ext cx="9144000" cy="716158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dirty="0" smtClean="0">
                    <a:cs typeface="Times New Roman" panose="02020603050405020304" pitchFamily="18" charset="0"/>
                  </a:rPr>
                  <a:t>Note </a:t>
                </a:r>
                <a:r>
                  <a:rPr lang="en-US" dirty="0" smtClean="0">
                    <a:solidFill>
                      <a:schemeClr val="accent2"/>
                    </a:solidFill>
                    <a:cs typeface="Times New Roman" panose="02020603050405020304" pitchFamily="18" charset="0"/>
                  </a:rPr>
                  <a:t>that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𝑚𝑛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den>
                    </m:f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den>
                    </m:f>
                  </m:oMath>
                </a14:m>
                <a:r>
                  <a:rPr lang="en-US" dirty="0" smtClean="0">
                    <a:cs typeface="Times New Roman" panose="02020603050405020304" pitchFamily="18" charset="0"/>
                  </a:rPr>
                  <a:t>, where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den>
                    </m:f>
                  </m:oMath>
                </a14:m>
                <a:r>
                  <a:rPr lang="en-US" dirty="0" smtClean="0">
                    <a:cs typeface="Times New Roman" panose="02020603050405020304" pitchFamily="18" charset="0"/>
                  </a:rPr>
                  <a:t>.</a:t>
                </a:r>
                <a:endParaRPr lang="he-IL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97" y="5228355"/>
                <a:ext cx="9144000" cy="716158"/>
              </a:xfrm>
              <a:prstGeom prst="rect">
                <a:avLst/>
              </a:prstGeom>
              <a:blipFill rotWithShape="0">
                <a:blip r:embed="rId5"/>
                <a:stretch>
                  <a:fillRect t="-2564" b="-3419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2497" y="3776756"/>
                <a:ext cx="9144000" cy="523220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b="0" dirty="0" smtClean="0">
                    <a:cs typeface="Times New Roman" panose="02020603050405020304" pitchFamily="18" charset="0"/>
                  </a:rPr>
                  <a:t>(The subgraph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dirty="0" smtClean="0">
                    <a:cs typeface="Times New Roman" panose="02020603050405020304" pitchFamily="18" charset="0"/>
                  </a:rPr>
                  <a:t> now has a fixed number of edges.)</a:t>
                </a:r>
                <a:endParaRPr lang="he-IL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97" y="3776756"/>
                <a:ext cx="9144000" cy="523220"/>
              </a:xfrm>
              <a:prstGeom prst="rect">
                <a:avLst/>
              </a:prstGeom>
              <a:blipFill rotWithShape="0">
                <a:blip r:embed="rId6"/>
                <a:stretch>
                  <a:fillRect t="-12941" b="-32941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12497" y="4416836"/>
            <a:ext cx="914400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b="0" dirty="0" smtClean="0">
                <a:cs typeface="Times New Roman" panose="02020603050405020304" pitchFamily="18" charset="0"/>
              </a:rPr>
              <a:t>(This slightly simplifies the analysis of the algorithm.)</a:t>
            </a:r>
            <a:endParaRPr lang="he-IL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9063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/>
      <p:bldP spid="17" grpId="0"/>
      <p:bldP spid="8" grpId="0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2497" y="1963196"/>
                <a:ext cx="9144000" cy="523220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b="0" dirty="0" smtClean="0">
                    <a:cs typeface="Times New Roman" panose="02020603050405020304" pitchFamily="18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𝐹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𝑀𝑆𝐹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𝑅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dirty="0" smtClean="0"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𝐿</m:t>
                    </m:r>
                    <m:r>
                      <a:rPr lang="en-US" b="0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b="0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𝐿𝑖𝑔</m:t>
                    </m:r>
                    <m:r>
                      <a:rPr lang="en-US" b="0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h</m:t>
                    </m:r>
                    <m:r>
                      <a:rPr lang="en-US" b="0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b="0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b="0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𝐸</m:t>
                    </m:r>
                    <m:r>
                      <a:rPr lang="en-US" b="0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b="0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𝐹</m:t>
                    </m:r>
                    <m:r>
                      <a:rPr lang="en-US" b="0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dirty="0" smtClean="0">
                    <a:cs typeface="Times New Roman" panose="02020603050405020304" pitchFamily="18" charset="0"/>
                  </a:rPr>
                  <a:t>.</a:t>
                </a:r>
                <a:endParaRPr lang="he-IL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97" y="1963196"/>
                <a:ext cx="9144000" cy="523220"/>
              </a:xfrm>
              <a:prstGeom prst="rect">
                <a:avLst/>
              </a:prstGeom>
              <a:blipFill rotWithShape="0">
                <a:blip r:embed="rId3"/>
                <a:stretch>
                  <a:fillRect t="-11628" b="-31395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12497" y="2617779"/>
                <a:ext cx="9144000" cy="523220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𝐿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𝑚</m:t>
                    </m:r>
                    <m:func>
                      <m:funcPr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𝑒</m:t>
                            </m:r>
                            <m:r>
                              <a:rPr lang="en-US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∈</m:t>
                            </m:r>
                            <m:r>
                              <a:rPr lang="en-US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𝐿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 ,   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𝑒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𝑟𝑎𝑛𝑑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𝐸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dirty="0" smtClean="0">
                    <a:solidFill>
                      <a:schemeClr val="accent2"/>
                    </a:solidFill>
                    <a:cs typeface="Times New Roman" panose="02020603050405020304" pitchFamily="18" charset="0"/>
                  </a:rPr>
                  <a:t> </a:t>
                </a:r>
                <a:r>
                  <a:rPr lang="en-US" dirty="0" smtClean="0">
                    <a:cs typeface="Times New Roman" panose="02020603050405020304" pitchFamily="18" charset="0"/>
                  </a:rPr>
                  <a:t>(independent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dirty="0" smtClean="0">
                    <a:cs typeface="Times New Roman" panose="02020603050405020304" pitchFamily="18" charset="0"/>
                  </a:rPr>
                  <a:t>.</a:t>
                </a:r>
                <a:endParaRPr lang="he-IL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97" y="2617779"/>
                <a:ext cx="9144000" cy="523220"/>
              </a:xfrm>
              <a:prstGeom prst="rect">
                <a:avLst/>
              </a:prstGeom>
              <a:blipFill rotWithShape="0">
                <a:blip r:embed="rId4"/>
                <a:stretch>
                  <a:fillRect t="-11628" b="-31395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0" y="171905"/>
            <a:ext cx="9144000" cy="116955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3800" dirty="0" smtClean="0">
                <a:solidFill>
                  <a:srgbClr val="0099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Proof of a</a:t>
            </a:r>
            <a:r>
              <a:rPr lang="en-US" sz="3800" dirty="0" smtClean="0">
                <a:solidFill>
                  <a:srgbClr val="00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lternative </a:t>
            </a:r>
            <a:r>
              <a:rPr lang="en-US" sz="3800" dirty="0">
                <a:solidFill>
                  <a:srgbClr val="00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version</a:t>
            </a:r>
            <a:r>
              <a:rPr lang="en-US" sz="3800" dirty="0" smtClean="0">
                <a:solidFill>
                  <a:srgbClr val="0099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/>
            </a:r>
            <a:br>
              <a:rPr lang="en-US" sz="3800" dirty="0" smtClean="0">
                <a:solidFill>
                  <a:srgbClr val="0099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lang="en-US" sz="3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Backward analysis </a:t>
            </a:r>
            <a:r>
              <a:rPr lang="en-US" sz="3200" kern="0" dirty="0" smtClean="0">
                <a:solidFill>
                  <a:srgbClr val="C00000"/>
                </a:solidFill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[Chan </a:t>
            </a:r>
            <a:r>
              <a:rPr lang="en-US" sz="3200" kern="0" dirty="0">
                <a:solidFill>
                  <a:srgbClr val="C00000"/>
                </a:solidFill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(</a:t>
            </a:r>
            <a:r>
              <a:rPr lang="en-US" sz="3200" kern="0" dirty="0" smtClean="0">
                <a:solidFill>
                  <a:srgbClr val="C00000"/>
                </a:solidFill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1998)]</a:t>
            </a:r>
            <a:endParaRPr lang="en-US" sz="3200" kern="0" dirty="0">
              <a:solidFill>
                <a:srgbClr val="C00000"/>
              </a:solidFill>
              <a:latin typeface="Arial" panose="020B0604020202020204" pitchFamily="34" charset="0"/>
              <a:ea typeface="ＭＳ Ｐゴシック" charset="-128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2497" y="1460276"/>
                <a:ext cx="9144000" cy="523220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b="0" dirty="0" smtClean="0">
                    <a:cs typeface="Times New Roman" panose="02020603050405020304" pitchFamily="18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𝑅</m:t>
                    </m:r>
                    <m:r>
                      <a:rPr lang="en-US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⊆</m:t>
                    </m:r>
                    <m:r>
                      <a:rPr lang="en-US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𝐸</m:t>
                    </m:r>
                  </m:oMath>
                </a14:m>
                <a:r>
                  <a:rPr lang="en-US" dirty="0" smtClean="0">
                    <a:cs typeface="Times New Roman" panose="02020603050405020304" pitchFamily="18" charset="0"/>
                  </a:rPr>
                  <a:t> be a random subset of size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𝑟</m:t>
                    </m:r>
                  </m:oMath>
                </a14:m>
                <a:r>
                  <a:rPr lang="en-US" dirty="0" smtClean="0">
                    <a:cs typeface="Times New Roman" panose="02020603050405020304" pitchFamily="18" charset="0"/>
                  </a:rPr>
                  <a:t>.</a:t>
                </a:r>
                <a:endParaRPr lang="he-IL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97" y="1460276"/>
                <a:ext cx="9144000" cy="523220"/>
              </a:xfrm>
              <a:prstGeom prst="rect">
                <a:avLst/>
              </a:prstGeom>
              <a:blipFill rotWithShape="0">
                <a:blip r:embed="rId5"/>
                <a:stretch>
                  <a:fillRect t="-12941" b="-32941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-2743" y="3181659"/>
                <a:ext cx="9144000" cy="523220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𝑒</m:t>
                      </m:r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∈</m:t>
                      </m:r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𝐿</m:t>
                      </m:r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⟺   </m:t>
                      </m:r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𝑒</m:t>
                      </m:r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∈</m:t>
                      </m:r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𝑀𝑆𝐹</m:t>
                      </m:r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𝑅</m:t>
                      </m:r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∪</m:t>
                      </m:r>
                      <m:r>
                        <m:rPr>
                          <m:lit/>
                        </m:rP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{</m:t>
                      </m:r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𝑒</m:t>
                      </m:r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})</m:t>
                      </m:r>
                    </m:oMath>
                  </m:oMathPara>
                </a14:m>
                <a:endParaRPr lang="he-IL" dirty="0">
                  <a:solidFill>
                    <a:schemeClr val="accent2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743" y="3181659"/>
                <a:ext cx="9144000" cy="52322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2497" y="3837716"/>
                <a:ext cx="9144000" cy="954107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b="1" dirty="0" smtClean="0">
                    <a:cs typeface="Times New Roman" panose="02020603050405020304" pitchFamily="18" charset="0"/>
                  </a:rPr>
                  <a:t>Idea:</a:t>
                </a:r>
                <a:r>
                  <a:rPr lang="en-US" b="0" dirty="0" smtClean="0">
                    <a:cs typeface="Times New Roman" panose="02020603050405020304" pitchFamily="18" charset="0"/>
                  </a:rPr>
                  <a:t> Instead of choosing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𝑅</m:t>
                    </m:r>
                  </m:oMath>
                </a14:m>
                <a:r>
                  <a:rPr lang="en-US" dirty="0" smtClean="0"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𝑒</m:t>
                    </m:r>
                  </m:oMath>
                </a14:m>
                <a:r>
                  <a:rPr lang="en-US" dirty="0" smtClean="0">
                    <a:cs typeface="Times New Roman" panose="02020603050405020304" pitchFamily="18" charset="0"/>
                  </a:rPr>
                  <a:t> separately,</a:t>
                </a:r>
                <a:br>
                  <a:rPr lang="en-US" dirty="0" smtClean="0">
                    <a:cs typeface="Times New Roman" panose="02020603050405020304" pitchFamily="18" charset="0"/>
                  </a:rPr>
                </a:br>
                <a:r>
                  <a:rPr lang="en-US" dirty="0" smtClean="0">
                    <a:cs typeface="Times New Roman" panose="02020603050405020304" pitchFamily="18" charset="0"/>
                  </a:rPr>
                  <a:t>let us first choose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𝑆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𝑅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∪</m:t>
                    </m:r>
                    <m:r>
                      <m:rPr>
                        <m:lit/>
                      </m:rP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{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𝑒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}</m:t>
                    </m:r>
                  </m:oMath>
                </a14:m>
                <a:r>
                  <a:rPr lang="en-US" dirty="0" smtClean="0">
                    <a:cs typeface="Times New Roman" panose="02020603050405020304" pitchFamily="18" charset="0"/>
                  </a:rPr>
                  <a:t>, and then choose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𝑒</m:t>
                    </m:r>
                  </m:oMath>
                </a14:m>
                <a:r>
                  <a:rPr lang="en-US" dirty="0" smtClean="0">
                    <a:cs typeface="Times New Roman" panose="02020603050405020304" pitchFamily="18" charset="0"/>
                  </a:rPr>
                  <a:t>.</a:t>
                </a:r>
                <a:endParaRPr lang="he-IL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97" y="3837716"/>
                <a:ext cx="9144000" cy="954107"/>
              </a:xfrm>
              <a:prstGeom prst="rect">
                <a:avLst/>
              </a:prstGeom>
              <a:blipFill rotWithShape="0">
                <a:blip r:embed="rId7"/>
                <a:stretch>
                  <a:fillRect t="-7051" b="-17308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12497" y="4843556"/>
                <a:ext cx="9144000" cy="827471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  <m: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∈</m:t>
                              </m:r>
                              <m: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𝐿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  <m: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∈</m:t>
                              </m:r>
                              <m: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𝑀𝑆𝐹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𝑆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𝑟</m:t>
                          </m:r>
                        </m:den>
                      </m:f>
                    </m:oMath>
                  </m:oMathPara>
                </a14:m>
                <a:endParaRPr lang="he-IL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97" y="4843556"/>
                <a:ext cx="9144000" cy="827471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12497" y="5651276"/>
                <a:ext cx="9144000" cy="954107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b="0" dirty="0" smtClean="0">
                    <a:cs typeface="Times New Roman" panose="02020603050405020304" pitchFamily="18" charset="0"/>
                  </a:rPr>
                  <a:t>Since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𝑒</m:t>
                    </m:r>
                  </m:oMath>
                </a14:m>
                <a:r>
                  <a:rPr lang="en-US" dirty="0" smtClean="0">
                    <a:cs typeface="Times New Roman" panose="02020603050405020304" pitchFamily="18" charset="0"/>
                  </a:rPr>
                  <a:t> is a random item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𝑆</m:t>
                    </m:r>
                  </m:oMath>
                </a14:m>
                <a:r>
                  <a:rPr lang="en-US" dirty="0" smtClean="0">
                    <a:cs typeface="Times New Roman" panose="02020603050405020304" pitchFamily="18" charset="0"/>
                  </a:rPr>
                  <a:t>, which is of size at least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𝑟</m:t>
                    </m:r>
                  </m:oMath>
                </a14:m>
                <a:r>
                  <a:rPr lang="en-US" dirty="0" smtClean="0">
                    <a:cs typeface="Times New Roman" panose="02020603050405020304" pitchFamily="18" charset="0"/>
                  </a:rPr>
                  <a:t>, </a:t>
                </a:r>
                <a:br>
                  <a:rPr lang="en-US" dirty="0" smtClean="0">
                    <a:cs typeface="Times New Roman" panose="02020603050405020304" pitchFamily="18" charset="0"/>
                  </a:rPr>
                </a:br>
                <a:r>
                  <a:rPr lang="en-US" dirty="0" smtClean="0">
                    <a:cs typeface="Times New Roman" panose="02020603050405020304" pitchFamily="18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𝑀𝑆𝐹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</m:d>
                  </m:oMath>
                </a14:m>
                <a:r>
                  <a:rPr lang="en-US" dirty="0" smtClean="0">
                    <a:cs typeface="Times New Roman" panose="02020603050405020304" pitchFamily="18" charset="0"/>
                  </a:rPr>
                  <a:t> is of size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en-US" dirty="0" smtClean="0">
                    <a:cs typeface="Times New Roman" panose="02020603050405020304" pitchFamily="18" charset="0"/>
                  </a:rPr>
                  <a:t>.</a:t>
                </a:r>
                <a:endParaRPr lang="he-IL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97" y="5651276"/>
                <a:ext cx="9144000" cy="954107"/>
              </a:xfrm>
              <a:prstGeom prst="rect">
                <a:avLst/>
              </a:prstGeom>
              <a:blipFill rotWithShape="0">
                <a:blip r:embed="rId9"/>
                <a:stretch>
                  <a:fillRect t="-6369" b="-165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6543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/>
      <p:bldP spid="10" grpId="0"/>
      <p:bldP spid="13" grpId="0"/>
      <p:bldP spid="14" grpId="0"/>
      <p:bldP spid="18" grpId="0"/>
      <p:bldP spid="1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639344" y="6173498"/>
            <a:ext cx="1905000" cy="457200"/>
          </a:xfrm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9pPr>
          </a:lstStyle>
          <a:p>
            <a:pPr eaLnBrk="1" hangingPunct="1"/>
            <a:fld id="{1A258CD8-A675-4C46-B3B4-D53A5BEE1A9B}" type="slidenum">
              <a:rPr lang="he-IL" altLang="en-US" sz="140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14</a:t>
            </a:fld>
            <a:endParaRPr lang="en-US" altLang="en-US" sz="14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0" y="232865"/>
            <a:ext cx="9144000" cy="116955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3800" dirty="0" smtClean="0">
                <a:solidFill>
                  <a:srgbClr val="0099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Proof of a</a:t>
            </a:r>
            <a:r>
              <a:rPr lang="en-US" sz="3800" dirty="0" smtClean="0">
                <a:solidFill>
                  <a:srgbClr val="00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lternative </a:t>
            </a:r>
            <a:r>
              <a:rPr lang="en-US" sz="3800" dirty="0">
                <a:solidFill>
                  <a:srgbClr val="00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version</a:t>
            </a:r>
            <a:r>
              <a:rPr lang="en-US" sz="3800" dirty="0" smtClean="0">
                <a:solidFill>
                  <a:srgbClr val="0099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/>
            </a:r>
            <a:br>
              <a:rPr lang="en-US" sz="3800" dirty="0" smtClean="0">
                <a:solidFill>
                  <a:srgbClr val="0099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lang="en-US" sz="32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Backward analysis </a:t>
            </a:r>
            <a:r>
              <a:rPr lang="en-US" sz="3200" kern="0" dirty="0" smtClean="0">
                <a:solidFill>
                  <a:srgbClr val="C00000"/>
                </a:solidFill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[Chan </a:t>
            </a:r>
            <a:r>
              <a:rPr lang="en-US" sz="3200" kern="0" dirty="0">
                <a:solidFill>
                  <a:srgbClr val="C00000"/>
                </a:solidFill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(</a:t>
            </a:r>
            <a:r>
              <a:rPr lang="en-US" sz="3200" kern="0" dirty="0" smtClean="0">
                <a:solidFill>
                  <a:srgbClr val="C00000"/>
                </a:solidFill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1998)]</a:t>
            </a:r>
            <a:endParaRPr lang="en-US" sz="3200" kern="0" dirty="0">
              <a:solidFill>
                <a:srgbClr val="C00000"/>
              </a:solidFill>
              <a:latin typeface="Arial" panose="020B0604020202020204" pitchFamily="34" charset="0"/>
              <a:ea typeface="ＭＳ Ｐゴシック" charset="-128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12497" y="1524231"/>
                <a:ext cx="9144000" cy="1053494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𝑟𝑎𝑛𝑑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𝐸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𝑟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   , 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with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prob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. 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/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𝑟𝑎𝑛𝑑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𝐸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𝑟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 , 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with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prob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.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/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he-IL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97" y="1524231"/>
                <a:ext cx="9144000" cy="105349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-2743" y="2640925"/>
                <a:ext cx="9144000" cy="523220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𝑟𝑎𝑛𝑑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he-IL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743" y="2640925"/>
                <a:ext cx="9144000" cy="52322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-2743" y="3227345"/>
                <a:ext cx="9144000" cy="1053494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 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𝑆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      , 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if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𝑆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𝑆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∖{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}  , 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otherwise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he-IL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743" y="3227345"/>
                <a:ext cx="9144000" cy="105349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12497" y="4344039"/>
                <a:ext cx="9144000" cy="1384995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b="1" dirty="0" smtClean="0">
                    <a:cs typeface="Times New Roman" panose="02020603050405020304" pitchFamily="18" charset="0"/>
                  </a:rPr>
                  <a:t>Claim:</a:t>
                </a:r>
                <a:r>
                  <a:rPr lang="en-US" b="0" dirty="0" smtClean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𝑒</m:t>
                    </m:r>
                  </m:oMath>
                </a14:m>
                <a:r>
                  <a:rPr lang="en-US" dirty="0" smtClean="0">
                    <a:cs typeface="Times New Roman" panose="02020603050405020304" pitchFamily="18" charset="0"/>
                  </a:rPr>
                  <a:t> is a random item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𝐸</m:t>
                    </m:r>
                  </m:oMath>
                </a14:m>
                <a:r>
                  <a:rPr lang="en-US" dirty="0" smtClean="0">
                    <a:cs typeface="Times New Roman" panose="02020603050405020304" pitchFamily="18" charset="0"/>
                  </a:rPr>
                  <a:t>, </a:t>
                </a:r>
                <a:br>
                  <a:rPr lang="en-US" dirty="0" smtClean="0">
                    <a:cs typeface="Times New Roman" panose="02020603050405020304" pitchFamily="18" charset="0"/>
                  </a:rPr>
                </a:b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𝑅</m:t>
                    </m:r>
                  </m:oMath>
                </a14:m>
                <a:r>
                  <a:rPr lang="en-US" dirty="0" smtClean="0">
                    <a:cs typeface="Times New Roman" panose="02020603050405020304" pitchFamily="18" charset="0"/>
                  </a:rPr>
                  <a:t> is a random subset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𝐸</m:t>
                    </m:r>
                  </m:oMath>
                </a14:m>
                <a:r>
                  <a:rPr lang="en-US" dirty="0" smtClean="0">
                    <a:cs typeface="Times New Roman" panose="02020603050405020304" pitchFamily="18" charset="0"/>
                  </a:rPr>
                  <a:t> of size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𝑟</m:t>
                    </m:r>
                  </m:oMath>
                </a14:m>
                <a:r>
                  <a:rPr lang="en-US" dirty="0" smtClean="0">
                    <a:cs typeface="Times New Roman" panose="02020603050405020304" pitchFamily="18" charset="0"/>
                  </a:rPr>
                  <a:t>,</a:t>
                </a:r>
                <a:r>
                  <a:rPr lang="en-US" dirty="0">
                    <a:cs typeface="Times New Roman" panose="02020603050405020304" pitchFamily="18" charset="0"/>
                  </a:rPr>
                  <a:t/>
                </a:r>
                <a:br>
                  <a:rPr lang="en-US" dirty="0">
                    <a:cs typeface="Times New Roman" panose="02020603050405020304" pitchFamily="18" charset="0"/>
                  </a:rPr>
                </a:b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𝑅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∪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</m:d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𝑆</m:t>
                    </m:r>
                  </m:oMath>
                </a14:m>
                <a:r>
                  <a:rPr lang="en-US" dirty="0" smtClean="0">
                    <a:cs typeface="Times New Roman" panose="02020603050405020304" pitchFamily="18" charset="0"/>
                  </a:rPr>
                  <a:t>, 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𝑅</m:t>
                    </m:r>
                  </m:oMath>
                </a14:m>
                <a:r>
                  <a:rPr lang="en-US" dirty="0" smtClean="0"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𝑒</m:t>
                    </m:r>
                  </m:oMath>
                </a14:m>
                <a:r>
                  <a:rPr lang="en-US" dirty="0" smtClean="0">
                    <a:cs typeface="Times New Roman" panose="02020603050405020304" pitchFamily="18" charset="0"/>
                  </a:rPr>
                  <a:t> are independent.</a:t>
                </a: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97" y="4344039"/>
                <a:ext cx="9144000" cy="1384995"/>
              </a:xfrm>
              <a:prstGeom prst="rect">
                <a:avLst/>
              </a:prstGeom>
              <a:blipFill rotWithShape="0">
                <a:blip r:embed="rId6"/>
                <a:stretch>
                  <a:fillRect t="-4846" b="-114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/>
          <p:cNvSpPr txBox="1"/>
          <p:nvPr/>
        </p:nvSpPr>
        <p:spPr>
          <a:xfrm>
            <a:off x="12497" y="5792235"/>
            <a:ext cx="914400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b="1" dirty="0" smtClean="0">
                <a:cs typeface="Times New Roman" panose="02020603050405020304" pitchFamily="18" charset="0"/>
              </a:rPr>
              <a:t>Exercise:</a:t>
            </a:r>
            <a:r>
              <a:rPr lang="en-US" b="0" dirty="0" smtClean="0">
                <a:cs typeface="Times New Roman" panose="02020603050405020304" pitchFamily="18" charset="0"/>
              </a:rPr>
              <a:t> Prove the claim.</a:t>
            </a:r>
            <a:endParaRPr lang="en-US" dirty="0" smtClean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0270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1" grpId="0"/>
      <p:bldP spid="17" grpId="0"/>
      <p:bldP spid="19" grpId="0"/>
      <p:bldP spid="2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639344" y="6173498"/>
            <a:ext cx="1905000" cy="457200"/>
          </a:xfrm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9pPr>
          </a:lstStyle>
          <a:p>
            <a:pPr eaLnBrk="1" hangingPunct="1"/>
            <a:fld id="{1A258CD8-A675-4C46-B3B4-D53A5BEE1A9B}" type="slidenum">
              <a:rPr lang="he-IL" altLang="en-US" sz="140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2</a:t>
            </a:fld>
            <a:endParaRPr lang="en-US" altLang="en-US" sz="14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TextBox 163"/>
              <p:cNvSpPr txBox="1"/>
              <p:nvPr/>
            </p:nvSpPr>
            <p:spPr>
              <a:xfrm>
                <a:off x="0" y="232865"/>
                <a:ext cx="9144000" cy="707886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ctr">
                  <a:defRPr/>
                </a:pPr>
                <a14:m>
                  <m:oMath xmlns:m="http://schemas.openxmlformats.org/officeDocument/2006/math">
                    <m:r>
                      <a:rPr lang="en-US" sz="4000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+mn-ea"/>
                        <a:cs typeface="Arial" panose="020B0604020202020204" pitchFamily="34" charset="0"/>
                      </a:rPr>
                      <m:t>𝐹</m:t>
                    </m:r>
                  </m:oMath>
                </a14:m>
                <a:r>
                  <a:rPr lang="en-US" sz="4000" dirty="0" smtClean="0">
                    <a:solidFill>
                      <a:srgbClr val="009900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-heavy and </a:t>
                </a:r>
                <a14:m>
                  <m:oMath xmlns:m="http://schemas.openxmlformats.org/officeDocument/2006/math">
                    <m:r>
                      <a:rPr lang="en-US" sz="4000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+mn-ea"/>
                        <a:cs typeface="Arial" panose="020B0604020202020204" pitchFamily="34" charset="0"/>
                      </a:rPr>
                      <m:t>𝐹</m:t>
                    </m:r>
                  </m:oMath>
                </a14:m>
                <a:r>
                  <a:rPr lang="en-US" sz="4000" dirty="0" smtClean="0">
                    <a:solidFill>
                      <a:srgbClr val="009900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-light edges</a:t>
                </a:r>
                <a:endParaRPr lang="en-US" sz="3200" kern="0" dirty="0">
                  <a:solidFill>
                    <a:srgbClr val="C00000"/>
                  </a:solidFill>
                  <a:latin typeface="Arial" panose="020B0604020202020204" pitchFamily="34" charset="0"/>
                  <a:ea typeface="ＭＳ Ｐゴシック" charset="-128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64" name="TextBox 1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32865"/>
                <a:ext cx="9144000" cy="707886"/>
              </a:xfrm>
              <a:prstGeom prst="rect">
                <a:avLst/>
              </a:prstGeom>
              <a:blipFill rotWithShape="0">
                <a:blip r:embed="rId3"/>
                <a:stretch>
                  <a:fillRect t="-15517" b="-36207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0" y="1073108"/>
                <a:ext cx="9144000" cy="523220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b="0" dirty="0" smtClean="0">
                    <a:cs typeface="Times New Roman" panose="02020603050405020304" pitchFamily="18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𝐹</m:t>
                    </m:r>
                  </m:oMath>
                </a14:m>
                <a:r>
                  <a:rPr lang="en-US" dirty="0" smtClean="0">
                    <a:cs typeface="Times New Roman" panose="02020603050405020304" pitchFamily="18" charset="0"/>
                  </a:rPr>
                  <a:t> be a forest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𝐺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=(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𝑉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𝐸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𝑤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dirty="0" smtClean="0">
                    <a:cs typeface="Times New Roman" panose="02020603050405020304" pitchFamily="18" charset="0"/>
                  </a:rPr>
                  <a:t>.</a:t>
                </a:r>
                <a:endParaRPr lang="he-IL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073108"/>
                <a:ext cx="9144000" cy="523220"/>
              </a:xfrm>
              <a:prstGeom prst="rect">
                <a:avLst/>
              </a:prstGeom>
              <a:blipFill rotWithShape="0">
                <a:blip r:embed="rId4"/>
                <a:stretch>
                  <a:fillRect t="-11628" b="-31395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12497" y="1601972"/>
            <a:ext cx="914400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b="0" dirty="0" smtClean="0">
                <a:cs typeface="Times New Roman" panose="02020603050405020304" pitchFamily="18" charset="0"/>
              </a:rPr>
              <a:t>We assume that all edge weights are </a:t>
            </a:r>
            <a:r>
              <a:rPr lang="en-US" b="0" i="1" dirty="0" smtClean="0">
                <a:solidFill>
                  <a:srgbClr val="C00000"/>
                </a:solidFill>
                <a:cs typeface="Times New Roman" panose="02020603050405020304" pitchFamily="18" charset="0"/>
              </a:rPr>
              <a:t>distinct</a:t>
            </a:r>
            <a:r>
              <a:rPr lang="en-US" b="0" dirty="0" smtClean="0">
                <a:cs typeface="Times New Roman" panose="02020603050405020304" pitchFamily="18" charset="0"/>
              </a:rPr>
              <a:t>.</a:t>
            </a:r>
            <a:endParaRPr lang="he-IL" dirty="0"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2497" y="2130836"/>
                <a:ext cx="9144000" cy="1384995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b="0" dirty="0" smtClean="0">
                    <a:cs typeface="Times New Roman" panose="02020603050405020304" pitchFamily="18" charset="0"/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𝐹</m:t>
                        </m:r>
                      </m:sub>
                    </m:sSub>
                    <m:r>
                      <a:rPr lang="en-US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𝑒</m:t>
                    </m:r>
                    <m:r>
                      <a:rPr lang="en-US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i="1" dirty="0" smtClean="0">
                    <a:solidFill>
                      <a:schemeClr val="accent6"/>
                    </a:solidFill>
                    <a:cs typeface="Times New Roman" panose="02020603050405020304" pitchFamily="18" charset="0"/>
                  </a:rPr>
                  <a:t> </a:t>
                </a:r>
                <a:r>
                  <a:rPr lang="en-US" dirty="0" smtClean="0">
                    <a:cs typeface="Times New Roman" panose="02020603050405020304" pitchFamily="18" charset="0"/>
                  </a:rPr>
                  <a:t>be the weight of the </a:t>
                </a:r>
                <a:r>
                  <a:rPr lang="en-US" i="1" dirty="0" smtClean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heaviest</a:t>
                </a:r>
                <a:r>
                  <a:rPr lang="en-US" dirty="0" smtClean="0">
                    <a:cs typeface="Times New Roman" panose="02020603050405020304" pitchFamily="18" charset="0"/>
                  </a:rPr>
                  <a:t> edge on the </a:t>
                </a:r>
                <a:br>
                  <a:rPr lang="en-US" dirty="0" smtClean="0">
                    <a:cs typeface="Times New Roman" panose="02020603050405020304" pitchFamily="18" charset="0"/>
                  </a:rPr>
                </a:br>
                <a:r>
                  <a:rPr lang="en-US" dirty="0" smtClean="0">
                    <a:cs typeface="Times New Roman" panose="02020603050405020304" pitchFamily="18" charset="0"/>
                  </a:rPr>
                  <a:t>(unique) path in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𝐹</m:t>
                    </m:r>
                  </m:oMath>
                </a14:m>
                <a:r>
                  <a:rPr lang="en-US" dirty="0" smtClean="0">
                    <a:cs typeface="Times New Roman" panose="02020603050405020304" pitchFamily="18" charset="0"/>
                  </a:rPr>
                  <a:t> that connects the two endpoints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𝑒</m:t>
                    </m:r>
                  </m:oMath>
                </a14:m>
                <a:r>
                  <a:rPr lang="en-US" dirty="0" smtClean="0">
                    <a:cs typeface="Times New Roman" panose="02020603050405020304" pitchFamily="18" charset="0"/>
                  </a:rPr>
                  <a:t>. </a:t>
                </a:r>
                <a:br>
                  <a:rPr lang="en-US" dirty="0" smtClean="0">
                    <a:cs typeface="Times New Roman" panose="02020603050405020304" pitchFamily="18" charset="0"/>
                  </a:rPr>
                </a:br>
                <a:r>
                  <a:rPr lang="en-US" dirty="0" smtClean="0">
                    <a:cs typeface="Times New Roman" panose="02020603050405020304" pitchFamily="18" charset="0"/>
                  </a:rPr>
                  <a:t>If there is no such path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𝐹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</m:d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=+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∞</m:t>
                    </m:r>
                  </m:oMath>
                </a14:m>
                <a:r>
                  <a:rPr lang="en-US" dirty="0" smtClean="0">
                    <a:cs typeface="Times New Roman" panose="02020603050405020304" pitchFamily="18" charset="0"/>
                  </a:rPr>
                  <a:t>.</a:t>
                </a:r>
                <a:endParaRPr lang="he-IL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97" y="2130836"/>
                <a:ext cx="9144000" cy="1384995"/>
              </a:xfrm>
              <a:prstGeom prst="rect">
                <a:avLst/>
              </a:prstGeom>
              <a:blipFill rotWithShape="0">
                <a:blip r:embed="rId5"/>
                <a:stretch>
                  <a:fillRect t="-4846" b="-11454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2497" y="5497768"/>
                <a:ext cx="9144000" cy="954107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b="0" dirty="0" smtClean="0">
                    <a:cs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𝑒</m:t>
                    </m:r>
                  </m:oMath>
                </a14:m>
                <a:r>
                  <a:rPr lang="en-US" b="0" dirty="0" smtClean="0">
                    <a:cs typeface="Times New Roman" panose="02020603050405020304" pitchFamily="18" charset="0"/>
                  </a:rPr>
                  <a:t> is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𝐹</m:t>
                    </m:r>
                  </m:oMath>
                </a14:m>
                <a:r>
                  <a:rPr lang="en-US" b="0" dirty="0" smtClean="0">
                    <a:cs typeface="Times New Roman" panose="02020603050405020304" pitchFamily="18" charset="0"/>
                  </a:rPr>
                  <a:t>-</a:t>
                </a:r>
                <a:r>
                  <a:rPr lang="en-US" b="0" dirty="0" smtClean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heavy</a:t>
                </a:r>
                <a:r>
                  <a:rPr lang="en-US" b="0" dirty="0" smtClean="0">
                    <a:cs typeface="Times New Roman" panose="02020603050405020304" pitchFamily="18" charset="0"/>
                  </a:rPr>
                  <a:t>, with respect to </a:t>
                </a:r>
                <a:r>
                  <a:rPr lang="en-US" b="0" i="1" dirty="0" smtClean="0">
                    <a:solidFill>
                      <a:srgbClr val="C00000"/>
                    </a:solidFill>
                    <a:cs typeface="Times New Roman" panose="02020603050405020304" pitchFamily="18" charset="0"/>
                  </a:rPr>
                  <a:t>any</a:t>
                </a:r>
                <a:r>
                  <a:rPr lang="en-US" b="0" dirty="0" smtClean="0">
                    <a:cs typeface="Times New Roman" panose="02020603050405020304" pitchFamily="18" charset="0"/>
                  </a:rPr>
                  <a:t> forest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𝐹</m:t>
                    </m:r>
                  </m:oMath>
                </a14:m>
                <a:r>
                  <a:rPr lang="en-US" dirty="0" smtClean="0">
                    <a:cs typeface="Times New Roman" panose="02020603050405020304" pitchFamily="18" charset="0"/>
                  </a:rPr>
                  <a:t>,</a:t>
                </a:r>
                <a:br>
                  <a:rPr lang="en-US" dirty="0" smtClean="0">
                    <a:cs typeface="Times New Roman" panose="02020603050405020304" pitchFamily="18" charset="0"/>
                  </a:rPr>
                </a:br>
                <a:r>
                  <a:rPr lang="en-US" dirty="0" smtClean="0">
                    <a:cs typeface="Times New Roman" panose="02020603050405020304" pitchFamily="18" charset="0"/>
                  </a:rPr>
                  <a:t>then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𝑒</m:t>
                    </m:r>
                    <m:r>
                      <a:rPr lang="en-US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∉</m:t>
                    </m:r>
                    <m:r>
                      <a:rPr lang="en-US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𝑀𝑆𝑇</m:t>
                    </m:r>
                    <m:r>
                      <a:rPr lang="en-US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𝐺</m:t>
                    </m:r>
                    <m:r>
                      <a:rPr lang="en-US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dirty="0" smtClean="0">
                    <a:cs typeface="Times New Roman" panose="02020603050405020304" pitchFamily="18" charset="0"/>
                  </a:rPr>
                  <a:t>.</a:t>
                </a:r>
                <a:endParaRPr lang="he-IL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97" y="5497768"/>
                <a:ext cx="9144000" cy="954107"/>
              </a:xfrm>
              <a:prstGeom prst="rect">
                <a:avLst/>
              </a:prstGeom>
              <a:blipFill rotWithShape="0">
                <a:blip r:embed="rId6"/>
                <a:stretch>
                  <a:fillRect t="-7051" b="-17308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12497" y="4538019"/>
                <a:ext cx="9144000" cy="954107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b="0" dirty="0" smtClean="0">
                    <a:cs typeface="Times New Roman" panose="02020603050405020304" pitchFamily="18" charset="0"/>
                  </a:rPr>
                  <a:t>As we saw, the set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𝐹</m:t>
                    </m:r>
                  </m:oMath>
                </a14:m>
                <a:r>
                  <a:rPr lang="en-US" dirty="0" smtClean="0">
                    <a:cs typeface="Times New Roman" panose="02020603050405020304" pitchFamily="18" charset="0"/>
                  </a:rPr>
                  <a:t>-</a:t>
                </a:r>
                <a:r>
                  <a:rPr lang="en-US" dirty="0" smtClean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heavy</a:t>
                </a:r>
                <a:r>
                  <a:rPr lang="en-US" dirty="0" smtClean="0">
                    <a:cs typeface="Times New Roman" panose="02020603050405020304" pitchFamily="18" charset="0"/>
                  </a:rPr>
                  <a:t> edges </a:t>
                </a:r>
                <a:br>
                  <a:rPr lang="en-US" dirty="0" smtClean="0">
                    <a:cs typeface="Times New Roman" panose="02020603050405020304" pitchFamily="18" charset="0"/>
                  </a:rPr>
                </a:br>
                <a:r>
                  <a:rPr lang="en-US" dirty="0" smtClean="0">
                    <a:cs typeface="Times New Roman" panose="02020603050405020304" pitchFamily="18" charset="0"/>
                  </a:rPr>
                  <a:t>can be found in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 smtClean="0">
                    <a:cs typeface="Times New Roman" panose="02020603050405020304" pitchFamily="18" charset="0"/>
                  </a:rPr>
                  <a:t> time.</a:t>
                </a:r>
                <a:endParaRPr lang="he-IL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97" y="4538019"/>
                <a:ext cx="9144000" cy="954107"/>
              </a:xfrm>
              <a:prstGeom prst="rect">
                <a:avLst/>
              </a:prstGeom>
              <a:blipFill rotWithShape="0">
                <a:blip r:embed="rId7"/>
                <a:stretch>
                  <a:fillRect t="-6369" b="-16561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2497" y="3521475"/>
                <a:ext cx="9144000" cy="523220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b="0" dirty="0" smtClean="0">
                    <a:cs typeface="Times New Roman" panose="02020603050405020304" pitchFamily="18" charset="0"/>
                  </a:rPr>
                  <a:t>An edge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𝑒</m:t>
                    </m:r>
                  </m:oMath>
                </a14:m>
                <a:r>
                  <a:rPr lang="en-US" b="0" dirty="0" smtClean="0">
                    <a:cs typeface="Times New Roman" panose="02020603050405020304" pitchFamily="18" charset="0"/>
                  </a:rPr>
                  <a:t> is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𝐹</m:t>
                    </m:r>
                  </m:oMath>
                </a14:m>
                <a:r>
                  <a:rPr lang="en-US" b="0" dirty="0" smtClean="0">
                    <a:cs typeface="Times New Roman" panose="02020603050405020304" pitchFamily="18" charset="0"/>
                  </a:rPr>
                  <a:t>-</a:t>
                </a:r>
                <a:r>
                  <a:rPr lang="en-US" b="0" i="1" dirty="0" smtClean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heavy</a:t>
                </a:r>
                <a:r>
                  <a:rPr lang="en-US" b="0" dirty="0" smtClean="0">
                    <a:cs typeface="Times New Roman" panose="02020603050405020304" pitchFamily="18" charset="0"/>
                  </a:rPr>
                  <a:t> </a:t>
                </a:r>
                <a:r>
                  <a:rPr lang="en-US" b="0" dirty="0" err="1" smtClean="0">
                    <a:cs typeface="Times New Roman" panose="02020603050405020304" pitchFamily="18" charset="0"/>
                  </a:rPr>
                  <a:t>iff</a:t>
                </a:r>
                <a:r>
                  <a:rPr lang="en-US" b="0" dirty="0" smtClean="0">
                    <a:cs typeface="Times New Roman" panose="02020603050405020304" pitchFamily="18" charset="0"/>
                  </a:rPr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&gt;</m:t>
                        </m:r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𝐹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</m:d>
                  </m:oMath>
                </a14:m>
                <a:r>
                  <a:rPr lang="en-US" dirty="0" smtClean="0">
                    <a:cs typeface="Times New Roman" panose="02020603050405020304" pitchFamily="18" charset="0"/>
                  </a:rPr>
                  <a:t>.</a:t>
                </a:r>
                <a:endParaRPr lang="he-IL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97" y="3521475"/>
                <a:ext cx="9144000" cy="523220"/>
              </a:xfrm>
              <a:prstGeom prst="rect">
                <a:avLst/>
              </a:prstGeom>
              <a:blipFill rotWithShape="0">
                <a:blip r:embed="rId8"/>
                <a:stretch>
                  <a:fillRect t="-12941" b="-32941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-2743" y="4009155"/>
                <a:ext cx="9144000" cy="523220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b="0" dirty="0" smtClean="0">
                    <a:cs typeface="Times New Roman" panose="02020603050405020304" pitchFamily="18" charset="0"/>
                  </a:rPr>
                  <a:t>An edge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𝑒</m:t>
                    </m:r>
                  </m:oMath>
                </a14:m>
                <a:r>
                  <a:rPr lang="en-US" b="0" dirty="0" smtClean="0">
                    <a:cs typeface="Times New Roman" panose="02020603050405020304" pitchFamily="18" charset="0"/>
                  </a:rPr>
                  <a:t> is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𝐹</m:t>
                    </m:r>
                  </m:oMath>
                </a14:m>
                <a:r>
                  <a:rPr lang="en-US" b="0" dirty="0" smtClean="0">
                    <a:cs typeface="Times New Roman" panose="02020603050405020304" pitchFamily="18" charset="0"/>
                  </a:rPr>
                  <a:t>-</a:t>
                </a:r>
                <a:r>
                  <a:rPr lang="en-US" b="0" i="1" dirty="0" smtClean="0">
                    <a:solidFill>
                      <a:srgbClr val="00B050"/>
                    </a:solidFill>
                    <a:cs typeface="Times New Roman" panose="02020603050405020304" pitchFamily="18" charset="0"/>
                  </a:rPr>
                  <a:t>light</a:t>
                </a:r>
                <a:r>
                  <a:rPr lang="en-US" b="0" dirty="0" smtClean="0">
                    <a:cs typeface="Times New Roman" panose="02020603050405020304" pitchFamily="18" charset="0"/>
                  </a:rPr>
                  <a:t> </a:t>
                </a:r>
                <a:r>
                  <a:rPr lang="en-US" b="0" dirty="0" err="1" smtClean="0">
                    <a:cs typeface="Times New Roman" panose="02020603050405020304" pitchFamily="18" charset="0"/>
                  </a:rPr>
                  <a:t>iff</a:t>
                </a:r>
                <a:r>
                  <a:rPr lang="en-US" b="0" dirty="0" smtClean="0">
                    <a:cs typeface="Times New Roman" panose="02020603050405020304" pitchFamily="18" charset="0"/>
                  </a:rPr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≤</m:t>
                        </m:r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𝐹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</m:d>
                  </m:oMath>
                </a14:m>
                <a:r>
                  <a:rPr lang="en-US" dirty="0" smtClean="0">
                    <a:cs typeface="Times New Roman" panose="02020603050405020304" pitchFamily="18" charset="0"/>
                  </a:rPr>
                  <a:t>.</a:t>
                </a:r>
                <a:endParaRPr lang="he-IL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743" y="4009155"/>
                <a:ext cx="9144000" cy="523220"/>
              </a:xfrm>
              <a:prstGeom prst="rect">
                <a:avLst/>
              </a:prstGeom>
              <a:blipFill rotWithShape="0">
                <a:blip r:embed="rId9"/>
                <a:stretch>
                  <a:fillRect t="-12941" b="-32941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1118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4" grpId="0"/>
      <p:bldP spid="15" grpId="0"/>
      <p:bldP spid="13" grpId="0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639344" y="6173498"/>
            <a:ext cx="1905000" cy="457200"/>
          </a:xfrm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9pPr>
          </a:lstStyle>
          <a:p>
            <a:pPr eaLnBrk="1" hangingPunct="1"/>
            <a:fld id="{1A258CD8-A675-4C46-B3B4-D53A5BEE1A9B}" type="slidenum">
              <a:rPr lang="he-IL" altLang="en-US" sz="140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3</a:t>
            </a:fld>
            <a:endParaRPr lang="en-US" altLang="en-US" sz="14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0" y="1652228"/>
                <a:ext cx="9144000" cy="700705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b="0" dirty="0" smtClean="0">
                    <a:cs typeface="Times New Roman" panose="02020603050405020304" pitchFamily="18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0</m:t>
                    </m:r>
                    <m:r>
                      <a:rPr lang="en-US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&lt;</m:t>
                    </m:r>
                    <m:r>
                      <a:rPr lang="en-US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  <m:r>
                      <a:rPr lang="en-US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&lt;</m:t>
                    </m:r>
                    <m:r>
                      <a:rPr lang="en-US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</m:oMath>
                </a14:m>
                <a:r>
                  <a:rPr lang="en-US" dirty="0" smtClean="0">
                    <a:cs typeface="Times New Roman" panose="02020603050405020304" pitchFamily="18" charset="0"/>
                  </a:rPr>
                  <a:t>.   E.g.,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  <m:r>
                      <a:rPr lang="en-US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 smtClean="0">
                    <a:cs typeface="Times New Roman" panose="02020603050405020304" pitchFamily="18" charset="0"/>
                  </a:rPr>
                  <a:t>.</a:t>
                </a:r>
                <a:endParaRPr lang="he-IL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652228"/>
                <a:ext cx="9144000" cy="700705"/>
              </a:xfrm>
              <a:prstGeom prst="rect">
                <a:avLst/>
              </a:prstGeom>
              <a:blipFill rotWithShape="0">
                <a:blip r:embed="rId3"/>
                <a:stretch>
                  <a:fillRect b="-10435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2497" y="2534953"/>
                <a:ext cx="9144000" cy="98732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b="0" dirty="0" smtClean="0">
                    <a:cs typeface="Times New Roman" panose="02020603050405020304" pitchFamily="18" charset="0"/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 smtClean="0">
                    <a:cs typeface="Times New Roman" panose="02020603050405020304" pitchFamily="18" charset="0"/>
                  </a:rPr>
                  <a:t> be a random subgraph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𝐺</m:t>
                    </m:r>
                  </m:oMath>
                </a14:m>
                <a:r>
                  <a:rPr lang="en-US" dirty="0" smtClean="0">
                    <a:cs typeface="Times New Roman" panose="02020603050405020304" pitchFamily="18" charset="0"/>
                  </a:rPr>
                  <a:t> that contains </a:t>
                </a:r>
                <a:br>
                  <a:rPr lang="en-US" dirty="0" smtClean="0">
                    <a:cs typeface="Times New Roman" panose="02020603050405020304" pitchFamily="18" charset="0"/>
                  </a:rPr>
                </a:br>
                <a:r>
                  <a:rPr lang="en-US" dirty="0" smtClean="0">
                    <a:cs typeface="Times New Roman" panose="02020603050405020304" pitchFamily="18" charset="0"/>
                  </a:rPr>
                  <a:t>each edge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𝐺</m:t>
                    </m:r>
                  </m:oMath>
                </a14:m>
                <a:r>
                  <a:rPr lang="en-US" dirty="0" smtClean="0">
                    <a:cs typeface="Times New Roman" panose="02020603050405020304" pitchFamily="18" charset="0"/>
                  </a:rPr>
                  <a:t> independently with probability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</m:oMath>
                </a14:m>
                <a:r>
                  <a:rPr lang="en-US" dirty="0" smtClean="0">
                    <a:cs typeface="Times New Roman" panose="02020603050405020304" pitchFamily="18" charset="0"/>
                  </a:rPr>
                  <a:t>.</a:t>
                </a:r>
                <a:endParaRPr lang="he-IL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97" y="2534953"/>
                <a:ext cx="9144000" cy="987322"/>
              </a:xfrm>
              <a:prstGeom prst="rect">
                <a:avLst/>
              </a:prstGeom>
              <a:blipFill rotWithShape="0">
                <a:blip r:embed="rId4"/>
                <a:stretch>
                  <a:fillRect t="-6790" b="-16667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2497" y="3704295"/>
                <a:ext cx="9144000" cy="556434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b="0" dirty="0" smtClean="0">
                    <a:cs typeface="Times New Roman" panose="02020603050405020304" pitchFamily="18" charset="0"/>
                  </a:rPr>
                  <a:t>Recursively compute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𝐹</m:t>
                    </m:r>
                    <m:r>
                      <a:rPr lang="en-US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𝑀𝑆𝐹</m:t>
                    </m:r>
                    <m:r>
                      <a:rPr lang="en-US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dirty="0" smtClean="0">
                    <a:cs typeface="Times New Roman" panose="02020603050405020304" pitchFamily="18" charset="0"/>
                  </a:rPr>
                  <a:t>.</a:t>
                </a:r>
                <a:endParaRPr lang="he-IL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97" y="3704295"/>
                <a:ext cx="9144000" cy="556434"/>
              </a:xfrm>
              <a:prstGeom prst="rect">
                <a:avLst/>
              </a:prstGeom>
              <a:blipFill rotWithShape="0">
                <a:blip r:embed="rId5"/>
                <a:stretch>
                  <a:fillRect t="-12088" b="-24176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12497" y="4442749"/>
                <a:ext cx="9144000" cy="954107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b="0" dirty="0" smtClean="0">
                    <a:cs typeface="Times New Roman" panose="02020603050405020304" pitchFamily="18" charset="0"/>
                  </a:rPr>
                  <a:t>Find the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𝐹</m:t>
                    </m:r>
                  </m:oMath>
                </a14:m>
                <a:r>
                  <a:rPr lang="en-US" dirty="0" smtClean="0">
                    <a:cs typeface="Times New Roman" panose="02020603050405020304" pitchFamily="18" charset="0"/>
                  </a:rPr>
                  <a:t>-</a:t>
                </a:r>
                <a:r>
                  <a:rPr lang="en-US" dirty="0" smtClean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heavy</a:t>
                </a:r>
                <a:r>
                  <a:rPr lang="en-US" dirty="0" smtClean="0">
                    <a:cs typeface="Times New Roman" panose="02020603050405020304" pitchFamily="18" charset="0"/>
                  </a:rPr>
                  <a:t> edges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𝐺</m:t>
                    </m:r>
                  </m:oMath>
                </a14:m>
                <a:r>
                  <a:rPr lang="en-US" dirty="0" smtClean="0">
                    <a:cs typeface="Times New Roman" panose="02020603050405020304" pitchFamily="18" charset="0"/>
                  </a:rPr>
                  <a:t> and remove them from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𝐺</m:t>
                    </m:r>
                  </m:oMath>
                </a14:m>
                <a:r>
                  <a:rPr lang="en-US" dirty="0" smtClean="0">
                    <a:cs typeface="Times New Roman" panose="02020603050405020304" pitchFamily="18" charset="0"/>
                  </a:rPr>
                  <a:t>.</a:t>
                </a:r>
              </a:p>
              <a:p>
                <a:pPr algn="ctr"/>
                <a:r>
                  <a:rPr lang="en-US" dirty="0" smtClean="0">
                    <a:cs typeface="Times New Roman" panose="02020603050405020304" pitchFamily="18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𝐺</m:t>
                    </m:r>
                    <m:r>
                      <a:rPr lang="en-US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′</m:t>
                    </m:r>
                  </m:oMath>
                </a14:m>
                <a:r>
                  <a:rPr lang="en-US" dirty="0" smtClean="0">
                    <a:cs typeface="Times New Roman" panose="02020603050405020304" pitchFamily="18" charset="0"/>
                  </a:rPr>
                  <a:t> be the resulting graph.</a:t>
                </a:r>
                <a:endParaRPr lang="he-IL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97" y="4442749"/>
                <a:ext cx="9144000" cy="954107"/>
              </a:xfrm>
              <a:prstGeom prst="rect">
                <a:avLst/>
              </a:prstGeom>
              <a:blipFill rotWithShape="0">
                <a:blip r:embed="rId6"/>
                <a:stretch>
                  <a:fillRect t="-7051" b="-17308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0" y="232865"/>
            <a:ext cx="9144000" cy="120032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4000" dirty="0" smtClean="0">
                <a:solidFill>
                  <a:srgbClr val="0099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 randomized algorithm – the idea</a:t>
            </a:r>
            <a:br>
              <a:rPr lang="en-US" sz="4000" dirty="0" smtClean="0">
                <a:solidFill>
                  <a:srgbClr val="0099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lang="en-US" sz="3200" kern="0" dirty="0">
                <a:solidFill>
                  <a:srgbClr val="C00000"/>
                </a:solidFill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[</a:t>
            </a:r>
            <a:r>
              <a:rPr lang="en-US" sz="3200" kern="0" dirty="0" err="1" smtClean="0">
                <a:solidFill>
                  <a:srgbClr val="C00000"/>
                </a:solidFill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Karger</a:t>
            </a:r>
            <a:r>
              <a:rPr lang="en-US" sz="3200" kern="0" dirty="0" smtClean="0">
                <a:solidFill>
                  <a:srgbClr val="C00000"/>
                </a:solidFill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 (1993)]  [</a:t>
            </a:r>
            <a:r>
              <a:rPr lang="en-US" sz="3200" kern="0" dirty="0" err="1" smtClean="0">
                <a:solidFill>
                  <a:srgbClr val="C00000"/>
                </a:solidFill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Karger</a:t>
            </a:r>
            <a:r>
              <a:rPr lang="en-US" sz="3200" kern="0" dirty="0" smtClean="0">
                <a:solidFill>
                  <a:srgbClr val="C00000"/>
                </a:solidFill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-Klein-</a:t>
            </a:r>
            <a:r>
              <a:rPr lang="en-US" sz="3200" kern="0" dirty="0" err="1" smtClean="0">
                <a:solidFill>
                  <a:srgbClr val="C00000"/>
                </a:solidFill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Tarjan</a:t>
            </a:r>
            <a:r>
              <a:rPr lang="en-US" sz="3200" kern="0" dirty="0" smtClean="0">
                <a:solidFill>
                  <a:srgbClr val="C00000"/>
                </a:solidFill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 </a:t>
            </a:r>
            <a:r>
              <a:rPr lang="en-US" sz="3200" kern="0" dirty="0">
                <a:solidFill>
                  <a:srgbClr val="C00000"/>
                </a:solidFill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(</a:t>
            </a:r>
            <a:r>
              <a:rPr lang="en-US" sz="3200" kern="0" dirty="0" smtClean="0">
                <a:solidFill>
                  <a:srgbClr val="C00000"/>
                </a:solidFill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1995)]</a:t>
            </a:r>
            <a:endParaRPr lang="en-US" sz="3200" kern="0" dirty="0">
              <a:solidFill>
                <a:srgbClr val="C00000"/>
              </a:solidFill>
              <a:latin typeface="Arial" panose="020B0604020202020204" pitchFamily="34" charset="0"/>
              <a:ea typeface="ＭＳ Ｐゴシック" charset="-128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12497" y="5578875"/>
                <a:ext cx="9144000" cy="523220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b="0" dirty="0" smtClean="0">
                    <a:cs typeface="Times New Roman" panose="02020603050405020304" pitchFamily="18" charset="0"/>
                  </a:rPr>
                  <a:t>Recursively compute and return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𝑀𝑆𝐹</m:t>
                    </m:r>
                    <m:r>
                      <a:rPr lang="en-US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𝐺</m:t>
                    </m:r>
                    <m:r>
                      <a:rPr lang="en-US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′</m:t>
                    </m:r>
                    <m:r>
                      <a:rPr lang="en-US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dirty="0" smtClean="0">
                    <a:cs typeface="Times New Roman" panose="02020603050405020304" pitchFamily="18" charset="0"/>
                  </a:rPr>
                  <a:t>.</a:t>
                </a:r>
                <a:endParaRPr lang="he-IL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97" y="5578875"/>
                <a:ext cx="9144000" cy="523220"/>
              </a:xfrm>
              <a:prstGeom prst="rect">
                <a:avLst/>
              </a:prstGeom>
              <a:blipFill rotWithShape="0">
                <a:blip r:embed="rId7"/>
                <a:stretch>
                  <a:fillRect t="-11628" b="-31395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0039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3" grpId="0"/>
      <p:bldP spid="15" grpId="0"/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639344" y="6173498"/>
            <a:ext cx="1905000" cy="457200"/>
          </a:xfrm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9pPr>
          </a:lstStyle>
          <a:p>
            <a:pPr eaLnBrk="1" hangingPunct="1"/>
            <a:fld id="{1A258CD8-A675-4C46-B3B4-D53A5BEE1A9B}" type="slidenum">
              <a:rPr lang="he-IL" altLang="en-US" sz="140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4</a:t>
            </a:fld>
            <a:endParaRPr lang="en-US" altLang="en-US" sz="14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2497" y="1734596"/>
                <a:ext cx="9144000" cy="98732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b="0" dirty="0" smtClean="0">
                    <a:cs typeface="Times New Roman" panose="02020603050405020304" pitchFamily="18" charset="0"/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 smtClean="0">
                    <a:cs typeface="Times New Roman" panose="02020603050405020304" pitchFamily="18" charset="0"/>
                  </a:rPr>
                  <a:t> be a random subgraph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𝐺</m:t>
                    </m:r>
                  </m:oMath>
                </a14:m>
                <a:r>
                  <a:rPr lang="en-US" dirty="0" smtClean="0">
                    <a:cs typeface="Times New Roman" panose="02020603050405020304" pitchFamily="18" charset="0"/>
                  </a:rPr>
                  <a:t> that contains </a:t>
                </a:r>
                <a:br>
                  <a:rPr lang="en-US" dirty="0" smtClean="0">
                    <a:cs typeface="Times New Roman" panose="02020603050405020304" pitchFamily="18" charset="0"/>
                  </a:rPr>
                </a:br>
                <a:r>
                  <a:rPr lang="en-US" dirty="0" smtClean="0">
                    <a:cs typeface="Times New Roman" panose="02020603050405020304" pitchFamily="18" charset="0"/>
                  </a:rPr>
                  <a:t>each edge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𝐺</m:t>
                    </m:r>
                  </m:oMath>
                </a14:m>
                <a:r>
                  <a:rPr lang="en-US" dirty="0" smtClean="0">
                    <a:cs typeface="Times New Roman" panose="02020603050405020304" pitchFamily="18" charset="0"/>
                  </a:rPr>
                  <a:t> independently with probability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</m:oMath>
                </a14:m>
                <a:r>
                  <a:rPr lang="en-US" dirty="0" smtClean="0">
                    <a:cs typeface="Times New Roman" panose="02020603050405020304" pitchFamily="18" charset="0"/>
                  </a:rPr>
                  <a:t>.</a:t>
                </a:r>
                <a:endParaRPr lang="he-IL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97" y="1734596"/>
                <a:ext cx="9144000" cy="987322"/>
              </a:xfrm>
              <a:prstGeom prst="rect">
                <a:avLst/>
              </a:prstGeom>
              <a:blipFill rotWithShape="0">
                <a:blip r:embed="rId3"/>
                <a:stretch>
                  <a:fillRect t="-6790" b="-16667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2497" y="2962443"/>
                <a:ext cx="9144000" cy="556434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b="0" dirty="0" smtClean="0">
                    <a:cs typeface="Times New Roman" panose="02020603050405020304" pitchFamily="18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𝐹</m:t>
                    </m:r>
                    <m:r>
                      <a:rPr lang="en-US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𝑀𝑆𝐹</m:t>
                    </m:r>
                    <m:r>
                      <a:rPr lang="en-US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dirty="0" smtClean="0">
                    <a:cs typeface="Times New Roman" panose="02020603050405020304" pitchFamily="18" charset="0"/>
                  </a:rPr>
                  <a:t>.</a:t>
                </a:r>
                <a:endParaRPr lang="he-IL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97" y="2962443"/>
                <a:ext cx="9144000" cy="556434"/>
              </a:xfrm>
              <a:prstGeom prst="rect">
                <a:avLst/>
              </a:prstGeom>
              <a:blipFill rotWithShape="0">
                <a:blip r:embed="rId4"/>
                <a:stretch>
                  <a:fillRect t="-12088" b="-24176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12497" y="3759402"/>
                <a:ext cx="9144000" cy="954107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b="1" dirty="0" smtClean="0">
                    <a:cs typeface="Times New Roman" panose="02020603050405020304" pitchFamily="18" charset="0"/>
                  </a:rPr>
                  <a:t>Lemma: </a:t>
                </a:r>
                <a:r>
                  <a:rPr lang="en-US" dirty="0" smtClean="0">
                    <a:cs typeface="Times New Roman" panose="02020603050405020304" pitchFamily="18" charset="0"/>
                  </a:rPr>
                  <a:t>The </a:t>
                </a:r>
                <a:r>
                  <a:rPr lang="en-US" i="1" dirty="0" smtClean="0">
                    <a:cs typeface="Times New Roman" panose="02020603050405020304" pitchFamily="18" charset="0"/>
                  </a:rPr>
                  <a:t>expected</a:t>
                </a:r>
                <a:r>
                  <a:rPr lang="en-US" dirty="0" smtClean="0">
                    <a:cs typeface="Times New Roman" panose="02020603050405020304" pitchFamily="18" charset="0"/>
                  </a:rPr>
                  <a:t> number of edges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𝐺</m:t>
                    </m:r>
                  </m:oMath>
                </a14:m>
                <a:r>
                  <a:rPr lang="en-US" b="1" dirty="0" smtClean="0">
                    <a:cs typeface="Times New Roman" panose="02020603050405020304" pitchFamily="18" charset="0"/>
                  </a:rPr>
                  <a:t> </a:t>
                </a:r>
                <a:br>
                  <a:rPr lang="en-US" b="1" dirty="0" smtClean="0">
                    <a:cs typeface="Times New Roman" panose="02020603050405020304" pitchFamily="18" charset="0"/>
                  </a:rPr>
                </a:br>
                <a:r>
                  <a:rPr lang="en-US" dirty="0" smtClean="0">
                    <a:cs typeface="Times New Roman" panose="02020603050405020304" pitchFamily="18" charset="0"/>
                  </a:rPr>
                  <a:t>that are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𝐹</m:t>
                    </m:r>
                  </m:oMath>
                </a14:m>
                <a:r>
                  <a:rPr lang="en-US" dirty="0" smtClean="0">
                    <a:cs typeface="Times New Roman" panose="02020603050405020304" pitchFamily="18" charset="0"/>
                  </a:rPr>
                  <a:t>-</a:t>
                </a:r>
                <a:r>
                  <a:rPr lang="en-US" dirty="0" smtClean="0">
                    <a:solidFill>
                      <a:srgbClr val="00B050"/>
                    </a:solidFill>
                    <a:cs typeface="Times New Roman" panose="02020603050405020304" pitchFamily="18" charset="0"/>
                  </a:rPr>
                  <a:t>light</a:t>
                </a:r>
                <a:r>
                  <a:rPr lang="en-US" dirty="0" smtClean="0">
                    <a:cs typeface="Times New Roman" panose="02020603050405020304" pitchFamily="18" charset="0"/>
                  </a:rPr>
                  <a:t> is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/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</m:oMath>
                </a14:m>
                <a:r>
                  <a:rPr lang="en-US" dirty="0" smtClean="0">
                    <a:cs typeface="Times New Roman" panose="02020603050405020304" pitchFamily="18" charset="0"/>
                  </a:rPr>
                  <a:t>.</a:t>
                </a:r>
                <a:endParaRPr lang="he-IL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97" y="3759402"/>
                <a:ext cx="9144000" cy="954107"/>
              </a:xfrm>
              <a:prstGeom prst="rect">
                <a:avLst/>
              </a:prstGeom>
              <a:blipFill rotWithShape="0">
                <a:blip r:embed="rId5"/>
                <a:stretch>
                  <a:fillRect t="-7051" b="-17308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0" y="232865"/>
            <a:ext cx="9144000" cy="120032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4000" dirty="0" smtClean="0">
                <a:solidFill>
                  <a:srgbClr val="0099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 sampling lemma</a:t>
            </a:r>
            <a:br>
              <a:rPr lang="en-US" sz="4000" dirty="0" smtClean="0">
                <a:solidFill>
                  <a:srgbClr val="0099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lang="en-US" sz="3200" kern="0" dirty="0">
                <a:solidFill>
                  <a:srgbClr val="C00000"/>
                </a:solidFill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[</a:t>
            </a:r>
            <a:r>
              <a:rPr lang="en-US" sz="3200" kern="0" dirty="0" err="1">
                <a:solidFill>
                  <a:srgbClr val="C00000"/>
                </a:solidFill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Karger</a:t>
            </a:r>
            <a:r>
              <a:rPr lang="en-US" sz="3200" kern="0" dirty="0">
                <a:solidFill>
                  <a:srgbClr val="C00000"/>
                </a:solidFill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-Klein-</a:t>
            </a:r>
            <a:r>
              <a:rPr lang="en-US" sz="3200" kern="0" dirty="0" err="1">
                <a:solidFill>
                  <a:srgbClr val="C00000"/>
                </a:solidFill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Tarjan</a:t>
            </a:r>
            <a:r>
              <a:rPr lang="en-US" sz="3200" kern="0" dirty="0">
                <a:solidFill>
                  <a:srgbClr val="C00000"/>
                </a:solidFill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 (1995</a:t>
            </a:r>
            <a:r>
              <a:rPr lang="en-US" sz="3200" kern="0" dirty="0" smtClean="0">
                <a:solidFill>
                  <a:srgbClr val="C00000"/>
                </a:solidFill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)]</a:t>
            </a:r>
            <a:endParaRPr lang="en-US" sz="3200" kern="0" dirty="0">
              <a:solidFill>
                <a:srgbClr val="C00000"/>
              </a:solidFill>
              <a:latin typeface="Arial" panose="020B0604020202020204" pitchFamily="34" charset="0"/>
              <a:ea typeface="ＭＳ Ｐゴシック" charset="-128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12497" y="4954035"/>
                <a:ext cx="9144000" cy="954107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dirty="0" smtClean="0">
                    <a:cs typeface="Times New Roman" panose="02020603050405020304" pitchFamily="18" charset="0"/>
                  </a:rPr>
                  <a:t>The bound on the expected number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𝐹</m:t>
                    </m:r>
                  </m:oMath>
                </a14:m>
                <a:r>
                  <a:rPr lang="en-US" dirty="0" smtClean="0">
                    <a:cs typeface="Times New Roman" panose="02020603050405020304" pitchFamily="18" charset="0"/>
                  </a:rPr>
                  <a:t>-</a:t>
                </a:r>
                <a:r>
                  <a:rPr lang="en-US" dirty="0" smtClean="0">
                    <a:solidFill>
                      <a:srgbClr val="00B050"/>
                    </a:solidFill>
                    <a:cs typeface="Times New Roman" panose="02020603050405020304" pitchFamily="18" charset="0"/>
                  </a:rPr>
                  <a:t>light</a:t>
                </a:r>
                <a:r>
                  <a:rPr lang="en-US" dirty="0" smtClean="0">
                    <a:cs typeface="Times New Roman" panose="02020603050405020304" pitchFamily="18" charset="0"/>
                  </a:rPr>
                  <a:t> edges</a:t>
                </a:r>
                <a:br>
                  <a:rPr lang="en-US" dirty="0" smtClean="0">
                    <a:cs typeface="Times New Roman" panose="02020603050405020304" pitchFamily="18" charset="0"/>
                  </a:rPr>
                </a:br>
                <a:r>
                  <a:rPr lang="en-US" dirty="0" smtClean="0">
                    <a:cs typeface="Times New Roman" panose="02020603050405020304" pitchFamily="18" charset="0"/>
                  </a:rPr>
                  <a:t>is linear in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en-US" dirty="0" smtClean="0">
                    <a:cs typeface="Times New Roman" panose="02020603050405020304" pitchFamily="18" charset="0"/>
                  </a:rPr>
                  <a:t> and does </a:t>
                </a:r>
                <a:r>
                  <a:rPr lang="en-US" i="1" dirty="0" smtClean="0">
                    <a:cs typeface="Times New Roman" panose="02020603050405020304" pitchFamily="18" charset="0"/>
                  </a:rPr>
                  <a:t>not</a:t>
                </a:r>
                <a:r>
                  <a:rPr lang="en-US" dirty="0" smtClean="0">
                    <a:cs typeface="Times New Roman" panose="02020603050405020304" pitchFamily="18" charset="0"/>
                  </a:rPr>
                  <a:t> depend on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𝑚</m:t>
                    </m:r>
                  </m:oMath>
                </a14:m>
                <a:r>
                  <a:rPr lang="en-US" dirty="0" smtClean="0">
                    <a:cs typeface="Times New Roman" panose="02020603050405020304" pitchFamily="18" charset="0"/>
                  </a:rPr>
                  <a:t> !</a:t>
                </a:r>
                <a:endParaRPr lang="he-IL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97" y="4954035"/>
                <a:ext cx="9144000" cy="954107"/>
              </a:xfrm>
              <a:prstGeom prst="rect">
                <a:avLst/>
              </a:prstGeom>
              <a:blipFill rotWithShape="0">
                <a:blip r:embed="rId6"/>
                <a:stretch>
                  <a:fillRect t="-7051" b="-17308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5337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5" grpId="0"/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639344" y="6173498"/>
            <a:ext cx="1905000" cy="457200"/>
          </a:xfrm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9pPr>
          </a:lstStyle>
          <a:p>
            <a:pPr eaLnBrk="1" hangingPunct="1"/>
            <a:fld id="{1A258CD8-A675-4C46-B3B4-D53A5BEE1A9B}" type="slidenum">
              <a:rPr lang="he-IL" altLang="en-US" sz="140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5</a:t>
            </a:fld>
            <a:endParaRPr lang="en-US" altLang="en-US" sz="14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716281" y="1170716"/>
                <a:ext cx="7863840" cy="390876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1">
                <a:spAutoFit/>
              </a:bodyPr>
              <a:lstStyle/>
              <a:p>
                <a:r>
                  <a:rPr lang="en-US" b="1" dirty="0" smtClean="0">
                    <a:cs typeface="Times New Roman" panose="02020603050405020304" pitchFamily="18" charset="0"/>
                  </a:rPr>
                  <a:t>Algorithm</a:t>
                </a:r>
                <a:r>
                  <a:rPr lang="en-US" b="0" dirty="0" smtClean="0">
                    <a:cs typeface="Times New Roman" panose="02020603050405020304" pitchFamily="18" charset="0"/>
                  </a:rPr>
                  <a:t> Sampling-Lemma-Proof(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𝐺</m:t>
                    </m:r>
                    <m:r>
                      <a:rPr lang="en-US" b="0" i="1" dirty="0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=(</m:t>
                    </m:r>
                    <m:r>
                      <a:rPr lang="en-US" b="0" i="1" dirty="0" err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𝑉</m:t>
                    </m:r>
                    <m:r>
                      <a:rPr lang="en-US" b="0" i="1" dirty="0" err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b="0" i="1" dirty="0" err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𝐸</m:t>
                    </m:r>
                    <m:r>
                      <a:rPr lang="en-US" b="0" i="1" dirty="0" err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b="0" i="1" dirty="0" err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𝑤</m:t>
                    </m:r>
                    <m:r>
                      <a:rPr lang="en-US" b="0" i="1" dirty="0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b="0" dirty="0" smtClean="0">
                    <a:cs typeface="Times New Roman" panose="02020603050405020304" pitchFamily="18" charset="0"/>
                  </a:rPr>
                  <a:t> ):</a:t>
                </a:r>
              </a:p>
              <a:p>
                <a:r>
                  <a:rPr lang="en-US" sz="800" dirty="0" smtClean="0">
                    <a:cs typeface="Times New Roman" panose="02020603050405020304" pitchFamily="18" charset="0"/>
                  </a:rPr>
                  <a:t> </a:t>
                </a:r>
                <a:endParaRPr lang="en-US" sz="800" dirty="0">
                  <a:cs typeface="Times New Roman" panose="02020603050405020304" pitchFamily="18" charset="0"/>
                </a:endParaRPr>
              </a:p>
              <a:p>
                <a:r>
                  <a:rPr lang="en-US" dirty="0" smtClean="0">
                    <a:cs typeface="Times New Roman" panose="02020603050405020304" pitchFamily="18" charset="0"/>
                  </a:rPr>
                  <a:t>Assume 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𝑤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&lt;</m:t>
                    </m:r>
                    <m:r>
                      <a:rPr lang="en-US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𝑤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&lt;…&lt;</m:t>
                    </m:r>
                    <m:r>
                      <a:rPr lang="en-US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𝑤</m:t>
                    </m:r>
                    <m:r>
                      <a:rPr lang="en-US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dirty="0" smtClean="0">
                  <a:cs typeface="Times New Roman" panose="02020603050405020304" pitchFamily="18" charset="0"/>
                </a:endParaRPr>
              </a:p>
              <a:p>
                <a:r>
                  <a:rPr lang="en-US" sz="800" dirty="0">
                    <a:cs typeface="Times New Roman" panose="02020603050405020304" pitchFamily="18" charset="0"/>
                  </a:rPr>
                  <a:t> </a:t>
                </a:r>
                <a:endParaRPr lang="en-US" sz="800" dirty="0" smtClean="0">
                  <a:cs typeface="Times New Roman" panose="02020603050405020304" pitchFamily="18" charset="0"/>
                </a:endParaRPr>
              </a:p>
              <a:p>
                <a:r>
                  <a:rPr lang="en-US" b="0" dirty="0" smtClean="0">
                    <a:cs typeface="Times New Roman" panose="02020603050405020304" pitchFamily="18" charset="0"/>
                  </a:rPr>
                  <a:t>Initialize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𝐹</m:t>
                    </m:r>
                    <m:r>
                      <a:rPr lang="en-US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𝐿</m:t>
                    </m:r>
                    <m:r>
                      <a:rPr lang="en-US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←</m:t>
                    </m:r>
                    <m:r>
                      <a:rPr lang="en-US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∅</m:t>
                    </m:r>
                  </m:oMath>
                </a14:m>
                <a:endParaRPr lang="en-US" b="0" dirty="0" smtClean="0">
                  <a:solidFill>
                    <a:schemeClr val="accent6"/>
                  </a:solidFill>
                  <a:cs typeface="Times New Roman" panose="02020603050405020304" pitchFamily="18" charset="0"/>
                </a:endParaRPr>
              </a:p>
              <a:p>
                <a:r>
                  <a:rPr lang="en-US" sz="800" dirty="0" smtClean="0">
                    <a:cs typeface="Times New Roman" panose="02020603050405020304" pitchFamily="18" charset="0"/>
                  </a:rPr>
                  <a:t> </a:t>
                </a:r>
                <a:endParaRPr lang="en-US" sz="800" dirty="0">
                  <a:cs typeface="Times New Roman" panose="02020603050405020304" pitchFamily="18" charset="0"/>
                </a:endParaRPr>
              </a:p>
              <a:p>
                <a:r>
                  <a:rPr lang="en-US" dirty="0" smtClean="0">
                    <a:cs typeface="Times New Roman" panose="02020603050405020304" pitchFamily="18" charset="0"/>
                  </a:rPr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←</m:t>
                    </m:r>
                    <m:r>
                      <a:rPr lang="en-US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</m:oMath>
                </a14:m>
                <a:r>
                  <a:rPr lang="en-US" dirty="0" smtClean="0">
                    <a:solidFill>
                      <a:schemeClr val="accent6"/>
                    </a:solidFill>
                    <a:cs typeface="Times New Roman" panose="02020603050405020304" pitchFamily="18" charset="0"/>
                  </a:rPr>
                  <a:t> </a:t>
                </a:r>
                <a:r>
                  <a:rPr lang="en-US" dirty="0" smtClean="0">
                    <a:cs typeface="Times New Roman" panose="02020603050405020304" pitchFamily="18" charset="0"/>
                  </a:rPr>
                  <a:t>to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𝑚</m:t>
                    </m:r>
                  </m:oMath>
                </a14:m>
                <a:r>
                  <a:rPr lang="en-US" dirty="0" smtClean="0">
                    <a:cs typeface="Times New Roman" panose="02020603050405020304" pitchFamily="18" charset="0"/>
                  </a:rPr>
                  <a:t>:</a:t>
                </a:r>
              </a:p>
              <a:p>
                <a:r>
                  <a:rPr lang="en-US" dirty="0" smtClean="0">
                    <a:cs typeface="Times New Roman" panose="02020603050405020304" pitchFamily="18" charset="0"/>
                  </a:rPr>
                  <a:t>	With prob.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</m:oMath>
                </a14:m>
                <a:r>
                  <a:rPr lang="en-US" dirty="0" smtClean="0">
                    <a:cs typeface="Times New Roman" panose="02020603050405020304" pitchFamily="18" charset="0"/>
                  </a:rPr>
                  <a:t>, let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←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∪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dirty="0" smtClean="0">
                  <a:cs typeface="Times New Roman" panose="02020603050405020304" pitchFamily="18" charset="0"/>
                </a:endParaRPr>
              </a:p>
              <a:p>
                <a:r>
                  <a:rPr lang="en-US" dirty="0" smtClean="0">
                    <a:cs typeface="Times New Roman" panose="02020603050405020304" pitchFamily="18" charset="0"/>
                  </a:rPr>
                  <a:t>	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accent6"/>
                    </a:solidFill>
                    <a:cs typeface="Times New Roman" panose="02020603050405020304" pitchFamily="18" charset="0"/>
                  </a:rPr>
                  <a:t> </a:t>
                </a:r>
                <a:r>
                  <a:rPr lang="en-US" dirty="0" smtClean="0">
                    <a:cs typeface="Times New Roman" panose="02020603050405020304" pitchFamily="18" charset="0"/>
                  </a:rPr>
                  <a:t>connects different trees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𝐹</m:t>
                    </m:r>
                  </m:oMath>
                </a14:m>
                <a:r>
                  <a:rPr lang="en-US" dirty="0" smtClean="0">
                    <a:cs typeface="Times New Roman" panose="02020603050405020304" pitchFamily="18" charset="0"/>
                  </a:rPr>
                  <a:t>:</a:t>
                </a:r>
              </a:p>
              <a:p>
                <a:r>
                  <a:rPr lang="en-US" dirty="0" smtClean="0">
                    <a:cs typeface="Times New Roman" panose="02020603050405020304" pitchFamily="18" charset="0"/>
                  </a:rPr>
                  <a:t>		Let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𝐿</m:t>
                    </m:r>
                    <m:r>
                      <a:rPr lang="en-US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←</m:t>
                    </m:r>
                    <m:r>
                      <a:rPr lang="en-US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𝐿</m:t>
                    </m:r>
                    <m:r>
                      <a:rPr lang="en-US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∪{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}</m:t>
                    </m:r>
                  </m:oMath>
                </a14:m>
                <a:endParaRPr lang="en-US" dirty="0" smtClean="0">
                  <a:cs typeface="Times New Roman" panose="02020603050405020304" pitchFamily="18" charset="0"/>
                </a:endParaRPr>
              </a:p>
              <a:p>
                <a:r>
                  <a:rPr lang="en-US" dirty="0">
                    <a:cs typeface="Times New Roman" panose="02020603050405020304" pitchFamily="18" charset="0"/>
                  </a:rPr>
                  <a:t>	</a:t>
                </a:r>
                <a:r>
                  <a:rPr lang="en-US" dirty="0" smtClean="0">
                    <a:cs typeface="Times New Roman" panose="02020603050405020304" pitchFamily="18" charset="0"/>
                  </a:rPr>
                  <a:t>	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𝐸</m:t>
                    </m:r>
                    <m:r>
                      <a:rPr lang="en-US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′</m:t>
                    </m:r>
                  </m:oMath>
                </a14:m>
                <a:r>
                  <a:rPr lang="en-US" dirty="0" smtClean="0">
                    <a:cs typeface="Times New Roman" panose="02020603050405020304" pitchFamily="18" charset="0"/>
                  </a:rPr>
                  <a:t>, let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𝐹</m:t>
                    </m:r>
                    <m:r>
                      <a:rPr lang="en-US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←</m:t>
                    </m:r>
                    <m:r>
                      <a:rPr lang="en-US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𝐹</m:t>
                    </m:r>
                    <m:r>
                      <a:rPr lang="en-US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∪{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}</m:t>
                    </m:r>
                  </m:oMath>
                </a14:m>
                <a:endParaRPr lang="he-IL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281" y="1170716"/>
                <a:ext cx="7863840" cy="3908762"/>
              </a:xfrm>
              <a:prstGeom prst="rect">
                <a:avLst/>
              </a:prstGeom>
              <a:blipFill rotWithShape="0">
                <a:blip r:embed="rId3"/>
                <a:stretch>
                  <a:fillRect l="-1548" t="-1400" r="-1161" b="-326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0" y="217625"/>
            <a:ext cx="9144000" cy="70788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4000" dirty="0" smtClean="0">
                <a:solidFill>
                  <a:srgbClr val="0099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Proof of sampling lemma </a:t>
            </a:r>
            <a:r>
              <a:rPr lang="en-US" sz="3200" kern="0" dirty="0" smtClean="0">
                <a:solidFill>
                  <a:srgbClr val="C00000"/>
                </a:solidFill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[KKT </a:t>
            </a:r>
            <a:r>
              <a:rPr lang="en-US" sz="3200" kern="0" dirty="0">
                <a:solidFill>
                  <a:srgbClr val="C00000"/>
                </a:solidFill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(1995</a:t>
            </a:r>
            <a:r>
              <a:rPr lang="en-US" sz="3200" kern="0" dirty="0" smtClean="0">
                <a:solidFill>
                  <a:srgbClr val="C00000"/>
                </a:solidFill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)]</a:t>
            </a:r>
            <a:endParaRPr lang="en-US" sz="3200" kern="0" dirty="0">
              <a:solidFill>
                <a:srgbClr val="C00000"/>
              </a:solidFill>
              <a:latin typeface="Arial" panose="020B0604020202020204" pitchFamily="34" charset="0"/>
              <a:ea typeface="ＭＳ Ｐゴシック" charset="-128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2497" y="5258835"/>
                <a:ext cx="9144000" cy="1418209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dirty="0" smtClean="0">
                    <a:cs typeface="Times New Roman" panose="02020603050405020304" pitchFamily="18" charset="0"/>
                  </a:rPr>
                  <a:t>This modification of </a:t>
                </a:r>
                <a:r>
                  <a:rPr lang="en-US" dirty="0" err="1" smtClean="0">
                    <a:solidFill>
                      <a:srgbClr val="C00000"/>
                    </a:solidFill>
                    <a:cs typeface="Times New Roman" panose="02020603050405020304" pitchFamily="18" charset="0"/>
                  </a:rPr>
                  <a:t>Kruskal</a:t>
                </a:r>
                <a:r>
                  <a:rPr lang="en-US" dirty="0" err="1" smtClean="0">
                    <a:cs typeface="Times New Roman" panose="02020603050405020304" pitchFamily="18" charset="0"/>
                  </a:rPr>
                  <a:t>’s</a:t>
                </a:r>
                <a:r>
                  <a:rPr lang="en-US" dirty="0" smtClean="0">
                    <a:cs typeface="Times New Roman" panose="02020603050405020304" pitchFamily="18" charset="0"/>
                  </a:rPr>
                  <a:t> algorithm </a:t>
                </a:r>
                <a:br>
                  <a:rPr lang="en-US" dirty="0" smtClean="0">
                    <a:cs typeface="Times New Roman" panose="02020603050405020304" pitchFamily="18" charset="0"/>
                  </a:rPr>
                </a:br>
                <a:r>
                  <a:rPr lang="en-US" dirty="0" smtClean="0">
                    <a:cs typeface="Times New Roman" panose="02020603050405020304" pitchFamily="18" charset="0"/>
                  </a:rPr>
                  <a:t>generates a subgraph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=(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𝑉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dirty="0" smtClean="0"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𝐹</m:t>
                    </m:r>
                    <m:r>
                      <a:rPr lang="en-US" b="0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b="0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𝑀𝑆𝐹</m:t>
                    </m:r>
                    <m:r>
                      <a:rPr lang="en-US" b="0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dirty="0" smtClean="0">
                    <a:cs typeface="Times New Roman" panose="02020603050405020304" pitchFamily="18" charset="0"/>
                  </a:rPr>
                  <a:t>, </a:t>
                </a:r>
                <a:br>
                  <a:rPr lang="en-US" dirty="0" smtClean="0">
                    <a:cs typeface="Times New Roman" panose="02020603050405020304" pitchFamily="18" charset="0"/>
                  </a:rPr>
                </a:br>
                <a:r>
                  <a:rPr lang="en-US" dirty="0" smtClean="0">
                    <a:cs typeface="Times New Roman" panose="02020603050405020304" pitchFamily="18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𝐿</m:t>
                    </m:r>
                  </m:oMath>
                </a14:m>
                <a:r>
                  <a:rPr lang="en-US" dirty="0" smtClean="0">
                    <a:cs typeface="Times New Roman" panose="02020603050405020304" pitchFamily="18" charset="0"/>
                  </a:rPr>
                  <a:t>, the set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𝐹</m:t>
                    </m:r>
                  </m:oMath>
                </a14:m>
                <a:r>
                  <a:rPr lang="en-US" dirty="0" smtClean="0">
                    <a:cs typeface="Times New Roman" panose="02020603050405020304" pitchFamily="18" charset="0"/>
                  </a:rPr>
                  <a:t>-</a:t>
                </a:r>
                <a:r>
                  <a:rPr lang="en-US" dirty="0" smtClean="0">
                    <a:solidFill>
                      <a:srgbClr val="00B050"/>
                    </a:solidFill>
                    <a:cs typeface="Times New Roman" panose="02020603050405020304" pitchFamily="18" charset="0"/>
                  </a:rPr>
                  <a:t>light</a:t>
                </a:r>
                <a:r>
                  <a:rPr lang="en-US" dirty="0" smtClean="0">
                    <a:cs typeface="Times New Roman" panose="02020603050405020304" pitchFamily="18" charset="0"/>
                  </a:rPr>
                  <a:t> edges.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97" y="5258835"/>
                <a:ext cx="9144000" cy="1418209"/>
              </a:xfrm>
              <a:prstGeom prst="rect">
                <a:avLst/>
              </a:prstGeom>
              <a:blipFill rotWithShape="0">
                <a:blip r:embed="rId4"/>
                <a:stretch>
                  <a:fillRect t="-4741" b="-11638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6314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639344" y="6173498"/>
            <a:ext cx="1905000" cy="457200"/>
          </a:xfrm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9pPr>
          </a:lstStyle>
          <a:p>
            <a:pPr eaLnBrk="1" hangingPunct="1"/>
            <a:fld id="{1A258CD8-A675-4C46-B3B4-D53A5BEE1A9B}" type="slidenum">
              <a:rPr lang="he-IL" altLang="en-US" sz="140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6</a:t>
            </a:fld>
            <a:endParaRPr lang="en-US" altLang="en-US" sz="14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716281" y="1170716"/>
                <a:ext cx="7863840" cy="236988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1">
                <a:spAutoFit/>
              </a:bodyPr>
              <a:lstStyle/>
              <a:p>
                <a:r>
                  <a:rPr lang="en-US" sz="800" dirty="0" smtClean="0">
                    <a:cs typeface="Times New Roman" panose="02020603050405020304" pitchFamily="18" charset="0"/>
                  </a:rPr>
                  <a:t> </a:t>
                </a:r>
                <a:endParaRPr lang="en-US" sz="800" dirty="0">
                  <a:cs typeface="Times New Roman" panose="02020603050405020304" pitchFamily="18" charset="0"/>
                </a:endParaRPr>
              </a:p>
              <a:p>
                <a:r>
                  <a:rPr lang="en-US" dirty="0" smtClean="0">
                    <a:cs typeface="Times New Roman" panose="02020603050405020304" pitchFamily="18" charset="0"/>
                  </a:rPr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←</m:t>
                    </m:r>
                    <m:r>
                      <a:rPr lang="en-US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</m:oMath>
                </a14:m>
                <a:r>
                  <a:rPr lang="en-US" dirty="0" smtClean="0">
                    <a:solidFill>
                      <a:schemeClr val="accent6"/>
                    </a:solidFill>
                    <a:cs typeface="Times New Roman" panose="02020603050405020304" pitchFamily="18" charset="0"/>
                  </a:rPr>
                  <a:t> </a:t>
                </a:r>
                <a:r>
                  <a:rPr lang="en-US" dirty="0" smtClean="0">
                    <a:cs typeface="Times New Roman" panose="02020603050405020304" pitchFamily="18" charset="0"/>
                  </a:rPr>
                  <a:t>to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𝑚</m:t>
                    </m:r>
                  </m:oMath>
                </a14:m>
                <a:r>
                  <a:rPr lang="en-US" dirty="0" smtClean="0">
                    <a:cs typeface="Times New Roman" panose="02020603050405020304" pitchFamily="18" charset="0"/>
                  </a:rPr>
                  <a:t>:</a:t>
                </a:r>
              </a:p>
              <a:p>
                <a:r>
                  <a:rPr lang="en-US" dirty="0" smtClean="0">
                    <a:cs typeface="Times New Roman" panose="02020603050405020304" pitchFamily="18" charset="0"/>
                  </a:rPr>
                  <a:t>	With prob.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</m:oMath>
                </a14:m>
                <a:r>
                  <a:rPr lang="en-US" dirty="0" smtClean="0">
                    <a:cs typeface="Times New Roman" panose="02020603050405020304" pitchFamily="18" charset="0"/>
                  </a:rPr>
                  <a:t>, let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←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∪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dirty="0" smtClean="0">
                  <a:cs typeface="Times New Roman" panose="02020603050405020304" pitchFamily="18" charset="0"/>
                </a:endParaRPr>
              </a:p>
              <a:p>
                <a:r>
                  <a:rPr lang="en-US" dirty="0" smtClean="0">
                    <a:cs typeface="Times New Roman" panose="02020603050405020304" pitchFamily="18" charset="0"/>
                  </a:rPr>
                  <a:t>	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accent6"/>
                    </a:solidFill>
                    <a:cs typeface="Times New Roman" panose="02020603050405020304" pitchFamily="18" charset="0"/>
                  </a:rPr>
                  <a:t> </a:t>
                </a:r>
                <a:r>
                  <a:rPr lang="en-US" dirty="0" smtClean="0">
                    <a:cs typeface="Times New Roman" panose="02020603050405020304" pitchFamily="18" charset="0"/>
                  </a:rPr>
                  <a:t>connects different trees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𝐹</m:t>
                    </m:r>
                  </m:oMath>
                </a14:m>
                <a:r>
                  <a:rPr lang="en-US" dirty="0" smtClean="0">
                    <a:cs typeface="Times New Roman" panose="02020603050405020304" pitchFamily="18" charset="0"/>
                  </a:rPr>
                  <a:t>:</a:t>
                </a:r>
              </a:p>
              <a:p>
                <a:r>
                  <a:rPr lang="en-US" dirty="0" smtClean="0">
                    <a:cs typeface="Times New Roman" panose="02020603050405020304" pitchFamily="18" charset="0"/>
                  </a:rPr>
                  <a:t>		Let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𝐿</m:t>
                    </m:r>
                    <m:r>
                      <a:rPr lang="en-US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←</m:t>
                    </m:r>
                    <m:r>
                      <a:rPr lang="en-US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𝐿</m:t>
                    </m:r>
                    <m:r>
                      <a:rPr lang="en-US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∪{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}</m:t>
                    </m:r>
                  </m:oMath>
                </a14:m>
                <a:endParaRPr lang="en-US" dirty="0" smtClean="0">
                  <a:cs typeface="Times New Roman" panose="02020603050405020304" pitchFamily="18" charset="0"/>
                </a:endParaRPr>
              </a:p>
              <a:p>
                <a:r>
                  <a:rPr lang="en-US" dirty="0">
                    <a:cs typeface="Times New Roman" panose="02020603050405020304" pitchFamily="18" charset="0"/>
                  </a:rPr>
                  <a:t>	</a:t>
                </a:r>
                <a:r>
                  <a:rPr lang="en-US" dirty="0" smtClean="0">
                    <a:cs typeface="Times New Roman" panose="02020603050405020304" pitchFamily="18" charset="0"/>
                  </a:rPr>
                  <a:t>	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𝐸</m:t>
                    </m:r>
                    <m:r>
                      <a:rPr lang="en-US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′</m:t>
                    </m:r>
                  </m:oMath>
                </a14:m>
                <a:r>
                  <a:rPr lang="en-US" dirty="0" smtClean="0">
                    <a:cs typeface="Times New Roman" panose="02020603050405020304" pitchFamily="18" charset="0"/>
                  </a:rPr>
                  <a:t>, let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𝐹</m:t>
                    </m:r>
                    <m:r>
                      <a:rPr lang="en-US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←</m:t>
                    </m:r>
                    <m:r>
                      <a:rPr lang="en-US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𝐹</m:t>
                    </m:r>
                    <m:r>
                      <a:rPr lang="en-US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∪{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}</m:t>
                    </m:r>
                  </m:oMath>
                </a14:m>
                <a:endParaRPr lang="he-IL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281" y="1170716"/>
                <a:ext cx="7863840" cy="2369880"/>
              </a:xfrm>
              <a:prstGeom prst="rect">
                <a:avLst/>
              </a:prstGeom>
              <a:blipFill rotWithShape="0">
                <a:blip r:embed="rId3"/>
                <a:stretch>
                  <a:fillRect l="-1548"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0" y="217625"/>
            <a:ext cx="9144000" cy="70788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4000" dirty="0" smtClean="0">
                <a:solidFill>
                  <a:srgbClr val="0099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Proof of sampling lemma </a:t>
            </a:r>
            <a:r>
              <a:rPr lang="en-US" sz="3200" kern="0" dirty="0" smtClean="0">
                <a:solidFill>
                  <a:srgbClr val="C00000"/>
                </a:solidFill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[KKT </a:t>
            </a:r>
            <a:r>
              <a:rPr lang="en-US" sz="3200" kern="0" dirty="0">
                <a:solidFill>
                  <a:srgbClr val="C00000"/>
                </a:solidFill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(1995</a:t>
            </a:r>
            <a:r>
              <a:rPr lang="en-US" sz="3200" kern="0" dirty="0" smtClean="0">
                <a:solidFill>
                  <a:srgbClr val="C00000"/>
                </a:solidFill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)]</a:t>
            </a:r>
            <a:endParaRPr lang="en-US" sz="3200" kern="0" dirty="0">
              <a:solidFill>
                <a:srgbClr val="C00000"/>
              </a:solidFill>
              <a:latin typeface="Arial" panose="020B0604020202020204" pitchFamily="34" charset="0"/>
              <a:ea typeface="ＭＳ Ｐゴシック" charset="-128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2497" y="3826275"/>
                <a:ext cx="9144000" cy="954107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dirty="0" smtClean="0">
                    <a:cs typeface="Times New Roman" panose="02020603050405020304" pitchFamily="18" charset="0"/>
                  </a:rPr>
                  <a:t>Whenever an edge is added to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𝐿</m:t>
                    </m:r>
                  </m:oMath>
                </a14:m>
                <a:r>
                  <a:rPr lang="en-US" dirty="0" smtClean="0">
                    <a:cs typeface="Times New Roman" panose="02020603050405020304" pitchFamily="18" charset="0"/>
                  </a:rPr>
                  <a:t>,</a:t>
                </a:r>
                <a:br>
                  <a:rPr lang="en-US" dirty="0" smtClean="0">
                    <a:cs typeface="Times New Roman" panose="02020603050405020304" pitchFamily="18" charset="0"/>
                  </a:rPr>
                </a:br>
                <a:r>
                  <a:rPr lang="en-US" dirty="0" smtClean="0">
                    <a:cs typeface="Times New Roman" panose="02020603050405020304" pitchFamily="18" charset="0"/>
                  </a:rPr>
                  <a:t>with probability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</m:oMath>
                </a14:m>
                <a:r>
                  <a:rPr lang="en-US" dirty="0" smtClean="0">
                    <a:cs typeface="Times New Roman" panose="02020603050405020304" pitchFamily="18" charset="0"/>
                  </a:rPr>
                  <a:t> the edge is also added to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𝐹</m:t>
                    </m:r>
                  </m:oMath>
                </a14:m>
                <a:r>
                  <a:rPr lang="en-US" dirty="0" smtClean="0"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97" y="3826275"/>
                <a:ext cx="9144000" cy="954107"/>
              </a:xfrm>
              <a:prstGeom prst="rect">
                <a:avLst/>
              </a:prstGeom>
              <a:blipFill rotWithShape="0">
                <a:blip r:embed="rId4"/>
                <a:stretch>
                  <a:fillRect t="-7051" b="-17308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2497" y="4984515"/>
                <a:ext cx="9144000" cy="523220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𝐹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𝑝</m:t>
                      </m:r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𝐿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 smtClean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97" y="4984515"/>
                <a:ext cx="9144000" cy="52322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713537" y="4984515"/>
                <a:ext cx="4407103" cy="523220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&gt; </m:t>
                      </m:r>
                    </m:oMath>
                  </m:oMathPara>
                </a14:m>
                <a:endParaRPr lang="en-US" dirty="0" smtClean="0">
                  <a:solidFill>
                    <a:schemeClr val="accent2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537" y="4984515"/>
                <a:ext cx="4407103" cy="52322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2497" y="5624595"/>
                <a:ext cx="9144000" cy="902811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𝐿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&lt; 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den>
                      </m:f>
                    </m:oMath>
                  </m:oMathPara>
                </a14:m>
                <a:endParaRPr lang="en-US" dirty="0" smtClean="0">
                  <a:solidFill>
                    <a:schemeClr val="accent2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97" y="5624595"/>
                <a:ext cx="9144000" cy="902811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2720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8" grpId="0"/>
      <p:bldP spid="6" grpId="0"/>
      <p:bldP spid="7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639344" y="6173498"/>
            <a:ext cx="1905000" cy="457200"/>
          </a:xfrm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9pPr>
          </a:lstStyle>
          <a:p>
            <a:pPr eaLnBrk="1" hangingPunct="1"/>
            <a:fld id="{1A258CD8-A675-4C46-B3B4-D53A5BEE1A9B}" type="slidenum">
              <a:rPr lang="he-IL" altLang="en-US" sz="140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7</a:t>
            </a:fld>
            <a:endParaRPr lang="en-US" altLang="en-US" sz="14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2497" y="1734596"/>
                <a:ext cx="9144000" cy="954107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b="0" dirty="0" smtClean="0">
                    <a:cs typeface="Times New Roman" panose="02020603050405020304" pitchFamily="18" charset="0"/>
                  </a:rPr>
                  <a:t>The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/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</m:oMath>
                </a14:m>
                <a:r>
                  <a:rPr lang="en-US" dirty="0" smtClean="0">
                    <a:solidFill>
                      <a:schemeClr val="accent2"/>
                    </a:solidFill>
                    <a:cs typeface="Times New Roman" panose="02020603050405020304" pitchFamily="18" charset="0"/>
                  </a:rPr>
                  <a:t> </a:t>
                </a:r>
                <a:r>
                  <a:rPr lang="en-US" dirty="0" smtClean="0">
                    <a:cs typeface="Times New Roman" panose="02020603050405020304" pitchFamily="18" charset="0"/>
                  </a:rPr>
                  <a:t>bound on the number of light edges is </a:t>
                </a:r>
                <a:br>
                  <a:rPr lang="en-US" dirty="0" smtClean="0">
                    <a:cs typeface="Times New Roman" panose="02020603050405020304" pitchFamily="18" charset="0"/>
                  </a:rPr>
                </a:br>
                <a:r>
                  <a:rPr lang="en-US" dirty="0" smtClean="0">
                    <a:cs typeface="Times New Roman" panose="02020603050405020304" pitchFamily="18" charset="0"/>
                  </a:rPr>
                  <a:t>fantastic, but it only helps if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𝑚</m:t>
                    </m:r>
                  </m:oMath>
                </a14:m>
                <a:r>
                  <a:rPr lang="en-US" dirty="0" smtClean="0">
                    <a:cs typeface="Times New Roman" panose="02020603050405020304" pitchFamily="18" charset="0"/>
                  </a:rPr>
                  <a:t> is large enough.</a:t>
                </a:r>
                <a:endParaRPr lang="he-IL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97" y="1734596"/>
                <a:ext cx="9144000" cy="954107"/>
              </a:xfrm>
              <a:prstGeom prst="rect">
                <a:avLst/>
              </a:prstGeom>
              <a:blipFill rotWithShape="0">
                <a:blip r:embed="rId3"/>
                <a:stretch>
                  <a:fillRect t="-7051" b="-17308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2497" y="2988075"/>
                <a:ext cx="9144000" cy="954107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b="0" dirty="0" smtClean="0">
                    <a:cs typeface="Times New Roman" panose="02020603050405020304" pitchFamily="18" charset="0"/>
                  </a:rPr>
                  <a:t>To make progress even if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𝑚</m:t>
                    </m:r>
                  </m:oMath>
                </a14:m>
                <a:r>
                  <a:rPr lang="en-US" dirty="0" smtClean="0">
                    <a:cs typeface="Times New Roman" panose="02020603050405020304" pitchFamily="18" charset="0"/>
                  </a:rPr>
                  <a:t> is not too large,</a:t>
                </a:r>
                <a:br>
                  <a:rPr lang="en-US" dirty="0" smtClean="0">
                    <a:cs typeface="Times New Roman" panose="02020603050405020304" pitchFamily="18" charset="0"/>
                  </a:rPr>
                </a:br>
                <a:r>
                  <a:rPr lang="en-US" dirty="0" smtClean="0">
                    <a:cs typeface="Times New Roman" panose="02020603050405020304" pitchFamily="18" charset="0"/>
                  </a:rPr>
                  <a:t>we introduce </a:t>
                </a:r>
                <a:r>
                  <a:rPr lang="en-US" dirty="0" err="1" smtClean="0">
                    <a:solidFill>
                      <a:srgbClr val="C00000"/>
                    </a:solidFill>
                    <a:cs typeface="Times New Roman" panose="02020603050405020304" pitchFamily="18" charset="0"/>
                  </a:rPr>
                  <a:t>Borůvka</a:t>
                </a:r>
                <a:r>
                  <a:rPr lang="en-US" dirty="0" smtClean="0">
                    <a:cs typeface="Times New Roman" panose="02020603050405020304" pitchFamily="18" charset="0"/>
                  </a:rPr>
                  <a:t> steps. </a:t>
                </a:r>
                <a:endParaRPr lang="he-IL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97" y="2988075"/>
                <a:ext cx="9144000" cy="954107"/>
              </a:xfrm>
              <a:prstGeom prst="rect">
                <a:avLst/>
              </a:prstGeom>
              <a:blipFill rotWithShape="0">
                <a:blip r:embed="rId4"/>
                <a:stretch>
                  <a:fillRect t="-6369" b="-16561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0" y="370025"/>
            <a:ext cx="9144000" cy="70788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4000" dirty="0" smtClean="0">
                <a:solidFill>
                  <a:srgbClr val="0099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 randomized algorithm </a:t>
            </a:r>
            <a:r>
              <a:rPr lang="en-US" sz="3200" kern="0" dirty="0" smtClean="0">
                <a:solidFill>
                  <a:srgbClr val="C00000"/>
                </a:solidFill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[KKT </a:t>
            </a:r>
            <a:r>
              <a:rPr lang="en-US" sz="3200" kern="0" dirty="0">
                <a:solidFill>
                  <a:srgbClr val="C00000"/>
                </a:solidFill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(</a:t>
            </a:r>
            <a:r>
              <a:rPr lang="en-US" sz="3200" kern="0" dirty="0" smtClean="0">
                <a:solidFill>
                  <a:srgbClr val="C00000"/>
                </a:solidFill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1995)]</a:t>
            </a:r>
            <a:endParaRPr lang="en-US" sz="3200" kern="0" dirty="0">
              <a:solidFill>
                <a:srgbClr val="C00000"/>
              </a:solidFill>
              <a:latin typeface="Arial" panose="020B0604020202020204" pitchFamily="34" charset="0"/>
              <a:ea typeface="ＭＳ Ｐゴシック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988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639344" y="6173498"/>
            <a:ext cx="1905000" cy="457200"/>
          </a:xfrm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9pPr>
          </a:lstStyle>
          <a:p>
            <a:pPr eaLnBrk="1" hangingPunct="1"/>
            <a:fld id="{1A258CD8-A675-4C46-B3B4-D53A5BEE1A9B}" type="slidenum">
              <a:rPr lang="he-IL" altLang="en-US" sz="140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8</a:t>
            </a:fld>
            <a:endParaRPr lang="en-US" altLang="en-US" sz="14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0" y="370025"/>
            <a:ext cx="9144000" cy="70788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4000" dirty="0" smtClean="0">
                <a:solidFill>
                  <a:srgbClr val="0099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 randomized algorithm </a:t>
            </a:r>
            <a:r>
              <a:rPr lang="en-US" sz="3200" kern="0" dirty="0" smtClean="0">
                <a:solidFill>
                  <a:srgbClr val="C00000"/>
                </a:solidFill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[KKT </a:t>
            </a:r>
            <a:r>
              <a:rPr lang="en-US" sz="3200" kern="0" dirty="0">
                <a:solidFill>
                  <a:srgbClr val="C00000"/>
                </a:solidFill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(</a:t>
            </a:r>
            <a:r>
              <a:rPr lang="en-US" sz="3200" kern="0" dirty="0" smtClean="0">
                <a:solidFill>
                  <a:srgbClr val="C00000"/>
                </a:solidFill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1995)]</a:t>
            </a:r>
            <a:endParaRPr lang="en-US" sz="3200" kern="0" dirty="0">
              <a:solidFill>
                <a:srgbClr val="C00000"/>
              </a:solidFill>
              <a:latin typeface="Arial" panose="020B0604020202020204" pitchFamily="34" charset="0"/>
              <a:ea typeface="ＭＳ Ｐゴシック" charset="-128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716281" y="1353596"/>
                <a:ext cx="6233159" cy="443666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1">
                <a:spAutoFit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en-US" b="1" dirty="0" smtClean="0">
                    <a:cs typeface="Times New Roman" panose="02020603050405020304" pitchFamily="18" charset="0"/>
                  </a:rPr>
                  <a:t> Algorithm</a:t>
                </a:r>
                <a:r>
                  <a:rPr lang="en-US" b="0" dirty="0" smtClean="0">
                    <a:cs typeface="Times New Roman" panose="02020603050405020304" pitchFamily="18" charset="0"/>
                  </a:rPr>
                  <a:t> </a:t>
                </a:r>
                <a:r>
                  <a:rPr lang="en-US" b="0" dirty="0" smtClean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Rand-MSF</a:t>
                </a:r>
                <a:r>
                  <a:rPr lang="en-US" b="0" dirty="0" smtClean="0">
                    <a:cs typeface="Times New Roman" panose="02020603050405020304" pitchFamily="18" charset="0"/>
                  </a:rPr>
                  <a:t>(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𝐺</m:t>
                    </m:r>
                    <m:r>
                      <a:rPr lang="en-US" b="0" i="1" dirty="0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=(</m:t>
                    </m:r>
                    <m:r>
                      <a:rPr lang="en-US" b="0" i="1" dirty="0" err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𝑉</m:t>
                    </m:r>
                    <m:r>
                      <a:rPr lang="en-US" b="0" i="1" dirty="0" err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b="0" i="1" dirty="0" err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𝐸</m:t>
                    </m:r>
                    <m:r>
                      <a:rPr lang="en-US" b="0" i="1" dirty="0" err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b="0" i="1" dirty="0" err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𝑤</m:t>
                    </m:r>
                    <m:r>
                      <a:rPr lang="en-US" b="0" i="1" dirty="0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b="0" dirty="0" smtClean="0">
                    <a:cs typeface="Times New Roman" panose="02020603050405020304" pitchFamily="18" charset="0"/>
                  </a:rPr>
                  <a:t> ):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dirty="0" smtClean="0">
                    <a:cs typeface="Times New Roman" panose="02020603050405020304" pitchFamily="18" charset="0"/>
                  </a:rPr>
                  <a:t> If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𝐸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∅</m:t>
                    </m:r>
                  </m:oMath>
                </a14:m>
                <a:r>
                  <a:rPr lang="en-US" dirty="0" smtClean="0">
                    <a:cs typeface="Times New Roman" panose="02020603050405020304" pitchFamily="18" charset="0"/>
                  </a:rPr>
                  <a:t> return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∅</m:t>
                    </m:r>
                  </m:oMath>
                </a14:m>
                <a:r>
                  <a:rPr lang="en-US" b="0" i="1" dirty="0" smtClean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/>
                </a:r>
                <a:br>
                  <a:rPr lang="en-US" b="0" i="1" dirty="0" smtClean="0">
                    <a:latin typeface="Cambria Math" panose="02040503050406030204" pitchFamily="18" charset="0"/>
                    <a:cs typeface="Times New Roman" panose="02020603050405020304" pitchFamily="18" charset="0"/>
                  </a:rPr>
                </a:br>
                <a:r>
                  <a:rPr lang="en-US" b="0" i="1" dirty="0" smtClean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←</m:t>
                    </m:r>
                  </m:oMath>
                </a14:m>
                <a:r>
                  <a:rPr lang="en-US" b="0" dirty="0" smtClean="0">
                    <a:solidFill>
                      <a:schemeClr val="accent2"/>
                    </a:solidFill>
                    <a:cs typeface="Times New Roman" panose="02020603050405020304" pitchFamily="18" charset="0"/>
                  </a:rPr>
                  <a:t> </a:t>
                </a:r>
                <a:r>
                  <a:rPr lang="en-US" b="0" dirty="0" err="1" smtClean="0">
                    <a:solidFill>
                      <a:srgbClr val="00B050"/>
                    </a:solidFill>
                    <a:cs typeface="Times New Roman" panose="02020603050405020304" pitchFamily="18" charset="0"/>
                  </a:rPr>
                  <a:t>Borůvka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b="0" i="1" dirty="0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𝐺</m:t>
                    </m:r>
                    <m:r>
                      <a:rPr lang="en-US" b="0" i="1" dirty="0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b="0" i="1" dirty="0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n-US" b="0" i="1" dirty="0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b="0" dirty="0" smtClean="0">
                  <a:solidFill>
                    <a:schemeClr val="accent6"/>
                  </a:solidFill>
                  <a:cs typeface="Times New Roman" panose="02020603050405020304" pitchFamily="18" charset="0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en-US" b="0" dirty="0" smtClean="0">
                    <a:solidFill>
                      <a:schemeClr val="accent6"/>
                    </a:solidFill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←</m:t>
                    </m:r>
                  </m:oMath>
                </a14:m>
                <a:r>
                  <a:rPr lang="en-US" b="0" dirty="0" smtClean="0">
                    <a:solidFill>
                      <a:srgbClr val="00B050"/>
                    </a:solidFill>
                    <a:cs typeface="Times New Roman" panose="02020603050405020304" pitchFamily="18" charset="0"/>
                  </a:rPr>
                  <a:t>Rand-Subraph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dirty="0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dirty="0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b="0" i="1" dirty="0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en-US" b="0" i="1" dirty="0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/</m:t>
                    </m:r>
                    <m:r>
                      <a:rPr lang="en-US" b="0" i="1" dirty="0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n-US" b="0" i="1" dirty="0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b="0" dirty="0" smtClean="0">
                  <a:solidFill>
                    <a:schemeClr val="accent6"/>
                  </a:solidFill>
                  <a:cs typeface="Times New Roman" panose="02020603050405020304" pitchFamily="18" charset="0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en-US" dirty="0">
                    <a:solidFill>
                      <a:schemeClr val="accent6"/>
                    </a:solidFill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←</m:t>
                    </m:r>
                  </m:oMath>
                </a14:m>
                <a:r>
                  <a:rPr lang="en-US" dirty="0" smtClean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Rand-M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SF</m:t>
                    </m:r>
                    <m:r>
                      <a:rPr lang="en-US" i="1" dirty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dirty="0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dirty="0" smtClean="0">
                  <a:solidFill>
                    <a:schemeClr val="accent6"/>
                  </a:solidFill>
                  <a:cs typeface="Times New Roman" panose="02020603050405020304" pitchFamily="18" charset="0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en-US" dirty="0">
                    <a:solidFill>
                      <a:schemeClr val="accent6"/>
                    </a:solidFill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←</m:t>
                    </m:r>
                  </m:oMath>
                </a14:m>
                <a:r>
                  <a:rPr lang="en-US" dirty="0" smtClean="0">
                    <a:solidFill>
                      <a:srgbClr val="00B050"/>
                    </a:solidFill>
                    <a:cs typeface="Times New Roman" panose="02020603050405020304" pitchFamily="18" charset="0"/>
                  </a:rPr>
                  <a:t>Light-Edges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dirty="0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dirty="0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dirty="0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dirty="0" smtClean="0">
                  <a:solidFill>
                    <a:schemeClr val="accent6"/>
                  </a:solidFill>
                  <a:cs typeface="Times New Roman" panose="02020603050405020304" pitchFamily="18" charset="0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en-US" dirty="0">
                    <a:solidFill>
                      <a:schemeClr val="accent6"/>
                    </a:solidFill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←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𝑉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𝐺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</m:d>
                  </m:oMath>
                </a14:m>
                <a:endParaRPr lang="en-US" b="0" dirty="0" smtClean="0">
                  <a:solidFill>
                    <a:schemeClr val="accent6"/>
                  </a:solidFill>
                  <a:cs typeface="Times New Roman" panose="02020603050405020304" pitchFamily="18" charset="0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en-US" dirty="0" smtClean="0">
                    <a:solidFill>
                      <a:schemeClr val="accent6"/>
                    </a:solidFill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←</m:t>
                    </m:r>
                  </m:oMath>
                </a14:m>
                <a:r>
                  <a:rPr lang="en-US" dirty="0" smtClean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Rand-MSF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dirty="0" smtClean="0">
                  <a:solidFill>
                    <a:schemeClr val="accent6"/>
                  </a:solidFill>
                  <a:cs typeface="Times New Roman" panose="02020603050405020304" pitchFamily="18" charset="0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en-US" dirty="0">
                    <a:solidFill>
                      <a:schemeClr val="accent6"/>
                    </a:solidFill>
                    <a:cs typeface="Times New Roman" panose="02020603050405020304" pitchFamily="18" charset="0"/>
                  </a:rPr>
                  <a:t> </a:t>
                </a:r>
                <a:r>
                  <a:rPr lang="en-US" dirty="0" smtClean="0">
                    <a:cs typeface="Times New Roman" panose="02020603050405020304" pitchFamily="18" charset="0"/>
                  </a:rPr>
                  <a:t>return</a:t>
                </a:r>
                <a:r>
                  <a:rPr lang="en-US" dirty="0" smtClean="0">
                    <a:solidFill>
                      <a:schemeClr val="accent6"/>
                    </a:solidFill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∪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 smtClean="0"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281" y="1353596"/>
                <a:ext cx="6233159" cy="4436664"/>
              </a:xfrm>
              <a:prstGeom prst="rect">
                <a:avLst/>
              </a:prstGeom>
              <a:blipFill>
                <a:blip r:embed="rId3"/>
                <a:stretch>
                  <a:fillRect l="-879" t="-959" b="-27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8759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639344" y="6173498"/>
            <a:ext cx="1905000" cy="457200"/>
          </a:xfrm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9pPr>
          </a:lstStyle>
          <a:p>
            <a:pPr eaLnBrk="1" hangingPunct="1"/>
            <a:fld id="{1A258CD8-A675-4C46-B3B4-D53A5BEE1A9B}" type="slidenum">
              <a:rPr lang="he-IL" altLang="en-US" sz="140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9</a:t>
            </a:fld>
            <a:endParaRPr lang="en-US" altLang="en-US" sz="14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2497" y="972596"/>
                <a:ext cx="9144000" cy="954107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dirty="0" smtClean="0">
                    <a:cs typeface="Times New Roman" panose="02020603050405020304" pitchFamily="18" charset="0"/>
                  </a:rPr>
                  <a:t>When run 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G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=(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𝑉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𝐸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dirty="0" smtClean="0">
                    <a:solidFill>
                      <a:schemeClr val="accent2"/>
                    </a:solidFill>
                    <a:cs typeface="Times New Roman" panose="02020603050405020304" pitchFamily="18" charset="0"/>
                  </a:rPr>
                  <a:t>, </a:t>
                </a:r>
                <a:r>
                  <a:rPr lang="en-US" dirty="0" smtClean="0">
                    <a:cs typeface="Times New Roman" panose="02020603050405020304" pitchFamily="18" charset="0"/>
                  </a:rPr>
                  <a:t>the algorithm performs two recursive calls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=(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dirty="0" smtClean="0">
                    <a:solidFill>
                      <a:schemeClr val="accent2"/>
                    </a:solidFill>
                    <a:cs typeface="Times New Roman" panose="02020603050405020304" pitchFamily="18" charset="0"/>
                  </a:rPr>
                  <a:t> </a:t>
                </a:r>
                <a:r>
                  <a:rPr lang="en-US" dirty="0" smtClean="0">
                    <a:cs typeface="Times New Roman" panose="02020603050405020304" pitchFamily="18" charset="0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=(</m:t>
                    </m:r>
                    <m:sSub>
                      <m:sSub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dirty="0" smtClean="0">
                    <a:solidFill>
                      <a:schemeClr val="accent2"/>
                    </a:solidFill>
                    <a:cs typeface="Times New Roman" panose="02020603050405020304" pitchFamily="18" charset="0"/>
                  </a:rPr>
                  <a:t>. </a:t>
                </a:r>
                <a:endParaRPr lang="he-IL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97" y="972596"/>
                <a:ext cx="9144000" cy="954107"/>
              </a:xfrm>
              <a:prstGeom prst="rect">
                <a:avLst/>
              </a:prstGeom>
              <a:blipFill rotWithShape="0">
                <a:blip r:embed="rId3"/>
                <a:stretch>
                  <a:fillRect t="-7051" b="-17308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2497" y="2020519"/>
                <a:ext cx="9144000" cy="523220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dirty="0" smtClean="0">
                    <a:cs typeface="Times New Roman" panose="02020603050405020304" pitchFamily="18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=|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𝑉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|</m:t>
                    </m:r>
                  </m:oMath>
                </a14:m>
                <a:r>
                  <a:rPr lang="en-US" dirty="0" smtClean="0"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=|</m:t>
                    </m:r>
                    <m:sSub>
                      <m:sSubPr>
                        <m:ctrlPr>
                          <a:rPr lang="en-US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|</m:t>
                    </m:r>
                  </m:oMath>
                </a14:m>
                <a:r>
                  <a:rPr lang="en-US" dirty="0" smtClean="0"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𝑚</m:t>
                    </m:r>
                    <m:r>
                      <a:rPr lang="en-US" b="0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=|</m:t>
                    </m:r>
                    <m:r>
                      <a:rPr lang="en-US" b="0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𝐸</m:t>
                    </m:r>
                    <m:r>
                      <a:rPr lang="en-US" b="0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|</m:t>
                    </m:r>
                  </m:oMath>
                </a14:m>
                <a:r>
                  <a:rPr lang="en-US" dirty="0" smtClean="0"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=|</m:t>
                    </m:r>
                    <m:sSub>
                      <m:sSubPr>
                        <m:ctrlPr>
                          <a:rPr lang="en-US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|</m:t>
                    </m:r>
                  </m:oMath>
                </a14:m>
                <a:r>
                  <a:rPr lang="en-US" dirty="0" smtClean="0">
                    <a:cs typeface="Times New Roman" panose="02020603050405020304" pitchFamily="18" charset="0"/>
                  </a:rPr>
                  <a:t>.</a:t>
                </a:r>
                <a:endParaRPr lang="he-IL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97" y="2020519"/>
                <a:ext cx="9144000" cy="523220"/>
              </a:xfrm>
              <a:prstGeom prst="rect">
                <a:avLst/>
              </a:prstGeom>
              <a:blipFill rotWithShape="0">
                <a:blip r:embed="rId4"/>
                <a:stretch>
                  <a:fillRect t="-11628" b="-31395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0" y="141425"/>
            <a:ext cx="9144000" cy="70788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4000" dirty="0" smtClean="0">
                <a:solidFill>
                  <a:srgbClr val="0099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Analysis </a:t>
            </a:r>
            <a:r>
              <a:rPr lang="en-US" sz="3200" kern="0" dirty="0" smtClean="0">
                <a:solidFill>
                  <a:srgbClr val="C00000"/>
                </a:solidFill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[KKT </a:t>
            </a:r>
            <a:r>
              <a:rPr lang="en-US" sz="3200" kern="0" dirty="0">
                <a:solidFill>
                  <a:srgbClr val="C00000"/>
                </a:solidFill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(</a:t>
            </a:r>
            <a:r>
              <a:rPr lang="en-US" sz="3200" kern="0" dirty="0" smtClean="0">
                <a:solidFill>
                  <a:srgbClr val="C00000"/>
                </a:solidFill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1995)]</a:t>
            </a:r>
            <a:endParaRPr lang="en-US" sz="3200" kern="0" dirty="0">
              <a:solidFill>
                <a:srgbClr val="C00000"/>
              </a:solidFill>
              <a:latin typeface="Arial" panose="020B0604020202020204" pitchFamily="34" charset="0"/>
              <a:ea typeface="ＭＳ Ｐゴシック" charset="-128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2497" y="5091195"/>
                <a:ext cx="5717743" cy="666529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𝔼</m:t>
                        </m:r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[</m:t>
                        </m:r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]≤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 smtClean="0">
                    <a:solidFill>
                      <a:schemeClr val="accent2"/>
                    </a:solidFill>
                    <a:cs typeface="Times New Roman" panose="02020603050405020304" pitchFamily="18" charset="0"/>
                  </a:rPr>
                  <a:t> </a:t>
                </a:r>
                <a:endParaRPr lang="he-IL" dirty="0">
                  <a:solidFill>
                    <a:schemeClr val="accent2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97" y="5091195"/>
                <a:ext cx="5717743" cy="666529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2497" y="5761755"/>
                <a:ext cx="5717743" cy="666529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dirty="0" smtClean="0">
                    <a:solidFill>
                      <a:schemeClr val="accent2"/>
                    </a:solidFill>
                    <a:cs typeface="Times New Roman" panose="02020603050405020304" pitchFamily="18" charset="0"/>
                  </a:rPr>
                  <a:t> </a:t>
                </a:r>
                <a:endParaRPr lang="he-IL" dirty="0">
                  <a:solidFill>
                    <a:schemeClr val="accent2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97" y="5761755"/>
                <a:ext cx="5717743" cy="666529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014777" y="5045475"/>
                <a:ext cx="5717743" cy="774058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𝔼</m:t>
                        </m:r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[</m:t>
                        </m:r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]≤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/</m:t>
                        </m:r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/</m:t>
                        </m:r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 smtClean="0">
                    <a:solidFill>
                      <a:schemeClr val="accent2"/>
                    </a:solidFill>
                    <a:cs typeface="Times New Roman" panose="02020603050405020304" pitchFamily="18" charset="0"/>
                  </a:rPr>
                  <a:t> </a:t>
                </a:r>
                <a:endParaRPr lang="he-IL" dirty="0">
                  <a:solidFill>
                    <a:schemeClr val="accent2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4777" y="5045475"/>
                <a:ext cx="5717743" cy="774058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3014777" y="5716035"/>
                <a:ext cx="5717743" cy="666529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dirty="0" smtClean="0">
                    <a:solidFill>
                      <a:schemeClr val="accent2"/>
                    </a:solidFill>
                    <a:cs typeface="Times New Roman" panose="02020603050405020304" pitchFamily="18" charset="0"/>
                  </a:rPr>
                  <a:t> </a:t>
                </a:r>
                <a:endParaRPr lang="he-IL" dirty="0">
                  <a:solidFill>
                    <a:schemeClr val="accent2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4777" y="5716035"/>
                <a:ext cx="5717743" cy="666529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/>
          <p:cNvGrpSpPr/>
          <p:nvPr/>
        </p:nvGrpSpPr>
        <p:grpSpPr>
          <a:xfrm>
            <a:off x="2193188" y="3383280"/>
            <a:ext cx="4358640" cy="1691640"/>
            <a:chOff x="2193188" y="3383280"/>
            <a:chExt cx="4358640" cy="169164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Oval 1"/>
                <p:cNvSpPr>
                  <a:spLocks/>
                </p:cNvSpPr>
                <p:nvPr/>
              </p:nvSpPr>
              <p:spPr bwMode="auto">
                <a:xfrm>
                  <a:off x="3694328" y="3383280"/>
                  <a:ext cx="1356360" cy="792480"/>
                </a:xfrm>
                <a:prstGeom prst="ellipse">
                  <a:avLst/>
                </a:prstGeom>
                <a:noFill/>
                <a:ln w="317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2800" b="0" i="1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accent2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kumimoji="0" lang="en-US" sz="2800" b="0" i="1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accent2"/>
                            </a:solidFill>
                            <a:effectLst/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0" lang="en-US" sz="2800" b="0" i="1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accent2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𝑛</m:t>
                        </m:r>
                      </m:oMath>
                    </m:oMathPara>
                  </a14:m>
                  <a:endParaRPr kumimoji="0" lang="he-IL" sz="2800" b="0" i="0" u="none" strike="noStrike" cap="none" normalizeH="0" baseline="0" dirty="0" smtClean="0">
                    <a:ln>
                      <a:noFill/>
                    </a:ln>
                    <a:solidFill>
                      <a:schemeClr val="accent2"/>
                    </a:solidFill>
                    <a:effectLst/>
                    <a:latin typeface="Times New Roman" pitchFamily="18" charset="0"/>
                  </a:endParaRPr>
                </a:p>
              </p:txBody>
            </p:sp>
          </mc:Choice>
          <mc:Fallback xmlns="">
            <p:sp>
              <p:nvSpPr>
                <p:cNvPr id="2" name="Oval 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694328" y="3383280"/>
                  <a:ext cx="1356360" cy="792480"/>
                </a:xfrm>
                <a:prstGeom prst="ellipse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  <a:ln w="317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Oval 6"/>
                <p:cNvSpPr>
                  <a:spLocks/>
                </p:cNvSpPr>
                <p:nvPr/>
              </p:nvSpPr>
              <p:spPr bwMode="auto">
                <a:xfrm>
                  <a:off x="2193188" y="4282440"/>
                  <a:ext cx="1356360" cy="792480"/>
                </a:xfrm>
                <a:prstGeom prst="ellipse">
                  <a:avLst/>
                </a:prstGeom>
                <a:noFill/>
                <a:ln w="317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2800" b="0" i="1" u="none" strike="noStrike" cap="none" normalizeH="0" baseline="0" dirty="0" smtClean="0">
                                <a:ln>
                                  <a:noFill/>
                                </a:ln>
                                <a:solidFill>
                                  <a:schemeClr val="accent2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sz="2800" b="0" i="1" u="none" strike="noStrike" cap="none" normalizeH="0" baseline="0" dirty="0" smtClean="0">
                                <a:ln>
                                  <a:noFill/>
                                </a:ln>
                                <a:solidFill>
                                  <a:schemeClr val="accent2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kumimoji="0" lang="en-US" sz="2800" b="0" i="1" u="none" strike="noStrike" cap="none" normalizeH="0" baseline="0" dirty="0" smtClean="0">
                                <a:ln>
                                  <a:noFill/>
                                </a:ln>
                                <a:solidFill>
                                  <a:schemeClr val="accent2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0" lang="en-US" sz="2800" b="0" i="1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accent2"/>
                            </a:solidFill>
                            <a:effectLst/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kumimoji="0" lang="en-US" sz="2800" b="0" i="1" u="none" strike="noStrike" cap="none" normalizeH="0" baseline="0" dirty="0" smtClean="0">
                                <a:ln>
                                  <a:noFill/>
                                </a:ln>
                                <a:solidFill>
                                  <a:schemeClr val="accent2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sz="2800" b="0" i="1" u="none" strike="noStrike" cap="none" normalizeH="0" baseline="0" dirty="0" smtClean="0">
                                <a:ln>
                                  <a:noFill/>
                                </a:ln>
                                <a:solidFill>
                                  <a:schemeClr val="accent2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kumimoji="0" lang="en-US" sz="2800" b="0" i="1" u="none" strike="noStrike" cap="none" normalizeH="0" baseline="0" dirty="0" smtClean="0">
                                <a:ln>
                                  <a:noFill/>
                                </a:ln>
                                <a:solidFill>
                                  <a:schemeClr val="accent2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0" lang="he-IL" sz="2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</a:endParaRPr>
                </a:p>
              </p:txBody>
            </p:sp>
          </mc:Choice>
          <mc:Fallback xmlns="">
            <p:sp>
              <p:nvSpPr>
                <p:cNvPr id="7" name="Oval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193188" y="4282440"/>
                  <a:ext cx="1356360" cy="792480"/>
                </a:xfrm>
                <a:prstGeom prst="ellipse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  <a:ln w="317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Oval 9"/>
                <p:cNvSpPr>
                  <a:spLocks/>
                </p:cNvSpPr>
                <p:nvPr/>
              </p:nvSpPr>
              <p:spPr bwMode="auto">
                <a:xfrm>
                  <a:off x="5195468" y="4236720"/>
                  <a:ext cx="1356360" cy="792480"/>
                </a:xfrm>
                <a:prstGeom prst="ellipse">
                  <a:avLst/>
                </a:prstGeom>
                <a:noFill/>
                <a:ln w="317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0" tIns="45720" rIns="91440" bIns="45720" numCol="1" rtl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2800" b="0" i="1" u="none" strike="noStrike" cap="none" normalizeH="0" baseline="0" dirty="0" smtClean="0">
                                <a:ln>
                                  <a:noFill/>
                                </a:ln>
                                <a:solidFill>
                                  <a:schemeClr val="accent2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sz="2800" b="0" i="1" u="none" strike="noStrike" cap="none" normalizeH="0" baseline="0" dirty="0" smtClean="0">
                                <a:ln>
                                  <a:noFill/>
                                </a:ln>
                                <a:solidFill>
                                  <a:schemeClr val="accent2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kumimoji="0" lang="en-US" sz="2800" b="0" i="1" u="none" strike="noStrike" cap="none" normalizeH="0" baseline="0" dirty="0" smtClean="0">
                                <a:ln>
                                  <a:noFill/>
                                </a:ln>
                                <a:solidFill>
                                  <a:schemeClr val="accent2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kumimoji="0" lang="en-US" sz="2800" b="0" i="1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accent2"/>
                            </a:solidFill>
                            <a:effectLst/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kumimoji="0" lang="en-US" sz="2800" b="0" i="1" u="none" strike="noStrike" cap="none" normalizeH="0" baseline="0" dirty="0" smtClean="0">
                                <a:ln>
                                  <a:noFill/>
                                </a:ln>
                                <a:solidFill>
                                  <a:schemeClr val="accent2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sz="2800" b="0" i="1" u="none" strike="noStrike" cap="none" normalizeH="0" baseline="0" dirty="0" smtClean="0">
                                <a:ln>
                                  <a:noFill/>
                                </a:ln>
                                <a:solidFill>
                                  <a:schemeClr val="accent2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kumimoji="0" lang="en-US" sz="2800" b="0" i="1" u="none" strike="noStrike" cap="none" normalizeH="0" baseline="0" dirty="0" smtClean="0">
                                <a:ln>
                                  <a:noFill/>
                                </a:ln>
                                <a:solidFill>
                                  <a:schemeClr val="accent2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0" lang="he-IL" sz="2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</a:endParaRPr>
                </a:p>
              </p:txBody>
            </p:sp>
          </mc:Choice>
          <mc:Fallback xmlns="">
            <p:sp>
              <p:nvSpPr>
                <p:cNvPr id="10" name="Oval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195468" y="4236720"/>
                  <a:ext cx="1356360" cy="792480"/>
                </a:xfrm>
                <a:prstGeom prst="ellipse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  <a:ln w="317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Straight Connector 14"/>
            <p:cNvCxnSpPr>
              <a:stCxn id="2" idx="3"/>
              <a:endCxn id="7" idx="7"/>
            </p:cNvCxnSpPr>
            <p:nvPr/>
          </p:nvCxnSpPr>
          <p:spPr bwMode="auto">
            <a:xfrm flipH="1">
              <a:off x="3350914" y="4059704"/>
              <a:ext cx="542048" cy="338792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" name="Straight Connector 16"/>
            <p:cNvCxnSpPr>
              <a:stCxn id="2" idx="5"/>
              <a:endCxn id="10" idx="1"/>
            </p:cNvCxnSpPr>
            <p:nvPr/>
          </p:nvCxnSpPr>
          <p:spPr bwMode="auto">
            <a:xfrm>
              <a:off x="4852054" y="4059704"/>
              <a:ext cx="542048" cy="293072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12497" y="2637555"/>
                <a:ext cx="9144000" cy="523220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 </m:t>
                      </m:r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+ </m:t>
                      </m:r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+ </m:t>
                      </m:r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he-IL" dirty="0">
                  <a:solidFill>
                    <a:schemeClr val="accent2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97" y="2637555"/>
                <a:ext cx="9144000" cy="523220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545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8" grpId="0"/>
      <p:bldP spid="9" grpId="0"/>
      <p:bldP spid="11" grpId="0"/>
      <p:bldP spid="14" grpId="0"/>
      <p:bldP spid="20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ZWICK@FZFMRKMFUVWYY57I" val="5101"/>
</p:tagLst>
</file>

<file path=ppt/theme/theme1.xml><?xml version="1.0" encoding="utf-8"?>
<a:theme xmlns:a="http://schemas.openxmlformats.org/drawingml/2006/main" name="Standarddesign">
  <a:themeElements>
    <a:clrScheme name="Standard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tandard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17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17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square" rtlCol="1">
        <a:spAutoFit/>
      </a:bodyPr>
      <a:lstStyle>
        <a:defPPr algn="ctr">
          <a:defRPr dirty="0">
            <a:cs typeface="Times New Roman" panose="02020603050405020304" pitchFamily="18" charset="0"/>
          </a:defRPr>
        </a:defPPr>
      </a:lstStyle>
    </a:tx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21472</TotalTime>
  <Words>1819</Words>
  <Application>Microsoft Office PowerPoint</Application>
  <PresentationFormat>On-screen Show (4:3)</PresentationFormat>
  <Paragraphs>131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MS PGothic</vt:lpstr>
      <vt:lpstr>MS PGothic</vt:lpstr>
      <vt:lpstr>SimSun</vt:lpstr>
      <vt:lpstr>Arial</vt:lpstr>
      <vt:lpstr>Cambria Math</vt:lpstr>
      <vt:lpstr>Comic Sans MS</vt:lpstr>
      <vt:lpstr>Times New Roman</vt:lpstr>
      <vt:lpstr>Standarddesign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Cell Probe Complexity</dc:title>
  <dc:creator>haimk</dc:creator>
  <cp:lastModifiedBy>zwick</cp:lastModifiedBy>
  <cp:revision>591</cp:revision>
  <dcterms:created xsi:type="dcterms:W3CDTF">2010-12-27T20:22:31Z</dcterms:created>
  <dcterms:modified xsi:type="dcterms:W3CDTF">2021-10-26T18:30:41Z</dcterms:modified>
</cp:coreProperties>
</file>