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764" r:id="rId2"/>
    <p:sldId id="788" r:id="rId3"/>
    <p:sldId id="789" r:id="rId4"/>
    <p:sldId id="790" r:id="rId5"/>
    <p:sldId id="791" r:id="rId6"/>
    <p:sldId id="792" r:id="rId7"/>
    <p:sldId id="793" r:id="rId8"/>
    <p:sldId id="796" r:id="rId9"/>
    <p:sldId id="795" r:id="rId10"/>
    <p:sldId id="798" r:id="rId11"/>
    <p:sldId id="799" r:id="rId12"/>
    <p:sldId id="800" r:id="rId13"/>
    <p:sldId id="812" r:id="rId14"/>
    <p:sldId id="811" r:id="rId15"/>
    <p:sldId id="807" r:id="rId16"/>
    <p:sldId id="846" r:id="rId17"/>
    <p:sldId id="803" r:id="rId18"/>
    <p:sldId id="802" r:id="rId19"/>
    <p:sldId id="813" r:id="rId20"/>
    <p:sldId id="809" r:id="rId21"/>
    <p:sldId id="806" r:id="rId22"/>
    <p:sldId id="814" r:id="rId23"/>
    <p:sldId id="815" r:id="rId24"/>
    <p:sldId id="810" r:id="rId25"/>
    <p:sldId id="816" r:id="rId26"/>
    <p:sldId id="797" r:id="rId27"/>
    <p:sldId id="817" r:id="rId28"/>
    <p:sldId id="818" r:id="rId29"/>
    <p:sldId id="819" r:id="rId30"/>
    <p:sldId id="832" r:id="rId31"/>
    <p:sldId id="833" r:id="rId32"/>
    <p:sldId id="830" r:id="rId33"/>
    <p:sldId id="831" r:id="rId34"/>
    <p:sldId id="834" r:id="rId35"/>
    <p:sldId id="835" r:id="rId36"/>
    <p:sldId id="836" r:id="rId37"/>
    <p:sldId id="837" r:id="rId38"/>
    <p:sldId id="829" r:id="rId39"/>
    <p:sldId id="827" r:id="rId40"/>
    <p:sldId id="828" r:id="rId41"/>
    <p:sldId id="821" r:id="rId42"/>
    <p:sldId id="820" r:id="rId43"/>
    <p:sldId id="823" r:id="rId44"/>
    <p:sldId id="824" r:id="rId45"/>
    <p:sldId id="825" r:id="rId46"/>
    <p:sldId id="838" r:id="rId47"/>
    <p:sldId id="844" r:id="rId48"/>
    <p:sldId id="845" r:id="rId49"/>
    <p:sldId id="839" r:id="rId50"/>
    <p:sldId id="840" r:id="rId51"/>
    <p:sldId id="841" r:id="rId52"/>
    <p:sldId id="842" r:id="rId53"/>
    <p:sldId id="843" r:id="rId54"/>
  </p:sldIdLst>
  <p:sldSz cx="9144000" cy="6858000" type="screen4x3"/>
  <p:notesSz cx="6845300" cy="9348788"/>
  <p:custDataLst>
    <p:tags r:id="rId57"/>
  </p:custDataLst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r" defTabSz="914400" rtl="1" eaLnBrk="1" latinLnBrk="0" hangingPunct="1"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6pPr>
    <a:lvl7pPr marL="2743200" algn="r" defTabSz="914400" rtl="1" eaLnBrk="1" latinLnBrk="0" hangingPunct="1"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7pPr>
    <a:lvl8pPr marL="3200400" algn="r" defTabSz="914400" rtl="1" eaLnBrk="1" latinLnBrk="0" hangingPunct="1"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8pPr>
    <a:lvl9pPr marL="3657600" algn="r" defTabSz="914400" rtl="1" eaLnBrk="1" latinLnBrk="0" hangingPunct="1"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5">
          <p15:clr>
            <a:srgbClr val="A4A3A4"/>
          </p15:clr>
        </p15:guide>
        <p15:guide id="2" pos="12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0000FF"/>
    <a:srgbClr val="33CC33"/>
    <a:srgbClr val="FF9900"/>
    <a:srgbClr val="FF0000"/>
    <a:srgbClr val="CC00CC"/>
    <a:srgbClr val="996600"/>
    <a:srgbClr val="663300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2" autoAdjust="0"/>
    <p:restoredTop sz="91299" autoAdjust="0"/>
  </p:normalViewPr>
  <p:slideViewPr>
    <p:cSldViewPr snapToGrid="0" snapToObjects="1">
      <p:cViewPr>
        <p:scale>
          <a:sx n="63" d="100"/>
          <a:sy n="63" d="100"/>
        </p:scale>
        <p:origin x="824" y="48"/>
      </p:cViewPr>
      <p:guideLst>
        <p:guide orient="horz" pos="1965"/>
        <p:guide pos="126"/>
      </p:guideLst>
    </p:cSldViewPr>
  </p:slideViewPr>
  <p:outlineViewPr>
    <p:cViewPr>
      <p:scale>
        <a:sx n="33" d="100"/>
        <a:sy n="33" d="100"/>
      </p:scale>
      <p:origin x="0" y="-18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gs" Target="tags/tag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83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82063"/>
            <a:ext cx="2967038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83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882063"/>
            <a:ext cx="2967037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Times New Roman" pitchFamily="18" charset="0"/>
              </a:defRPr>
            </a:lvl1pPr>
          </a:lstStyle>
          <a:p>
            <a:pPr>
              <a:defRPr/>
            </a:pPr>
            <a:fld id="{BF643B70-72F5-4B02-974E-5E4037605E65}" type="slidenum">
              <a:rPr lang="he-IL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35874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85850" y="701675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40238"/>
            <a:ext cx="5019675" cy="420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962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82063"/>
            <a:ext cx="2967038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62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882063"/>
            <a:ext cx="2967037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Times New Roman" pitchFamily="18" charset="0"/>
              </a:defRPr>
            </a:lvl1pPr>
          </a:lstStyle>
          <a:p>
            <a:pPr>
              <a:defRPr/>
            </a:pPr>
            <a:fld id="{AE625E25-DBEC-4BC3-AC7F-0F9EA8BA7535}" type="slidenum">
              <a:rPr lang="he-IL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851763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en-US" dirty="0" smtClean="0">
              <a:latin typeface="Times New Roman" pitchFamily="18" charset="0"/>
            </a:endParaRP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11226" indent="-273548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094194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531871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1969549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407227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844904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282582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720259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eaLnBrk="1" hangingPunct="1"/>
            <a:fld id="{111C832A-9F71-49E5-B1F8-46F9DD3390EE}" type="slidenum">
              <a:rPr lang="he-IL" altLang="en-US" sz="120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</a:t>
            </a:fld>
            <a:endParaRPr lang="en-US" alt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7798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en-US" dirty="0" smtClean="0">
              <a:latin typeface="Times New Roman" pitchFamily="18" charset="0"/>
            </a:endParaRP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11226" indent="-273548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094194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531871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1969549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407227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844904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282582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720259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eaLnBrk="1" hangingPunct="1"/>
            <a:fld id="{111C832A-9F71-49E5-B1F8-46F9DD3390EE}" type="slidenum">
              <a:rPr lang="he-IL" altLang="en-US" sz="120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11</a:t>
            </a:fld>
            <a:endParaRPr lang="en-US" alt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4624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en-US" dirty="0" smtClean="0">
              <a:latin typeface="Times New Roman" pitchFamily="18" charset="0"/>
            </a:endParaRP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11226" indent="-273548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094194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531871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1969549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407227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844904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282582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720259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eaLnBrk="1" hangingPunct="1"/>
            <a:fld id="{111C832A-9F71-49E5-B1F8-46F9DD3390EE}" type="slidenum">
              <a:rPr lang="he-IL" altLang="en-US" sz="120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12</a:t>
            </a:fld>
            <a:endParaRPr lang="en-US" alt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8026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en-US" dirty="0" smtClean="0">
              <a:latin typeface="Times New Roman" pitchFamily="18" charset="0"/>
            </a:endParaRP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11226" indent="-273548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094194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531871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1969549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407227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844904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282582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720259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eaLnBrk="1" hangingPunct="1"/>
            <a:fld id="{111C832A-9F71-49E5-B1F8-46F9DD3390EE}" type="slidenum">
              <a:rPr lang="he-IL" altLang="en-US" sz="120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13</a:t>
            </a:fld>
            <a:endParaRPr lang="en-US" alt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9546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en-US" dirty="0" smtClean="0">
              <a:latin typeface="Times New Roman" pitchFamily="18" charset="0"/>
            </a:endParaRP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11226" indent="-273548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094194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531871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1969549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407227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844904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282582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720259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eaLnBrk="1" hangingPunct="1"/>
            <a:fld id="{111C832A-9F71-49E5-B1F8-46F9DD3390EE}" type="slidenum">
              <a:rPr lang="he-IL" altLang="en-US" sz="120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14</a:t>
            </a:fld>
            <a:endParaRPr lang="en-US" alt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2121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en-US" dirty="0" smtClean="0">
              <a:latin typeface="Times New Roman" pitchFamily="18" charset="0"/>
            </a:endParaRP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11226" indent="-273548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094194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531871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1969549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407227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844904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282582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720259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eaLnBrk="1" hangingPunct="1"/>
            <a:fld id="{111C832A-9F71-49E5-B1F8-46F9DD3390EE}" type="slidenum">
              <a:rPr lang="he-IL" altLang="en-US" sz="120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15</a:t>
            </a:fld>
            <a:endParaRPr lang="en-US" alt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8628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en-US" dirty="0" smtClean="0">
              <a:latin typeface="Times New Roman" pitchFamily="18" charset="0"/>
            </a:endParaRP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11226" indent="-273548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094194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531871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1969549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407227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844904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282582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720259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eaLnBrk="1" hangingPunct="1"/>
            <a:fld id="{111C832A-9F71-49E5-B1F8-46F9DD3390EE}" type="slidenum">
              <a:rPr lang="he-IL" altLang="en-US" sz="120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16</a:t>
            </a:fld>
            <a:endParaRPr lang="en-US" alt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3730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en-US" dirty="0" smtClean="0">
              <a:latin typeface="Times New Roman" pitchFamily="18" charset="0"/>
            </a:endParaRP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11226" indent="-273548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094194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531871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1969549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407227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844904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282582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720259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eaLnBrk="1" hangingPunct="1"/>
            <a:fld id="{111C832A-9F71-49E5-B1F8-46F9DD3390EE}" type="slidenum">
              <a:rPr lang="he-IL" altLang="en-US" sz="120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17</a:t>
            </a:fld>
            <a:endParaRPr lang="en-US" alt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71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en-US" dirty="0" smtClean="0">
              <a:latin typeface="Times New Roman" pitchFamily="18" charset="0"/>
            </a:endParaRP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11226" indent="-273548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094194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531871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1969549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407227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844904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282582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720259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eaLnBrk="1" hangingPunct="1"/>
            <a:fld id="{111C832A-9F71-49E5-B1F8-46F9DD3390EE}" type="slidenum">
              <a:rPr lang="he-IL" altLang="en-US" sz="120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18</a:t>
            </a:fld>
            <a:endParaRPr lang="en-US" alt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9068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en-US" dirty="0" smtClean="0">
              <a:latin typeface="Times New Roman" pitchFamily="18" charset="0"/>
            </a:endParaRP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11226" indent="-273548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094194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531871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1969549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407227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844904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282582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720259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eaLnBrk="1" hangingPunct="1"/>
            <a:fld id="{111C832A-9F71-49E5-B1F8-46F9DD3390EE}" type="slidenum">
              <a:rPr lang="he-IL" altLang="en-US" sz="120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21</a:t>
            </a:fld>
            <a:endParaRPr lang="en-US" alt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1374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625E25-DBEC-4BC3-AC7F-0F9EA8BA7535}" type="slidenum">
              <a:rPr lang="he-IL" smtClean="0"/>
              <a:pPr>
                <a:defRPr/>
              </a:pPr>
              <a:t>23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40697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en-US" dirty="0" smtClean="0">
              <a:latin typeface="Times New Roman" pitchFamily="18" charset="0"/>
            </a:endParaRP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11226" indent="-273548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094194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531871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1969549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407227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844904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282582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720259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eaLnBrk="1" hangingPunct="1"/>
            <a:fld id="{111C832A-9F71-49E5-B1F8-46F9DD3390EE}" type="slidenum">
              <a:rPr lang="he-IL" altLang="en-US" sz="120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3</a:t>
            </a:fld>
            <a:endParaRPr lang="en-US" alt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1391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pitchFamily="18" charset="0"/>
              </a:rPr>
              <a:t>Add additional results</a:t>
            </a:r>
            <a:endParaRPr lang="he-IL" altLang="en-US" dirty="0" smtClean="0">
              <a:latin typeface="Times New Roman" pitchFamily="18" charset="0"/>
            </a:endParaRP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11226" indent="-273548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094194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531871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1969549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407227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844904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282582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720259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eaLnBrk="1" hangingPunct="1"/>
            <a:fld id="{111C832A-9F71-49E5-B1F8-46F9DD3390EE}" type="slidenum">
              <a:rPr lang="he-IL" altLang="en-US" sz="120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25</a:t>
            </a:fld>
            <a:endParaRPr lang="en-US" alt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8948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pitchFamily="18" charset="0"/>
              </a:rPr>
              <a:t>Add additional results</a:t>
            </a:r>
            <a:endParaRPr lang="he-IL" altLang="en-US" dirty="0" smtClean="0">
              <a:latin typeface="Times New Roman" pitchFamily="18" charset="0"/>
            </a:endParaRP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11226" indent="-273548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094194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531871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1969549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407227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844904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282582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720259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eaLnBrk="1" hangingPunct="1"/>
            <a:fld id="{111C832A-9F71-49E5-B1F8-46F9DD3390EE}" type="slidenum">
              <a:rPr lang="he-IL" altLang="en-US" sz="120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26</a:t>
            </a:fld>
            <a:endParaRPr lang="en-US" alt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3806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625E25-DBEC-4BC3-AC7F-0F9EA8BA7535}" type="slidenum">
              <a:rPr lang="he-IL" smtClean="0"/>
              <a:pPr>
                <a:defRPr/>
              </a:pPr>
              <a:t>28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837715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625E25-DBEC-4BC3-AC7F-0F9EA8BA7535}" type="slidenum">
              <a:rPr lang="he-IL" smtClean="0"/>
              <a:pPr>
                <a:defRPr/>
              </a:pPr>
              <a:t>29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266138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625E25-DBEC-4BC3-AC7F-0F9EA8BA7535}" type="slidenum">
              <a:rPr lang="he-IL" smtClean="0"/>
              <a:pPr>
                <a:defRPr/>
              </a:pPr>
              <a:t>30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614849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625E25-DBEC-4BC3-AC7F-0F9EA8BA7535}" type="slidenum">
              <a:rPr lang="he-IL" smtClean="0"/>
              <a:pPr>
                <a:defRPr/>
              </a:pPr>
              <a:t>31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458515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pitchFamily="18" charset="0"/>
              </a:rPr>
              <a:t>Add numbers to the path?</a:t>
            </a:r>
            <a:endParaRPr lang="he-IL" altLang="en-US" dirty="0" smtClean="0">
              <a:latin typeface="Times New Roman" pitchFamily="18" charset="0"/>
            </a:endParaRP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11226" indent="-273548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094194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531871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1969549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407227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844904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282582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720259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eaLnBrk="1" hangingPunct="1"/>
            <a:fld id="{111C832A-9F71-49E5-B1F8-46F9DD3390EE}" type="slidenum">
              <a:rPr lang="he-IL" altLang="en-US" sz="120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32</a:t>
            </a:fld>
            <a:endParaRPr lang="en-US" alt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1861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625E25-DBEC-4BC3-AC7F-0F9EA8BA7535}" type="slidenum">
              <a:rPr lang="he-IL" smtClean="0"/>
              <a:pPr>
                <a:defRPr/>
              </a:pPr>
              <a:t>34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82862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625E25-DBEC-4BC3-AC7F-0F9EA8BA7535}" type="slidenum">
              <a:rPr lang="he-IL" smtClean="0"/>
              <a:pPr>
                <a:defRPr/>
              </a:pPr>
              <a:t>35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136889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pitchFamily="18" charset="0"/>
              </a:rPr>
              <a:t>Add numbers to the path?</a:t>
            </a:r>
            <a:endParaRPr lang="he-IL" altLang="en-US" dirty="0" smtClean="0">
              <a:latin typeface="Times New Roman" pitchFamily="18" charset="0"/>
            </a:endParaRP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11226" indent="-273548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094194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531871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1969549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407227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844904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282582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720259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eaLnBrk="1" hangingPunct="1"/>
            <a:fld id="{111C832A-9F71-49E5-B1F8-46F9DD3390EE}" type="slidenum">
              <a:rPr lang="he-IL" altLang="en-US" sz="120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38</a:t>
            </a:fld>
            <a:endParaRPr lang="en-US" alt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888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pitchFamily="18" charset="0"/>
              </a:rPr>
              <a:t>Add weights?</a:t>
            </a:r>
            <a:endParaRPr lang="he-IL" altLang="en-US" dirty="0" smtClean="0">
              <a:latin typeface="Times New Roman" pitchFamily="18" charset="0"/>
            </a:endParaRP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11226" indent="-273548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094194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531871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1969549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407227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844904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282582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720259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eaLnBrk="1" hangingPunct="1"/>
            <a:fld id="{111C832A-9F71-49E5-B1F8-46F9DD3390EE}" type="slidenum">
              <a:rPr lang="he-IL" altLang="en-US" sz="120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4</a:t>
            </a:fld>
            <a:endParaRPr lang="en-US" alt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1538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pitchFamily="18" charset="0"/>
              </a:rPr>
              <a:t>Add numbers to the path?</a:t>
            </a:r>
            <a:endParaRPr lang="he-IL" altLang="en-US" dirty="0" smtClean="0">
              <a:latin typeface="Times New Roman" pitchFamily="18" charset="0"/>
            </a:endParaRP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11226" indent="-273548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094194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531871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1969549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407227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844904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282582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720259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eaLnBrk="1" hangingPunct="1"/>
            <a:fld id="{111C832A-9F71-49E5-B1F8-46F9DD3390EE}" type="slidenum">
              <a:rPr lang="he-IL" altLang="en-US" sz="120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39</a:t>
            </a:fld>
            <a:endParaRPr lang="en-US" alt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6808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pitchFamily="18" charset="0"/>
              </a:rPr>
              <a:t>Add numbers to the path?</a:t>
            </a:r>
            <a:endParaRPr lang="he-IL" altLang="en-US" dirty="0" smtClean="0">
              <a:latin typeface="Times New Roman" pitchFamily="18" charset="0"/>
            </a:endParaRP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11226" indent="-273548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094194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531871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1969549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407227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844904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282582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720259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eaLnBrk="1" hangingPunct="1"/>
            <a:fld id="{111C832A-9F71-49E5-B1F8-46F9DD3390EE}" type="slidenum">
              <a:rPr lang="he-IL" altLang="en-US" sz="120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40</a:t>
            </a:fld>
            <a:endParaRPr lang="en-US" alt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8976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625E25-DBEC-4BC3-AC7F-0F9EA8BA7535}" type="slidenum">
              <a:rPr lang="he-IL" smtClean="0"/>
              <a:pPr>
                <a:defRPr/>
              </a:pPr>
              <a:t>41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448058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625E25-DBEC-4BC3-AC7F-0F9EA8BA7535}" type="slidenum">
              <a:rPr lang="he-IL" smtClean="0"/>
              <a:pPr>
                <a:defRPr/>
              </a:pPr>
              <a:t>42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345304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625E25-DBEC-4BC3-AC7F-0F9EA8BA7535}" type="slidenum">
              <a:rPr lang="he-IL" smtClean="0"/>
              <a:pPr>
                <a:defRPr/>
              </a:pPr>
              <a:t>43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474902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625E25-DBEC-4BC3-AC7F-0F9EA8BA7535}" type="slidenum">
              <a:rPr lang="he-IL" smtClean="0"/>
              <a:pPr>
                <a:defRPr/>
              </a:pPr>
              <a:t>44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7843875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625E25-DBEC-4BC3-AC7F-0F9EA8BA7535}" type="slidenum">
              <a:rPr lang="he-IL" smtClean="0"/>
              <a:pPr>
                <a:defRPr/>
              </a:pPr>
              <a:t>45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405600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625E25-DBEC-4BC3-AC7F-0F9EA8BA7535}" type="slidenum">
              <a:rPr lang="he-IL" smtClean="0"/>
              <a:pPr>
                <a:defRPr/>
              </a:pPr>
              <a:t>46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0042195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pitchFamily="18" charset="0"/>
              </a:rPr>
              <a:t>Add numbers to the path?</a:t>
            </a:r>
            <a:endParaRPr lang="he-IL" altLang="en-US" dirty="0" smtClean="0">
              <a:latin typeface="Times New Roman" pitchFamily="18" charset="0"/>
            </a:endParaRP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11226" indent="-273548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094194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531871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1969549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407227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844904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282582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720259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eaLnBrk="1" hangingPunct="1"/>
            <a:fld id="{111C832A-9F71-49E5-B1F8-46F9DD3390EE}" type="slidenum">
              <a:rPr lang="he-IL" altLang="en-US" sz="120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49</a:t>
            </a:fld>
            <a:endParaRPr lang="en-US" alt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11515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pitchFamily="18" charset="0"/>
              </a:rPr>
              <a:t>Add numbers to the path?</a:t>
            </a:r>
            <a:endParaRPr lang="he-IL" altLang="en-US" dirty="0" smtClean="0">
              <a:latin typeface="Times New Roman" pitchFamily="18" charset="0"/>
            </a:endParaRP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11226" indent="-273548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094194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531871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1969549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407227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844904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282582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720259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eaLnBrk="1" hangingPunct="1"/>
            <a:fld id="{111C832A-9F71-49E5-B1F8-46F9DD3390EE}" type="slidenum">
              <a:rPr lang="he-IL" altLang="en-US" sz="120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50</a:t>
            </a:fld>
            <a:endParaRPr lang="en-US" alt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570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pitchFamily="18" charset="0"/>
              </a:rPr>
              <a:t>Add numbers to the path?</a:t>
            </a:r>
            <a:endParaRPr lang="he-IL" altLang="en-US" dirty="0" smtClean="0">
              <a:latin typeface="Times New Roman" pitchFamily="18" charset="0"/>
            </a:endParaRP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11226" indent="-273548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094194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531871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1969549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407227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844904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282582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720259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eaLnBrk="1" hangingPunct="1"/>
            <a:fld id="{111C832A-9F71-49E5-B1F8-46F9DD3390EE}" type="slidenum">
              <a:rPr lang="he-IL" altLang="en-US" sz="120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5</a:t>
            </a:fld>
            <a:endParaRPr lang="en-US" alt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02307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pitchFamily="18" charset="0"/>
              </a:rPr>
              <a:t>Add numbers to the path?</a:t>
            </a:r>
            <a:endParaRPr lang="he-IL" altLang="en-US" dirty="0" smtClean="0">
              <a:latin typeface="Times New Roman" pitchFamily="18" charset="0"/>
            </a:endParaRP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11226" indent="-273548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094194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531871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1969549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407227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844904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282582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720259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eaLnBrk="1" hangingPunct="1"/>
            <a:fld id="{111C832A-9F71-49E5-B1F8-46F9DD3390EE}" type="slidenum">
              <a:rPr lang="he-IL" altLang="en-US" sz="120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51</a:t>
            </a:fld>
            <a:endParaRPr lang="en-US" alt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80555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pitchFamily="18" charset="0"/>
              </a:rPr>
              <a:t>Add numbers to the path?</a:t>
            </a:r>
            <a:endParaRPr lang="he-IL" altLang="en-US" dirty="0" smtClean="0">
              <a:latin typeface="Times New Roman" pitchFamily="18" charset="0"/>
            </a:endParaRP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11226" indent="-273548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094194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531871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1969549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407227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844904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282582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720259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eaLnBrk="1" hangingPunct="1"/>
            <a:fld id="{111C832A-9F71-49E5-B1F8-46F9DD3390EE}" type="slidenum">
              <a:rPr lang="he-IL" altLang="en-US" sz="120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52</a:t>
            </a:fld>
            <a:endParaRPr lang="en-US" alt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95644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pitchFamily="18" charset="0"/>
              </a:rPr>
              <a:t>Add numbers to the path?</a:t>
            </a:r>
            <a:endParaRPr lang="he-IL" altLang="en-US" dirty="0" smtClean="0">
              <a:latin typeface="Times New Roman" pitchFamily="18" charset="0"/>
            </a:endParaRP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11226" indent="-273548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094194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531871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1969549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407227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844904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282582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720259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eaLnBrk="1" hangingPunct="1"/>
            <a:fld id="{111C832A-9F71-49E5-B1F8-46F9DD3390EE}" type="slidenum">
              <a:rPr lang="he-IL" altLang="en-US" sz="120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53</a:t>
            </a:fld>
            <a:endParaRPr lang="en-US" alt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989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pitchFamily="18" charset="0"/>
              </a:rPr>
              <a:t>Add additional results</a:t>
            </a:r>
            <a:endParaRPr lang="he-IL" altLang="en-US" dirty="0" smtClean="0">
              <a:latin typeface="Times New Roman" pitchFamily="18" charset="0"/>
            </a:endParaRP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11226" indent="-273548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094194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531871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1969549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407227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844904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282582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720259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eaLnBrk="1" hangingPunct="1"/>
            <a:fld id="{111C832A-9F71-49E5-B1F8-46F9DD3390EE}" type="slidenum">
              <a:rPr lang="he-IL" altLang="en-US" sz="120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6</a:t>
            </a:fld>
            <a:endParaRPr lang="en-US" alt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510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pitchFamily="18" charset="0"/>
              </a:rPr>
              <a:t>Add additional results</a:t>
            </a:r>
            <a:endParaRPr lang="he-IL" altLang="en-US" dirty="0" smtClean="0">
              <a:latin typeface="Times New Roman" pitchFamily="18" charset="0"/>
            </a:endParaRP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11226" indent="-273548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094194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531871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1969549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407227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844904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282582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720259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eaLnBrk="1" hangingPunct="1"/>
            <a:fld id="{111C832A-9F71-49E5-B1F8-46F9DD3390EE}" type="slidenum">
              <a:rPr lang="he-IL" altLang="en-US" sz="120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7</a:t>
            </a:fld>
            <a:endParaRPr lang="en-US" alt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804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en-US" dirty="0" smtClean="0">
              <a:latin typeface="Times New Roman" pitchFamily="18" charset="0"/>
            </a:endParaRP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11226" indent="-273548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094194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531871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1969549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407227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844904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282582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720259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eaLnBrk="1" hangingPunct="1"/>
            <a:fld id="{111C832A-9F71-49E5-B1F8-46F9DD3390EE}" type="slidenum">
              <a:rPr lang="he-IL" altLang="en-US" sz="120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8</a:t>
            </a:fld>
            <a:endParaRPr lang="en-US" alt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1697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en-US" dirty="0" smtClean="0">
              <a:latin typeface="Times New Roman" pitchFamily="18" charset="0"/>
            </a:endParaRP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11226" indent="-273548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094194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531871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1969549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407227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844904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282582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720259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eaLnBrk="1" hangingPunct="1"/>
            <a:fld id="{111C832A-9F71-49E5-B1F8-46F9DD3390EE}" type="slidenum">
              <a:rPr lang="he-IL" altLang="en-US" sz="120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9</a:t>
            </a:fld>
            <a:endParaRPr lang="en-US" alt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2540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en-US" dirty="0" smtClean="0">
              <a:latin typeface="Times New Roman" pitchFamily="18" charset="0"/>
            </a:endParaRP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11226" indent="-273548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094194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531871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1969549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407227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844904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282582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720259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eaLnBrk="1" hangingPunct="1"/>
            <a:fld id="{111C832A-9F71-49E5-B1F8-46F9DD3390EE}" type="slidenum">
              <a:rPr lang="he-IL" altLang="en-US" sz="120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10</a:t>
            </a:fld>
            <a:endParaRPr lang="en-US" alt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505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1F73D6-241D-4BBB-BFEC-227D9ACB7202}" type="datetime1">
              <a:rPr lang="en-US"/>
              <a:pPr>
                <a:defRPr/>
              </a:pPr>
              <a:t>19-Oct-21</a:t>
            </a:fld>
            <a:endParaRPr lang="da-D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4389C0-034B-4629-98AF-BB6D02A1E077}" type="slidenum">
              <a:rPr lang="he-IL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5C6F6B-35D0-4536-B3C2-37B802F3CA98}" type="datetime1">
              <a:rPr lang="en-US"/>
              <a:pPr>
                <a:defRPr/>
              </a:pPr>
              <a:t>19-Oct-21</a:t>
            </a:fld>
            <a:endParaRPr lang="da-D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22EDA-3C43-40BD-977F-87699513D50A}" type="slidenum">
              <a:rPr lang="he-IL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52425"/>
            <a:ext cx="19431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52425"/>
            <a:ext cx="56769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3FAF06-9830-4676-B7DE-A24A875F9C71}" type="datetime1">
              <a:rPr lang="en-US"/>
              <a:pPr>
                <a:defRPr/>
              </a:pPr>
              <a:t>19-Oct-21</a:t>
            </a:fld>
            <a:endParaRPr lang="da-D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A8750E-1E0E-4611-BC79-1B4E06425662}" type="slidenum">
              <a:rPr lang="he-IL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0C7408-BFB9-4F4B-B3E6-0E0B9555CF6E}" type="datetime1">
              <a:rPr lang="en-US"/>
              <a:pPr>
                <a:defRPr/>
              </a:pPr>
              <a:t>19-Oct-21</a:t>
            </a:fld>
            <a:endParaRPr lang="da-D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00F68C-BBD2-46E1-B90F-66FA6C580677}" type="slidenum">
              <a:rPr lang="he-IL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9E4F3-E4B5-4CF0-86FF-C9E9C4A8D9FB}" type="datetime1">
              <a:rPr lang="en-US"/>
              <a:pPr>
                <a:defRPr/>
              </a:pPr>
              <a:t>19-Oct-21</a:t>
            </a:fld>
            <a:endParaRPr lang="da-D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4482C9-A053-4606-A934-19A999DF17D1}" type="slidenum">
              <a:rPr lang="he-IL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52A10B-AFF9-439F-B4DF-ACB91EB5A23B}" type="datetime1">
              <a:rPr lang="en-US"/>
              <a:pPr>
                <a:defRPr/>
              </a:pPr>
              <a:t>19-Oct-21</a:t>
            </a:fld>
            <a:endParaRPr lang="da-D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112AF0-5082-4FCD-AC9F-D1DCC37E7248}" type="slidenum">
              <a:rPr lang="he-IL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FAA276-62C2-4EF6-BF67-0F520333651A}" type="datetime1">
              <a:rPr lang="en-US"/>
              <a:pPr>
                <a:defRPr/>
              </a:pPr>
              <a:t>19-Oct-21</a:t>
            </a:fld>
            <a:endParaRPr lang="da-DK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E30BCC-4FE8-4323-9D37-EB2FF5EE1240}" type="slidenum">
              <a:rPr lang="he-IL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695471-09FF-451D-8B0B-9341A341AC58}" type="datetime1">
              <a:rPr lang="en-US"/>
              <a:pPr>
                <a:defRPr/>
              </a:pPr>
              <a:t>19-Oct-21</a:t>
            </a:fld>
            <a:endParaRPr lang="da-DK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8EE813-DA2D-4777-91FF-653FB650E136}" type="slidenum">
              <a:rPr lang="he-IL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C28E6C-00EA-4A9D-A529-A256D18F3259}" type="datetime1">
              <a:rPr lang="en-US"/>
              <a:pPr>
                <a:defRPr/>
              </a:pPr>
              <a:t>19-Oct-21</a:t>
            </a:fld>
            <a:endParaRPr lang="da-DK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322045-5F67-491E-BB82-F45F889CE585}" type="slidenum">
              <a:rPr lang="he-IL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2B452F-C285-4051-9771-43C3534AAE1C}" type="datetime1">
              <a:rPr lang="en-US"/>
              <a:pPr>
                <a:defRPr/>
              </a:pPr>
              <a:t>19-Oct-21</a:t>
            </a:fld>
            <a:endParaRPr lang="da-D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A1C91C-9EEF-49BE-AA94-4E87577EEE09}" type="slidenum">
              <a:rPr lang="he-IL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6018B8-5B6A-4ECF-A9E0-15E862929F1F}" type="datetime1">
              <a:rPr lang="en-US"/>
              <a:pPr>
                <a:defRPr/>
              </a:pPr>
              <a:t>19-Oct-21</a:t>
            </a:fld>
            <a:endParaRPr lang="da-D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5849B4-BABD-4604-B49B-AA22EABF32C6}" type="slidenum">
              <a:rPr lang="he-IL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52425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titeltypografi i masteren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40812B7B-985F-4055-9F8F-BD4DB8581CAB}" type="datetime1">
              <a:rPr lang="en-US"/>
              <a:pPr>
                <a:defRPr/>
              </a:pPr>
              <a:t>19-Oct-21</a:t>
            </a:fld>
            <a:endParaRPr lang="da-DK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  <a:ea typeface="ＭＳ Ｐゴシック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Times New Roman" pitchFamily="18" charset="0"/>
              </a:defRPr>
            </a:lvl1pPr>
          </a:lstStyle>
          <a:p>
            <a:pPr>
              <a:defRPr/>
            </a:pPr>
            <a:fld id="{17F3696A-42C3-494D-9C8C-06B87DB4B428}" type="slidenum">
              <a:rPr lang="he-IL"/>
              <a:pPr>
                <a:defRPr/>
              </a:pPr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MS PGothic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10.png"/><Relationship Id="rId4" Type="http://schemas.openxmlformats.org/officeDocument/2006/relationships/image" Target="../media/image16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9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10.png"/><Relationship Id="rId4" Type="http://schemas.openxmlformats.org/officeDocument/2006/relationships/image" Target="../media/image23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6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openxmlformats.org/officeDocument/2006/relationships/image" Target="../media/image28.png"/><Relationship Id="rId5" Type="http://schemas.openxmlformats.org/officeDocument/2006/relationships/image" Target="../media/image37.png"/><Relationship Id="rId10" Type="http://schemas.openxmlformats.org/officeDocument/2006/relationships/image" Target="../media/image27.png"/><Relationship Id="rId9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7" Type="http://schemas.openxmlformats.org/officeDocument/2006/relationships/image" Target="../media/image20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0.png"/><Relationship Id="rId5" Type="http://schemas.openxmlformats.org/officeDocument/2006/relationships/image" Target="../media/image180.png"/><Relationship Id="rId10" Type="http://schemas.openxmlformats.org/officeDocument/2006/relationships/image" Target="../media/image261.png"/><Relationship Id="rId4" Type="http://schemas.openxmlformats.org/officeDocument/2006/relationships/image" Target="../media/image170.png"/><Relationship Id="rId9" Type="http://schemas.openxmlformats.org/officeDocument/2006/relationships/image" Target="../media/image22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3" Type="http://schemas.openxmlformats.org/officeDocument/2006/relationships/image" Target="../media/image230.png"/><Relationship Id="rId7" Type="http://schemas.openxmlformats.org/officeDocument/2006/relationships/image" Target="../media/image27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21" Type="http://schemas.openxmlformats.org/officeDocument/2006/relationships/image" Target="../media/image58.png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5" Type="http://schemas.openxmlformats.org/officeDocument/2006/relationships/image" Target="../media/image62.png"/><Relationship Id="rId16" Type="http://schemas.openxmlformats.org/officeDocument/2006/relationships/image" Target="../media/image53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48.png"/><Relationship Id="rId24" Type="http://schemas.openxmlformats.org/officeDocument/2006/relationships/image" Target="../media/image61.png"/><Relationship Id="rId15" Type="http://schemas.openxmlformats.org/officeDocument/2006/relationships/image" Target="../media/image52.png"/><Relationship Id="rId23" Type="http://schemas.openxmlformats.org/officeDocument/2006/relationships/image" Target="../media/image60.png"/><Relationship Id="rId10" Type="http://schemas.openxmlformats.org/officeDocument/2006/relationships/image" Target="../media/image47.png"/><Relationship Id="rId19" Type="http://schemas.openxmlformats.org/officeDocument/2006/relationships/image" Target="../media/image56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Relationship Id="rId22" Type="http://schemas.openxmlformats.org/officeDocument/2006/relationships/image" Target="../media/image59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0.png"/><Relationship Id="rId18" Type="http://schemas.openxmlformats.org/officeDocument/2006/relationships/image" Target="../media/image490.png"/><Relationship Id="rId26" Type="http://schemas.openxmlformats.org/officeDocument/2006/relationships/image" Target="../media/image65.png"/><Relationship Id="rId21" Type="http://schemas.openxmlformats.org/officeDocument/2006/relationships/image" Target="../media/image600.png"/><Relationship Id="rId17" Type="http://schemas.openxmlformats.org/officeDocument/2006/relationships/image" Target="../media/image480.png"/><Relationship Id="rId25" Type="http://schemas.openxmlformats.org/officeDocument/2006/relationships/image" Target="../media/image64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470.png"/><Relationship Id="rId20" Type="http://schemas.openxmlformats.org/officeDocument/2006/relationships/image" Target="../media/image5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0.png"/><Relationship Id="rId24" Type="http://schemas.openxmlformats.org/officeDocument/2006/relationships/image" Target="../media/image63.png"/><Relationship Id="rId5" Type="http://schemas.openxmlformats.org/officeDocument/2006/relationships/image" Target="../media/image360.png"/><Relationship Id="rId15" Type="http://schemas.openxmlformats.org/officeDocument/2006/relationships/image" Target="../media/image460.png"/><Relationship Id="rId23" Type="http://schemas.openxmlformats.org/officeDocument/2006/relationships/image" Target="../media/image620.png"/><Relationship Id="rId19" Type="http://schemas.openxmlformats.org/officeDocument/2006/relationships/image" Target="../media/image580.png"/><Relationship Id="rId14" Type="http://schemas.openxmlformats.org/officeDocument/2006/relationships/image" Target="../media/image450.png"/><Relationship Id="rId22" Type="http://schemas.openxmlformats.org/officeDocument/2006/relationships/image" Target="../media/image61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12" Type="http://schemas.openxmlformats.org/officeDocument/2006/relationships/image" Target="../media/image8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11" Type="http://schemas.openxmlformats.org/officeDocument/2006/relationships/image" Target="../media/image85.png"/><Relationship Id="rId5" Type="http://schemas.openxmlformats.org/officeDocument/2006/relationships/image" Target="../media/image79.png"/><Relationship Id="rId10" Type="http://schemas.openxmlformats.org/officeDocument/2006/relationships/image" Target="../media/image84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32.png"/><Relationship Id="rId7" Type="http://schemas.openxmlformats.org/officeDocument/2006/relationships/image" Target="../media/image9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1.png"/><Relationship Id="rId5" Type="http://schemas.openxmlformats.org/officeDocument/2006/relationships/image" Target="../media/image33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9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3.png"/><Relationship Id="rId5" Type="http://schemas.openxmlformats.org/officeDocument/2006/relationships/image" Target="../media/image90.png"/><Relationship Id="rId4" Type="http://schemas.openxmlformats.org/officeDocument/2006/relationships/image" Target="../media/image9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image" Target="../media/image9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13" Type="http://schemas.openxmlformats.org/officeDocument/2006/relationships/image" Target="../media/image114.png"/><Relationship Id="rId3" Type="http://schemas.openxmlformats.org/officeDocument/2006/relationships/image" Target="../media/image104.png"/><Relationship Id="rId7" Type="http://schemas.openxmlformats.org/officeDocument/2006/relationships/image" Target="../media/image108.png"/><Relationship Id="rId12" Type="http://schemas.openxmlformats.org/officeDocument/2006/relationships/image" Target="../media/image1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7.png"/><Relationship Id="rId11" Type="http://schemas.openxmlformats.org/officeDocument/2006/relationships/image" Target="../media/image112.png"/><Relationship Id="rId5" Type="http://schemas.openxmlformats.org/officeDocument/2006/relationships/image" Target="../media/image106.png"/><Relationship Id="rId15" Type="http://schemas.openxmlformats.org/officeDocument/2006/relationships/image" Target="../media/image116.png"/><Relationship Id="rId10" Type="http://schemas.openxmlformats.org/officeDocument/2006/relationships/image" Target="../media/image111.png"/><Relationship Id="rId4" Type="http://schemas.openxmlformats.org/officeDocument/2006/relationships/image" Target="../media/image105.png"/><Relationship Id="rId9" Type="http://schemas.openxmlformats.org/officeDocument/2006/relationships/image" Target="../media/image110.png"/><Relationship Id="rId14" Type="http://schemas.openxmlformats.org/officeDocument/2006/relationships/image" Target="../media/image1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7" Type="http://schemas.openxmlformats.org/officeDocument/2006/relationships/image" Target="../media/image1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1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3" Type="http://schemas.openxmlformats.org/officeDocument/2006/relationships/image" Target="../media/image123.png"/><Relationship Id="rId7" Type="http://schemas.openxmlformats.org/officeDocument/2006/relationships/image" Target="../media/image1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6.png"/><Relationship Id="rId5" Type="http://schemas.openxmlformats.org/officeDocument/2006/relationships/image" Target="../media/image125.png"/><Relationship Id="rId4" Type="http://schemas.openxmlformats.org/officeDocument/2006/relationships/image" Target="../media/image3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2.png"/><Relationship Id="rId5" Type="http://schemas.openxmlformats.org/officeDocument/2006/relationships/image" Target="../media/image131.png"/><Relationship Id="rId4" Type="http://schemas.openxmlformats.org/officeDocument/2006/relationships/image" Target="../media/image13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png"/><Relationship Id="rId3" Type="http://schemas.openxmlformats.org/officeDocument/2006/relationships/image" Target="../media/image168.png"/><Relationship Id="rId7" Type="http://schemas.openxmlformats.org/officeDocument/2006/relationships/image" Target="../media/image17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2.png"/><Relationship Id="rId5" Type="http://schemas.openxmlformats.org/officeDocument/2006/relationships/image" Target="../media/image171.png"/><Relationship Id="rId10" Type="http://schemas.openxmlformats.org/officeDocument/2006/relationships/image" Target="../media/image176.png"/><Relationship Id="rId4" Type="http://schemas.openxmlformats.org/officeDocument/2006/relationships/image" Target="../media/image169.png"/><Relationship Id="rId9" Type="http://schemas.openxmlformats.org/officeDocument/2006/relationships/image" Target="../media/image17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png"/><Relationship Id="rId3" Type="http://schemas.openxmlformats.org/officeDocument/2006/relationships/image" Target="../media/image178.png"/><Relationship Id="rId7" Type="http://schemas.openxmlformats.org/officeDocument/2006/relationships/image" Target="../media/image183.png"/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2.png"/><Relationship Id="rId11" Type="http://schemas.openxmlformats.org/officeDocument/2006/relationships/image" Target="../media/image187.png"/><Relationship Id="rId5" Type="http://schemas.openxmlformats.org/officeDocument/2006/relationships/image" Target="../media/image181.png"/><Relationship Id="rId10" Type="http://schemas.openxmlformats.org/officeDocument/2006/relationships/image" Target="../media/image186.png"/><Relationship Id="rId4" Type="http://schemas.openxmlformats.org/officeDocument/2006/relationships/image" Target="../media/image179.png"/><Relationship Id="rId9" Type="http://schemas.openxmlformats.org/officeDocument/2006/relationships/image" Target="../media/image185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png"/><Relationship Id="rId3" Type="http://schemas.openxmlformats.org/officeDocument/2006/relationships/image" Target="../media/image1870.png"/><Relationship Id="rId7" Type="http://schemas.openxmlformats.org/officeDocument/2006/relationships/image" Target="../media/image19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1.png"/><Relationship Id="rId5" Type="http://schemas.openxmlformats.org/officeDocument/2006/relationships/image" Target="../media/image189.png"/><Relationship Id="rId4" Type="http://schemas.openxmlformats.org/officeDocument/2006/relationships/image" Target="../media/image188.png"/><Relationship Id="rId9" Type="http://schemas.openxmlformats.org/officeDocument/2006/relationships/image" Target="../media/image19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png"/><Relationship Id="rId3" Type="http://schemas.openxmlformats.org/officeDocument/2006/relationships/image" Target="../media/image1870.png"/><Relationship Id="rId7" Type="http://schemas.openxmlformats.org/officeDocument/2006/relationships/image" Target="../media/image19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7.png"/><Relationship Id="rId5" Type="http://schemas.openxmlformats.org/officeDocument/2006/relationships/image" Target="../media/image196.png"/><Relationship Id="rId4" Type="http://schemas.openxmlformats.org/officeDocument/2006/relationships/image" Target="../media/image195.png"/><Relationship Id="rId9" Type="http://schemas.openxmlformats.org/officeDocument/2006/relationships/image" Target="../media/image20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3.png"/><Relationship Id="rId2" Type="http://schemas.openxmlformats.org/officeDocument/2006/relationships/image" Target="../media/image20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5.png"/><Relationship Id="rId7" Type="http://schemas.openxmlformats.org/officeDocument/2006/relationships/image" Target="../media/image20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8.png"/><Relationship Id="rId5" Type="http://schemas.openxmlformats.org/officeDocument/2006/relationships/image" Target="../media/image207.png"/><Relationship Id="rId4" Type="http://schemas.openxmlformats.org/officeDocument/2006/relationships/image" Target="../media/image20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png"/><Relationship Id="rId13" Type="http://schemas.openxmlformats.org/officeDocument/2006/relationships/image" Target="../media/image223.png"/><Relationship Id="rId3" Type="http://schemas.openxmlformats.org/officeDocument/2006/relationships/image" Target="../media/image212.png"/><Relationship Id="rId7" Type="http://schemas.openxmlformats.org/officeDocument/2006/relationships/image" Target="../media/image216.png"/><Relationship Id="rId12" Type="http://schemas.openxmlformats.org/officeDocument/2006/relationships/image" Target="../media/image2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5.png"/><Relationship Id="rId11" Type="http://schemas.openxmlformats.org/officeDocument/2006/relationships/image" Target="../media/image221.png"/><Relationship Id="rId5" Type="http://schemas.openxmlformats.org/officeDocument/2006/relationships/image" Target="../media/image214.png"/><Relationship Id="rId10" Type="http://schemas.openxmlformats.org/officeDocument/2006/relationships/image" Target="../media/image219.png"/><Relationship Id="rId4" Type="http://schemas.openxmlformats.org/officeDocument/2006/relationships/image" Target="../media/image213.png"/><Relationship Id="rId9" Type="http://schemas.openxmlformats.org/officeDocument/2006/relationships/image" Target="../media/image218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3" Type="http://schemas.openxmlformats.org/officeDocument/2006/relationships/image" Target="../media/image1230.png"/><Relationship Id="rId7" Type="http://schemas.openxmlformats.org/officeDocument/2006/relationships/image" Target="../media/image127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60.png"/><Relationship Id="rId5" Type="http://schemas.openxmlformats.org/officeDocument/2006/relationships/image" Target="../media/image1250.png"/><Relationship Id="rId4" Type="http://schemas.openxmlformats.org/officeDocument/2006/relationships/image" Target="../media/image133.png"/><Relationship Id="rId9" Type="http://schemas.openxmlformats.org/officeDocument/2006/relationships/image" Target="../media/image129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5.png"/><Relationship Id="rId4" Type="http://schemas.openxmlformats.org/officeDocument/2006/relationships/image" Target="../media/image1310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13" Type="http://schemas.openxmlformats.org/officeDocument/2006/relationships/image" Target="../media/image143.png"/><Relationship Id="rId18" Type="http://schemas.openxmlformats.org/officeDocument/2006/relationships/image" Target="../media/image148.png"/><Relationship Id="rId26" Type="http://schemas.openxmlformats.org/officeDocument/2006/relationships/image" Target="../media/image156.png"/><Relationship Id="rId3" Type="http://schemas.openxmlformats.org/officeDocument/2006/relationships/image" Target="../media/image1330.png"/><Relationship Id="rId21" Type="http://schemas.openxmlformats.org/officeDocument/2006/relationships/image" Target="../media/image151.png"/><Relationship Id="rId7" Type="http://schemas.openxmlformats.org/officeDocument/2006/relationships/image" Target="../media/image137.png"/><Relationship Id="rId12" Type="http://schemas.openxmlformats.org/officeDocument/2006/relationships/image" Target="../media/image142.png"/><Relationship Id="rId17" Type="http://schemas.openxmlformats.org/officeDocument/2006/relationships/image" Target="../media/image147.png"/><Relationship Id="rId25" Type="http://schemas.openxmlformats.org/officeDocument/2006/relationships/image" Target="../media/image155.png"/><Relationship Id="rId2" Type="http://schemas.openxmlformats.org/officeDocument/2006/relationships/notesSlide" Target="../notesSlides/notesSlide34.xml"/><Relationship Id="rId16" Type="http://schemas.openxmlformats.org/officeDocument/2006/relationships/image" Target="../media/image146.png"/><Relationship Id="rId20" Type="http://schemas.openxmlformats.org/officeDocument/2006/relationships/image" Target="../media/image150.png"/><Relationship Id="rId29" Type="http://schemas.openxmlformats.org/officeDocument/2006/relationships/image" Target="../media/image1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6.png"/><Relationship Id="rId11" Type="http://schemas.openxmlformats.org/officeDocument/2006/relationships/image" Target="../media/image141.png"/><Relationship Id="rId24" Type="http://schemas.openxmlformats.org/officeDocument/2006/relationships/image" Target="../media/image154.png"/><Relationship Id="rId5" Type="http://schemas.openxmlformats.org/officeDocument/2006/relationships/image" Target="../media/image1350.png"/><Relationship Id="rId15" Type="http://schemas.openxmlformats.org/officeDocument/2006/relationships/image" Target="../media/image145.png"/><Relationship Id="rId23" Type="http://schemas.openxmlformats.org/officeDocument/2006/relationships/image" Target="../media/image153.png"/><Relationship Id="rId28" Type="http://schemas.openxmlformats.org/officeDocument/2006/relationships/image" Target="../media/image158.png"/><Relationship Id="rId10" Type="http://schemas.openxmlformats.org/officeDocument/2006/relationships/image" Target="../media/image140.png"/><Relationship Id="rId19" Type="http://schemas.openxmlformats.org/officeDocument/2006/relationships/image" Target="../media/image149.png"/><Relationship Id="rId31" Type="http://schemas.openxmlformats.org/officeDocument/2006/relationships/image" Target="../media/image161.png"/><Relationship Id="rId4" Type="http://schemas.openxmlformats.org/officeDocument/2006/relationships/image" Target="../media/image1340.png"/><Relationship Id="rId9" Type="http://schemas.openxmlformats.org/officeDocument/2006/relationships/image" Target="../media/image139.png"/><Relationship Id="rId14" Type="http://schemas.openxmlformats.org/officeDocument/2006/relationships/image" Target="../media/image144.png"/><Relationship Id="rId22" Type="http://schemas.openxmlformats.org/officeDocument/2006/relationships/image" Target="../media/image152.png"/><Relationship Id="rId27" Type="http://schemas.openxmlformats.org/officeDocument/2006/relationships/image" Target="../media/image157.png"/><Relationship Id="rId30" Type="http://schemas.openxmlformats.org/officeDocument/2006/relationships/image" Target="../media/image16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4.png"/><Relationship Id="rId4" Type="http://schemas.openxmlformats.org/officeDocument/2006/relationships/image" Target="../media/image16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7.png"/><Relationship Id="rId4" Type="http://schemas.openxmlformats.org/officeDocument/2006/relationships/image" Target="../media/image166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5.png"/><Relationship Id="rId2" Type="http://schemas.openxmlformats.org/officeDocument/2006/relationships/image" Target="../media/image2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40.png"/><Relationship Id="rId7" Type="http://schemas.openxmlformats.org/officeDocument/2006/relationships/image" Target="../media/image22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7.png"/><Relationship Id="rId5" Type="http://schemas.openxmlformats.org/officeDocument/2006/relationships/image" Target="../media/image2260.png"/><Relationship Id="rId4" Type="http://schemas.openxmlformats.org/officeDocument/2006/relationships/image" Target="../media/image2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4.png"/><Relationship Id="rId3" Type="http://schemas.openxmlformats.org/officeDocument/2006/relationships/image" Target="../media/image229.png"/><Relationship Id="rId7" Type="http://schemas.openxmlformats.org/officeDocument/2006/relationships/image" Target="../media/image23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2.png"/><Relationship Id="rId5" Type="http://schemas.openxmlformats.org/officeDocument/2006/relationships/image" Target="../media/image189.png"/><Relationship Id="rId4" Type="http://schemas.openxmlformats.org/officeDocument/2006/relationships/image" Target="../media/image231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7.png"/><Relationship Id="rId3" Type="http://schemas.openxmlformats.org/officeDocument/2006/relationships/image" Target="../media/image235.png"/><Relationship Id="rId7" Type="http://schemas.openxmlformats.org/officeDocument/2006/relationships/image" Target="../media/image23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1.png"/><Relationship Id="rId11" Type="http://schemas.openxmlformats.org/officeDocument/2006/relationships/image" Target="../media/image241.png"/><Relationship Id="rId5" Type="http://schemas.openxmlformats.org/officeDocument/2006/relationships/image" Target="../media/image189.png"/><Relationship Id="rId10" Type="http://schemas.openxmlformats.org/officeDocument/2006/relationships/image" Target="../media/image239.png"/><Relationship Id="rId9" Type="http://schemas.openxmlformats.org/officeDocument/2006/relationships/image" Target="../media/image238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4.png"/><Relationship Id="rId3" Type="http://schemas.openxmlformats.org/officeDocument/2006/relationships/image" Target="../media/image242.png"/><Relationship Id="rId7" Type="http://schemas.openxmlformats.org/officeDocument/2006/relationships/image" Target="../media/image24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1.png"/><Relationship Id="rId5" Type="http://schemas.openxmlformats.org/officeDocument/2006/relationships/image" Target="../media/image189.png"/><Relationship Id="rId10" Type="http://schemas.openxmlformats.org/officeDocument/2006/relationships/image" Target="../media/image246.png"/><Relationship Id="rId9" Type="http://schemas.openxmlformats.org/officeDocument/2006/relationships/image" Target="../media/image24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7.png"/><Relationship Id="rId7" Type="http://schemas.openxmlformats.org/officeDocument/2006/relationships/image" Target="../media/image25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1.png"/><Relationship Id="rId5" Type="http://schemas.openxmlformats.org/officeDocument/2006/relationships/image" Target="../media/image249.png"/><Relationship Id="rId4" Type="http://schemas.openxmlformats.org/officeDocument/2006/relationships/image" Target="../media/image24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38151"/>
            <a:ext cx="9144000" cy="175432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5400" dirty="0" smtClean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Minimum Spanning Tree</a:t>
            </a:r>
            <a:br>
              <a:rPr lang="en-US" sz="5400" dirty="0" smtClean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en-US" sz="5400" dirty="0" smtClean="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Verification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eaLnBrk="1" hangingPunct="1"/>
            <a:fld id="{1A258CD8-A675-4C46-B3B4-D53A5BEE1A9B}" type="slidenum">
              <a:rPr lang="he-IL" altLang="en-US" sz="140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</a:t>
            </a:fld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7" name="Group 17"/>
          <p:cNvGrpSpPr>
            <a:grpSpLocks/>
          </p:cNvGrpSpPr>
          <p:nvPr/>
        </p:nvGrpSpPr>
        <p:grpSpPr bwMode="auto">
          <a:xfrm>
            <a:off x="1552575" y="3277095"/>
            <a:ext cx="6038850" cy="1212986"/>
            <a:chOff x="1032" y="2989"/>
            <a:chExt cx="3804" cy="744"/>
          </a:xfrm>
        </p:grpSpPr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1032" y="2989"/>
              <a:ext cx="3803" cy="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sz="4000" b="1" dirty="0">
                  <a:solidFill>
                    <a:srgbClr val="333399"/>
                  </a:solidFill>
                </a:rPr>
                <a:t>Uri Zwick</a:t>
              </a:r>
              <a:endParaRPr lang="zh-CN" altLang="en-US" sz="2000" b="1" dirty="0">
                <a:solidFill>
                  <a:srgbClr val="33CC33"/>
                </a:solidFill>
                <a:latin typeface="Comic Sans MS" pitchFamily="66" charset="0"/>
                <a:ea typeface="SimSun" pitchFamily="2" charset="-122"/>
              </a:endParaRPr>
            </a:p>
          </p:txBody>
        </p:sp>
        <p:sp>
          <p:nvSpPr>
            <p:cNvPr id="9" name="Rectangle 15"/>
            <p:cNvSpPr>
              <a:spLocks noChangeArrowheads="1"/>
            </p:cNvSpPr>
            <p:nvPr/>
          </p:nvSpPr>
          <p:spPr bwMode="auto">
            <a:xfrm>
              <a:off x="1033" y="3321"/>
              <a:ext cx="3803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sz="4000" b="1" dirty="0">
                  <a:solidFill>
                    <a:srgbClr val="33CC33"/>
                  </a:solidFill>
                </a:rPr>
                <a:t>Tel Aviv University</a:t>
              </a:r>
              <a:endParaRPr lang="zh-CN" altLang="en-US" sz="2000" b="1" dirty="0">
                <a:solidFill>
                  <a:srgbClr val="33CC33"/>
                </a:solidFill>
                <a:latin typeface="Comic Sans MS" pitchFamily="66" charset="0"/>
                <a:ea typeface="SimSun" pitchFamily="2" charset="-122"/>
              </a:endParaRPr>
            </a:p>
          </p:txBody>
        </p:sp>
      </p:grpSp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17490" y="4802089"/>
            <a:ext cx="9144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da-DK" sz="3200" kern="0" dirty="0" smtClean="0">
                <a:solidFill>
                  <a:srgbClr val="000000"/>
                </a:solidFill>
                <a:latin typeface="Arial"/>
              </a:rPr>
              <a:t>October 2015</a:t>
            </a:r>
            <a:br>
              <a:rPr lang="da-DK" sz="3200" kern="0" dirty="0" smtClean="0">
                <a:solidFill>
                  <a:srgbClr val="000000"/>
                </a:solidFill>
                <a:latin typeface="Arial"/>
              </a:rPr>
            </a:br>
            <a:r>
              <a:rPr lang="da-DK" sz="2400" kern="0" dirty="0">
                <a:solidFill>
                  <a:srgbClr val="000000"/>
                </a:solidFill>
                <a:latin typeface="Arial"/>
              </a:rPr>
              <a:t>U</a:t>
            </a:r>
            <a:r>
              <a:rPr lang="da-DK" sz="2400" kern="0" dirty="0" smtClean="0">
                <a:solidFill>
                  <a:srgbClr val="000000"/>
                </a:solidFill>
                <a:latin typeface="Arial"/>
              </a:rPr>
              <a:t>pdated: November 13, 2017</a:t>
            </a:r>
            <a:br>
              <a:rPr lang="da-DK" sz="2400" kern="0" dirty="0" smtClean="0">
                <a:solidFill>
                  <a:srgbClr val="000000"/>
                </a:solidFill>
                <a:latin typeface="Arial"/>
              </a:rPr>
            </a:br>
            <a:r>
              <a:rPr lang="da-DK" sz="2400" kern="0" dirty="0" smtClean="0">
                <a:solidFill>
                  <a:srgbClr val="000000"/>
                </a:solidFill>
                <a:latin typeface="Arial"/>
              </a:rPr>
              <a:t>Updated: </a:t>
            </a:r>
            <a:r>
              <a:rPr lang="da-DK" sz="2400" kern="0" smtClean="0">
                <a:solidFill>
                  <a:srgbClr val="000000"/>
                </a:solidFill>
                <a:latin typeface="Arial"/>
              </a:rPr>
              <a:t>October </a:t>
            </a:r>
            <a:r>
              <a:rPr lang="da-DK" sz="2400" kern="0" smtClean="0">
                <a:solidFill>
                  <a:srgbClr val="000000"/>
                </a:solidFill>
                <a:latin typeface="Arial"/>
              </a:rPr>
              <a:t>20, </a:t>
            </a:r>
            <a:r>
              <a:rPr lang="da-DK" sz="2400" kern="0" dirty="0" smtClean="0">
                <a:solidFill>
                  <a:srgbClr val="000000"/>
                </a:solidFill>
                <a:latin typeface="Arial"/>
              </a:rPr>
              <a:t>2021</a:t>
            </a:r>
            <a:endParaRPr lang="en-US" sz="2400" kern="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203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39344" y="6173498"/>
            <a:ext cx="1905000" cy="457200"/>
          </a:xfrm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eaLnBrk="1" hangingPunct="1"/>
            <a:fld id="{1A258CD8-A675-4C46-B3B4-D53A5BEE1A9B}" type="slidenum">
              <a:rPr lang="he-IL" altLang="en-US" sz="140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10</a:t>
            </a:fld>
            <a:endParaRPr lang="en-US" alt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0" y="370025"/>
            <a:ext cx="9144000" cy="12003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dirty="0" smtClean="0">
                <a:solidFill>
                  <a:srgbClr val="0099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Running </a:t>
            </a:r>
            <a:r>
              <a:rPr lang="en-US" sz="4000" dirty="0" err="1" smtClean="0">
                <a:solidFill>
                  <a:srgbClr val="0099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Borůvka</a:t>
            </a:r>
            <a:r>
              <a:rPr lang="en-US" sz="4000" dirty="0" smtClean="0">
                <a:solidFill>
                  <a:srgbClr val="0099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on a tree</a:t>
            </a:r>
            <a:br>
              <a:rPr lang="en-US" sz="4000" dirty="0" smtClean="0">
                <a:solidFill>
                  <a:srgbClr val="0099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en-US" sz="3200" kern="0" dirty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[King (1997</a:t>
            </a:r>
            <a:r>
              <a:rPr lang="en-US" sz="3200" kern="0" dirty="0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)]</a:t>
            </a:r>
            <a:endParaRPr lang="en-US" sz="3200" kern="0" dirty="0">
              <a:solidFill>
                <a:srgbClr val="C00000"/>
              </a:solidFill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12497" y="3303208"/>
                <a:ext cx="9144000" cy="138775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b="1" dirty="0" smtClean="0">
                    <a:cs typeface="Times New Roman" panose="02020603050405020304" pitchFamily="18" charset="0"/>
                  </a:rPr>
                  <a:t>Lemma:</a:t>
                </a:r>
                <a:r>
                  <a:rPr lang="en-US" dirty="0" smtClean="0">
                    <a:cs typeface="Times New Roman" panose="02020603050405020304" pitchFamily="18" charset="0"/>
                  </a:rPr>
                  <a:t> 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 be an arbitrary tree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 be </a:t>
                </a:r>
                <a:br>
                  <a:rPr lang="en-US" dirty="0" smtClean="0">
                    <a:cs typeface="Times New Roman" panose="02020603050405020304" pitchFamily="18" charset="0"/>
                  </a:rPr>
                </a:br>
                <a:r>
                  <a:rPr lang="en-US" dirty="0" smtClean="0">
                    <a:cs typeface="Times New Roman" panose="02020603050405020304" pitchFamily="18" charset="0"/>
                  </a:rPr>
                  <a:t>the tree obtained by running </a:t>
                </a:r>
                <a:r>
                  <a:rPr lang="en-US" dirty="0" err="1" smtClean="0">
                    <a:solidFill>
                      <a:srgbClr val="663300"/>
                    </a:solidFill>
                    <a:cs typeface="Times New Roman" panose="02020603050405020304" pitchFamily="18" charset="0"/>
                  </a:rPr>
                  <a:t>Borůvka</a:t>
                </a:r>
                <a:r>
                  <a:rPr lang="en-US" dirty="0" err="1" smtClean="0">
                    <a:cs typeface="Times New Roman" panose="02020603050405020304" pitchFamily="18" charset="0"/>
                  </a:rPr>
                  <a:t>’s</a:t>
                </a:r>
                <a:r>
                  <a:rPr lang="en-US" dirty="0" smtClean="0">
                    <a:cs typeface="Times New Roman" panose="02020603050405020304" pitchFamily="18" charset="0"/>
                  </a:rPr>
                  <a:t> algorithm 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. </a:t>
                </a:r>
                <a:br>
                  <a:rPr lang="en-US" dirty="0" smtClean="0">
                    <a:cs typeface="Times New Roman" panose="02020603050405020304" pitchFamily="18" charset="0"/>
                  </a:rPr>
                </a:br>
                <a:r>
                  <a:rPr lang="en-US" dirty="0" smtClean="0">
                    <a:cs typeface="Times New Roman" panose="02020603050405020304" pitchFamily="18" charset="0"/>
                  </a:rPr>
                  <a:t>Then,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,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. </a:t>
                </a:r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7" y="3303208"/>
                <a:ext cx="9144000" cy="1387752"/>
              </a:xfrm>
              <a:prstGeom prst="rect">
                <a:avLst/>
              </a:prstGeom>
              <a:blipFill>
                <a:blip r:embed="rId3"/>
                <a:stretch>
                  <a:fillRect t="-4825" b="-10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27737" y="1885888"/>
                <a:ext cx="9144000" cy="95410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b="0" dirty="0" smtClean="0"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, be the maximum weight of an edge on the</a:t>
                </a:r>
                <a:br>
                  <a:rPr lang="en-US" dirty="0" smtClean="0">
                    <a:cs typeface="Times New Roman" panose="02020603050405020304" pitchFamily="18" charset="0"/>
                  </a:rPr>
                </a:br>
                <a:r>
                  <a:rPr lang="en-US" dirty="0" smtClean="0">
                    <a:cs typeface="Times New Roman" panose="02020603050405020304" pitchFamily="18" charset="0"/>
                  </a:rPr>
                  <a:t> path in the tree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 connecting the two vertices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.</a:t>
                </a:r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7" y="1885888"/>
                <a:ext cx="9144000" cy="954107"/>
              </a:xfrm>
              <a:prstGeom prst="rect">
                <a:avLst/>
              </a:prstGeom>
              <a:blipFill rotWithShape="0">
                <a:blip r:embed="rId4"/>
                <a:stretch>
                  <a:fillRect t="-6369" b="-1656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-203" y="5055808"/>
            <a:ext cx="9144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cs typeface="Times New Roman" panose="02020603050405020304" pitchFamily="18" charset="0"/>
              </a:rPr>
              <a:t>(A proof will be given shortly.)</a:t>
            </a:r>
            <a:endParaRPr lang="he-IL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980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39344" y="6173498"/>
            <a:ext cx="1905000" cy="457200"/>
          </a:xfrm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eaLnBrk="1" hangingPunct="1"/>
            <a:fld id="{1A258CD8-A675-4C46-B3B4-D53A5BEE1A9B}" type="slidenum">
              <a:rPr lang="he-IL" altLang="en-US" sz="140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11</a:t>
            </a:fld>
            <a:endParaRPr lang="en-US" alt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0" y="232865"/>
            <a:ext cx="9144000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dirty="0" smtClean="0">
                <a:solidFill>
                  <a:srgbClr val="0099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Fully branching trees</a:t>
            </a:r>
            <a:endParaRPr lang="en-US" sz="3200" kern="0" dirty="0">
              <a:solidFill>
                <a:srgbClr val="C00000"/>
              </a:solidFill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12497" y="1230568"/>
                <a:ext cx="9144000" cy="138499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b="0" dirty="0" smtClean="0">
                    <a:cs typeface="Times New Roman" panose="02020603050405020304" pitchFamily="18" charset="0"/>
                  </a:rPr>
                  <a:t>A </a:t>
                </a:r>
                <a:r>
                  <a:rPr lang="en-US" b="0" i="1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rooted tree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 is said to be </a:t>
                </a:r>
                <a:r>
                  <a:rPr lang="en-US" i="1" dirty="0" smtClean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fully branching </a:t>
                </a:r>
                <a:r>
                  <a:rPr lang="en-US" dirty="0" err="1" smtClean="0">
                    <a:cs typeface="Times New Roman" panose="02020603050405020304" pitchFamily="18" charset="0"/>
                  </a:rPr>
                  <a:t>iff</a:t>
                </a:r>
                <a:r>
                  <a:rPr lang="en-US" dirty="0" smtClean="0">
                    <a:cs typeface="Times New Roman" panose="02020603050405020304" pitchFamily="18" charset="0"/>
                  </a:rPr>
                  <a:t/>
                </a:r>
                <a:br>
                  <a:rPr lang="en-US" dirty="0" smtClean="0">
                    <a:cs typeface="Times New Roman" panose="02020603050405020304" pitchFamily="18" charset="0"/>
                  </a:rPr>
                </a:br>
                <a:r>
                  <a:rPr lang="en-US" i="1" dirty="0" smtClean="0">
                    <a:cs typeface="Times New Roman" panose="02020603050405020304" pitchFamily="18" charset="0"/>
                  </a:rPr>
                  <a:t>(</a:t>
                </a:r>
                <a:r>
                  <a:rPr lang="en-US" i="1" dirty="0" err="1" smtClean="0">
                    <a:cs typeface="Times New Roman" panose="02020603050405020304" pitchFamily="18" charset="0"/>
                  </a:rPr>
                  <a:t>i</a:t>
                </a:r>
                <a:r>
                  <a:rPr lang="en-US" i="1" dirty="0" smtClean="0">
                    <a:cs typeface="Times New Roman" panose="02020603050405020304" pitchFamily="18" charset="0"/>
                  </a:rPr>
                  <a:t>)</a:t>
                </a:r>
                <a:r>
                  <a:rPr lang="en-US" dirty="0" smtClean="0">
                    <a:cs typeface="Times New Roman" panose="02020603050405020304" pitchFamily="18" charset="0"/>
                  </a:rPr>
                  <a:t> Each non-leaf has at least two children, and</a:t>
                </a:r>
                <a:br>
                  <a:rPr lang="en-US" dirty="0" smtClean="0">
                    <a:cs typeface="Times New Roman" panose="02020603050405020304" pitchFamily="18" charset="0"/>
                  </a:rPr>
                </a:br>
                <a:r>
                  <a:rPr lang="en-US" i="1" dirty="0" smtClean="0">
                    <a:cs typeface="Times New Roman" panose="02020603050405020304" pitchFamily="18" charset="0"/>
                  </a:rPr>
                  <a:t>(ii) </a:t>
                </a:r>
                <a:r>
                  <a:rPr lang="en-US" dirty="0" smtClean="0">
                    <a:cs typeface="Times New Roman" panose="02020603050405020304" pitchFamily="18" charset="0"/>
                  </a:rPr>
                  <a:t>All the leaves are at the same height.</a:t>
                </a:r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7" y="1230568"/>
                <a:ext cx="9144000" cy="1384995"/>
              </a:xfrm>
              <a:prstGeom prst="rect">
                <a:avLst/>
              </a:prstGeom>
              <a:blipFill rotWithShape="0">
                <a:blip r:embed="rId3"/>
                <a:stretch>
                  <a:fillRect t="-4846" b="-1145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TextBox 100"/>
          <p:cNvSpPr txBox="1"/>
          <p:nvPr/>
        </p:nvSpPr>
        <p:spPr>
          <a:xfrm>
            <a:off x="12497" y="4613848"/>
            <a:ext cx="9144000" cy="18158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0" dirty="0" smtClean="0">
                <a:cs typeface="Times New Roman" panose="02020603050405020304" pitchFamily="18" charset="0"/>
              </a:rPr>
              <a:t>We have thus reduced the </a:t>
            </a:r>
            <a:r>
              <a:rPr lang="en-US" b="0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TPM</a:t>
            </a:r>
            <a:r>
              <a:rPr lang="en-US" b="0" dirty="0" smtClean="0">
                <a:cs typeface="Times New Roman" panose="02020603050405020304" pitchFamily="18" charset="0"/>
              </a:rPr>
              <a:t> problem for general </a:t>
            </a:r>
            <a:br>
              <a:rPr lang="en-US" b="0" dirty="0" smtClean="0">
                <a:cs typeface="Times New Roman" panose="02020603050405020304" pitchFamily="18" charset="0"/>
              </a:rPr>
            </a:br>
            <a:r>
              <a:rPr lang="en-US" b="0" dirty="0" smtClean="0">
                <a:cs typeface="Times New Roman" panose="02020603050405020304" pitchFamily="18" charset="0"/>
              </a:rPr>
              <a:t>trees to the </a:t>
            </a:r>
            <a:r>
              <a:rPr lang="en-US" b="0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TPM</a:t>
            </a:r>
            <a:r>
              <a:rPr lang="en-US" b="0" dirty="0" smtClean="0">
                <a:cs typeface="Times New Roman" panose="02020603050405020304" pitchFamily="18" charset="0"/>
              </a:rPr>
              <a:t> problem for </a:t>
            </a:r>
            <a:r>
              <a:rPr lang="en-US" b="0" i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fully branching </a:t>
            </a:r>
            <a:r>
              <a:rPr lang="en-US" b="0" dirty="0" smtClean="0">
                <a:cs typeface="Times New Roman" panose="02020603050405020304" pitchFamily="18" charset="0"/>
              </a:rPr>
              <a:t>trees. Furthermore, we may assume that all queries </a:t>
            </a:r>
            <a:br>
              <a:rPr lang="en-US" b="0" dirty="0" smtClean="0">
                <a:cs typeface="Times New Roman" panose="02020603050405020304" pitchFamily="18" charset="0"/>
              </a:rPr>
            </a:br>
            <a:r>
              <a:rPr lang="en-US" b="0" dirty="0" smtClean="0">
                <a:cs typeface="Times New Roman" panose="02020603050405020304" pitchFamily="18" charset="0"/>
              </a:rPr>
              <a:t>are between two leaves.</a:t>
            </a:r>
            <a:endParaRPr lang="he-IL" dirty="0"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497" y="2789216"/>
                <a:ext cx="9144000" cy="95410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b="0" dirty="0" smtClean="0">
                    <a:cs typeface="Times New Roman" panose="02020603050405020304" pitchFamily="18" charset="0"/>
                  </a:rPr>
                  <a:t>For every tree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, the tree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 obtained by running </a:t>
                </a:r>
                <a:br>
                  <a:rPr lang="en-US" dirty="0" smtClean="0">
                    <a:cs typeface="Times New Roman" panose="02020603050405020304" pitchFamily="18" charset="0"/>
                  </a:rPr>
                </a:br>
                <a:r>
                  <a:rPr lang="en-US" dirty="0" err="1" smtClean="0">
                    <a:solidFill>
                      <a:srgbClr val="663300"/>
                    </a:solidFill>
                    <a:cs typeface="Times New Roman" panose="02020603050405020304" pitchFamily="18" charset="0"/>
                  </a:rPr>
                  <a:t>Borůvka</a:t>
                </a:r>
                <a:r>
                  <a:rPr lang="en-US" dirty="0" err="1" smtClean="0">
                    <a:cs typeface="Times New Roman" panose="02020603050405020304" pitchFamily="18" charset="0"/>
                  </a:rPr>
                  <a:t>’s</a:t>
                </a:r>
                <a:r>
                  <a:rPr lang="en-US" dirty="0" smtClean="0"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cs typeface="Times New Roman" panose="02020603050405020304" pitchFamily="18" charset="0"/>
                  </a:rPr>
                  <a:t>algorithm on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 is </a:t>
                </a:r>
                <a:r>
                  <a:rPr lang="en-US" i="1" dirty="0" smtClean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fully branching</a:t>
                </a:r>
                <a:r>
                  <a:rPr lang="en-US" dirty="0" smtClean="0">
                    <a:cs typeface="Times New Roman" panose="02020603050405020304" pitchFamily="18" charset="0"/>
                  </a:rPr>
                  <a:t>. </a:t>
                </a:r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7" y="2789216"/>
                <a:ext cx="9144000" cy="954107"/>
              </a:xfrm>
              <a:prstGeom prst="rect">
                <a:avLst/>
              </a:prstGeom>
              <a:blipFill rotWithShape="0">
                <a:blip r:embed="rId4"/>
                <a:stretch>
                  <a:fillRect t="-7051" b="-1730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2497" y="3916976"/>
                <a:ext cx="9144000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dirty="0" smtClean="0">
                    <a:cs typeface="Times New Roman" panose="02020603050405020304" pitchFamily="18" charset="0"/>
                  </a:rPr>
                  <a:t>Also, every vertex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 is a leaf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.</a:t>
                </a:r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7" y="3916976"/>
                <a:ext cx="9144000" cy="523220"/>
              </a:xfrm>
              <a:prstGeom prst="rect">
                <a:avLst/>
              </a:prstGeom>
              <a:blipFill rotWithShape="0">
                <a:blip r:embed="rId5"/>
                <a:stretch>
                  <a:fillRect t="-12941" b="-3294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1118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1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22145" y="6173498"/>
            <a:ext cx="1905000" cy="457200"/>
          </a:xfrm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eaLnBrk="1" hangingPunct="1"/>
            <a:fld id="{1A258CD8-A675-4C46-B3B4-D53A5BEE1A9B}" type="slidenum">
              <a:rPr lang="he-IL" altLang="en-US" sz="140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12</a:t>
            </a:fld>
            <a:endParaRPr lang="en-US" alt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0" y="324305"/>
            <a:ext cx="9144000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dirty="0" smtClean="0">
                <a:solidFill>
                  <a:srgbClr val="0099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Lowest Common Ancestors</a:t>
            </a:r>
            <a:endParaRPr lang="en-US" sz="3200" kern="0" dirty="0">
              <a:solidFill>
                <a:srgbClr val="C00000"/>
              </a:solidFill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2497" y="1253428"/>
                <a:ext cx="9144000" cy="138499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dirty="0" smtClean="0"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 are vertices of a rooted tree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, </a:t>
                </a:r>
                <a:br>
                  <a:rPr lang="en-US" dirty="0" smtClean="0">
                    <a:cs typeface="Times New Roman" panose="02020603050405020304" pitchFamily="18" charset="0"/>
                  </a:rPr>
                </a:br>
                <a:r>
                  <a:rPr lang="en-US" dirty="0" smtClean="0">
                    <a:cs typeface="Times New Roman" panose="02020603050405020304" pitchFamily="18" charset="0"/>
                  </a:rPr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𝐿𝐶𝐴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cs typeface="Times New Roman" panose="02020603050405020304" pitchFamily="18" charset="0"/>
                  </a:rPr>
                  <a:t>is the </a:t>
                </a:r>
                <a:r>
                  <a:rPr lang="en-US" i="1" dirty="0" smtClean="0">
                    <a:solidFill>
                      <a:srgbClr val="00B050"/>
                    </a:solidFill>
                    <a:cs typeface="Times New Roman" panose="02020603050405020304" pitchFamily="18" charset="0"/>
                  </a:rPr>
                  <a:t>lowest</a:t>
                </a:r>
                <a:r>
                  <a:rPr lang="en-US" dirty="0" smtClean="0">
                    <a:cs typeface="Times New Roman" panose="02020603050405020304" pitchFamily="18" charset="0"/>
                  </a:rPr>
                  <a:t> vertex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 </a:t>
                </a:r>
                <a:br>
                  <a:rPr lang="en-US" dirty="0" smtClean="0">
                    <a:cs typeface="Times New Roman" panose="02020603050405020304" pitchFamily="18" charset="0"/>
                  </a:rPr>
                </a:br>
                <a:r>
                  <a:rPr lang="en-US" dirty="0" smtClean="0">
                    <a:cs typeface="Times New Roman" panose="02020603050405020304" pitchFamily="18" charset="0"/>
                  </a:rPr>
                  <a:t>which is an </a:t>
                </a:r>
                <a:r>
                  <a:rPr lang="en-US" i="1" dirty="0" smtClean="0">
                    <a:solidFill>
                      <a:srgbClr val="00B050"/>
                    </a:solidFill>
                    <a:cs typeface="Times New Roman" panose="02020603050405020304" pitchFamily="18" charset="0"/>
                  </a:rPr>
                  <a:t>ancestor</a:t>
                </a:r>
                <a:r>
                  <a:rPr lang="en-US" dirty="0" smtClean="0">
                    <a:cs typeface="Times New Roman" panose="02020603050405020304" pitchFamily="18" charset="0"/>
                  </a:rPr>
                  <a:t> of both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.</a:t>
                </a:r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7" y="1253428"/>
                <a:ext cx="9144000" cy="1384995"/>
              </a:xfrm>
              <a:prstGeom prst="rect">
                <a:avLst/>
              </a:prstGeom>
              <a:blipFill rotWithShape="0">
                <a:blip r:embed="rId3"/>
                <a:stretch>
                  <a:fillRect t="-4846" b="-1145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56"/>
          <p:cNvSpPr>
            <a:spLocks noChangeAspect="1" noChangeArrowheads="1"/>
          </p:cNvSpPr>
          <p:nvPr/>
        </p:nvSpPr>
        <p:spPr bwMode="auto">
          <a:xfrm>
            <a:off x="2724271" y="5838083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4" name="Oval 56"/>
          <p:cNvSpPr>
            <a:spLocks noChangeAspect="1" noChangeArrowheads="1"/>
          </p:cNvSpPr>
          <p:nvPr/>
        </p:nvSpPr>
        <p:spPr bwMode="auto">
          <a:xfrm>
            <a:off x="6149569" y="5838083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7" name="Oval 56"/>
          <p:cNvSpPr>
            <a:spLocks noChangeAspect="1" noChangeArrowheads="1"/>
          </p:cNvSpPr>
          <p:nvPr/>
        </p:nvSpPr>
        <p:spPr bwMode="auto">
          <a:xfrm>
            <a:off x="4336641" y="5838083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9" name="Oval 56"/>
          <p:cNvSpPr>
            <a:spLocks noChangeAspect="1" noChangeArrowheads="1"/>
          </p:cNvSpPr>
          <p:nvPr/>
        </p:nvSpPr>
        <p:spPr bwMode="auto">
          <a:xfrm>
            <a:off x="4774632" y="5838083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20" name="Oval 56"/>
          <p:cNvSpPr>
            <a:spLocks noChangeAspect="1" noChangeArrowheads="1"/>
          </p:cNvSpPr>
          <p:nvPr/>
        </p:nvSpPr>
        <p:spPr bwMode="auto">
          <a:xfrm>
            <a:off x="5212623" y="5838083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21" name="Oval 56"/>
          <p:cNvSpPr>
            <a:spLocks noChangeAspect="1" noChangeArrowheads="1"/>
          </p:cNvSpPr>
          <p:nvPr/>
        </p:nvSpPr>
        <p:spPr bwMode="auto">
          <a:xfrm>
            <a:off x="5626537" y="5838083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23" name="Oval 56"/>
          <p:cNvSpPr>
            <a:spLocks noChangeAspect="1" noChangeArrowheads="1"/>
          </p:cNvSpPr>
          <p:nvPr/>
        </p:nvSpPr>
        <p:spPr bwMode="auto">
          <a:xfrm>
            <a:off x="2938657" y="4732193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24" name="Oval 23"/>
          <p:cNvSpPr>
            <a:spLocks noChangeAspect="1" noChangeArrowheads="1"/>
          </p:cNvSpPr>
          <p:nvPr/>
        </p:nvSpPr>
        <p:spPr bwMode="auto">
          <a:xfrm>
            <a:off x="3744842" y="4732193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25" name="Oval 24"/>
          <p:cNvSpPr>
            <a:spLocks noChangeAspect="1" noChangeArrowheads="1"/>
          </p:cNvSpPr>
          <p:nvPr/>
        </p:nvSpPr>
        <p:spPr bwMode="auto">
          <a:xfrm>
            <a:off x="4774632" y="4732193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26" name="Oval 25"/>
          <p:cNvSpPr>
            <a:spLocks noChangeAspect="1" noChangeArrowheads="1"/>
          </p:cNvSpPr>
          <p:nvPr/>
        </p:nvSpPr>
        <p:spPr bwMode="auto">
          <a:xfrm>
            <a:off x="5888053" y="4732193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cxnSp>
        <p:nvCxnSpPr>
          <p:cNvPr id="30" name="Straight Connector 29"/>
          <p:cNvCxnSpPr>
            <a:stCxn id="23" idx="0"/>
            <a:endCxn id="66" idx="3"/>
          </p:cNvCxnSpPr>
          <p:nvPr/>
        </p:nvCxnSpPr>
        <p:spPr bwMode="auto">
          <a:xfrm flipV="1">
            <a:off x="3046745" y="4093983"/>
            <a:ext cx="434751" cy="63821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stCxn id="66" idx="0"/>
            <a:endCxn id="67" idx="3"/>
          </p:cNvCxnSpPr>
          <p:nvPr/>
        </p:nvCxnSpPr>
        <p:spPr bwMode="auto">
          <a:xfrm flipV="1">
            <a:off x="3557926" y="3206695"/>
            <a:ext cx="864322" cy="717778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>
            <a:stCxn id="68" idx="0"/>
            <a:endCxn id="67" idx="5"/>
          </p:cNvCxnSpPr>
          <p:nvPr/>
        </p:nvCxnSpPr>
        <p:spPr bwMode="auto">
          <a:xfrm flipH="1" flipV="1">
            <a:off x="4575108" y="3206695"/>
            <a:ext cx="864322" cy="717778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24" idx="0"/>
            <a:endCxn id="66" idx="5"/>
          </p:cNvCxnSpPr>
          <p:nvPr/>
        </p:nvCxnSpPr>
        <p:spPr bwMode="auto">
          <a:xfrm flipH="1" flipV="1">
            <a:off x="3634356" y="4093983"/>
            <a:ext cx="218574" cy="63821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>
            <a:stCxn id="25" idx="0"/>
            <a:endCxn id="68" idx="3"/>
          </p:cNvCxnSpPr>
          <p:nvPr/>
        </p:nvCxnSpPr>
        <p:spPr bwMode="auto">
          <a:xfrm flipV="1">
            <a:off x="4882720" y="4093983"/>
            <a:ext cx="480280" cy="63821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>
            <a:stCxn id="11" idx="0"/>
            <a:endCxn id="23" idx="3"/>
          </p:cNvCxnSpPr>
          <p:nvPr/>
        </p:nvCxnSpPr>
        <p:spPr bwMode="auto">
          <a:xfrm flipV="1">
            <a:off x="2832359" y="4901703"/>
            <a:ext cx="137956" cy="93638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>
            <a:stCxn id="26" idx="0"/>
            <a:endCxn id="68" idx="5"/>
          </p:cNvCxnSpPr>
          <p:nvPr/>
        </p:nvCxnSpPr>
        <p:spPr bwMode="auto">
          <a:xfrm flipH="1" flipV="1">
            <a:off x="5515860" y="4093983"/>
            <a:ext cx="480281" cy="63821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>
            <a:stCxn id="17" idx="0"/>
            <a:endCxn id="25" idx="3"/>
          </p:cNvCxnSpPr>
          <p:nvPr/>
        </p:nvCxnSpPr>
        <p:spPr bwMode="auto">
          <a:xfrm flipV="1">
            <a:off x="4444729" y="4901703"/>
            <a:ext cx="361561" cy="93638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>
            <a:stCxn id="19" idx="0"/>
            <a:endCxn id="25" idx="4"/>
          </p:cNvCxnSpPr>
          <p:nvPr/>
        </p:nvCxnSpPr>
        <p:spPr bwMode="auto">
          <a:xfrm flipV="1">
            <a:off x="4882720" y="4930786"/>
            <a:ext cx="0" cy="907297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>
            <a:stCxn id="20" idx="0"/>
            <a:endCxn id="25" idx="5"/>
          </p:cNvCxnSpPr>
          <p:nvPr/>
        </p:nvCxnSpPr>
        <p:spPr bwMode="auto">
          <a:xfrm flipH="1" flipV="1">
            <a:off x="4959150" y="4901703"/>
            <a:ext cx="361561" cy="93638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>
            <a:stCxn id="21" idx="0"/>
            <a:endCxn id="26" idx="3"/>
          </p:cNvCxnSpPr>
          <p:nvPr/>
        </p:nvCxnSpPr>
        <p:spPr bwMode="auto">
          <a:xfrm flipV="1">
            <a:off x="5734625" y="4901703"/>
            <a:ext cx="185086" cy="93638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>
            <a:stCxn id="14" idx="0"/>
            <a:endCxn id="26" idx="5"/>
          </p:cNvCxnSpPr>
          <p:nvPr/>
        </p:nvCxnSpPr>
        <p:spPr bwMode="auto">
          <a:xfrm flipH="1" flipV="1">
            <a:off x="6072571" y="4901703"/>
            <a:ext cx="185086" cy="93638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Oval 56"/>
          <p:cNvSpPr>
            <a:spLocks noChangeAspect="1" noChangeArrowheads="1"/>
          </p:cNvSpPr>
          <p:nvPr/>
        </p:nvSpPr>
        <p:spPr bwMode="auto">
          <a:xfrm>
            <a:off x="4390590" y="3037185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66" name="Oval 56"/>
          <p:cNvSpPr>
            <a:spLocks noChangeAspect="1" noChangeArrowheads="1"/>
          </p:cNvSpPr>
          <p:nvPr/>
        </p:nvSpPr>
        <p:spPr bwMode="auto">
          <a:xfrm>
            <a:off x="3449838" y="3924473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68" name="Oval 56"/>
          <p:cNvSpPr>
            <a:spLocks noChangeAspect="1" noChangeArrowheads="1"/>
          </p:cNvSpPr>
          <p:nvPr/>
        </p:nvSpPr>
        <p:spPr bwMode="auto">
          <a:xfrm>
            <a:off x="5331342" y="3924473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619570" y="6033180"/>
                <a:ext cx="535263" cy="52597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</m:oMath>
                  </m:oMathPara>
                </a14:m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570" y="6033180"/>
                <a:ext cx="535263" cy="52597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676970" y="6033180"/>
                <a:ext cx="535263" cy="52597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𝑣</m:t>
                      </m:r>
                    </m:oMath>
                  </m:oMathPara>
                </a14:m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6970" y="6033180"/>
                <a:ext cx="535263" cy="52597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839572" y="2870490"/>
                <a:ext cx="1653173" cy="52597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𝐿𝐶𝐴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𝑣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572" y="2870490"/>
                <a:ext cx="1653173" cy="52597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8770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7" grpId="0"/>
      <p:bldP spid="39" grpId="0"/>
      <p:bldP spid="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22145" y="6173498"/>
            <a:ext cx="1905000" cy="457200"/>
          </a:xfrm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eaLnBrk="1" hangingPunct="1"/>
            <a:fld id="{1A258CD8-A675-4C46-B3B4-D53A5BEE1A9B}" type="slidenum">
              <a:rPr lang="he-IL" altLang="en-US" sz="140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13</a:t>
            </a:fld>
            <a:endParaRPr lang="en-US" alt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0" y="235405"/>
            <a:ext cx="9144000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dirty="0" smtClean="0">
                <a:solidFill>
                  <a:srgbClr val="0099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Queries from leaves to ancestors</a:t>
            </a:r>
            <a:endParaRPr lang="en-US" sz="3200" kern="0" dirty="0">
              <a:solidFill>
                <a:srgbClr val="C00000"/>
              </a:solidFill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497" y="1012128"/>
            <a:ext cx="914400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cs typeface="Times New Roman" panose="02020603050405020304" pitchFamily="18" charset="0"/>
              </a:rPr>
              <a:t>A query between two leaves can be replaced </a:t>
            </a:r>
            <a:br>
              <a:rPr lang="en-US" dirty="0" smtClean="0">
                <a:cs typeface="Times New Roman" panose="02020603050405020304" pitchFamily="18" charset="0"/>
              </a:rPr>
            </a:br>
            <a:r>
              <a:rPr lang="en-US" dirty="0" smtClean="0">
                <a:cs typeface="Times New Roman" panose="02020603050405020304" pitchFamily="18" charset="0"/>
              </a:rPr>
              <a:t>by two queries between leaves and their ancestors.</a:t>
            </a:r>
            <a:endParaRPr lang="he-IL" dirty="0">
              <a:cs typeface="Times New Roman" panose="02020603050405020304" pitchFamily="18" charset="0"/>
            </a:endParaRPr>
          </a:p>
        </p:txBody>
      </p:sp>
      <p:cxnSp>
        <p:nvCxnSpPr>
          <p:cNvPr id="44" name="Curved Connector 43"/>
          <p:cNvCxnSpPr>
            <a:stCxn id="83" idx="4"/>
            <a:endCxn id="51" idx="4"/>
          </p:cNvCxnSpPr>
          <p:nvPr/>
        </p:nvCxnSpPr>
        <p:spPr bwMode="auto">
          <a:xfrm rot="16200000" flipH="1">
            <a:off x="3729808" y="4883764"/>
            <a:ext cx="15240" cy="2290583"/>
          </a:xfrm>
          <a:prstGeom prst="curvedConnector3">
            <a:avLst>
              <a:gd name="adj1" fmla="val 1600000"/>
            </a:avLst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0" y="2095790"/>
                <a:ext cx="9144000" cy="57868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max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⁡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𝐿𝐶𝐴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  <m: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𝐿𝐶𝐴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  <m: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95790"/>
                <a:ext cx="9144000" cy="57868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urved Connector 45"/>
          <p:cNvCxnSpPr>
            <a:stCxn id="72" idx="2"/>
            <a:endCxn id="83" idx="2"/>
          </p:cNvCxnSpPr>
          <p:nvPr/>
        </p:nvCxnSpPr>
        <p:spPr bwMode="auto">
          <a:xfrm rot="10800000" flipV="1">
            <a:off x="2484050" y="3136482"/>
            <a:ext cx="1906541" cy="2785658"/>
          </a:xfrm>
          <a:prstGeom prst="curvedConnector3">
            <a:avLst>
              <a:gd name="adj1" fmla="val 111990"/>
            </a:avLst>
          </a:prstGeom>
          <a:solidFill>
            <a:srgbClr val="00B8FF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Oval 56"/>
          <p:cNvSpPr>
            <a:spLocks noChangeAspect="1" noChangeArrowheads="1"/>
          </p:cNvSpPr>
          <p:nvPr/>
        </p:nvSpPr>
        <p:spPr bwMode="auto">
          <a:xfrm>
            <a:off x="6149569" y="5838083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50" name="Oval 56"/>
          <p:cNvSpPr>
            <a:spLocks noChangeAspect="1" noChangeArrowheads="1"/>
          </p:cNvSpPr>
          <p:nvPr/>
        </p:nvSpPr>
        <p:spPr bwMode="auto">
          <a:xfrm>
            <a:off x="4336641" y="5838083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51" name="Oval 56"/>
          <p:cNvSpPr>
            <a:spLocks noChangeAspect="1" noChangeArrowheads="1"/>
          </p:cNvSpPr>
          <p:nvPr/>
        </p:nvSpPr>
        <p:spPr bwMode="auto">
          <a:xfrm>
            <a:off x="4774632" y="5838083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52" name="Oval 56"/>
          <p:cNvSpPr>
            <a:spLocks noChangeAspect="1" noChangeArrowheads="1"/>
          </p:cNvSpPr>
          <p:nvPr/>
        </p:nvSpPr>
        <p:spPr bwMode="auto">
          <a:xfrm>
            <a:off x="5212623" y="5838083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53" name="Oval 56"/>
          <p:cNvSpPr>
            <a:spLocks noChangeAspect="1" noChangeArrowheads="1"/>
          </p:cNvSpPr>
          <p:nvPr/>
        </p:nvSpPr>
        <p:spPr bwMode="auto">
          <a:xfrm>
            <a:off x="5626537" y="5838083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54" name="Oval 56"/>
          <p:cNvSpPr>
            <a:spLocks noChangeAspect="1" noChangeArrowheads="1"/>
          </p:cNvSpPr>
          <p:nvPr/>
        </p:nvSpPr>
        <p:spPr bwMode="auto">
          <a:xfrm>
            <a:off x="2746633" y="4732193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55" name="Oval 54"/>
          <p:cNvSpPr>
            <a:spLocks noChangeAspect="1" noChangeArrowheads="1"/>
          </p:cNvSpPr>
          <p:nvPr/>
        </p:nvSpPr>
        <p:spPr bwMode="auto">
          <a:xfrm>
            <a:off x="3699122" y="4732193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56" name="Oval 55"/>
          <p:cNvSpPr>
            <a:spLocks noChangeAspect="1" noChangeArrowheads="1"/>
          </p:cNvSpPr>
          <p:nvPr/>
        </p:nvSpPr>
        <p:spPr bwMode="auto">
          <a:xfrm>
            <a:off x="4774632" y="4732193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57" name="Oval 56"/>
          <p:cNvSpPr>
            <a:spLocks noChangeAspect="1" noChangeArrowheads="1"/>
          </p:cNvSpPr>
          <p:nvPr/>
        </p:nvSpPr>
        <p:spPr bwMode="auto">
          <a:xfrm>
            <a:off x="5888053" y="4732193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cxnSp>
        <p:nvCxnSpPr>
          <p:cNvPr id="58" name="Straight Connector 57"/>
          <p:cNvCxnSpPr>
            <a:stCxn id="54" idx="0"/>
            <a:endCxn id="73" idx="3"/>
          </p:cNvCxnSpPr>
          <p:nvPr/>
        </p:nvCxnSpPr>
        <p:spPr bwMode="auto">
          <a:xfrm flipV="1">
            <a:off x="2854721" y="4093983"/>
            <a:ext cx="453039" cy="63821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>
            <a:stCxn id="73" idx="0"/>
            <a:endCxn id="72" idx="3"/>
          </p:cNvCxnSpPr>
          <p:nvPr/>
        </p:nvCxnSpPr>
        <p:spPr bwMode="auto">
          <a:xfrm flipV="1">
            <a:off x="3384190" y="3206695"/>
            <a:ext cx="1038058" cy="717778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>
            <a:stCxn id="74" idx="0"/>
            <a:endCxn id="72" idx="5"/>
          </p:cNvCxnSpPr>
          <p:nvPr/>
        </p:nvCxnSpPr>
        <p:spPr bwMode="auto">
          <a:xfrm flipH="1" flipV="1">
            <a:off x="4575108" y="3206695"/>
            <a:ext cx="864322" cy="717778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/>
          <p:cNvCxnSpPr>
            <a:stCxn id="55" idx="0"/>
            <a:endCxn id="73" idx="5"/>
          </p:cNvCxnSpPr>
          <p:nvPr/>
        </p:nvCxnSpPr>
        <p:spPr bwMode="auto">
          <a:xfrm flipH="1" flipV="1">
            <a:off x="3460620" y="4093983"/>
            <a:ext cx="346590" cy="63821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/>
          <p:cNvCxnSpPr>
            <a:stCxn id="56" idx="0"/>
            <a:endCxn id="74" idx="3"/>
          </p:cNvCxnSpPr>
          <p:nvPr/>
        </p:nvCxnSpPr>
        <p:spPr bwMode="auto">
          <a:xfrm flipV="1">
            <a:off x="4882720" y="4093983"/>
            <a:ext cx="480280" cy="63821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>
            <a:stCxn id="57" idx="0"/>
            <a:endCxn id="74" idx="5"/>
          </p:cNvCxnSpPr>
          <p:nvPr/>
        </p:nvCxnSpPr>
        <p:spPr bwMode="auto">
          <a:xfrm flipH="1" flipV="1">
            <a:off x="5515860" y="4093983"/>
            <a:ext cx="480281" cy="63821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50" idx="0"/>
            <a:endCxn id="56" idx="3"/>
          </p:cNvCxnSpPr>
          <p:nvPr/>
        </p:nvCxnSpPr>
        <p:spPr bwMode="auto">
          <a:xfrm flipV="1">
            <a:off x="4444729" y="4901703"/>
            <a:ext cx="361561" cy="93638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>
            <a:stCxn id="51" idx="0"/>
            <a:endCxn id="56" idx="4"/>
          </p:cNvCxnSpPr>
          <p:nvPr/>
        </p:nvCxnSpPr>
        <p:spPr bwMode="auto">
          <a:xfrm flipV="1">
            <a:off x="4882720" y="4930786"/>
            <a:ext cx="0" cy="907297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>
            <a:stCxn id="52" idx="0"/>
            <a:endCxn id="56" idx="5"/>
          </p:cNvCxnSpPr>
          <p:nvPr/>
        </p:nvCxnSpPr>
        <p:spPr bwMode="auto">
          <a:xfrm flipH="1" flipV="1">
            <a:off x="4959150" y="4901703"/>
            <a:ext cx="361561" cy="93638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53" idx="0"/>
            <a:endCxn id="57" idx="3"/>
          </p:cNvCxnSpPr>
          <p:nvPr/>
        </p:nvCxnSpPr>
        <p:spPr bwMode="auto">
          <a:xfrm flipV="1">
            <a:off x="5734625" y="4901703"/>
            <a:ext cx="185086" cy="93638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Connector 70"/>
          <p:cNvCxnSpPr>
            <a:stCxn id="49" idx="0"/>
            <a:endCxn id="57" idx="5"/>
          </p:cNvCxnSpPr>
          <p:nvPr/>
        </p:nvCxnSpPr>
        <p:spPr bwMode="auto">
          <a:xfrm flipH="1" flipV="1">
            <a:off x="6072571" y="4901703"/>
            <a:ext cx="185086" cy="93638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Oval 56"/>
          <p:cNvSpPr>
            <a:spLocks noChangeAspect="1" noChangeArrowheads="1"/>
          </p:cNvSpPr>
          <p:nvPr/>
        </p:nvSpPr>
        <p:spPr bwMode="auto">
          <a:xfrm>
            <a:off x="4390590" y="3037185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73" name="Oval 56"/>
          <p:cNvSpPr>
            <a:spLocks noChangeAspect="1" noChangeArrowheads="1"/>
          </p:cNvSpPr>
          <p:nvPr/>
        </p:nvSpPr>
        <p:spPr bwMode="auto">
          <a:xfrm>
            <a:off x="3276102" y="3924473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74" name="Oval 56"/>
          <p:cNvSpPr>
            <a:spLocks noChangeAspect="1" noChangeArrowheads="1"/>
          </p:cNvSpPr>
          <p:nvPr/>
        </p:nvSpPr>
        <p:spPr bwMode="auto">
          <a:xfrm>
            <a:off x="5331342" y="3924473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2345250" y="6014892"/>
                <a:ext cx="535263" cy="52597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</m:oMath>
                  </m:oMathPara>
                </a14:m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5250" y="6014892"/>
                <a:ext cx="535263" cy="52597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4631250" y="6078900"/>
                <a:ext cx="535263" cy="52597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𝑣</m:t>
                      </m:r>
                    </m:oMath>
                  </m:oMathPara>
                </a14:m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1250" y="6078900"/>
                <a:ext cx="535263" cy="52597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4839572" y="2870490"/>
                <a:ext cx="1653173" cy="52597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𝐿𝐶𝐴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𝑣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572" y="2870490"/>
                <a:ext cx="1653173" cy="52597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Oval 56"/>
          <p:cNvSpPr>
            <a:spLocks noChangeAspect="1" noChangeArrowheads="1"/>
          </p:cNvSpPr>
          <p:nvPr/>
        </p:nvSpPr>
        <p:spPr bwMode="auto">
          <a:xfrm>
            <a:off x="3951961" y="5816747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79" name="Oval 56"/>
          <p:cNvSpPr>
            <a:spLocks noChangeAspect="1" noChangeArrowheads="1"/>
          </p:cNvSpPr>
          <p:nvPr/>
        </p:nvSpPr>
        <p:spPr bwMode="auto">
          <a:xfrm>
            <a:off x="3428929" y="5816747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cxnSp>
        <p:nvCxnSpPr>
          <p:cNvPr id="80" name="Straight Connector 79"/>
          <p:cNvCxnSpPr>
            <a:stCxn id="79" idx="0"/>
            <a:endCxn id="55" idx="3"/>
          </p:cNvCxnSpPr>
          <p:nvPr/>
        </p:nvCxnSpPr>
        <p:spPr bwMode="auto">
          <a:xfrm flipV="1">
            <a:off x="3537017" y="4901703"/>
            <a:ext cx="193763" cy="915044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/>
          <p:cNvCxnSpPr>
            <a:stCxn id="78" idx="0"/>
            <a:endCxn id="55" idx="5"/>
          </p:cNvCxnSpPr>
          <p:nvPr/>
        </p:nvCxnSpPr>
        <p:spPr bwMode="auto">
          <a:xfrm flipH="1" flipV="1">
            <a:off x="3883640" y="4901703"/>
            <a:ext cx="176409" cy="915044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Oval 56"/>
          <p:cNvSpPr>
            <a:spLocks noChangeAspect="1" noChangeArrowheads="1"/>
          </p:cNvSpPr>
          <p:nvPr/>
        </p:nvSpPr>
        <p:spPr bwMode="auto">
          <a:xfrm>
            <a:off x="3007081" y="5822843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83" name="Oval 56"/>
          <p:cNvSpPr>
            <a:spLocks noChangeAspect="1" noChangeArrowheads="1"/>
          </p:cNvSpPr>
          <p:nvPr/>
        </p:nvSpPr>
        <p:spPr bwMode="auto">
          <a:xfrm>
            <a:off x="2484049" y="5822843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cxnSp>
        <p:nvCxnSpPr>
          <p:cNvPr id="84" name="Straight Connector 83"/>
          <p:cNvCxnSpPr>
            <a:stCxn id="83" idx="0"/>
            <a:endCxn id="54" idx="3"/>
          </p:cNvCxnSpPr>
          <p:nvPr/>
        </p:nvCxnSpPr>
        <p:spPr bwMode="auto">
          <a:xfrm flipV="1">
            <a:off x="2592137" y="4901703"/>
            <a:ext cx="186154" cy="92114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Straight Connector 84"/>
          <p:cNvCxnSpPr>
            <a:stCxn id="82" idx="0"/>
            <a:endCxn id="54" idx="5"/>
          </p:cNvCxnSpPr>
          <p:nvPr/>
        </p:nvCxnSpPr>
        <p:spPr bwMode="auto">
          <a:xfrm flipH="1" flipV="1">
            <a:off x="2931151" y="4901703"/>
            <a:ext cx="184018" cy="92114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Curved Connector 85"/>
          <p:cNvCxnSpPr>
            <a:stCxn id="72" idx="6"/>
            <a:endCxn id="51" idx="6"/>
          </p:cNvCxnSpPr>
          <p:nvPr/>
        </p:nvCxnSpPr>
        <p:spPr bwMode="auto">
          <a:xfrm>
            <a:off x="4606766" y="3136482"/>
            <a:ext cx="384042" cy="2800898"/>
          </a:xfrm>
          <a:prstGeom prst="curvedConnector3">
            <a:avLst>
              <a:gd name="adj1" fmla="val 159525"/>
            </a:avLst>
          </a:prstGeom>
          <a:solidFill>
            <a:srgbClr val="00B8FF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641890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5" grpId="0"/>
      <p:bldP spid="75" grpId="0"/>
      <p:bldP spid="76" grpId="0"/>
      <p:bldP spid="7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Box 163"/>
          <p:cNvSpPr txBox="1"/>
          <p:nvPr/>
        </p:nvSpPr>
        <p:spPr>
          <a:xfrm>
            <a:off x="0" y="324305"/>
            <a:ext cx="9144000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dirty="0" smtClean="0">
                <a:solidFill>
                  <a:srgbClr val="0099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Lowest Common Ancestors</a:t>
            </a:r>
            <a:endParaRPr lang="en-US" sz="3200" kern="0" dirty="0">
              <a:solidFill>
                <a:srgbClr val="C00000"/>
              </a:solidFill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2497" y="1215328"/>
                <a:ext cx="9144000" cy="181588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b="1" dirty="0" smtClean="0">
                    <a:cs typeface="Times New Roman" panose="02020603050405020304" pitchFamily="18" charset="0"/>
                  </a:rPr>
                  <a:t>Theorem: </a:t>
                </a:r>
                <a:r>
                  <a:rPr lang="en-US" dirty="0" smtClean="0">
                    <a:cs typeface="Times New Roman" panose="02020603050405020304" pitchFamily="18" charset="0"/>
                  </a:rPr>
                  <a:t>There is an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-time preprocessing algorithm</a:t>
                </a:r>
                <a:br>
                  <a:rPr lang="en-US" dirty="0" smtClean="0">
                    <a:cs typeface="Times New Roman" panose="02020603050405020304" pitchFamily="18" charset="0"/>
                  </a:rPr>
                </a:br>
                <a:r>
                  <a:rPr lang="en-US" dirty="0" smtClean="0">
                    <a:cs typeface="Times New Roman" panose="02020603050405020304" pitchFamily="18" charset="0"/>
                  </a:rPr>
                  <a:t>that given a rooted tree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 vertices generates a data</a:t>
                </a:r>
                <a:br>
                  <a:rPr lang="en-US" dirty="0" smtClean="0">
                    <a:cs typeface="Times New Roman" panose="02020603050405020304" pitchFamily="18" charset="0"/>
                  </a:rPr>
                </a:br>
                <a:r>
                  <a:rPr lang="en-US" dirty="0" smtClean="0">
                    <a:cs typeface="Times New Roman" panose="02020603050405020304" pitchFamily="18" charset="0"/>
                  </a:rPr>
                  <a:t>structure of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cs typeface="Times New Roman" panose="02020603050405020304" pitchFamily="18" charset="0"/>
                  </a:rPr>
                  <a:t>using which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𝐿𝐶𝐴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, for any</a:t>
                </a:r>
                <a:br>
                  <a:rPr lang="en-US" dirty="0" smtClean="0">
                    <a:cs typeface="Times New Roman" panose="02020603050405020304" pitchFamily="18" charset="0"/>
                  </a:rPr>
                </a:br>
                <a:r>
                  <a:rPr lang="en-US" dirty="0" smtClean="0">
                    <a:cs typeface="Times New Roman" panose="02020603050405020304" pitchFamily="18" charset="0"/>
                  </a:rPr>
                  <a:t>two vertices</a:t>
                </a:r>
                <a:r>
                  <a:rPr lang="en-US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US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cs typeface="Times New Roman" panose="02020603050405020304" pitchFamily="18" charset="0"/>
                  </a:rPr>
                  <a:t>of</a:t>
                </a:r>
                <a:r>
                  <a:rPr lang="en-US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, can be computed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cs typeface="Times New Roman" panose="02020603050405020304" pitchFamily="18" charset="0"/>
                  </a:rPr>
                  <a:t>time.</a:t>
                </a:r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7" y="1215328"/>
                <a:ext cx="9144000" cy="1815882"/>
              </a:xfrm>
              <a:prstGeom prst="rect">
                <a:avLst/>
              </a:prstGeom>
              <a:blipFill>
                <a:blip r:embed="rId3"/>
                <a:stretch>
                  <a:fillRect t="-3356" b="-8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56"/>
          <p:cNvSpPr>
            <a:spLocks noChangeAspect="1" noChangeArrowheads="1"/>
          </p:cNvSpPr>
          <p:nvPr/>
        </p:nvSpPr>
        <p:spPr bwMode="auto">
          <a:xfrm>
            <a:off x="158871" y="6155583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4" name="Oval 56"/>
          <p:cNvSpPr>
            <a:spLocks noChangeAspect="1" noChangeArrowheads="1"/>
          </p:cNvSpPr>
          <p:nvPr/>
        </p:nvSpPr>
        <p:spPr bwMode="auto">
          <a:xfrm>
            <a:off x="3584169" y="6155583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7" name="Oval 56"/>
          <p:cNvSpPr>
            <a:spLocks noChangeAspect="1" noChangeArrowheads="1"/>
          </p:cNvSpPr>
          <p:nvPr/>
        </p:nvSpPr>
        <p:spPr bwMode="auto">
          <a:xfrm>
            <a:off x="1771241" y="6155583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9" name="Oval 56"/>
          <p:cNvSpPr>
            <a:spLocks noChangeAspect="1" noChangeArrowheads="1"/>
          </p:cNvSpPr>
          <p:nvPr/>
        </p:nvSpPr>
        <p:spPr bwMode="auto">
          <a:xfrm>
            <a:off x="2209232" y="6155583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20" name="Oval 56"/>
          <p:cNvSpPr>
            <a:spLocks noChangeAspect="1" noChangeArrowheads="1"/>
          </p:cNvSpPr>
          <p:nvPr/>
        </p:nvSpPr>
        <p:spPr bwMode="auto">
          <a:xfrm>
            <a:off x="2647223" y="6155583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21" name="Oval 56"/>
          <p:cNvSpPr>
            <a:spLocks noChangeAspect="1" noChangeArrowheads="1"/>
          </p:cNvSpPr>
          <p:nvPr/>
        </p:nvSpPr>
        <p:spPr bwMode="auto">
          <a:xfrm>
            <a:off x="3061137" y="6155583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23" name="Oval 56"/>
          <p:cNvSpPr>
            <a:spLocks noChangeAspect="1" noChangeArrowheads="1"/>
          </p:cNvSpPr>
          <p:nvPr/>
        </p:nvSpPr>
        <p:spPr bwMode="auto">
          <a:xfrm>
            <a:off x="373257" y="5049693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24" name="Oval 23"/>
          <p:cNvSpPr>
            <a:spLocks noChangeAspect="1" noChangeArrowheads="1"/>
          </p:cNvSpPr>
          <p:nvPr/>
        </p:nvSpPr>
        <p:spPr bwMode="auto">
          <a:xfrm>
            <a:off x="1179442" y="5049693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25" name="Oval 24"/>
          <p:cNvSpPr>
            <a:spLocks noChangeAspect="1" noChangeArrowheads="1"/>
          </p:cNvSpPr>
          <p:nvPr/>
        </p:nvSpPr>
        <p:spPr bwMode="auto">
          <a:xfrm>
            <a:off x="2209232" y="5049693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26" name="Oval 25"/>
          <p:cNvSpPr>
            <a:spLocks noChangeAspect="1" noChangeArrowheads="1"/>
          </p:cNvSpPr>
          <p:nvPr/>
        </p:nvSpPr>
        <p:spPr bwMode="auto">
          <a:xfrm>
            <a:off x="3322653" y="5049693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cxnSp>
        <p:nvCxnSpPr>
          <p:cNvPr id="30" name="Straight Connector 29"/>
          <p:cNvCxnSpPr>
            <a:stCxn id="23" idx="0"/>
            <a:endCxn id="66" idx="3"/>
          </p:cNvCxnSpPr>
          <p:nvPr/>
        </p:nvCxnSpPr>
        <p:spPr bwMode="auto">
          <a:xfrm flipV="1">
            <a:off x="481345" y="4411483"/>
            <a:ext cx="434751" cy="63821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stCxn id="66" idx="0"/>
            <a:endCxn id="67" idx="3"/>
          </p:cNvCxnSpPr>
          <p:nvPr/>
        </p:nvCxnSpPr>
        <p:spPr bwMode="auto">
          <a:xfrm flipV="1">
            <a:off x="992526" y="3524195"/>
            <a:ext cx="864322" cy="717778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>
            <a:stCxn id="68" idx="0"/>
            <a:endCxn id="67" idx="5"/>
          </p:cNvCxnSpPr>
          <p:nvPr/>
        </p:nvCxnSpPr>
        <p:spPr bwMode="auto">
          <a:xfrm flipH="1" flipV="1">
            <a:off x="2009708" y="3524195"/>
            <a:ext cx="864322" cy="717778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24" idx="0"/>
            <a:endCxn id="66" idx="5"/>
          </p:cNvCxnSpPr>
          <p:nvPr/>
        </p:nvCxnSpPr>
        <p:spPr bwMode="auto">
          <a:xfrm flipH="1" flipV="1">
            <a:off x="1068956" y="4411483"/>
            <a:ext cx="218574" cy="63821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>
            <a:stCxn id="25" idx="0"/>
            <a:endCxn id="68" idx="3"/>
          </p:cNvCxnSpPr>
          <p:nvPr/>
        </p:nvCxnSpPr>
        <p:spPr bwMode="auto">
          <a:xfrm flipV="1">
            <a:off x="2317320" y="4411483"/>
            <a:ext cx="480280" cy="63821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>
            <a:stCxn id="11" idx="0"/>
            <a:endCxn id="23" idx="3"/>
          </p:cNvCxnSpPr>
          <p:nvPr/>
        </p:nvCxnSpPr>
        <p:spPr bwMode="auto">
          <a:xfrm flipV="1">
            <a:off x="266959" y="5219203"/>
            <a:ext cx="137956" cy="93638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>
            <a:stCxn id="26" idx="0"/>
            <a:endCxn id="68" idx="5"/>
          </p:cNvCxnSpPr>
          <p:nvPr/>
        </p:nvCxnSpPr>
        <p:spPr bwMode="auto">
          <a:xfrm flipH="1" flipV="1">
            <a:off x="2950460" y="4411483"/>
            <a:ext cx="480281" cy="63821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>
            <a:stCxn id="17" idx="0"/>
            <a:endCxn id="25" idx="3"/>
          </p:cNvCxnSpPr>
          <p:nvPr/>
        </p:nvCxnSpPr>
        <p:spPr bwMode="auto">
          <a:xfrm flipV="1">
            <a:off x="1879329" y="5219203"/>
            <a:ext cx="361561" cy="93638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>
            <a:stCxn id="19" idx="0"/>
            <a:endCxn id="25" idx="4"/>
          </p:cNvCxnSpPr>
          <p:nvPr/>
        </p:nvCxnSpPr>
        <p:spPr bwMode="auto">
          <a:xfrm flipV="1">
            <a:off x="2317320" y="5248286"/>
            <a:ext cx="0" cy="907297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>
            <a:stCxn id="20" idx="0"/>
            <a:endCxn id="25" idx="5"/>
          </p:cNvCxnSpPr>
          <p:nvPr/>
        </p:nvCxnSpPr>
        <p:spPr bwMode="auto">
          <a:xfrm flipH="1" flipV="1">
            <a:off x="2393750" y="5219203"/>
            <a:ext cx="361561" cy="93638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>
            <a:stCxn id="21" idx="0"/>
            <a:endCxn id="26" idx="3"/>
          </p:cNvCxnSpPr>
          <p:nvPr/>
        </p:nvCxnSpPr>
        <p:spPr bwMode="auto">
          <a:xfrm flipV="1">
            <a:off x="3169225" y="5219203"/>
            <a:ext cx="185086" cy="93638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>
            <a:stCxn id="14" idx="0"/>
            <a:endCxn id="26" idx="5"/>
          </p:cNvCxnSpPr>
          <p:nvPr/>
        </p:nvCxnSpPr>
        <p:spPr bwMode="auto">
          <a:xfrm flipH="1" flipV="1">
            <a:off x="3507171" y="5219203"/>
            <a:ext cx="185086" cy="93638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Oval 56"/>
          <p:cNvSpPr>
            <a:spLocks noChangeAspect="1" noChangeArrowheads="1"/>
          </p:cNvSpPr>
          <p:nvPr/>
        </p:nvSpPr>
        <p:spPr bwMode="auto">
          <a:xfrm>
            <a:off x="1825190" y="3354685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66" name="Oval 56"/>
          <p:cNvSpPr>
            <a:spLocks noChangeAspect="1" noChangeArrowheads="1"/>
          </p:cNvSpPr>
          <p:nvPr/>
        </p:nvSpPr>
        <p:spPr bwMode="auto">
          <a:xfrm>
            <a:off x="884438" y="4241973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68" name="Oval 56"/>
          <p:cNvSpPr>
            <a:spLocks noChangeAspect="1" noChangeArrowheads="1"/>
          </p:cNvSpPr>
          <p:nvPr/>
        </p:nvSpPr>
        <p:spPr bwMode="auto">
          <a:xfrm>
            <a:off x="2765942" y="4241973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2" name="Rectangle 1"/>
          <p:cNvSpPr/>
          <p:nvPr/>
        </p:nvSpPr>
        <p:spPr bwMode="auto">
          <a:xfrm>
            <a:off x="4251055" y="4051473"/>
            <a:ext cx="2183216" cy="1447627"/>
          </a:xfrm>
          <a:prstGeom prst="rect">
            <a:avLst/>
          </a:prstGeom>
          <a:solidFill>
            <a:srgbClr val="FFFF00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Preprocessing algorithm</a:t>
            </a:r>
            <a:endParaRPr kumimoji="0" lang="he-IL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7086600" y="4051473"/>
            <a:ext cx="1676400" cy="1447627"/>
          </a:xfrm>
          <a:prstGeom prst="rect">
            <a:avLst/>
          </a:prstGeom>
          <a:solidFill>
            <a:srgbClr val="FFC000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Query answering algorithm</a:t>
            </a:r>
            <a:r>
              <a:rPr kumimoji="0" lang="en-US" sz="2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endParaRPr kumimoji="0" lang="he-IL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Right Arrow 2"/>
          <p:cNvSpPr/>
          <p:nvPr/>
        </p:nvSpPr>
        <p:spPr bwMode="auto">
          <a:xfrm>
            <a:off x="3717657" y="4572335"/>
            <a:ext cx="533398" cy="405903"/>
          </a:xfrm>
          <a:prstGeom prst="rightArrow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ight Arrow 38"/>
          <p:cNvSpPr/>
          <p:nvPr/>
        </p:nvSpPr>
        <p:spPr bwMode="auto">
          <a:xfrm>
            <a:off x="6435456" y="4572335"/>
            <a:ext cx="651143" cy="405903"/>
          </a:xfrm>
          <a:prstGeom prst="rightArrow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Right Arrow 42"/>
          <p:cNvSpPr/>
          <p:nvPr/>
        </p:nvSpPr>
        <p:spPr bwMode="auto">
          <a:xfrm rot="5400000">
            <a:off x="7645723" y="3556270"/>
            <a:ext cx="558155" cy="405903"/>
          </a:xfrm>
          <a:prstGeom prst="rightArrow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Right Arrow 43"/>
          <p:cNvSpPr/>
          <p:nvPr/>
        </p:nvSpPr>
        <p:spPr bwMode="auto">
          <a:xfrm rot="5400000">
            <a:off x="7645722" y="5575570"/>
            <a:ext cx="558155" cy="405903"/>
          </a:xfrm>
          <a:prstGeom prst="rightArrow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7580037" y="2955604"/>
                <a:ext cx="814663" cy="52597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𝑣</m:t>
                      </m:r>
                    </m:oMath>
                  </m:oMathPara>
                </a14:m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0037" y="2955604"/>
                <a:ext cx="814663" cy="52597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7592737" y="6079804"/>
                <a:ext cx="814663" cy="52597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𝐿𝐶𝐴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𝑣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2737" y="6079804"/>
                <a:ext cx="814663" cy="525978"/>
              </a:xfrm>
              <a:prstGeom prst="rect">
                <a:avLst/>
              </a:prstGeom>
              <a:blipFill rotWithShape="0">
                <a:blip r:embed="rId5"/>
                <a:stretch>
                  <a:fillRect l="-45865" r="-3157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379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7" grpId="0" animBg="1"/>
      <p:bldP spid="3" grpId="0" animBg="1"/>
      <p:bldP spid="39" grpId="0" animBg="1"/>
      <p:bldP spid="43" grpId="0" animBg="1"/>
      <p:bldP spid="44" grpId="0" animBg="1"/>
      <p:bldP spid="45" grpId="1"/>
      <p:bldP spid="46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57504" y="6493538"/>
            <a:ext cx="1905000" cy="457200"/>
          </a:xfrm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eaLnBrk="1" hangingPunct="1"/>
            <a:fld id="{1A258CD8-A675-4C46-B3B4-D53A5BEE1A9B}" type="slidenum">
              <a:rPr lang="he-IL" altLang="en-US" sz="140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15</a:t>
            </a:fld>
            <a:endParaRPr lang="en-US" alt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663610" y="2945531"/>
                <a:ext cx="317297" cy="52597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</m:oMath>
                  </m:oMathPara>
                </a14:m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610" y="2945531"/>
                <a:ext cx="317297" cy="5259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8329370" y="2996098"/>
                <a:ext cx="317297" cy="52597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𝑣</m:t>
                      </m:r>
                    </m:oMath>
                  </m:oMathPara>
                </a14:m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9370" y="2996098"/>
                <a:ext cx="317297" cy="5259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/>
          <p:cNvSpPr txBox="1"/>
          <p:nvPr/>
        </p:nvSpPr>
        <p:spPr>
          <a:xfrm>
            <a:off x="0" y="110945"/>
            <a:ext cx="9144000" cy="12003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dirty="0" smtClean="0">
                <a:solidFill>
                  <a:srgbClr val="0099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Running </a:t>
            </a:r>
            <a:r>
              <a:rPr lang="en-US" sz="4000" dirty="0" err="1" smtClean="0">
                <a:solidFill>
                  <a:srgbClr val="0099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Borůvka</a:t>
            </a:r>
            <a:r>
              <a:rPr lang="en-US" sz="4000" dirty="0" smtClean="0">
                <a:solidFill>
                  <a:srgbClr val="0099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on a tree</a:t>
            </a:r>
            <a:br>
              <a:rPr lang="en-US" sz="4000" dirty="0" smtClean="0">
                <a:solidFill>
                  <a:srgbClr val="0099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en-US" sz="3200" kern="0" dirty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[King (1997</a:t>
            </a:r>
            <a:r>
              <a:rPr lang="en-US" sz="3200" kern="0" dirty="0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)]</a:t>
            </a:r>
            <a:endParaRPr lang="en-US" sz="3200" kern="0" dirty="0">
              <a:solidFill>
                <a:srgbClr val="C00000"/>
              </a:solidFill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  <p:sp>
        <p:nvSpPr>
          <p:cNvPr id="57" name="Oval 56"/>
          <p:cNvSpPr>
            <a:spLocks noChangeAspect="1" noChangeArrowheads="1"/>
          </p:cNvSpPr>
          <p:nvPr/>
        </p:nvSpPr>
        <p:spPr bwMode="auto">
          <a:xfrm>
            <a:off x="674683" y="2881523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58" name="Oval 56"/>
          <p:cNvSpPr>
            <a:spLocks noChangeAspect="1" noChangeArrowheads="1"/>
          </p:cNvSpPr>
          <p:nvPr/>
        </p:nvSpPr>
        <p:spPr bwMode="auto">
          <a:xfrm>
            <a:off x="1279436" y="2881523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59" name="Oval 56"/>
          <p:cNvSpPr>
            <a:spLocks noChangeAspect="1" noChangeArrowheads="1"/>
          </p:cNvSpPr>
          <p:nvPr/>
        </p:nvSpPr>
        <p:spPr bwMode="auto">
          <a:xfrm>
            <a:off x="2082309" y="2881523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cxnSp>
        <p:nvCxnSpPr>
          <p:cNvPr id="76" name="Straight Connector 75"/>
          <p:cNvCxnSpPr>
            <a:stCxn id="57" idx="6"/>
            <a:endCxn id="58" idx="2"/>
          </p:cNvCxnSpPr>
          <p:nvPr/>
        </p:nvCxnSpPr>
        <p:spPr bwMode="auto">
          <a:xfrm>
            <a:off x="890859" y="2980820"/>
            <a:ext cx="388577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76"/>
          <p:cNvCxnSpPr>
            <a:stCxn id="58" idx="6"/>
            <a:endCxn id="59" idx="2"/>
          </p:cNvCxnSpPr>
          <p:nvPr/>
        </p:nvCxnSpPr>
        <p:spPr bwMode="auto">
          <a:xfrm>
            <a:off x="1495612" y="2980820"/>
            <a:ext cx="586697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Oval 77"/>
          <p:cNvSpPr>
            <a:spLocks noChangeAspect="1" noChangeArrowheads="1"/>
          </p:cNvSpPr>
          <p:nvPr/>
        </p:nvSpPr>
        <p:spPr bwMode="auto">
          <a:xfrm>
            <a:off x="2687062" y="2881523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79" name="Oval 56"/>
          <p:cNvSpPr>
            <a:spLocks noChangeAspect="1" noChangeArrowheads="1"/>
          </p:cNvSpPr>
          <p:nvPr/>
        </p:nvSpPr>
        <p:spPr bwMode="auto">
          <a:xfrm>
            <a:off x="3291815" y="2881523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80" name="Oval 56"/>
          <p:cNvSpPr>
            <a:spLocks noChangeAspect="1" noChangeArrowheads="1"/>
          </p:cNvSpPr>
          <p:nvPr/>
        </p:nvSpPr>
        <p:spPr bwMode="auto">
          <a:xfrm>
            <a:off x="4408632" y="2881523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cxnSp>
        <p:nvCxnSpPr>
          <p:cNvPr id="81" name="Straight Connector 80"/>
          <p:cNvCxnSpPr>
            <a:stCxn id="78" idx="6"/>
            <a:endCxn id="79" idx="2"/>
          </p:cNvCxnSpPr>
          <p:nvPr/>
        </p:nvCxnSpPr>
        <p:spPr bwMode="auto">
          <a:xfrm>
            <a:off x="2903238" y="2980820"/>
            <a:ext cx="388577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Straight Connector 81"/>
          <p:cNvCxnSpPr>
            <a:stCxn id="79" idx="6"/>
            <a:endCxn id="80" idx="2"/>
          </p:cNvCxnSpPr>
          <p:nvPr/>
        </p:nvCxnSpPr>
        <p:spPr bwMode="auto">
          <a:xfrm>
            <a:off x="3507991" y="2980820"/>
            <a:ext cx="900641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Straight Connector 82"/>
          <p:cNvCxnSpPr>
            <a:stCxn id="59" idx="6"/>
            <a:endCxn id="78" idx="2"/>
          </p:cNvCxnSpPr>
          <p:nvPr/>
        </p:nvCxnSpPr>
        <p:spPr bwMode="auto">
          <a:xfrm>
            <a:off x="2298485" y="2980820"/>
            <a:ext cx="388577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4" name="Oval 83"/>
          <p:cNvSpPr>
            <a:spLocks noChangeAspect="1" noChangeArrowheads="1"/>
          </p:cNvSpPr>
          <p:nvPr/>
        </p:nvSpPr>
        <p:spPr bwMode="auto">
          <a:xfrm>
            <a:off x="5202361" y="2881523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85" name="Oval 56"/>
          <p:cNvSpPr>
            <a:spLocks noChangeAspect="1" noChangeArrowheads="1"/>
          </p:cNvSpPr>
          <p:nvPr/>
        </p:nvSpPr>
        <p:spPr bwMode="auto">
          <a:xfrm>
            <a:off x="5807114" y="2881523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86" name="Oval 56"/>
          <p:cNvSpPr>
            <a:spLocks noChangeAspect="1" noChangeArrowheads="1"/>
          </p:cNvSpPr>
          <p:nvPr/>
        </p:nvSpPr>
        <p:spPr bwMode="auto">
          <a:xfrm>
            <a:off x="6411867" y="2881523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cxnSp>
        <p:nvCxnSpPr>
          <p:cNvPr id="87" name="Straight Connector 86"/>
          <p:cNvCxnSpPr>
            <a:stCxn id="84" idx="6"/>
            <a:endCxn id="85" idx="2"/>
          </p:cNvCxnSpPr>
          <p:nvPr/>
        </p:nvCxnSpPr>
        <p:spPr bwMode="auto">
          <a:xfrm>
            <a:off x="5418537" y="2980820"/>
            <a:ext cx="388577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Straight Connector 87"/>
          <p:cNvCxnSpPr>
            <a:stCxn id="85" idx="6"/>
            <a:endCxn id="86" idx="2"/>
          </p:cNvCxnSpPr>
          <p:nvPr/>
        </p:nvCxnSpPr>
        <p:spPr bwMode="auto">
          <a:xfrm>
            <a:off x="6023290" y="2980820"/>
            <a:ext cx="388577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9" name="Oval 88"/>
          <p:cNvSpPr>
            <a:spLocks noChangeAspect="1" noChangeArrowheads="1"/>
          </p:cNvSpPr>
          <p:nvPr/>
        </p:nvSpPr>
        <p:spPr bwMode="auto">
          <a:xfrm>
            <a:off x="7123300" y="2881523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90" name="Oval 56"/>
          <p:cNvSpPr>
            <a:spLocks noChangeAspect="1" noChangeArrowheads="1"/>
          </p:cNvSpPr>
          <p:nvPr/>
        </p:nvSpPr>
        <p:spPr bwMode="auto">
          <a:xfrm>
            <a:off x="7728053" y="2881523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91" name="Oval 56"/>
          <p:cNvSpPr>
            <a:spLocks noChangeAspect="1" noChangeArrowheads="1"/>
          </p:cNvSpPr>
          <p:nvPr/>
        </p:nvSpPr>
        <p:spPr bwMode="auto">
          <a:xfrm>
            <a:off x="8332803" y="2881523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cxnSp>
        <p:nvCxnSpPr>
          <p:cNvPr id="92" name="Straight Connector 91"/>
          <p:cNvCxnSpPr>
            <a:stCxn id="89" idx="6"/>
            <a:endCxn id="90" idx="2"/>
          </p:cNvCxnSpPr>
          <p:nvPr/>
        </p:nvCxnSpPr>
        <p:spPr bwMode="auto">
          <a:xfrm>
            <a:off x="7339476" y="2980820"/>
            <a:ext cx="388577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90" idx="6"/>
            <a:endCxn id="91" idx="2"/>
          </p:cNvCxnSpPr>
          <p:nvPr/>
        </p:nvCxnSpPr>
        <p:spPr bwMode="auto">
          <a:xfrm>
            <a:off x="7944229" y="2980820"/>
            <a:ext cx="388574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Straight Connector 93"/>
          <p:cNvCxnSpPr>
            <a:stCxn id="86" idx="6"/>
            <a:endCxn id="89" idx="2"/>
          </p:cNvCxnSpPr>
          <p:nvPr/>
        </p:nvCxnSpPr>
        <p:spPr bwMode="auto">
          <a:xfrm>
            <a:off x="6628043" y="2980820"/>
            <a:ext cx="495257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>
            <a:stCxn id="80" idx="6"/>
            <a:endCxn id="84" idx="2"/>
          </p:cNvCxnSpPr>
          <p:nvPr/>
        </p:nvCxnSpPr>
        <p:spPr bwMode="auto">
          <a:xfrm>
            <a:off x="4624808" y="2980820"/>
            <a:ext cx="577553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9" name="Oval 98"/>
          <p:cNvSpPr/>
          <p:nvPr/>
        </p:nvSpPr>
        <p:spPr bwMode="auto">
          <a:xfrm rot="16200000">
            <a:off x="2715362" y="2413841"/>
            <a:ext cx="701037" cy="1146868"/>
          </a:xfrm>
          <a:prstGeom prst="ellipse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0" name="Oval 99"/>
          <p:cNvSpPr/>
          <p:nvPr/>
        </p:nvSpPr>
        <p:spPr bwMode="auto">
          <a:xfrm rot="16200000">
            <a:off x="7245142" y="2181506"/>
            <a:ext cx="1144635" cy="1719383"/>
          </a:xfrm>
          <a:prstGeom prst="ellipse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" name="Oval 101"/>
          <p:cNvSpPr/>
          <p:nvPr/>
        </p:nvSpPr>
        <p:spPr bwMode="auto">
          <a:xfrm rot="16200000">
            <a:off x="5546700" y="2112109"/>
            <a:ext cx="701037" cy="1719383"/>
          </a:xfrm>
          <a:prstGeom prst="ellipse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" name="Oval 102"/>
          <p:cNvSpPr/>
          <p:nvPr/>
        </p:nvSpPr>
        <p:spPr bwMode="auto">
          <a:xfrm rot="16200000">
            <a:off x="431726" y="2213436"/>
            <a:ext cx="1266552" cy="1387302"/>
          </a:xfrm>
          <a:prstGeom prst="ellipse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5" name="Oval 104"/>
          <p:cNvSpPr/>
          <p:nvPr/>
        </p:nvSpPr>
        <p:spPr bwMode="auto">
          <a:xfrm>
            <a:off x="1849628" y="1759276"/>
            <a:ext cx="1920240" cy="1944044"/>
          </a:xfrm>
          <a:prstGeom prst="ellipse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6" name="Oval 105"/>
          <p:cNvSpPr/>
          <p:nvPr/>
        </p:nvSpPr>
        <p:spPr bwMode="auto">
          <a:xfrm>
            <a:off x="4958588" y="1945204"/>
            <a:ext cx="3901440" cy="1971476"/>
          </a:xfrm>
          <a:prstGeom prst="ellipse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7" name="Oval 106"/>
          <p:cNvSpPr/>
          <p:nvPr/>
        </p:nvSpPr>
        <p:spPr bwMode="auto">
          <a:xfrm>
            <a:off x="4170759" y="2020824"/>
            <a:ext cx="661787" cy="1469368"/>
          </a:xfrm>
          <a:prstGeom prst="ellipse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0" y="4961582"/>
                <a:ext cx="9144000" cy="95410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dirty="0" smtClean="0">
                    <a:cs typeface="Times New Roman" panose="02020603050405020304" pitchFamily="18" charset="0"/>
                  </a:rPr>
                  <a:t>Any component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 on the path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b="0" dirty="0" smtClean="0">
                    <a:cs typeface="Times New Roman" panose="02020603050405020304" pitchFamily="18" charset="0"/>
                  </a:rPr>
                  <a:t> which is </a:t>
                </a:r>
                <a:br>
                  <a:rPr lang="en-US" b="0" dirty="0" smtClean="0">
                    <a:cs typeface="Times New Roman" panose="02020603050405020304" pitchFamily="18" charset="0"/>
                  </a:rPr>
                </a:br>
                <a:r>
                  <a:rPr lang="en-US" b="0" dirty="0" smtClean="0">
                    <a:cs typeface="Times New Roman" panose="02020603050405020304" pitchFamily="18" charset="0"/>
                  </a:rPr>
                  <a:t>not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𝐿𝐶𝐴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b="0" dirty="0" smtClean="0">
                    <a:cs typeface="Times New Roman" panose="02020603050405020304" pitchFamily="18" charset="0"/>
                  </a:rPr>
                  <a:t>, </a:t>
                </a:r>
                <a:r>
                  <a:rPr lang="en-US" dirty="0" smtClean="0">
                    <a:cs typeface="Times New Roman" panose="02020603050405020304" pitchFamily="18" charset="0"/>
                  </a:rPr>
                  <a:t>has at least one edge on the path exiting it.</a:t>
                </a:r>
                <a:endParaRPr lang="en-US" b="0" dirty="0" smtClean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961582"/>
                <a:ext cx="9144000" cy="954107"/>
              </a:xfrm>
              <a:prstGeom prst="rect">
                <a:avLst/>
              </a:prstGeom>
              <a:blipFill rotWithShape="0">
                <a:blip r:embed="rId5"/>
                <a:stretch>
                  <a:fillRect t="-7051" b="-1730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0" y="4364682"/>
                <a:ext cx="9144000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b="0" dirty="0" smtClean="0">
                    <a:cs typeface="Times New Roman" panose="02020603050405020304" pitchFamily="18" charset="0"/>
                  </a:rPr>
                  <a:t>First direction: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b="0" dirty="0" smtClean="0">
                  <a:solidFill>
                    <a:schemeClr val="accent2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364682"/>
                <a:ext cx="9144000" cy="523220"/>
              </a:xfrm>
              <a:prstGeom prst="rect">
                <a:avLst/>
              </a:prstGeom>
              <a:blipFill rotWithShape="0">
                <a:blip r:embed="rId6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0" y="5990282"/>
                <a:ext cx="9144000" cy="52597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dirty="0" smtClean="0">
                    <a:cs typeface="Times New Roman" panose="02020603050405020304" pitchFamily="18" charset="0"/>
                  </a:rPr>
                  <a:t>Thus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w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b="0" dirty="0" smtClean="0">
                    <a:cs typeface="Times New Roman" panose="02020603050405020304" pitchFamily="18" charset="0"/>
                  </a:rPr>
                  <a:t>, </a:t>
                </a:r>
                <a:r>
                  <a:rPr lang="en-US" dirty="0" smtClean="0">
                    <a:cs typeface="Times New Roman" panose="02020603050405020304" pitchFamily="18" charset="0"/>
                  </a:rPr>
                  <a:t>and hence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b>
                    </m:sSub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. </a:t>
                </a:r>
                <a:endParaRPr lang="en-US" b="0" dirty="0" smtClean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990282"/>
                <a:ext cx="9144000" cy="525978"/>
              </a:xfrm>
              <a:prstGeom prst="rect">
                <a:avLst/>
              </a:prstGeom>
              <a:blipFill rotWithShape="0">
                <a:blip r:embed="rId7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45606" y="785016"/>
                <a:ext cx="176484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𝐿𝐶𝐴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𝑣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606" y="785016"/>
                <a:ext cx="1764842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447551" y="2548130"/>
            <a:ext cx="1219662" cy="900793"/>
            <a:chOff x="566423" y="2621282"/>
            <a:chExt cx="1219662" cy="900793"/>
          </a:xfrm>
        </p:grpSpPr>
        <p:sp>
          <p:nvSpPr>
            <p:cNvPr id="97" name="Oval 96"/>
            <p:cNvSpPr/>
            <p:nvPr/>
          </p:nvSpPr>
          <p:spPr bwMode="auto">
            <a:xfrm rot="16200000">
              <a:off x="725857" y="2461848"/>
              <a:ext cx="900793" cy="1219662"/>
            </a:xfrm>
            <a:prstGeom prst="ellips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7" name="Oval 56"/>
            <p:cNvSpPr>
              <a:spLocks noChangeAspect="1" noChangeArrowheads="1"/>
            </p:cNvSpPr>
            <p:nvPr/>
          </p:nvSpPr>
          <p:spPr bwMode="auto">
            <a:xfrm>
              <a:off x="1119103" y="3207482"/>
              <a:ext cx="216176" cy="198593"/>
            </a:xfrm>
            <a:prstGeom prst="ellipse">
              <a:avLst/>
            </a:prstGeom>
            <a:noFill/>
            <a:ln w="38100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cxnSp>
          <p:nvCxnSpPr>
            <p:cNvPr id="48" name="Straight Connector 47"/>
            <p:cNvCxnSpPr>
              <a:stCxn id="47" idx="7"/>
              <a:endCxn id="58" idx="4"/>
            </p:cNvCxnSpPr>
            <p:nvPr/>
          </p:nvCxnSpPr>
          <p:spPr bwMode="auto">
            <a:xfrm flipV="1">
              <a:off x="1303621" y="3153268"/>
              <a:ext cx="193631" cy="83297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bg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" name="Group 9"/>
          <p:cNvGrpSpPr/>
          <p:nvPr/>
        </p:nvGrpSpPr>
        <p:grpSpPr>
          <a:xfrm>
            <a:off x="1956308" y="2127274"/>
            <a:ext cx="457200" cy="1127990"/>
            <a:chOff x="2075180" y="2127274"/>
            <a:chExt cx="457200" cy="1127990"/>
          </a:xfrm>
        </p:grpSpPr>
        <p:sp>
          <p:nvSpPr>
            <p:cNvPr id="98" name="Oval 97"/>
            <p:cNvSpPr/>
            <p:nvPr/>
          </p:nvSpPr>
          <p:spPr bwMode="auto">
            <a:xfrm>
              <a:off x="2075180" y="2127274"/>
              <a:ext cx="457200" cy="1127990"/>
            </a:xfrm>
            <a:prstGeom prst="ellips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9" name="Oval 56"/>
            <p:cNvSpPr>
              <a:spLocks noChangeAspect="1" noChangeArrowheads="1"/>
            </p:cNvSpPr>
            <p:nvPr/>
          </p:nvSpPr>
          <p:spPr bwMode="auto">
            <a:xfrm>
              <a:off x="2195692" y="2323971"/>
              <a:ext cx="216176" cy="198593"/>
            </a:xfrm>
            <a:prstGeom prst="ellipse">
              <a:avLst/>
            </a:prstGeom>
            <a:noFill/>
            <a:ln w="38100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cxnSp>
          <p:nvCxnSpPr>
            <p:cNvPr id="50" name="Straight Connector 49"/>
            <p:cNvCxnSpPr>
              <a:stCxn id="59" idx="0"/>
              <a:endCxn id="49" idx="4"/>
            </p:cNvCxnSpPr>
            <p:nvPr/>
          </p:nvCxnSpPr>
          <p:spPr bwMode="auto">
            <a:xfrm flipV="1">
              <a:off x="2300125" y="2522564"/>
              <a:ext cx="3655" cy="358959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bg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" name="Group 10"/>
          <p:cNvGrpSpPr/>
          <p:nvPr/>
        </p:nvGrpSpPr>
        <p:grpSpPr>
          <a:xfrm>
            <a:off x="4281932" y="2127274"/>
            <a:ext cx="457200" cy="1219662"/>
            <a:chOff x="4254500" y="2118130"/>
            <a:chExt cx="457200" cy="1219662"/>
          </a:xfrm>
        </p:grpSpPr>
        <p:sp>
          <p:nvSpPr>
            <p:cNvPr id="101" name="Oval 100"/>
            <p:cNvSpPr/>
            <p:nvPr/>
          </p:nvSpPr>
          <p:spPr bwMode="auto">
            <a:xfrm>
              <a:off x="4254500" y="2118130"/>
              <a:ext cx="457200" cy="1219662"/>
            </a:xfrm>
            <a:prstGeom prst="ellips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2" name="Oval 56"/>
            <p:cNvSpPr>
              <a:spLocks noChangeAspect="1" noChangeArrowheads="1"/>
            </p:cNvSpPr>
            <p:nvPr/>
          </p:nvSpPr>
          <p:spPr bwMode="auto">
            <a:xfrm>
              <a:off x="4378060" y="2302635"/>
              <a:ext cx="216176" cy="198593"/>
            </a:xfrm>
            <a:prstGeom prst="ellipse">
              <a:avLst/>
            </a:prstGeom>
            <a:noFill/>
            <a:ln w="38100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cxnSp>
          <p:nvCxnSpPr>
            <p:cNvPr id="53" name="Straight Connector 52"/>
            <p:cNvCxnSpPr>
              <a:stCxn id="80" idx="0"/>
              <a:endCxn id="52" idx="4"/>
            </p:cNvCxnSpPr>
            <p:nvPr/>
          </p:nvCxnSpPr>
          <p:spPr bwMode="auto">
            <a:xfrm flipV="1">
              <a:off x="4480144" y="2501228"/>
              <a:ext cx="6004" cy="371151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bg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5" name="Oval 54"/>
          <p:cNvSpPr/>
          <p:nvPr/>
        </p:nvSpPr>
        <p:spPr bwMode="auto">
          <a:xfrm>
            <a:off x="236729" y="1472184"/>
            <a:ext cx="3603696" cy="2532888"/>
          </a:xfrm>
          <a:prstGeom prst="ellipse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3924028" y="1384954"/>
            <a:ext cx="5019604" cy="2781028"/>
          </a:xfrm>
          <a:prstGeom prst="ellipse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91441" y="1311275"/>
            <a:ext cx="8933688" cy="2978814"/>
          </a:xfrm>
          <a:prstGeom prst="round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377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0" grpId="0" animBg="1"/>
      <p:bldP spid="102" grpId="0" animBg="1"/>
      <p:bldP spid="103" grpId="0" animBg="1"/>
      <p:bldP spid="105" grpId="0" animBg="1"/>
      <p:bldP spid="106" grpId="0" animBg="1"/>
      <p:bldP spid="107" grpId="0" animBg="1"/>
      <p:bldP spid="44" grpId="0"/>
      <p:bldP spid="45" grpId="0"/>
      <p:bldP spid="46" grpId="0"/>
      <p:bldP spid="2" grpId="0"/>
      <p:bldP spid="55" grpId="0" animBg="1"/>
      <p:bldP spid="56" grpId="0" animBg="1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57504" y="6493538"/>
            <a:ext cx="1905000" cy="457200"/>
          </a:xfrm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eaLnBrk="1" hangingPunct="1"/>
            <a:fld id="{1A258CD8-A675-4C46-B3B4-D53A5BEE1A9B}" type="slidenum">
              <a:rPr lang="he-IL" altLang="en-US" sz="140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16</a:t>
            </a:fld>
            <a:endParaRPr lang="en-US" alt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0" y="110945"/>
            <a:ext cx="9144000" cy="12003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dirty="0" smtClean="0">
                <a:solidFill>
                  <a:srgbClr val="0099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Running </a:t>
            </a:r>
            <a:r>
              <a:rPr lang="en-US" sz="4000" dirty="0" err="1" smtClean="0">
                <a:solidFill>
                  <a:srgbClr val="0099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Borůvka</a:t>
            </a:r>
            <a:r>
              <a:rPr lang="en-US" sz="4000" dirty="0" smtClean="0">
                <a:solidFill>
                  <a:srgbClr val="0099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on a tree</a:t>
            </a:r>
            <a:br>
              <a:rPr lang="en-US" sz="4000" dirty="0" smtClean="0">
                <a:solidFill>
                  <a:srgbClr val="0099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en-US" sz="3200" kern="0" dirty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[King (1997</a:t>
            </a:r>
            <a:r>
              <a:rPr lang="en-US" sz="3200" kern="0" dirty="0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)]</a:t>
            </a:r>
            <a:endParaRPr lang="en-US" sz="3200" kern="0" dirty="0">
              <a:solidFill>
                <a:srgbClr val="C00000"/>
              </a:solidFill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0" y="4700439"/>
                <a:ext cx="9144000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400" dirty="0" smtClean="0">
                    <a:cs typeface="Times New Roman" panose="02020603050405020304" pitchFamily="18" charset="0"/>
                  </a:rPr>
                  <a:t>Consider the </a:t>
                </a:r>
                <a:r>
                  <a:rPr lang="en-US" sz="2400" i="1" dirty="0" smtClean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heaviest</a:t>
                </a:r>
                <a:r>
                  <a:rPr lang="en-US" sz="2400" dirty="0" smtClean="0">
                    <a:cs typeface="Times New Roman" panose="02020603050405020304" pitchFamily="18" charset="0"/>
                  </a:rPr>
                  <a:t> edge of the path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sz="2400" b="0" dirty="0" smtClean="0"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US" sz="2400" b="0" dirty="0" smtClean="0">
                    <a:cs typeface="Times New Roman" panose="02020603050405020304" pitchFamily="18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sz="2400" b="0" dirty="0" smtClean="0"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700439"/>
                <a:ext cx="9144000" cy="461665"/>
              </a:xfrm>
              <a:prstGeom prst="rect">
                <a:avLst/>
              </a:prstGeom>
              <a:blipFill rotWithShape="0">
                <a:blip r:embed="rId5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0" y="4288482"/>
                <a:ext cx="9144000" cy="46416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400" b="0" dirty="0" smtClean="0">
                    <a:cs typeface="Times New Roman" panose="02020603050405020304" pitchFamily="18" charset="0"/>
                  </a:rPr>
                  <a:t>Second direction: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400" b="0" dirty="0" smtClean="0">
                  <a:solidFill>
                    <a:schemeClr val="accent2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288482"/>
                <a:ext cx="9144000" cy="464166"/>
              </a:xfrm>
              <a:prstGeom prst="rect">
                <a:avLst/>
              </a:prstGeom>
              <a:blipFill rotWithShape="0">
                <a:blip r:embed="rId6"/>
                <a:stretch>
                  <a:fillRect t="-10390" b="-2727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0" y="5109895"/>
                <a:ext cx="9144000" cy="83099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400" dirty="0" smtClean="0">
                    <a:cs typeface="Times New Roman" panose="02020603050405020304" pitchFamily="18" charset="0"/>
                  </a:rPr>
                  <a:t>Any component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sz="2400" b="0" dirty="0" smtClean="0">
                    <a:cs typeface="Times New Roman" panose="02020603050405020304" pitchFamily="18" charset="0"/>
                  </a:rPr>
                  <a:t> that contains vertices from the path, </a:t>
                </a:r>
                <a:br>
                  <a:rPr lang="en-US" sz="2400" b="0" dirty="0" smtClean="0">
                    <a:cs typeface="Times New Roman" panose="02020603050405020304" pitchFamily="18" charset="0"/>
                  </a:rPr>
                </a:br>
                <a:r>
                  <a:rPr lang="en-US" sz="2400" b="0" dirty="0" smtClean="0">
                    <a:cs typeface="Times New Roman" panose="02020603050405020304" pitchFamily="18" charset="0"/>
                  </a:rPr>
                  <a:t>but not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sz="2400" b="0" dirty="0" smtClean="0">
                    <a:cs typeface="Times New Roman" panose="02020603050405020304" pitchFamily="18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US" sz="2400" b="0" dirty="0" smtClean="0">
                    <a:cs typeface="Times New Roman" panose="02020603050405020304" pitchFamily="18" charset="0"/>
                  </a:rPr>
                  <a:t>, has at least </a:t>
                </a:r>
                <a:r>
                  <a:rPr lang="en-US" sz="2400" b="0" i="1" dirty="0" smtClean="0">
                    <a:cs typeface="Times New Roman" panose="02020603050405020304" pitchFamily="18" charset="0"/>
                  </a:rPr>
                  <a:t>two</a:t>
                </a:r>
                <a:r>
                  <a:rPr lang="en-US" sz="2400" b="0" dirty="0" smtClean="0">
                    <a:cs typeface="Times New Roman" panose="02020603050405020304" pitchFamily="18" charset="0"/>
                  </a:rPr>
                  <a:t> edges on the path exiting it.</a:t>
                </a: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109895"/>
                <a:ext cx="9144000" cy="830997"/>
              </a:xfrm>
              <a:prstGeom prst="rect">
                <a:avLst/>
              </a:prstGeom>
              <a:blipFill rotWithShape="0">
                <a:blip r:embed="rId7"/>
                <a:stretch>
                  <a:fillRect t="-5839" b="-1532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2700" y="5888682"/>
                <a:ext cx="9144000" cy="83099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400" dirty="0" smtClean="0">
                    <a:cs typeface="Times New Roman" panose="02020603050405020304" pitchFamily="18" charset="0"/>
                  </a:rPr>
                  <a:t>Thus, the </a:t>
                </a:r>
                <a:r>
                  <a:rPr lang="en-US" sz="2400" i="1" dirty="0" smtClean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heaviest</a:t>
                </a:r>
                <a:r>
                  <a:rPr lang="en-US" sz="2400" dirty="0" smtClean="0">
                    <a:cs typeface="Times New Roman" panose="02020603050405020304" pitchFamily="18" charset="0"/>
                  </a:rPr>
                  <a:t> edge much eventually be chosen </a:t>
                </a:r>
                <a:br>
                  <a:rPr lang="en-US" sz="2400" dirty="0" smtClean="0">
                    <a:cs typeface="Times New Roman" panose="02020603050405020304" pitchFamily="18" charset="0"/>
                  </a:rPr>
                </a:br>
                <a:r>
                  <a:rPr lang="en-US" sz="2400" dirty="0" smtClean="0">
                    <a:cs typeface="Times New Roman" panose="02020603050405020304" pitchFamily="18" charset="0"/>
                  </a:rPr>
                  <a:t>by a component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sz="2400" b="0" dirty="0" smtClean="0">
                    <a:cs typeface="Times New Roman" panose="02020603050405020304" pitchFamily="18" charset="0"/>
                  </a:rPr>
                  <a:t> that contains either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sz="2400" b="0" dirty="0" smtClean="0">
                    <a:cs typeface="Times New Roman" panose="02020603050405020304" pitchFamily="18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US" sz="2400" b="0" dirty="0" smtClean="0"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0" y="5888682"/>
                <a:ext cx="9144000" cy="830997"/>
              </a:xfrm>
              <a:prstGeom prst="rect">
                <a:avLst/>
              </a:prstGeom>
              <a:blipFill rotWithShape="0">
                <a:blip r:embed="rId8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663610" y="2945531"/>
                <a:ext cx="317297" cy="52597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</m:oMath>
                  </m:oMathPara>
                </a14:m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610" y="2945531"/>
                <a:ext cx="317297" cy="52597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8329370" y="2996098"/>
                <a:ext cx="317297" cy="52597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𝑣</m:t>
                      </m:r>
                    </m:oMath>
                  </m:oMathPara>
                </a14:m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9370" y="2996098"/>
                <a:ext cx="317297" cy="52597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Oval 49"/>
          <p:cNvSpPr>
            <a:spLocks noChangeAspect="1" noChangeArrowheads="1"/>
          </p:cNvSpPr>
          <p:nvPr/>
        </p:nvSpPr>
        <p:spPr bwMode="auto">
          <a:xfrm>
            <a:off x="674683" y="2881523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51" name="Oval 56"/>
          <p:cNvSpPr>
            <a:spLocks noChangeAspect="1" noChangeArrowheads="1"/>
          </p:cNvSpPr>
          <p:nvPr/>
        </p:nvSpPr>
        <p:spPr bwMode="auto">
          <a:xfrm>
            <a:off x="1279436" y="2881523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52" name="Oval 56"/>
          <p:cNvSpPr>
            <a:spLocks noChangeAspect="1" noChangeArrowheads="1"/>
          </p:cNvSpPr>
          <p:nvPr/>
        </p:nvSpPr>
        <p:spPr bwMode="auto">
          <a:xfrm>
            <a:off x="2082309" y="2881523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cxnSp>
        <p:nvCxnSpPr>
          <p:cNvPr id="53" name="Straight Connector 52"/>
          <p:cNvCxnSpPr>
            <a:stCxn id="50" idx="6"/>
            <a:endCxn id="51" idx="2"/>
          </p:cNvCxnSpPr>
          <p:nvPr/>
        </p:nvCxnSpPr>
        <p:spPr bwMode="auto">
          <a:xfrm>
            <a:off x="890859" y="2980820"/>
            <a:ext cx="388577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>
            <a:stCxn id="51" idx="6"/>
            <a:endCxn id="52" idx="2"/>
          </p:cNvCxnSpPr>
          <p:nvPr/>
        </p:nvCxnSpPr>
        <p:spPr bwMode="auto">
          <a:xfrm>
            <a:off x="1495612" y="2980820"/>
            <a:ext cx="586697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Oval 55"/>
          <p:cNvSpPr>
            <a:spLocks noChangeAspect="1" noChangeArrowheads="1"/>
          </p:cNvSpPr>
          <p:nvPr/>
        </p:nvSpPr>
        <p:spPr bwMode="auto">
          <a:xfrm>
            <a:off x="2687062" y="2881523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57" name="Oval 56"/>
          <p:cNvSpPr>
            <a:spLocks noChangeAspect="1" noChangeArrowheads="1"/>
          </p:cNvSpPr>
          <p:nvPr/>
        </p:nvSpPr>
        <p:spPr bwMode="auto">
          <a:xfrm>
            <a:off x="3291815" y="2881523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58" name="Oval 56"/>
          <p:cNvSpPr>
            <a:spLocks noChangeAspect="1" noChangeArrowheads="1"/>
          </p:cNvSpPr>
          <p:nvPr/>
        </p:nvSpPr>
        <p:spPr bwMode="auto">
          <a:xfrm>
            <a:off x="4408632" y="2881523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cxnSp>
        <p:nvCxnSpPr>
          <p:cNvPr id="59" name="Straight Connector 58"/>
          <p:cNvCxnSpPr>
            <a:stCxn id="56" idx="6"/>
            <a:endCxn id="57" idx="2"/>
          </p:cNvCxnSpPr>
          <p:nvPr/>
        </p:nvCxnSpPr>
        <p:spPr bwMode="auto">
          <a:xfrm>
            <a:off x="2903238" y="2980820"/>
            <a:ext cx="388577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>
            <a:stCxn id="57" idx="6"/>
            <a:endCxn id="58" idx="2"/>
          </p:cNvCxnSpPr>
          <p:nvPr/>
        </p:nvCxnSpPr>
        <p:spPr bwMode="auto">
          <a:xfrm>
            <a:off x="3507991" y="2980820"/>
            <a:ext cx="900641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/>
          <p:cNvCxnSpPr>
            <a:stCxn id="52" idx="6"/>
            <a:endCxn id="56" idx="2"/>
          </p:cNvCxnSpPr>
          <p:nvPr/>
        </p:nvCxnSpPr>
        <p:spPr bwMode="auto">
          <a:xfrm>
            <a:off x="2298485" y="2980820"/>
            <a:ext cx="388577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Oval 61"/>
          <p:cNvSpPr>
            <a:spLocks noChangeAspect="1" noChangeArrowheads="1"/>
          </p:cNvSpPr>
          <p:nvPr/>
        </p:nvSpPr>
        <p:spPr bwMode="auto">
          <a:xfrm>
            <a:off x="5202361" y="2881523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63" name="Oval 56"/>
          <p:cNvSpPr>
            <a:spLocks noChangeAspect="1" noChangeArrowheads="1"/>
          </p:cNvSpPr>
          <p:nvPr/>
        </p:nvSpPr>
        <p:spPr bwMode="auto">
          <a:xfrm>
            <a:off x="5807114" y="2881523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64" name="Oval 56"/>
          <p:cNvSpPr>
            <a:spLocks noChangeAspect="1" noChangeArrowheads="1"/>
          </p:cNvSpPr>
          <p:nvPr/>
        </p:nvSpPr>
        <p:spPr bwMode="auto">
          <a:xfrm>
            <a:off x="6411867" y="2881523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cxnSp>
        <p:nvCxnSpPr>
          <p:cNvPr id="65" name="Straight Connector 64"/>
          <p:cNvCxnSpPr>
            <a:stCxn id="62" idx="6"/>
            <a:endCxn id="63" idx="2"/>
          </p:cNvCxnSpPr>
          <p:nvPr/>
        </p:nvCxnSpPr>
        <p:spPr bwMode="auto">
          <a:xfrm>
            <a:off x="5418537" y="2980820"/>
            <a:ext cx="388577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>
            <a:stCxn id="63" idx="6"/>
            <a:endCxn id="64" idx="2"/>
          </p:cNvCxnSpPr>
          <p:nvPr/>
        </p:nvCxnSpPr>
        <p:spPr bwMode="auto">
          <a:xfrm>
            <a:off x="6023290" y="2980820"/>
            <a:ext cx="388577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Oval 66"/>
          <p:cNvSpPr>
            <a:spLocks noChangeAspect="1" noChangeArrowheads="1"/>
          </p:cNvSpPr>
          <p:nvPr/>
        </p:nvSpPr>
        <p:spPr bwMode="auto">
          <a:xfrm>
            <a:off x="7123300" y="2881523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68" name="Oval 56"/>
          <p:cNvSpPr>
            <a:spLocks noChangeAspect="1" noChangeArrowheads="1"/>
          </p:cNvSpPr>
          <p:nvPr/>
        </p:nvSpPr>
        <p:spPr bwMode="auto">
          <a:xfrm>
            <a:off x="7728053" y="2881523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69" name="Oval 56"/>
          <p:cNvSpPr>
            <a:spLocks noChangeAspect="1" noChangeArrowheads="1"/>
          </p:cNvSpPr>
          <p:nvPr/>
        </p:nvSpPr>
        <p:spPr bwMode="auto">
          <a:xfrm>
            <a:off x="8332803" y="2881523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cxnSp>
        <p:nvCxnSpPr>
          <p:cNvPr id="70" name="Straight Connector 69"/>
          <p:cNvCxnSpPr>
            <a:stCxn id="67" idx="6"/>
            <a:endCxn id="68" idx="2"/>
          </p:cNvCxnSpPr>
          <p:nvPr/>
        </p:nvCxnSpPr>
        <p:spPr bwMode="auto">
          <a:xfrm>
            <a:off x="7339476" y="2980820"/>
            <a:ext cx="388577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Connector 70"/>
          <p:cNvCxnSpPr>
            <a:stCxn id="68" idx="6"/>
            <a:endCxn id="69" idx="2"/>
          </p:cNvCxnSpPr>
          <p:nvPr/>
        </p:nvCxnSpPr>
        <p:spPr bwMode="auto">
          <a:xfrm>
            <a:off x="7944229" y="2980820"/>
            <a:ext cx="388574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64" idx="6"/>
            <a:endCxn id="67" idx="2"/>
          </p:cNvCxnSpPr>
          <p:nvPr/>
        </p:nvCxnSpPr>
        <p:spPr bwMode="auto">
          <a:xfrm>
            <a:off x="6628043" y="2980820"/>
            <a:ext cx="495257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Straight Connector 72"/>
          <p:cNvCxnSpPr>
            <a:stCxn id="58" idx="6"/>
            <a:endCxn id="62" idx="2"/>
          </p:cNvCxnSpPr>
          <p:nvPr/>
        </p:nvCxnSpPr>
        <p:spPr bwMode="auto">
          <a:xfrm>
            <a:off x="4624808" y="2980820"/>
            <a:ext cx="577553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4" name="Oval 73"/>
          <p:cNvSpPr/>
          <p:nvPr/>
        </p:nvSpPr>
        <p:spPr bwMode="auto">
          <a:xfrm rot="16200000">
            <a:off x="2715362" y="2413841"/>
            <a:ext cx="701037" cy="1146868"/>
          </a:xfrm>
          <a:prstGeom prst="ellipse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5" name="Oval 74"/>
          <p:cNvSpPr/>
          <p:nvPr/>
        </p:nvSpPr>
        <p:spPr bwMode="auto">
          <a:xfrm rot="16200000">
            <a:off x="7245142" y="2181506"/>
            <a:ext cx="1144635" cy="1719383"/>
          </a:xfrm>
          <a:prstGeom prst="ellipse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6" name="Oval 75"/>
          <p:cNvSpPr/>
          <p:nvPr/>
        </p:nvSpPr>
        <p:spPr bwMode="auto">
          <a:xfrm rot="16200000">
            <a:off x="5546700" y="2112109"/>
            <a:ext cx="701037" cy="1719383"/>
          </a:xfrm>
          <a:prstGeom prst="ellipse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7" name="Oval 76"/>
          <p:cNvSpPr/>
          <p:nvPr/>
        </p:nvSpPr>
        <p:spPr bwMode="auto">
          <a:xfrm rot="16200000">
            <a:off x="431726" y="2213436"/>
            <a:ext cx="1266552" cy="1387302"/>
          </a:xfrm>
          <a:prstGeom prst="ellipse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8" name="Oval 77"/>
          <p:cNvSpPr/>
          <p:nvPr/>
        </p:nvSpPr>
        <p:spPr bwMode="auto">
          <a:xfrm>
            <a:off x="1849628" y="1759276"/>
            <a:ext cx="1920240" cy="1944044"/>
          </a:xfrm>
          <a:prstGeom prst="ellipse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9" name="Oval 78"/>
          <p:cNvSpPr/>
          <p:nvPr/>
        </p:nvSpPr>
        <p:spPr bwMode="auto">
          <a:xfrm>
            <a:off x="4958588" y="1945204"/>
            <a:ext cx="3901440" cy="1971476"/>
          </a:xfrm>
          <a:prstGeom prst="ellipse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0" name="Oval 79"/>
          <p:cNvSpPr/>
          <p:nvPr/>
        </p:nvSpPr>
        <p:spPr bwMode="auto">
          <a:xfrm>
            <a:off x="4170759" y="2020824"/>
            <a:ext cx="661787" cy="1469368"/>
          </a:xfrm>
          <a:prstGeom prst="ellipse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/>
              <p:cNvSpPr/>
              <p:nvPr/>
            </p:nvSpPr>
            <p:spPr>
              <a:xfrm>
                <a:off x="245606" y="785016"/>
                <a:ext cx="176484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𝐿𝐶𝐴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𝑣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Rectangle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606" y="785016"/>
                <a:ext cx="1764842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2" name="Group 81"/>
          <p:cNvGrpSpPr/>
          <p:nvPr/>
        </p:nvGrpSpPr>
        <p:grpSpPr>
          <a:xfrm>
            <a:off x="447551" y="2548130"/>
            <a:ext cx="1219662" cy="900793"/>
            <a:chOff x="566423" y="2621282"/>
            <a:chExt cx="1219662" cy="900793"/>
          </a:xfrm>
        </p:grpSpPr>
        <p:sp>
          <p:nvSpPr>
            <p:cNvPr id="83" name="Oval 82"/>
            <p:cNvSpPr/>
            <p:nvPr/>
          </p:nvSpPr>
          <p:spPr bwMode="auto">
            <a:xfrm rot="16200000">
              <a:off x="725857" y="2461848"/>
              <a:ext cx="900793" cy="1219662"/>
            </a:xfrm>
            <a:prstGeom prst="ellips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4" name="Oval 56"/>
            <p:cNvSpPr>
              <a:spLocks noChangeAspect="1" noChangeArrowheads="1"/>
            </p:cNvSpPr>
            <p:nvPr/>
          </p:nvSpPr>
          <p:spPr bwMode="auto">
            <a:xfrm>
              <a:off x="1119103" y="3207482"/>
              <a:ext cx="216176" cy="198593"/>
            </a:xfrm>
            <a:prstGeom prst="ellipse">
              <a:avLst/>
            </a:prstGeom>
            <a:noFill/>
            <a:ln w="38100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cxnSp>
          <p:nvCxnSpPr>
            <p:cNvPr id="85" name="Straight Connector 84"/>
            <p:cNvCxnSpPr>
              <a:stCxn id="84" idx="7"/>
              <a:endCxn id="51" idx="4"/>
            </p:cNvCxnSpPr>
            <p:nvPr/>
          </p:nvCxnSpPr>
          <p:spPr bwMode="auto">
            <a:xfrm flipV="1">
              <a:off x="1303621" y="3153268"/>
              <a:ext cx="193631" cy="83297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bg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6" name="Group 85"/>
          <p:cNvGrpSpPr/>
          <p:nvPr/>
        </p:nvGrpSpPr>
        <p:grpSpPr>
          <a:xfrm>
            <a:off x="1956308" y="2127274"/>
            <a:ext cx="457200" cy="1127990"/>
            <a:chOff x="2075180" y="2127274"/>
            <a:chExt cx="457200" cy="1127990"/>
          </a:xfrm>
        </p:grpSpPr>
        <p:sp>
          <p:nvSpPr>
            <p:cNvPr id="87" name="Oval 86"/>
            <p:cNvSpPr/>
            <p:nvPr/>
          </p:nvSpPr>
          <p:spPr bwMode="auto">
            <a:xfrm>
              <a:off x="2075180" y="2127274"/>
              <a:ext cx="457200" cy="1127990"/>
            </a:xfrm>
            <a:prstGeom prst="ellips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8" name="Oval 56"/>
            <p:cNvSpPr>
              <a:spLocks noChangeAspect="1" noChangeArrowheads="1"/>
            </p:cNvSpPr>
            <p:nvPr/>
          </p:nvSpPr>
          <p:spPr bwMode="auto">
            <a:xfrm>
              <a:off x="2195692" y="2323971"/>
              <a:ext cx="216176" cy="198593"/>
            </a:xfrm>
            <a:prstGeom prst="ellipse">
              <a:avLst/>
            </a:prstGeom>
            <a:noFill/>
            <a:ln w="38100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cxnSp>
          <p:nvCxnSpPr>
            <p:cNvPr id="89" name="Straight Connector 88"/>
            <p:cNvCxnSpPr>
              <a:stCxn id="52" idx="0"/>
              <a:endCxn id="88" idx="4"/>
            </p:cNvCxnSpPr>
            <p:nvPr/>
          </p:nvCxnSpPr>
          <p:spPr bwMode="auto">
            <a:xfrm flipV="1">
              <a:off x="2300125" y="2522564"/>
              <a:ext cx="3655" cy="358959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bg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0" name="Group 89"/>
          <p:cNvGrpSpPr/>
          <p:nvPr/>
        </p:nvGrpSpPr>
        <p:grpSpPr>
          <a:xfrm>
            <a:off x="4281932" y="2127274"/>
            <a:ext cx="457200" cy="1219662"/>
            <a:chOff x="4254500" y="2118130"/>
            <a:chExt cx="457200" cy="1219662"/>
          </a:xfrm>
        </p:grpSpPr>
        <p:sp>
          <p:nvSpPr>
            <p:cNvPr id="91" name="Oval 90"/>
            <p:cNvSpPr/>
            <p:nvPr/>
          </p:nvSpPr>
          <p:spPr bwMode="auto">
            <a:xfrm>
              <a:off x="4254500" y="2118130"/>
              <a:ext cx="457200" cy="1219662"/>
            </a:xfrm>
            <a:prstGeom prst="ellips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2" name="Oval 56"/>
            <p:cNvSpPr>
              <a:spLocks noChangeAspect="1" noChangeArrowheads="1"/>
            </p:cNvSpPr>
            <p:nvPr/>
          </p:nvSpPr>
          <p:spPr bwMode="auto">
            <a:xfrm>
              <a:off x="4378060" y="2302635"/>
              <a:ext cx="216176" cy="198593"/>
            </a:xfrm>
            <a:prstGeom prst="ellipse">
              <a:avLst/>
            </a:prstGeom>
            <a:noFill/>
            <a:ln w="38100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cxnSp>
          <p:nvCxnSpPr>
            <p:cNvPr id="93" name="Straight Connector 92"/>
            <p:cNvCxnSpPr>
              <a:stCxn id="58" idx="0"/>
              <a:endCxn id="92" idx="4"/>
            </p:cNvCxnSpPr>
            <p:nvPr/>
          </p:nvCxnSpPr>
          <p:spPr bwMode="auto">
            <a:xfrm flipV="1">
              <a:off x="4480144" y="2501228"/>
              <a:ext cx="6004" cy="371151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bg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4" name="Oval 93"/>
          <p:cNvSpPr/>
          <p:nvPr/>
        </p:nvSpPr>
        <p:spPr bwMode="auto">
          <a:xfrm>
            <a:off x="236729" y="1472184"/>
            <a:ext cx="3603696" cy="2532888"/>
          </a:xfrm>
          <a:prstGeom prst="ellipse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5" name="Oval 94"/>
          <p:cNvSpPr/>
          <p:nvPr/>
        </p:nvSpPr>
        <p:spPr bwMode="auto">
          <a:xfrm>
            <a:off x="3924028" y="1384954"/>
            <a:ext cx="5019604" cy="2781028"/>
          </a:xfrm>
          <a:prstGeom prst="ellipse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6" name="Rounded Rectangle 95"/>
          <p:cNvSpPr/>
          <p:nvPr/>
        </p:nvSpPr>
        <p:spPr bwMode="auto">
          <a:xfrm>
            <a:off x="91441" y="1311275"/>
            <a:ext cx="8933688" cy="2978814"/>
          </a:xfrm>
          <a:prstGeom prst="round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156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  <p:bldP spid="4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39344" y="6173498"/>
            <a:ext cx="1905000" cy="457200"/>
          </a:xfrm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eaLnBrk="1" hangingPunct="1"/>
            <a:fld id="{1A258CD8-A675-4C46-B3B4-D53A5BEE1A9B}" type="slidenum">
              <a:rPr lang="he-IL" altLang="en-US" sz="140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17</a:t>
            </a:fld>
            <a:endParaRPr lang="en-US" alt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07791" y="6066683"/>
            <a:ext cx="3763394" cy="198593"/>
            <a:chOff x="590671" y="6188603"/>
            <a:chExt cx="3763394" cy="198593"/>
          </a:xfrm>
        </p:grpSpPr>
        <p:sp>
          <p:nvSpPr>
            <p:cNvPr id="6" name="Oval 56"/>
            <p:cNvSpPr>
              <a:spLocks noChangeAspect="1" noChangeArrowheads="1"/>
            </p:cNvSpPr>
            <p:nvPr/>
          </p:nvSpPr>
          <p:spPr bwMode="auto">
            <a:xfrm>
              <a:off x="590671" y="6188603"/>
              <a:ext cx="216176" cy="19859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7" name="Oval 56"/>
            <p:cNvSpPr>
              <a:spLocks noChangeAspect="1" noChangeArrowheads="1"/>
            </p:cNvSpPr>
            <p:nvPr/>
          </p:nvSpPr>
          <p:spPr bwMode="auto">
            <a:xfrm>
              <a:off x="913145" y="6188603"/>
              <a:ext cx="216176" cy="19859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8" name="Oval 56"/>
            <p:cNvSpPr>
              <a:spLocks noChangeAspect="1" noChangeArrowheads="1"/>
            </p:cNvSpPr>
            <p:nvPr/>
          </p:nvSpPr>
          <p:spPr bwMode="auto">
            <a:xfrm>
              <a:off x="1235619" y="6188603"/>
              <a:ext cx="216176" cy="19859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9" name="Oval 56"/>
            <p:cNvSpPr>
              <a:spLocks noChangeAspect="1" noChangeArrowheads="1"/>
            </p:cNvSpPr>
            <p:nvPr/>
          </p:nvSpPr>
          <p:spPr bwMode="auto">
            <a:xfrm>
              <a:off x="4137889" y="6188603"/>
              <a:ext cx="216176" cy="19859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0" name="Oval 56"/>
            <p:cNvSpPr>
              <a:spLocks noChangeAspect="1" noChangeArrowheads="1"/>
            </p:cNvSpPr>
            <p:nvPr/>
          </p:nvSpPr>
          <p:spPr bwMode="auto">
            <a:xfrm>
              <a:off x="1558093" y="6188603"/>
              <a:ext cx="216176" cy="19859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1" name="Oval 56"/>
            <p:cNvSpPr>
              <a:spLocks noChangeAspect="1" noChangeArrowheads="1"/>
            </p:cNvSpPr>
            <p:nvPr/>
          </p:nvSpPr>
          <p:spPr bwMode="auto">
            <a:xfrm>
              <a:off x="1880567" y="6188603"/>
              <a:ext cx="216176" cy="19859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" name="Oval 56"/>
            <p:cNvSpPr>
              <a:spLocks noChangeAspect="1" noChangeArrowheads="1"/>
            </p:cNvSpPr>
            <p:nvPr/>
          </p:nvSpPr>
          <p:spPr bwMode="auto">
            <a:xfrm>
              <a:off x="2203041" y="6188603"/>
              <a:ext cx="216176" cy="19859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3" name="Oval 56"/>
            <p:cNvSpPr>
              <a:spLocks noChangeAspect="1" noChangeArrowheads="1"/>
            </p:cNvSpPr>
            <p:nvPr/>
          </p:nvSpPr>
          <p:spPr bwMode="auto">
            <a:xfrm>
              <a:off x="2525515" y="6188603"/>
              <a:ext cx="216176" cy="19859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4" name="Oval 56"/>
            <p:cNvSpPr>
              <a:spLocks noChangeAspect="1" noChangeArrowheads="1"/>
            </p:cNvSpPr>
            <p:nvPr/>
          </p:nvSpPr>
          <p:spPr bwMode="auto">
            <a:xfrm>
              <a:off x="2847989" y="6188603"/>
              <a:ext cx="216176" cy="19859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5" name="Oval 56"/>
            <p:cNvSpPr>
              <a:spLocks noChangeAspect="1" noChangeArrowheads="1"/>
            </p:cNvSpPr>
            <p:nvPr/>
          </p:nvSpPr>
          <p:spPr bwMode="auto">
            <a:xfrm>
              <a:off x="3170463" y="6188603"/>
              <a:ext cx="216176" cy="19859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6" name="Oval 56"/>
            <p:cNvSpPr>
              <a:spLocks noChangeAspect="1" noChangeArrowheads="1"/>
            </p:cNvSpPr>
            <p:nvPr/>
          </p:nvSpPr>
          <p:spPr bwMode="auto">
            <a:xfrm>
              <a:off x="3492937" y="6188603"/>
              <a:ext cx="216176" cy="19859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7" name="Oval 56"/>
            <p:cNvSpPr>
              <a:spLocks noChangeAspect="1" noChangeArrowheads="1"/>
            </p:cNvSpPr>
            <p:nvPr/>
          </p:nvSpPr>
          <p:spPr bwMode="auto">
            <a:xfrm>
              <a:off x="3815411" y="6188603"/>
              <a:ext cx="216176" cy="19859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22177" y="5179232"/>
            <a:ext cx="3334620" cy="397186"/>
            <a:chOff x="5316097" y="4503592"/>
            <a:chExt cx="3334620" cy="397186"/>
          </a:xfrm>
        </p:grpSpPr>
        <p:sp>
          <p:nvSpPr>
            <p:cNvPr id="18" name="Oval 56"/>
            <p:cNvSpPr>
              <a:spLocks noChangeAspect="1" noChangeArrowheads="1"/>
            </p:cNvSpPr>
            <p:nvPr/>
          </p:nvSpPr>
          <p:spPr bwMode="auto">
            <a:xfrm>
              <a:off x="5316097" y="4503592"/>
              <a:ext cx="432352" cy="3971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9" name="Oval 18"/>
            <p:cNvSpPr>
              <a:spLocks noChangeAspect="1" noChangeArrowheads="1"/>
            </p:cNvSpPr>
            <p:nvPr/>
          </p:nvSpPr>
          <p:spPr bwMode="auto">
            <a:xfrm>
              <a:off x="6122282" y="4503592"/>
              <a:ext cx="432352" cy="3971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20" name="Oval 19"/>
            <p:cNvSpPr>
              <a:spLocks noChangeAspect="1" noChangeArrowheads="1"/>
            </p:cNvSpPr>
            <p:nvPr/>
          </p:nvSpPr>
          <p:spPr bwMode="auto">
            <a:xfrm>
              <a:off x="7089704" y="4503592"/>
              <a:ext cx="432352" cy="3971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21" name="Oval 20"/>
            <p:cNvSpPr>
              <a:spLocks noChangeAspect="1" noChangeArrowheads="1"/>
            </p:cNvSpPr>
            <p:nvPr/>
          </p:nvSpPr>
          <p:spPr bwMode="auto">
            <a:xfrm>
              <a:off x="8218365" y="4503592"/>
              <a:ext cx="432352" cy="3971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917182" y="4093189"/>
            <a:ext cx="2583373" cy="595779"/>
            <a:chOff x="5611102" y="3092429"/>
            <a:chExt cx="2583373" cy="595779"/>
          </a:xfrm>
        </p:grpSpPr>
        <p:sp>
          <p:nvSpPr>
            <p:cNvPr id="22" name="Oval 21"/>
            <p:cNvSpPr>
              <a:spLocks noChangeAspect="1" noChangeArrowheads="1"/>
            </p:cNvSpPr>
            <p:nvPr/>
          </p:nvSpPr>
          <p:spPr bwMode="auto">
            <a:xfrm>
              <a:off x="5611102" y="3092429"/>
              <a:ext cx="648528" cy="595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23" name="Oval 22"/>
            <p:cNvSpPr>
              <a:spLocks noChangeAspect="1" noChangeArrowheads="1"/>
            </p:cNvSpPr>
            <p:nvPr/>
          </p:nvSpPr>
          <p:spPr bwMode="auto">
            <a:xfrm>
              <a:off x="7545947" y="3092429"/>
              <a:ext cx="648528" cy="595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</p:grpSp>
      <p:sp>
        <p:nvSpPr>
          <p:cNvPr id="24" name="Oval 23"/>
          <p:cNvSpPr>
            <a:spLocks noChangeAspect="1" noChangeArrowheads="1"/>
          </p:cNvSpPr>
          <p:nvPr/>
        </p:nvSpPr>
        <p:spPr bwMode="auto">
          <a:xfrm>
            <a:off x="1776517" y="2808553"/>
            <a:ext cx="864704" cy="79437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cxnSp>
        <p:nvCxnSpPr>
          <p:cNvPr id="25" name="Straight Connector 24"/>
          <p:cNvCxnSpPr>
            <a:stCxn id="18" idx="0"/>
            <a:endCxn id="22" idx="3"/>
          </p:cNvCxnSpPr>
          <p:nvPr/>
        </p:nvCxnSpPr>
        <p:spPr bwMode="auto">
          <a:xfrm flipV="1">
            <a:off x="838353" y="4601718"/>
            <a:ext cx="173804" cy="577514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stCxn id="22" idx="0"/>
            <a:endCxn id="24" idx="3"/>
          </p:cNvCxnSpPr>
          <p:nvPr/>
        </p:nvCxnSpPr>
        <p:spPr bwMode="auto">
          <a:xfrm flipV="1">
            <a:off x="1241446" y="3486592"/>
            <a:ext cx="661704" cy="606597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23" idx="0"/>
            <a:endCxn id="24" idx="5"/>
          </p:cNvCxnSpPr>
          <p:nvPr/>
        </p:nvCxnSpPr>
        <p:spPr bwMode="auto">
          <a:xfrm flipH="1" flipV="1">
            <a:off x="2514588" y="3486592"/>
            <a:ext cx="661703" cy="606597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stCxn id="19" idx="0"/>
            <a:endCxn id="22" idx="5"/>
          </p:cNvCxnSpPr>
          <p:nvPr/>
        </p:nvCxnSpPr>
        <p:spPr bwMode="auto">
          <a:xfrm flipH="1" flipV="1">
            <a:off x="1470735" y="4601718"/>
            <a:ext cx="173803" cy="577514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20" idx="0"/>
            <a:endCxn id="23" idx="3"/>
          </p:cNvCxnSpPr>
          <p:nvPr/>
        </p:nvCxnSpPr>
        <p:spPr bwMode="auto">
          <a:xfrm flipV="1">
            <a:off x="2611960" y="4601718"/>
            <a:ext cx="335042" cy="577514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>
            <a:stCxn id="6" idx="0"/>
            <a:endCxn id="18" idx="3"/>
          </p:cNvCxnSpPr>
          <p:nvPr/>
        </p:nvCxnSpPr>
        <p:spPr bwMode="auto">
          <a:xfrm flipV="1">
            <a:off x="515879" y="5518251"/>
            <a:ext cx="169614" cy="548432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stCxn id="21" idx="0"/>
            <a:endCxn id="23" idx="5"/>
          </p:cNvCxnSpPr>
          <p:nvPr/>
        </p:nvCxnSpPr>
        <p:spPr bwMode="auto">
          <a:xfrm flipH="1" flipV="1">
            <a:off x="3405580" y="4601718"/>
            <a:ext cx="335041" cy="577514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>
            <a:stCxn id="7" idx="0"/>
            <a:endCxn id="18" idx="4"/>
          </p:cNvCxnSpPr>
          <p:nvPr/>
        </p:nvCxnSpPr>
        <p:spPr bwMode="auto">
          <a:xfrm flipV="1">
            <a:off x="838353" y="5576418"/>
            <a:ext cx="0" cy="490265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12" idx="0"/>
            <a:endCxn id="20" idx="3"/>
          </p:cNvCxnSpPr>
          <p:nvPr/>
        </p:nvCxnSpPr>
        <p:spPr bwMode="auto">
          <a:xfrm flipV="1">
            <a:off x="2128249" y="5518251"/>
            <a:ext cx="330851" cy="548432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>
            <a:stCxn id="13" idx="0"/>
            <a:endCxn id="20" idx="4"/>
          </p:cNvCxnSpPr>
          <p:nvPr/>
        </p:nvCxnSpPr>
        <p:spPr bwMode="auto">
          <a:xfrm flipV="1">
            <a:off x="2450723" y="5576418"/>
            <a:ext cx="161237" cy="490265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>
            <a:stCxn id="14" idx="0"/>
            <a:endCxn id="20" idx="4"/>
          </p:cNvCxnSpPr>
          <p:nvPr/>
        </p:nvCxnSpPr>
        <p:spPr bwMode="auto">
          <a:xfrm flipH="1" flipV="1">
            <a:off x="2611960" y="5576418"/>
            <a:ext cx="161237" cy="490265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>
            <a:stCxn id="15" idx="0"/>
            <a:endCxn id="20" idx="5"/>
          </p:cNvCxnSpPr>
          <p:nvPr/>
        </p:nvCxnSpPr>
        <p:spPr bwMode="auto">
          <a:xfrm flipH="1" flipV="1">
            <a:off x="2764820" y="5518251"/>
            <a:ext cx="330851" cy="548432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>
            <a:stCxn id="16" idx="0"/>
            <a:endCxn id="21" idx="3"/>
          </p:cNvCxnSpPr>
          <p:nvPr/>
        </p:nvCxnSpPr>
        <p:spPr bwMode="auto">
          <a:xfrm flipV="1">
            <a:off x="3418145" y="5518251"/>
            <a:ext cx="169616" cy="548432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>
            <a:stCxn id="17" idx="0"/>
            <a:endCxn id="21" idx="4"/>
          </p:cNvCxnSpPr>
          <p:nvPr/>
        </p:nvCxnSpPr>
        <p:spPr bwMode="auto">
          <a:xfrm flipV="1">
            <a:off x="3740619" y="5576418"/>
            <a:ext cx="2" cy="490265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>
            <a:stCxn id="8" idx="0"/>
            <a:endCxn id="18" idx="5"/>
          </p:cNvCxnSpPr>
          <p:nvPr/>
        </p:nvCxnSpPr>
        <p:spPr bwMode="auto">
          <a:xfrm flipH="1" flipV="1">
            <a:off x="991213" y="5518251"/>
            <a:ext cx="169614" cy="548432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>
            <a:stCxn id="10" idx="0"/>
            <a:endCxn id="19" idx="3"/>
          </p:cNvCxnSpPr>
          <p:nvPr/>
        </p:nvCxnSpPr>
        <p:spPr bwMode="auto">
          <a:xfrm flipV="1">
            <a:off x="1483301" y="5518251"/>
            <a:ext cx="8377" cy="548432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>
            <a:stCxn id="11" idx="0"/>
            <a:endCxn id="19" idx="5"/>
          </p:cNvCxnSpPr>
          <p:nvPr/>
        </p:nvCxnSpPr>
        <p:spPr bwMode="auto">
          <a:xfrm flipH="1" flipV="1">
            <a:off x="1797398" y="5518251"/>
            <a:ext cx="8377" cy="548432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>
            <a:stCxn id="9" idx="0"/>
            <a:endCxn id="21" idx="5"/>
          </p:cNvCxnSpPr>
          <p:nvPr/>
        </p:nvCxnSpPr>
        <p:spPr bwMode="auto">
          <a:xfrm flipH="1" flipV="1">
            <a:off x="3893481" y="5518251"/>
            <a:ext cx="169616" cy="548432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721992" y="6194862"/>
                <a:ext cx="317297" cy="52597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</m:oMath>
                  </m:oMathPara>
                </a14:m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992" y="6194862"/>
                <a:ext cx="317297" cy="52597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3007992" y="6210102"/>
                <a:ext cx="317297" cy="52597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𝑣</m:t>
                      </m:r>
                    </m:oMath>
                  </m:oMathPara>
                </a14:m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992" y="6210102"/>
                <a:ext cx="317297" cy="52597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1122958" y="4149048"/>
                <a:ext cx="317297" cy="52597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</m:oMath>
                  </m:oMathPara>
                </a14:m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958" y="4149048"/>
                <a:ext cx="317297" cy="52597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/>
          <p:cNvSpPr txBox="1"/>
          <p:nvPr/>
        </p:nvSpPr>
        <p:spPr>
          <a:xfrm>
            <a:off x="4783509" y="2879947"/>
            <a:ext cx="409727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 smtClean="0">
                <a:cs typeface="Times New Roman" panose="02020603050405020304" pitchFamily="18" charset="0"/>
              </a:rPr>
              <a:t>Proof: </a:t>
            </a:r>
            <a:r>
              <a:rPr lang="en-US" dirty="0" smtClean="0">
                <a:cs typeface="Times New Roman" panose="02020603050405020304" pitchFamily="18" charset="0"/>
              </a:rPr>
              <a:t>(First direction)</a:t>
            </a:r>
            <a:endParaRPr lang="he-IL" dirty="0"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4783509" y="3413347"/>
                <a:ext cx="4097279" cy="138499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dirty="0" smtClean="0"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 be a component on the path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 which is not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𝐿𝐶𝐴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.</a:t>
                </a:r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509" y="3413347"/>
                <a:ext cx="4097279" cy="1384995"/>
              </a:xfrm>
              <a:prstGeom prst="rect">
                <a:avLst/>
              </a:prstGeom>
              <a:blipFill rotWithShape="0">
                <a:blip r:embed="rId7"/>
                <a:stretch>
                  <a:fillRect l="-1935" t="-4846" r="-4315" b="-1145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4680317" y="4922107"/>
                <a:ext cx="4303663" cy="138499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b="0" dirty="0" smtClean="0"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w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 be the weight of the edge connecting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 with its parent.</a:t>
                </a:r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317" y="4922107"/>
                <a:ext cx="4303663" cy="1384995"/>
              </a:xfrm>
              <a:prstGeom prst="rect">
                <a:avLst/>
              </a:prstGeom>
              <a:blipFill rotWithShape="0">
                <a:blip r:embed="rId8"/>
                <a:stretch>
                  <a:fillRect t="-4386" r="-2125" b="-1096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1008810" y="3280368"/>
                <a:ext cx="538126" cy="52597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810" y="3280368"/>
                <a:ext cx="538126" cy="525978"/>
              </a:xfrm>
              <a:prstGeom prst="rect">
                <a:avLst/>
              </a:prstGeom>
              <a:blipFill rotWithShape="0">
                <a:blip r:embed="rId9"/>
                <a:stretch>
                  <a:fillRect l="-30337" r="-1011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/>
          <p:cNvSpPr txBox="1"/>
          <p:nvPr/>
        </p:nvSpPr>
        <p:spPr>
          <a:xfrm>
            <a:off x="0" y="110945"/>
            <a:ext cx="9144000" cy="12003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dirty="0" smtClean="0">
                <a:solidFill>
                  <a:srgbClr val="0099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Running </a:t>
            </a:r>
            <a:r>
              <a:rPr lang="en-US" sz="4000" dirty="0" err="1" smtClean="0">
                <a:solidFill>
                  <a:srgbClr val="0099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Borůvka</a:t>
            </a:r>
            <a:r>
              <a:rPr lang="en-US" sz="4000" dirty="0" smtClean="0">
                <a:solidFill>
                  <a:srgbClr val="0099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on a tree</a:t>
            </a:r>
            <a:br>
              <a:rPr lang="en-US" sz="4000" dirty="0" smtClean="0">
                <a:solidFill>
                  <a:srgbClr val="0099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en-US" sz="3200" kern="0" dirty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[King (1997</a:t>
            </a:r>
            <a:r>
              <a:rPr lang="en-US" sz="3200" kern="0" dirty="0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)]</a:t>
            </a:r>
            <a:endParaRPr lang="en-US" sz="3200" kern="0" dirty="0">
              <a:solidFill>
                <a:srgbClr val="C00000"/>
              </a:solidFill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12497" y="1296608"/>
                <a:ext cx="9144000" cy="138775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b="1" dirty="0" smtClean="0">
                    <a:cs typeface="Times New Roman" panose="02020603050405020304" pitchFamily="18" charset="0"/>
                  </a:rPr>
                  <a:t>Lemma:</a:t>
                </a:r>
                <a:r>
                  <a:rPr lang="en-US" dirty="0" smtClean="0">
                    <a:cs typeface="Times New Roman" panose="02020603050405020304" pitchFamily="18" charset="0"/>
                  </a:rPr>
                  <a:t> 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 be an arbitrary tree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 be </a:t>
                </a:r>
                <a:br>
                  <a:rPr lang="en-US" dirty="0" smtClean="0">
                    <a:cs typeface="Times New Roman" panose="02020603050405020304" pitchFamily="18" charset="0"/>
                  </a:rPr>
                </a:br>
                <a:r>
                  <a:rPr lang="en-US" dirty="0" smtClean="0">
                    <a:cs typeface="Times New Roman" panose="02020603050405020304" pitchFamily="18" charset="0"/>
                  </a:rPr>
                  <a:t>the tree obtained running </a:t>
                </a:r>
                <a:r>
                  <a:rPr lang="en-US" dirty="0" err="1" smtClean="0">
                    <a:solidFill>
                      <a:srgbClr val="663300"/>
                    </a:solidFill>
                    <a:cs typeface="Times New Roman" panose="02020603050405020304" pitchFamily="18" charset="0"/>
                  </a:rPr>
                  <a:t>Borůvka</a:t>
                </a:r>
                <a:r>
                  <a:rPr lang="en-US" dirty="0" err="1" smtClean="0">
                    <a:cs typeface="Times New Roman" panose="02020603050405020304" pitchFamily="18" charset="0"/>
                  </a:rPr>
                  <a:t>’s</a:t>
                </a:r>
                <a:r>
                  <a:rPr lang="en-US" dirty="0" smtClean="0">
                    <a:cs typeface="Times New Roman" panose="02020603050405020304" pitchFamily="18" charset="0"/>
                  </a:rPr>
                  <a:t> algorithm 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. </a:t>
                </a:r>
                <a:br>
                  <a:rPr lang="en-US" dirty="0" smtClean="0">
                    <a:cs typeface="Times New Roman" panose="02020603050405020304" pitchFamily="18" charset="0"/>
                  </a:rPr>
                </a:br>
                <a:r>
                  <a:rPr lang="en-US" dirty="0" smtClean="0">
                    <a:cs typeface="Times New Roman" panose="02020603050405020304" pitchFamily="18" charset="0"/>
                  </a:rPr>
                  <a:t>Then,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,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. </a:t>
                </a:r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7" y="1296608"/>
                <a:ext cx="9144000" cy="1387752"/>
              </a:xfrm>
              <a:prstGeom prst="rect">
                <a:avLst/>
              </a:prstGeom>
              <a:blipFill rotWithShape="0">
                <a:blip r:embed="rId10"/>
                <a:stretch>
                  <a:fillRect t="-4846" b="-1145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691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  <p:bldP spid="68" grpId="0"/>
      <p:bldP spid="69" grpId="0"/>
      <p:bldP spid="70" grpId="0"/>
      <p:bldP spid="71" grpId="0"/>
      <p:bldP spid="7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57504" y="6493538"/>
            <a:ext cx="1905000" cy="457200"/>
          </a:xfrm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eaLnBrk="1" hangingPunct="1"/>
            <a:fld id="{1A258CD8-A675-4C46-B3B4-D53A5BEE1A9B}" type="slidenum">
              <a:rPr lang="he-IL" altLang="en-US" sz="140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18</a:t>
            </a:fld>
            <a:endParaRPr lang="en-US" alt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07791" y="5838083"/>
            <a:ext cx="3763394" cy="198593"/>
            <a:chOff x="590671" y="6188603"/>
            <a:chExt cx="3763394" cy="198593"/>
          </a:xfrm>
        </p:grpSpPr>
        <p:sp>
          <p:nvSpPr>
            <p:cNvPr id="6" name="Oval 56"/>
            <p:cNvSpPr>
              <a:spLocks noChangeAspect="1" noChangeArrowheads="1"/>
            </p:cNvSpPr>
            <p:nvPr/>
          </p:nvSpPr>
          <p:spPr bwMode="auto">
            <a:xfrm>
              <a:off x="590671" y="6188603"/>
              <a:ext cx="216176" cy="19859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7" name="Oval 56"/>
            <p:cNvSpPr>
              <a:spLocks noChangeAspect="1" noChangeArrowheads="1"/>
            </p:cNvSpPr>
            <p:nvPr/>
          </p:nvSpPr>
          <p:spPr bwMode="auto">
            <a:xfrm>
              <a:off x="913145" y="6188603"/>
              <a:ext cx="216176" cy="19859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8" name="Oval 56"/>
            <p:cNvSpPr>
              <a:spLocks noChangeAspect="1" noChangeArrowheads="1"/>
            </p:cNvSpPr>
            <p:nvPr/>
          </p:nvSpPr>
          <p:spPr bwMode="auto">
            <a:xfrm>
              <a:off x="1235619" y="6188603"/>
              <a:ext cx="216176" cy="19859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9" name="Oval 56"/>
            <p:cNvSpPr>
              <a:spLocks noChangeAspect="1" noChangeArrowheads="1"/>
            </p:cNvSpPr>
            <p:nvPr/>
          </p:nvSpPr>
          <p:spPr bwMode="auto">
            <a:xfrm>
              <a:off x="4137889" y="6188603"/>
              <a:ext cx="216176" cy="19859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0" name="Oval 56"/>
            <p:cNvSpPr>
              <a:spLocks noChangeAspect="1" noChangeArrowheads="1"/>
            </p:cNvSpPr>
            <p:nvPr/>
          </p:nvSpPr>
          <p:spPr bwMode="auto">
            <a:xfrm>
              <a:off x="1558093" y="6188603"/>
              <a:ext cx="216176" cy="19859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1" name="Oval 56"/>
            <p:cNvSpPr>
              <a:spLocks noChangeAspect="1" noChangeArrowheads="1"/>
            </p:cNvSpPr>
            <p:nvPr/>
          </p:nvSpPr>
          <p:spPr bwMode="auto">
            <a:xfrm>
              <a:off x="1880567" y="6188603"/>
              <a:ext cx="216176" cy="19859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" name="Oval 56"/>
            <p:cNvSpPr>
              <a:spLocks noChangeAspect="1" noChangeArrowheads="1"/>
            </p:cNvSpPr>
            <p:nvPr/>
          </p:nvSpPr>
          <p:spPr bwMode="auto">
            <a:xfrm>
              <a:off x="2203041" y="6188603"/>
              <a:ext cx="216176" cy="19859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3" name="Oval 56"/>
            <p:cNvSpPr>
              <a:spLocks noChangeAspect="1" noChangeArrowheads="1"/>
            </p:cNvSpPr>
            <p:nvPr/>
          </p:nvSpPr>
          <p:spPr bwMode="auto">
            <a:xfrm>
              <a:off x="2525515" y="6188603"/>
              <a:ext cx="216176" cy="19859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4" name="Oval 56"/>
            <p:cNvSpPr>
              <a:spLocks noChangeAspect="1" noChangeArrowheads="1"/>
            </p:cNvSpPr>
            <p:nvPr/>
          </p:nvSpPr>
          <p:spPr bwMode="auto">
            <a:xfrm>
              <a:off x="2847989" y="6188603"/>
              <a:ext cx="216176" cy="19859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5" name="Oval 56"/>
            <p:cNvSpPr>
              <a:spLocks noChangeAspect="1" noChangeArrowheads="1"/>
            </p:cNvSpPr>
            <p:nvPr/>
          </p:nvSpPr>
          <p:spPr bwMode="auto">
            <a:xfrm>
              <a:off x="3170463" y="6188603"/>
              <a:ext cx="216176" cy="19859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6" name="Oval 56"/>
            <p:cNvSpPr>
              <a:spLocks noChangeAspect="1" noChangeArrowheads="1"/>
            </p:cNvSpPr>
            <p:nvPr/>
          </p:nvSpPr>
          <p:spPr bwMode="auto">
            <a:xfrm>
              <a:off x="3492937" y="6188603"/>
              <a:ext cx="216176" cy="19859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7" name="Oval 56"/>
            <p:cNvSpPr>
              <a:spLocks noChangeAspect="1" noChangeArrowheads="1"/>
            </p:cNvSpPr>
            <p:nvPr/>
          </p:nvSpPr>
          <p:spPr bwMode="auto">
            <a:xfrm>
              <a:off x="3815411" y="6188603"/>
              <a:ext cx="216176" cy="19859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22177" y="4950632"/>
            <a:ext cx="3334620" cy="397186"/>
            <a:chOff x="5316097" y="4503592"/>
            <a:chExt cx="3334620" cy="397186"/>
          </a:xfrm>
        </p:grpSpPr>
        <p:sp>
          <p:nvSpPr>
            <p:cNvPr id="18" name="Oval 56"/>
            <p:cNvSpPr>
              <a:spLocks noChangeAspect="1" noChangeArrowheads="1"/>
            </p:cNvSpPr>
            <p:nvPr/>
          </p:nvSpPr>
          <p:spPr bwMode="auto">
            <a:xfrm>
              <a:off x="5316097" y="4503592"/>
              <a:ext cx="432352" cy="3971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9" name="Oval 18"/>
            <p:cNvSpPr>
              <a:spLocks noChangeAspect="1" noChangeArrowheads="1"/>
            </p:cNvSpPr>
            <p:nvPr/>
          </p:nvSpPr>
          <p:spPr bwMode="auto">
            <a:xfrm>
              <a:off x="6122282" y="4503592"/>
              <a:ext cx="432352" cy="3971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20" name="Oval 19"/>
            <p:cNvSpPr>
              <a:spLocks noChangeAspect="1" noChangeArrowheads="1"/>
            </p:cNvSpPr>
            <p:nvPr/>
          </p:nvSpPr>
          <p:spPr bwMode="auto">
            <a:xfrm>
              <a:off x="7089704" y="4503592"/>
              <a:ext cx="432352" cy="3971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21" name="Oval 20"/>
            <p:cNvSpPr>
              <a:spLocks noChangeAspect="1" noChangeArrowheads="1"/>
            </p:cNvSpPr>
            <p:nvPr/>
          </p:nvSpPr>
          <p:spPr bwMode="auto">
            <a:xfrm>
              <a:off x="8218365" y="4503592"/>
              <a:ext cx="432352" cy="3971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917182" y="3864589"/>
            <a:ext cx="2583373" cy="595779"/>
            <a:chOff x="5611102" y="3092429"/>
            <a:chExt cx="2583373" cy="595779"/>
          </a:xfrm>
        </p:grpSpPr>
        <p:sp>
          <p:nvSpPr>
            <p:cNvPr id="22" name="Oval 21"/>
            <p:cNvSpPr>
              <a:spLocks noChangeAspect="1" noChangeArrowheads="1"/>
            </p:cNvSpPr>
            <p:nvPr/>
          </p:nvSpPr>
          <p:spPr bwMode="auto">
            <a:xfrm>
              <a:off x="5611102" y="3092429"/>
              <a:ext cx="648528" cy="595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23" name="Oval 22"/>
            <p:cNvSpPr>
              <a:spLocks noChangeAspect="1" noChangeArrowheads="1"/>
            </p:cNvSpPr>
            <p:nvPr/>
          </p:nvSpPr>
          <p:spPr bwMode="auto">
            <a:xfrm>
              <a:off x="7545947" y="3092429"/>
              <a:ext cx="648528" cy="595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</p:grpSp>
      <p:sp>
        <p:nvSpPr>
          <p:cNvPr id="24" name="Oval 23"/>
          <p:cNvSpPr>
            <a:spLocks noChangeAspect="1" noChangeArrowheads="1"/>
          </p:cNvSpPr>
          <p:nvPr/>
        </p:nvSpPr>
        <p:spPr bwMode="auto">
          <a:xfrm>
            <a:off x="1776517" y="2579953"/>
            <a:ext cx="864704" cy="79437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cxnSp>
        <p:nvCxnSpPr>
          <p:cNvPr id="25" name="Straight Connector 24"/>
          <p:cNvCxnSpPr>
            <a:stCxn id="18" idx="0"/>
            <a:endCxn id="22" idx="3"/>
          </p:cNvCxnSpPr>
          <p:nvPr/>
        </p:nvCxnSpPr>
        <p:spPr bwMode="auto">
          <a:xfrm flipV="1">
            <a:off x="838353" y="4373118"/>
            <a:ext cx="173804" cy="577514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stCxn id="22" idx="0"/>
            <a:endCxn id="24" idx="3"/>
          </p:cNvCxnSpPr>
          <p:nvPr/>
        </p:nvCxnSpPr>
        <p:spPr bwMode="auto">
          <a:xfrm flipV="1">
            <a:off x="1241446" y="3257992"/>
            <a:ext cx="661704" cy="606597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23" idx="0"/>
            <a:endCxn id="24" idx="5"/>
          </p:cNvCxnSpPr>
          <p:nvPr/>
        </p:nvCxnSpPr>
        <p:spPr bwMode="auto">
          <a:xfrm flipH="1" flipV="1">
            <a:off x="2514588" y="3257992"/>
            <a:ext cx="661703" cy="606597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stCxn id="19" idx="0"/>
            <a:endCxn id="22" idx="5"/>
          </p:cNvCxnSpPr>
          <p:nvPr/>
        </p:nvCxnSpPr>
        <p:spPr bwMode="auto">
          <a:xfrm flipH="1" flipV="1">
            <a:off x="1470735" y="4373118"/>
            <a:ext cx="173803" cy="577514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20" idx="0"/>
            <a:endCxn id="23" idx="3"/>
          </p:cNvCxnSpPr>
          <p:nvPr/>
        </p:nvCxnSpPr>
        <p:spPr bwMode="auto">
          <a:xfrm flipV="1">
            <a:off x="2611960" y="4373118"/>
            <a:ext cx="335042" cy="577514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>
            <a:stCxn id="6" idx="0"/>
            <a:endCxn id="18" idx="3"/>
          </p:cNvCxnSpPr>
          <p:nvPr/>
        </p:nvCxnSpPr>
        <p:spPr bwMode="auto">
          <a:xfrm flipV="1">
            <a:off x="515879" y="5289651"/>
            <a:ext cx="169614" cy="548432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stCxn id="21" idx="0"/>
            <a:endCxn id="23" idx="5"/>
          </p:cNvCxnSpPr>
          <p:nvPr/>
        </p:nvCxnSpPr>
        <p:spPr bwMode="auto">
          <a:xfrm flipH="1" flipV="1">
            <a:off x="3405580" y="4373118"/>
            <a:ext cx="335041" cy="577514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>
            <a:stCxn id="7" idx="0"/>
            <a:endCxn id="18" idx="4"/>
          </p:cNvCxnSpPr>
          <p:nvPr/>
        </p:nvCxnSpPr>
        <p:spPr bwMode="auto">
          <a:xfrm flipV="1">
            <a:off x="838353" y="5347818"/>
            <a:ext cx="0" cy="490265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12" idx="0"/>
            <a:endCxn id="20" idx="3"/>
          </p:cNvCxnSpPr>
          <p:nvPr/>
        </p:nvCxnSpPr>
        <p:spPr bwMode="auto">
          <a:xfrm flipV="1">
            <a:off x="2128249" y="5289651"/>
            <a:ext cx="330851" cy="548432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>
            <a:stCxn id="13" idx="0"/>
            <a:endCxn id="20" idx="4"/>
          </p:cNvCxnSpPr>
          <p:nvPr/>
        </p:nvCxnSpPr>
        <p:spPr bwMode="auto">
          <a:xfrm flipV="1">
            <a:off x="2450723" y="5347818"/>
            <a:ext cx="161237" cy="490265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>
            <a:stCxn id="14" idx="0"/>
            <a:endCxn id="20" idx="4"/>
          </p:cNvCxnSpPr>
          <p:nvPr/>
        </p:nvCxnSpPr>
        <p:spPr bwMode="auto">
          <a:xfrm flipH="1" flipV="1">
            <a:off x="2611960" y="5347818"/>
            <a:ext cx="161237" cy="490265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>
            <a:stCxn id="15" idx="0"/>
            <a:endCxn id="20" idx="5"/>
          </p:cNvCxnSpPr>
          <p:nvPr/>
        </p:nvCxnSpPr>
        <p:spPr bwMode="auto">
          <a:xfrm flipH="1" flipV="1">
            <a:off x="2764820" y="5289651"/>
            <a:ext cx="330851" cy="548432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>
            <a:stCxn id="16" idx="0"/>
            <a:endCxn id="21" idx="3"/>
          </p:cNvCxnSpPr>
          <p:nvPr/>
        </p:nvCxnSpPr>
        <p:spPr bwMode="auto">
          <a:xfrm flipV="1">
            <a:off x="3418145" y="5289651"/>
            <a:ext cx="169616" cy="548432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>
            <a:stCxn id="17" idx="0"/>
            <a:endCxn id="21" idx="4"/>
          </p:cNvCxnSpPr>
          <p:nvPr/>
        </p:nvCxnSpPr>
        <p:spPr bwMode="auto">
          <a:xfrm flipV="1">
            <a:off x="3740619" y="5347818"/>
            <a:ext cx="2" cy="490265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>
            <a:stCxn id="8" idx="0"/>
            <a:endCxn id="18" idx="5"/>
          </p:cNvCxnSpPr>
          <p:nvPr/>
        </p:nvCxnSpPr>
        <p:spPr bwMode="auto">
          <a:xfrm flipH="1" flipV="1">
            <a:off x="991213" y="5289651"/>
            <a:ext cx="169614" cy="548432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>
            <a:stCxn id="10" idx="0"/>
            <a:endCxn id="19" idx="3"/>
          </p:cNvCxnSpPr>
          <p:nvPr/>
        </p:nvCxnSpPr>
        <p:spPr bwMode="auto">
          <a:xfrm flipV="1">
            <a:off x="1483301" y="5289651"/>
            <a:ext cx="8377" cy="548432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>
            <a:stCxn id="11" idx="0"/>
            <a:endCxn id="19" idx="5"/>
          </p:cNvCxnSpPr>
          <p:nvPr/>
        </p:nvCxnSpPr>
        <p:spPr bwMode="auto">
          <a:xfrm flipH="1" flipV="1">
            <a:off x="1797398" y="5289651"/>
            <a:ext cx="8377" cy="548432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>
            <a:stCxn id="9" idx="0"/>
            <a:endCxn id="21" idx="5"/>
          </p:cNvCxnSpPr>
          <p:nvPr/>
        </p:nvCxnSpPr>
        <p:spPr bwMode="auto">
          <a:xfrm flipH="1" flipV="1">
            <a:off x="3893481" y="5289651"/>
            <a:ext cx="169616" cy="548432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721992" y="5966262"/>
                <a:ext cx="317297" cy="52597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</m:oMath>
                  </m:oMathPara>
                </a14:m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992" y="5966262"/>
                <a:ext cx="317297" cy="52597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3007992" y="5981502"/>
                <a:ext cx="317297" cy="52597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𝑣</m:t>
                      </m:r>
                    </m:oMath>
                  </m:oMathPara>
                </a14:m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992" y="5981502"/>
                <a:ext cx="317297" cy="52597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1122958" y="3920448"/>
                <a:ext cx="317297" cy="52597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</m:oMath>
                  </m:oMathPara>
                </a14:m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958" y="3920448"/>
                <a:ext cx="317297" cy="52597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/>
          <p:cNvSpPr txBox="1"/>
          <p:nvPr/>
        </p:nvSpPr>
        <p:spPr>
          <a:xfrm>
            <a:off x="515880" y="1234027"/>
            <a:ext cx="2601944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 smtClean="0">
                <a:cs typeface="Times New Roman" panose="02020603050405020304" pitchFamily="18" charset="0"/>
              </a:rPr>
              <a:t>Proof:</a:t>
            </a:r>
            <a:br>
              <a:rPr lang="en-US" b="1" dirty="0" smtClean="0">
                <a:cs typeface="Times New Roman" panose="02020603050405020304" pitchFamily="18" charset="0"/>
              </a:rPr>
            </a:br>
            <a:r>
              <a:rPr lang="en-US" dirty="0">
                <a:cs typeface="Times New Roman" panose="02020603050405020304" pitchFamily="18" charset="0"/>
              </a:rPr>
              <a:t>(First direction</a:t>
            </a:r>
            <a:r>
              <a:rPr lang="en-US" dirty="0" smtClean="0">
                <a:cs typeface="Times New Roman" panose="02020603050405020304" pitchFamily="18" charset="0"/>
              </a:rPr>
              <a:t>)</a:t>
            </a:r>
            <a:endParaRPr lang="he-IL" dirty="0"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3649641" y="1408318"/>
                <a:ext cx="5418159" cy="95410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dirty="0" smtClean="0"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 be a component on the path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 which is not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𝐿𝐶𝐴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.</a:t>
                </a:r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9641" y="1408318"/>
                <a:ext cx="5418159" cy="954107"/>
              </a:xfrm>
              <a:prstGeom prst="rect">
                <a:avLst/>
              </a:prstGeom>
              <a:blipFill rotWithShape="0">
                <a:blip r:embed="rId6"/>
                <a:stretch>
                  <a:fillRect l="-1462" t="-6369" r="-1237" b="-1656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4046869" y="2426064"/>
                <a:ext cx="4623703" cy="138499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 contains some of the vertices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 path in the original tree, but not all.</a:t>
                </a:r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6869" y="2426064"/>
                <a:ext cx="4623703" cy="1384995"/>
              </a:xfrm>
              <a:prstGeom prst="rect">
                <a:avLst/>
              </a:prstGeom>
              <a:blipFill rotWithShape="0">
                <a:blip r:embed="rId7"/>
                <a:stretch>
                  <a:fillRect t="-4846" r="-4617" b="-1145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1008810" y="3051768"/>
                <a:ext cx="538126" cy="52597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810" y="3051768"/>
                <a:ext cx="538126" cy="525978"/>
              </a:xfrm>
              <a:prstGeom prst="rect">
                <a:avLst/>
              </a:prstGeom>
              <a:blipFill rotWithShape="0">
                <a:blip r:embed="rId8"/>
                <a:stretch>
                  <a:fillRect l="-30337" r="-1011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4046869" y="3874698"/>
                <a:ext cx="4623703" cy="138499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b="0" dirty="0" smtClean="0">
                    <a:cs typeface="Times New Roman" panose="02020603050405020304" pitchFamily="18" charset="0"/>
                  </a:rPr>
                  <a:t>At least one of the edges leaving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 is an edge of the original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 path. </a:t>
                </a:r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6869" y="3874698"/>
                <a:ext cx="4623703" cy="1384995"/>
              </a:xfrm>
              <a:prstGeom prst="rect">
                <a:avLst/>
              </a:prstGeom>
              <a:blipFill rotWithShape="0">
                <a:blip r:embed="rId9"/>
                <a:stretch>
                  <a:fillRect t="-4846" b="-1145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4046869" y="5323332"/>
                <a:ext cx="4623703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b="0" dirty="0" smtClean="0">
                    <a:cs typeface="Times New Roman" panose="02020603050405020304" pitchFamily="18" charset="0"/>
                  </a:rPr>
                  <a:t>Thus,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6869" y="5323332"/>
                <a:ext cx="4623703" cy="523220"/>
              </a:xfrm>
              <a:prstGeom prst="rect">
                <a:avLst/>
              </a:prstGeom>
              <a:blipFill rotWithShape="0">
                <a:blip r:embed="rId10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/>
          <p:cNvSpPr txBox="1"/>
          <p:nvPr/>
        </p:nvSpPr>
        <p:spPr>
          <a:xfrm>
            <a:off x="0" y="110945"/>
            <a:ext cx="9144000" cy="12003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dirty="0" smtClean="0">
                <a:solidFill>
                  <a:srgbClr val="0099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Running </a:t>
            </a:r>
            <a:r>
              <a:rPr lang="en-US" sz="4000" dirty="0" err="1" smtClean="0">
                <a:solidFill>
                  <a:srgbClr val="0099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Borůvka</a:t>
            </a:r>
            <a:r>
              <a:rPr lang="en-US" sz="4000" dirty="0" smtClean="0">
                <a:solidFill>
                  <a:srgbClr val="0099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on a tree</a:t>
            </a:r>
            <a:br>
              <a:rPr lang="en-US" sz="4000" dirty="0" smtClean="0">
                <a:solidFill>
                  <a:srgbClr val="0099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en-US" sz="3200" kern="0" dirty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[King (1997</a:t>
            </a:r>
            <a:r>
              <a:rPr lang="en-US" sz="3200" kern="0" dirty="0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)]</a:t>
            </a:r>
            <a:endParaRPr lang="en-US" sz="3200" kern="0" dirty="0">
              <a:solidFill>
                <a:srgbClr val="C00000"/>
              </a:solidFill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4046869" y="5910190"/>
                <a:ext cx="4623703" cy="52597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b="0" dirty="0" smtClean="0">
                    <a:cs typeface="Times New Roman" panose="02020603050405020304" pitchFamily="18" charset="0"/>
                  </a:rPr>
                  <a:t>Hence,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6869" y="5910190"/>
                <a:ext cx="4623703" cy="525978"/>
              </a:xfrm>
              <a:prstGeom prst="rect">
                <a:avLst/>
              </a:prstGeom>
              <a:blipFill rotWithShape="0">
                <a:blip r:embed="rId11"/>
                <a:stretch>
                  <a:fillRect l="-1451" t="-12791" b="-3139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491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  <p:bldP spid="68" grpId="0"/>
      <p:bldP spid="69" grpId="0"/>
      <p:bldP spid="70" grpId="0"/>
      <p:bldP spid="71" grpId="0"/>
      <p:bldP spid="72" grpId="0"/>
      <p:bldP spid="52" grpId="0"/>
      <p:bldP spid="53" grpId="0"/>
      <p:bldP spid="5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22045-5F67-491E-BB82-F45F889CE585}" type="slidenum">
              <a:rPr lang="he-IL" smtClean="0"/>
              <a:pPr>
                <a:defRPr/>
              </a:pPr>
              <a:t>19</a:t>
            </a:fld>
            <a:endParaRPr lang="da-DK"/>
          </a:p>
        </p:txBody>
      </p:sp>
      <p:sp>
        <p:nvSpPr>
          <p:cNvPr id="4" name="TextBox 3"/>
          <p:cNvSpPr txBox="1"/>
          <p:nvPr/>
        </p:nvSpPr>
        <p:spPr>
          <a:xfrm>
            <a:off x="0" y="278585"/>
            <a:ext cx="9144000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kern="0" dirty="0" err="1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Komlós</a:t>
            </a:r>
            <a:r>
              <a:rPr lang="en-US" sz="4000" kern="0" dirty="0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’ </a:t>
            </a:r>
            <a:r>
              <a:rPr lang="en-US" sz="4000" dirty="0" smtClean="0">
                <a:solidFill>
                  <a:srgbClr val="0099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algorithm </a:t>
            </a:r>
            <a:r>
              <a:rPr lang="en-US" sz="4000" dirty="0" smtClean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(1985) </a:t>
            </a:r>
            <a:endParaRPr lang="en-US" sz="4000" dirty="0">
              <a:solidFill>
                <a:srgbClr val="C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497" y="1174057"/>
                <a:ext cx="9144000" cy="89255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600" dirty="0" smtClean="0">
                    <a:cs typeface="Times New Roman" panose="02020603050405020304" pitchFamily="18" charset="0"/>
                  </a:rPr>
                  <a:t>For any node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sz="2600" dirty="0" smtClean="0">
                    <a:cs typeface="Times New Roman" panose="02020603050405020304" pitchFamily="18" charset="0"/>
                  </a:rPr>
                  <a:t> of depth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</m:oMath>
                </a14:m>
                <a:r>
                  <a:rPr lang="en-US" sz="2600" dirty="0" smtClean="0">
                    <a:cs typeface="Times New Roman" panose="02020603050405020304" pitchFamily="18" charset="0"/>
                  </a:rPr>
                  <a:t> in the tree, </a:t>
                </a:r>
                <a:br>
                  <a:rPr lang="en-US" sz="2600" dirty="0" smtClean="0">
                    <a:cs typeface="Times New Roman" panose="02020603050405020304" pitchFamily="18" charset="0"/>
                  </a:rPr>
                </a:br>
                <a:r>
                  <a:rPr lang="en-US" sz="2600" dirty="0" smtClean="0"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600" dirty="0" smtClean="0">
                    <a:cs typeface="Times New Roman" panose="02020603050405020304" pitchFamily="18" charset="0"/>
                  </a:rPr>
                  <a:t> be the </a:t>
                </a:r>
                <a:r>
                  <a:rPr lang="en-US" sz="2600" i="1" dirty="0" smtClean="0">
                    <a:cs typeface="Times New Roman" panose="02020603050405020304" pitchFamily="18" charset="0"/>
                  </a:rPr>
                  <a:t>ancestors</a:t>
                </a:r>
                <a:r>
                  <a:rPr lang="en-US" sz="2600" dirty="0" smtClean="0">
                    <a:cs typeface="Times New Roman" panose="02020603050405020304" pitchFamily="18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sz="2600" dirty="0" smtClean="0">
                    <a:cs typeface="Times New Roman" panose="02020603050405020304" pitchFamily="18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sz="2600" dirty="0" smtClean="0">
                    <a:cs typeface="Times New Roman" panose="02020603050405020304" pitchFamily="18" charset="0"/>
                  </a:rPr>
                  <a:t>. </a:t>
                </a:r>
                <a:endParaRPr lang="he-IL" sz="26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7" y="1174057"/>
                <a:ext cx="9144000" cy="892552"/>
              </a:xfrm>
              <a:prstGeom prst="rect">
                <a:avLst/>
              </a:prstGeom>
              <a:blipFill rotWithShape="0">
                <a:blip r:embed="rId2"/>
                <a:stretch>
                  <a:fillRect t="-6849" b="-1643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497" y="2223440"/>
                <a:ext cx="9144000" cy="129266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600" dirty="0" smtClean="0"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begChr m:val="["/>
                        <m:endChr m:val="]"/>
                        <m:ctrlP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d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600" dirty="0" smtClean="0">
                    <a:cs typeface="Times New Roman" panose="02020603050405020304" pitchFamily="18" charset="0"/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≤</m:t>
                        </m:r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sSub>
                      <m:sSubPr>
                        <m:ctrlP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&lt;…&lt;</m:t>
                    </m:r>
                    <m:sSub>
                      <m:sSubPr>
                        <m:ctrlP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</m:oMath>
                </a14:m>
                <a:r>
                  <a:rPr lang="en-US" sz="2600" dirty="0" smtClean="0">
                    <a:cs typeface="Times New Roman" panose="02020603050405020304" pitchFamily="18" charset="0"/>
                  </a:rPr>
                  <a:t>, </a:t>
                </a:r>
                <a:br>
                  <a:rPr lang="en-US" sz="2600" dirty="0" smtClean="0">
                    <a:cs typeface="Times New Roman" panose="02020603050405020304" pitchFamily="18" charset="0"/>
                  </a:rPr>
                </a:br>
                <a:r>
                  <a:rPr lang="en-US" sz="2600" dirty="0" smtClean="0">
                    <a:cs typeface="Times New Roman" panose="02020603050405020304" pitchFamily="18" charset="0"/>
                  </a:rPr>
                  <a:t>be the indices of all the </a:t>
                </a:r>
                <a:r>
                  <a:rPr lang="en-US" sz="2600" i="1" dirty="0" smtClean="0">
                    <a:cs typeface="Times New Roman" panose="02020603050405020304" pitchFamily="18" charset="0"/>
                  </a:rPr>
                  <a:t>ancestors</a:t>
                </a:r>
                <a:r>
                  <a:rPr lang="en-US" sz="2600" dirty="0" smtClean="0">
                    <a:cs typeface="Times New Roman" panose="02020603050405020304" pitchFamily="18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sz="2600" dirty="0" smtClean="0">
                    <a:cs typeface="Times New Roman" panose="02020603050405020304" pitchFamily="18" charset="0"/>
                  </a:rPr>
                  <a:t> to which </a:t>
                </a:r>
                <a:br>
                  <a:rPr lang="en-US" sz="2600" dirty="0" smtClean="0">
                    <a:cs typeface="Times New Roman" panose="02020603050405020304" pitchFamily="18" charset="0"/>
                  </a:rPr>
                </a:br>
                <a:r>
                  <a:rPr lang="en-US" sz="2600" dirty="0" smtClean="0">
                    <a:cs typeface="Times New Roman" panose="02020603050405020304" pitchFamily="18" charset="0"/>
                  </a:rPr>
                  <a:t>there are queries from </a:t>
                </a:r>
                <a:r>
                  <a:rPr lang="en-US" sz="2600" i="1" dirty="0" smtClean="0">
                    <a:cs typeface="Times New Roman" panose="02020603050405020304" pitchFamily="18" charset="0"/>
                  </a:rPr>
                  <a:t>descendants</a:t>
                </a:r>
                <a:r>
                  <a:rPr lang="en-US" sz="2600" dirty="0" smtClean="0">
                    <a:cs typeface="Times New Roman" panose="02020603050405020304" pitchFamily="18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sz="2600" dirty="0" smtClean="0">
                    <a:cs typeface="Times New Roman" panose="02020603050405020304" pitchFamily="18" charset="0"/>
                  </a:rPr>
                  <a:t>.</a:t>
                </a:r>
                <a:endParaRPr lang="he-IL" sz="26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7" y="2223440"/>
                <a:ext cx="9144000" cy="1292662"/>
              </a:xfrm>
              <a:prstGeom prst="rect">
                <a:avLst/>
              </a:prstGeom>
              <a:blipFill rotWithShape="0">
                <a:blip r:embed="rId3"/>
                <a:stretch>
                  <a:fillRect t="-4717" b="-1084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-203" y="3672933"/>
                <a:ext cx="9144000" cy="89255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600" dirty="0" smtClean="0"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d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600" dirty="0" smtClean="0">
                    <a:cs typeface="Times New Roman" panose="02020603050405020304" pitchFamily="18" charset="0"/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≤</m:t>
                        </m:r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 </m:t>
                    </m:r>
                    <m:sSub>
                      <m:sSubPr>
                        <m:ctrlP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≤…≤</m:t>
                    </m:r>
                    <m:sSub>
                      <m:sSubPr>
                        <m:ctrlP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</m:oMath>
                </a14:m>
                <a:r>
                  <a:rPr lang="en-US" sz="2600" dirty="0" smtClean="0">
                    <a:cs typeface="Times New Roman" panose="02020603050405020304" pitchFamily="18" charset="0"/>
                  </a:rPr>
                  <a:t>, </a:t>
                </a:r>
                <a:br>
                  <a:rPr lang="en-US" sz="2600" dirty="0" smtClean="0">
                    <a:cs typeface="Times New Roman" panose="02020603050405020304" pitchFamily="18" charset="0"/>
                  </a:rPr>
                </a:br>
                <a:r>
                  <a:rPr lang="en-US" sz="2600" dirty="0" smtClean="0">
                    <a:cs typeface="Times New Roman" panose="02020603050405020304" pitchFamily="18" charset="0"/>
                  </a:rPr>
                  <a:t>be the answers (from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sz="2600" dirty="0" smtClean="0">
                    <a:cs typeface="Times New Roman" panose="02020603050405020304" pitchFamily="18" charset="0"/>
                  </a:rPr>
                  <a:t> upward) to the queries straddling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sz="2600" dirty="0" smtClean="0">
                    <a:cs typeface="Times New Roman" panose="02020603050405020304" pitchFamily="18" charset="0"/>
                  </a:rPr>
                  <a:t>. </a:t>
                </a:r>
                <a:endParaRPr lang="he-IL" sz="26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3" y="3672933"/>
                <a:ext cx="9144000" cy="892552"/>
              </a:xfrm>
              <a:prstGeom prst="rect">
                <a:avLst/>
              </a:prstGeom>
              <a:blipFill rotWithShape="0">
                <a:blip r:embed="rId4"/>
                <a:stretch>
                  <a:fillRect t="-6849" r="-133" b="-1643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-203" y="4722316"/>
                <a:ext cx="9144000" cy="93160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600" dirty="0" smtClean="0">
                    <a:cs typeface="Times New Roman" panose="02020603050405020304" pitchFamily="18" charset="0"/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sz="2600" dirty="0" smtClean="0">
                    <a:cs typeface="Times New Roman" panose="02020603050405020304" pitchFamily="18" charset="0"/>
                  </a:rPr>
                  <a:t>, </a:t>
                </a:r>
                <a:r>
                  <a:rPr lang="en-US" sz="2600" b="0" i="1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2600" b="0" i="1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sSub>
                          <m:sSubPr>
                            <m:ctrlPr>
                              <a:rPr lang="en-US" sz="2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sSub>
                          <m:sSubPr>
                            <m:ctrlPr>
                              <a:rPr lang="en-US" sz="2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6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600" dirty="0" smtClean="0">
                    <a:cs typeface="Times New Roman" panose="02020603050405020304" pitchFamily="18" charset="0"/>
                  </a:rPr>
                  <a:t>is the </a:t>
                </a:r>
                <a:r>
                  <a:rPr lang="en-US" sz="2600" i="1" dirty="0" smtClean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heaviest</a:t>
                </a:r>
                <a:r>
                  <a:rPr lang="en-US" sz="2600" dirty="0" smtClean="0">
                    <a:cs typeface="Times New Roman" panose="02020603050405020304" pitchFamily="18" charset="0"/>
                  </a:rPr>
                  <a:t> edge on the path from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sz="2600" dirty="0" smtClean="0"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sSub>
                          <m:sSubPr>
                            <m:ctrlPr>
                              <a:rPr lang="en-US" sz="2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600" dirty="0" smtClean="0">
                    <a:cs typeface="Times New Roman" panose="02020603050405020304" pitchFamily="18" charset="0"/>
                  </a:rPr>
                  <a:t>.</a:t>
                </a:r>
                <a:endParaRPr lang="he-IL" sz="26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3" y="4722316"/>
                <a:ext cx="9144000" cy="931602"/>
              </a:xfrm>
              <a:prstGeom prst="rect">
                <a:avLst/>
              </a:prstGeom>
              <a:blipFill rotWithShape="0">
                <a:blip r:embed="rId5"/>
                <a:stretch>
                  <a:fillRect t="-6579" b="-1184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65" y="5810750"/>
                <a:ext cx="9144000" cy="49244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600" dirty="0" smtClean="0">
                    <a:cs typeface="Times New Roman" panose="02020603050405020304" pitchFamily="18" charset="0"/>
                  </a:rPr>
                  <a:t>We need to compute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sz="26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600" dirty="0" smtClean="0">
                    <a:cs typeface="Times New Roman" panose="02020603050405020304" pitchFamily="18" charset="0"/>
                  </a:rPr>
                  <a:t>for all the </a:t>
                </a:r>
                <a:r>
                  <a:rPr lang="en-US" sz="2600" i="1" dirty="0" smtClean="0">
                    <a:cs typeface="Times New Roman" panose="02020603050405020304" pitchFamily="18" charset="0"/>
                  </a:rPr>
                  <a:t>leaves</a:t>
                </a:r>
                <a:r>
                  <a:rPr lang="en-US" sz="2600" dirty="0" smtClean="0">
                    <a:cs typeface="Times New Roman" panose="02020603050405020304" pitchFamily="18" charset="0"/>
                  </a:rPr>
                  <a:t>.</a:t>
                </a:r>
                <a:endParaRPr lang="he-IL" sz="26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" y="5810750"/>
                <a:ext cx="9144000" cy="492443"/>
              </a:xfrm>
              <a:prstGeom prst="rect">
                <a:avLst/>
              </a:prstGeom>
              <a:blipFill rotWithShape="0">
                <a:blip r:embed="rId6"/>
                <a:stretch>
                  <a:fillRect t="-11111" b="-3086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0159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>
            <a:stCxn id="4" idx="5"/>
            <a:endCxn id="3" idx="1"/>
          </p:cNvCxnSpPr>
          <p:nvPr/>
        </p:nvCxnSpPr>
        <p:spPr bwMode="auto">
          <a:xfrm>
            <a:off x="2021549" y="2221314"/>
            <a:ext cx="1017658" cy="1409528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>
            <a:stCxn id="10" idx="3"/>
            <a:endCxn id="3" idx="7"/>
          </p:cNvCxnSpPr>
          <p:nvPr/>
        </p:nvCxnSpPr>
        <p:spPr bwMode="auto">
          <a:xfrm flipH="1">
            <a:off x="3344924" y="1797438"/>
            <a:ext cx="2132405" cy="1833405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>
            <a:stCxn id="5" idx="4"/>
            <a:endCxn id="9" idx="0"/>
          </p:cNvCxnSpPr>
          <p:nvPr/>
        </p:nvCxnSpPr>
        <p:spPr bwMode="auto">
          <a:xfrm flipH="1">
            <a:off x="7393018" y="2654842"/>
            <a:ext cx="341195" cy="1473147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>
            <a:stCxn id="8" idx="6"/>
            <a:endCxn id="9" idx="2"/>
          </p:cNvCxnSpPr>
          <p:nvPr/>
        </p:nvCxnSpPr>
        <p:spPr bwMode="auto">
          <a:xfrm>
            <a:off x="5312194" y="3374083"/>
            <a:ext cx="1864647" cy="95250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Straight Connector 87"/>
          <p:cNvCxnSpPr>
            <a:stCxn id="6" idx="2"/>
            <a:endCxn id="7" idx="6"/>
          </p:cNvCxnSpPr>
          <p:nvPr/>
        </p:nvCxnSpPr>
        <p:spPr bwMode="auto">
          <a:xfrm flipH="1">
            <a:off x="1652515" y="5232007"/>
            <a:ext cx="2272323" cy="861525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Straight Connector 91"/>
          <p:cNvCxnSpPr>
            <a:stCxn id="11" idx="2"/>
            <a:endCxn id="7" idx="5"/>
          </p:cNvCxnSpPr>
          <p:nvPr/>
        </p:nvCxnSpPr>
        <p:spPr bwMode="auto">
          <a:xfrm flipH="1">
            <a:off x="1589197" y="6093532"/>
            <a:ext cx="4040989" cy="140425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Straight Connector 94"/>
          <p:cNvCxnSpPr>
            <a:stCxn id="11" idx="7"/>
            <a:endCxn id="9" idx="4"/>
          </p:cNvCxnSpPr>
          <p:nvPr/>
        </p:nvCxnSpPr>
        <p:spPr bwMode="auto">
          <a:xfrm flipV="1">
            <a:off x="5999221" y="4525175"/>
            <a:ext cx="1393797" cy="142793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4" idx="5"/>
            <a:endCxn id="3" idx="1"/>
          </p:cNvCxnSpPr>
          <p:nvPr/>
        </p:nvCxnSpPr>
        <p:spPr bwMode="auto">
          <a:xfrm>
            <a:off x="2021551" y="2221315"/>
            <a:ext cx="1017655" cy="1409527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>
            <a:stCxn id="10" idx="3"/>
            <a:endCxn id="3" idx="7"/>
          </p:cNvCxnSpPr>
          <p:nvPr/>
        </p:nvCxnSpPr>
        <p:spPr bwMode="auto">
          <a:xfrm flipH="1">
            <a:off x="3344926" y="1797438"/>
            <a:ext cx="2132401" cy="183340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>
            <a:stCxn id="5" idx="4"/>
            <a:endCxn id="9" idx="0"/>
          </p:cNvCxnSpPr>
          <p:nvPr/>
        </p:nvCxnSpPr>
        <p:spPr bwMode="auto">
          <a:xfrm flipH="1">
            <a:off x="7393017" y="2654843"/>
            <a:ext cx="341195" cy="1473146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>
            <a:stCxn id="8" idx="6"/>
            <a:endCxn id="9" idx="2"/>
          </p:cNvCxnSpPr>
          <p:nvPr/>
        </p:nvCxnSpPr>
        <p:spPr bwMode="auto">
          <a:xfrm>
            <a:off x="5312195" y="3374082"/>
            <a:ext cx="1864646" cy="95250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6" idx="2"/>
            <a:endCxn id="7" idx="6"/>
          </p:cNvCxnSpPr>
          <p:nvPr/>
        </p:nvCxnSpPr>
        <p:spPr bwMode="auto">
          <a:xfrm flipH="1">
            <a:off x="1652515" y="5232006"/>
            <a:ext cx="2272323" cy="861525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>
            <a:stCxn id="11" idx="2"/>
            <a:endCxn id="7" idx="5"/>
          </p:cNvCxnSpPr>
          <p:nvPr/>
        </p:nvCxnSpPr>
        <p:spPr bwMode="auto">
          <a:xfrm flipH="1">
            <a:off x="1589199" y="6093531"/>
            <a:ext cx="4040987" cy="140426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1" idx="7"/>
            <a:endCxn id="9" idx="4"/>
          </p:cNvCxnSpPr>
          <p:nvPr/>
        </p:nvCxnSpPr>
        <p:spPr bwMode="auto">
          <a:xfrm flipV="1">
            <a:off x="5999222" y="4525175"/>
            <a:ext cx="1393795" cy="142793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22045-5F67-491E-BB82-F45F889CE585}" type="slidenum">
              <a:rPr lang="he-IL" smtClean="0"/>
              <a:pPr>
                <a:defRPr/>
              </a:pPr>
              <a:t>2</a:t>
            </a:fld>
            <a:endParaRPr lang="da-DK"/>
          </a:p>
        </p:txBody>
      </p:sp>
      <p:sp>
        <p:nvSpPr>
          <p:cNvPr id="3" name="Oval 56"/>
          <p:cNvSpPr>
            <a:spLocks noChangeAspect="1" noChangeArrowheads="1"/>
          </p:cNvSpPr>
          <p:nvPr/>
        </p:nvSpPr>
        <p:spPr bwMode="auto">
          <a:xfrm>
            <a:off x="2975890" y="3572675"/>
            <a:ext cx="432352" cy="39718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4" name="Oval 56"/>
          <p:cNvSpPr>
            <a:spLocks noChangeAspect="1" noChangeArrowheads="1"/>
          </p:cNvSpPr>
          <p:nvPr/>
        </p:nvSpPr>
        <p:spPr bwMode="auto">
          <a:xfrm>
            <a:off x="1652515" y="1882296"/>
            <a:ext cx="432352" cy="39718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5" name="Oval 56"/>
          <p:cNvSpPr>
            <a:spLocks noChangeAspect="1" noChangeArrowheads="1"/>
          </p:cNvSpPr>
          <p:nvPr/>
        </p:nvSpPr>
        <p:spPr bwMode="auto">
          <a:xfrm>
            <a:off x="7518036" y="2257657"/>
            <a:ext cx="432352" cy="39718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6" name="Oval 56"/>
          <p:cNvSpPr>
            <a:spLocks noChangeAspect="1" noChangeArrowheads="1"/>
          </p:cNvSpPr>
          <p:nvPr/>
        </p:nvSpPr>
        <p:spPr bwMode="auto">
          <a:xfrm>
            <a:off x="3924838" y="5033413"/>
            <a:ext cx="432352" cy="39718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7" name="Oval 56"/>
          <p:cNvSpPr>
            <a:spLocks noChangeAspect="1" noChangeArrowheads="1"/>
          </p:cNvSpPr>
          <p:nvPr/>
        </p:nvSpPr>
        <p:spPr bwMode="auto">
          <a:xfrm>
            <a:off x="1220163" y="5894938"/>
            <a:ext cx="432352" cy="39718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8" name="Oval 56"/>
          <p:cNvSpPr>
            <a:spLocks noChangeAspect="1" noChangeArrowheads="1"/>
          </p:cNvSpPr>
          <p:nvPr/>
        </p:nvSpPr>
        <p:spPr bwMode="auto">
          <a:xfrm>
            <a:off x="4879843" y="3175489"/>
            <a:ext cx="432352" cy="39718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9" name="Oval 56"/>
          <p:cNvSpPr>
            <a:spLocks noChangeAspect="1" noChangeArrowheads="1"/>
          </p:cNvSpPr>
          <p:nvPr/>
        </p:nvSpPr>
        <p:spPr bwMode="auto">
          <a:xfrm>
            <a:off x="7176841" y="4127989"/>
            <a:ext cx="432352" cy="39718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0" name="Oval 56"/>
          <p:cNvSpPr>
            <a:spLocks noChangeAspect="1" noChangeArrowheads="1"/>
          </p:cNvSpPr>
          <p:nvPr/>
        </p:nvSpPr>
        <p:spPr bwMode="auto">
          <a:xfrm>
            <a:off x="5414011" y="1458419"/>
            <a:ext cx="432352" cy="39718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1" name="Oval 56"/>
          <p:cNvSpPr>
            <a:spLocks noChangeAspect="1" noChangeArrowheads="1"/>
          </p:cNvSpPr>
          <p:nvPr/>
        </p:nvSpPr>
        <p:spPr bwMode="auto">
          <a:xfrm>
            <a:off x="5630186" y="5894938"/>
            <a:ext cx="432352" cy="39718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cxnSp>
        <p:nvCxnSpPr>
          <p:cNvPr id="31" name="Straight Connector 30"/>
          <p:cNvCxnSpPr>
            <a:stCxn id="4" idx="6"/>
            <a:endCxn id="10" idx="2"/>
          </p:cNvCxnSpPr>
          <p:nvPr/>
        </p:nvCxnSpPr>
        <p:spPr bwMode="auto">
          <a:xfrm flipV="1">
            <a:off x="2084866" y="1657013"/>
            <a:ext cx="3329145" cy="423877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>
            <a:stCxn id="4" idx="4"/>
            <a:endCxn id="7" idx="0"/>
          </p:cNvCxnSpPr>
          <p:nvPr/>
        </p:nvCxnSpPr>
        <p:spPr bwMode="auto">
          <a:xfrm flipH="1">
            <a:off x="1436340" y="2279482"/>
            <a:ext cx="432352" cy="3615456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>
            <a:stCxn id="3" idx="3"/>
            <a:endCxn id="7" idx="7"/>
          </p:cNvCxnSpPr>
          <p:nvPr/>
        </p:nvCxnSpPr>
        <p:spPr bwMode="auto">
          <a:xfrm flipH="1">
            <a:off x="1589197" y="3911694"/>
            <a:ext cx="1450009" cy="2041411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>
            <a:stCxn id="9" idx="3"/>
            <a:endCxn id="6" idx="6"/>
          </p:cNvCxnSpPr>
          <p:nvPr/>
        </p:nvCxnSpPr>
        <p:spPr bwMode="auto">
          <a:xfrm flipH="1">
            <a:off x="4357190" y="4467008"/>
            <a:ext cx="2882969" cy="764998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>
            <a:stCxn id="5" idx="3"/>
            <a:endCxn id="6" idx="7"/>
          </p:cNvCxnSpPr>
          <p:nvPr/>
        </p:nvCxnSpPr>
        <p:spPr bwMode="auto">
          <a:xfrm flipH="1">
            <a:off x="4293872" y="2596675"/>
            <a:ext cx="3287481" cy="2494905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>
            <a:stCxn id="10" idx="5"/>
            <a:endCxn id="9" idx="1"/>
          </p:cNvCxnSpPr>
          <p:nvPr/>
        </p:nvCxnSpPr>
        <p:spPr bwMode="auto">
          <a:xfrm>
            <a:off x="5783046" y="1797438"/>
            <a:ext cx="1457113" cy="2388719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stCxn id="8" idx="3"/>
            <a:endCxn id="6" idx="0"/>
          </p:cNvCxnSpPr>
          <p:nvPr/>
        </p:nvCxnSpPr>
        <p:spPr bwMode="auto">
          <a:xfrm flipH="1">
            <a:off x="4141015" y="3514508"/>
            <a:ext cx="802145" cy="1518905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>
            <a:stCxn id="10" idx="6"/>
            <a:endCxn id="5" idx="2"/>
          </p:cNvCxnSpPr>
          <p:nvPr/>
        </p:nvCxnSpPr>
        <p:spPr bwMode="auto">
          <a:xfrm>
            <a:off x="5846363" y="1657013"/>
            <a:ext cx="1671673" cy="799238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>
            <a:stCxn id="10" idx="4"/>
            <a:endCxn id="8" idx="0"/>
          </p:cNvCxnSpPr>
          <p:nvPr/>
        </p:nvCxnSpPr>
        <p:spPr bwMode="auto">
          <a:xfrm flipH="1">
            <a:off x="5096019" y="1855605"/>
            <a:ext cx="534169" cy="1319884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2295810" y="2569541"/>
            <a:ext cx="343973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5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973724" y="2700178"/>
            <a:ext cx="320148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8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98790" y="3104460"/>
            <a:ext cx="292294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508393" y="1826322"/>
            <a:ext cx="554102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16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38533" y="3511361"/>
            <a:ext cx="533352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13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981518" y="2402235"/>
            <a:ext cx="561577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17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749499" y="4551933"/>
            <a:ext cx="495019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25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428624" y="1639932"/>
            <a:ext cx="517803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202124" y="3936903"/>
            <a:ext cx="564545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30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095380" y="2367025"/>
            <a:ext cx="513747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22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58" name="Straight Connector 57"/>
          <p:cNvCxnSpPr>
            <a:stCxn id="8" idx="3"/>
            <a:endCxn id="6" idx="0"/>
          </p:cNvCxnSpPr>
          <p:nvPr/>
        </p:nvCxnSpPr>
        <p:spPr bwMode="auto">
          <a:xfrm flipH="1">
            <a:off x="4141014" y="3514508"/>
            <a:ext cx="802145" cy="1518905"/>
          </a:xfrm>
          <a:prstGeom prst="line">
            <a:avLst/>
          </a:prstGeom>
          <a:solidFill>
            <a:schemeClr val="accent1"/>
          </a:solidFill>
          <a:ln w="889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/>
          <p:cNvCxnSpPr>
            <a:stCxn id="3" idx="3"/>
            <a:endCxn id="7" idx="7"/>
          </p:cNvCxnSpPr>
          <p:nvPr/>
        </p:nvCxnSpPr>
        <p:spPr bwMode="auto">
          <a:xfrm flipH="1">
            <a:off x="1589199" y="3911694"/>
            <a:ext cx="1450007" cy="2041411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2218672" y="4452660"/>
            <a:ext cx="494791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12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351463" y="3917608"/>
            <a:ext cx="513747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18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59" name="Straight Connector 58"/>
          <p:cNvCxnSpPr>
            <a:stCxn id="6" idx="2"/>
            <a:endCxn id="7" idx="6"/>
          </p:cNvCxnSpPr>
          <p:nvPr/>
        </p:nvCxnSpPr>
        <p:spPr bwMode="auto">
          <a:xfrm flipH="1">
            <a:off x="1652515" y="5232006"/>
            <a:ext cx="2272323" cy="861525"/>
          </a:xfrm>
          <a:prstGeom prst="line">
            <a:avLst/>
          </a:prstGeom>
          <a:solidFill>
            <a:schemeClr val="accent1"/>
          </a:solidFill>
          <a:ln w="889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/>
          <p:cNvCxnSpPr>
            <a:stCxn id="11" idx="2"/>
            <a:endCxn id="7" idx="5"/>
          </p:cNvCxnSpPr>
          <p:nvPr/>
        </p:nvCxnSpPr>
        <p:spPr bwMode="auto">
          <a:xfrm flipH="1">
            <a:off x="1589199" y="6093531"/>
            <a:ext cx="4040987" cy="140426"/>
          </a:xfrm>
          <a:prstGeom prst="line">
            <a:avLst/>
          </a:prstGeom>
          <a:solidFill>
            <a:schemeClr val="accent1"/>
          </a:solidFill>
          <a:ln w="889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/>
          <p:cNvCxnSpPr>
            <a:stCxn id="11" idx="7"/>
            <a:endCxn id="9" idx="4"/>
          </p:cNvCxnSpPr>
          <p:nvPr/>
        </p:nvCxnSpPr>
        <p:spPr bwMode="auto">
          <a:xfrm flipV="1">
            <a:off x="5999222" y="4525175"/>
            <a:ext cx="1393795" cy="1427930"/>
          </a:xfrm>
          <a:prstGeom prst="line">
            <a:avLst/>
          </a:prstGeom>
          <a:solidFill>
            <a:schemeClr val="accent1"/>
          </a:solidFill>
          <a:ln w="889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>
            <a:stCxn id="8" idx="6"/>
          </p:cNvCxnSpPr>
          <p:nvPr/>
        </p:nvCxnSpPr>
        <p:spPr bwMode="auto">
          <a:xfrm>
            <a:off x="5312195" y="3374082"/>
            <a:ext cx="1750300" cy="899878"/>
          </a:xfrm>
          <a:prstGeom prst="line">
            <a:avLst/>
          </a:prstGeom>
          <a:solidFill>
            <a:schemeClr val="accent1"/>
          </a:solidFill>
          <a:ln w="889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3362677" y="5930186"/>
            <a:ext cx="562161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15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79316" y="3723600"/>
            <a:ext cx="330614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3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494747" y="5035793"/>
            <a:ext cx="228670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9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639783" y="5380344"/>
            <a:ext cx="427697" cy="7213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2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0" y="278585"/>
            <a:ext cx="9144000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800" dirty="0" smtClean="0">
                <a:solidFill>
                  <a:srgbClr val="0099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Is this an MST?</a:t>
            </a:r>
          </a:p>
        </p:txBody>
      </p:sp>
    </p:spTree>
    <p:extLst>
      <p:ext uri="{BB962C8B-B14F-4D97-AF65-F5344CB8AC3E}">
        <p14:creationId xmlns:p14="http://schemas.microsoft.com/office/powerpoint/2010/main" val="2448690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9" name="AutoShape 7"/>
          <p:cNvSpPr>
            <a:spLocks noChangeArrowheads="1"/>
          </p:cNvSpPr>
          <p:nvPr/>
        </p:nvSpPr>
        <p:spPr bwMode="auto">
          <a:xfrm rot="-80795">
            <a:off x="1024800" y="4324350"/>
            <a:ext cx="1878013" cy="1884363"/>
          </a:xfrm>
          <a:prstGeom prst="triangle">
            <a:avLst>
              <a:gd name="adj" fmla="val 50000"/>
            </a:avLst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grpSp>
        <p:nvGrpSpPr>
          <p:cNvPr id="115752" name="Group 40"/>
          <p:cNvGrpSpPr>
            <a:grpSpLocks/>
          </p:cNvGrpSpPr>
          <p:nvPr/>
        </p:nvGrpSpPr>
        <p:grpSpPr bwMode="auto">
          <a:xfrm rot="-3396689">
            <a:off x="945425" y="2538413"/>
            <a:ext cx="4264025" cy="165100"/>
            <a:chOff x="744" y="1599"/>
            <a:chExt cx="2686" cy="104"/>
          </a:xfrm>
        </p:grpSpPr>
        <p:sp>
          <p:nvSpPr>
            <p:cNvPr id="115738" name="Oval 26"/>
            <p:cNvSpPr>
              <a:spLocks noChangeAspect="1" noChangeArrowheads="1"/>
            </p:cNvSpPr>
            <p:nvPr/>
          </p:nvSpPr>
          <p:spPr bwMode="auto">
            <a:xfrm>
              <a:off x="744" y="1599"/>
              <a:ext cx="104" cy="104"/>
            </a:xfrm>
            <a:prstGeom prst="ellipse">
              <a:avLst/>
            </a:prstGeom>
            <a:solidFill>
              <a:schemeClr val="folHlink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he-IL"/>
            </a:p>
          </p:txBody>
        </p:sp>
        <p:sp>
          <p:nvSpPr>
            <p:cNvPr id="115739" name="Oval 27"/>
            <p:cNvSpPr>
              <a:spLocks noChangeAspect="1" noChangeArrowheads="1"/>
            </p:cNvSpPr>
            <p:nvPr/>
          </p:nvSpPr>
          <p:spPr bwMode="auto">
            <a:xfrm>
              <a:off x="1174" y="1599"/>
              <a:ext cx="104" cy="104"/>
            </a:xfrm>
            <a:prstGeom prst="ellipse">
              <a:avLst/>
            </a:prstGeom>
            <a:solidFill>
              <a:schemeClr val="folHlink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he-IL"/>
            </a:p>
          </p:txBody>
        </p:sp>
        <p:sp>
          <p:nvSpPr>
            <p:cNvPr id="115740" name="Oval 28"/>
            <p:cNvSpPr>
              <a:spLocks noChangeAspect="1" noChangeArrowheads="1"/>
            </p:cNvSpPr>
            <p:nvPr/>
          </p:nvSpPr>
          <p:spPr bwMode="auto">
            <a:xfrm>
              <a:off x="1604" y="1599"/>
              <a:ext cx="104" cy="104"/>
            </a:xfrm>
            <a:prstGeom prst="ellipse">
              <a:avLst/>
            </a:prstGeom>
            <a:solidFill>
              <a:schemeClr val="folHlink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he-IL"/>
            </a:p>
          </p:txBody>
        </p:sp>
        <p:sp>
          <p:nvSpPr>
            <p:cNvPr id="115741" name="Oval 29"/>
            <p:cNvSpPr>
              <a:spLocks noChangeAspect="1" noChangeArrowheads="1"/>
            </p:cNvSpPr>
            <p:nvPr/>
          </p:nvSpPr>
          <p:spPr bwMode="auto">
            <a:xfrm>
              <a:off x="2035" y="1599"/>
              <a:ext cx="104" cy="104"/>
            </a:xfrm>
            <a:prstGeom prst="ellipse">
              <a:avLst/>
            </a:prstGeom>
            <a:solidFill>
              <a:schemeClr val="folHlink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he-IL"/>
            </a:p>
          </p:txBody>
        </p:sp>
        <p:sp>
          <p:nvSpPr>
            <p:cNvPr id="115742" name="Oval 30"/>
            <p:cNvSpPr>
              <a:spLocks noChangeAspect="1" noChangeArrowheads="1"/>
            </p:cNvSpPr>
            <p:nvPr/>
          </p:nvSpPr>
          <p:spPr bwMode="auto">
            <a:xfrm>
              <a:off x="2465" y="1599"/>
              <a:ext cx="104" cy="104"/>
            </a:xfrm>
            <a:prstGeom prst="ellipse">
              <a:avLst/>
            </a:prstGeom>
            <a:solidFill>
              <a:schemeClr val="folHlink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he-IL"/>
            </a:p>
          </p:txBody>
        </p:sp>
        <p:sp>
          <p:nvSpPr>
            <p:cNvPr id="115743" name="Oval 31"/>
            <p:cNvSpPr>
              <a:spLocks noChangeAspect="1" noChangeArrowheads="1"/>
            </p:cNvSpPr>
            <p:nvPr/>
          </p:nvSpPr>
          <p:spPr bwMode="auto">
            <a:xfrm>
              <a:off x="2895" y="1599"/>
              <a:ext cx="104" cy="104"/>
            </a:xfrm>
            <a:prstGeom prst="ellipse">
              <a:avLst/>
            </a:prstGeom>
            <a:solidFill>
              <a:schemeClr val="folHlink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he-IL"/>
            </a:p>
          </p:txBody>
        </p:sp>
        <p:sp>
          <p:nvSpPr>
            <p:cNvPr id="115744" name="Oval 32"/>
            <p:cNvSpPr>
              <a:spLocks noChangeAspect="1" noChangeArrowheads="1"/>
            </p:cNvSpPr>
            <p:nvPr/>
          </p:nvSpPr>
          <p:spPr bwMode="auto">
            <a:xfrm>
              <a:off x="3326" y="1599"/>
              <a:ext cx="104" cy="104"/>
            </a:xfrm>
            <a:prstGeom prst="ellipse">
              <a:avLst/>
            </a:prstGeom>
            <a:solidFill>
              <a:schemeClr val="folHlink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he-IL"/>
            </a:p>
          </p:txBody>
        </p:sp>
        <p:cxnSp>
          <p:nvCxnSpPr>
            <p:cNvPr id="115745" name="AutoShape 33"/>
            <p:cNvCxnSpPr>
              <a:cxnSpLocks noChangeShapeType="1"/>
              <a:stCxn id="115738" idx="6"/>
              <a:endCxn id="115739" idx="2"/>
            </p:cNvCxnSpPr>
            <p:nvPr/>
          </p:nvCxnSpPr>
          <p:spPr bwMode="auto">
            <a:xfrm>
              <a:off x="848" y="1651"/>
              <a:ext cx="32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5746" name="AutoShape 34"/>
            <p:cNvCxnSpPr>
              <a:cxnSpLocks noChangeShapeType="1"/>
              <a:stCxn id="115739" idx="6"/>
              <a:endCxn id="115740" idx="2"/>
            </p:cNvCxnSpPr>
            <p:nvPr/>
          </p:nvCxnSpPr>
          <p:spPr bwMode="auto">
            <a:xfrm>
              <a:off x="1278" y="1651"/>
              <a:ext cx="32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5747" name="AutoShape 35"/>
            <p:cNvCxnSpPr>
              <a:cxnSpLocks noChangeShapeType="1"/>
              <a:stCxn id="115740" idx="6"/>
              <a:endCxn id="115741" idx="2"/>
            </p:cNvCxnSpPr>
            <p:nvPr/>
          </p:nvCxnSpPr>
          <p:spPr bwMode="auto">
            <a:xfrm>
              <a:off x="1708" y="1651"/>
              <a:ext cx="32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5748" name="AutoShape 36"/>
            <p:cNvCxnSpPr>
              <a:cxnSpLocks noChangeShapeType="1"/>
              <a:stCxn id="115741" idx="6"/>
              <a:endCxn id="115742" idx="2"/>
            </p:cNvCxnSpPr>
            <p:nvPr/>
          </p:nvCxnSpPr>
          <p:spPr bwMode="auto">
            <a:xfrm>
              <a:off x="2139" y="1651"/>
              <a:ext cx="32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5749" name="AutoShape 37"/>
            <p:cNvCxnSpPr>
              <a:cxnSpLocks noChangeShapeType="1"/>
              <a:stCxn id="115742" idx="6"/>
              <a:endCxn id="115743" idx="2"/>
            </p:cNvCxnSpPr>
            <p:nvPr/>
          </p:nvCxnSpPr>
          <p:spPr bwMode="auto">
            <a:xfrm>
              <a:off x="2569" y="1651"/>
              <a:ext cx="32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5750" name="AutoShape 38"/>
            <p:cNvCxnSpPr>
              <a:cxnSpLocks noChangeShapeType="1"/>
              <a:stCxn id="115743" idx="6"/>
              <a:endCxn id="115744" idx="2"/>
            </p:cNvCxnSpPr>
            <p:nvPr/>
          </p:nvCxnSpPr>
          <p:spPr bwMode="auto">
            <a:xfrm>
              <a:off x="2999" y="1651"/>
              <a:ext cx="32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15769" name="Oval 57"/>
          <p:cNvSpPr>
            <a:spLocks noChangeAspect="1" noChangeArrowheads="1"/>
          </p:cNvSpPr>
          <p:nvPr/>
        </p:nvSpPr>
        <p:spPr bwMode="auto">
          <a:xfrm>
            <a:off x="2586900" y="6138863"/>
            <a:ext cx="119063" cy="119062"/>
          </a:xfrm>
          <a:prstGeom prst="ellipse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115776" name="Oval 64"/>
          <p:cNvSpPr>
            <a:spLocks noChangeAspect="1" noChangeArrowheads="1"/>
          </p:cNvSpPr>
          <p:nvPr/>
        </p:nvSpPr>
        <p:spPr bwMode="auto">
          <a:xfrm>
            <a:off x="1381988" y="6140450"/>
            <a:ext cx="119062" cy="119063"/>
          </a:xfrm>
          <a:prstGeom prst="ellipse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141336" y="4006621"/>
                <a:ext cx="317297" cy="52597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336" y="4006621"/>
                <a:ext cx="317297" cy="525978"/>
              </a:xfrm>
              <a:prstGeom prst="rect">
                <a:avLst/>
              </a:prstGeom>
              <a:blipFill rotWithShape="0">
                <a:blip r:embed="rId9"/>
                <a:stretch>
                  <a:fillRect l="-128846" r="-9230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737939" y="602526"/>
                <a:ext cx="317297" cy="52597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939" y="602526"/>
                <a:ext cx="317297" cy="525978"/>
              </a:xfrm>
              <a:prstGeom prst="rect">
                <a:avLst/>
              </a:prstGeom>
              <a:blipFill rotWithShape="0">
                <a:blip r:embed="rId10"/>
                <a:stretch>
                  <a:fillRect l="-2115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3373555" y="1169875"/>
                <a:ext cx="317297" cy="52597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555" y="1169875"/>
                <a:ext cx="317297" cy="525978"/>
              </a:xfrm>
              <a:prstGeom prst="rect">
                <a:avLst/>
              </a:prstGeom>
              <a:blipFill rotWithShape="0">
                <a:blip r:embed="rId11"/>
                <a:stretch>
                  <a:fillRect l="-1923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009170" y="1737224"/>
                <a:ext cx="317297" cy="52597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170" y="1737224"/>
                <a:ext cx="317297" cy="525978"/>
              </a:xfrm>
              <a:prstGeom prst="rect">
                <a:avLst/>
              </a:prstGeom>
              <a:blipFill rotWithShape="0">
                <a:blip r:embed="rId12"/>
                <a:stretch>
                  <a:fillRect l="-2307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2644785" y="2304573"/>
                <a:ext cx="317297" cy="52597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785" y="2304573"/>
                <a:ext cx="317297" cy="525978"/>
              </a:xfrm>
              <a:prstGeom prst="rect">
                <a:avLst/>
              </a:prstGeom>
              <a:blipFill rotWithShape="0">
                <a:blip r:embed="rId13"/>
                <a:stretch>
                  <a:fillRect l="-2307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280400" y="2871922"/>
                <a:ext cx="317297" cy="52597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400" y="2871922"/>
                <a:ext cx="317297" cy="525978"/>
              </a:xfrm>
              <a:prstGeom prst="rect">
                <a:avLst/>
              </a:prstGeom>
              <a:blipFill rotWithShape="0">
                <a:blip r:embed="rId14"/>
                <a:stretch>
                  <a:fillRect l="-2115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897161" y="3439271"/>
                <a:ext cx="317297" cy="52597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7161" y="3439271"/>
                <a:ext cx="317297" cy="525978"/>
              </a:xfrm>
              <a:prstGeom prst="rect">
                <a:avLst/>
              </a:prstGeom>
              <a:blipFill rotWithShape="0">
                <a:blip r:embed="rId15"/>
                <a:stretch>
                  <a:fillRect l="-2115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urved Connector 45"/>
          <p:cNvCxnSpPr>
            <a:stCxn id="115743" idx="4"/>
            <a:endCxn id="115769" idx="6"/>
          </p:cNvCxnSpPr>
          <p:nvPr/>
        </p:nvCxnSpPr>
        <p:spPr bwMode="auto">
          <a:xfrm flipH="1">
            <a:off x="2705963" y="1526464"/>
            <a:ext cx="1191716" cy="4671930"/>
          </a:xfrm>
          <a:prstGeom prst="curvedConnector3">
            <a:avLst>
              <a:gd name="adj1" fmla="val -32982"/>
            </a:avLst>
          </a:prstGeom>
          <a:solidFill>
            <a:schemeClr val="accent1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Curved Connector 50"/>
          <p:cNvCxnSpPr>
            <a:stCxn id="115742" idx="3"/>
            <a:endCxn id="115776" idx="6"/>
          </p:cNvCxnSpPr>
          <p:nvPr/>
        </p:nvCxnSpPr>
        <p:spPr bwMode="auto">
          <a:xfrm flipH="1">
            <a:off x="1501050" y="2131861"/>
            <a:ext cx="1968660" cy="4068121"/>
          </a:xfrm>
          <a:prstGeom prst="curvedConnector3">
            <a:avLst>
              <a:gd name="adj1" fmla="val -14961"/>
            </a:avLst>
          </a:prstGeom>
          <a:solidFill>
            <a:schemeClr val="accent1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Curved Connector 59"/>
          <p:cNvCxnSpPr>
            <a:stCxn id="115739" idx="4"/>
            <a:endCxn id="115776" idx="6"/>
          </p:cNvCxnSpPr>
          <p:nvPr/>
        </p:nvCxnSpPr>
        <p:spPr bwMode="auto">
          <a:xfrm flipH="1">
            <a:off x="1501050" y="3807643"/>
            <a:ext cx="893124" cy="2392339"/>
          </a:xfrm>
          <a:prstGeom prst="curvedConnector3">
            <a:avLst>
              <a:gd name="adj1" fmla="val -27121"/>
            </a:avLst>
          </a:prstGeom>
          <a:solidFill>
            <a:schemeClr val="accent1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5496500" y="1618814"/>
                <a:ext cx="2931177" cy="52597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5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500" y="1618814"/>
                <a:ext cx="2931177" cy="525978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5496500" y="2241968"/>
                <a:ext cx="2931177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4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6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500" y="2241968"/>
                <a:ext cx="2931177" cy="523220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4534292" y="3289900"/>
                <a:ext cx="4590854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⊆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∪{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4292" y="3289900"/>
                <a:ext cx="4590854" cy="523220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4451019" y="4332178"/>
                <a:ext cx="4590854" cy="95410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b="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Given</a:t>
                </a:r>
                <a:r>
                  <a:rPr lang="en-US" b="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, how do we efficiently compute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 ?</a:t>
                </a:r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1019" y="4332178"/>
                <a:ext cx="4590854" cy="954107"/>
              </a:xfrm>
              <a:prstGeom prst="rect">
                <a:avLst/>
              </a:prstGeom>
              <a:blipFill rotWithShape="0">
                <a:blip r:embed="rId19"/>
                <a:stretch>
                  <a:fillRect t="-7051" b="-1730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Curved Connector 69"/>
          <p:cNvCxnSpPr>
            <a:stCxn id="115741" idx="5"/>
          </p:cNvCxnSpPr>
          <p:nvPr/>
        </p:nvCxnSpPr>
        <p:spPr bwMode="auto">
          <a:xfrm>
            <a:off x="3158299" y="2604348"/>
            <a:ext cx="386567" cy="3605982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Curved Connector 73"/>
          <p:cNvCxnSpPr>
            <a:stCxn id="115742" idx="5"/>
          </p:cNvCxnSpPr>
          <p:nvPr/>
        </p:nvCxnSpPr>
        <p:spPr bwMode="auto">
          <a:xfrm>
            <a:off x="3533956" y="2034385"/>
            <a:ext cx="632913" cy="4164009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082838" y="1020306"/>
                <a:ext cx="274297" cy="52597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9</m:t>
                      </m:r>
                    </m:oMath>
                  </m:oMathPara>
                </a14:m>
                <a:endParaRPr lang="he-IL" dirty="0">
                  <a:solidFill>
                    <a:srgbClr val="FF000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838" y="1020306"/>
                <a:ext cx="274297" cy="525978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3700648" y="1595371"/>
                <a:ext cx="274297" cy="52597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8</m:t>
                      </m:r>
                    </m:oMath>
                  </m:oMathPara>
                </a14:m>
                <a:endParaRPr lang="he-IL" dirty="0">
                  <a:solidFill>
                    <a:srgbClr val="FF000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0648" y="1595371"/>
                <a:ext cx="274297" cy="525978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318460" y="2170436"/>
                <a:ext cx="274297" cy="52597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he-IL" dirty="0">
                  <a:solidFill>
                    <a:srgbClr val="FF000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8460" y="2170436"/>
                <a:ext cx="274297" cy="525978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2936272" y="2745501"/>
                <a:ext cx="274297" cy="52597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7</m:t>
                      </m:r>
                    </m:oMath>
                  </m:oMathPara>
                </a14:m>
                <a:endParaRPr lang="he-IL" dirty="0">
                  <a:solidFill>
                    <a:srgbClr val="FF000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272" y="2745501"/>
                <a:ext cx="274297" cy="525978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2554084" y="3320566"/>
                <a:ext cx="274297" cy="52597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4</m:t>
                      </m:r>
                    </m:oMath>
                  </m:oMathPara>
                </a14:m>
                <a:endParaRPr lang="he-IL" dirty="0">
                  <a:solidFill>
                    <a:srgbClr val="FF000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4084" y="3320566"/>
                <a:ext cx="274297" cy="525978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171896" y="3895633"/>
                <a:ext cx="274297" cy="52597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he-IL" dirty="0">
                  <a:solidFill>
                    <a:srgbClr val="FF000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896" y="3895633"/>
                <a:ext cx="274297" cy="525978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5653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  <p:bldP spid="68" grpId="0"/>
      <p:bldP spid="6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 bwMode="auto">
          <a:xfrm>
            <a:off x="1930225" y="4483053"/>
            <a:ext cx="1395553" cy="1970560"/>
          </a:xfrm>
          <a:prstGeom prst="triangl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57504" y="6493538"/>
            <a:ext cx="1905000" cy="457200"/>
          </a:xfrm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eaLnBrk="1" hangingPunct="1"/>
            <a:fld id="{1A258CD8-A675-4C46-B3B4-D53A5BEE1A9B}" type="slidenum">
              <a:rPr lang="he-IL" altLang="en-US" sz="140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21</a:t>
            </a:fld>
            <a:endParaRPr lang="en-US" alt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cxnSp>
        <p:nvCxnSpPr>
          <p:cNvPr id="76" name="Straight Connector 75"/>
          <p:cNvCxnSpPr>
            <a:stCxn id="57" idx="6"/>
            <a:endCxn id="58" idx="2"/>
          </p:cNvCxnSpPr>
          <p:nvPr/>
        </p:nvCxnSpPr>
        <p:spPr bwMode="auto">
          <a:xfrm flipV="1">
            <a:off x="2674106" y="4011864"/>
            <a:ext cx="162348" cy="391835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76"/>
          <p:cNvCxnSpPr>
            <a:stCxn id="58" idx="6"/>
            <a:endCxn id="59" idx="2"/>
          </p:cNvCxnSpPr>
          <p:nvPr/>
        </p:nvCxnSpPr>
        <p:spPr bwMode="auto">
          <a:xfrm flipV="1">
            <a:off x="2919201" y="3420316"/>
            <a:ext cx="162348" cy="391835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/>
          <p:cNvCxnSpPr>
            <a:stCxn id="78" idx="6"/>
            <a:endCxn id="79" idx="2"/>
          </p:cNvCxnSpPr>
          <p:nvPr/>
        </p:nvCxnSpPr>
        <p:spPr bwMode="auto">
          <a:xfrm flipV="1">
            <a:off x="3409391" y="2237220"/>
            <a:ext cx="162348" cy="391835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Straight Connector 81"/>
          <p:cNvCxnSpPr>
            <a:stCxn id="79" idx="6"/>
            <a:endCxn id="80" idx="2"/>
          </p:cNvCxnSpPr>
          <p:nvPr/>
        </p:nvCxnSpPr>
        <p:spPr bwMode="auto">
          <a:xfrm flipV="1">
            <a:off x="3654486" y="1645672"/>
            <a:ext cx="162348" cy="391835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Straight Connector 82"/>
          <p:cNvCxnSpPr>
            <a:stCxn id="59" idx="6"/>
            <a:endCxn id="78" idx="2"/>
          </p:cNvCxnSpPr>
          <p:nvPr/>
        </p:nvCxnSpPr>
        <p:spPr bwMode="auto">
          <a:xfrm flipV="1">
            <a:off x="3164296" y="2828768"/>
            <a:ext cx="162348" cy="391835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Isosceles Triangle 43"/>
          <p:cNvSpPr/>
          <p:nvPr/>
        </p:nvSpPr>
        <p:spPr bwMode="auto">
          <a:xfrm>
            <a:off x="472440" y="3912080"/>
            <a:ext cx="4241817" cy="2541533"/>
          </a:xfrm>
          <a:prstGeom prst="triangle">
            <a:avLst>
              <a:gd name="adj" fmla="val 56826"/>
            </a:avLst>
          </a:prstGeom>
          <a:solidFill>
            <a:schemeClr val="accent1">
              <a:alpha val="25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0" y="278585"/>
            <a:ext cx="9144000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kern="0" dirty="0" err="1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Komlós</a:t>
            </a:r>
            <a:r>
              <a:rPr lang="en-US" sz="4000" kern="0" dirty="0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’ </a:t>
            </a:r>
            <a:r>
              <a:rPr lang="en-US" sz="4000" dirty="0" smtClean="0">
                <a:solidFill>
                  <a:srgbClr val="0099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algorithm </a:t>
            </a:r>
            <a:r>
              <a:rPr lang="en-US" sz="4000" dirty="0" smtClean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(1985) </a:t>
            </a:r>
            <a:endParaRPr lang="en-US" sz="4000" dirty="0">
              <a:solidFill>
                <a:srgbClr val="C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 rot="17550337">
            <a:off x="1536599" y="2925389"/>
            <a:ext cx="3417741" cy="198593"/>
            <a:chOff x="1742340" y="2881523"/>
            <a:chExt cx="3417741" cy="198593"/>
          </a:xfrm>
        </p:grpSpPr>
        <p:sp>
          <p:nvSpPr>
            <p:cNvPr id="57" name="Oval 56"/>
            <p:cNvSpPr>
              <a:spLocks noChangeAspect="1" noChangeArrowheads="1"/>
            </p:cNvSpPr>
            <p:nvPr/>
          </p:nvSpPr>
          <p:spPr bwMode="auto">
            <a:xfrm>
              <a:off x="1742340" y="2881523"/>
              <a:ext cx="216176" cy="19859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59" name="Oval 56"/>
            <p:cNvSpPr>
              <a:spLocks noChangeAspect="1" noChangeArrowheads="1"/>
            </p:cNvSpPr>
            <p:nvPr/>
          </p:nvSpPr>
          <p:spPr bwMode="auto">
            <a:xfrm>
              <a:off x="3022966" y="2881523"/>
              <a:ext cx="216176" cy="19859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78" name="Oval 77"/>
            <p:cNvSpPr>
              <a:spLocks noChangeAspect="1" noChangeArrowheads="1"/>
            </p:cNvSpPr>
            <p:nvPr/>
          </p:nvSpPr>
          <p:spPr bwMode="auto">
            <a:xfrm>
              <a:off x="3663279" y="2881523"/>
              <a:ext cx="216176" cy="19859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79" name="Oval 56"/>
            <p:cNvSpPr>
              <a:spLocks noChangeAspect="1" noChangeArrowheads="1"/>
            </p:cNvSpPr>
            <p:nvPr/>
          </p:nvSpPr>
          <p:spPr bwMode="auto">
            <a:xfrm>
              <a:off x="4303592" y="2881523"/>
              <a:ext cx="216176" cy="19859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80" name="Oval 56"/>
            <p:cNvSpPr>
              <a:spLocks noChangeAspect="1" noChangeArrowheads="1"/>
            </p:cNvSpPr>
            <p:nvPr/>
          </p:nvSpPr>
          <p:spPr bwMode="auto">
            <a:xfrm>
              <a:off x="4943905" y="2881523"/>
              <a:ext cx="216176" cy="19859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58" name="Oval 56"/>
            <p:cNvSpPr>
              <a:spLocks noChangeAspect="1" noChangeArrowheads="1"/>
            </p:cNvSpPr>
            <p:nvPr/>
          </p:nvSpPr>
          <p:spPr bwMode="auto">
            <a:xfrm>
              <a:off x="2382653" y="2881523"/>
              <a:ext cx="216176" cy="19859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</p:grpSp>
      <p:cxnSp>
        <p:nvCxnSpPr>
          <p:cNvPr id="7" name="Curved Connector 6"/>
          <p:cNvCxnSpPr>
            <a:stCxn id="79" idx="0"/>
            <a:endCxn id="50" idx="0"/>
          </p:cNvCxnSpPr>
          <p:nvPr/>
        </p:nvCxnSpPr>
        <p:spPr bwMode="auto">
          <a:xfrm rot="10800000" flipV="1">
            <a:off x="2173622" y="2099355"/>
            <a:ext cx="1347757" cy="4296852"/>
          </a:xfrm>
          <a:prstGeom prst="curvedConnector3">
            <a:avLst>
              <a:gd name="adj1" fmla="val 157633"/>
            </a:avLst>
          </a:prstGeom>
          <a:solidFill>
            <a:schemeClr val="accent1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Oval 49"/>
          <p:cNvSpPr>
            <a:spLocks noChangeAspect="1" noChangeArrowheads="1"/>
          </p:cNvSpPr>
          <p:nvPr/>
        </p:nvSpPr>
        <p:spPr bwMode="auto">
          <a:xfrm rot="17550337">
            <a:off x="2158869" y="6340921"/>
            <a:ext cx="195004" cy="17914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56" name="Oval 55"/>
          <p:cNvSpPr>
            <a:spLocks noChangeAspect="1" noChangeArrowheads="1"/>
          </p:cNvSpPr>
          <p:nvPr/>
        </p:nvSpPr>
        <p:spPr bwMode="auto">
          <a:xfrm rot="17550337">
            <a:off x="2570349" y="6340921"/>
            <a:ext cx="195004" cy="17914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cxnSp>
        <p:nvCxnSpPr>
          <p:cNvPr id="60" name="Curved Connector 59"/>
          <p:cNvCxnSpPr>
            <a:stCxn id="59" idx="0"/>
            <a:endCxn id="56" idx="1"/>
          </p:cNvCxnSpPr>
          <p:nvPr/>
        </p:nvCxnSpPr>
        <p:spPr bwMode="auto">
          <a:xfrm rot="10800000" flipV="1">
            <a:off x="2582948" y="3282450"/>
            <a:ext cx="448240" cy="3187491"/>
          </a:xfrm>
          <a:prstGeom prst="curvedConnector3">
            <a:avLst>
              <a:gd name="adj1" fmla="val 273170"/>
            </a:avLst>
          </a:prstGeom>
          <a:solidFill>
            <a:schemeClr val="accent1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Oval 60"/>
          <p:cNvSpPr>
            <a:spLocks noChangeAspect="1" noChangeArrowheads="1"/>
          </p:cNvSpPr>
          <p:nvPr/>
        </p:nvSpPr>
        <p:spPr bwMode="auto">
          <a:xfrm rot="17550337">
            <a:off x="3591429" y="6340921"/>
            <a:ext cx="195004" cy="17914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62" name="Oval 61"/>
          <p:cNvSpPr>
            <a:spLocks noChangeAspect="1" noChangeArrowheads="1"/>
          </p:cNvSpPr>
          <p:nvPr/>
        </p:nvSpPr>
        <p:spPr bwMode="auto">
          <a:xfrm rot="17550337">
            <a:off x="4010529" y="6340921"/>
            <a:ext cx="195004" cy="17914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63" name="Oval 62"/>
          <p:cNvSpPr>
            <a:spLocks noChangeAspect="1" noChangeArrowheads="1"/>
          </p:cNvSpPr>
          <p:nvPr/>
        </p:nvSpPr>
        <p:spPr bwMode="auto">
          <a:xfrm rot="17550337">
            <a:off x="4429629" y="6340921"/>
            <a:ext cx="195004" cy="17914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cxnSp>
        <p:nvCxnSpPr>
          <p:cNvPr id="64" name="Curved Connector 63"/>
          <p:cNvCxnSpPr>
            <a:stCxn id="80" idx="5"/>
            <a:endCxn id="63" idx="5"/>
          </p:cNvCxnSpPr>
          <p:nvPr/>
        </p:nvCxnSpPr>
        <p:spPr bwMode="auto">
          <a:xfrm>
            <a:off x="3952329" y="1502082"/>
            <a:ext cx="659705" cy="4888961"/>
          </a:xfrm>
          <a:prstGeom prst="curvedConnector3">
            <a:avLst>
              <a:gd name="adj1" fmla="val 235897"/>
            </a:avLst>
          </a:prstGeom>
          <a:solidFill>
            <a:schemeClr val="accent1"/>
          </a:solidFill>
          <a:ln w="381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Curved Connector 71"/>
          <p:cNvCxnSpPr>
            <a:stCxn id="79" idx="5"/>
            <a:endCxn id="62" idx="5"/>
          </p:cNvCxnSpPr>
          <p:nvPr/>
        </p:nvCxnSpPr>
        <p:spPr bwMode="auto">
          <a:xfrm>
            <a:off x="3707234" y="2093630"/>
            <a:ext cx="485700" cy="4297413"/>
          </a:xfrm>
          <a:prstGeom prst="curvedConnector3">
            <a:avLst>
              <a:gd name="adj1" fmla="val 212415"/>
            </a:avLst>
          </a:prstGeom>
          <a:solidFill>
            <a:schemeClr val="accent1"/>
          </a:solidFill>
          <a:ln w="381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Curved Connector 94"/>
          <p:cNvCxnSpPr>
            <a:stCxn id="78" idx="4"/>
            <a:endCxn id="61" idx="5"/>
          </p:cNvCxnSpPr>
          <p:nvPr/>
        </p:nvCxnSpPr>
        <p:spPr bwMode="auto">
          <a:xfrm>
            <a:off x="3459751" y="2766920"/>
            <a:ext cx="314083" cy="3624123"/>
          </a:xfrm>
          <a:prstGeom prst="curvedConnector3">
            <a:avLst>
              <a:gd name="adj1" fmla="val 176795"/>
            </a:avLst>
          </a:prstGeom>
          <a:solidFill>
            <a:schemeClr val="accent1"/>
          </a:solidFill>
          <a:ln w="381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5807589" y="1618814"/>
                <a:ext cx="2931177" cy="52597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589" y="1618814"/>
                <a:ext cx="2931177" cy="52597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5803891" y="3256645"/>
                <a:ext cx="2931177" cy="52597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4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3891" y="3256645"/>
                <a:ext cx="2931177" cy="52597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3816834" y="1618814"/>
                <a:ext cx="274297" cy="52597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5</m:t>
                      </m:r>
                    </m:oMath>
                  </m:oMathPara>
                </a14:m>
                <a:endParaRPr lang="he-IL" dirty="0">
                  <a:solidFill>
                    <a:srgbClr val="FF000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6834" y="1618814"/>
                <a:ext cx="274297" cy="525978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/>
              <p:cNvSpPr txBox="1"/>
              <p:nvPr/>
            </p:nvSpPr>
            <p:spPr>
              <a:xfrm>
                <a:off x="3618714" y="2243654"/>
                <a:ext cx="274297" cy="52597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he-IL" dirty="0">
                  <a:solidFill>
                    <a:srgbClr val="FF000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714" y="2243654"/>
                <a:ext cx="274297" cy="525978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3374874" y="2853254"/>
                <a:ext cx="274297" cy="52597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7</m:t>
                      </m:r>
                    </m:oMath>
                  </m:oMathPara>
                </a14:m>
                <a:endParaRPr lang="he-IL" dirty="0">
                  <a:solidFill>
                    <a:srgbClr val="FF000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874" y="2853254"/>
                <a:ext cx="274297" cy="525978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/>
              <p:nvPr/>
            </p:nvSpPr>
            <p:spPr>
              <a:xfrm>
                <a:off x="3131034" y="3401894"/>
                <a:ext cx="274297" cy="52597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</m:oMath>
                  </m:oMathPara>
                </a14:m>
                <a:endParaRPr lang="he-IL" dirty="0">
                  <a:solidFill>
                    <a:srgbClr val="FF000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034" y="3401894"/>
                <a:ext cx="274297" cy="525978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/>
              <p:cNvSpPr txBox="1"/>
              <p:nvPr/>
            </p:nvSpPr>
            <p:spPr>
              <a:xfrm>
                <a:off x="2826234" y="4057214"/>
                <a:ext cx="274297" cy="52597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4</m:t>
                      </m:r>
                    </m:oMath>
                  </m:oMathPara>
                </a14:m>
                <a:endParaRPr lang="he-IL" dirty="0">
                  <a:solidFill>
                    <a:srgbClr val="FF000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0" name="TextBox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234" y="4057214"/>
                <a:ext cx="274297" cy="525978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5807589" y="2241968"/>
                <a:ext cx="2931177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4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589" y="2241968"/>
                <a:ext cx="2931177" cy="523220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/>
              <p:cNvSpPr txBox="1"/>
              <p:nvPr/>
            </p:nvSpPr>
            <p:spPr>
              <a:xfrm>
                <a:off x="5803891" y="3864048"/>
                <a:ext cx="2931177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′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4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,−)</m:t>
                      </m:r>
                    </m:oMath>
                  </m:oMathPara>
                </a14:m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3891" y="3864048"/>
                <a:ext cx="2931177" cy="523220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5803891" y="4468694"/>
                <a:ext cx="2931177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5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5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3891" y="4468694"/>
                <a:ext cx="2931177" cy="523220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urved Connector 45"/>
          <p:cNvCxnSpPr>
            <a:stCxn id="58" idx="5"/>
            <a:endCxn id="56" idx="4"/>
          </p:cNvCxnSpPr>
          <p:nvPr/>
        </p:nvCxnSpPr>
        <p:spPr bwMode="auto">
          <a:xfrm flipH="1">
            <a:off x="2750601" y="3868274"/>
            <a:ext cx="221348" cy="2596504"/>
          </a:xfrm>
          <a:prstGeom prst="curvedConnector3">
            <a:avLst>
              <a:gd name="adj1" fmla="val -210665"/>
            </a:avLst>
          </a:prstGeom>
          <a:solidFill>
            <a:schemeClr val="accent1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3397474" y="1225097"/>
                <a:ext cx="317297" cy="52597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7474" y="1225097"/>
                <a:ext cx="317297" cy="525978"/>
              </a:xfrm>
              <a:prstGeom prst="rect">
                <a:avLst/>
              </a:prstGeom>
              <a:blipFill rotWithShape="0">
                <a:blip r:embed="rId21"/>
                <a:stretch>
                  <a:fillRect l="-2115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2892438" y="2408435"/>
                <a:ext cx="317297" cy="52597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2438" y="2408435"/>
                <a:ext cx="317297" cy="525978"/>
              </a:xfrm>
              <a:prstGeom prst="rect">
                <a:avLst/>
              </a:prstGeom>
              <a:blipFill rotWithShape="0">
                <a:blip r:embed="rId22"/>
                <a:stretch>
                  <a:fillRect l="-2075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1317806" y="4200374"/>
                <a:ext cx="1382861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𝑣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he-IL" dirty="0">
                  <a:solidFill>
                    <a:schemeClr val="accent2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806" y="4200374"/>
                <a:ext cx="1382861" cy="523220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1526726" y="3600262"/>
                <a:ext cx="1340610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726" y="3600262"/>
                <a:ext cx="1340610" cy="523220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3130367" y="1841086"/>
                <a:ext cx="317297" cy="52597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367" y="1841086"/>
                <a:ext cx="317297" cy="525978"/>
              </a:xfrm>
              <a:prstGeom prst="rect">
                <a:avLst/>
              </a:prstGeom>
              <a:blipFill rotWithShape="0">
                <a:blip r:embed="rId25"/>
                <a:stretch>
                  <a:fillRect l="-2115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2683701" y="3014696"/>
                <a:ext cx="317297" cy="52597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701" y="3014696"/>
                <a:ext cx="317297" cy="525978"/>
              </a:xfrm>
              <a:prstGeom prst="rect">
                <a:avLst/>
              </a:prstGeom>
              <a:blipFill rotWithShape="0">
                <a:blip r:embed="rId26"/>
                <a:stretch>
                  <a:fillRect l="-2115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6415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  <p:bldP spid="108" grpId="0"/>
      <p:bldP spid="121" grpId="0"/>
      <p:bldP spid="122" grpId="0"/>
      <p:bldP spid="1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22045-5F67-491E-BB82-F45F889CE585}" type="slidenum">
              <a:rPr lang="he-IL" smtClean="0"/>
              <a:pPr>
                <a:defRPr/>
              </a:pPr>
              <a:t>22</a:t>
            </a:fld>
            <a:endParaRPr lang="da-DK"/>
          </a:p>
        </p:txBody>
      </p:sp>
      <p:sp>
        <p:nvSpPr>
          <p:cNvPr id="4" name="TextBox 3"/>
          <p:cNvSpPr txBox="1"/>
          <p:nvPr/>
        </p:nvSpPr>
        <p:spPr>
          <a:xfrm>
            <a:off x="0" y="278585"/>
            <a:ext cx="9144000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kern="0" dirty="0" err="1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Komlós</a:t>
            </a:r>
            <a:r>
              <a:rPr lang="en-US" sz="4000" kern="0" dirty="0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’ </a:t>
            </a:r>
            <a:r>
              <a:rPr lang="en-US" sz="4000" dirty="0" smtClean="0">
                <a:solidFill>
                  <a:srgbClr val="0099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algorithm </a:t>
            </a:r>
            <a:r>
              <a:rPr lang="en-US" sz="4000" dirty="0" smtClean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(1985) </a:t>
            </a:r>
            <a:endParaRPr lang="en-US" sz="4000" dirty="0">
              <a:solidFill>
                <a:srgbClr val="C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497" y="1174057"/>
                <a:ext cx="9144000" cy="49244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600" dirty="0" smtClean="0">
                    <a:cs typeface="Times New Roman" panose="02020603050405020304" pitchFamily="18" charset="0"/>
                  </a:rPr>
                  <a:t>Suppose that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US" sz="2600" dirty="0" smtClean="0">
                    <a:cs typeface="Times New Roman" panose="02020603050405020304" pitchFamily="18" charset="0"/>
                  </a:rPr>
                  <a:t> is of depth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</m:oMath>
                </a14:m>
                <a:r>
                  <a:rPr lang="en-US" sz="2600" dirty="0" smtClean="0">
                    <a:cs typeface="Times New Roman" panose="02020603050405020304" pitchFamily="18" charset="0"/>
                  </a:rPr>
                  <a:t> and that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sz="2600" dirty="0" smtClean="0">
                    <a:cs typeface="Times New Roman" panose="02020603050405020304" pitchFamily="18" charset="0"/>
                  </a:rPr>
                  <a:t> is the parent of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US" sz="2600" dirty="0" smtClean="0">
                    <a:cs typeface="Times New Roman" panose="02020603050405020304" pitchFamily="18" charset="0"/>
                  </a:rPr>
                  <a:t>.</a:t>
                </a:r>
                <a:endParaRPr lang="he-IL" sz="26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7" y="1174057"/>
                <a:ext cx="9144000" cy="492443"/>
              </a:xfrm>
              <a:prstGeom prst="rect">
                <a:avLst/>
              </a:prstGeom>
              <a:blipFill rotWithShape="0">
                <a:blip r:embed="rId2"/>
                <a:stretch>
                  <a:fillRect t="-12500" b="-3125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497" y="2209152"/>
                <a:ext cx="9144000" cy="89255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600" dirty="0" smtClean="0"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  <m:d>
                      <m:dPr>
                        <m:begChr m:val="["/>
                        <m:endChr m:val="]"/>
                        <m:ctrlP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2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2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US" sz="2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2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2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600" dirty="0" smtClean="0">
                    <a:cs typeface="Times New Roman" panose="02020603050405020304" pitchFamily="18" charset="0"/>
                  </a:rPr>
                  <a:t> be the </a:t>
                </a:r>
                <a:br>
                  <a:rPr lang="en-US" sz="2600" dirty="0" smtClean="0">
                    <a:cs typeface="Times New Roman" panose="02020603050405020304" pitchFamily="18" charset="0"/>
                  </a:rPr>
                </a:br>
                <a:r>
                  <a:rPr lang="en-US" sz="2600" dirty="0" smtClean="0">
                    <a:cs typeface="Times New Roman" panose="02020603050405020304" pitchFamily="18" charset="0"/>
                  </a:rPr>
                  <a:t>answers in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sz="26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600" dirty="0" smtClean="0">
                    <a:cs typeface="Times New Roman" panose="02020603050405020304" pitchFamily="18" charset="0"/>
                  </a:rPr>
                  <a:t>to the queries in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sz="2600" dirty="0" smtClean="0">
                    <a:cs typeface="Times New Roman" panose="02020603050405020304" pitchFamily="18" charset="0"/>
                  </a:rPr>
                  <a:t>. </a:t>
                </a:r>
                <a:endParaRPr lang="he-IL" sz="26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7" y="2209152"/>
                <a:ext cx="9144000" cy="892552"/>
              </a:xfrm>
              <a:prstGeom prst="rect">
                <a:avLst/>
              </a:prstGeom>
              <a:blipFill rotWithShape="0">
                <a:blip r:embed="rId3"/>
                <a:stretch>
                  <a:fillRect t="-6122" b="-1632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2497" y="1616017"/>
                <a:ext cx="9144000" cy="49244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600" dirty="0" smtClean="0">
                    <a:cs typeface="Times New Roman" panose="02020603050405020304" pitchFamily="18" charset="0"/>
                  </a:rPr>
                  <a:t>We know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sz="26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600" dirty="0" smtClean="0">
                    <a:cs typeface="Times New Roman" panose="02020603050405020304" pitchFamily="18" charset="0"/>
                  </a:rPr>
                  <a:t>and want to compute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sz="2600" dirty="0" smtClean="0">
                    <a:cs typeface="Times New Roman" panose="02020603050405020304" pitchFamily="18" charset="0"/>
                  </a:rPr>
                  <a:t>.</a:t>
                </a:r>
                <a:endParaRPr lang="he-IL" sz="26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7" y="1616017"/>
                <a:ext cx="9144000" cy="492443"/>
              </a:xfrm>
              <a:prstGeom prst="rect">
                <a:avLst/>
              </a:prstGeom>
              <a:blipFill rotWithShape="0">
                <a:blip r:embed="rId4"/>
                <a:stretch>
                  <a:fillRect t="-11111" b="-3086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56"/>
          <p:cNvSpPr>
            <a:spLocks noChangeAspect="1" noChangeArrowheads="1"/>
          </p:cNvSpPr>
          <p:nvPr/>
        </p:nvSpPr>
        <p:spPr bwMode="auto">
          <a:xfrm>
            <a:off x="6709437" y="4332330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2" name="Oval 56"/>
          <p:cNvSpPr>
            <a:spLocks noChangeAspect="1" noChangeArrowheads="1"/>
          </p:cNvSpPr>
          <p:nvPr/>
        </p:nvSpPr>
        <p:spPr bwMode="auto">
          <a:xfrm>
            <a:off x="4307052" y="4332330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3" name="Oval 56"/>
          <p:cNvSpPr>
            <a:spLocks noChangeAspect="1" noChangeArrowheads="1"/>
          </p:cNvSpPr>
          <p:nvPr/>
        </p:nvSpPr>
        <p:spPr bwMode="auto">
          <a:xfrm>
            <a:off x="2705462" y="4332330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4" name="Oval 56"/>
          <p:cNvSpPr>
            <a:spLocks noChangeAspect="1" noChangeArrowheads="1"/>
          </p:cNvSpPr>
          <p:nvPr/>
        </p:nvSpPr>
        <p:spPr bwMode="auto">
          <a:xfrm>
            <a:off x="5107847" y="4332330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5" name="Oval 56"/>
          <p:cNvSpPr>
            <a:spLocks noChangeAspect="1" noChangeArrowheads="1"/>
          </p:cNvSpPr>
          <p:nvPr/>
        </p:nvSpPr>
        <p:spPr bwMode="auto">
          <a:xfrm>
            <a:off x="1103872" y="4332330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6" name="Oval 56"/>
          <p:cNvSpPr>
            <a:spLocks noChangeAspect="1" noChangeArrowheads="1"/>
          </p:cNvSpPr>
          <p:nvPr/>
        </p:nvSpPr>
        <p:spPr bwMode="auto">
          <a:xfrm>
            <a:off x="5908642" y="4332330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7" name="Oval 56"/>
          <p:cNvSpPr>
            <a:spLocks noChangeAspect="1" noChangeArrowheads="1"/>
          </p:cNvSpPr>
          <p:nvPr/>
        </p:nvSpPr>
        <p:spPr bwMode="auto">
          <a:xfrm>
            <a:off x="7510229" y="4332330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8" name="Oval 56"/>
          <p:cNvSpPr>
            <a:spLocks noChangeAspect="1" noChangeArrowheads="1"/>
          </p:cNvSpPr>
          <p:nvPr/>
        </p:nvSpPr>
        <p:spPr bwMode="auto">
          <a:xfrm>
            <a:off x="3506257" y="4332330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cxnSp>
        <p:nvCxnSpPr>
          <p:cNvPr id="19" name="Straight Connector 18"/>
          <p:cNvCxnSpPr>
            <a:stCxn id="15" idx="6"/>
            <a:endCxn id="20" idx="2"/>
          </p:cNvCxnSpPr>
          <p:nvPr/>
        </p:nvCxnSpPr>
        <p:spPr bwMode="auto">
          <a:xfrm>
            <a:off x="1320048" y="4431627"/>
            <a:ext cx="584619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Oval 56"/>
          <p:cNvSpPr>
            <a:spLocks noChangeAspect="1" noChangeArrowheads="1"/>
          </p:cNvSpPr>
          <p:nvPr/>
        </p:nvSpPr>
        <p:spPr bwMode="auto">
          <a:xfrm>
            <a:off x="1904667" y="4332330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cxnSp>
        <p:nvCxnSpPr>
          <p:cNvPr id="23" name="Straight Connector 22"/>
          <p:cNvCxnSpPr>
            <a:stCxn id="18" idx="6"/>
            <a:endCxn id="12" idx="2"/>
          </p:cNvCxnSpPr>
          <p:nvPr/>
        </p:nvCxnSpPr>
        <p:spPr bwMode="auto">
          <a:xfrm>
            <a:off x="3722433" y="4431627"/>
            <a:ext cx="584619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stCxn id="12" idx="6"/>
            <a:endCxn id="14" idx="2"/>
          </p:cNvCxnSpPr>
          <p:nvPr/>
        </p:nvCxnSpPr>
        <p:spPr bwMode="auto">
          <a:xfrm>
            <a:off x="4523228" y="4431627"/>
            <a:ext cx="584619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14" idx="6"/>
            <a:endCxn id="16" idx="2"/>
          </p:cNvCxnSpPr>
          <p:nvPr/>
        </p:nvCxnSpPr>
        <p:spPr bwMode="auto">
          <a:xfrm>
            <a:off x="5324023" y="4431627"/>
            <a:ext cx="584619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stCxn id="16" idx="6"/>
            <a:endCxn id="11" idx="2"/>
          </p:cNvCxnSpPr>
          <p:nvPr/>
        </p:nvCxnSpPr>
        <p:spPr bwMode="auto">
          <a:xfrm>
            <a:off x="6124818" y="4431627"/>
            <a:ext cx="584619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11" idx="6"/>
            <a:endCxn id="17" idx="2"/>
          </p:cNvCxnSpPr>
          <p:nvPr/>
        </p:nvCxnSpPr>
        <p:spPr bwMode="auto">
          <a:xfrm>
            <a:off x="6925613" y="4431627"/>
            <a:ext cx="584616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stCxn id="20" idx="6"/>
            <a:endCxn id="13" idx="2"/>
          </p:cNvCxnSpPr>
          <p:nvPr/>
        </p:nvCxnSpPr>
        <p:spPr bwMode="auto">
          <a:xfrm>
            <a:off x="2120843" y="4431627"/>
            <a:ext cx="584619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3" idx="6"/>
            <a:endCxn id="18" idx="2"/>
          </p:cNvCxnSpPr>
          <p:nvPr/>
        </p:nvCxnSpPr>
        <p:spPr bwMode="auto">
          <a:xfrm>
            <a:off x="2921638" y="4431627"/>
            <a:ext cx="584619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912982" y="4507475"/>
                <a:ext cx="317297" cy="52597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</m:oMath>
                  </m:oMathPara>
                </a14:m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2982" y="4507475"/>
                <a:ext cx="317297" cy="52597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073392" y="4516533"/>
                <a:ext cx="317297" cy="52597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𝑣</m:t>
                      </m:r>
                    </m:oMath>
                  </m:oMathPara>
                </a14:m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392" y="4516533"/>
                <a:ext cx="317297" cy="52597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107847" y="4507475"/>
                <a:ext cx="317297" cy="56528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7847" y="4507475"/>
                <a:ext cx="317297" cy="565283"/>
              </a:xfrm>
              <a:prstGeom prst="rect">
                <a:avLst/>
              </a:prstGeom>
              <a:blipFill rotWithShape="0">
                <a:blip r:embed="rId7"/>
                <a:stretch>
                  <a:fillRect l="-3653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Left Brace 2"/>
          <p:cNvSpPr/>
          <p:nvPr/>
        </p:nvSpPr>
        <p:spPr bwMode="auto">
          <a:xfrm rot="5400000">
            <a:off x="3381182" y="2402335"/>
            <a:ext cx="472546" cy="3197991"/>
          </a:xfrm>
          <a:prstGeom prst="leftBrace">
            <a:avLst/>
          </a:prstGeom>
          <a:noFill/>
          <a:ln w="317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716546" y="4493625"/>
                <a:ext cx="317297" cy="62408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</m:sSub>
                    </m:oMath>
                  </m:oMathPara>
                </a14:m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546" y="4493625"/>
                <a:ext cx="317297" cy="624082"/>
              </a:xfrm>
              <a:prstGeom prst="rect">
                <a:avLst/>
              </a:prstGeom>
              <a:blipFill rotWithShape="0">
                <a:blip r:embed="rId8"/>
                <a:stretch>
                  <a:fillRect l="-4230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461915" y="3246717"/>
                <a:ext cx="317297" cy="62408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bSup>
                        </m:fName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sub>
                          </m:s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1915" y="3246717"/>
                <a:ext cx="317297" cy="624082"/>
              </a:xfrm>
              <a:prstGeom prst="rect">
                <a:avLst/>
              </a:prstGeom>
              <a:blipFill rotWithShape="0">
                <a:blip r:embed="rId9"/>
                <a:stretch>
                  <a:fillRect l="-415385" r="-38076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Left Brace 35"/>
          <p:cNvSpPr/>
          <p:nvPr/>
        </p:nvSpPr>
        <p:spPr bwMode="auto">
          <a:xfrm rot="16200000" flipV="1">
            <a:off x="2829323" y="3420774"/>
            <a:ext cx="472546" cy="4086986"/>
          </a:xfrm>
          <a:prstGeom prst="leftBrace">
            <a:avLst/>
          </a:prstGeom>
          <a:noFill/>
          <a:ln w="317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925690" y="5566604"/>
                <a:ext cx="317297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𝑤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5690" y="5566604"/>
                <a:ext cx="317297" cy="523220"/>
              </a:xfrm>
              <a:prstGeom prst="rect">
                <a:avLst/>
              </a:prstGeom>
              <a:blipFill rotWithShape="0">
                <a:blip r:embed="rId10"/>
                <a:stretch>
                  <a:fillRect l="-361538" r="-33269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390689" y="3765057"/>
                <a:ext cx="585890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689" y="3765057"/>
                <a:ext cx="585890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451787" y="5536819"/>
                <a:ext cx="4633269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≥…≥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 </a:t>
                </a:r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1787" y="5536819"/>
                <a:ext cx="4633269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619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22045-5F67-491E-BB82-F45F889CE585}" type="slidenum">
              <a:rPr lang="he-IL" smtClean="0"/>
              <a:pPr>
                <a:defRPr/>
              </a:pPr>
              <a:t>23</a:t>
            </a:fld>
            <a:endParaRPr lang="da-DK"/>
          </a:p>
        </p:txBody>
      </p:sp>
      <p:sp>
        <p:nvSpPr>
          <p:cNvPr id="4" name="TextBox 3"/>
          <p:cNvSpPr txBox="1"/>
          <p:nvPr/>
        </p:nvSpPr>
        <p:spPr>
          <a:xfrm>
            <a:off x="0" y="187145"/>
            <a:ext cx="9144000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kern="0" dirty="0" err="1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Komlós</a:t>
            </a:r>
            <a:r>
              <a:rPr lang="en-US" sz="4000" kern="0" dirty="0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’ </a:t>
            </a:r>
            <a:r>
              <a:rPr lang="en-US" sz="4000" dirty="0" smtClean="0">
                <a:solidFill>
                  <a:srgbClr val="0099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algorithm </a:t>
            </a:r>
            <a:r>
              <a:rPr lang="en-US" sz="4000" dirty="0" smtClean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(1985) </a:t>
            </a:r>
            <a:endParaRPr lang="en-US" sz="4000" dirty="0">
              <a:solidFill>
                <a:srgbClr val="C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Oval 56"/>
          <p:cNvSpPr>
            <a:spLocks noChangeAspect="1" noChangeArrowheads="1"/>
          </p:cNvSpPr>
          <p:nvPr/>
        </p:nvSpPr>
        <p:spPr bwMode="auto">
          <a:xfrm>
            <a:off x="6907557" y="2762610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2" name="Oval 56"/>
          <p:cNvSpPr>
            <a:spLocks noChangeAspect="1" noChangeArrowheads="1"/>
          </p:cNvSpPr>
          <p:nvPr/>
        </p:nvSpPr>
        <p:spPr bwMode="auto">
          <a:xfrm>
            <a:off x="4505172" y="2762610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3" name="Oval 56"/>
          <p:cNvSpPr>
            <a:spLocks noChangeAspect="1" noChangeArrowheads="1"/>
          </p:cNvSpPr>
          <p:nvPr/>
        </p:nvSpPr>
        <p:spPr bwMode="auto">
          <a:xfrm>
            <a:off x="2903582" y="2762610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4" name="Oval 56"/>
          <p:cNvSpPr>
            <a:spLocks noChangeAspect="1" noChangeArrowheads="1"/>
          </p:cNvSpPr>
          <p:nvPr/>
        </p:nvSpPr>
        <p:spPr bwMode="auto">
          <a:xfrm>
            <a:off x="5305967" y="2762610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5" name="Oval 56"/>
          <p:cNvSpPr>
            <a:spLocks noChangeAspect="1" noChangeArrowheads="1"/>
          </p:cNvSpPr>
          <p:nvPr/>
        </p:nvSpPr>
        <p:spPr bwMode="auto">
          <a:xfrm>
            <a:off x="1301992" y="2762610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6" name="Oval 56"/>
          <p:cNvSpPr>
            <a:spLocks noChangeAspect="1" noChangeArrowheads="1"/>
          </p:cNvSpPr>
          <p:nvPr/>
        </p:nvSpPr>
        <p:spPr bwMode="auto">
          <a:xfrm>
            <a:off x="6106762" y="2762610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7" name="Oval 56"/>
          <p:cNvSpPr>
            <a:spLocks noChangeAspect="1" noChangeArrowheads="1"/>
          </p:cNvSpPr>
          <p:nvPr/>
        </p:nvSpPr>
        <p:spPr bwMode="auto">
          <a:xfrm>
            <a:off x="7708349" y="2762610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8" name="Oval 56"/>
          <p:cNvSpPr>
            <a:spLocks noChangeAspect="1" noChangeArrowheads="1"/>
          </p:cNvSpPr>
          <p:nvPr/>
        </p:nvSpPr>
        <p:spPr bwMode="auto">
          <a:xfrm>
            <a:off x="3704377" y="2762610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cxnSp>
        <p:nvCxnSpPr>
          <p:cNvPr id="19" name="Straight Connector 18"/>
          <p:cNvCxnSpPr>
            <a:stCxn id="15" idx="6"/>
            <a:endCxn id="20" idx="2"/>
          </p:cNvCxnSpPr>
          <p:nvPr/>
        </p:nvCxnSpPr>
        <p:spPr bwMode="auto">
          <a:xfrm>
            <a:off x="1518168" y="2861907"/>
            <a:ext cx="584619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Oval 56"/>
          <p:cNvSpPr>
            <a:spLocks noChangeAspect="1" noChangeArrowheads="1"/>
          </p:cNvSpPr>
          <p:nvPr/>
        </p:nvSpPr>
        <p:spPr bwMode="auto">
          <a:xfrm>
            <a:off x="2102787" y="2762610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cxnSp>
        <p:nvCxnSpPr>
          <p:cNvPr id="23" name="Straight Connector 22"/>
          <p:cNvCxnSpPr>
            <a:stCxn id="18" idx="6"/>
            <a:endCxn id="12" idx="2"/>
          </p:cNvCxnSpPr>
          <p:nvPr/>
        </p:nvCxnSpPr>
        <p:spPr bwMode="auto">
          <a:xfrm>
            <a:off x="3920553" y="2861907"/>
            <a:ext cx="584619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stCxn id="12" idx="6"/>
            <a:endCxn id="14" idx="2"/>
          </p:cNvCxnSpPr>
          <p:nvPr/>
        </p:nvCxnSpPr>
        <p:spPr bwMode="auto">
          <a:xfrm>
            <a:off x="4721348" y="2861907"/>
            <a:ext cx="584619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14" idx="6"/>
            <a:endCxn id="16" idx="2"/>
          </p:cNvCxnSpPr>
          <p:nvPr/>
        </p:nvCxnSpPr>
        <p:spPr bwMode="auto">
          <a:xfrm>
            <a:off x="5522143" y="2861907"/>
            <a:ext cx="584619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stCxn id="16" idx="6"/>
            <a:endCxn id="11" idx="2"/>
          </p:cNvCxnSpPr>
          <p:nvPr/>
        </p:nvCxnSpPr>
        <p:spPr bwMode="auto">
          <a:xfrm>
            <a:off x="6322938" y="2861907"/>
            <a:ext cx="584619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11" idx="6"/>
            <a:endCxn id="17" idx="2"/>
          </p:cNvCxnSpPr>
          <p:nvPr/>
        </p:nvCxnSpPr>
        <p:spPr bwMode="auto">
          <a:xfrm>
            <a:off x="7123733" y="2861907"/>
            <a:ext cx="584616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stCxn id="20" idx="6"/>
            <a:endCxn id="13" idx="2"/>
          </p:cNvCxnSpPr>
          <p:nvPr/>
        </p:nvCxnSpPr>
        <p:spPr bwMode="auto">
          <a:xfrm>
            <a:off x="2318963" y="2861907"/>
            <a:ext cx="584619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3" idx="6"/>
            <a:endCxn id="18" idx="2"/>
          </p:cNvCxnSpPr>
          <p:nvPr/>
        </p:nvCxnSpPr>
        <p:spPr bwMode="auto">
          <a:xfrm>
            <a:off x="3119758" y="2861907"/>
            <a:ext cx="584619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111102" y="2937755"/>
                <a:ext cx="317297" cy="52597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</m:oMath>
                  </m:oMathPara>
                </a14:m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102" y="2937755"/>
                <a:ext cx="317297" cy="52597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271512" y="2946813"/>
                <a:ext cx="317297" cy="52597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𝑣</m:t>
                      </m:r>
                    </m:oMath>
                  </m:oMathPara>
                </a14:m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512" y="2946813"/>
                <a:ext cx="317297" cy="52597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0" y="3280604"/>
                <a:ext cx="9144000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𝑤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280604"/>
                <a:ext cx="9144000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083695" y="1617769"/>
                <a:ext cx="1453563" cy="95410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𝑣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695" y="1617769"/>
                <a:ext cx="1453563" cy="9541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2498" y="3837136"/>
                <a:ext cx="9131502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≥…≥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 </a:t>
                </a:r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8" y="3837136"/>
                <a:ext cx="9131502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urved Connector 39"/>
          <p:cNvCxnSpPr>
            <a:stCxn id="12" idx="0"/>
            <a:endCxn id="20" idx="0"/>
          </p:cNvCxnSpPr>
          <p:nvPr/>
        </p:nvCxnSpPr>
        <p:spPr bwMode="auto">
          <a:xfrm rot="16200000" flipV="1">
            <a:off x="3412068" y="1561417"/>
            <a:ext cx="12700" cy="2402385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38100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Curved Connector 40"/>
          <p:cNvCxnSpPr>
            <a:stCxn id="16" idx="0"/>
            <a:endCxn id="20" idx="0"/>
          </p:cNvCxnSpPr>
          <p:nvPr/>
        </p:nvCxnSpPr>
        <p:spPr bwMode="auto">
          <a:xfrm rot="16200000" flipV="1">
            <a:off x="4212863" y="760622"/>
            <a:ext cx="12700" cy="4003975"/>
          </a:xfrm>
          <a:prstGeom prst="curvedConnector3">
            <a:avLst>
              <a:gd name="adj1" fmla="val 5879969"/>
            </a:avLst>
          </a:prstGeom>
          <a:solidFill>
            <a:schemeClr val="accent1"/>
          </a:solidFill>
          <a:ln w="38100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Curved Connector 41"/>
          <p:cNvCxnSpPr>
            <a:stCxn id="11" idx="0"/>
            <a:endCxn id="20" idx="0"/>
          </p:cNvCxnSpPr>
          <p:nvPr/>
        </p:nvCxnSpPr>
        <p:spPr bwMode="auto">
          <a:xfrm rot="16200000" flipV="1">
            <a:off x="4613260" y="360225"/>
            <a:ext cx="12700" cy="4804770"/>
          </a:xfrm>
          <a:prstGeom prst="curvedConnector3">
            <a:avLst>
              <a:gd name="adj1" fmla="val 10200000"/>
            </a:avLst>
          </a:prstGeom>
          <a:solidFill>
            <a:schemeClr val="accent1"/>
          </a:solidFill>
          <a:ln w="38100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505172" y="915177"/>
                <a:ext cx="585890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5172" y="915177"/>
                <a:ext cx="585890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113122" y="1499357"/>
                <a:ext cx="585890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22" y="1499357"/>
                <a:ext cx="585890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3411432" y="2037817"/>
                <a:ext cx="585890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432" y="2037817"/>
                <a:ext cx="585890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12497" y="4393668"/>
                <a:ext cx="9144000" cy="100316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dirty="0" smtClean="0">
                    <a:cs typeface="Times New Roman" panose="02020603050405020304" pitchFamily="18" charset="0"/>
                  </a:rPr>
                  <a:t>Instead of comparing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, with all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sSubSup>
                      <m:sSubSup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≥…≥</m:t>
                    </m:r>
                    <m:sSubSup>
                      <m:sSubSup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, </a:t>
                </a:r>
                <a:br>
                  <a:rPr lang="en-US" dirty="0" smtClean="0">
                    <a:cs typeface="Times New Roman" panose="02020603050405020304" pitchFamily="18" charset="0"/>
                  </a:rPr>
                </a:br>
                <a:r>
                  <a:rPr lang="en-US" dirty="0" smtClean="0">
                    <a:cs typeface="Times New Roman" panose="02020603050405020304" pitchFamily="18" charset="0"/>
                  </a:rPr>
                  <a:t>use </a:t>
                </a:r>
                <a:r>
                  <a:rPr lang="en-US" i="1" dirty="0" smtClean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binary search </a:t>
                </a:r>
                <a:r>
                  <a:rPr lang="en-US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to find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r>
                  <a:rPr lang="en-US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 such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 </m:t>
                    </m:r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</m:acc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.</a:t>
                </a:r>
                <a:endParaRPr lang="he-IL" dirty="0">
                  <a:solidFill>
                    <a:schemeClr val="tx2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7" y="4393668"/>
                <a:ext cx="9144000" cy="1003160"/>
              </a:xfrm>
              <a:prstGeom prst="rect">
                <a:avLst/>
              </a:prstGeom>
              <a:blipFill>
                <a:blip r:embed="rId11"/>
                <a:stretch>
                  <a:fillRect t="-6707" b="-11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2498" y="5430139"/>
                <a:ext cx="9131502" cy="105349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b="0" i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if</m:t>
                              </m:r>
                              <m: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𝑤</m:t>
                                  </m:r>
                                </m:e>
                              </m:acc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b="0" i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if</m:t>
                              </m:r>
                              <m:r>
                                <a:rPr lang="en-US" b="0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b="0" i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8" y="5430139"/>
                <a:ext cx="9131502" cy="1053494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414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9" grpId="0"/>
      <p:bldP spid="48" grpId="0"/>
      <p:bldP spid="4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22045-5F67-491E-BB82-F45F889CE585}" type="slidenum">
              <a:rPr lang="he-IL" smtClean="0"/>
              <a:pPr>
                <a:defRPr/>
              </a:pPr>
              <a:t>24</a:t>
            </a:fld>
            <a:endParaRPr lang="da-D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223011" y="1433718"/>
                <a:ext cx="6697979" cy="353943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dirty="0">
                  <a:cs typeface="Times New Roman" panose="02020603050405020304" pitchFamily="18" charset="0"/>
                </a:endParaRPr>
              </a:p>
              <a:p>
                <a:r>
                  <a:rPr lang="en-US" sz="800" dirty="0" smtClean="0">
                    <a:cs typeface="Times New Roman" panose="02020603050405020304" pitchFamily="18" charset="0"/>
                  </a:rPr>
                  <a:t> </a:t>
                </a:r>
                <a:endParaRPr lang="en-US" sz="800" dirty="0">
                  <a:cs typeface="Times New Roman" panose="02020603050405020304" pitchFamily="18" charset="0"/>
                </a:endParaRPr>
              </a:p>
              <a:p>
                <a:r>
                  <a:rPr lang="en-US" dirty="0" smtClean="0">
                    <a:cs typeface="Times New Roman" panose="02020603050405020304" pitchFamily="18" charset="0"/>
                  </a:rPr>
                  <a:t> for each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 (</a:t>
                </a:r>
                <a:r>
                  <a:rPr lang="en-US" dirty="0">
                    <a:cs typeface="Times New Roman" panose="02020603050405020304" pitchFamily="18" charset="0"/>
                  </a:rPr>
                  <a:t>from top to bottom</a:t>
                </a:r>
                <a:r>
                  <a:rPr lang="en-US" dirty="0" smtClean="0">
                    <a:cs typeface="Times New Roman" panose="02020603050405020304" pitchFamily="18" charset="0"/>
                  </a:rPr>
                  <a:t>):</a:t>
                </a:r>
              </a:p>
              <a:p>
                <a:r>
                  <a:rPr lang="en-US" sz="800" dirty="0">
                    <a:cs typeface="Times New Roman" panose="02020603050405020304" pitchFamily="18" charset="0"/>
                  </a:rPr>
                  <a:t> </a:t>
                </a:r>
                <a:endParaRPr lang="en-US" sz="800" dirty="0" smtClean="0">
                  <a:cs typeface="Times New Roman" panose="02020603050405020304" pitchFamily="18" charset="0"/>
                </a:endParaRPr>
              </a:p>
              <a:p>
                <a:r>
                  <a:rPr lang="en-US" dirty="0" smtClean="0">
                    <a:cs typeface="Times New Roman" panose="020206030504050203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𝑢𝑏</m:t>
                    </m:r>
                    <m:r>
                      <a:rPr lang="en-US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𝑒𝑞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]],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]],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])</m:t>
                    </m:r>
                  </m:oMath>
                </a14:m>
                <a:endParaRPr lang="en-US" dirty="0"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cs typeface="Times New Roman" panose="02020603050405020304" pitchFamily="18" charset="0"/>
                  </a:rPr>
                  <a:t>    </a:t>
                </a:r>
                <a:r>
                  <a:rPr lang="en-US" dirty="0" smtClean="0"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𝐵𝑖𝑛𝑎𝑟𝑦𝑆𝑒𝑎𝑟𝑐</m:t>
                    </m:r>
                    <m:r>
                      <a:rPr lang="en-US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])</m:t>
                    </m:r>
                  </m:oMath>
                </a14:m>
                <a:endParaRPr lang="en-US" dirty="0">
                  <a:cs typeface="Times New Roman" panose="02020603050405020304" pitchFamily="18" charset="0"/>
                </a:endParaRPr>
              </a:p>
              <a:p>
                <a:r>
                  <a:rPr lang="en-US" dirty="0" smtClean="0">
                    <a:cs typeface="Times New Roman" panose="020206030504050203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𝑅𝑒𝑝𝑆𝑢𝑓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],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],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dirty="0" smtClean="0">
                  <a:cs typeface="Times New Roman" panose="02020603050405020304" pitchFamily="18" charset="0"/>
                </a:endParaRPr>
              </a:p>
              <a:p>
                <a:r>
                  <a:rPr lang="en-US" sz="1200" dirty="0" smtClean="0">
                    <a:cs typeface="Times New Roman" panose="02020603050405020304" pitchFamily="18" charset="0"/>
                  </a:rPr>
                  <a:t> </a:t>
                </a:r>
                <a:endParaRPr lang="en-US" sz="800" dirty="0"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cs typeface="Times New Roman" panose="02020603050405020304" pitchFamily="18" charset="0"/>
                  </a:rPr>
                  <a:t>   </a:t>
                </a:r>
                <a:r>
                  <a:rPr lang="en-US" dirty="0" smtClean="0">
                    <a:cs typeface="Times New Roman" panose="02020603050405020304" pitchFamily="18" charset="0"/>
                  </a:rPr>
                  <a:t>  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:</a:t>
                </a:r>
                <a:endParaRPr lang="en-US" dirty="0"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cs typeface="Times New Roman" panose="02020603050405020304" pitchFamily="18" charset="0"/>
                  </a:rPr>
                  <a:t>    </a:t>
                </a:r>
                <a:r>
                  <a:rPr lang="en-US" dirty="0" smtClean="0">
                    <a:cs typeface="Times New Roman" panose="02020603050405020304" pitchFamily="18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𝐴𝑝𝑝𝑒𝑛𝑑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],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])</m:t>
                    </m:r>
                  </m:oMath>
                </a14:m>
                <a:endParaRPr lang="en-US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011" y="1433718"/>
                <a:ext cx="6697979" cy="3539430"/>
              </a:xfrm>
              <a:prstGeom prst="rect">
                <a:avLst/>
              </a:prstGeom>
              <a:blipFill>
                <a:blip r:embed="rId2"/>
                <a:stretch>
                  <a:fillRect l="-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0" y="278585"/>
            <a:ext cx="9144000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kern="0" dirty="0" err="1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Komlós</a:t>
            </a:r>
            <a:r>
              <a:rPr lang="en-US" sz="4000" kern="0" dirty="0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’ </a:t>
            </a:r>
            <a:r>
              <a:rPr lang="en-US" sz="4000" dirty="0" smtClean="0">
                <a:solidFill>
                  <a:srgbClr val="0099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algorithm </a:t>
            </a:r>
            <a:r>
              <a:rPr lang="en-US" sz="4000" dirty="0" smtClean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(1985) </a:t>
            </a:r>
            <a:endParaRPr lang="en-US" sz="4000" dirty="0">
              <a:solidFill>
                <a:srgbClr val="C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97" y="5380297"/>
            <a:ext cx="9144000" cy="4924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600" b="1" dirty="0" smtClean="0">
                <a:cs typeface="Times New Roman" panose="02020603050405020304" pitchFamily="18" charset="0"/>
              </a:rPr>
              <a:t>Exercise: </a:t>
            </a:r>
            <a:r>
              <a:rPr lang="en-US" sz="2600" dirty="0" smtClean="0">
                <a:cs typeface="Times New Roman" panose="02020603050405020304" pitchFamily="18" charset="0"/>
              </a:rPr>
              <a:t>Understand the pseudo-code.</a:t>
            </a:r>
            <a:endParaRPr lang="he-IL" sz="26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424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02385"/>
            <a:ext cx="9144000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dirty="0" smtClean="0">
                <a:solidFill>
                  <a:srgbClr val="0099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Analysis of </a:t>
            </a:r>
            <a:r>
              <a:rPr lang="en-US" sz="4000" kern="0" dirty="0" err="1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Komlós</a:t>
            </a:r>
            <a:r>
              <a:rPr lang="en-US" sz="4000" kern="0" dirty="0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’ </a:t>
            </a:r>
            <a:r>
              <a:rPr lang="en-US" sz="4000" dirty="0">
                <a:solidFill>
                  <a:srgbClr val="0099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algorithm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eaLnBrk="1" hangingPunct="1"/>
            <a:fld id="{1A258CD8-A675-4C46-B3B4-D53A5BEE1A9B}" type="slidenum">
              <a:rPr lang="he-IL" altLang="en-US" sz="140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25</a:t>
            </a:fld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0" y="1367728"/>
                <a:ext cx="9144000" cy="136877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he-IL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b>
                        <m:sup/>
                        <m:e>
                          <m:d>
                            <m:dPr>
                              <m:begChr m:val="⌈"/>
                              <m:endChr m:val="⌉"/>
                              <m:ctrlPr>
                                <a:rPr lang="he-IL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lg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𝑄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 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lg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𝑄</m:t>
                                              </m:r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𝑣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67728"/>
                <a:ext cx="9144000" cy="13687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2497" y="945457"/>
            <a:ext cx="9144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cs typeface="Times New Roman" panose="02020603050405020304" pitchFamily="18" charset="0"/>
              </a:rPr>
              <a:t>Counting </a:t>
            </a:r>
            <a:r>
              <a:rPr lang="en-US" i="1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comparisons</a:t>
            </a:r>
            <a:endParaRPr lang="he-IL" i="1" dirty="0">
              <a:solidFill>
                <a:srgbClr val="00B050"/>
              </a:solidFill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48640" y="3383857"/>
                <a:ext cx="4861560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 smtClean="0">
                    <a:solidFill>
                      <a:srgbClr val="00B050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i="1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- </a:t>
                </a:r>
                <a:r>
                  <a:rPr lang="en-US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nodes of depth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he-IL" i="1" dirty="0">
                  <a:solidFill>
                    <a:schemeClr val="accent2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" y="3383857"/>
                <a:ext cx="4861560" cy="523220"/>
              </a:xfrm>
              <a:prstGeom prst="rect">
                <a:avLst/>
              </a:prstGeom>
              <a:blipFill rotWithShape="0">
                <a:blip r:embed="rId4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3852264" y="2797117"/>
                <a:ext cx="5209337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=|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r>
                  <a:rPr lang="en-US" i="1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 ,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endParaRPr lang="he-IL" i="1" dirty="0">
                  <a:solidFill>
                    <a:schemeClr val="accent2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2264" y="2797117"/>
                <a:ext cx="5209337" cy="523220"/>
              </a:xfrm>
              <a:prstGeom prst="rect">
                <a:avLst/>
              </a:prstGeom>
              <a:blipFill>
                <a:blip r:embed="rId5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742127" y="3383857"/>
                <a:ext cx="5429610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i="1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 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he-IL" i="1" dirty="0">
                  <a:solidFill>
                    <a:schemeClr val="accent2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127" y="3383857"/>
                <a:ext cx="5429610" cy="523220"/>
              </a:xfrm>
              <a:prstGeom prst="rect">
                <a:avLst/>
              </a:prstGeom>
              <a:blipFill rotWithShape="0">
                <a:blip r:embed="rId6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Left Brace 13"/>
          <p:cNvSpPr/>
          <p:nvPr/>
        </p:nvSpPr>
        <p:spPr bwMode="auto">
          <a:xfrm rot="16200000" flipV="1">
            <a:off x="2698836" y="1371337"/>
            <a:ext cx="472547" cy="2257777"/>
          </a:xfrm>
          <a:prstGeom prst="leftBrace">
            <a:avLst/>
          </a:prstGeom>
          <a:noFill/>
          <a:ln w="317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490777" y="2797117"/>
                <a:ext cx="2898343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i="1" dirty="0" smtClean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Binary search </a:t>
                </a:r>
                <a:r>
                  <a:rPr lang="en-US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at</a:t>
                </a:r>
                <a:r>
                  <a:rPr lang="en-US" i="1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endParaRPr lang="he-IL" i="1" dirty="0">
                  <a:solidFill>
                    <a:schemeClr val="accent2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777" y="2797117"/>
                <a:ext cx="2898343" cy="523220"/>
              </a:xfrm>
              <a:prstGeom prst="rect">
                <a:avLst/>
              </a:prstGeom>
              <a:blipFill rotWithShape="0">
                <a:blip r:embed="rId7"/>
                <a:stretch>
                  <a:fillRect l="-2947" t="-12791" b="-3139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1448312" y="5168602"/>
            <a:ext cx="5515857" cy="1349280"/>
            <a:chOff x="1616463" y="5138122"/>
            <a:chExt cx="5515857" cy="1349280"/>
          </a:xfrm>
        </p:grpSpPr>
        <p:sp>
          <p:nvSpPr>
            <p:cNvPr id="2" name="Rectangle 1"/>
            <p:cNvSpPr/>
            <p:nvPr/>
          </p:nvSpPr>
          <p:spPr>
            <a:xfrm>
              <a:off x="1616463" y="5551152"/>
              <a:ext cx="175080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Lemma 2:</a:t>
              </a:r>
              <a:endParaRPr lang="he-IL" b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3474720" y="5138122"/>
                  <a:ext cx="3657600" cy="134928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sup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den>
                            </m:f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lg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func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oMath>
                    </m:oMathPara>
                  </a14:m>
                  <a:endParaRPr lang="he-IL" dirty="0"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4720" y="5138122"/>
                  <a:ext cx="3657600" cy="134928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1030736" y="4010362"/>
            <a:ext cx="5546337" cy="1145378"/>
            <a:chOff x="1585983" y="5138122"/>
            <a:chExt cx="5546337" cy="1145378"/>
          </a:xfrm>
        </p:grpSpPr>
        <p:sp>
          <p:nvSpPr>
            <p:cNvPr id="19" name="Rectangle 18"/>
            <p:cNvSpPr/>
            <p:nvPr/>
          </p:nvSpPr>
          <p:spPr>
            <a:xfrm>
              <a:off x="1585983" y="5398752"/>
              <a:ext cx="175080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Lemma 1:</a:t>
              </a:r>
              <a:endParaRPr lang="he-IL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3474720" y="5138122"/>
                  <a:ext cx="3657600" cy="1145378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lg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func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≤ 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lg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func>
                          </m:e>
                        </m:nary>
                      </m:oMath>
                    </m:oMathPara>
                  </a14:m>
                  <a:endParaRPr lang="he-IL" dirty="0"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4720" y="5138122"/>
                  <a:ext cx="3657600" cy="1145378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Freeform 29"/>
          <p:cNvSpPr/>
          <p:nvPr/>
        </p:nvSpPr>
        <p:spPr bwMode="auto">
          <a:xfrm>
            <a:off x="6736080" y="4008120"/>
            <a:ext cx="1294762" cy="1828800"/>
          </a:xfrm>
          <a:custGeom>
            <a:avLst/>
            <a:gdLst>
              <a:gd name="connsiteX0" fmla="*/ 579120 w 1294762"/>
              <a:gd name="connsiteY0" fmla="*/ 0 h 1828800"/>
              <a:gd name="connsiteX1" fmla="*/ 1280160 w 1294762"/>
              <a:gd name="connsiteY1" fmla="*/ 1249680 h 1828800"/>
              <a:gd name="connsiteX2" fmla="*/ 0 w 1294762"/>
              <a:gd name="connsiteY2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4762" h="1828800">
                <a:moveTo>
                  <a:pt x="579120" y="0"/>
                </a:moveTo>
                <a:cubicBezTo>
                  <a:pt x="977900" y="472440"/>
                  <a:pt x="1376680" y="944880"/>
                  <a:pt x="1280160" y="1249680"/>
                </a:cubicBezTo>
                <a:cubicBezTo>
                  <a:pt x="1183640" y="1554480"/>
                  <a:pt x="591820" y="1691640"/>
                  <a:pt x="0" y="1828800"/>
                </a:cubicBezTo>
              </a:path>
            </a:pathLst>
          </a:cu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770120" y="4321441"/>
            <a:ext cx="18982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(Concavity)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99647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 animBg="1"/>
      <p:bldP spid="15" grpId="0"/>
      <p:bldP spid="30" grpId="0" animBg="1"/>
      <p:bldP spid="2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78585"/>
            <a:ext cx="9144000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dirty="0" smtClean="0">
                <a:solidFill>
                  <a:srgbClr val="0099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Analysis of </a:t>
            </a:r>
            <a:r>
              <a:rPr lang="en-US" sz="4000" kern="0" dirty="0" err="1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Komlós</a:t>
            </a:r>
            <a:r>
              <a:rPr lang="en-US" sz="4000" kern="0" dirty="0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’ </a:t>
            </a:r>
            <a:r>
              <a:rPr lang="en-US" sz="4000" dirty="0">
                <a:solidFill>
                  <a:srgbClr val="0099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algorithm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eaLnBrk="1" hangingPunct="1"/>
            <a:fld id="{1A258CD8-A675-4C46-B3B4-D53A5BEE1A9B}" type="slidenum">
              <a:rPr lang="he-IL" altLang="en-US" sz="140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26</a:t>
            </a:fld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0" y="1154368"/>
                <a:ext cx="9144000" cy="136877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he-IL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b>
                        <m:sup/>
                        <m:e>
                          <m:d>
                            <m:dPr>
                              <m:begChr m:val="⌈"/>
                              <m:endChr m:val="⌉"/>
                              <m:ctrlPr>
                                <a:rPr lang="he-IL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lg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𝑄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 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lg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𝑄</m:t>
                                              </m:r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𝑣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54368"/>
                <a:ext cx="9144000" cy="13687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0" y="2632648"/>
                <a:ext cx="9144000" cy="124405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lg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  <m:sup/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𝑄</m:t>
                                              </m:r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𝑣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e>
                                  </m:nary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lg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func>
                            </m:e>
                          </m:func>
                        </m:e>
                      </m:nary>
                    </m:oMath>
                  </m:oMathPara>
                </a14:m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632648"/>
                <a:ext cx="9144000" cy="12440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0" y="3824288"/>
                <a:ext cx="9144000" cy="134928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func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lg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lg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24288"/>
                <a:ext cx="9144000" cy="13492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5240" y="5195888"/>
                <a:ext cx="9144000" cy="134928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lg</m:t>
                          </m:r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func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≤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lg</m:t>
                          </m:r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" y="5195888"/>
                <a:ext cx="9144000" cy="134928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ular Callout 1"/>
          <p:cNvSpPr/>
          <p:nvPr/>
        </p:nvSpPr>
        <p:spPr bwMode="auto">
          <a:xfrm>
            <a:off x="2322576" y="3950208"/>
            <a:ext cx="1837944" cy="1055608"/>
          </a:xfrm>
          <a:prstGeom prst="wedgeRoundRectCallout">
            <a:avLst>
              <a:gd name="adj1" fmla="val -5411"/>
              <a:gd name="adj2" fmla="val -100403"/>
              <a:gd name="adj3" fmla="val 16667"/>
            </a:avLst>
          </a:prstGeom>
          <a:solidFill>
            <a:srgbClr val="FFC000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Lemma 1:</a:t>
            </a:r>
            <a:b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</a:b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Concavity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ular Callout 9"/>
              <p:cNvSpPr/>
              <p:nvPr/>
            </p:nvSpPr>
            <p:spPr bwMode="auto">
              <a:xfrm>
                <a:off x="5010912" y="4140280"/>
                <a:ext cx="3886200" cy="2274523"/>
              </a:xfrm>
              <a:prstGeom prst="wedgeRoundRectCallout">
                <a:avLst>
                  <a:gd name="adj1" fmla="val 264"/>
                  <a:gd name="adj2" fmla="val -81947"/>
                  <a:gd name="adj3" fmla="val 16667"/>
                </a:avLst>
              </a:prstGeom>
              <a:solidFill>
                <a:srgbClr val="FFFF00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Each query straddles each level at most</a:t>
                </a:r>
                <a:r>
                  <a:rPr kumimoji="0" lang="en-US" sz="28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 once.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kumimoji="0" lang="en-US" sz="2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0" lang="en-US" sz="2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kumimoji="0" lang="en-US" sz="2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kumimoji="0" lang="en-US" sz="28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accent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accent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0" lang="en-US" sz="28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accent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0" lang="en-US" sz="28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accent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accent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n-US" sz="28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accent2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8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accent2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accent2"/>
                  </a:solidFill>
                  <a:effectLst/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10" name="Rounded Rectangular Callout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10912" y="4140280"/>
                <a:ext cx="3886200" cy="2274523"/>
              </a:xfrm>
              <a:prstGeom prst="wedgeRoundRectCallout">
                <a:avLst>
                  <a:gd name="adj1" fmla="val 264"/>
                  <a:gd name="adj2" fmla="val -81947"/>
                  <a:gd name="adj3" fmla="val 16667"/>
                </a:avLst>
              </a:prstGeom>
              <a:blipFill>
                <a:blip r:embed="rId7"/>
                <a:stretch>
                  <a:fillRect/>
                </a:stretch>
              </a:blip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7913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2" grpId="0" animBg="1"/>
      <p:bldP spid="2" grpId="1" animBg="1"/>
      <p:bldP spid="10" grpId="0" animBg="1"/>
      <p:bldP spid="10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22045-5F67-491E-BB82-F45F889CE585}" type="slidenum">
              <a:rPr lang="he-IL" smtClean="0"/>
              <a:pPr>
                <a:defRPr/>
              </a:pPr>
              <a:t>27</a:t>
            </a:fld>
            <a:endParaRPr lang="da-DK"/>
          </a:p>
        </p:txBody>
      </p:sp>
      <p:sp>
        <p:nvSpPr>
          <p:cNvPr id="3" name="TextBox 2"/>
          <p:cNvSpPr txBox="1"/>
          <p:nvPr/>
        </p:nvSpPr>
        <p:spPr>
          <a:xfrm>
            <a:off x="0" y="234341"/>
            <a:ext cx="9144000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dirty="0" smtClean="0">
                <a:solidFill>
                  <a:srgbClr val="0099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Implementation of </a:t>
            </a:r>
            <a:r>
              <a:rPr lang="en-US" sz="4000" kern="0" dirty="0" err="1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Komlós</a:t>
            </a:r>
            <a:r>
              <a:rPr lang="en-US" sz="4000" kern="0" dirty="0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’ </a:t>
            </a:r>
            <a:r>
              <a:rPr lang="en-US" sz="4000" dirty="0">
                <a:solidFill>
                  <a:srgbClr val="0099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algorithm </a:t>
            </a:r>
          </a:p>
        </p:txBody>
      </p:sp>
      <p:sp>
        <p:nvSpPr>
          <p:cNvPr id="4" name="Rectangle 3"/>
          <p:cNvSpPr/>
          <p:nvPr/>
        </p:nvSpPr>
        <p:spPr>
          <a:xfrm>
            <a:off x="3118719" y="955135"/>
            <a:ext cx="29065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kern="0" dirty="0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[Hagerup (2009)]</a:t>
            </a:r>
            <a:endParaRPr lang="en-US" kern="0" dirty="0">
              <a:solidFill>
                <a:srgbClr val="C00000"/>
              </a:solidFill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415" y="1649829"/>
                <a:ext cx="9144000" cy="49244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600" dirty="0" smtClean="0">
                    <a:cs typeface="Times New Roman" panose="02020603050405020304" pitchFamily="18" charset="0"/>
                  </a:rPr>
                  <a:t>Assume that each </a:t>
                </a:r>
                <a:r>
                  <a:rPr lang="en-US" sz="2600" i="1" dirty="0" smtClean="0">
                    <a:solidFill>
                      <a:srgbClr val="CC3300"/>
                    </a:solidFill>
                    <a:cs typeface="Times New Roman" panose="02020603050405020304" pitchFamily="18" charset="0"/>
                  </a:rPr>
                  <a:t>machine word </a:t>
                </a:r>
                <a:r>
                  <a:rPr lang="en-US" sz="2600" dirty="0" smtClean="0">
                    <a:cs typeface="Times New Roman" panose="02020603050405020304" pitchFamily="18" charset="0"/>
                  </a:rPr>
                  <a:t>contains at least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6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lg</m:t>
                        </m:r>
                      </m:fName>
                      <m:e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600" dirty="0" smtClean="0">
                    <a:cs typeface="Times New Roman" panose="02020603050405020304" pitchFamily="18" charset="0"/>
                  </a:rPr>
                  <a:t> bits.</a:t>
                </a:r>
                <a:endParaRPr lang="he-IL" sz="26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5" y="1649829"/>
                <a:ext cx="9144000" cy="492443"/>
              </a:xfrm>
              <a:prstGeom prst="rect">
                <a:avLst/>
              </a:prstGeom>
              <a:blipFill rotWithShape="0">
                <a:blip r:embed="rId2"/>
                <a:stretch>
                  <a:fillRect t="-12500" b="-3125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415" y="3424551"/>
                <a:ext cx="9144000" cy="49244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600" dirty="0" smtClean="0">
                    <a:cs typeface="Times New Roman" panose="02020603050405020304" pitchFamily="18" charset="0"/>
                  </a:rPr>
                  <a:t>As the tree is </a:t>
                </a:r>
                <a:r>
                  <a:rPr lang="en-US" sz="2600" i="1" dirty="0" smtClean="0">
                    <a:cs typeface="Times New Roman" panose="02020603050405020304" pitchFamily="18" charset="0"/>
                  </a:rPr>
                  <a:t>fully branching</a:t>
                </a:r>
                <a:r>
                  <a:rPr lang="en-US" sz="2600" dirty="0" smtClean="0">
                    <a:cs typeface="Times New Roman" panose="02020603050405020304" pitchFamily="18" charset="0"/>
                  </a:rPr>
                  <a:t>, its depth is at most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6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lg</m:t>
                        </m:r>
                      </m:fName>
                      <m:e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func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he-IL" sz="26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5" y="3424551"/>
                <a:ext cx="9144000" cy="492443"/>
              </a:xfrm>
              <a:prstGeom prst="rect">
                <a:avLst/>
              </a:prstGeom>
              <a:blipFill rotWithShape="0">
                <a:blip r:embed="rId3"/>
                <a:stretch>
                  <a:fillRect t="-11111" b="-2963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415" y="2163563"/>
                <a:ext cx="9144000" cy="49244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600" dirty="0" smtClean="0">
                    <a:cs typeface="Times New Roman" panose="02020603050405020304" pitchFamily="18" charset="0"/>
                  </a:rPr>
                  <a:t>Standard operations on two </a:t>
                </a:r>
                <a:r>
                  <a:rPr lang="en-US" sz="2600" i="1" dirty="0" smtClean="0">
                    <a:solidFill>
                      <a:srgbClr val="CC3300"/>
                    </a:solidFill>
                    <a:cs typeface="Times New Roman" panose="02020603050405020304" pitchFamily="18" charset="0"/>
                  </a:rPr>
                  <a:t>machine word </a:t>
                </a:r>
                <a:r>
                  <a:rPr lang="en-US" sz="2600" dirty="0" smtClean="0">
                    <a:cs typeface="Times New Roman" panose="02020603050405020304" pitchFamily="18" charset="0"/>
                  </a:rPr>
                  <a:t>take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600" dirty="0" smtClean="0">
                    <a:cs typeface="Times New Roman" panose="02020603050405020304" pitchFamily="18" charset="0"/>
                  </a:rPr>
                  <a:t> time.</a:t>
                </a:r>
                <a:endParaRPr lang="he-IL" sz="26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5" y="2163563"/>
                <a:ext cx="9144000" cy="492443"/>
              </a:xfrm>
              <a:prstGeom prst="rect">
                <a:avLst/>
              </a:prstGeom>
              <a:blipFill rotWithShape="0">
                <a:blip r:embed="rId4"/>
                <a:stretch>
                  <a:fillRect t="-11111" b="-2963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415" y="2677297"/>
                <a:ext cx="9144000" cy="49244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600" i="1" dirty="0" smtClean="0">
                    <a:solidFill>
                      <a:srgbClr val="CC3300"/>
                    </a:solidFill>
                    <a:cs typeface="Times New Roman" panose="02020603050405020304" pitchFamily="18" charset="0"/>
                  </a:rPr>
                  <a:t>Memory access </a:t>
                </a:r>
                <a:r>
                  <a:rPr lang="en-US" sz="2600" dirty="0" smtClean="0">
                    <a:cs typeface="Times New Roman" panose="02020603050405020304" pitchFamily="18" charset="0"/>
                  </a:rPr>
                  <a:t>(</a:t>
                </a:r>
                <a:r>
                  <a:rPr lang="en-US" sz="2600" i="1" dirty="0" smtClean="0">
                    <a:cs typeface="Times New Roman" panose="02020603050405020304" pitchFamily="18" charset="0"/>
                  </a:rPr>
                  <a:t>indirect addressing</a:t>
                </a:r>
                <a:r>
                  <a:rPr lang="en-US" sz="2600" dirty="0" smtClean="0">
                    <a:cs typeface="Times New Roman" panose="02020603050405020304" pitchFamily="18" charset="0"/>
                  </a:rPr>
                  <a:t>) takes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600" dirty="0" smtClean="0">
                    <a:cs typeface="Times New Roman" panose="02020603050405020304" pitchFamily="18" charset="0"/>
                  </a:rPr>
                  <a:t> time.</a:t>
                </a:r>
                <a:endParaRPr lang="he-IL" sz="26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5" y="2677297"/>
                <a:ext cx="9144000" cy="492443"/>
              </a:xfrm>
              <a:prstGeom prst="rect">
                <a:avLst/>
              </a:prstGeom>
              <a:blipFill rotWithShape="0">
                <a:blip r:embed="rId5"/>
                <a:stretch>
                  <a:fillRect t="-11111" b="-3086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7415" y="4055321"/>
                <a:ext cx="9144000" cy="89255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600" dirty="0" smtClean="0">
                    <a:cs typeface="Times New Roman" panose="02020603050405020304" pitchFamily="18" charset="0"/>
                  </a:rPr>
                  <a:t>Each one of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sz="26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6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and</a:t>
                </a:r>
                <a:r>
                  <a:rPr lang="en-US" sz="26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sz="2600" dirty="0" smtClean="0">
                    <a:cs typeface="Times New Roman" panose="02020603050405020304" pitchFamily="18" charset="0"/>
                  </a:rPr>
                  <a:t> can be represented, </a:t>
                </a:r>
                <a:br>
                  <a:rPr lang="en-US" sz="2600" dirty="0" smtClean="0">
                    <a:cs typeface="Times New Roman" panose="02020603050405020304" pitchFamily="18" charset="0"/>
                  </a:rPr>
                </a:br>
                <a:r>
                  <a:rPr lang="en-US" sz="2600" dirty="0" smtClean="0">
                    <a:cs typeface="Times New Roman" panose="02020603050405020304" pitchFamily="18" charset="0"/>
                  </a:rPr>
                  <a:t>as a </a:t>
                </a:r>
                <a:r>
                  <a:rPr lang="en-US" sz="2600" i="1" dirty="0" smtClean="0">
                    <a:solidFill>
                      <a:srgbClr val="CC3300"/>
                    </a:solidFill>
                    <a:cs typeface="Times New Roman" panose="02020603050405020304" pitchFamily="18" charset="0"/>
                  </a:rPr>
                  <a:t>bit vectors</a:t>
                </a:r>
                <a:r>
                  <a:rPr lang="en-US" sz="2600" dirty="0" smtClean="0">
                    <a:cs typeface="Times New Roman" panose="02020603050405020304" pitchFamily="18" charset="0"/>
                  </a:rPr>
                  <a:t>, in a single word!</a:t>
                </a:r>
                <a:endParaRPr lang="he-IL" sz="26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5" y="4055321"/>
                <a:ext cx="9144000" cy="892552"/>
              </a:xfrm>
              <a:prstGeom prst="rect">
                <a:avLst/>
              </a:prstGeom>
              <a:blipFill rotWithShape="0">
                <a:blip r:embed="rId6"/>
                <a:stretch>
                  <a:fillRect t="-6122" b="-1632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7415" y="5086201"/>
                <a:ext cx="9144000" cy="129266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600" dirty="0" smtClean="0">
                    <a:cs typeface="Times New Roman" panose="02020603050405020304" pitchFamily="18" charset="0"/>
                  </a:rPr>
                  <a:t>Each required manipulation of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sz="26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600" dirty="0" smtClean="0"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sz="2600" dirty="0" smtClean="0">
                    <a:cs typeface="Times New Roman" panose="02020603050405020304" pitchFamily="18" charset="0"/>
                  </a:rPr>
                  <a:t>,</a:t>
                </a:r>
                <a:br>
                  <a:rPr lang="en-US" sz="2600" dirty="0" smtClean="0">
                    <a:cs typeface="Times New Roman" panose="02020603050405020304" pitchFamily="18" charset="0"/>
                  </a:rPr>
                </a:br>
                <a:r>
                  <a:rPr lang="en-US" sz="2600" dirty="0" smtClean="0">
                    <a:cs typeface="Times New Roman" panose="02020603050405020304" pitchFamily="18" charset="0"/>
                  </a:rPr>
                  <a:t>other than the </a:t>
                </a:r>
                <a:r>
                  <a:rPr lang="en-US" sz="2600" i="1" dirty="0" smtClean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binary search</a:t>
                </a:r>
                <a:r>
                  <a:rPr lang="en-US" sz="2600" dirty="0" smtClean="0">
                    <a:cs typeface="Times New Roman" panose="02020603050405020304" pitchFamily="18" charset="0"/>
                  </a:rPr>
                  <a:t>, can be done in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600" dirty="0" smtClean="0">
                    <a:cs typeface="Times New Roman" panose="02020603050405020304" pitchFamily="18" charset="0"/>
                  </a:rPr>
                  <a:t> time,</a:t>
                </a:r>
                <a:br>
                  <a:rPr lang="en-US" sz="2600" dirty="0" smtClean="0">
                    <a:cs typeface="Times New Roman" panose="02020603050405020304" pitchFamily="18" charset="0"/>
                  </a:rPr>
                </a:br>
                <a:r>
                  <a:rPr lang="en-US" sz="2600" dirty="0" smtClean="0">
                    <a:cs typeface="Times New Roman" panose="02020603050405020304" pitchFamily="18" charset="0"/>
                  </a:rPr>
                  <a:t>possibly using </a:t>
                </a:r>
                <a:r>
                  <a:rPr lang="en-US" sz="2600" i="1" dirty="0" smtClean="0">
                    <a:solidFill>
                      <a:srgbClr val="00B050"/>
                    </a:solidFill>
                    <a:cs typeface="Times New Roman" panose="02020603050405020304" pitchFamily="18" charset="0"/>
                  </a:rPr>
                  <a:t>table look-up</a:t>
                </a:r>
                <a:r>
                  <a:rPr lang="en-US" sz="2600" dirty="0" smtClean="0">
                    <a:cs typeface="Times New Roman" panose="02020603050405020304" pitchFamily="18" charset="0"/>
                  </a:rPr>
                  <a:t>.</a:t>
                </a:r>
                <a:endParaRPr lang="he-IL" sz="26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5" y="5086201"/>
                <a:ext cx="9144000" cy="1292662"/>
              </a:xfrm>
              <a:prstGeom prst="rect">
                <a:avLst/>
              </a:prstGeom>
              <a:blipFill rotWithShape="0">
                <a:blip r:embed="rId7"/>
                <a:stretch>
                  <a:fillRect t="-4245" b="-1132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951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22045-5F67-491E-BB82-F45F889CE585}" type="slidenum">
              <a:rPr lang="he-IL" smtClean="0"/>
              <a:pPr>
                <a:defRPr/>
              </a:pPr>
              <a:t>28</a:t>
            </a:fld>
            <a:endParaRPr lang="da-DK"/>
          </a:p>
        </p:txBody>
      </p:sp>
      <p:sp>
        <p:nvSpPr>
          <p:cNvPr id="3" name="TextBox 2"/>
          <p:cNvSpPr txBox="1"/>
          <p:nvPr/>
        </p:nvSpPr>
        <p:spPr>
          <a:xfrm>
            <a:off x="0" y="234341"/>
            <a:ext cx="9144000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dirty="0" smtClean="0">
                <a:solidFill>
                  <a:srgbClr val="0099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Implementation of </a:t>
            </a:r>
            <a:r>
              <a:rPr lang="en-US" sz="4000" kern="0" dirty="0" err="1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Komlós</a:t>
            </a:r>
            <a:r>
              <a:rPr lang="en-US" sz="4000" kern="0" dirty="0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’ </a:t>
            </a:r>
            <a:r>
              <a:rPr lang="en-US" sz="4000" dirty="0">
                <a:solidFill>
                  <a:srgbClr val="0099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algorithm </a:t>
            </a:r>
          </a:p>
        </p:txBody>
      </p:sp>
      <p:sp>
        <p:nvSpPr>
          <p:cNvPr id="4" name="Rectangle 3"/>
          <p:cNvSpPr/>
          <p:nvPr/>
        </p:nvSpPr>
        <p:spPr>
          <a:xfrm>
            <a:off x="3118719" y="955135"/>
            <a:ext cx="29065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kern="0" dirty="0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[Hagerup (2009)]</a:t>
            </a:r>
            <a:endParaRPr lang="en-US" kern="0" dirty="0">
              <a:solidFill>
                <a:srgbClr val="C00000"/>
              </a:solidFill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  <p:sp>
        <p:nvSpPr>
          <p:cNvPr id="11" name="Oval 56"/>
          <p:cNvSpPr>
            <a:spLocks noChangeAspect="1" noChangeArrowheads="1"/>
          </p:cNvSpPr>
          <p:nvPr/>
        </p:nvSpPr>
        <p:spPr bwMode="auto">
          <a:xfrm>
            <a:off x="6538849" y="2393897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2" name="Oval 56"/>
          <p:cNvSpPr>
            <a:spLocks noChangeAspect="1" noChangeArrowheads="1"/>
          </p:cNvSpPr>
          <p:nvPr/>
        </p:nvSpPr>
        <p:spPr bwMode="auto">
          <a:xfrm>
            <a:off x="4136464" y="2393897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3" name="Oval 56"/>
          <p:cNvSpPr>
            <a:spLocks noChangeAspect="1" noChangeArrowheads="1"/>
          </p:cNvSpPr>
          <p:nvPr/>
        </p:nvSpPr>
        <p:spPr bwMode="auto">
          <a:xfrm>
            <a:off x="2534874" y="2393897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4" name="Oval 56"/>
          <p:cNvSpPr>
            <a:spLocks noChangeAspect="1" noChangeArrowheads="1"/>
          </p:cNvSpPr>
          <p:nvPr/>
        </p:nvSpPr>
        <p:spPr bwMode="auto">
          <a:xfrm>
            <a:off x="4937259" y="2393897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6" name="Oval 56"/>
          <p:cNvSpPr>
            <a:spLocks noChangeAspect="1" noChangeArrowheads="1"/>
          </p:cNvSpPr>
          <p:nvPr/>
        </p:nvSpPr>
        <p:spPr bwMode="auto">
          <a:xfrm>
            <a:off x="5738054" y="2393897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7" name="Oval 56"/>
          <p:cNvSpPr>
            <a:spLocks noChangeAspect="1" noChangeArrowheads="1"/>
          </p:cNvSpPr>
          <p:nvPr/>
        </p:nvSpPr>
        <p:spPr bwMode="auto">
          <a:xfrm>
            <a:off x="7339641" y="2393897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8" name="Oval 56"/>
          <p:cNvSpPr>
            <a:spLocks noChangeAspect="1" noChangeArrowheads="1"/>
          </p:cNvSpPr>
          <p:nvPr/>
        </p:nvSpPr>
        <p:spPr bwMode="auto">
          <a:xfrm>
            <a:off x="3335669" y="2393897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20" name="Oval 56"/>
          <p:cNvSpPr>
            <a:spLocks noChangeAspect="1" noChangeArrowheads="1"/>
          </p:cNvSpPr>
          <p:nvPr/>
        </p:nvSpPr>
        <p:spPr bwMode="auto">
          <a:xfrm>
            <a:off x="1734079" y="2393897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cxnSp>
        <p:nvCxnSpPr>
          <p:cNvPr id="21" name="Straight Connector 20"/>
          <p:cNvCxnSpPr>
            <a:stCxn id="18" idx="6"/>
            <a:endCxn id="12" idx="2"/>
          </p:cNvCxnSpPr>
          <p:nvPr/>
        </p:nvCxnSpPr>
        <p:spPr bwMode="auto">
          <a:xfrm>
            <a:off x="3551845" y="2493194"/>
            <a:ext cx="584619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stCxn id="12" idx="6"/>
            <a:endCxn id="14" idx="2"/>
          </p:cNvCxnSpPr>
          <p:nvPr/>
        </p:nvCxnSpPr>
        <p:spPr bwMode="auto">
          <a:xfrm>
            <a:off x="4352640" y="2493194"/>
            <a:ext cx="584619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stCxn id="14" idx="6"/>
            <a:endCxn id="16" idx="2"/>
          </p:cNvCxnSpPr>
          <p:nvPr/>
        </p:nvCxnSpPr>
        <p:spPr bwMode="auto">
          <a:xfrm>
            <a:off x="5153435" y="2493194"/>
            <a:ext cx="584619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stCxn id="16" idx="6"/>
            <a:endCxn id="11" idx="2"/>
          </p:cNvCxnSpPr>
          <p:nvPr/>
        </p:nvCxnSpPr>
        <p:spPr bwMode="auto">
          <a:xfrm>
            <a:off x="5954230" y="2493194"/>
            <a:ext cx="584619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11" idx="6"/>
            <a:endCxn id="17" idx="2"/>
          </p:cNvCxnSpPr>
          <p:nvPr/>
        </p:nvCxnSpPr>
        <p:spPr bwMode="auto">
          <a:xfrm>
            <a:off x="6755025" y="2493194"/>
            <a:ext cx="584616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stCxn id="20" idx="6"/>
            <a:endCxn id="13" idx="2"/>
          </p:cNvCxnSpPr>
          <p:nvPr/>
        </p:nvCxnSpPr>
        <p:spPr bwMode="auto">
          <a:xfrm>
            <a:off x="1950255" y="2493194"/>
            <a:ext cx="584619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13" idx="6"/>
            <a:endCxn id="18" idx="2"/>
          </p:cNvCxnSpPr>
          <p:nvPr/>
        </p:nvCxnSpPr>
        <p:spPr bwMode="auto">
          <a:xfrm>
            <a:off x="2751050" y="2493194"/>
            <a:ext cx="584619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Elbow Connector 32"/>
          <p:cNvCxnSpPr>
            <a:stCxn id="20" idx="0"/>
            <a:endCxn id="18" idx="0"/>
          </p:cNvCxnSpPr>
          <p:nvPr/>
        </p:nvCxnSpPr>
        <p:spPr bwMode="auto">
          <a:xfrm rot="5400000" flipH="1" flipV="1">
            <a:off x="2642962" y="1593102"/>
            <a:ext cx="12700" cy="1601590"/>
          </a:xfrm>
          <a:prstGeom prst="bentConnector3">
            <a:avLst>
              <a:gd name="adj1" fmla="val 1800000"/>
            </a:avLst>
          </a:prstGeom>
          <a:solidFill>
            <a:schemeClr val="accent1"/>
          </a:solidFill>
          <a:ln w="31750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7305096" y="2730679"/>
            <a:ext cx="317297" cy="52597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cs typeface="Times New Roman" panose="02020603050405020304" pitchFamily="18" charset="0"/>
              </a:rPr>
              <a:t>0</a:t>
            </a:r>
            <a:endParaRPr lang="he-IL" dirty="0">
              <a:solidFill>
                <a:schemeClr val="accent2"/>
              </a:solidFill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473081" y="2730679"/>
            <a:ext cx="317297" cy="52597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cs typeface="Times New Roman" panose="02020603050405020304" pitchFamily="18" charset="0"/>
              </a:rPr>
              <a:t>1</a:t>
            </a:r>
            <a:endParaRPr lang="he-IL" dirty="0">
              <a:solidFill>
                <a:schemeClr val="accent2"/>
              </a:solidFill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702025" y="2730679"/>
            <a:ext cx="317297" cy="52597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cs typeface="Times New Roman" panose="02020603050405020304" pitchFamily="18" charset="0"/>
              </a:rPr>
              <a:t>2</a:t>
            </a:r>
            <a:endParaRPr lang="he-IL" dirty="0">
              <a:solidFill>
                <a:schemeClr val="accent2"/>
              </a:solidFill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900489" y="2730679"/>
            <a:ext cx="317297" cy="52597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cs typeface="Times New Roman" panose="02020603050405020304" pitchFamily="18" charset="0"/>
              </a:rPr>
              <a:t>3</a:t>
            </a:r>
            <a:endParaRPr lang="he-IL" dirty="0">
              <a:solidFill>
                <a:schemeClr val="accent2"/>
              </a:solidFill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098953" y="2730679"/>
            <a:ext cx="317297" cy="52597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cs typeface="Times New Roman" panose="02020603050405020304" pitchFamily="18" charset="0"/>
              </a:rPr>
              <a:t>4</a:t>
            </a:r>
            <a:endParaRPr lang="he-IL" dirty="0">
              <a:solidFill>
                <a:schemeClr val="accent2"/>
              </a:solidFill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97417" y="2730679"/>
            <a:ext cx="317297" cy="52597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cs typeface="Times New Roman" panose="02020603050405020304" pitchFamily="18" charset="0"/>
              </a:rPr>
              <a:t>5</a:t>
            </a:r>
            <a:endParaRPr lang="he-IL" dirty="0">
              <a:solidFill>
                <a:schemeClr val="accent2"/>
              </a:solidFill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495881" y="2730679"/>
            <a:ext cx="317297" cy="52597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cs typeface="Times New Roman" panose="02020603050405020304" pitchFamily="18" charset="0"/>
              </a:rPr>
              <a:t>6</a:t>
            </a:r>
            <a:endParaRPr lang="he-IL" dirty="0">
              <a:solidFill>
                <a:schemeClr val="accent2"/>
              </a:solidFill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94345" y="2730679"/>
            <a:ext cx="317297" cy="52597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cs typeface="Times New Roman" panose="02020603050405020304" pitchFamily="18" charset="0"/>
              </a:rPr>
              <a:t>7</a:t>
            </a:r>
            <a:endParaRPr lang="he-IL" dirty="0">
              <a:solidFill>
                <a:schemeClr val="accent2"/>
              </a:solidFill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362300" y="2215457"/>
                <a:ext cx="317297" cy="52597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</m:oMath>
                  </m:oMathPara>
                </a14:m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300" y="2215457"/>
                <a:ext cx="317297" cy="52597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Elbow Connector 44"/>
          <p:cNvCxnSpPr>
            <a:stCxn id="20" idx="0"/>
            <a:endCxn id="13" idx="0"/>
          </p:cNvCxnSpPr>
          <p:nvPr/>
        </p:nvCxnSpPr>
        <p:spPr bwMode="auto">
          <a:xfrm rot="5400000" flipH="1" flipV="1">
            <a:off x="2242564" y="1993500"/>
            <a:ext cx="12700" cy="800795"/>
          </a:xfrm>
          <a:prstGeom prst="bentConnector3">
            <a:avLst>
              <a:gd name="adj1" fmla="val 870953"/>
            </a:avLst>
          </a:prstGeom>
          <a:solidFill>
            <a:schemeClr val="accent1"/>
          </a:solidFill>
          <a:ln w="31750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Elbow Connector 48"/>
          <p:cNvCxnSpPr>
            <a:stCxn id="20" idx="0"/>
            <a:endCxn id="16" idx="0"/>
          </p:cNvCxnSpPr>
          <p:nvPr/>
        </p:nvCxnSpPr>
        <p:spPr bwMode="auto">
          <a:xfrm rot="5400000" flipH="1" flipV="1">
            <a:off x="3844154" y="391910"/>
            <a:ext cx="12700" cy="4003975"/>
          </a:xfrm>
          <a:prstGeom prst="bentConnector3">
            <a:avLst>
              <a:gd name="adj1" fmla="val 2845173"/>
            </a:avLst>
          </a:prstGeom>
          <a:solidFill>
            <a:schemeClr val="accent1"/>
          </a:solidFill>
          <a:ln w="31750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Elbow Connector 52"/>
          <p:cNvCxnSpPr>
            <a:stCxn id="20" idx="0"/>
            <a:endCxn id="17" idx="0"/>
          </p:cNvCxnSpPr>
          <p:nvPr/>
        </p:nvCxnSpPr>
        <p:spPr bwMode="auto">
          <a:xfrm rot="5400000" flipH="1" flipV="1">
            <a:off x="4644948" y="-408884"/>
            <a:ext cx="12700" cy="5605562"/>
          </a:xfrm>
          <a:prstGeom prst="bentConnector3">
            <a:avLst>
              <a:gd name="adj1" fmla="val 4006449"/>
            </a:avLst>
          </a:prstGeom>
          <a:solidFill>
            <a:schemeClr val="accent1"/>
          </a:solidFill>
          <a:ln w="31750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311340" y="2506725"/>
                <a:ext cx="274297" cy="52597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9</m:t>
                      </m:r>
                    </m:oMath>
                  </m:oMathPara>
                </a14:m>
                <a:endParaRPr lang="he-IL" dirty="0">
                  <a:solidFill>
                    <a:srgbClr val="FF000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340" y="2506725"/>
                <a:ext cx="274297" cy="52597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2118348" y="2506725"/>
                <a:ext cx="274297" cy="52597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</m:oMath>
                  </m:oMathPara>
                </a14:m>
                <a:endParaRPr lang="he-IL" dirty="0">
                  <a:solidFill>
                    <a:srgbClr val="FF000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348" y="2506725"/>
                <a:ext cx="274297" cy="52597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2916596" y="2506725"/>
                <a:ext cx="274297" cy="52597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4</m:t>
                      </m:r>
                    </m:oMath>
                  </m:oMathPara>
                </a14:m>
                <a:endParaRPr lang="he-IL" dirty="0">
                  <a:solidFill>
                    <a:srgbClr val="FF000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6596" y="2506725"/>
                <a:ext cx="274297" cy="52597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3714844" y="2506725"/>
                <a:ext cx="274297" cy="52597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he-IL" dirty="0">
                  <a:solidFill>
                    <a:srgbClr val="FF000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844" y="2506725"/>
                <a:ext cx="274297" cy="52597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4513092" y="2506725"/>
                <a:ext cx="274297" cy="52597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he-IL" dirty="0">
                  <a:solidFill>
                    <a:srgbClr val="FF000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092" y="2506725"/>
                <a:ext cx="274297" cy="52597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6109588" y="2506725"/>
                <a:ext cx="274297" cy="52597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5</m:t>
                      </m:r>
                    </m:oMath>
                  </m:oMathPara>
                </a14:m>
                <a:endParaRPr lang="he-IL" dirty="0">
                  <a:solidFill>
                    <a:srgbClr val="FF000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9588" y="2506725"/>
                <a:ext cx="274297" cy="52597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907834" y="2506725"/>
                <a:ext cx="274297" cy="52597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8</m:t>
                      </m:r>
                    </m:oMath>
                  </m:oMathPara>
                </a14:m>
                <a:endParaRPr lang="he-IL" dirty="0">
                  <a:solidFill>
                    <a:srgbClr val="FF000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7834" y="2506725"/>
                <a:ext cx="274297" cy="525978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1" y="3698333"/>
                <a:ext cx="9144000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01100101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      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  </a:t>
                </a:r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3698333"/>
                <a:ext cx="9144000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19669" y="4293187"/>
                <a:ext cx="9144000" cy="53655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11001000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acc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 </a:t>
                </a:r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69" y="4293187"/>
                <a:ext cx="9144000" cy="53655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/>
          <p:cNvSpPr txBox="1"/>
          <p:nvPr/>
        </p:nvSpPr>
        <p:spPr>
          <a:xfrm>
            <a:off x="17415" y="4923974"/>
            <a:ext cx="9144000" cy="4924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600" dirty="0" smtClean="0">
                <a:cs typeface="Times New Roman" panose="02020603050405020304" pitchFamily="18" charset="0"/>
              </a:rPr>
              <a:t>For concreteness, bit </a:t>
            </a:r>
            <a:r>
              <a:rPr lang="en-US" sz="2600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0</a:t>
            </a:r>
            <a:r>
              <a:rPr lang="en-US" sz="2600" dirty="0" smtClean="0">
                <a:cs typeface="Times New Roman" panose="02020603050405020304" pitchFamily="18" charset="0"/>
              </a:rPr>
              <a:t> is the </a:t>
            </a:r>
            <a:r>
              <a:rPr lang="en-US" sz="2600" i="1" dirty="0" smtClean="0">
                <a:cs typeface="Times New Roman" panose="02020603050405020304" pitchFamily="18" charset="0"/>
              </a:rPr>
              <a:t>least significant bit</a:t>
            </a:r>
            <a:r>
              <a:rPr lang="en-US" sz="2600" dirty="0" smtClean="0">
                <a:cs typeface="Times New Roman" panose="02020603050405020304" pitchFamily="18" charset="0"/>
              </a:rPr>
              <a:t>. </a:t>
            </a:r>
            <a:endParaRPr lang="he-IL" sz="2600" dirty="0"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2509119" y="3231305"/>
                <a:ext cx="6030197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76543210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</m:oMath>
                  </m:oMathPara>
                </a14:m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119" y="3231305"/>
                <a:ext cx="6030197" cy="5232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7587" y="5445079"/>
                <a:ext cx="9144000" cy="49244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600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600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600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2600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sz="26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600" dirty="0" smtClean="0">
                    <a:cs typeface="Times New Roman" panose="02020603050405020304" pitchFamily="18" charset="0"/>
                  </a:rPr>
                  <a:t>may contain </a:t>
                </a:r>
                <a:r>
                  <a:rPr lang="en-US" sz="2600" i="1" dirty="0" smtClean="0">
                    <a:cs typeface="Times New Roman" panose="02020603050405020304" pitchFamily="18" charset="0"/>
                  </a:rPr>
                  <a:t>repeated </a:t>
                </a:r>
                <a:r>
                  <a:rPr lang="en-US" sz="2600" dirty="0" smtClean="0">
                    <a:cs typeface="Times New Roman" panose="02020603050405020304" pitchFamily="18" charset="0"/>
                  </a:rPr>
                  <a:t>numbers.</a:t>
                </a:r>
                <a:endParaRPr lang="he-IL" sz="26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7" y="5445079"/>
                <a:ext cx="9144000" cy="492443"/>
              </a:xfrm>
              <a:prstGeom prst="rect">
                <a:avLst/>
              </a:prstGeom>
              <a:blipFill rotWithShape="0">
                <a:blip r:embed="rId14"/>
                <a:stretch>
                  <a:fillRect t="-11111" b="-3086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12506" y="5907192"/>
                <a:ext cx="9144000" cy="49244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600" b="0" dirty="0" smtClean="0">
                    <a:cs typeface="Times New Roman" panose="02020603050405020304" pitchFamily="18" charset="0"/>
                  </a:rPr>
                  <a:t>How do we recover </a:t>
                </a:r>
                <a14:m>
                  <m:oMath xmlns:m="http://schemas.openxmlformats.org/officeDocument/2006/math">
                    <m:r>
                      <a:rPr lang="en-US" sz="2600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600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600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2600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sz="26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600" dirty="0" smtClean="0">
                    <a:cs typeface="Times New Roman" panose="02020603050405020304" pitchFamily="18" charset="0"/>
                  </a:rPr>
                  <a:t>from the bit vector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acc>
                    <m:r>
                      <a:rPr lang="en-US" sz="24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4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24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sz="2600" dirty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600" dirty="0" smtClean="0">
                    <a:cs typeface="Times New Roman" panose="02020603050405020304" pitchFamily="18" charset="0"/>
                  </a:rPr>
                  <a:t>?</a:t>
                </a:r>
                <a:endParaRPr lang="he-IL" sz="26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6" y="5907192"/>
                <a:ext cx="9144000" cy="492443"/>
              </a:xfrm>
              <a:prstGeom prst="rect">
                <a:avLst/>
              </a:prstGeom>
              <a:blipFill rotWithShape="0">
                <a:blip r:embed="rId15"/>
                <a:stretch>
                  <a:fillRect t="-11111" b="-3086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9471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  <p:bldP spid="66" grpId="0"/>
      <p:bldP spid="67" grpId="0"/>
      <p:bldP spid="68" grpId="0"/>
      <p:bldP spid="6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22045-5F67-491E-BB82-F45F889CE585}" type="slidenum">
              <a:rPr lang="he-IL" smtClean="0"/>
              <a:pPr>
                <a:defRPr/>
              </a:pPr>
              <a:t>29</a:t>
            </a:fld>
            <a:endParaRPr lang="da-DK"/>
          </a:p>
        </p:txBody>
      </p:sp>
      <p:sp>
        <p:nvSpPr>
          <p:cNvPr id="3" name="TextBox 2"/>
          <p:cNvSpPr txBox="1"/>
          <p:nvPr/>
        </p:nvSpPr>
        <p:spPr>
          <a:xfrm>
            <a:off x="0" y="234341"/>
            <a:ext cx="9144000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dirty="0" smtClean="0">
                <a:solidFill>
                  <a:srgbClr val="0099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Implementation of </a:t>
            </a:r>
            <a:r>
              <a:rPr lang="en-US" sz="4000" kern="0" dirty="0" err="1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Komlós</a:t>
            </a:r>
            <a:r>
              <a:rPr lang="en-US" sz="4000" kern="0" dirty="0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’ </a:t>
            </a:r>
            <a:r>
              <a:rPr lang="en-US" sz="4000" dirty="0">
                <a:solidFill>
                  <a:srgbClr val="0099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algorithm </a:t>
            </a:r>
          </a:p>
        </p:txBody>
      </p:sp>
      <p:sp>
        <p:nvSpPr>
          <p:cNvPr id="4" name="Rectangle 3"/>
          <p:cNvSpPr/>
          <p:nvPr/>
        </p:nvSpPr>
        <p:spPr>
          <a:xfrm>
            <a:off x="3118719" y="955135"/>
            <a:ext cx="29065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kern="0" dirty="0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[Hagerup (2009)]</a:t>
            </a:r>
            <a:endParaRPr lang="en-US" kern="0" dirty="0">
              <a:solidFill>
                <a:srgbClr val="C00000"/>
              </a:solidFill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1" y="1656173"/>
                <a:ext cx="9144000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|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&gt;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   </a:t>
                </a:r>
                <a:r>
                  <a:rPr lang="en-US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(</a:t>
                </a:r>
                <a:r>
                  <a:rPr lang="en-US" i="1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Successor</a:t>
                </a:r>
                <a:r>
                  <a:rPr lang="en-US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)</a:t>
                </a:r>
                <a:endParaRPr lang="he-IL" dirty="0">
                  <a:solidFill>
                    <a:schemeClr val="accent2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1656173"/>
                <a:ext cx="9144000" cy="523220"/>
              </a:xfrm>
              <a:prstGeom prst="rect">
                <a:avLst/>
              </a:prstGeom>
              <a:blipFill rotWithShape="0">
                <a:blip r:embed="rId3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19669" y="3546427"/>
                <a:ext cx="9144000" cy="52463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𝑆𝑢𝑏𝑆𝑒𝑞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d>
                      <m:r>
                        <a:rPr lang="en-US" b="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↑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he-IL" dirty="0">
                  <a:solidFill>
                    <a:schemeClr val="accent2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69" y="3546427"/>
                <a:ext cx="9144000" cy="5246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15241" y="2250533"/>
                <a:ext cx="9144000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↑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 </a:t>
                </a:r>
                <a:endParaRPr lang="he-IL" dirty="0">
                  <a:solidFill>
                    <a:schemeClr val="accent2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1" y="2250533"/>
                <a:ext cx="9144000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5241" y="2966813"/>
                <a:ext cx="9144000" cy="52411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↑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he-IL" dirty="0">
                  <a:solidFill>
                    <a:schemeClr val="accent2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1" y="2966813"/>
                <a:ext cx="9144000" cy="5241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/>
          <p:cNvSpPr txBox="1"/>
          <p:nvPr/>
        </p:nvSpPr>
        <p:spPr>
          <a:xfrm>
            <a:off x="19669" y="4231733"/>
            <a:ext cx="9144000" cy="5241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Exercise: </a:t>
            </a:r>
            <a:r>
              <a:rPr lang="en-US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Understand and prove these two relations.</a:t>
            </a:r>
            <a:endParaRPr lang="he-IL" dirty="0">
              <a:solidFill>
                <a:schemeClr val="tx2"/>
              </a:solidFill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19669" y="5054693"/>
                <a:ext cx="9144000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How do we implement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↑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US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↑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US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 ?</a:t>
                </a:r>
                <a:endParaRPr lang="he-IL" dirty="0">
                  <a:solidFill>
                    <a:schemeClr val="tx2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69" y="5054693"/>
                <a:ext cx="9144000" cy="523220"/>
              </a:xfrm>
              <a:prstGeom prst="rect">
                <a:avLst/>
              </a:prstGeom>
              <a:blipFill rotWithShape="0">
                <a:blip r:embed="rId7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/>
          <p:cNvSpPr txBox="1"/>
          <p:nvPr/>
        </p:nvSpPr>
        <p:spPr>
          <a:xfrm>
            <a:off x="34909" y="5527133"/>
            <a:ext cx="9144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What other </a:t>
            </a:r>
            <a:r>
              <a:rPr lang="en-US" i="1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bit operations </a:t>
            </a:r>
            <a:r>
              <a:rPr lang="en-US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do we need?</a:t>
            </a:r>
            <a:endParaRPr lang="he-IL" dirty="0">
              <a:solidFill>
                <a:schemeClr val="tx2"/>
              </a:solidFill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9669" y="5999573"/>
            <a:ext cx="9144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How do we implement the </a:t>
            </a:r>
            <a:r>
              <a:rPr lang="en-US" i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binary search</a:t>
            </a:r>
            <a:r>
              <a:rPr lang="en-US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?</a:t>
            </a:r>
            <a:endParaRPr lang="he-IL" dirty="0">
              <a:solidFill>
                <a:schemeClr val="tx2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402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  <p:bldP spid="46" grpId="0"/>
      <p:bldP spid="47" grpId="0"/>
      <p:bldP spid="48" grpId="0"/>
      <p:bldP spid="50" grpId="0"/>
      <p:bldP spid="51" grpId="0"/>
      <p:bldP spid="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78585"/>
            <a:ext cx="9144000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800" dirty="0" smtClean="0">
                <a:solidFill>
                  <a:srgbClr val="0099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MST verification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eaLnBrk="1" hangingPunct="1"/>
            <a:fld id="{1A258CD8-A675-4C46-B3B4-D53A5BEE1A9B}" type="slidenum">
              <a:rPr lang="he-IL" altLang="en-US" sz="140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3</a:t>
            </a:fld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-10556" y="1503389"/>
                <a:ext cx="9144000" cy="138499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b="1" dirty="0" smtClean="0">
                    <a:cs typeface="Times New Roman" panose="02020603050405020304" pitchFamily="18" charset="0"/>
                  </a:rPr>
                  <a:t>The MST verification problem:</a:t>
                </a:r>
                <a:br>
                  <a:rPr lang="en-US" b="1" dirty="0" smtClean="0">
                    <a:cs typeface="Times New Roman" panose="02020603050405020304" pitchFamily="18" charset="0"/>
                  </a:rPr>
                </a:br>
                <a:r>
                  <a:rPr lang="en-US" dirty="0" smtClean="0">
                    <a:cs typeface="Times New Roman" panose="02020603050405020304" pitchFamily="18" charset="0"/>
                  </a:rPr>
                  <a:t>Given a weighted undirected graph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:br>
                  <a:rPr lang="en-US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</a:br>
                <a:r>
                  <a:rPr lang="en-US" dirty="0" smtClean="0">
                    <a:cs typeface="Times New Roman" panose="02020603050405020304" pitchFamily="18" charset="0"/>
                  </a:rPr>
                  <a:t>and a spanning tree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, is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 an MST?</a:t>
                </a:r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556" y="1503389"/>
                <a:ext cx="9144000" cy="1384995"/>
              </a:xfrm>
              <a:prstGeom prst="rect">
                <a:avLst/>
              </a:prstGeom>
              <a:blipFill rotWithShape="0">
                <a:blip r:embed="rId3"/>
                <a:stretch>
                  <a:fillRect t="-4846" b="-1145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-2493" y="3286162"/>
                <a:ext cx="9144000" cy="181588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b="1" dirty="0" smtClean="0">
                    <a:cs typeface="Times New Roman" panose="02020603050405020304" pitchFamily="18" charset="0"/>
                  </a:rPr>
                  <a:t>Lemma:</a:t>
                </a:r>
                <a:br>
                  <a:rPr lang="en-US" b="1" dirty="0" smtClean="0">
                    <a:cs typeface="Times New Roman" panose="02020603050405020304" pitchFamily="18" charset="0"/>
                  </a:rPr>
                </a:br>
                <a:r>
                  <a:rPr lang="en-US" dirty="0" smtClean="0">
                    <a:cs typeface="Times New Roman" panose="02020603050405020304" pitchFamily="18" charset="0"/>
                  </a:rPr>
                  <a:t>A</a:t>
                </a:r>
                <a:r>
                  <a:rPr lang="en-US" b="1" dirty="0" smtClean="0"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cs typeface="Times New Roman" panose="02020603050405020304" pitchFamily="18" charset="0"/>
                  </a:rPr>
                  <a:t>tree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 is an MST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:br>
                  <a:rPr lang="en-US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</a:br>
                <a:r>
                  <a:rPr lang="en-US" dirty="0" err="1" smtClean="0">
                    <a:cs typeface="Times New Roman" panose="02020603050405020304" pitchFamily="18" charset="0"/>
                  </a:rPr>
                  <a:t>iff</a:t>
                </a:r>
                <a:r>
                  <a:rPr lang="en-US" dirty="0" smtClean="0">
                    <a:cs typeface="Times New Roman" panose="02020603050405020304" pitchFamily="18" charset="0"/>
                  </a:rPr>
                  <a:t> every edge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∖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cs typeface="Times New Roman" panose="02020603050405020304" pitchFamily="18" charset="0"/>
                  </a:rPr>
                  <a:t>is of maximal weight</a:t>
                </a:r>
                <a:br>
                  <a:rPr lang="en-US" dirty="0" smtClean="0">
                    <a:cs typeface="Times New Roman" panose="02020603050405020304" pitchFamily="18" charset="0"/>
                  </a:rPr>
                </a:br>
                <a:r>
                  <a:rPr lang="en-US" dirty="0" smtClean="0">
                    <a:cs typeface="Times New Roman" panose="02020603050405020304" pitchFamily="18" charset="0"/>
                  </a:rPr>
                  <a:t>on the cycle it closes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.</a:t>
                </a:r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493" y="3286162"/>
                <a:ext cx="9144000" cy="1815882"/>
              </a:xfrm>
              <a:prstGeom prst="rect">
                <a:avLst/>
              </a:prstGeom>
              <a:blipFill rotWithShape="0">
                <a:blip r:embed="rId4"/>
                <a:stretch>
                  <a:fillRect t="-3356" b="-838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804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01341"/>
            <a:ext cx="9144000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dirty="0" smtClean="0">
                <a:solidFill>
                  <a:srgbClr val="0099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Operations on words</a:t>
            </a:r>
            <a:endParaRPr lang="en-US" sz="4000" dirty="0">
              <a:solidFill>
                <a:srgbClr val="0099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1" y="841542"/>
                <a:ext cx="9144000" cy="89255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500" dirty="0" smtClean="0">
                    <a:cs typeface="Times New Roman" panose="02020603050405020304" pitchFamily="18" charset="0"/>
                  </a:rPr>
                  <a:t>Suprisingly (?) </a:t>
                </a:r>
                <a14:m>
                  <m:oMath xmlns:m="http://schemas.openxmlformats.org/officeDocument/2006/math">
                    <m:r>
                      <a:rPr lang="en-US" sz="25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sz="25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↑</m:t>
                    </m:r>
                    <m:r>
                      <a:rPr lang="en-US" sz="25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US" sz="25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500" dirty="0" smtClean="0">
                    <a:cs typeface="Times New Roman" panose="02020603050405020304" pitchFamily="18" charset="0"/>
                  </a:rPr>
                  <a:t>can be implemented using </a:t>
                </a:r>
                <a:br>
                  <a:rPr lang="en-US" sz="2500" dirty="0" smtClean="0">
                    <a:cs typeface="Times New Roman" panose="02020603050405020304" pitchFamily="18" charset="0"/>
                  </a:rPr>
                </a:br>
                <a:r>
                  <a:rPr lang="en-US" sz="2500" dirty="0" smtClean="0">
                    <a:cs typeface="Times New Roman" panose="02020603050405020304" pitchFamily="18" charset="0"/>
                  </a:rPr>
                  <a:t>a </a:t>
                </a:r>
                <a:r>
                  <a:rPr lang="en-US" sz="2500" i="1" dirty="0" smtClean="0">
                    <a:cs typeface="Times New Roman" panose="02020603050405020304" pitchFamily="18" charset="0"/>
                  </a:rPr>
                  <a:t>constant</a:t>
                </a:r>
                <a:r>
                  <a:rPr lang="en-US" sz="2500" dirty="0" smtClean="0">
                    <a:cs typeface="Times New Roman" panose="02020603050405020304" pitchFamily="18" charset="0"/>
                  </a:rPr>
                  <a:t> number of </a:t>
                </a:r>
                <a:r>
                  <a:rPr lang="en-US" sz="2500" i="1" dirty="0" smtClean="0">
                    <a:cs typeface="Times New Roman" panose="02020603050405020304" pitchFamily="18" charset="0"/>
                  </a:rPr>
                  <a:t>standard </a:t>
                </a:r>
                <a:r>
                  <a:rPr lang="en-US" sz="2500" dirty="0" smtClean="0">
                    <a:cs typeface="Times New Roman" panose="02020603050405020304" pitchFamily="18" charset="0"/>
                  </a:rPr>
                  <a:t>word operations.</a:t>
                </a:r>
                <a:endParaRPr lang="he-IL" sz="25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841542"/>
                <a:ext cx="9144000" cy="892552"/>
              </a:xfrm>
              <a:prstGeom prst="rect">
                <a:avLst/>
              </a:prstGeom>
              <a:blipFill rotWithShape="0">
                <a:blip r:embed="rId3"/>
                <a:stretch>
                  <a:fillRect t="-5479" b="-1232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15241" y="1713627"/>
            <a:ext cx="9148428" cy="926976"/>
            <a:chOff x="15241" y="1701026"/>
            <a:chExt cx="9148428" cy="926976"/>
          </a:xfrm>
        </p:grpSpPr>
        <p:sp>
          <p:nvSpPr>
            <p:cNvPr id="65" name="TextBox 64"/>
            <p:cNvSpPr txBox="1"/>
            <p:nvPr/>
          </p:nvSpPr>
          <p:spPr>
            <a:xfrm>
              <a:off x="19669" y="1701026"/>
              <a:ext cx="9144000" cy="4924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500" dirty="0">
                  <a:cs typeface="Times New Roman" panose="02020603050405020304" pitchFamily="18" charset="0"/>
                </a:rPr>
                <a:t>In C notation </a:t>
              </a:r>
              <a:r>
                <a:rPr lang="en-US" sz="2500" dirty="0">
                  <a:solidFill>
                    <a:srgbClr val="C00000"/>
                  </a:solidFill>
                  <a:cs typeface="Times New Roman" panose="02020603050405020304" pitchFamily="18" charset="0"/>
                </a:rPr>
                <a:t>[Hagerup (2009</a:t>
              </a:r>
              <a:r>
                <a:rPr lang="en-US" sz="2500" dirty="0" smtClean="0">
                  <a:solidFill>
                    <a:srgbClr val="C00000"/>
                  </a:solidFill>
                  <a:cs typeface="Times New Roman" panose="02020603050405020304" pitchFamily="18" charset="0"/>
                </a:rPr>
                <a:t>)]</a:t>
              </a:r>
              <a:r>
                <a:rPr lang="en-US" sz="2500" dirty="0" smtClean="0">
                  <a:solidFill>
                    <a:schemeClr val="tx2"/>
                  </a:solidFill>
                  <a:cs typeface="Times New Roman" panose="02020603050405020304" pitchFamily="18" charset="0"/>
                </a:rPr>
                <a:t>:</a:t>
              </a:r>
              <a:endParaRPr lang="en-US" sz="2500" dirty="0">
                <a:solidFill>
                  <a:schemeClr val="tx2"/>
                </a:solidFill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15241" y="2135559"/>
                  <a:ext cx="9144000" cy="492443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5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sz="25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↑</m:t>
                      </m:r>
                      <m:r>
                        <a:rPr lang="en-US" sz="25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</m:oMath>
                  </a14:m>
                  <a:r>
                    <a:rPr lang="en-US" sz="2500" dirty="0">
                      <a:solidFill>
                        <a:schemeClr val="accent2"/>
                      </a:solidFill>
                      <a:cs typeface="Times New Roman" panose="02020603050405020304" pitchFamily="18" charset="0"/>
                    </a:rPr>
                    <a:t> </a:t>
                  </a:r>
                  <a:r>
                    <a:rPr lang="en-US" sz="2500" dirty="0" smtClean="0">
                      <a:solidFill>
                        <a:schemeClr val="accent2"/>
                      </a:solidFill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50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en-US" sz="2500" dirty="0" smtClean="0">
                      <a:solidFill>
                        <a:schemeClr val="accent2"/>
                      </a:solidFill>
                      <a:cs typeface="Times New Roman" panose="02020603050405020304" pitchFamily="18" charset="0"/>
                    </a:rPr>
                    <a:t>  </a:t>
                  </a:r>
                  <a14:m>
                    <m:oMath xmlns:m="http://schemas.openxmlformats.org/officeDocument/2006/math">
                      <m:r>
                        <a:rPr lang="en-US" sz="25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sz="2500" i="1" dirty="0" smtClean="0">
                          <a:latin typeface="Cambria Math" panose="02040503050406030204" pitchFamily="18" charset="0"/>
                        </a:rPr>
                        <m:t>&amp;(~(</m:t>
                      </m:r>
                      <m:r>
                        <a:rPr lang="pt-BR" sz="25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sz="2500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pt-BR" sz="250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pt-BR" sz="2500" i="1" dirty="0" smtClean="0">
                          <a:latin typeface="Cambria Math" panose="02040503050406030204" pitchFamily="18" charset="0"/>
                        </a:rPr>
                        <m:t>)^(</m:t>
                      </m:r>
                      <m:d>
                        <m:dPr>
                          <m:ctrlPr>
                            <a:rPr lang="pt-BR" sz="25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0" i="1" dirty="0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pt-BR" sz="250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pt-BR" sz="250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5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5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pt-BR" sz="2500" i="1" dirty="0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a14:m>
                  <a:endParaRPr lang="he-IL" sz="2500" dirty="0">
                    <a:solidFill>
                      <a:schemeClr val="accent2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1" y="2135559"/>
                  <a:ext cx="9144000" cy="49244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19669" y="2620136"/>
                <a:ext cx="9144000" cy="89255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500" b="1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5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In any case, we can use </a:t>
                </a:r>
                <a:r>
                  <a:rPr lang="en-US" sz="2500" i="1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table look-up </a:t>
                </a:r>
                <a:r>
                  <a:rPr lang="en-US" sz="25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to implement</a:t>
                </a:r>
                <a:br>
                  <a:rPr lang="en-US" sz="25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</a:br>
                <a:r>
                  <a:rPr lang="en-US" sz="25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5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sz="25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↑</m:t>
                    </m:r>
                    <m:r>
                      <a:rPr lang="en-US" sz="25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US" sz="2500" dirty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5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and other operations that we may need. </a:t>
                </a:r>
                <a:endParaRPr lang="he-IL" sz="2500" dirty="0">
                  <a:solidFill>
                    <a:schemeClr val="tx2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69" y="2620136"/>
                <a:ext cx="9144000" cy="892552"/>
              </a:xfrm>
              <a:prstGeom prst="rect">
                <a:avLst/>
              </a:prstGeom>
              <a:blipFill rotWithShape="0">
                <a:blip r:embed="rId5"/>
                <a:stretch>
                  <a:fillRect t="-6164" b="-1232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19669" y="3492221"/>
                <a:ext cx="9144000" cy="89255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5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As both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US" sz="25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US" sz="25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 are only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5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5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lg</m:t>
                        </m:r>
                      </m:fName>
                      <m:e>
                        <m:r>
                          <a:rPr lang="en-US" sz="25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5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 bit long, we can </a:t>
                </a:r>
                <a:br>
                  <a:rPr lang="en-US" sz="25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</a:br>
                <a:r>
                  <a:rPr lang="en-US" sz="25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use a </a:t>
                </a:r>
                <a:r>
                  <a:rPr lang="en-US" sz="2500" i="1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precomputed</a:t>
                </a:r>
                <a:r>
                  <a:rPr lang="en-US" sz="25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5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25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25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500" i="1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table</a:t>
                </a:r>
                <a:r>
                  <a:rPr lang="en-US" sz="25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 to </a:t>
                </a:r>
                <a:r>
                  <a:rPr lang="en-US" sz="2500" i="1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look-up</a:t>
                </a:r>
                <a:r>
                  <a:rPr lang="en-US" sz="25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5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sz="25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↑</m:t>
                    </m:r>
                    <m:r>
                      <a:rPr lang="en-US" sz="25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US" sz="2500" dirty="0" smtClean="0">
                    <a:cs typeface="Times New Roman" panose="02020603050405020304" pitchFamily="18" charset="0"/>
                  </a:rPr>
                  <a:t>.</a:t>
                </a:r>
                <a:endParaRPr lang="he-IL" sz="25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69" y="3492221"/>
                <a:ext cx="9144000" cy="892552"/>
              </a:xfrm>
              <a:prstGeom prst="rect">
                <a:avLst/>
              </a:prstGeom>
              <a:blipFill rotWithShape="0">
                <a:blip r:embed="rId6"/>
                <a:stretch>
                  <a:fillRect t="-6164" b="-1232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34909" y="4364306"/>
                <a:ext cx="9144000" cy="49244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5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But this requires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500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Θ</m:t>
                    </m:r>
                    <m:d>
                      <m:dPr>
                        <m:ctrlPr>
                          <a:rPr lang="en-US" sz="25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5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5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5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5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 space and initialization time.</a:t>
                </a:r>
                <a:endParaRPr lang="he-IL" sz="2500" dirty="0">
                  <a:solidFill>
                    <a:schemeClr val="tx2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9" y="4364306"/>
                <a:ext cx="9144000" cy="492443"/>
              </a:xfrm>
              <a:prstGeom prst="rect">
                <a:avLst/>
              </a:prstGeom>
              <a:blipFill rotWithShape="0">
                <a:blip r:embed="rId7"/>
                <a:stretch>
                  <a:fillRect t="-11111" b="-2469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9669" y="4836282"/>
                <a:ext cx="9144000" cy="129599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5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Use this idea when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US" sz="25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US" sz="25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 are of only, say, </a:t>
                </a:r>
                <a14:m>
                  <m:oMath xmlns:m="http://schemas.openxmlformats.org/officeDocument/2006/math">
                    <m:r>
                      <a:rPr lang="en-US" sz="2500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func>
                      <m:funcPr>
                        <m:ctrlPr>
                          <a:rPr lang="en-US" sz="25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5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lg</m:t>
                        </m:r>
                      </m:fName>
                      <m:e>
                        <m:r>
                          <a:rPr lang="en-US" sz="25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func>
                    <m:r>
                      <a:rPr lang="en-US" sz="25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)/</m:t>
                    </m:r>
                    <m:r>
                      <a:rPr lang="en-US" sz="25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25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5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bits.</a:t>
                </a:r>
                <a:br>
                  <a:rPr lang="en-US" sz="25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</a:br>
                <a:r>
                  <a:rPr lang="en-US" sz="25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Size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500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Θ</m:t>
                    </m:r>
                    <m:d>
                      <m:dPr>
                        <m:ctrlPr>
                          <a:rPr lang="en-US" sz="25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5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5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5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sz="25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/</m:t>
                            </m:r>
                            <m:r>
                              <a:rPr lang="en-US" sz="25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US" sz="25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5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𝑜</m:t>
                    </m:r>
                    <m:r>
                      <a:rPr lang="en-US" sz="25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5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5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5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. Using a constant number of look-ups</a:t>
                </a:r>
                <a:br>
                  <a:rPr lang="en-US" sz="25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</a:br>
                <a:r>
                  <a:rPr lang="en-US" sz="25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we can compute </a:t>
                </a:r>
                <a14:m>
                  <m:oMath xmlns:m="http://schemas.openxmlformats.org/officeDocument/2006/math">
                    <m:r>
                      <a:rPr lang="en-US" sz="25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sz="25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↑</m:t>
                    </m:r>
                    <m:r>
                      <a:rPr lang="en-US" sz="25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US" sz="25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, when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US" sz="25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US" sz="25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 are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5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5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lg</m:t>
                        </m:r>
                      </m:fName>
                      <m:e>
                        <m:r>
                          <a:rPr lang="en-US" sz="25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5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 bit long.</a:t>
                </a:r>
                <a:endParaRPr lang="he-IL" sz="2500" dirty="0">
                  <a:solidFill>
                    <a:schemeClr val="tx2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69" y="4836282"/>
                <a:ext cx="9144000" cy="1295996"/>
              </a:xfrm>
              <a:prstGeom prst="rect">
                <a:avLst/>
              </a:prstGeom>
              <a:blipFill rotWithShape="0">
                <a:blip r:embed="rId8"/>
                <a:stretch>
                  <a:fillRect t="-3756" b="-985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21057" y="6111812"/>
            <a:ext cx="9144000" cy="4924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5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Same applies to any </a:t>
            </a:r>
            <a:r>
              <a:rPr lang="en-US" sz="2500" i="1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decomposable</a:t>
            </a:r>
            <a:r>
              <a:rPr lang="en-US" sz="25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 operation.</a:t>
            </a:r>
            <a:endParaRPr lang="he-IL" sz="2500" dirty="0">
              <a:solidFill>
                <a:schemeClr val="tx2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451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48" grpId="0"/>
      <p:bldP spid="50" grpId="0"/>
      <p:bldP spid="51" grpId="0"/>
      <p:bldP spid="52" grpId="0"/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22045-5F67-491E-BB82-F45F889CE585}" type="slidenum">
              <a:rPr lang="he-IL" smtClean="0"/>
              <a:pPr>
                <a:defRPr/>
              </a:pPr>
              <a:t>31</a:t>
            </a:fld>
            <a:endParaRPr lang="da-DK"/>
          </a:p>
        </p:txBody>
      </p:sp>
      <p:sp>
        <p:nvSpPr>
          <p:cNvPr id="3" name="TextBox 2"/>
          <p:cNvSpPr txBox="1"/>
          <p:nvPr/>
        </p:nvSpPr>
        <p:spPr>
          <a:xfrm>
            <a:off x="0" y="234341"/>
            <a:ext cx="9144000" cy="707886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dirty="0" smtClean="0">
                <a:solidFill>
                  <a:srgbClr val="0099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Implementation of </a:t>
            </a:r>
            <a:r>
              <a:rPr lang="en-US" sz="4000" kern="0" dirty="0" err="1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Komlós</a:t>
            </a:r>
            <a:r>
              <a:rPr lang="en-US" sz="4000" kern="0" dirty="0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’ </a:t>
            </a:r>
            <a:r>
              <a:rPr lang="en-US" sz="4000" dirty="0">
                <a:solidFill>
                  <a:srgbClr val="0099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algorithm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955135"/>
            <a:ext cx="91439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kern="0" dirty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[King (1997</a:t>
            </a:r>
            <a:r>
              <a:rPr lang="en-US" kern="0" dirty="0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)] [Hagerup (2009)]</a:t>
            </a:r>
            <a:endParaRPr lang="en-US" kern="0" dirty="0">
              <a:solidFill>
                <a:srgbClr val="C00000"/>
              </a:solidFill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" y="1689435"/>
            <a:ext cx="9144000" cy="4924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500" dirty="0" smtClean="0">
                <a:cs typeface="Times New Roman" panose="02020603050405020304" pitchFamily="18" charset="0"/>
              </a:rPr>
              <a:t>More details are needed…</a:t>
            </a:r>
            <a:endParaRPr lang="he-IL" sz="2500" dirty="0"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9401" y="2340595"/>
                <a:ext cx="9144000" cy="49244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500" dirty="0" smtClean="0">
                    <a:cs typeface="Times New Roman" panose="02020603050405020304" pitchFamily="18" charset="0"/>
                  </a:rPr>
                  <a:t>For the binary search, given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sz="25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5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25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sz="25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500" dirty="0" smtClean="0"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500" dirty="0" smtClean="0">
                    <a:cs typeface="Times New Roman" panose="02020603050405020304" pitchFamily="18" charset="0"/>
                  </a:rPr>
                  <a:t>, we need to extract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5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500" dirty="0" smtClean="0">
                    <a:cs typeface="Times New Roman" panose="02020603050405020304" pitchFamily="18" charset="0"/>
                  </a:rPr>
                  <a:t>. </a:t>
                </a:r>
                <a:endParaRPr lang="he-IL" sz="25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1" y="2340595"/>
                <a:ext cx="9144000" cy="492443"/>
              </a:xfrm>
              <a:prstGeom prst="rect">
                <a:avLst/>
              </a:prstGeom>
              <a:blipFill rotWithShape="0">
                <a:blip r:embed="rId3"/>
                <a:stretch>
                  <a:fillRect t="-11111" b="-2469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22175" y="2842127"/>
                <a:ext cx="9144000" cy="49244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500" dirty="0" smtClean="0">
                    <a:cs typeface="Times New Roman" panose="02020603050405020304" pitchFamily="18" charset="0"/>
                  </a:rPr>
                  <a:t>Given a word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</m:oMath>
                </a14:m>
                <a:r>
                  <a:rPr lang="en-US" sz="2500" dirty="0" smtClean="0">
                    <a:cs typeface="Times New Roman" panose="02020603050405020304" pitchFamily="18" charset="0"/>
                  </a:rPr>
                  <a:t> and an index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500" dirty="0" smtClean="0">
                    <a:cs typeface="Times New Roman" panose="02020603050405020304" pitchFamily="18" charset="0"/>
                  </a:rPr>
                  <a:t>, find the index of the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500" dirty="0" smtClean="0">
                    <a:cs typeface="Times New Roman" panose="02020603050405020304" pitchFamily="18" charset="0"/>
                  </a:rPr>
                  <a:t>-</a:t>
                </a:r>
                <a:r>
                  <a:rPr lang="en-US" sz="2500" dirty="0" err="1" smtClean="0">
                    <a:cs typeface="Times New Roman" panose="02020603050405020304" pitchFamily="18" charset="0"/>
                  </a:rPr>
                  <a:t>th</a:t>
                </a:r>
                <a:r>
                  <a:rPr lang="en-US" sz="2500" dirty="0" smtClean="0">
                    <a:cs typeface="Times New Roman" panose="02020603050405020304" pitchFamily="18" charset="0"/>
                  </a:rPr>
                  <a:t> </a:t>
                </a:r>
                <a:r>
                  <a:rPr lang="en-US" sz="25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1</a:t>
                </a:r>
                <a:r>
                  <a:rPr lang="en-US" sz="2500" dirty="0" smtClean="0">
                    <a:cs typeface="Times New Roman" panose="02020603050405020304" pitchFamily="18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</m:oMath>
                </a14:m>
                <a:r>
                  <a:rPr lang="en-US" sz="2500" dirty="0" smtClean="0">
                    <a:cs typeface="Times New Roman" panose="02020603050405020304" pitchFamily="18" charset="0"/>
                  </a:rPr>
                  <a:t>.</a:t>
                </a:r>
                <a:endParaRPr lang="he-IL" sz="25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5" y="2842127"/>
                <a:ext cx="9144000" cy="492443"/>
              </a:xfrm>
              <a:prstGeom prst="rect">
                <a:avLst/>
              </a:prstGeom>
              <a:blipFill rotWithShape="0">
                <a:blip r:embed="rId4"/>
                <a:stretch>
                  <a:fillRect t="-9877" b="-2469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/>
          <p:cNvSpPr txBox="1"/>
          <p:nvPr/>
        </p:nvSpPr>
        <p:spPr>
          <a:xfrm>
            <a:off x="8323" y="3343660"/>
            <a:ext cx="9144000" cy="4924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500" dirty="0" smtClean="0">
                <a:cs typeface="Times New Roman" panose="02020603050405020304" pitchFamily="18" charset="0"/>
              </a:rPr>
              <a:t>Use </a:t>
            </a:r>
            <a:r>
              <a:rPr lang="en-US" sz="2500" i="1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table look-up</a:t>
            </a:r>
            <a:r>
              <a:rPr lang="en-US" sz="2500" dirty="0" smtClean="0">
                <a:cs typeface="Times New Roman" panose="02020603050405020304" pitchFamily="18" charset="0"/>
              </a:rPr>
              <a:t>.</a:t>
            </a:r>
            <a:endParaRPr lang="he-IL" sz="2500" dirty="0"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19401" y="4069650"/>
                <a:ext cx="9144000" cy="86177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500" dirty="0" smtClean="0">
                    <a:cs typeface="Times New Roman" panose="02020603050405020304" pitchFamily="18" charset="0"/>
                  </a:rPr>
                  <a:t>Given a node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sz="2500" dirty="0" smtClean="0">
                    <a:cs typeface="Times New Roman" panose="02020603050405020304" pitchFamily="18" charset="0"/>
                  </a:rPr>
                  <a:t> and an index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500" dirty="0" smtClean="0">
                    <a:cs typeface="Times New Roman" panose="02020603050405020304" pitchFamily="18" charset="0"/>
                  </a:rPr>
                  <a:t>, how do we find the weight of the </a:t>
                </a:r>
                <a:br>
                  <a:rPr lang="en-US" sz="2500" dirty="0" smtClean="0">
                    <a:cs typeface="Times New Roman" panose="02020603050405020304" pitchFamily="18" charset="0"/>
                  </a:rPr>
                </a:br>
                <a:r>
                  <a:rPr lang="en-US" sz="2500" dirty="0" smtClean="0">
                    <a:cs typeface="Times New Roman" panose="02020603050405020304" pitchFamily="18" charset="0"/>
                  </a:rPr>
                  <a:t>edge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25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5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5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5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5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5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5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5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5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500" dirty="0" smtClean="0">
                    <a:cs typeface="Times New Roman" panose="02020603050405020304" pitchFamily="18" charset="0"/>
                  </a:rPr>
                  <a:t>? (Recall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5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500" dirty="0" smtClean="0">
                    <a:cs typeface="Times New Roman" panose="02020603050405020304" pitchFamily="18" charset="0"/>
                  </a:rPr>
                  <a:t> is the ancestor of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sz="2500" dirty="0" smtClean="0">
                    <a:cs typeface="Times New Roman" panose="02020603050405020304" pitchFamily="18" charset="0"/>
                  </a:rPr>
                  <a:t> at depth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500" dirty="0" smtClean="0">
                    <a:cs typeface="Times New Roman" panose="02020603050405020304" pitchFamily="18" charset="0"/>
                  </a:rPr>
                  <a:t>.</a:t>
                </a:r>
                <a:endParaRPr lang="he-IL" sz="25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1" y="4069650"/>
                <a:ext cx="9144000" cy="861774"/>
              </a:xfrm>
              <a:prstGeom prst="rect">
                <a:avLst/>
              </a:prstGeom>
              <a:blipFill rotWithShape="0">
                <a:blip r:embed="rId5"/>
                <a:stretch>
                  <a:fillRect t="-6383" b="-1631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2175" y="4986810"/>
                <a:ext cx="9144000" cy="4770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500" dirty="0" smtClean="0">
                    <a:cs typeface="Times New Roman" panose="02020603050405020304" pitchFamily="18" charset="0"/>
                  </a:rPr>
                  <a:t>While descending to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sz="2500" dirty="0" smtClean="0">
                    <a:cs typeface="Times New Roman" panose="02020603050405020304" pitchFamily="18" charset="0"/>
                  </a:rPr>
                  <a:t>, keep an array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sSub>
                      <m:sSubPr>
                        <m:ctrlPr>
                          <a:rPr lang="en-US" sz="25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5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5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5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5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5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5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5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r>
                      <a:rPr lang="en-US" sz="25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sz="2500" dirty="0" smtClean="0">
                    <a:cs typeface="Times New Roman" panose="02020603050405020304" pitchFamily="18" charset="0"/>
                  </a:rPr>
                  <a:t>.</a:t>
                </a:r>
                <a:endParaRPr lang="he-IL" sz="25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5" y="4986810"/>
                <a:ext cx="9144000" cy="477054"/>
              </a:xfrm>
              <a:prstGeom prst="rect">
                <a:avLst/>
              </a:prstGeom>
              <a:blipFill rotWithShape="0">
                <a:blip r:embed="rId6"/>
                <a:stretch>
                  <a:fillRect t="-10256" b="-2948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/>
          <p:cNvSpPr txBox="1"/>
          <p:nvPr/>
        </p:nvSpPr>
        <p:spPr>
          <a:xfrm>
            <a:off x="972589" y="5837474"/>
            <a:ext cx="7198822" cy="477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500" b="1" dirty="0" smtClean="0">
                <a:cs typeface="Times New Roman" panose="02020603050405020304" pitchFamily="18" charset="0"/>
              </a:rPr>
              <a:t>More seriously:</a:t>
            </a:r>
            <a:r>
              <a:rPr lang="en-US" sz="2500" dirty="0" smtClean="0">
                <a:cs typeface="Times New Roman" panose="02020603050405020304" pitchFamily="18" charset="0"/>
              </a:rPr>
              <a:t> How do we find </a:t>
            </a:r>
            <a:r>
              <a:rPr lang="en-US" sz="2500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LCA</a:t>
            </a:r>
            <a:r>
              <a:rPr lang="en-US" sz="2500" dirty="0" smtClean="0">
                <a:cs typeface="Times New Roman" panose="02020603050405020304" pitchFamily="18" charset="0"/>
              </a:rPr>
              <a:t>s?</a:t>
            </a:r>
            <a:endParaRPr lang="he-IL" sz="25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115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8" grpId="0"/>
      <p:bldP spid="50" grpId="0"/>
      <p:bldP spid="51" grpId="0"/>
      <p:bldP spid="52" grpId="0"/>
      <p:bldP spid="5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eaLnBrk="1" hangingPunct="1"/>
            <a:fld id="{1A258CD8-A675-4C46-B3B4-D53A5BEE1A9B}" type="slidenum">
              <a:rPr lang="he-IL" altLang="en-US" sz="140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32</a:t>
            </a:fld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42586"/>
                <a:ext cx="9144000" cy="769441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sz="44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LCA </a:t>
                </a:r>
                <a:r>
                  <a:rPr lang="en-US" sz="4400" dirty="0" smtClean="0"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Wingdings" panose="05000000000000000000" pitchFamily="2" charset="2"/>
                  </a:rPr>
                  <a:t></a:t>
                </a:r>
                <a:r>
                  <a:rPr lang="en-US" sz="4400" dirty="0" smtClean="0">
                    <a:solidFill>
                      <a:srgbClr val="0099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sz="4400" b="0" i="1" smtClean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±</m:t>
                    </m:r>
                    <m:r>
                      <a:rPr lang="en-US" sz="4400" b="0" i="1" smtClean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1</m:t>
                    </m:r>
                    <m:r>
                      <a:rPr lang="en-US" sz="4400" b="0" i="1" smtClean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sz="4400" dirty="0" smtClean="0">
                    <a:solidFill>
                      <a:srgbClr val="0099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sz="4400" dirty="0" smtClean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Range Minima </a:t>
                </a:r>
                <a:endParaRPr lang="en-US" sz="4000" dirty="0" smtClean="0">
                  <a:solidFill>
                    <a:srgbClr val="C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2586"/>
                <a:ext cx="9144000" cy="769441"/>
              </a:xfrm>
              <a:prstGeom prst="rect">
                <a:avLst/>
              </a:prstGeom>
              <a:blipFill rotWithShape="0">
                <a:blip r:embed="rId3"/>
                <a:stretch>
                  <a:fillRect t="-17460" b="-3650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56"/>
          <p:cNvSpPr>
            <a:spLocks noChangeAspect="1" noChangeArrowheads="1"/>
          </p:cNvSpPr>
          <p:nvPr/>
        </p:nvSpPr>
        <p:spPr bwMode="auto">
          <a:xfrm>
            <a:off x="2424081" y="1059268"/>
            <a:ext cx="432352" cy="39718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i="1" dirty="0" smtClean="0">
                <a:solidFill>
                  <a:schemeClr val="accent2"/>
                </a:solidFill>
              </a:rPr>
              <a:t>a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cxnSp>
        <p:nvCxnSpPr>
          <p:cNvPr id="10" name="Straight Connector 9"/>
          <p:cNvCxnSpPr>
            <a:stCxn id="9" idx="7"/>
            <a:endCxn id="7" idx="3"/>
          </p:cNvCxnSpPr>
          <p:nvPr/>
        </p:nvCxnSpPr>
        <p:spPr bwMode="auto">
          <a:xfrm flipV="1">
            <a:off x="1854459" y="1398287"/>
            <a:ext cx="632938" cy="617449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Oval 8"/>
          <p:cNvSpPr>
            <a:spLocks noChangeAspect="1" noChangeArrowheads="1"/>
          </p:cNvSpPr>
          <p:nvPr/>
        </p:nvSpPr>
        <p:spPr bwMode="auto">
          <a:xfrm>
            <a:off x="1485423" y="1957569"/>
            <a:ext cx="432352" cy="39718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i="1" dirty="0" smtClean="0">
                <a:solidFill>
                  <a:schemeClr val="accent2"/>
                </a:solidFill>
              </a:rPr>
              <a:t>b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12" name="Oval 11"/>
          <p:cNvSpPr>
            <a:spLocks noChangeAspect="1" noChangeArrowheads="1"/>
          </p:cNvSpPr>
          <p:nvPr/>
        </p:nvSpPr>
        <p:spPr bwMode="auto">
          <a:xfrm>
            <a:off x="3369823" y="1957569"/>
            <a:ext cx="432352" cy="39718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i="1" dirty="0" smtClean="0">
                <a:solidFill>
                  <a:schemeClr val="accent2"/>
                </a:solidFill>
              </a:rPr>
              <a:t>h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cxnSp>
        <p:nvCxnSpPr>
          <p:cNvPr id="13" name="Straight Connector 12"/>
          <p:cNvCxnSpPr>
            <a:stCxn id="12" idx="1"/>
            <a:endCxn id="7" idx="5"/>
          </p:cNvCxnSpPr>
          <p:nvPr/>
        </p:nvCxnSpPr>
        <p:spPr bwMode="auto">
          <a:xfrm flipH="1" flipV="1">
            <a:off x="2793117" y="1398287"/>
            <a:ext cx="640022" cy="617449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>
            <a:stCxn id="15" idx="0"/>
            <a:endCxn id="9" idx="3"/>
          </p:cNvCxnSpPr>
          <p:nvPr/>
        </p:nvCxnSpPr>
        <p:spPr bwMode="auto">
          <a:xfrm flipV="1">
            <a:off x="985356" y="2296588"/>
            <a:ext cx="563383" cy="559282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stCxn id="18" idx="0"/>
            <a:endCxn id="9" idx="5"/>
          </p:cNvCxnSpPr>
          <p:nvPr/>
        </p:nvCxnSpPr>
        <p:spPr bwMode="auto">
          <a:xfrm flipH="1" flipV="1">
            <a:off x="1854459" y="2296588"/>
            <a:ext cx="577553" cy="559282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Oval 14"/>
          <p:cNvSpPr>
            <a:spLocks noChangeAspect="1" noChangeArrowheads="1"/>
          </p:cNvSpPr>
          <p:nvPr/>
        </p:nvSpPr>
        <p:spPr bwMode="auto">
          <a:xfrm>
            <a:off x="769180" y="2855870"/>
            <a:ext cx="432352" cy="39718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i="1" dirty="0" smtClean="0">
                <a:solidFill>
                  <a:schemeClr val="accent2"/>
                </a:solidFill>
              </a:rPr>
              <a:t>c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18" name="Oval 17"/>
          <p:cNvSpPr>
            <a:spLocks noChangeAspect="1" noChangeArrowheads="1"/>
          </p:cNvSpPr>
          <p:nvPr/>
        </p:nvSpPr>
        <p:spPr bwMode="auto">
          <a:xfrm>
            <a:off x="2215836" y="2855870"/>
            <a:ext cx="432352" cy="39718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i="1" dirty="0" smtClean="0">
                <a:solidFill>
                  <a:schemeClr val="accent2"/>
                </a:solidFill>
              </a:rPr>
              <a:t>g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24" name="Oval 23"/>
          <p:cNvSpPr>
            <a:spLocks noChangeAspect="1" noChangeArrowheads="1"/>
          </p:cNvSpPr>
          <p:nvPr/>
        </p:nvSpPr>
        <p:spPr bwMode="auto">
          <a:xfrm>
            <a:off x="1485423" y="2855870"/>
            <a:ext cx="432352" cy="39718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i="1" dirty="0" smtClean="0">
                <a:solidFill>
                  <a:schemeClr val="accent2"/>
                </a:solidFill>
              </a:rPr>
              <a:t>d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cxnSp>
        <p:nvCxnSpPr>
          <p:cNvPr id="25" name="Straight Connector 24"/>
          <p:cNvCxnSpPr>
            <a:stCxn id="9" idx="4"/>
            <a:endCxn id="24" idx="0"/>
          </p:cNvCxnSpPr>
          <p:nvPr/>
        </p:nvCxnSpPr>
        <p:spPr bwMode="auto">
          <a:xfrm>
            <a:off x="1701599" y="2354755"/>
            <a:ext cx="0" cy="501115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8" name="Group 37"/>
          <p:cNvGrpSpPr/>
          <p:nvPr/>
        </p:nvGrpSpPr>
        <p:grpSpPr>
          <a:xfrm>
            <a:off x="1124783" y="3754172"/>
            <a:ext cx="1286996" cy="397186"/>
            <a:chOff x="2837198" y="4028577"/>
            <a:chExt cx="1286996" cy="397186"/>
          </a:xfrm>
        </p:grpSpPr>
        <p:sp>
          <p:nvSpPr>
            <p:cNvPr id="29" name="Oval 28"/>
            <p:cNvSpPr>
              <a:spLocks noChangeAspect="1" noChangeArrowheads="1"/>
            </p:cNvSpPr>
            <p:nvPr/>
          </p:nvSpPr>
          <p:spPr bwMode="auto">
            <a:xfrm>
              <a:off x="2837198" y="4028577"/>
              <a:ext cx="432352" cy="3971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i="1" dirty="0" smtClean="0">
                  <a:solidFill>
                    <a:schemeClr val="accent2"/>
                  </a:solidFill>
                </a:rPr>
                <a:t>e</a:t>
              </a:r>
              <a:endParaRPr lang="en-US" sz="2400" i="1" dirty="0">
                <a:solidFill>
                  <a:schemeClr val="accent2"/>
                </a:solidFill>
              </a:endParaRPr>
            </a:p>
          </p:txBody>
        </p:sp>
        <p:sp>
          <p:nvSpPr>
            <p:cNvPr id="30" name="Oval 29"/>
            <p:cNvSpPr>
              <a:spLocks noChangeAspect="1" noChangeArrowheads="1"/>
            </p:cNvSpPr>
            <p:nvPr/>
          </p:nvSpPr>
          <p:spPr bwMode="auto">
            <a:xfrm>
              <a:off x="3691842" y="4028577"/>
              <a:ext cx="432352" cy="3971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i="1" dirty="0" smtClean="0">
                  <a:solidFill>
                    <a:schemeClr val="accent2"/>
                  </a:solidFill>
                </a:rPr>
                <a:t>f</a:t>
              </a:r>
              <a:endParaRPr lang="en-US" sz="2400" i="1" dirty="0">
                <a:solidFill>
                  <a:schemeClr val="accent2"/>
                </a:solidFill>
              </a:endParaRPr>
            </a:p>
          </p:txBody>
        </p:sp>
      </p:grpSp>
      <p:cxnSp>
        <p:nvCxnSpPr>
          <p:cNvPr id="31" name="Straight Connector 30"/>
          <p:cNvCxnSpPr>
            <a:stCxn id="24" idx="3"/>
            <a:endCxn id="29" idx="0"/>
          </p:cNvCxnSpPr>
          <p:nvPr/>
        </p:nvCxnSpPr>
        <p:spPr bwMode="auto">
          <a:xfrm flipH="1">
            <a:off x="1340959" y="3194889"/>
            <a:ext cx="207780" cy="559283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>
            <a:stCxn id="24" idx="5"/>
            <a:endCxn id="30" idx="0"/>
          </p:cNvCxnSpPr>
          <p:nvPr/>
        </p:nvCxnSpPr>
        <p:spPr bwMode="auto">
          <a:xfrm>
            <a:off x="1854459" y="3194889"/>
            <a:ext cx="341144" cy="559283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2847465" y="3271322"/>
            <a:ext cx="7182519" cy="4924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600" i="1" dirty="0" smtClean="0">
                <a:solidFill>
                  <a:schemeClr val="accent2"/>
                </a:solidFill>
                <a:cs typeface="Times New Roman" panose="02020603050405020304" pitchFamily="18" charset="0"/>
              </a:rPr>
              <a:t>E:  a b c b d e d f d b g b a h a</a:t>
            </a:r>
            <a:endParaRPr lang="he-IL" sz="2600" i="1" dirty="0">
              <a:solidFill>
                <a:schemeClr val="accent2"/>
              </a:solidFill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33614" y="3772853"/>
            <a:ext cx="7182519" cy="4924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600" i="1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D:</a:t>
            </a:r>
            <a:r>
              <a:rPr lang="en-US" sz="2600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  0 1 2 1 2 3 2 3 2 1 2 1 0 1 0 </a:t>
            </a:r>
            <a:endParaRPr lang="he-IL" sz="2600" dirty="0">
              <a:solidFill>
                <a:srgbClr val="00B050"/>
              </a:solidFill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053840" y="951534"/>
                <a:ext cx="4839927" cy="169277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600" dirty="0" smtClean="0"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r>
                  <a:rPr lang="en-US" sz="2600" dirty="0" smtClean="0">
                    <a:cs typeface="Times New Roman" panose="02020603050405020304" pitchFamily="18" charset="0"/>
                  </a:rPr>
                  <a:t> an array obtained by </a:t>
                </a:r>
                <a:br>
                  <a:rPr lang="en-US" sz="2600" dirty="0" smtClean="0">
                    <a:cs typeface="Times New Roman" panose="02020603050405020304" pitchFamily="18" charset="0"/>
                  </a:rPr>
                </a:br>
                <a:r>
                  <a:rPr lang="en-US" sz="2600" dirty="0" smtClean="0">
                    <a:cs typeface="Times New Roman" panose="02020603050405020304" pitchFamily="18" charset="0"/>
                  </a:rPr>
                  <a:t>listing nodes, including repetitions,</a:t>
                </a:r>
                <a:br>
                  <a:rPr lang="en-US" sz="2600" dirty="0" smtClean="0">
                    <a:cs typeface="Times New Roman" panose="02020603050405020304" pitchFamily="18" charset="0"/>
                  </a:rPr>
                </a:br>
                <a:r>
                  <a:rPr lang="en-US" sz="2600" dirty="0" smtClean="0">
                    <a:cs typeface="Times New Roman" panose="02020603050405020304" pitchFamily="18" charset="0"/>
                  </a:rPr>
                  <a:t>visited during a </a:t>
                </a:r>
                <a:r>
                  <a:rPr lang="en-US" sz="2600" dirty="0" smtClean="0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DFS</a:t>
                </a:r>
                <a:r>
                  <a:rPr lang="en-US" sz="2600" dirty="0" smtClean="0">
                    <a:cs typeface="Times New Roman" panose="02020603050405020304" pitchFamily="18" charset="0"/>
                  </a:rPr>
                  <a:t> walk on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sz="2600" dirty="0" smtClean="0">
                    <a:cs typeface="Times New Roman" panose="02020603050405020304" pitchFamily="18" charset="0"/>
                  </a:rPr>
                  <a:t>.</a:t>
                </a:r>
                <a:br>
                  <a:rPr lang="en-US" sz="2600" dirty="0" smtClean="0">
                    <a:cs typeface="Times New Roman" panose="02020603050405020304" pitchFamily="18" charset="0"/>
                  </a:rPr>
                </a:br>
                <a:r>
                  <a:rPr lang="en-US" sz="2600" dirty="0" smtClean="0">
                    <a:cs typeface="Times New Roman" panose="02020603050405020304" pitchFamily="18" charset="0"/>
                  </a:rPr>
                  <a:t>(Also known as an </a:t>
                </a:r>
                <a:r>
                  <a:rPr lang="en-US" sz="2600" i="1" dirty="0" smtClean="0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Euler tour</a:t>
                </a:r>
                <a:r>
                  <a:rPr lang="en-US" sz="2600" dirty="0" smtClean="0">
                    <a:cs typeface="Times New Roman" panose="02020603050405020304" pitchFamily="18" charset="0"/>
                  </a:rPr>
                  <a:t>.)</a:t>
                </a:r>
                <a:endParaRPr lang="he-IL" sz="26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840" y="951534"/>
                <a:ext cx="4839927" cy="1692771"/>
              </a:xfrm>
              <a:prstGeom prst="rect">
                <a:avLst/>
              </a:prstGeom>
              <a:blipFill rotWithShape="0">
                <a:blip r:embed="rId4"/>
                <a:stretch>
                  <a:fillRect l="-2267" t="-3237" r="-2141" b="-827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586827" y="1111269"/>
                <a:ext cx="535263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</m:oMath>
                  </m:oMathPara>
                </a14:m>
                <a:endParaRPr lang="he-IL" dirty="0">
                  <a:solidFill>
                    <a:schemeClr val="accent2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827" y="1111269"/>
                <a:ext cx="535263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082941" y="2679126"/>
                <a:ext cx="4810826" cy="49244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600" dirty="0" smtClean="0"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sz="2600" dirty="0" smtClean="0">
                    <a:cs typeface="Times New Roman" panose="02020603050405020304" pitchFamily="18" charset="0"/>
                  </a:rPr>
                  <a:t> be the array of </a:t>
                </a:r>
                <a:r>
                  <a:rPr lang="en-US" sz="2600" i="1" dirty="0" smtClean="0">
                    <a:solidFill>
                      <a:srgbClr val="00B050"/>
                    </a:solidFill>
                    <a:cs typeface="Times New Roman" panose="02020603050405020304" pitchFamily="18" charset="0"/>
                  </a:rPr>
                  <a:t>depths</a:t>
                </a:r>
                <a:r>
                  <a:rPr lang="en-US" sz="2600" dirty="0" smtClean="0">
                    <a:cs typeface="Times New Roman" panose="02020603050405020304" pitchFamily="18" charset="0"/>
                  </a:rPr>
                  <a:t>.</a:t>
                </a:r>
                <a:endParaRPr lang="he-IL" sz="26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941" y="2679126"/>
                <a:ext cx="4810826" cy="492443"/>
              </a:xfrm>
              <a:prstGeom prst="rect">
                <a:avLst/>
              </a:prstGeom>
              <a:blipFill rotWithShape="0">
                <a:blip r:embed="rId6"/>
                <a:stretch>
                  <a:fillRect t="-11111" b="-3086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0" y="5273474"/>
                <a:ext cx="9144000" cy="49244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𝑖𝑛𝑑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600" dirty="0" smtClean="0">
                    <a:cs typeface="Times New Roman" panose="02020603050405020304" pitchFamily="18" charset="0"/>
                  </a:rPr>
                  <a:t> – index of first (or </a:t>
                </a:r>
                <a:r>
                  <a:rPr lang="en-US" sz="2600" i="1" dirty="0" smtClean="0">
                    <a:cs typeface="Times New Roman" panose="02020603050405020304" pitchFamily="18" charset="0"/>
                  </a:rPr>
                  <a:t>any</a:t>
                </a:r>
                <a:r>
                  <a:rPr lang="en-US" sz="2600" dirty="0" smtClean="0">
                    <a:cs typeface="Times New Roman" panose="02020603050405020304" pitchFamily="18" charset="0"/>
                  </a:rPr>
                  <a:t>) occurrence of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sz="2600" dirty="0" smtClean="0">
                    <a:cs typeface="Times New Roman" panose="02020603050405020304" pitchFamily="18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r>
                  <a:rPr lang="en-US" sz="2600" dirty="0" smtClean="0">
                    <a:cs typeface="Times New Roman" panose="02020603050405020304" pitchFamily="18" charset="0"/>
                  </a:rPr>
                  <a:t>.</a:t>
                </a:r>
                <a:endParaRPr lang="he-IL" sz="26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273474"/>
                <a:ext cx="9144000" cy="492443"/>
              </a:xfrm>
              <a:prstGeom prst="rect">
                <a:avLst/>
              </a:prstGeom>
              <a:blipFill rotWithShape="0">
                <a:blip r:embed="rId7"/>
                <a:stretch>
                  <a:fillRect t="-11111" b="-3086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773" y="5802707"/>
                <a:ext cx="9144000" cy="49244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𝐿𝐶𝐴</m:t>
                      </m:r>
                      <m:d>
                        <m:dPr>
                          <m:ctrlPr>
                            <a:rPr lang="en-US" sz="2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  <m:r>
                            <a:rPr lang="en-US" sz="2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 </m:t>
                      </m:r>
                      <m:r>
                        <a:rPr lang="en-US" sz="2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6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argmin</m:t>
                          </m:r>
                          <m:r>
                            <a:rPr lang="en-US" sz="2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𝑖𝑛𝑑</m:t>
                              </m:r>
                              <m:d>
                                <m:dPr>
                                  <m:ctrlPr>
                                    <a:rPr lang="en-US" sz="26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en-US" sz="2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:</m:t>
                              </m:r>
                              <m:r>
                                <a:rPr lang="en-US" sz="2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𝑖𝑛𝑑</m:t>
                              </m:r>
                              <m:d>
                                <m:dPr>
                                  <m:ctrlPr>
                                    <a:rPr lang="en-US" sz="26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  <m:r>
                            <a:rPr lang="en-US" sz="2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he-IL" sz="2600" dirty="0">
                  <a:solidFill>
                    <a:schemeClr val="accent2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" y="5802707"/>
                <a:ext cx="9144000" cy="4924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9400" y="4377444"/>
                <a:ext cx="9144000" cy="89255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600" dirty="0" smtClean="0">
                    <a:cs typeface="Times New Roman" panose="02020603050405020304" pitchFamily="18" charset="0"/>
                  </a:rPr>
                  <a:t>For any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sz="2600" dirty="0" smtClean="0"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US" sz="2600" dirty="0" smtClean="0"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𝐿𝐶𝐴</m:t>
                    </m:r>
                    <m:d>
                      <m:dPr>
                        <m:ctrlP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600" dirty="0" smtClean="0">
                    <a:cs typeface="Times New Roman" panose="02020603050405020304" pitchFamily="18" charset="0"/>
                  </a:rPr>
                  <a:t> is the unique node of smallest </a:t>
                </a:r>
                <a:br>
                  <a:rPr lang="en-US" sz="2600" dirty="0" smtClean="0">
                    <a:cs typeface="Times New Roman" panose="02020603050405020304" pitchFamily="18" charset="0"/>
                  </a:rPr>
                </a:br>
                <a:r>
                  <a:rPr lang="en-US" sz="2600" dirty="0" smtClean="0">
                    <a:cs typeface="Times New Roman" panose="02020603050405020304" pitchFamily="18" charset="0"/>
                  </a:rPr>
                  <a:t>depth visited while following the </a:t>
                </a:r>
                <a:r>
                  <a:rPr lang="en-US" sz="2600" dirty="0" smtClean="0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DFS</a:t>
                </a:r>
                <a:r>
                  <a:rPr lang="en-US" sz="2600" dirty="0" smtClean="0">
                    <a:cs typeface="Times New Roman" panose="02020603050405020304" pitchFamily="18" charset="0"/>
                  </a:rPr>
                  <a:t> tour from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sz="2600" dirty="0" smtClean="0"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US" sz="2600" dirty="0" smtClean="0">
                    <a:cs typeface="Times New Roman" panose="02020603050405020304" pitchFamily="18" charset="0"/>
                  </a:rPr>
                  <a:t>. </a:t>
                </a:r>
                <a:endParaRPr lang="he-IL" sz="26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0" y="4377444"/>
                <a:ext cx="9144000" cy="892552"/>
              </a:xfrm>
              <a:prstGeom prst="rect">
                <a:avLst/>
              </a:prstGeom>
              <a:blipFill rotWithShape="0">
                <a:blip r:embed="rId9"/>
                <a:stretch>
                  <a:fillRect t="-6122" b="-1632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3768" y="6237912"/>
                <a:ext cx="9144000" cy="49244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600" b="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(Assuming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𝑖𝑛𝑑</m:t>
                    </m:r>
                    <m:d>
                      <m:dPr>
                        <m:ctrlP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d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𝑖𝑛𝑑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6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.)</a:t>
                </a:r>
                <a:endParaRPr lang="he-IL" sz="2600" dirty="0">
                  <a:solidFill>
                    <a:schemeClr val="tx2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8" y="6237912"/>
                <a:ext cx="9144000" cy="492443"/>
              </a:xfrm>
              <a:prstGeom prst="rect">
                <a:avLst/>
              </a:prstGeom>
              <a:blipFill rotWithShape="0">
                <a:blip r:embed="rId10"/>
                <a:stretch>
                  <a:fillRect t="-11111" b="-3086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398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21" grpId="0"/>
      <p:bldP spid="22" grpId="0"/>
      <p:bldP spid="26" grpId="0"/>
      <p:bldP spid="27" grpId="0"/>
      <p:bldP spid="28" grpId="0"/>
      <p:bldP spid="32" grpId="0"/>
      <p:bldP spid="3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22045-5F67-491E-BB82-F45F889CE585}" type="slidenum">
              <a:rPr lang="he-IL" smtClean="0"/>
              <a:pPr>
                <a:defRPr/>
              </a:pPr>
              <a:t>33</a:t>
            </a:fld>
            <a:endParaRPr lang="da-DK"/>
          </a:p>
        </p:txBody>
      </p:sp>
      <p:sp>
        <p:nvSpPr>
          <p:cNvPr id="3" name="TextBox 2"/>
          <p:cNvSpPr txBox="1"/>
          <p:nvPr/>
        </p:nvSpPr>
        <p:spPr>
          <a:xfrm>
            <a:off x="0" y="165137"/>
            <a:ext cx="9144000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4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Range Minima </a:t>
            </a:r>
            <a:endParaRPr lang="en-US" sz="4000" dirty="0" smtClean="0">
              <a:solidFill>
                <a:srgbClr val="C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2948530"/>
                <a:ext cx="9144000" cy="90601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600" dirty="0" smtClean="0"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26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600" dirty="0" smtClean="0"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func>
                      <m:funcPr>
                        <m:ctrlP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6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lg</m:t>
                        </m:r>
                      </m:fName>
                      <m:e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600" dirty="0" smtClean="0">
                    <a:cs typeface="Times New Roman" panose="02020603050405020304" pitchFamily="18" charset="0"/>
                  </a:rPr>
                  <a:t>, </a:t>
                </a:r>
                <a:br>
                  <a:rPr lang="en-US" sz="2600" dirty="0" smtClean="0">
                    <a:cs typeface="Times New Roman" panose="02020603050405020304" pitchFamily="18" charset="0"/>
                  </a:rPr>
                </a:br>
                <a:r>
                  <a:rPr lang="en-US" sz="2600" dirty="0" smtClean="0"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  <m:d>
                      <m:dPr>
                        <m:begChr m:val="["/>
                        <m:endChr m:val="]"/>
                        <m:ctrlP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d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600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argmin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he-IL" sz="2600" dirty="0">
                  <a:solidFill>
                    <a:schemeClr val="accent2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948530"/>
                <a:ext cx="9144000" cy="906017"/>
              </a:xfrm>
              <a:prstGeom prst="rect">
                <a:avLst/>
              </a:prstGeom>
              <a:blipFill rotWithShape="0">
                <a:blip r:embed="rId2"/>
                <a:stretch>
                  <a:fillRect t="-6757" b="-1621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0995" y="958917"/>
            <a:ext cx="9144000" cy="4924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600" b="1" dirty="0" smtClean="0">
                <a:cs typeface="Times New Roman" panose="02020603050405020304" pitchFamily="18" charset="0"/>
              </a:rPr>
              <a:t>Naïve preprocessing algorithm:</a:t>
            </a:r>
            <a:endParaRPr lang="he-IL" sz="2600" dirty="0"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565" y="1403548"/>
                <a:ext cx="9144000" cy="49244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600" dirty="0" smtClean="0"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2600" dirty="0" smtClean="0">
                    <a:cs typeface="Times New Roman" panose="02020603050405020304" pitchFamily="18" charset="0"/>
                  </a:rPr>
                  <a:t>, let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  <m:d>
                      <m:dPr>
                        <m:begChr m:val="["/>
                        <m:endChr m:val="]"/>
                        <m:ctrlP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</m:d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600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argmin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he-IL" sz="2600" dirty="0">
                  <a:solidFill>
                    <a:schemeClr val="accent2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5" y="1403548"/>
                <a:ext cx="9144000" cy="492443"/>
              </a:xfrm>
              <a:prstGeom prst="rect">
                <a:avLst/>
              </a:prstGeom>
              <a:blipFill rotWithShape="0">
                <a:blip r:embed="rId3"/>
                <a:stretch>
                  <a:fillRect t="-11111" b="-3086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4133" y="1904736"/>
                <a:ext cx="9144000" cy="49244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600" dirty="0" smtClean="0">
                    <a:cs typeface="Times New Roman" panose="02020603050405020304" pitchFamily="18" charset="0"/>
                  </a:rPr>
                  <a:t>Preprocessing time and space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Θ</m:t>
                    </m:r>
                    <m:d>
                      <m:dPr>
                        <m:ctrlP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6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 </a:t>
                </a:r>
                <a:r>
                  <a:rPr lang="en-US" sz="26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, Query time =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600" dirty="0" smtClean="0">
                    <a:cs typeface="Times New Roman" panose="02020603050405020304" pitchFamily="18" charset="0"/>
                  </a:rPr>
                  <a:t>.</a:t>
                </a:r>
                <a:endParaRPr lang="he-IL" sz="26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3" y="1904736"/>
                <a:ext cx="9144000" cy="492443"/>
              </a:xfrm>
              <a:prstGeom prst="rect">
                <a:avLst/>
              </a:prstGeom>
              <a:blipFill rotWithShape="0">
                <a:blip r:embed="rId4"/>
                <a:stretch>
                  <a:fillRect t="-11111" b="-3086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3136" y="2468796"/>
            <a:ext cx="9144000" cy="4924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600" b="1" dirty="0" smtClean="0">
                <a:cs typeface="Times New Roman" panose="02020603050405020304" pitchFamily="18" charset="0"/>
              </a:rPr>
              <a:t>Simple preprocessing algorithm:</a:t>
            </a:r>
            <a:endParaRPr lang="he-IL" sz="2600" dirty="0"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274" y="3923663"/>
                <a:ext cx="9144000" cy="49244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600" dirty="0" smtClean="0">
                    <a:cs typeface="Times New Roman" panose="02020603050405020304" pitchFamily="18" charset="0"/>
                  </a:rPr>
                  <a:t>Preprocessing time and space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Θ</m:t>
                    </m:r>
                    <m:d>
                      <m:dPr>
                        <m:ctrlP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sz="2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600" b="0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6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 </a:t>
                </a:r>
                <a:r>
                  <a:rPr lang="en-US" sz="26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, Query time =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600" dirty="0" smtClean="0">
                    <a:cs typeface="Times New Roman" panose="02020603050405020304" pitchFamily="18" charset="0"/>
                  </a:rPr>
                  <a:t>.</a:t>
                </a:r>
                <a:endParaRPr lang="he-IL" sz="26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4" y="3923663"/>
                <a:ext cx="9144000" cy="492443"/>
              </a:xfrm>
              <a:prstGeom prst="rect">
                <a:avLst/>
              </a:prstGeom>
              <a:blipFill rotWithShape="0">
                <a:blip r:embed="rId5"/>
                <a:stretch>
                  <a:fillRect t="-12500" b="-3125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1251762" y="4386417"/>
            <a:ext cx="6561056" cy="896640"/>
            <a:chOff x="1251762" y="4386417"/>
            <a:chExt cx="6561056" cy="896640"/>
          </a:xfrm>
        </p:grpSpPr>
        <p:sp>
          <p:nvSpPr>
            <p:cNvPr id="12" name="Rectangle 11"/>
            <p:cNvSpPr/>
            <p:nvPr/>
          </p:nvSpPr>
          <p:spPr bwMode="auto">
            <a:xfrm>
              <a:off x="1251762" y="4885563"/>
              <a:ext cx="6561056" cy="386499"/>
            </a:xfrm>
            <a:prstGeom prst="rect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2543234" y="4885563"/>
              <a:ext cx="0" cy="386499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2799331" y="4896558"/>
              <a:ext cx="0" cy="386499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>
              <a:off x="4778958" y="4877705"/>
              <a:ext cx="0" cy="386499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5035055" y="4888700"/>
              <a:ext cx="0" cy="386499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2480097" y="4386417"/>
                  <a:ext cx="535263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oMath>
                    </m:oMathPara>
                  </a14:m>
                  <a:endParaRPr lang="he-IL" dirty="0">
                    <a:solidFill>
                      <a:schemeClr val="accent2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0097" y="4386417"/>
                  <a:ext cx="535263" cy="52322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719208" y="4386417"/>
                  <a:ext cx="535263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oMath>
                    </m:oMathPara>
                  </a14:m>
                  <a:endParaRPr lang="he-IL" dirty="0">
                    <a:solidFill>
                      <a:schemeClr val="accent2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9208" y="4386417"/>
                  <a:ext cx="535263" cy="5232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2527234" y="5382327"/>
            <a:ext cx="1720516" cy="781115"/>
            <a:chOff x="2527234" y="5382327"/>
            <a:chExt cx="1720516" cy="781115"/>
          </a:xfrm>
        </p:grpSpPr>
        <p:sp>
          <p:nvSpPr>
            <p:cNvPr id="51" name="Freeform 50"/>
            <p:cNvSpPr/>
            <p:nvPr/>
          </p:nvSpPr>
          <p:spPr bwMode="auto">
            <a:xfrm>
              <a:off x="2527234" y="5382327"/>
              <a:ext cx="1720516" cy="180474"/>
            </a:xfrm>
            <a:custGeom>
              <a:avLst/>
              <a:gdLst>
                <a:gd name="connsiteX0" fmla="*/ 12031 w 1732547"/>
                <a:gd name="connsiteY0" fmla="*/ 0 h 180474"/>
                <a:gd name="connsiteX1" fmla="*/ 0 w 1732547"/>
                <a:gd name="connsiteY1" fmla="*/ 180474 h 180474"/>
                <a:gd name="connsiteX2" fmla="*/ 1732547 w 1732547"/>
                <a:gd name="connsiteY2" fmla="*/ 168442 h 180474"/>
                <a:gd name="connsiteX3" fmla="*/ 1732547 w 1732547"/>
                <a:gd name="connsiteY3" fmla="*/ 24063 h 180474"/>
                <a:gd name="connsiteX0" fmla="*/ 0 w 1720516"/>
                <a:gd name="connsiteY0" fmla="*/ 0 h 180474"/>
                <a:gd name="connsiteX1" fmla="*/ 7993 w 1720516"/>
                <a:gd name="connsiteY1" fmla="*/ 180474 h 180474"/>
                <a:gd name="connsiteX2" fmla="*/ 1720516 w 1720516"/>
                <a:gd name="connsiteY2" fmla="*/ 168442 h 180474"/>
                <a:gd name="connsiteX3" fmla="*/ 1720516 w 1720516"/>
                <a:gd name="connsiteY3" fmla="*/ 24063 h 180474"/>
                <a:gd name="connsiteX0" fmla="*/ 0 w 1720516"/>
                <a:gd name="connsiteY0" fmla="*/ 0 h 180474"/>
                <a:gd name="connsiteX1" fmla="*/ 1318 w 1720516"/>
                <a:gd name="connsiteY1" fmla="*/ 180474 h 180474"/>
                <a:gd name="connsiteX2" fmla="*/ 1720516 w 1720516"/>
                <a:gd name="connsiteY2" fmla="*/ 168442 h 180474"/>
                <a:gd name="connsiteX3" fmla="*/ 1720516 w 1720516"/>
                <a:gd name="connsiteY3" fmla="*/ 24063 h 180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0516" h="180474">
                  <a:moveTo>
                    <a:pt x="0" y="0"/>
                  </a:moveTo>
                  <a:cubicBezTo>
                    <a:pt x="439" y="60158"/>
                    <a:pt x="879" y="120316"/>
                    <a:pt x="1318" y="180474"/>
                  </a:cubicBezTo>
                  <a:lnTo>
                    <a:pt x="1720516" y="168442"/>
                  </a:lnTo>
                  <a:lnTo>
                    <a:pt x="1720516" y="24063"/>
                  </a:lnTo>
                </a:path>
              </a:pathLst>
            </a:custGeom>
            <a:noFill/>
            <a:ln w="31750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3119860" y="5632527"/>
                  <a:ext cx="535263" cy="530915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p>
                        </m:sSup>
                      </m:oMath>
                    </m:oMathPara>
                  </a14:m>
                  <a:endParaRPr lang="he-IL" dirty="0">
                    <a:solidFill>
                      <a:schemeClr val="accent2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9860" y="5632527"/>
                  <a:ext cx="535263" cy="53091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Freeform 52"/>
          <p:cNvSpPr/>
          <p:nvPr/>
        </p:nvSpPr>
        <p:spPr bwMode="auto">
          <a:xfrm>
            <a:off x="3319714" y="5317557"/>
            <a:ext cx="1720516" cy="180474"/>
          </a:xfrm>
          <a:custGeom>
            <a:avLst/>
            <a:gdLst>
              <a:gd name="connsiteX0" fmla="*/ 12031 w 1732547"/>
              <a:gd name="connsiteY0" fmla="*/ 0 h 180474"/>
              <a:gd name="connsiteX1" fmla="*/ 0 w 1732547"/>
              <a:gd name="connsiteY1" fmla="*/ 180474 h 180474"/>
              <a:gd name="connsiteX2" fmla="*/ 1732547 w 1732547"/>
              <a:gd name="connsiteY2" fmla="*/ 168442 h 180474"/>
              <a:gd name="connsiteX3" fmla="*/ 1732547 w 1732547"/>
              <a:gd name="connsiteY3" fmla="*/ 24063 h 180474"/>
              <a:gd name="connsiteX0" fmla="*/ 0 w 1720516"/>
              <a:gd name="connsiteY0" fmla="*/ 0 h 180474"/>
              <a:gd name="connsiteX1" fmla="*/ 7993 w 1720516"/>
              <a:gd name="connsiteY1" fmla="*/ 180474 h 180474"/>
              <a:gd name="connsiteX2" fmla="*/ 1720516 w 1720516"/>
              <a:gd name="connsiteY2" fmla="*/ 168442 h 180474"/>
              <a:gd name="connsiteX3" fmla="*/ 1720516 w 1720516"/>
              <a:gd name="connsiteY3" fmla="*/ 24063 h 180474"/>
              <a:gd name="connsiteX0" fmla="*/ 0 w 1720516"/>
              <a:gd name="connsiteY0" fmla="*/ 0 h 180474"/>
              <a:gd name="connsiteX1" fmla="*/ 1318 w 1720516"/>
              <a:gd name="connsiteY1" fmla="*/ 180474 h 180474"/>
              <a:gd name="connsiteX2" fmla="*/ 1720516 w 1720516"/>
              <a:gd name="connsiteY2" fmla="*/ 168442 h 180474"/>
              <a:gd name="connsiteX3" fmla="*/ 1720516 w 1720516"/>
              <a:gd name="connsiteY3" fmla="*/ 24063 h 18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0516" h="180474">
                <a:moveTo>
                  <a:pt x="0" y="0"/>
                </a:moveTo>
                <a:cubicBezTo>
                  <a:pt x="439" y="60158"/>
                  <a:pt x="879" y="120316"/>
                  <a:pt x="1318" y="180474"/>
                </a:cubicBezTo>
                <a:lnTo>
                  <a:pt x="1720516" y="168442"/>
                </a:lnTo>
                <a:lnTo>
                  <a:pt x="1720516" y="24063"/>
                </a:lnTo>
              </a:path>
            </a:pathLst>
          </a:custGeom>
          <a:noFill/>
          <a:ln w="31750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-1382" y="6130341"/>
                <a:ext cx="9144000" cy="50007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n-US" sz="2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:</m:t>
                              </m:r>
                              <m:r>
                                <a:rPr lang="en-US" sz="2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2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sz="2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600" b="0" i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min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6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en-US" sz="26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𝑀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6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6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6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6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  <m:r>
                                    <a:rPr lang="en-US" sz="26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, </m:t>
                                  </m:r>
                                  <m:r>
                                    <a:rPr lang="en-US" sz="26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𝑀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6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6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6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2600" b="0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600" b="0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sup>
                                          <m:r>
                                            <a:rPr lang="en-US" sz="2600" b="0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  <m:r>
                                        <a:rPr lang="en-US" sz="26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6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6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6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  <m:r>
                                    <a:rPr lang="en-US" sz="26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he-IL" sz="2600" dirty="0">
                  <a:solidFill>
                    <a:schemeClr val="accent2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82" y="6130341"/>
                <a:ext cx="9144000" cy="50007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979140" y="5510607"/>
                <a:ext cx="4149620" cy="53091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he-IL" dirty="0">
                  <a:solidFill>
                    <a:schemeClr val="accent2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9140" y="5510607"/>
                <a:ext cx="4149620" cy="53091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ular Callout 12"/>
              <p:cNvSpPr/>
              <p:nvPr/>
            </p:nvSpPr>
            <p:spPr bwMode="auto">
              <a:xfrm>
                <a:off x="5684520" y="4546507"/>
                <a:ext cx="3307080" cy="557213"/>
              </a:xfrm>
              <a:prstGeom prst="wedgeRoundRectCallout">
                <a:avLst>
                  <a:gd name="adj1" fmla="val -18990"/>
                  <a:gd name="adj2" fmla="val 122671"/>
                  <a:gd name="adj3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dirty="0">
                    <a:cs typeface="Times New Roman" panose="02020603050405020304" pitchFamily="18" charset="0"/>
                  </a:rPr>
                  <a:t>How do we find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dirty="0">
                    <a:cs typeface="Times New Roman" panose="02020603050405020304" pitchFamily="18" charset="0"/>
                  </a:rPr>
                  <a:t>?</a:t>
                </a:r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Rounded Rectangular Callout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84520" y="4546507"/>
                <a:ext cx="3307080" cy="557213"/>
              </a:xfrm>
              <a:prstGeom prst="wedgeRoundRectCallout">
                <a:avLst>
                  <a:gd name="adj1" fmla="val -18990"/>
                  <a:gd name="adj2" fmla="val 122671"/>
                  <a:gd name="adj3" fmla="val 16667"/>
                </a:avLst>
              </a:prstGeom>
              <a:blipFill rotWithShape="0">
                <a:blip r:embed="rId11"/>
                <a:stretch>
                  <a:fillRect t="-3067"/>
                </a:stretch>
              </a:blip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079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1" grpId="0"/>
      <p:bldP spid="53" grpId="0" animBg="1"/>
      <p:bldP spid="54" grpId="0"/>
      <p:bldP spid="21" grpId="0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22045-5F67-491E-BB82-F45F889CE585}" type="slidenum">
              <a:rPr lang="he-IL" smtClean="0"/>
              <a:pPr>
                <a:defRPr/>
              </a:pPr>
              <a:t>34</a:t>
            </a:fld>
            <a:endParaRPr lang="da-D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98637"/>
                <a:ext cx="9144000" cy="138499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14:m>
                  <m:oMath xmlns:m="http://schemas.openxmlformats.org/officeDocument/2006/math">
                    <m:r>
                      <a:rPr lang="en-US" sz="4400" i="1">
                        <a:solidFill>
                          <a:srgbClr val="0099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sz="4400" i="1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±</m:t>
                    </m:r>
                    <m:r>
                      <a:rPr lang="en-US" sz="4400" i="1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1</m:t>
                    </m:r>
                    <m:r>
                      <a:rPr lang="en-US" sz="4400" i="1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) </m:t>
                    </m:r>
                  </m:oMath>
                </a14:m>
                <a:r>
                  <a:rPr lang="en-US" sz="4400" dirty="0" smtClean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Range Minima</a:t>
                </a:r>
                <a:br>
                  <a:rPr lang="en-US" sz="4400" dirty="0" smtClean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4000" dirty="0" smtClean="0">
                  <a:solidFill>
                    <a:srgbClr val="C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8637"/>
                <a:ext cx="9144000" cy="1384995"/>
              </a:xfrm>
              <a:prstGeom prst="rect">
                <a:avLst/>
              </a:prstGeom>
              <a:blipFill rotWithShape="0">
                <a:blip r:embed="rId3"/>
                <a:stretch>
                  <a:fillRect t="-925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0995" y="1360707"/>
            <a:ext cx="9144000" cy="4924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600" b="1" dirty="0" smtClean="0">
                <a:cs typeface="Times New Roman" panose="02020603050405020304" pitchFamily="18" charset="0"/>
              </a:rPr>
              <a:t>A linear preprocessing algorithm:</a:t>
            </a:r>
            <a:endParaRPr lang="he-IL" sz="2600" dirty="0"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4133" y="1888121"/>
                <a:ext cx="9144000" cy="49244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500" dirty="0" smtClean="0">
                    <a:cs typeface="Times New Roman" panose="02020603050405020304" pitchFamily="18" charset="0"/>
                  </a:rPr>
                  <a:t>Split the array of size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2500" dirty="0" smtClean="0">
                    <a:cs typeface="Times New Roman" panose="02020603050405020304" pitchFamily="18" charset="0"/>
                  </a:rPr>
                  <a:t> into blocks of size </a:t>
                </a:r>
                <a14:m>
                  <m:oMath xmlns:m="http://schemas.openxmlformats.org/officeDocument/2006/math">
                    <m:r>
                      <a:rPr lang="en-US" sz="2500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func>
                      <m:funcPr>
                        <m:ctrlPr>
                          <a:rPr lang="en-US" sz="25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5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lg</m:t>
                        </m:r>
                      </m:fName>
                      <m:e>
                        <m:r>
                          <a:rPr lang="en-US" sz="25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func>
                    <m:r>
                      <a:rPr lang="en-US" sz="25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)/</m:t>
                    </m:r>
                    <m:r>
                      <a:rPr lang="en-US" sz="25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sz="2500" dirty="0" smtClean="0">
                    <a:cs typeface="Times New Roman" panose="02020603050405020304" pitchFamily="18" charset="0"/>
                  </a:rPr>
                  <a:t>.</a:t>
                </a:r>
                <a:endParaRPr lang="he-IL" sz="25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3" y="1888121"/>
                <a:ext cx="9144000" cy="492443"/>
              </a:xfrm>
              <a:prstGeom prst="rect">
                <a:avLst/>
              </a:prstGeom>
              <a:blipFill rotWithShape="0">
                <a:blip r:embed="rId4"/>
                <a:stretch>
                  <a:fillRect t="-11111" b="-2469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2480097" y="5188201"/>
            <a:ext cx="535263" cy="883427"/>
            <a:chOff x="2480097" y="2866916"/>
            <a:chExt cx="535263" cy="883427"/>
          </a:xfrm>
        </p:grpSpPr>
        <p:cxnSp>
          <p:nvCxnSpPr>
            <p:cNvPr id="14" name="Straight Connector 13"/>
            <p:cNvCxnSpPr/>
            <p:nvPr/>
          </p:nvCxnSpPr>
          <p:spPr bwMode="auto">
            <a:xfrm>
              <a:off x="2543234" y="3363844"/>
              <a:ext cx="0" cy="3864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2799331" y="3363844"/>
              <a:ext cx="0" cy="3864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2480097" y="2866916"/>
                  <a:ext cx="535263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oMath>
                    </m:oMathPara>
                  </a14:m>
                  <a:endParaRPr lang="he-IL" dirty="0">
                    <a:solidFill>
                      <a:schemeClr val="accent2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0097" y="2866916"/>
                  <a:ext cx="535263" cy="5232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6322722" y="5161695"/>
            <a:ext cx="535263" cy="911467"/>
            <a:chOff x="4719208" y="2827160"/>
            <a:chExt cx="535263" cy="911467"/>
          </a:xfrm>
        </p:grpSpPr>
        <p:cxnSp>
          <p:nvCxnSpPr>
            <p:cNvPr id="16" name="Straight Connector 15"/>
            <p:cNvCxnSpPr/>
            <p:nvPr/>
          </p:nvCxnSpPr>
          <p:spPr bwMode="auto">
            <a:xfrm>
              <a:off x="4778958" y="3352128"/>
              <a:ext cx="0" cy="3864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5035055" y="3352128"/>
              <a:ext cx="0" cy="3864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719208" y="2827160"/>
                  <a:ext cx="535263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oMath>
                    </m:oMathPara>
                  </a14:m>
                  <a:endParaRPr lang="he-IL" dirty="0">
                    <a:solidFill>
                      <a:schemeClr val="accent2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9208" y="2827160"/>
                  <a:ext cx="535263" cy="52322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Rectangle 23"/>
          <p:cNvSpPr/>
          <p:nvPr/>
        </p:nvSpPr>
        <p:spPr>
          <a:xfrm>
            <a:off x="2039101" y="812435"/>
            <a:ext cx="50658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kern="0" dirty="0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[Bender-</a:t>
            </a:r>
            <a:r>
              <a:rPr lang="en-US" kern="0" dirty="0" err="1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Farach</a:t>
            </a:r>
            <a:r>
              <a:rPr lang="en-US" kern="0" dirty="0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 Colton (2000)]</a:t>
            </a:r>
            <a:endParaRPr lang="en-US" kern="0" dirty="0">
              <a:solidFill>
                <a:srgbClr val="C00000"/>
              </a:solidFill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605223" y="5685782"/>
            <a:ext cx="7757742" cy="386499"/>
            <a:chOff x="605223" y="5685782"/>
            <a:chExt cx="7757742" cy="386499"/>
          </a:xfrm>
        </p:grpSpPr>
        <p:sp>
          <p:nvSpPr>
            <p:cNvPr id="25" name="Rectangle 24"/>
            <p:cNvSpPr/>
            <p:nvPr/>
          </p:nvSpPr>
          <p:spPr bwMode="auto">
            <a:xfrm>
              <a:off x="605223" y="5685782"/>
              <a:ext cx="1291472" cy="386499"/>
            </a:xfrm>
            <a:prstGeom prst="rect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1898477" y="5685782"/>
              <a:ext cx="1291472" cy="386499"/>
            </a:xfrm>
            <a:prstGeom prst="rect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3191731" y="5685782"/>
              <a:ext cx="1291472" cy="386499"/>
            </a:xfrm>
            <a:prstGeom prst="rect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4484985" y="5685782"/>
              <a:ext cx="1291472" cy="386499"/>
            </a:xfrm>
            <a:prstGeom prst="rect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5778239" y="5685782"/>
              <a:ext cx="1291472" cy="386499"/>
            </a:xfrm>
            <a:prstGeom prst="rect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7071493" y="5685782"/>
              <a:ext cx="1291472" cy="386499"/>
            </a:xfrm>
            <a:prstGeom prst="rect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22" name="Left Brace 21"/>
          <p:cNvSpPr/>
          <p:nvPr/>
        </p:nvSpPr>
        <p:spPr bwMode="auto">
          <a:xfrm rot="16200000">
            <a:off x="2747744" y="5946690"/>
            <a:ext cx="233238" cy="652788"/>
          </a:xfrm>
          <a:prstGeom prst="leftBrace">
            <a:avLst/>
          </a:prstGeom>
          <a:noFill/>
          <a:ln w="317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Left Brace 34"/>
          <p:cNvSpPr/>
          <p:nvPr/>
        </p:nvSpPr>
        <p:spPr bwMode="auto">
          <a:xfrm rot="16200000">
            <a:off x="4369506" y="4980827"/>
            <a:ext cx="233238" cy="2580664"/>
          </a:xfrm>
          <a:prstGeom prst="leftBrace">
            <a:avLst/>
          </a:prstGeom>
          <a:noFill/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Left Brace 35"/>
          <p:cNvSpPr/>
          <p:nvPr/>
        </p:nvSpPr>
        <p:spPr bwMode="auto">
          <a:xfrm rot="16200000">
            <a:off x="6091785" y="5844848"/>
            <a:ext cx="233238" cy="860330"/>
          </a:xfrm>
          <a:prstGeom prst="leftBrace">
            <a:avLst/>
          </a:prstGeom>
          <a:noFill/>
          <a:ln w="317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-4289" y="2445191"/>
            <a:ext cx="9144000" cy="4924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500" dirty="0" smtClean="0">
                <a:cs typeface="Times New Roman" panose="02020603050405020304" pitchFamily="18" charset="0"/>
              </a:rPr>
              <a:t>Compute the minimum in each block.</a:t>
            </a:r>
            <a:endParaRPr lang="he-IL" sz="2500" dirty="0"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436" y="2891183"/>
                <a:ext cx="9144000" cy="49244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500" dirty="0" smtClean="0">
                    <a:cs typeface="Times New Roman" panose="02020603050405020304" pitchFamily="18" charset="0"/>
                  </a:rPr>
                  <a:t>Generate an array of size </a:t>
                </a:r>
                <a14:m>
                  <m:oMath xmlns:m="http://schemas.openxmlformats.org/officeDocument/2006/math">
                    <m:r>
                      <a:rPr lang="en-US" sz="2500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5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5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func>
                      <m:funcPr>
                        <m:ctrlPr>
                          <a:rPr lang="en-US" sz="25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5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lg</m:t>
                        </m:r>
                      </m:fName>
                      <m:e>
                        <m:r>
                          <a:rPr lang="en-US" sz="25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500" dirty="0" smtClean="0">
                    <a:cs typeface="Times New Roman" panose="02020603050405020304" pitchFamily="18" charset="0"/>
                  </a:rPr>
                  <a:t> containing the minima.</a:t>
                </a:r>
                <a:endParaRPr lang="he-IL" sz="25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" y="2891183"/>
                <a:ext cx="9144000" cy="492443"/>
              </a:xfrm>
              <a:prstGeom prst="rect">
                <a:avLst/>
              </a:prstGeom>
              <a:blipFill rotWithShape="0">
                <a:blip r:embed="rId7"/>
                <a:stretch>
                  <a:fillRect t="-9877" b="-2469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0209" y="3337174"/>
                <a:ext cx="9144000" cy="49244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500" dirty="0" smtClean="0">
                    <a:cs typeface="Times New Roman" panose="02020603050405020304" pitchFamily="18" charset="0"/>
                  </a:rPr>
                  <a:t>Use the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US" sz="25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5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sz="25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500" b="0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sz="25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500" dirty="0" smtClean="0">
                    <a:cs typeface="Times New Roman" panose="02020603050405020304" pitchFamily="18" charset="0"/>
                  </a:rPr>
                  <a:t> algorithm on this smaller array.</a:t>
                </a:r>
                <a:endParaRPr lang="he-IL" sz="25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9" y="3337174"/>
                <a:ext cx="9144000" cy="492443"/>
              </a:xfrm>
              <a:prstGeom prst="rect">
                <a:avLst/>
              </a:prstGeom>
              <a:blipFill rotWithShape="0">
                <a:blip r:embed="rId8"/>
                <a:stretch>
                  <a:fillRect t="-9877" b="-2469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12984" y="3905211"/>
            <a:ext cx="9144000" cy="4924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500" dirty="0" smtClean="0">
                <a:cs typeface="Times New Roman" panose="02020603050405020304" pitchFamily="18" charset="0"/>
              </a:rPr>
              <a:t>For each block, compute prefix and suffix minima.</a:t>
            </a:r>
            <a:endParaRPr lang="he-IL" sz="2500" dirty="0"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5759" y="4439990"/>
                <a:ext cx="9144000" cy="89255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500" dirty="0" smtClean="0">
                    <a:cs typeface="Times New Roman" panose="02020603050405020304" pitchFamily="18" charset="0"/>
                  </a:rPr>
                  <a:t>A query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5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5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5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sz="25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sz="25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500" i="1" dirty="0" smtClean="0">
                    <a:cs typeface="Times New Roman" panose="02020603050405020304" pitchFamily="18" charset="0"/>
                  </a:rPr>
                  <a:t>not</a:t>
                </a:r>
                <a:r>
                  <a:rPr lang="en-US" sz="2500" dirty="0" smtClean="0">
                    <a:cs typeface="Times New Roman" panose="02020603050405020304" pitchFamily="18" charset="0"/>
                  </a:rPr>
                  <a:t> contained in a single block </a:t>
                </a:r>
                <a:br>
                  <a:rPr lang="en-US" sz="2500" dirty="0" smtClean="0">
                    <a:cs typeface="Times New Roman" panose="02020603050405020304" pitchFamily="18" charset="0"/>
                  </a:rPr>
                </a:br>
                <a:r>
                  <a:rPr lang="en-US" sz="2500" dirty="0" smtClean="0">
                    <a:cs typeface="Times New Roman" panose="02020603050405020304" pitchFamily="18" charset="0"/>
                  </a:rPr>
                  <a:t>is easily answered in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25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5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5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500" dirty="0" smtClean="0">
                    <a:cs typeface="Times New Roman" panose="02020603050405020304" pitchFamily="18" charset="0"/>
                  </a:rPr>
                  <a:t> time.</a:t>
                </a:r>
                <a:endParaRPr lang="he-IL" sz="25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9" y="4439990"/>
                <a:ext cx="9144000" cy="892552"/>
              </a:xfrm>
              <a:prstGeom prst="rect">
                <a:avLst/>
              </a:prstGeom>
              <a:blipFill rotWithShape="0">
                <a:blip r:embed="rId9"/>
                <a:stretch>
                  <a:fillRect t="-5442" b="-1156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6838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2" grpId="0" animBg="1"/>
      <p:bldP spid="35" grpId="0" animBg="1"/>
      <p:bldP spid="36" grpId="0" animBg="1"/>
      <p:bldP spid="37" grpId="0"/>
      <p:bldP spid="38" grpId="0"/>
      <p:bldP spid="39" grpId="0"/>
      <p:bldP spid="40" grpId="0"/>
      <p:bldP spid="4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22045-5F67-491E-BB82-F45F889CE585}" type="slidenum">
              <a:rPr lang="he-IL" smtClean="0"/>
              <a:pPr>
                <a:defRPr/>
              </a:pPr>
              <a:t>35</a:t>
            </a:fld>
            <a:endParaRPr lang="da-D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98637"/>
                <a:ext cx="9144000" cy="138499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14:m>
                  <m:oMath xmlns:m="http://schemas.openxmlformats.org/officeDocument/2006/math">
                    <m:r>
                      <a:rPr lang="en-US" sz="4400" i="1">
                        <a:solidFill>
                          <a:srgbClr val="0099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sz="4400" i="1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±</m:t>
                    </m:r>
                    <m:r>
                      <a:rPr lang="en-US" sz="4400" i="1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1</m:t>
                    </m:r>
                    <m:r>
                      <a:rPr lang="en-US" sz="4400" i="1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) </m:t>
                    </m:r>
                  </m:oMath>
                </a14:m>
                <a:r>
                  <a:rPr lang="en-US" sz="4400" dirty="0" smtClean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Range Minima</a:t>
                </a:r>
                <a:br>
                  <a:rPr lang="en-US" sz="4400" dirty="0" smtClean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4000" dirty="0" smtClean="0">
                  <a:solidFill>
                    <a:srgbClr val="C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8637"/>
                <a:ext cx="9144000" cy="1384995"/>
              </a:xfrm>
              <a:prstGeom prst="rect">
                <a:avLst/>
              </a:prstGeom>
              <a:blipFill rotWithShape="0">
                <a:blip r:embed="rId3"/>
                <a:stretch>
                  <a:fillRect t="-925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0995" y="1360707"/>
            <a:ext cx="9144000" cy="4924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600" b="1" dirty="0" smtClean="0">
                <a:cs typeface="Times New Roman" panose="02020603050405020304" pitchFamily="18" charset="0"/>
              </a:rPr>
              <a:t>A linear preprocessing algorithm:</a:t>
            </a:r>
            <a:endParaRPr lang="he-IL" sz="2600" dirty="0">
              <a:cs typeface="Times New Roman" panose="02020603050405020304" pitchFamily="18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081096" y="5188201"/>
            <a:ext cx="535263" cy="883427"/>
            <a:chOff x="2480097" y="2866916"/>
            <a:chExt cx="535263" cy="883427"/>
          </a:xfrm>
        </p:grpSpPr>
        <p:cxnSp>
          <p:nvCxnSpPr>
            <p:cNvPr id="14" name="Straight Connector 13"/>
            <p:cNvCxnSpPr/>
            <p:nvPr/>
          </p:nvCxnSpPr>
          <p:spPr bwMode="auto">
            <a:xfrm>
              <a:off x="2543234" y="3363844"/>
              <a:ext cx="0" cy="3864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2799331" y="3363844"/>
              <a:ext cx="0" cy="3864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2480097" y="2866916"/>
                  <a:ext cx="535263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oMath>
                    </m:oMathPara>
                  </a14:m>
                  <a:endParaRPr lang="he-IL" dirty="0">
                    <a:solidFill>
                      <a:schemeClr val="accent2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0097" y="2866916"/>
                  <a:ext cx="535263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2631894" y="5161695"/>
            <a:ext cx="535263" cy="911467"/>
            <a:chOff x="4719208" y="2827160"/>
            <a:chExt cx="535263" cy="911467"/>
          </a:xfrm>
        </p:grpSpPr>
        <p:cxnSp>
          <p:nvCxnSpPr>
            <p:cNvPr id="16" name="Straight Connector 15"/>
            <p:cNvCxnSpPr/>
            <p:nvPr/>
          </p:nvCxnSpPr>
          <p:spPr bwMode="auto">
            <a:xfrm>
              <a:off x="4778958" y="3352128"/>
              <a:ext cx="0" cy="3864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5035055" y="3352128"/>
              <a:ext cx="0" cy="3864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719208" y="2827160"/>
                  <a:ext cx="535263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oMath>
                    </m:oMathPara>
                  </a14:m>
                  <a:endParaRPr lang="he-IL" dirty="0">
                    <a:solidFill>
                      <a:schemeClr val="accent2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9208" y="2827160"/>
                  <a:ext cx="535263" cy="5232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Rectangle 23"/>
          <p:cNvSpPr/>
          <p:nvPr/>
        </p:nvSpPr>
        <p:spPr>
          <a:xfrm>
            <a:off x="2039101" y="812435"/>
            <a:ext cx="50658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kern="0" dirty="0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[Bender-</a:t>
            </a:r>
            <a:r>
              <a:rPr lang="en-US" kern="0" dirty="0" err="1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Farach</a:t>
            </a:r>
            <a:r>
              <a:rPr lang="en-US" kern="0" dirty="0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 Colton (2000)]</a:t>
            </a:r>
            <a:endParaRPr lang="en-US" kern="0" dirty="0">
              <a:solidFill>
                <a:srgbClr val="C00000"/>
              </a:solidFill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608261" y="5685782"/>
            <a:ext cx="7754704" cy="386499"/>
            <a:chOff x="608261" y="5685782"/>
            <a:chExt cx="7754704" cy="386499"/>
          </a:xfrm>
        </p:grpSpPr>
        <p:sp>
          <p:nvSpPr>
            <p:cNvPr id="25" name="Rectangle 24"/>
            <p:cNvSpPr/>
            <p:nvPr/>
          </p:nvSpPr>
          <p:spPr bwMode="auto">
            <a:xfrm>
              <a:off x="608261" y="5685782"/>
              <a:ext cx="1291472" cy="386499"/>
            </a:xfrm>
            <a:prstGeom prst="rect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1898477" y="5685782"/>
              <a:ext cx="1291472" cy="386499"/>
            </a:xfrm>
            <a:prstGeom prst="rect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3191731" y="5685782"/>
              <a:ext cx="1291472" cy="386499"/>
            </a:xfrm>
            <a:prstGeom prst="rect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4484985" y="5685782"/>
              <a:ext cx="1291472" cy="386499"/>
            </a:xfrm>
            <a:prstGeom prst="rect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5778239" y="5685782"/>
              <a:ext cx="1291472" cy="386499"/>
            </a:xfrm>
            <a:prstGeom prst="rect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7071493" y="5685782"/>
              <a:ext cx="1291472" cy="386499"/>
            </a:xfrm>
            <a:prstGeom prst="rect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22" name="Left Brace 21"/>
          <p:cNvSpPr/>
          <p:nvPr/>
        </p:nvSpPr>
        <p:spPr bwMode="auto">
          <a:xfrm rot="16200000">
            <a:off x="2424886" y="5877009"/>
            <a:ext cx="233239" cy="792149"/>
          </a:xfrm>
          <a:prstGeom prst="leftBrace">
            <a:avLst/>
          </a:prstGeom>
          <a:noFill/>
          <a:ln w="317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5759" y="1979430"/>
                <a:ext cx="9144000" cy="4770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500" dirty="0" smtClean="0">
                    <a:cs typeface="Times New Roman" panose="02020603050405020304" pitchFamily="18" charset="0"/>
                  </a:rPr>
                  <a:t>How do we answer a query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5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5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5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sz="25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sz="25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500" i="1" dirty="0" smtClean="0">
                    <a:cs typeface="Times New Roman" panose="02020603050405020304" pitchFamily="18" charset="0"/>
                  </a:rPr>
                  <a:t>contained</a:t>
                </a:r>
                <a:r>
                  <a:rPr lang="en-US" sz="2500" dirty="0" smtClean="0">
                    <a:cs typeface="Times New Roman" panose="02020603050405020304" pitchFamily="18" charset="0"/>
                  </a:rPr>
                  <a:t> in a single block?</a:t>
                </a:r>
                <a:endParaRPr lang="he-IL" sz="25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9" y="1979430"/>
                <a:ext cx="9144000" cy="477054"/>
              </a:xfrm>
              <a:prstGeom prst="rect">
                <a:avLst/>
              </a:prstGeom>
              <a:blipFill rotWithShape="0">
                <a:blip r:embed="rId6"/>
                <a:stretch>
                  <a:fillRect t="-11538" b="-2948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-4561" y="2558042"/>
                <a:ext cx="9144000" cy="86177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500" dirty="0" smtClean="0">
                    <a:cs typeface="Times New Roman" panose="02020603050405020304" pitchFamily="18" charset="0"/>
                  </a:rPr>
                  <a:t>Each block is defined by its initial value and </a:t>
                </a:r>
                <a:br>
                  <a:rPr lang="en-US" sz="2500" dirty="0" smtClean="0">
                    <a:cs typeface="Times New Roman" panose="02020603050405020304" pitchFamily="18" charset="0"/>
                  </a:rPr>
                </a:br>
                <a:r>
                  <a:rPr lang="en-US" sz="2500" dirty="0" smtClean="0">
                    <a:cs typeface="Times New Roman" panose="02020603050405020304" pitchFamily="18" charset="0"/>
                  </a:rPr>
                  <a:t>a sequence of </a:t>
                </a:r>
                <a14:m>
                  <m:oMath xmlns:m="http://schemas.openxmlformats.org/officeDocument/2006/math">
                    <m:r>
                      <a:rPr lang="en-US" sz="2500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func>
                      <m:funcPr>
                        <m:ctrlPr>
                          <a:rPr lang="en-US" sz="25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5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lg</m:t>
                        </m:r>
                      </m:fName>
                      <m:e>
                        <m:r>
                          <a:rPr lang="en-US" sz="25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func>
                    <m:r>
                      <a:rPr lang="en-US" sz="25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)/</m:t>
                    </m:r>
                    <m:r>
                      <a:rPr lang="en-US" sz="25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5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5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25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500" dirty="0" smtClean="0">
                    <a:cs typeface="Times New Roman" panose="02020603050405020304" pitchFamily="18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en-US" sz="25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±</m:t>
                    </m:r>
                    <m:r>
                      <a:rPr lang="en-US" sz="25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2500" dirty="0" smtClean="0">
                    <a:cs typeface="Times New Roman" panose="02020603050405020304" pitchFamily="18" charset="0"/>
                  </a:rPr>
                  <a:t>.</a:t>
                </a:r>
                <a:endParaRPr lang="he-IL" sz="25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561" y="2558042"/>
                <a:ext cx="9144000" cy="861774"/>
              </a:xfrm>
              <a:prstGeom prst="rect">
                <a:avLst/>
              </a:prstGeom>
              <a:blipFill rotWithShape="0">
                <a:blip r:embed="rId7"/>
                <a:stretch>
                  <a:fillRect t="-6383" b="-1631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5599" y="3521374"/>
            <a:ext cx="9144000" cy="4770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500" dirty="0" smtClean="0">
                <a:cs typeface="Times New Roman" panose="02020603050405020304" pitchFamily="18" charset="0"/>
              </a:rPr>
              <a:t>The initial value is irrelevant for the </a:t>
            </a:r>
            <a:r>
              <a:rPr lang="en-US" sz="2500" i="1" dirty="0" smtClean="0">
                <a:cs typeface="Times New Roman" panose="02020603050405020304" pitchFamily="18" charset="0"/>
              </a:rPr>
              <a:t>location</a:t>
            </a:r>
            <a:r>
              <a:rPr lang="en-US" sz="2500" dirty="0" smtClean="0">
                <a:cs typeface="Times New Roman" panose="02020603050405020304" pitchFamily="18" charset="0"/>
              </a:rPr>
              <a:t> of the minimum.</a:t>
            </a:r>
            <a:endParaRPr lang="he-IL" sz="2500" dirty="0"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2535" y="4099986"/>
                <a:ext cx="9144000" cy="4770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500" dirty="0" smtClean="0">
                    <a:cs typeface="Times New Roman" panose="02020603050405020304" pitchFamily="18" charset="0"/>
                  </a:rPr>
                  <a:t>We can thus represent each block using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func>
                      <m:funcPr>
                        <m:ctrlPr>
                          <a:rPr lang="en-US" sz="25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5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lg</m:t>
                        </m:r>
                      </m:fName>
                      <m:e>
                        <m:r>
                          <a:rPr lang="en-US" sz="25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func>
                    <m:r>
                      <a:rPr lang="en-US" sz="25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)/</m:t>
                    </m:r>
                    <m:r>
                      <a:rPr lang="en-US" sz="25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sz="25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500" dirty="0" smtClean="0">
                    <a:cs typeface="Times New Roman" panose="02020603050405020304" pitchFamily="18" charset="0"/>
                  </a:rPr>
                  <a:t>bits.</a:t>
                </a:r>
                <a:endParaRPr lang="he-IL" sz="25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5" y="4099986"/>
                <a:ext cx="9144000" cy="477054"/>
              </a:xfrm>
              <a:prstGeom prst="rect">
                <a:avLst/>
              </a:prstGeom>
              <a:blipFill rotWithShape="0">
                <a:blip r:embed="rId8"/>
                <a:stretch>
                  <a:fillRect t="-11538" b="-2948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2538" y="4678599"/>
                <a:ext cx="9144000" cy="4770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500" dirty="0" smtClean="0">
                    <a:cs typeface="Times New Roman" panose="02020603050405020304" pitchFamily="18" charset="0"/>
                  </a:rPr>
                  <a:t>To answer query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5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5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5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5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500" dirty="0" smtClean="0">
                    <a:cs typeface="Times New Roman" panose="02020603050405020304" pitchFamily="18" charset="0"/>
                  </a:rPr>
                  <a:t>, extract relevant bits and use </a:t>
                </a:r>
                <a:r>
                  <a:rPr lang="en-US" sz="2500" i="1" dirty="0" smtClean="0">
                    <a:solidFill>
                      <a:srgbClr val="00B050"/>
                    </a:solidFill>
                    <a:cs typeface="Times New Roman" panose="02020603050405020304" pitchFamily="18" charset="0"/>
                  </a:rPr>
                  <a:t>table look-up</a:t>
                </a:r>
                <a:r>
                  <a:rPr lang="en-US" sz="2500" dirty="0" smtClean="0">
                    <a:cs typeface="Times New Roman" panose="02020603050405020304" pitchFamily="18" charset="0"/>
                  </a:rPr>
                  <a:t>.</a:t>
                </a:r>
                <a:endParaRPr lang="he-IL" sz="25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8" y="4678599"/>
                <a:ext cx="9144000" cy="477054"/>
              </a:xfrm>
              <a:prstGeom prst="rect">
                <a:avLst/>
              </a:prstGeom>
              <a:blipFill rotWithShape="0">
                <a:blip r:embed="rId9"/>
                <a:stretch>
                  <a:fillRect t="-10127" b="-2784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7299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41" grpId="0"/>
      <p:bldP spid="31" grpId="0"/>
      <p:bldP spid="32" grpId="0"/>
      <p:bldP spid="33" grpId="0"/>
      <p:bldP spid="3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22045-5F67-491E-BB82-F45F889CE585}" type="slidenum">
              <a:rPr lang="he-IL" smtClean="0"/>
              <a:pPr>
                <a:defRPr/>
              </a:pPr>
              <a:t>36</a:t>
            </a:fld>
            <a:endParaRPr lang="da-DK" dirty="0"/>
          </a:p>
        </p:txBody>
      </p:sp>
      <p:sp>
        <p:nvSpPr>
          <p:cNvPr id="3" name="TextBox 2"/>
          <p:cNvSpPr txBox="1"/>
          <p:nvPr/>
        </p:nvSpPr>
        <p:spPr>
          <a:xfrm>
            <a:off x="0" y="313802"/>
            <a:ext cx="9144000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200" dirty="0" smtClean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MST verification</a:t>
            </a:r>
            <a:r>
              <a:rPr lang="en-US" sz="3200" dirty="0" smtClean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US" sz="3200" dirty="0" smtClean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LCA queries</a:t>
            </a:r>
            <a:r>
              <a:rPr lang="en-US" sz="3200" dirty="0" smtClean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US" sz="3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Range Minima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759" y="1603074"/>
            <a:ext cx="9144000" cy="8925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600" dirty="0" smtClean="0">
                <a:cs typeface="Times New Roman" panose="02020603050405020304" pitchFamily="18" charset="0"/>
              </a:rPr>
              <a:t>To finish the description of the </a:t>
            </a:r>
            <a:r>
              <a:rPr lang="en-US" sz="2600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MST verification </a:t>
            </a:r>
            <a:r>
              <a:rPr lang="en-US" sz="2600" dirty="0" smtClean="0">
                <a:cs typeface="Times New Roman" panose="02020603050405020304" pitchFamily="18" charset="0"/>
              </a:rPr>
              <a:t>algorithm</a:t>
            </a:r>
            <a:br>
              <a:rPr lang="en-US" sz="2600" dirty="0" smtClean="0">
                <a:cs typeface="Times New Roman" panose="02020603050405020304" pitchFamily="18" charset="0"/>
              </a:rPr>
            </a:br>
            <a:r>
              <a:rPr lang="en-US" sz="2600" dirty="0" smtClean="0">
                <a:cs typeface="Times New Roman" panose="02020603050405020304" pitchFamily="18" charset="0"/>
              </a:rPr>
              <a:t>we need a way to answer (offline) </a:t>
            </a:r>
            <a:r>
              <a:rPr lang="en-US" sz="26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LCA queries</a:t>
            </a:r>
            <a:r>
              <a:rPr lang="en-US" sz="2600" dirty="0" smtClean="0">
                <a:cs typeface="Times New Roman" panose="02020603050405020304" pitchFamily="18" charset="0"/>
              </a:rPr>
              <a:t>. </a:t>
            </a:r>
            <a:endParaRPr lang="he-IL" sz="2600" dirty="0"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727" y="1073999"/>
            <a:ext cx="9144000" cy="4924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600" dirty="0" smtClean="0">
                <a:cs typeface="Times New Roman" panose="02020603050405020304" pitchFamily="18" charset="0"/>
              </a:rPr>
              <a:t>Where do we stand?</a:t>
            </a:r>
            <a:endParaRPr lang="he-IL" sz="2600" dirty="0"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727" y="2532258"/>
                <a:ext cx="9144000" cy="89255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600" dirty="0" smtClean="0">
                    <a:cs typeface="Times New Roman" panose="02020603050405020304" pitchFamily="18" charset="0"/>
                  </a:rPr>
                  <a:t>We reduced the problem of answering </a:t>
                </a:r>
                <a:r>
                  <a:rPr lang="en-US" sz="2600" dirty="0" smtClean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LCA queries </a:t>
                </a:r>
                <a:r>
                  <a:rPr lang="en-US" sz="2600" dirty="0" smtClean="0">
                    <a:cs typeface="Times New Roman" panose="02020603050405020304" pitchFamily="18" charset="0"/>
                  </a:rPr>
                  <a:t/>
                </a:r>
                <a:br>
                  <a:rPr lang="en-US" sz="2600" dirty="0" smtClean="0">
                    <a:cs typeface="Times New Roman" panose="02020603050405020304" pitchFamily="18" charset="0"/>
                  </a:rPr>
                </a:br>
                <a:r>
                  <a:rPr lang="en-US" sz="2600" dirty="0" smtClean="0">
                    <a:cs typeface="Times New Roman" panose="02020603050405020304" pitchFamily="18" charset="0"/>
                  </a:rPr>
                  <a:t>to a special </a:t>
                </a:r>
                <a14:m>
                  <m:oMath xmlns:m="http://schemas.openxmlformats.org/officeDocument/2006/math">
                    <m:r>
                      <a:rPr lang="en-US" sz="26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±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2600" dirty="0" smtClean="0">
                    <a:cs typeface="Times New Roman" panose="02020603050405020304" pitchFamily="18" charset="0"/>
                  </a:rPr>
                  <a:t> case of the </a:t>
                </a:r>
                <a:r>
                  <a:rPr lang="en-US" sz="26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Range Minima </a:t>
                </a:r>
                <a:r>
                  <a:rPr lang="en-US" sz="2600" dirty="0" smtClean="0">
                    <a:cs typeface="Times New Roman" panose="02020603050405020304" pitchFamily="18" charset="0"/>
                  </a:rPr>
                  <a:t>problem.</a:t>
                </a:r>
                <a:endParaRPr lang="he-IL" sz="26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7" y="2532258"/>
                <a:ext cx="9144000" cy="892552"/>
              </a:xfrm>
              <a:prstGeom prst="rect">
                <a:avLst/>
              </a:prstGeom>
              <a:blipFill rotWithShape="0">
                <a:blip r:embed="rId2"/>
                <a:stretch>
                  <a:fillRect t="-6122" b="-1632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5765" y="3461442"/>
                <a:ext cx="9144000" cy="89255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600" dirty="0" smtClean="0">
                    <a:cs typeface="Times New Roman" panose="02020603050405020304" pitchFamily="18" charset="0"/>
                  </a:rPr>
                  <a:t>We gave a </a:t>
                </a:r>
                <a:r>
                  <a:rPr lang="en-US" sz="2600" i="1" dirty="0" smtClean="0">
                    <a:cs typeface="Times New Roman" panose="02020603050405020304" pitchFamily="18" charset="0"/>
                  </a:rPr>
                  <a:t>linear time </a:t>
                </a:r>
                <a:r>
                  <a:rPr lang="en-US" sz="2600" dirty="0" smtClean="0">
                    <a:cs typeface="Times New Roman" panose="02020603050405020304" pitchFamily="18" charset="0"/>
                  </a:rPr>
                  <a:t>preprocessing algorithm for the </a:t>
                </a:r>
                <a:r>
                  <a:rPr lang="en-US" sz="2600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2600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6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±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26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Range Minima </a:t>
                </a:r>
                <a:r>
                  <a:rPr lang="en-US" sz="2600" dirty="0" smtClean="0">
                    <a:cs typeface="Times New Roman" panose="02020603050405020304" pitchFamily="18" charset="0"/>
                  </a:rPr>
                  <a:t>problem, answering queries in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600" dirty="0" smtClean="0">
                    <a:cs typeface="Times New Roman" panose="02020603050405020304" pitchFamily="18" charset="0"/>
                  </a:rPr>
                  <a:t> time.</a:t>
                </a:r>
                <a:endParaRPr lang="he-IL" sz="26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5" y="3461442"/>
                <a:ext cx="9144000" cy="892552"/>
              </a:xfrm>
              <a:prstGeom prst="rect">
                <a:avLst/>
              </a:prstGeom>
              <a:blipFill rotWithShape="0">
                <a:blip r:embed="rId3"/>
                <a:stretch>
                  <a:fillRect t="-6164" b="-1643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4733" y="4390626"/>
            <a:ext cx="9144000" cy="4924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600" dirty="0" smtClean="0">
                <a:cs typeface="Times New Roman" panose="02020603050405020304" pitchFamily="18" charset="0"/>
              </a:rPr>
              <a:t>We are thus done with the </a:t>
            </a:r>
            <a:r>
              <a:rPr lang="en-US" sz="2600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MST verification </a:t>
            </a:r>
            <a:r>
              <a:rPr lang="en-US" sz="2600" dirty="0" smtClean="0">
                <a:cs typeface="Times New Roman" panose="02020603050405020304" pitchFamily="18" charset="0"/>
              </a:rPr>
              <a:t>algorithm.</a:t>
            </a:r>
            <a:endParaRPr lang="he-IL" sz="2600" dirty="0"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772" y="4919701"/>
            <a:ext cx="9144000" cy="4924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600" dirty="0" smtClean="0">
                <a:cs typeface="Times New Roman" panose="02020603050405020304" pitchFamily="18" charset="0"/>
              </a:rPr>
              <a:t>What about the general </a:t>
            </a:r>
            <a:r>
              <a:rPr lang="en-US" sz="2600" dirty="0">
                <a:solidFill>
                  <a:schemeClr val="accent2"/>
                </a:solidFill>
                <a:cs typeface="Times New Roman" panose="02020603050405020304" pitchFamily="18" charset="0"/>
              </a:rPr>
              <a:t>Range </a:t>
            </a:r>
            <a:r>
              <a:rPr lang="en-US" sz="2600" dirty="0" smtClean="0">
                <a:solidFill>
                  <a:schemeClr val="accent2"/>
                </a:solidFill>
                <a:cs typeface="Times New Roman" panose="02020603050405020304" pitchFamily="18" charset="0"/>
              </a:rPr>
              <a:t>Minima </a:t>
            </a:r>
            <a:r>
              <a:rPr lang="en-US" sz="26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problem? </a:t>
            </a:r>
            <a:endParaRPr lang="he-IL" sz="2600" dirty="0">
              <a:solidFill>
                <a:schemeClr val="tx2"/>
              </a:solidFill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740" y="5448778"/>
            <a:ext cx="9144000" cy="8925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600" dirty="0" smtClean="0">
                <a:cs typeface="Times New Roman" panose="02020603050405020304" pitchFamily="18" charset="0"/>
              </a:rPr>
              <a:t>We reduce the </a:t>
            </a:r>
            <a:r>
              <a:rPr lang="en-US" sz="2600" dirty="0" smtClean="0">
                <a:solidFill>
                  <a:schemeClr val="accent2"/>
                </a:solidFill>
                <a:cs typeface="Times New Roman" panose="02020603050405020304" pitchFamily="18" charset="0"/>
              </a:rPr>
              <a:t>Range Minima </a:t>
            </a:r>
            <a:r>
              <a:rPr lang="en-US" sz="26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problem to the problem of </a:t>
            </a:r>
            <a:br>
              <a:rPr lang="en-US" sz="2600" dirty="0" smtClean="0">
                <a:solidFill>
                  <a:schemeClr val="tx2"/>
                </a:solidFill>
                <a:cs typeface="Times New Roman" panose="02020603050405020304" pitchFamily="18" charset="0"/>
              </a:rPr>
            </a:br>
            <a:r>
              <a:rPr lang="en-US" sz="26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answering </a:t>
            </a:r>
            <a:r>
              <a:rPr lang="en-US" sz="26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LCA queries</a:t>
            </a:r>
            <a:r>
              <a:rPr lang="en-US" sz="26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, thus solving this problem as well.</a:t>
            </a:r>
            <a:endParaRPr lang="he-IL" sz="2600" dirty="0">
              <a:solidFill>
                <a:schemeClr val="tx2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940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ight Arrow 21"/>
          <p:cNvSpPr/>
          <p:nvPr/>
        </p:nvSpPr>
        <p:spPr bwMode="auto">
          <a:xfrm rot="19345772" flipV="1">
            <a:off x="2741854" y="4264812"/>
            <a:ext cx="872863" cy="427949"/>
          </a:xfrm>
          <a:prstGeom prst="rightArrow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ight Arrow 11"/>
          <p:cNvSpPr/>
          <p:nvPr/>
        </p:nvSpPr>
        <p:spPr bwMode="auto">
          <a:xfrm rot="2254228">
            <a:off x="2741854" y="2947003"/>
            <a:ext cx="872863" cy="427949"/>
          </a:xfrm>
          <a:prstGeom prst="rightArrow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22045-5F67-491E-BB82-F45F889CE585}" type="slidenum">
              <a:rPr lang="he-IL" smtClean="0"/>
              <a:pPr>
                <a:defRPr/>
              </a:pPr>
              <a:t>37</a:t>
            </a:fld>
            <a:endParaRPr lang="da-DK" dirty="0"/>
          </a:p>
        </p:txBody>
      </p:sp>
      <p:sp>
        <p:nvSpPr>
          <p:cNvPr id="3" name="TextBox 2"/>
          <p:cNvSpPr txBox="1"/>
          <p:nvPr/>
        </p:nvSpPr>
        <p:spPr>
          <a:xfrm>
            <a:off x="0" y="313802"/>
            <a:ext cx="9144000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200" dirty="0" smtClean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MST verification</a:t>
            </a:r>
            <a:r>
              <a:rPr lang="en-US" sz="3200" dirty="0" smtClean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US" sz="3200" dirty="0" smtClean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LCA queries</a:t>
            </a:r>
            <a:r>
              <a:rPr lang="en-US" sz="3200" dirty="0" smtClean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US" sz="3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Range Minima</a:t>
            </a:r>
          </a:p>
        </p:txBody>
      </p:sp>
      <p:sp>
        <p:nvSpPr>
          <p:cNvPr id="13" name="Right Arrow 12"/>
          <p:cNvSpPr/>
          <p:nvPr/>
        </p:nvSpPr>
        <p:spPr bwMode="auto">
          <a:xfrm>
            <a:off x="5727266" y="3523648"/>
            <a:ext cx="695956" cy="405903"/>
          </a:xfrm>
          <a:prstGeom prst="rightArrow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 bwMode="auto">
              <a:xfrm>
                <a:off x="6423221" y="2910529"/>
                <a:ext cx="2183216" cy="1632141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  <a:alpha val="25000"/>
                </a:schemeClr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1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r>
                      <a:rPr kumimoji="0" lang="he-IL" sz="3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kumimoji="0" lang="en-US" sz="3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0" lang="en-US" sz="3200" b="0" i="0" u="none" strike="noStrike" cap="none" normalizeH="0" baseline="0" dirty="0" smtClean="0">
                    <a:ln>
                      <a:noFill/>
                    </a:ln>
                    <a:solidFill>
                      <a:schemeClr val="accent2"/>
                    </a:solidFill>
                    <a:effectLst/>
                  </a:rPr>
                  <a:t> </a:t>
                </a:r>
                <a:br>
                  <a:rPr kumimoji="0" lang="en-US" sz="3200" b="0" i="0" u="none" strike="noStrike" cap="none" normalizeH="0" baseline="0" dirty="0" smtClean="0">
                    <a:ln>
                      <a:noFill/>
                    </a:ln>
                    <a:solidFill>
                      <a:schemeClr val="accent2"/>
                    </a:solidFill>
                    <a:effectLst/>
                  </a:rPr>
                </a:br>
                <a:r>
                  <a:rPr kumimoji="0" lang="en-US" sz="3200" b="0" i="0" u="none" strike="noStrike" cap="none" normalizeH="0" baseline="0" dirty="0" smtClean="0">
                    <a:ln>
                      <a:noFill/>
                    </a:ln>
                    <a:solidFill>
                      <a:schemeClr val="accent2"/>
                    </a:solidFill>
                    <a:effectLst/>
                  </a:rPr>
                  <a:t>Range </a:t>
                </a:r>
                <a:br>
                  <a:rPr kumimoji="0" lang="en-US" sz="3200" b="0" i="0" u="none" strike="noStrike" cap="none" normalizeH="0" baseline="0" dirty="0" smtClean="0">
                    <a:ln>
                      <a:noFill/>
                    </a:ln>
                    <a:solidFill>
                      <a:schemeClr val="accent2"/>
                    </a:solidFill>
                    <a:effectLst/>
                  </a:rPr>
                </a:br>
                <a:r>
                  <a:rPr kumimoji="0" lang="en-US" sz="3200" b="0" i="0" u="none" strike="noStrike" cap="none" normalizeH="0" baseline="0" dirty="0" smtClean="0">
                    <a:ln>
                      <a:noFill/>
                    </a:ln>
                    <a:solidFill>
                      <a:schemeClr val="accent2"/>
                    </a:solidFill>
                    <a:effectLst/>
                  </a:rPr>
                  <a:t>Minima</a:t>
                </a:r>
                <a:endParaRPr kumimoji="0" lang="he-IL" sz="3200" b="0" i="0" u="none" strike="noStrike" cap="none" normalizeH="0" baseline="0" dirty="0" smtClean="0">
                  <a:ln>
                    <a:noFill/>
                  </a:ln>
                  <a:solidFill>
                    <a:schemeClr val="accent2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23221" y="2910529"/>
                <a:ext cx="2183216" cy="1632141"/>
              </a:xfrm>
              <a:prstGeom prst="rect">
                <a:avLst/>
              </a:prstGeom>
              <a:blipFill rotWithShape="0">
                <a:blip r:embed="rId2"/>
                <a:stretch>
                  <a:fillRect b="-8425"/>
                </a:stretch>
              </a:blip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 bwMode="auto">
          <a:xfrm>
            <a:off x="3544049" y="2910529"/>
            <a:ext cx="2183216" cy="1632141"/>
          </a:xfrm>
          <a:prstGeom prst="rect">
            <a:avLst/>
          </a:prstGeom>
          <a:solidFill>
            <a:schemeClr val="bg2">
              <a:lumMod val="20000"/>
              <a:lumOff val="80000"/>
              <a:alpha val="25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LCA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 queries</a:t>
            </a:r>
            <a:endParaRPr kumimoji="0" lang="he-IL" sz="32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64877" y="1688891"/>
            <a:ext cx="2183216" cy="4075416"/>
            <a:chOff x="664877" y="1760607"/>
            <a:chExt cx="2183216" cy="4075416"/>
          </a:xfrm>
        </p:grpSpPr>
        <p:sp>
          <p:nvSpPr>
            <p:cNvPr id="19" name="Rectangle 18"/>
            <p:cNvSpPr/>
            <p:nvPr/>
          </p:nvSpPr>
          <p:spPr bwMode="auto">
            <a:xfrm>
              <a:off x="664877" y="1760607"/>
              <a:ext cx="2183216" cy="1632141"/>
            </a:xfrm>
            <a:prstGeom prst="rect">
              <a:avLst/>
            </a:prstGeom>
            <a:solidFill>
              <a:schemeClr val="bg2">
                <a:lumMod val="20000"/>
                <a:lumOff val="80000"/>
                <a:alpha val="25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normalizeH="0" baseline="0" dirty="0" smtClean="0">
                  <a:ln>
                    <a:noFill/>
                  </a:ln>
                  <a:solidFill>
                    <a:srgbClr val="00B050"/>
                  </a:solidFill>
                  <a:effectLst/>
                </a:rPr>
                <a:t>MST verification</a:t>
              </a:r>
              <a:endParaRPr kumimoji="0" lang="he-IL" sz="32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664877" y="4203882"/>
              <a:ext cx="2183216" cy="1632141"/>
            </a:xfrm>
            <a:prstGeom prst="rect">
              <a:avLst/>
            </a:prstGeom>
            <a:solidFill>
              <a:schemeClr val="bg2">
                <a:lumMod val="20000"/>
                <a:lumOff val="80000"/>
                <a:alpha val="25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normalizeH="0" baseline="0" dirty="0" smtClean="0">
                  <a:ln>
                    <a:noFill/>
                  </a:ln>
                  <a:solidFill>
                    <a:schemeClr val="accent2"/>
                  </a:solidFill>
                  <a:effectLst/>
                </a:rPr>
                <a:t>Range </a:t>
              </a:r>
              <a:br>
                <a:rPr kumimoji="0" lang="en-US" sz="3200" b="0" i="0" u="none" strike="noStrike" cap="none" normalizeH="0" baseline="0" dirty="0" smtClean="0">
                  <a:ln>
                    <a:noFill/>
                  </a:ln>
                  <a:solidFill>
                    <a:schemeClr val="accent2"/>
                  </a:solidFill>
                  <a:effectLst/>
                </a:rPr>
              </a:br>
              <a:r>
                <a:rPr kumimoji="0" lang="en-US" sz="3200" b="0" i="0" u="none" strike="noStrike" cap="none" normalizeH="0" baseline="0" dirty="0" smtClean="0">
                  <a:ln>
                    <a:noFill/>
                  </a:ln>
                  <a:solidFill>
                    <a:schemeClr val="accent2"/>
                  </a:solidFill>
                  <a:effectLst/>
                </a:rPr>
                <a:t>Minima</a:t>
              </a:r>
              <a:endParaRPr kumimoji="0" lang="he-IL" sz="32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190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94475"/>
            <a:ext cx="9144000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400" dirty="0" smtClean="0">
                <a:solidFill>
                  <a:srgbClr val="0099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Cartesian trees </a:t>
            </a:r>
            <a:r>
              <a:rPr lang="en-US" sz="4000" dirty="0" smtClean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</a:t>
            </a:r>
            <a:r>
              <a:rPr lang="en-US" sz="4000" dirty="0" err="1" smtClean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Vuillemin</a:t>
            </a:r>
            <a:r>
              <a:rPr lang="en-US" sz="4000" dirty="0" smtClean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(1980)]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eaLnBrk="1" hangingPunct="1"/>
            <a:fld id="{1A258CD8-A675-4C46-B3B4-D53A5BEE1A9B}" type="slidenum">
              <a:rPr lang="he-IL" altLang="en-US" sz="140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38</a:t>
            </a:fld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-10556" y="1098835"/>
                <a:ext cx="9144000" cy="89255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600" dirty="0" smtClean="0">
                    <a:cs typeface="Times New Roman" panose="02020603050405020304" pitchFamily="18" charset="0"/>
                  </a:rPr>
                  <a:t>A Cartesian tree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600" dirty="0" smtClean="0">
                    <a:cs typeface="Times New Roman" panose="02020603050405020304" pitchFamily="18" charset="0"/>
                  </a:rPr>
                  <a:t> of an array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=[</m:t>
                    </m:r>
                    <m:sSub>
                      <m:sSubPr>
                        <m:ctrlP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sz="2600" dirty="0" smtClean="0">
                    <a:cs typeface="Times New Roman" panose="02020603050405020304" pitchFamily="18" charset="0"/>
                  </a:rPr>
                  <a:t> </a:t>
                </a:r>
                <a:br>
                  <a:rPr lang="en-US" sz="2600" dirty="0" smtClean="0">
                    <a:cs typeface="Times New Roman" panose="02020603050405020304" pitchFamily="18" charset="0"/>
                  </a:rPr>
                </a:br>
                <a:r>
                  <a:rPr lang="en-US" sz="2600" dirty="0" smtClean="0">
                    <a:cs typeface="Times New Roman" panose="02020603050405020304" pitchFamily="18" charset="0"/>
                  </a:rPr>
                  <a:t>is the binary tree defined recursively as follows:</a:t>
                </a:r>
                <a:endParaRPr lang="he-IL" sz="26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556" y="1098835"/>
                <a:ext cx="9144000" cy="892552"/>
              </a:xfrm>
              <a:prstGeom prst="rect">
                <a:avLst/>
              </a:prstGeom>
              <a:blipFill rotWithShape="0">
                <a:blip r:embed="rId3"/>
                <a:stretch>
                  <a:fillRect t="-6122" b="-1632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-82395" y="2097373"/>
                <a:ext cx="6270613" cy="89255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600" dirty="0" smtClean="0"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600" dirty="0" smtClean="0">
                    <a:cs typeface="Times New Roman" panose="02020603050405020304" pitchFamily="18" charset="0"/>
                  </a:rPr>
                  <a:t> is the (smallest) index of</a:t>
                </a:r>
                <a:br>
                  <a:rPr lang="en-US" sz="2600" dirty="0" smtClean="0">
                    <a:cs typeface="Times New Roman" panose="02020603050405020304" pitchFamily="18" charset="0"/>
                  </a:rPr>
                </a:br>
                <a:r>
                  <a:rPr lang="en-US" sz="2600" dirty="0" smtClean="0">
                    <a:cs typeface="Times New Roman" panose="02020603050405020304" pitchFamily="18" charset="0"/>
                  </a:rPr>
                  <a:t>a maximal number in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US" sz="2600" dirty="0" smtClean="0">
                    <a:cs typeface="Times New Roman" panose="02020603050405020304" pitchFamily="18" charset="0"/>
                  </a:rPr>
                  <a:t> then, </a:t>
                </a:r>
                <a:endParaRPr lang="he-IL" sz="26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2395" y="2097373"/>
                <a:ext cx="6270613" cy="892552"/>
              </a:xfrm>
              <a:prstGeom prst="rect">
                <a:avLst/>
              </a:prstGeom>
              <a:blipFill rotWithShape="0">
                <a:blip r:embed="rId4"/>
                <a:stretch>
                  <a:fillRect t="-6164" b="-1712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Oval 56"/>
          <p:cNvSpPr>
            <a:spLocks noChangeAspect="1" noChangeArrowheads="1"/>
          </p:cNvSpPr>
          <p:nvPr/>
        </p:nvSpPr>
        <p:spPr bwMode="auto">
          <a:xfrm>
            <a:off x="7063858" y="3060872"/>
            <a:ext cx="432352" cy="39718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5</a:t>
            </a:r>
            <a:endParaRPr lang="en-US" sz="2400" dirty="0">
              <a:solidFill>
                <a:srgbClr val="00B050"/>
              </a:solidFill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6110685" y="3399891"/>
            <a:ext cx="1029552" cy="866519"/>
            <a:chOff x="5875551" y="3399891"/>
            <a:chExt cx="1029552" cy="866519"/>
          </a:xfrm>
        </p:grpSpPr>
        <p:sp>
          <p:nvSpPr>
            <p:cNvPr id="40" name="Oval 39"/>
            <p:cNvSpPr>
              <a:spLocks noChangeAspect="1" noChangeArrowheads="1"/>
            </p:cNvSpPr>
            <p:nvPr/>
          </p:nvSpPr>
          <p:spPr bwMode="auto">
            <a:xfrm>
              <a:off x="5875551" y="3869224"/>
              <a:ext cx="432352" cy="3971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00B050"/>
                  </a:solidFill>
                </a:rPr>
                <a:t>2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  <p:cxnSp>
          <p:nvCxnSpPr>
            <p:cNvPr id="47" name="Straight Connector 46"/>
            <p:cNvCxnSpPr>
              <a:stCxn id="40" idx="7"/>
              <a:endCxn id="39" idx="3"/>
            </p:cNvCxnSpPr>
            <p:nvPr/>
          </p:nvCxnSpPr>
          <p:spPr bwMode="auto">
            <a:xfrm flipV="1">
              <a:off x="6244587" y="3399891"/>
              <a:ext cx="660516" cy="52750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8" name="Group 67"/>
          <p:cNvGrpSpPr/>
          <p:nvPr/>
        </p:nvGrpSpPr>
        <p:grpSpPr>
          <a:xfrm>
            <a:off x="7445957" y="3399891"/>
            <a:ext cx="1003425" cy="866519"/>
            <a:chOff x="7210823" y="3399891"/>
            <a:chExt cx="1003425" cy="866519"/>
          </a:xfrm>
        </p:grpSpPr>
        <p:sp>
          <p:nvSpPr>
            <p:cNvPr id="41" name="Oval 40"/>
            <p:cNvSpPr>
              <a:spLocks noChangeAspect="1" noChangeArrowheads="1"/>
            </p:cNvSpPr>
            <p:nvPr/>
          </p:nvSpPr>
          <p:spPr bwMode="auto">
            <a:xfrm>
              <a:off x="7781896" y="3869224"/>
              <a:ext cx="432352" cy="3971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00B050"/>
                  </a:solidFill>
                </a:rPr>
                <a:t>8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  <p:cxnSp>
          <p:nvCxnSpPr>
            <p:cNvPr id="48" name="Straight Connector 47"/>
            <p:cNvCxnSpPr>
              <a:stCxn id="41" idx="1"/>
              <a:endCxn id="39" idx="5"/>
            </p:cNvCxnSpPr>
            <p:nvPr/>
          </p:nvCxnSpPr>
          <p:spPr bwMode="auto">
            <a:xfrm flipH="1" flipV="1">
              <a:off x="7210823" y="3399891"/>
              <a:ext cx="634389" cy="52750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5" name="Group 64"/>
          <p:cNvGrpSpPr/>
          <p:nvPr/>
        </p:nvGrpSpPr>
        <p:grpSpPr>
          <a:xfrm>
            <a:off x="5634099" y="4208243"/>
            <a:ext cx="552965" cy="866519"/>
            <a:chOff x="5398965" y="4208243"/>
            <a:chExt cx="552965" cy="866519"/>
          </a:xfrm>
        </p:grpSpPr>
        <p:sp>
          <p:nvSpPr>
            <p:cNvPr id="42" name="Oval 41"/>
            <p:cNvSpPr>
              <a:spLocks noChangeAspect="1" noChangeArrowheads="1"/>
            </p:cNvSpPr>
            <p:nvPr/>
          </p:nvSpPr>
          <p:spPr bwMode="auto">
            <a:xfrm>
              <a:off x="5398965" y="4677576"/>
              <a:ext cx="432352" cy="3971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00B050"/>
                  </a:solidFill>
                </a:rPr>
                <a:t>1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  <p:cxnSp>
          <p:nvCxnSpPr>
            <p:cNvPr id="49" name="Straight Connector 48"/>
            <p:cNvCxnSpPr>
              <a:stCxn id="42" idx="0"/>
              <a:endCxn id="40" idx="3"/>
            </p:cNvCxnSpPr>
            <p:nvPr/>
          </p:nvCxnSpPr>
          <p:spPr bwMode="auto">
            <a:xfrm flipV="1">
              <a:off x="5615141" y="4208243"/>
              <a:ext cx="336789" cy="469333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6" name="Group 65"/>
          <p:cNvGrpSpPr/>
          <p:nvPr/>
        </p:nvGrpSpPr>
        <p:grpSpPr>
          <a:xfrm>
            <a:off x="6492784" y="4208243"/>
            <a:ext cx="526839" cy="866519"/>
            <a:chOff x="6257650" y="4208243"/>
            <a:chExt cx="526839" cy="866519"/>
          </a:xfrm>
        </p:grpSpPr>
        <p:sp>
          <p:nvSpPr>
            <p:cNvPr id="43" name="Oval 42"/>
            <p:cNvSpPr>
              <a:spLocks noChangeAspect="1" noChangeArrowheads="1"/>
            </p:cNvSpPr>
            <p:nvPr/>
          </p:nvSpPr>
          <p:spPr bwMode="auto">
            <a:xfrm>
              <a:off x="6352137" y="4677576"/>
              <a:ext cx="432352" cy="3971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00B050"/>
                  </a:solidFill>
                </a:rPr>
                <a:t>4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  <p:cxnSp>
          <p:nvCxnSpPr>
            <p:cNvPr id="51" name="Straight Connector 50"/>
            <p:cNvCxnSpPr>
              <a:stCxn id="43" idx="0"/>
              <a:endCxn id="40" idx="5"/>
            </p:cNvCxnSpPr>
            <p:nvPr/>
          </p:nvCxnSpPr>
          <p:spPr bwMode="auto">
            <a:xfrm flipH="1" flipV="1">
              <a:off x="6257650" y="4208243"/>
              <a:ext cx="310663" cy="469333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9" name="Group 68"/>
          <p:cNvGrpSpPr/>
          <p:nvPr/>
        </p:nvGrpSpPr>
        <p:grpSpPr>
          <a:xfrm>
            <a:off x="7540443" y="4208243"/>
            <a:ext cx="552966" cy="866519"/>
            <a:chOff x="7305309" y="4208243"/>
            <a:chExt cx="552966" cy="866519"/>
          </a:xfrm>
        </p:grpSpPr>
        <p:sp>
          <p:nvSpPr>
            <p:cNvPr id="45" name="Oval 44"/>
            <p:cNvSpPr>
              <a:spLocks noChangeAspect="1" noChangeArrowheads="1"/>
            </p:cNvSpPr>
            <p:nvPr/>
          </p:nvSpPr>
          <p:spPr bwMode="auto">
            <a:xfrm>
              <a:off x="7305309" y="4677576"/>
              <a:ext cx="432352" cy="3971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00B050"/>
                  </a:solidFill>
                </a:rPr>
                <a:t>6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  <p:cxnSp>
          <p:nvCxnSpPr>
            <p:cNvPr id="54" name="Straight Connector 53"/>
            <p:cNvCxnSpPr>
              <a:stCxn id="45" idx="0"/>
              <a:endCxn id="41" idx="3"/>
            </p:cNvCxnSpPr>
            <p:nvPr/>
          </p:nvCxnSpPr>
          <p:spPr bwMode="auto">
            <a:xfrm flipV="1">
              <a:off x="7521485" y="4208243"/>
              <a:ext cx="336790" cy="469333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7" name="Group 66"/>
          <p:cNvGrpSpPr/>
          <p:nvPr/>
        </p:nvGrpSpPr>
        <p:grpSpPr>
          <a:xfrm>
            <a:off x="6154919" y="5016595"/>
            <a:ext cx="508731" cy="835722"/>
            <a:chOff x="5919785" y="5016595"/>
            <a:chExt cx="508731" cy="835722"/>
          </a:xfrm>
        </p:grpSpPr>
        <p:sp>
          <p:nvSpPr>
            <p:cNvPr id="46" name="Oval 45"/>
            <p:cNvSpPr>
              <a:spLocks noChangeAspect="1" noChangeArrowheads="1"/>
            </p:cNvSpPr>
            <p:nvPr/>
          </p:nvSpPr>
          <p:spPr bwMode="auto">
            <a:xfrm>
              <a:off x="5919785" y="5455131"/>
              <a:ext cx="432352" cy="3971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00B050"/>
                  </a:solidFill>
                </a:rPr>
                <a:t>3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  <p:cxnSp>
          <p:nvCxnSpPr>
            <p:cNvPr id="58" name="Straight Connector 57"/>
            <p:cNvCxnSpPr>
              <a:stCxn id="43" idx="3"/>
              <a:endCxn id="46" idx="0"/>
            </p:cNvCxnSpPr>
            <p:nvPr/>
          </p:nvCxnSpPr>
          <p:spPr bwMode="auto">
            <a:xfrm flipH="1">
              <a:off x="6135961" y="5016595"/>
              <a:ext cx="292555" cy="438536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0" name="Group 69"/>
          <p:cNvGrpSpPr/>
          <p:nvPr/>
        </p:nvGrpSpPr>
        <p:grpSpPr>
          <a:xfrm>
            <a:off x="7922542" y="5016595"/>
            <a:ext cx="561466" cy="835722"/>
            <a:chOff x="7687408" y="5016595"/>
            <a:chExt cx="561466" cy="835722"/>
          </a:xfrm>
        </p:grpSpPr>
        <p:sp>
          <p:nvSpPr>
            <p:cNvPr id="44" name="Oval 43"/>
            <p:cNvSpPr>
              <a:spLocks noChangeAspect="1" noChangeArrowheads="1"/>
            </p:cNvSpPr>
            <p:nvPr/>
          </p:nvSpPr>
          <p:spPr bwMode="auto">
            <a:xfrm>
              <a:off x="7816522" y="5455131"/>
              <a:ext cx="432352" cy="3971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00B050"/>
                  </a:solidFill>
                </a:rPr>
                <a:t>7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  <p:cxnSp>
          <p:nvCxnSpPr>
            <p:cNvPr id="60" name="Straight Connector 59"/>
            <p:cNvCxnSpPr>
              <a:stCxn id="45" idx="5"/>
              <a:endCxn id="44" idx="0"/>
            </p:cNvCxnSpPr>
            <p:nvPr/>
          </p:nvCxnSpPr>
          <p:spPr bwMode="auto">
            <a:xfrm>
              <a:off x="7687408" y="5016595"/>
              <a:ext cx="345290" cy="438536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0" name="TextBox 29"/>
          <p:cNvSpPr txBox="1"/>
          <p:nvPr/>
        </p:nvSpPr>
        <p:spPr>
          <a:xfrm>
            <a:off x="721435" y="5384688"/>
            <a:ext cx="57443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1</a:t>
            </a:r>
            <a:endParaRPr lang="he-IL" dirty="0">
              <a:solidFill>
                <a:srgbClr val="00B050"/>
              </a:solidFill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92957" y="5384688"/>
            <a:ext cx="57443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2</a:t>
            </a:r>
            <a:endParaRPr lang="he-IL" dirty="0">
              <a:solidFill>
                <a:srgbClr val="00B050"/>
              </a:solidFill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868797" y="5384688"/>
            <a:ext cx="57443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3</a:t>
            </a:r>
            <a:endParaRPr lang="he-IL" dirty="0">
              <a:solidFill>
                <a:srgbClr val="00B050"/>
              </a:solidFill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444937" y="5384688"/>
            <a:ext cx="57443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4</a:t>
            </a:r>
            <a:endParaRPr lang="he-IL" dirty="0">
              <a:solidFill>
                <a:srgbClr val="00B050"/>
              </a:solidFill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19032" y="5384688"/>
            <a:ext cx="57443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5</a:t>
            </a:r>
            <a:endParaRPr lang="he-IL" dirty="0">
              <a:solidFill>
                <a:srgbClr val="00B050"/>
              </a:solidFill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90554" y="5384688"/>
            <a:ext cx="57443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6</a:t>
            </a:r>
            <a:endParaRPr lang="he-IL" dirty="0">
              <a:solidFill>
                <a:srgbClr val="00B050"/>
              </a:solidFill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163720" y="5384688"/>
            <a:ext cx="57443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7</a:t>
            </a:r>
            <a:endParaRPr lang="he-IL" dirty="0">
              <a:solidFill>
                <a:srgbClr val="00B050"/>
              </a:solidFill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739860" y="5384688"/>
            <a:ext cx="57443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8</a:t>
            </a:r>
            <a:endParaRPr lang="he-IL" dirty="0">
              <a:solidFill>
                <a:srgbClr val="00B050"/>
              </a:solidFill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30142" y="5915914"/>
            <a:ext cx="57443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cs typeface="Times New Roman" panose="02020603050405020304" pitchFamily="18" charset="0"/>
              </a:rPr>
              <a:t>10</a:t>
            </a:r>
            <a:endParaRPr lang="he-IL" dirty="0">
              <a:solidFill>
                <a:schemeClr val="accent2"/>
              </a:solidFill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301664" y="5915914"/>
            <a:ext cx="57443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cs typeface="Times New Roman" panose="02020603050405020304" pitchFamily="18" charset="0"/>
              </a:rPr>
              <a:t>37</a:t>
            </a:r>
            <a:endParaRPr lang="he-IL" dirty="0">
              <a:solidFill>
                <a:schemeClr val="accent2"/>
              </a:solidFill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877504" y="5915914"/>
            <a:ext cx="57443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cs typeface="Times New Roman" panose="02020603050405020304" pitchFamily="18" charset="0"/>
              </a:rPr>
              <a:t>22</a:t>
            </a:r>
            <a:endParaRPr lang="he-IL" dirty="0">
              <a:solidFill>
                <a:schemeClr val="accent2"/>
              </a:solidFill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453644" y="5915914"/>
            <a:ext cx="57443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cs typeface="Times New Roman" panose="02020603050405020304" pitchFamily="18" charset="0"/>
              </a:rPr>
              <a:t>28</a:t>
            </a:r>
            <a:endParaRPr lang="he-IL" dirty="0">
              <a:solidFill>
                <a:schemeClr val="accent2"/>
              </a:solidFill>
              <a:cs typeface="Times New Roman" panose="02020603050405020304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027739" y="5915914"/>
            <a:ext cx="57443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cs typeface="Times New Roman" panose="02020603050405020304" pitchFamily="18" charset="0"/>
              </a:rPr>
              <a:t>52</a:t>
            </a:r>
            <a:endParaRPr lang="he-IL" dirty="0">
              <a:solidFill>
                <a:schemeClr val="accent2"/>
              </a:solidFill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599261" y="5915914"/>
            <a:ext cx="57443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cs typeface="Times New Roman" panose="02020603050405020304" pitchFamily="18" charset="0"/>
              </a:rPr>
              <a:t>5</a:t>
            </a:r>
            <a:endParaRPr lang="he-IL" dirty="0">
              <a:solidFill>
                <a:schemeClr val="accent2"/>
              </a:solidFill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172427" y="5915914"/>
            <a:ext cx="57443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cs typeface="Times New Roman" panose="02020603050405020304" pitchFamily="18" charset="0"/>
              </a:rPr>
              <a:t>1</a:t>
            </a:r>
            <a:endParaRPr lang="he-IL" dirty="0">
              <a:solidFill>
                <a:schemeClr val="accent2"/>
              </a:solidFill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748567" y="5915914"/>
            <a:ext cx="57443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cs typeface="Times New Roman" panose="02020603050405020304" pitchFamily="18" charset="0"/>
              </a:rPr>
              <a:t>48</a:t>
            </a:r>
            <a:endParaRPr lang="he-IL" dirty="0">
              <a:solidFill>
                <a:schemeClr val="accent2"/>
              </a:solidFill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-82395" y="4141687"/>
                <a:ext cx="6270613" cy="92121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600" dirty="0" smtClean="0">
                    <a:cs typeface="Times New Roman" panose="02020603050405020304" pitchFamily="18" charset="0"/>
                  </a:rPr>
                  <a:t>the right subtree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2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sz="2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:</m:t>
                            </m:r>
                            <m:r>
                              <a:rPr lang="en-US" sz="2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sz="2600" dirty="0" smtClean="0">
                    <a:cs typeface="Times New Roman" panose="02020603050405020304" pitchFamily="18" charset="0"/>
                  </a:rPr>
                  <a:t> </a:t>
                </a:r>
                <a:br>
                  <a:rPr lang="en-US" sz="2600" dirty="0" smtClean="0">
                    <a:cs typeface="Times New Roman" panose="02020603050405020304" pitchFamily="18" charset="0"/>
                  </a:rPr>
                </a:br>
                <a:r>
                  <a:rPr lang="en-US" sz="2600" dirty="0" smtClean="0">
                    <a:cs typeface="Times New Roman" panose="02020603050405020304" pitchFamily="18" charset="0"/>
                  </a:rPr>
                  <a:t>(with indices increment by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600" dirty="0" smtClean="0">
                    <a:cs typeface="Times New Roman" panose="02020603050405020304" pitchFamily="18" charset="0"/>
                  </a:rPr>
                  <a:t>).</a:t>
                </a:r>
                <a:endParaRPr lang="he-IL" sz="26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2395" y="4141687"/>
                <a:ext cx="6270613" cy="921214"/>
              </a:xfrm>
              <a:prstGeom prst="rect">
                <a:avLst/>
              </a:prstGeom>
              <a:blipFill rotWithShape="0">
                <a:blip r:embed="rId5"/>
                <a:stretch>
                  <a:fillRect t="-5921" b="-1578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-82395" y="3093943"/>
                <a:ext cx="6270613" cy="49244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600" dirty="0" smtClean="0">
                    <a:cs typeface="Times New Roman" panose="02020603050405020304" pitchFamily="18" charset="0"/>
                  </a:rPr>
                  <a:t>the 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600" dirty="0" smtClean="0">
                    <a:cs typeface="Times New Roman" panose="02020603050405020304" pitchFamily="18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600" dirty="0" smtClean="0">
                    <a:cs typeface="Times New Roman" panose="02020603050405020304" pitchFamily="18" charset="0"/>
                  </a:rPr>
                  <a:t>,</a:t>
                </a:r>
                <a:endParaRPr lang="he-IL" sz="26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2395" y="3093943"/>
                <a:ext cx="6270613" cy="492443"/>
              </a:xfrm>
              <a:prstGeom prst="rect">
                <a:avLst/>
              </a:prstGeom>
              <a:blipFill rotWithShape="0">
                <a:blip r:embed="rId6"/>
                <a:stretch>
                  <a:fillRect t="-12500" b="-3125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-82395" y="3603484"/>
                <a:ext cx="6270613" cy="52110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600" dirty="0" smtClean="0">
                    <a:cs typeface="Times New Roman" panose="02020603050405020304" pitchFamily="18" charset="0"/>
                  </a:rPr>
                  <a:t>the left subtree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sz="2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:</m:t>
                            </m:r>
                            <m:r>
                              <a:rPr lang="en-US" sz="2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sz="2600" dirty="0" smtClean="0">
                    <a:cs typeface="Times New Roman" panose="02020603050405020304" pitchFamily="18" charset="0"/>
                  </a:rPr>
                  <a:t>,</a:t>
                </a:r>
                <a:endParaRPr lang="he-IL" sz="26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2395" y="3603484"/>
                <a:ext cx="6270613" cy="521105"/>
              </a:xfrm>
              <a:prstGeom prst="rect">
                <a:avLst/>
              </a:prstGeom>
              <a:blipFill rotWithShape="0">
                <a:blip r:embed="rId7"/>
                <a:stretch>
                  <a:fillRect t="-10465" b="-2325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5957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39" grpId="0" animBg="1"/>
      <p:bldP spid="61" grpId="0"/>
      <p:bldP spid="63" grpId="0"/>
      <p:bldP spid="7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81762"/>
            <a:ext cx="9144000" cy="200054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4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Range Maxima </a:t>
            </a:r>
            <a:r>
              <a:rPr lang="en-US" sz="440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z="4400" dirty="0" smtClean="0">
                <a:solidFill>
                  <a:srgbClr val="0099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br>
              <a:rPr lang="en-US" sz="4400" dirty="0" smtClean="0">
                <a:solidFill>
                  <a:srgbClr val="0099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en-US" sz="4400" dirty="0" smtClean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LCA</a:t>
            </a:r>
            <a:r>
              <a:rPr lang="en-US" sz="4400" dirty="0" smtClean="0">
                <a:solidFill>
                  <a:srgbClr val="0099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440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on</a:t>
            </a:r>
            <a:r>
              <a:rPr lang="en-US" sz="4400" dirty="0" smtClean="0">
                <a:solidFill>
                  <a:srgbClr val="0099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4400" dirty="0" smtClean="0">
                <a:solidFill>
                  <a:srgbClr val="0099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Cartesian Trees</a:t>
            </a:r>
            <a:br>
              <a:rPr lang="en-US" sz="4400" dirty="0" smtClean="0">
                <a:solidFill>
                  <a:srgbClr val="0099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en-US" sz="3600" dirty="0" smtClean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</a:t>
            </a:r>
            <a:r>
              <a:rPr lang="en-US" sz="3600" dirty="0" err="1" smtClean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Gabow</a:t>
            </a:r>
            <a:r>
              <a:rPr lang="en-US" sz="3600" dirty="0" smtClean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-Bentley-</a:t>
            </a:r>
            <a:r>
              <a:rPr lang="en-US" sz="3600" dirty="0" err="1" smtClean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Tarjan</a:t>
            </a:r>
            <a:r>
              <a:rPr lang="en-US" sz="3600" dirty="0" smtClean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(1984)]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-10556" y="2417930"/>
                <a:ext cx="9144000" cy="56021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b="1" dirty="0" smtClean="0">
                    <a:cs typeface="Times New Roman" panose="02020603050405020304" pitchFamily="18" charset="0"/>
                  </a:rPr>
                  <a:t>Lemma: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argmax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</m:func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 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𝐿𝐶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b="1" dirty="0" smtClean="0">
                    <a:cs typeface="Times New Roman" panose="02020603050405020304" pitchFamily="18" charset="0"/>
                  </a:rPr>
                  <a:t> </a:t>
                </a:r>
                <a:endParaRPr lang="he-IL" b="1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556" y="2417930"/>
                <a:ext cx="9144000" cy="560218"/>
              </a:xfrm>
              <a:prstGeom prst="rect">
                <a:avLst/>
              </a:prstGeom>
              <a:blipFill>
                <a:blip r:embed="rId3"/>
                <a:stretch>
                  <a:fillRect t="-11957" b="-22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30481" y="3070423"/>
            <a:ext cx="7415475" cy="4924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600" b="1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Proof: </a:t>
            </a:r>
            <a:r>
              <a:rPr lang="en-US" sz="26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By induction. (Exercise.)</a:t>
            </a:r>
            <a:endParaRPr lang="he-IL" sz="2600" dirty="0">
              <a:solidFill>
                <a:schemeClr val="tx2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634099" y="3526372"/>
            <a:ext cx="2849909" cy="2791445"/>
            <a:chOff x="5634099" y="3060872"/>
            <a:chExt cx="2849909" cy="2791445"/>
          </a:xfrm>
        </p:grpSpPr>
        <p:sp>
          <p:nvSpPr>
            <p:cNvPr id="31" name="Oval 56"/>
            <p:cNvSpPr>
              <a:spLocks noChangeAspect="1" noChangeArrowheads="1"/>
            </p:cNvSpPr>
            <p:nvPr/>
          </p:nvSpPr>
          <p:spPr bwMode="auto">
            <a:xfrm>
              <a:off x="7063858" y="3060872"/>
              <a:ext cx="432352" cy="3971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rgbClr val="00B050"/>
                  </a:solidFill>
                </a:rPr>
                <a:t>5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110685" y="3399891"/>
              <a:ext cx="1029552" cy="866519"/>
              <a:chOff x="5875551" y="3399891"/>
              <a:chExt cx="1029552" cy="866519"/>
            </a:xfrm>
          </p:grpSpPr>
          <p:sp>
            <p:nvSpPr>
              <p:cNvPr id="33" name="Oval 32"/>
              <p:cNvSpPr>
                <a:spLocks noChangeAspect="1" noChangeArrowheads="1"/>
              </p:cNvSpPr>
              <p:nvPr/>
            </p:nvSpPr>
            <p:spPr bwMode="auto">
              <a:xfrm>
                <a:off x="5875551" y="3869224"/>
                <a:ext cx="432352" cy="39718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dirty="0" smtClean="0">
                    <a:solidFill>
                      <a:srgbClr val="00B050"/>
                    </a:solidFill>
                  </a:rPr>
                  <a:t>2</a:t>
                </a:r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34" name="Straight Connector 33"/>
              <p:cNvCxnSpPr>
                <a:stCxn id="33" idx="7"/>
                <a:endCxn id="31" idx="3"/>
              </p:cNvCxnSpPr>
              <p:nvPr/>
            </p:nvCxnSpPr>
            <p:spPr bwMode="auto">
              <a:xfrm flipV="1">
                <a:off x="6244587" y="3399891"/>
                <a:ext cx="660516" cy="527500"/>
              </a:xfrm>
              <a:prstGeom prst="line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5" name="Group 34"/>
            <p:cNvGrpSpPr/>
            <p:nvPr/>
          </p:nvGrpSpPr>
          <p:grpSpPr>
            <a:xfrm>
              <a:off x="7445957" y="3399891"/>
              <a:ext cx="1003425" cy="866519"/>
              <a:chOff x="7210823" y="3399891"/>
              <a:chExt cx="1003425" cy="866519"/>
            </a:xfrm>
          </p:grpSpPr>
          <p:sp>
            <p:nvSpPr>
              <p:cNvPr id="36" name="Oval 35"/>
              <p:cNvSpPr>
                <a:spLocks noChangeAspect="1" noChangeArrowheads="1"/>
              </p:cNvSpPr>
              <p:nvPr/>
            </p:nvSpPr>
            <p:spPr bwMode="auto">
              <a:xfrm>
                <a:off x="7781896" y="3869224"/>
                <a:ext cx="432352" cy="39718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dirty="0" smtClean="0">
                    <a:solidFill>
                      <a:srgbClr val="00B050"/>
                    </a:solidFill>
                  </a:rPr>
                  <a:t>8</a:t>
                </a:r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37" name="Straight Connector 36"/>
              <p:cNvCxnSpPr>
                <a:stCxn id="36" idx="1"/>
                <a:endCxn id="31" idx="5"/>
              </p:cNvCxnSpPr>
              <p:nvPr/>
            </p:nvCxnSpPr>
            <p:spPr bwMode="auto">
              <a:xfrm flipH="1" flipV="1">
                <a:off x="7210823" y="3399891"/>
                <a:ext cx="634389" cy="527500"/>
              </a:xfrm>
              <a:prstGeom prst="line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8" name="Group 37"/>
            <p:cNvGrpSpPr/>
            <p:nvPr/>
          </p:nvGrpSpPr>
          <p:grpSpPr>
            <a:xfrm>
              <a:off x="5634099" y="4208243"/>
              <a:ext cx="552965" cy="866519"/>
              <a:chOff x="5398965" y="4208243"/>
              <a:chExt cx="552965" cy="866519"/>
            </a:xfrm>
          </p:grpSpPr>
          <p:sp>
            <p:nvSpPr>
              <p:cNvPr id="50" name="Oval 49"/>
              <p:cNvSpPr>
                <a:spLocks noChangeAspect="1" noChangeArrowheads="1"/>
              </p:cNvSpPr>
              <p:nvPr/>
            </p:nvSpPr>
            <p:spPr bwMode="auto">
              <a:xfrm>
                <a:off x="5398965" y="4677576"/>
                <a:ext cx="432352" cy="39718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dirty="0" smtClean="0">
                    <a:solidFill>
                      <a:srgbClr val="00B050"/>
                    </a:solidFill>
                  </a:rPr>
                  <a:t>1</a:t>
                </a:r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52" name="Straight Connector 51"/>
              <p:cNvCxnSpPr>
                <a:stCxn id="50" idx="0"/>
                <a:endCxn id="33" idx="3"/>
              </p:cNvCxnSpPr>
              <p:nvPr/>
            </p:nvCxnSpPr>
            <p:spPr bwMode="auto">
              <a:xfrm flipV="1">
                <a:off x="5615141" y="4208243"/>
                <a:ext cx="336789" cy="469333"/>
              </a:xfrm>
              <a:prstGeom prst="line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53" name="Group 52"/>
            <p:cNvGrpSpPr/>
            <p:nvPr/>
          </p:nvGrpSpPr>
          <p:grpSpPr>
            <a:xfrm>
              <a:off x="6492784" y="4208243"/>
              <a:ext cx="526839" cy="866519"/>
              <a:chOff x="6257650" y="4208243"/>
              <a:chExt cx="526839" cy="866519"/>
            </a:xfrm>
          </p:grpSpPr>
          <p:sp>
            <p:nvSpPr>
              <p:cNvPr id="55" name="Oval 54"/>
              <p:cNvSpPr>
                <a:spLocks noChangeAspect="1" noChangeArrowheads="1"/>
              </p:cNvSpPr>
              <p:nvPr/>
            </p:nvSpPr>
            <p:spPr bwMode="auto">
              <a:xfrm>
                <a:off x="6352137" y="4677576"/>
                <a:ext cx="432352" cy="39718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dirty="0" smtClean="0">
                    <a:solidFill>
                      <a:srgbClr val="00B050"/>
                    </a:solidFill>
                  </a:rPr>
                  <a:t>4</a:t>
                </a:r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56" name="Straight Connector 55"/>
              <p:cNvCxnSpPr>
                <a:stCxn id="55" idx="0"/>
                <a:endCxn id="33" idx="5"/>
              </p:cNvCxnSpPr>
              <p:nvPr/>
            </p:nvCxnSpPr>
            <p:spPr bwMode="auto">
              <a:xfrm flipH="1" flipV="1">
                <a:off x="6257650" y="4208243"/>
                <a:ext cx="310663" cy="469333"/>
              </a:xfrm>
              <a:prstGeom prst="line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57" name="Group 56"/>
            <p:cNvGrpSpPr/>
            <p:nvPr/>
          </p:nvGrpSpPr>
          <p:grpSpPr>
            <a:xfrm>
              <a:off x="7540443" y="4208243"/>
              <a:ext cx="552966" cy="866519"/>
              <a:chOff x="7305309" y="4208243"/>
              <a:chExt cx="552966" cy="866519"/>
            </a:xfrm>
          </p:grpSpPr>
          <p:sp>
            <p:nvSpPr>
              <p:cNvPr id="59" name="Oval 58"/>
              <p:cNvSpPr>
                <a:spLocks noChangeAspect="1" noChangeArrowheads="1"/>
              </p:cNvSpPr>
              <p:nvPr/>
            </p:nvSpPr>
            <p:spPr bwMode="auto">
              <a:xfrm>
                <a:off x="7305309" y="4677576"/>
                <a:ext cx="432352" cy="39718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dirty="0" smtClean="0">
                    <a:solidFill>
                      <a:srgbClr val="00B050"/>
                    </a:solidFill>
                  </a:rPr>
                  <a:t>6</a:t>
                </a:r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61" name="Straight Connector 60"/>
              <p:cNvCxnSpPr>
                <a:stCxn id="59" idx="0"/>
                <a:endCxn id="36" idx="3"/>
              </p:cNvCxnSpPr>
              <p:nvPr/>
            </p:nvCxnSpPr>
            <p:spPr bwMode="auto">
              <a:xfrm flipV="1">
                <a:off x="7521485" y="4208243"/>
                <a:ext cx="336790" cy="469333"/>
              </a:xfrm>
              <a:prstGeom prst="line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62" name="Group 61"/>
            <p:cNvGrpSpPr/>
            <p:nvPr/>
          </p:nvGrpSpPr>
          <p:grpSpPr>
            <a:xfrm>
              <a:off x="6154919" y="5016595"/>
              <a:ext cx="508731" cy="835722"/>
              <a:chOff x="5919785" y="5016595"/>
              <a:chExt cx="508731" cy="835722"/>
            </a:xfrm>
          </p:grpSpPr>
          <p:sp>
            <p:nvSpPr>
              <p:cNvPr id="71" name="Oval 70"/>
              <p:cNvSpPr>
                <a:spLocks noChangeAspect="1" noChangeArrowheads="1"/>
              </p:cNvSpPr>
              <p:nvPr/>
            </p:nvSpPr>
            <p:spPr bwMode="auto">
              <a:xfrm>
                <a:off x="5919785" y="5455131"/>
                <a:ext cx="432352" cy="39718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dirty="0" smtClean="0">
                    <a:solidFill>
                      <a:srgbClr val="00B050"/>
                    </a:solidFill>
                  </a:rPr>
                  <a:t>3</a:t>
                </a:r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72" name="Straight Connector 71"/>
              <p:cNvCxnSpPr>
                <a:stCxn id="55" idx="3"/>
                <a:endCxn id="71" idx="0"/>
              </p:cNvCxnSpPr>
              <p:nvPr/>
            </p:nvCxnSpPr>
            <p:spPr bwMode="auto">
              <a:xfrm flipH="1">
                <a:off x="6135961" y="5016595"/>
                <a:ext cx="292555" cy="438536"/>
              </a:xfrm>
              <a:prstGeom prst="line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73" name="Group 72"/>
            <p:cNvGrpSpPr/>
            <p:nvPr/>
          </p:nvGrpSpPr>
          <p:grpSpPr>
            <a:xfrm>
              <a:off x="7922542" y="5016595"/>
              <a:ext cx="561466" cy="835722"/>
              <a:chOff x="7687408" y="5016595"/>
              <a:chExt cx="561466" cy="835722"/>
            </a:xfrm>
          </p:grpSpPr>
          <p:sp>
            <p:nvSpPr>
              <p:cNvPr id="74" name="Oval 73"/>
              <p:cNvSpPr>
                <a:spLocks noChangeAspect="1" noChangeArrowheads="1"/>
              </p:cNvSpPr>
              <p:nvPr/>
            </p:nvSpPr>
            <p:spPr bwMode="auto">
              <a:xfrm>
                <a:off x="7816522" y="5455131"/>
                <a:ext cx="432352" cy="39718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dirty="0" smtClean="0">
                    <a:solidFill>
                      <a:srgbClr val="00B050"/>
                    </a:solidFill>
                  </a:rPr>
                  <a:t>7</a:t>
                </a:r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75" name="Straight Connector 74"/>
              <p:cNvCxnSpPr>
                <a:stCxn id="59" idx="5"/>
                <a:endCxn id="74" idx="0"/>
              </p:cNvCxnSpPr>
              <p:nvPr/>
            </p:nvCxnSpPr>
            <p:spPr bwMode="auto">
              <a:xfrm>
                <a:off x="7687408" y="5016595"/>
                <a:ext cx="345290" cy="438536"/>
              </a:xfrm>
              <a:prstGeom prst="line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2" name="Group 1"/>
          <p:cNvGrpSpPr/>
          <p:nvPr/>
        </p:nvGrpSpPr>
        <p:grpSpPr>
          <a:xfrm>
            <a:off x="477595" y="4432868"/>
            <a:ext cx="4601567" cy="1054446"/>
            <a:chOff x="721435" y="5384688"/>
            <a:chExt cx="4601567" cy="1054446"/>
          </a:xfrm>
        </p:grpSpPr>
        <p:sp>
          <p:nvSpPr>
            <p:cNvPr id="76" name="TextBox 75"/>
            <p:cNvSpPr txBox="1"/>
            <p:nvPr/>
          </p:nvSpPr>
          <p:spPr>
            <a:xfrm>
              <a:off x="721435" y="5384688"/>
              <a:ext cx="57443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B050"/>
                  </a:solidFill>
                  <a:cs typeface="Times New Roman" panose="02020603050405020304" pitchFamily="18" charset="0"/>
                </a:rPr>
                <a:t>1</a:t>
              </a:r>
              <a:endParaRPr lang="he-IL" dirty="0">
                <a:solidFill>
                  <a:srgbClr val="00B05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292957" y="5384688"/>
              <a:ext cx="57443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B050"/>
                  </a:solidFill>
                  <a:cs typeface="Times New Roman" panose="02020603050405020304" pitchFamily="18" charset="0"/>
                </a:rPr>
                <a:t>2</a:t>
              </a:r>
              <a:endParaRPr lang="he-IL" dirty="0">
                <a:solidFill>
                  <a:srgbClr val="00B05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868797" y="5384688"/>
              <a:ext cx="57443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B050"/>
                  </a:solidFill>
                  <a:cs typeface="Times New Roman" panose="02020603050405020304" pitchFamily="18" charset="0"/>
                </a:rPr>
                <a:t>3</a:t>
              </a:r>
              <a:endParaRPr lang="he-IL" dirty="0">
                <a:solidFill>
                  <a:srgbClr val="00B05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444937" y="5384688"/>
              <a:ext cx="57443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B050"/>
                  </a:solidFill>
                  <a:cs typeface="Times New Roman" panose="02020603050405020304" pitchFamily="18" charset="0"/>
                </a:rPr>
                <a:t>4</a:t>
              </a:r>
              <a:endParaRPr lang="he-IL" dirty="0">
                <a:solidFill>
                  <a:srgbClr val="00B05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019032" y="5384688"/>
              <a:ext cx="57443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B050"/>
                  </a:solidFill>
                  <a:cs typeface="Times New Roman" panose="02020603050405020304" pitchFamily="18" charset="0"/>
                </a:rPr>
                <a:t>5</a:t>
              </a:r>
              <a:endParaRPr lang="he-IL" dirty="0">
                <a:solidFill>
                  <a:srgbClr val="00B05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590554" y="5384688"/>
              <a:ext cx="57443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B050"/>
                  </a:solidFill>
                  <a:cs typeface="Times New Roman" panose="02020603050405020304" pitchFamily="18" charset="0"/>
                </a:rPr>
                <a:t>6</a:t>
              </a:r>
              <a:endParaRPr lang="he-IL" dirty="0">
                <a:solidFill>
                  <a:srgbClr val="00B05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163720" y="5384688"/>
              <a:ext cx="57443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B050"/>
                  </a:solidFill>
                  <a:cs typeface="Times New Roman" panose="02020603050405020304" pitchFamily="18" charset="0"/>
                </a:rPr>
                <a:t>7</a:t>
              </a:r>
              <a:endParaRPr lang="he-IL" dirty="0">
                <a:solidFill>
                  <a:srgbClr val="00B05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739860" y="5384688"/>
              <a:ext cx="57443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B050"/>
                  </a:solidFill>
                  <a:cs typeface="Times New Roman" panose="02020603050405020304" pitchFamily="18" charset="0"/>
                </a:rPr>
                <a:t>8</a:t>
              </a:r>
              <a:endParaRPr lang="he-IL" dirty="0">
                <a:solidFill>
                  <a:srgbClr val="00B05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730142" y="5915914"/>
              <a:ext cx="57443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cs typeface="Times New Roman" panose="02020603050405020304" pitchFamily="18" charset="0"/>
                </a:rPr>
                <a:t>10</a:t>
              </a:r>
              <a:endParaRPr lang="he-IL" dirty="0">
                <a:solidFill>
                  <a:schemeClr val="accent2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301664" y="5915914"/>
              <a:ext cx="57443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cs typeface="Times New Roman" panose="02020603050405020304" pitchFamily="18" charset="0"/>
                </a:rPr>
                <a:t>37</a:t>
              </a:r>
              <a:endParaRPr lang="he-IL" dirty="0">
                <a:solidFill>
                  <a:schemeClr val="accent2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877504" y="5915914"/>
              <a:ext cx="57443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cs typeface="Times New Roman" panose="02020603050405020304" pitchFamily="18" charset="0"/>
                </a:rPr>
                <a:t>22</a:t>
              </a:r>
              <a:endParaRPr lang="he-IL" dirty="0">
                <a:solidFill>
                  <a:schemeClr val="accent2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453644" y="5915914"/>
              <a:ext cx="57443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cs typeface="Times New Roman" panose="02020603050405020304" pitchFamily="18" charset="0"/>
                </a:rPr>
                <a:t>28</a:t>
              </a:r>
              <a:endParaRPr lang="he-IL" dirty="0">
                <a:solidFill>
                  <a:schemeClr val="accent2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027739" y="5915914"/>
              <a:ext cx="57443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cs typeface="Times New Roman" panose="02020603050405020304" pitchFamily="18" charset="0"/>
                </a:rPr>
                <a:t>52</a:t>
              </a:r>
              <a:endParaRPr lang="he-IL" dirty="0">
                <a:solidFill>
                  <a:schemeClr val="accent2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599261" y="5915914"/>
              <a:ext cx="57443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cs typeface="Times New Roman" panose="02020603050405020304" pitchFamily="18" charset="0"/>
                </a:rPr>
                <a:t>5</a:t>
              </a:r>
              <a:endParaRPr lang="he-IL" dirty="0">
                <a:solidFill>
                  <a:schemeClr val="accent2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172427" y="5915914"/>
              <a:ext cx="57443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cs typeface="Times New Roman" panose="02020603050405020304" pitchFamily="18" charset="0"/>
                </a:rPr>
                <a:t>1</a:t>
              </a:r>
              <a:endParaRPr lang="he-IL" dirty="0">
                <a:solidFill>
                  <a:schemeClr val="accent2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748567" y="5915914"/>
              <a:ext cx="57443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cs typeface="Times New Roman" panose="02020603050405020304" pitchFamily="18" charset="0"/>
                </a:rPr>
                <a:t>48</a:t>
              </a:r>
              <a:endParaRPr lang="he-IL" dirty="0">
                <a:solidFill>
                  <a:schemeClr val="accent2"/>
                </a:solidFill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9663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78585"/>
            <a:ext cx="9144000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8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Tree-Path Maxima (TPM)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eaLnBrk="1" hangingPunct="1"/>
            <a:fld id="{1A258CD8-A675-4C46-B3B4-D53A5BEE1A9B}" type="slidenum">
              <a:rPr lang="he-IL" altLang="en-US" sz="140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4</a:t>
            </a:fld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-19983" y="1365543"/>
                <a:ext cx="9144000" cy="181588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dirty="0" smtClean="0">
                    <a:cs typeface="Times New Roman" panose="02020603050405020304" pitchFamily="18" charset="0"/>
                  </a:rPr>
                  <a:t>Given a tree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 with weights on its edges, </a:t>
                </a:r>
                <a:br>
                  <a:rPr lang="en-US" dirty="0" smtClean="0">
                    <a:cs typeface="Times New Roman" panose="02020603050405020304" pitchFamily="18" charset="0"/>
                  </a:rPr>
                </a:br>
                <a:r>
                  <a:rPr lang="en-US" dirty="0" smtClean="0">
                    <a:cs typeface="Times New Roman" panose="02020603050405020304" pitchFamily="18" charset="0"/>
                  </a:rPr>
                  <a:t>and given a collection of </a:t>
                </a:r>
                <a:r>
                  <a:rPr lang="en-US" dirty="0" smtClean="0">
                    <a:solidFill>
                      <a:srgbClr val="00B050"/>
                    </a:solidFill>
                    <a:cs typeface="Times New Roman" panose="02020603050405020304" pitchFamily="18" charset="0"/>
                  </a:rPr>
                  <a:t>non-tree</a:t>
                </a:r>
                <a:r>
                  <a:rPr lang="en-US" dirty="0" smtClean="0">
                    <a:cs typeface="Times New Roman" panose="02020603050405020304" pitchFamily="18" charset="0"/>
                  </a:rPr>
                  <a:t> edges, </a:t>
                </a:r>
                <a:br>
                  <a:rPr lang="en-US" dirty="0" smtClean="0">
                    <a:cs typeface="Times New Roman" panose="02020603050405020304" pitchFamily="18" charset="0"/>
                  </a:rPr>
                </a:br>
                <a:r>
                  <a:rPr lang="en-US" dirty="0" smtClean="0">
                    <a:cs typeface="Times New Roman" panose="02020603050405020304" pitchFamily="18" charset="0"/>
                  </a:rPr>
                  <a:t>find for each </a:t>
                </a:r>
                <a:r>
                  <a:rPr lang="en-US" dirty="0" smtClean="0">
                    <a:solidFill>
                      <a:srgbClr val="00B050"/>
                    </a:solidFill>
                    <a:cs typeface="Times New Roman" panose="02020603050405020304" pitchFamily="18" charset="0"/>
                  </a:rPr>
                  <a:t>non-tree</a:t>
                </a:r>
                <a:r>
                  <a:rPr lang="en-US" dirty="0" smtClean="0">
                    <a:cs typeface="Times New Roman" panose="02020603050405020304" pitchFamily="18" charset="0"/>
                  </a:rPr>
                  <a:t> edge the </a:t>
                </a:r>
                <a:r>
                  <a:rPr lang="en-US" dirty="0" err="1" smtClean="0">
                    <a:cs typeface="Times New Roman" panose="02020603050405020304" pitchFamily="18" charset="0"/>
                  </a:rPr>
                  <a:t>maxmimum</a:t>
                </a:r>
                <a:r>
                  <a:rPr lang="en-US" dirty="0" smtClean="0">
                    <a:cs typeface="Times New Roman" panose="02020603050405020304" pitchFamily="18" charset="0"/>
                  </a:rPr>
                  <a:t> weight </a:t>
                </a:r>
                <a:br>
                  <a:rPr lang="en-US" dirty="0" smtClean="0">
                    <a:cs typeface="Times New Roman" panose="02020603050405020304" pitchFamily="18" charset="0"/>
                  </a:rPr>
                </a:br>
                <a:r>
                  <a:rPr lang="en-US" dirty="0" smtClean="0">
                    <a:cs typeface="Times New Roman" panose="02020603050405020304" pitchFamily="18" charset="0"/>
                  </a:rPr>
                  <a:t>of an </a:t>
                </a:r>
                <a:r>
                  <a:rPr lang="en-US" dirty="0" smtClean="0">
                    <a:cs typeface="Times New Roman" panose="02020603050405020304" pitchFamily="18" charset="0"/>
                  </a:rPr>
                  <a:t>edge on the path connecting it in the tree.</a:t>
                </a:r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983" y="1365543"/>
                <a:ext cx="9144000" cy="1815882"/>
              </a:xfrm>
              <a:prstGeom prst="rect">
                <a:avLst/>
              </a:prstGeom>
              <a:blipFill>
                <a:blip r:embed="rId3"/>
                <a:stretch>
                  <a:fillRect t="-3356" b="-8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6"/>
          <p:cNvSpPr>
            <a:spLocks noChangeAspect="1" noChangeArrowheads="1"/>
          </p:cNvSpPr>
          <p:nvPr/>
        </p:nvSpPr>
        <p:spPr bwMode="auto">
          <a:xfrm>
            <a:off x="6103589" y="3678280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7" name="Oval 56"/>
          <p:cNvSpPr>
            <a:spLocks noChangeAspect="1" noChangeArrowheads="1"/>
          </p:cNvSpPr>
          <p:nvPr/>
        </p:nvSpPr>
        <p:spPr bwMode="auto">
          <a:xfrm>
            <a:off x="4313288" y="4851912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8" name="Oval 56"/>
          <p:cNvSpPr>
            <a:spLocks noChangeAspect="1" noChangeArrowheads="1"/>
          </p:cNvSpPr>
          <p:nvPr/>
        </p:nvSpPr>
        <p:spPr bwMode="auto">
          <a:xfrm>
            <a:off x="3262639" y="3587591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1" name="Oval 56"/>
          <p:cNvSpPr>
            <a:spLocks noChangeAspect="1" noChangeArrowheads="1"/>
          </p:cNvSpPr>
          <p:nvPr/>
        </p:nvSpPr>
        <p:spPr bwMode="auto">
          <a:xfrm>
            <a:off x="5591791" y="4505215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2" name="Oval 56"/>
          <p:cNvSpPr>
            <a:spLocks noChangeAspect="1" noChangeArrowheads="1"/>
          </p:cNvSpPr>
          <p:nvPr/>
        </p:nvSpPr>
        <p:spPr bwMode="auto">
          <a:xfrm>
            <a:off x="2483520" y="4281269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3" name="Oval 56"/>
          <p:cNvSpPr>
            <a:spLocks noChangeAspect="1" noChangeArrowheads="1"/>
          </p:cNvSpPr>
          <p:nvPr/>
        </p:nvSpPr>
        <p:spPr bwMode="auto">
          <a:xfrm>
            <a:off x="5614892" y="5615611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4" name="Oval 56"/>
          <p:cNvSpPr>
            <a:spLocks noChangeAspect="1" noChangeArrowheads="1"/>
          </p:cNvSpPr>
          <p:nvPr/>
        </p:nvSpPr>
        <p:spPr bwMode="auto">
          <a:xfrm>
            <a:off x="6776269" y="4682402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cxnSp>
        <p:nvCxnSpPr>
          <p:cNvPr id="15" name="Straight Connector 14"/>
          <p:cNvCxnSpPr>
            <a:stCxn id="7" idx="1"/>
            <a:endCxn id="8" idx="5"/>
          </p:cNvCxnSpPr>
          <p:nvPr/>
        </p:nvCxnSpPr>
        <p:spPr bwMode="auto">
          <a:xfrm flipH="1" flipV="1">
            <a:off x="3447157" y="3757101"/>
            <a:ext cx="897789" cy="1123894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>
            <a:stCxn id="11" idx="0"/>
            <a:endCxn id="6" idx="3"/>
          </p:cNvCxnSpPr>
          <p:nvPr/>
        </p:nvCxnSpPr>
        <p:spPr bwMode="auto">
          <a:xfrm flipV="1">
            <a:off x="5699879" y="3847790"/>
            <a:ext cx="435368" cy="657425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Oval 56"/>
          <p:cNvSpPr>
            <a:spLocks noChangeAspect="1" noChangeArrowheads="1"/>
          </p:cNvSpPr>
          <p:nvPr/>
        </p:nvSpPr>
        <p:spPr bwMode="auto">
          <a:xfrm>
            <a:off x="3276819" y="4947074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cxnSp>
        <p:nvCxnSpPr>
          <p:cNvPr id="18" name="Straight Connector 17"/>
          <p:cNvCxnSpPr>
            <a:stCxn id="12" idx="5"/>
            <a:endCxn id="17" idx="1"/>
          </p:cNvCxnSpPr>
          <p:nvPr/>
        </p:nvCxnSpPr>
        <p:spPr bwMode="auto">
          <a:xfrm>
            <a:off x="2668038" y="4450779"/>
            <a:ext cx="640439" cy="525378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stCxn id="13" idx="1"/>
            <a:endCxn id="7" idx="5"/>
          </p:cNvCxnSpPr>
          <p:nvPr/>
        </p:nvCxnSpPr>
        <p:spPr bwMode="auto">
          <a:xfrm flipH="1" flipV="1">
            <a:off x="4497806" y="5021422"/>
            <a:ext cx="1148744" cy="623272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7" idx="2"/>
            <a:endCxn id="17" idx="6"/>
          </p:cNvCxnSpPr>
          <p:nvPr/>
        </p:nvCxnSpPr>
        <p:spPr bwMode="auto">
          <a:xfrm flipH="1">
            <a:off x="3492995" y="4951209"/>
            <a:ext cx="820293" cy="95162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7" idx="6"/>
            <a:endCxn id="11" idx="2"/>
          </p:cNvCxnSpPr>
          <p:nvPr/>
        </p:nvCxnSpPr>
        <p:spPr bwMode="auto">
          <a:xfrm flipV="1">
            <a:off x="4529464" y="4604512"/>
            <a:ext cx="1062327" cy="346697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stCxn id="14" idx="2"/>
            <a:endCxn id="11" idx="6"/>
          </p:cNvCxnSpPr>
          <p:nvPr/>
        </p:nvCxnSpPr>
        <p:spPr bwMode="auto">
          <a:xfrm flipH="1" flipV="1">
            <a:off x="5807967" y="4604512"/>
            <a:ext cx="968302" cy="177187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Oval 56"/>
          <p:cNvSpPr>
            <a:spLocks noChangeAspect="1" noChangeArrowheads="1"/>
          </p:cNvSpPr>
          <p:nvPr/>
        </p:nvSpPr>
        <p:spPr bwMode="auto">
          <a:xfrm>
            <a:off x="2569323" y="5555834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cxnSp>
        <p:nvCxnSpPr>
          <p:cNvPr id="24" name="Straight Connector 23"/>
          <p:cNvCxnSpPr>
            <a:stCxn id="23" idx="7"/>
            <a:endCxn id="17" idx="3"/>
          </p:cNvCxnSpPr>
          <p:nvPr/>
        </p:nvCxnSpPr>
        <p:spPr bwMode="auto">
          <a:xfrm flipV="1">
            <a:off x="2753841" y="5116584"/>
            <a:ext cx="554636" cy="468333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Curved Connector 24"/>
          <p:cNvCxnSpPr>
            <a:stCxn id="23" idx="4"/>
            <a:endCxn id="13" idx="4"/>
          </p:cNvCxnSpPr>
          <p:nvPr/>
        </p:nvCxnSpPr>
        <p:spPr bwMode="auto">
          <a:xfrm rot="16200000" flipH="1">
            <a:off x="4170307" y="4261530"/>
            <a:ext cx="59777" cy="3045569"/>
          </a:xfrm>
          <a:prstGeom prst="curvedConnector3">
            <a:avLst>
              <a:gd name="adj1" fmla="val 647020"/>
            </a:avLst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Curved Connector 25"/>
          <p:cNvCxnSpPr>
            <a:stCxn id="17" idx="0"/>
            <a:endCxn id="6" idx="2"/>
          </p:cNvCxnSpPr>
          <p:nvPr/>
        </p:nvCxnSpPr>
        <p:spPr bwMode="auto">
          <a:xfrm rot="5400000" flipH="1" flipV="1">
            <a:off x="4159500" y="3002985"/>
            <a:ext cx="1169497" cy="2718682"/>
          </a:xfrm>
          <a:prstGeom prst="curvedConnector2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10139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1582"/>
            <a:ext cx="9144000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400" dirty="0" smtClean="0">
                <a:solidFill>
                  <a:srgbClr val="0099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Computing Cartesian trees</a:t>
            </a:r>
            <a:endParaRPr lang="en-US" sz="4000" dirty="0" smtClean="0">
              <a:solidFill>
                <a:srgbClr val="C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6"/>
              <p:cNvSpPr>
                <a:spLocks noChangeAspect="1" noChangeArrowheads="1"/>
              </p:cNvSpPr>
              <p:nvPr/>
            </p:nvSpPr>
            <p:spPr bwMode="auto">
              <a:xfrm>
                <a:off x="1533712" y="1425932"/>
                <a:ext cx="432352" cy="39718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/>
                <a:r>
                  <a:rPr lang="en-US" sz="2200" b="0" dirty="0" smtClean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" name="Oval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33712" y="1425932"/>
                <a:ext cx="432352" cy="397186"/>
              </a:xfrm>
              <a:prstGeom prst="ellipse">
                <a:avLst/>
              </a:prstGeom>
              <a:blipFill rotWithShape="0">
                <a:blip r:embed="rId3"/>
                <a:stretch>
                  <a:fillRect b="-1408"/>
                </a:stretch>
              </a:blip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56"/>
              <p:cNvSpPr>
                <a:spLocks noChangeAspect="1" noChangeArrowheads="1"/>
              </p:cNvSpPr>
              <p:nvPr/>
            </p:nvSpPr>
            <p:spPr bwMode="auto">
              <a:xfrm>
                <a:off x="2303959" y="2366284"/>
                <a:ext cx="432352" cy="39718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/>
                <a:r>
                  <a:rPr lang="en-US" sz="2200" b="0" dirty="0" smtClean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Oval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03959" y="2366284"/>
                <a:ext cx="432352" cy="397186"/>
              </a:xfrm>
              <a:prstGeom prst="ellipse">
                <a:avLst/>
              </a:prstGeom>
              <a:blipFill rotWithShape="0">
                <a:blip r:embed="rId4"/>
                <a:stretch>
                  <a:fillRect b="-2817"/>
                </a:stretch>
              </a:blip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56"/>
              <p:cNvSpPr>
                <a:spLocks noChangeAspect="1" noChangeArrowheads="1"/>
              </p:cNvSpPr>
              <p:nvPr/>
            </p:nvSpPr>
            <p:spPr bwMode="auto">
              <a:xfrm>
                <a:off x="3074206" y="3306636"/>
                <a:ext cx="432352" cy="39718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/>
                <a:r>
                  <a:rPr lang="en-US" sz="2200" b="0" dirty="0" smtClean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" name="Oval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74206" y="3306636"/>
                <a:ext cx="432352" cy="397186"/>
              </a:xfrm>
              <a:prstGeom prst="ellipse">
                <a:avLst/>
              </a:prstGeom>
              <a:blipFill rotWithShape="0">
                <a:blip r:embed="rId5"/>
                <a:stretch>
                  <a:fillRect b="-13889"/>
                </a:stretch>
              </a:blip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56"/>
              <p:cNvSpPr>
                <a:spLocks noChangeAspect="1" noChangeArrowheads="1"/>
              </p:cNvSpPr>
              <p:nvPr/>
            </p:nvSpPr>
            <p:spPr bwMode="auto">
              <a:xfrm>
                <a:off x="3844454" y="4246989"/>
                <a:ext cx="432352" cy="39718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/>
                <a:r>
                  <a:rPr lang="en-US" sz="2200" b="0" dirty="0" smtClean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2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" name="Oval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44454" y="4246989"/>
                <a:ext cx="432352" cy="397186"/>
              </a:xfrm>
              <a:prstGeom prst="ellipse">
                <a:avLst/>
              </a:prstGeom>
              <a:blipFill rotWithShape="0">
                <a:blip r:embed="rId6"/>
                <a:stretch>
                  <a:fillRect b="-2817"/>
                </a:stretch>
              </a:blip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Isosceles Triangle 1"/>
          <p:cNvSpPr/>
          <p:nvPr/>
        </p:nvSpPr>
        <p:spPr bwMode="auto">
          <a:xfrm>
            <a:off x="579120" y="2659928"/>
            <a:ext cx="716280" cy="985727"/>
          </a:xfrm>
          <a:prstGeom prst="triangle">
            <a:avLst/>
          </a:prstGeom>
          <a:noFill/>
          <a:ln w="317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Isosceles Triangle 9"/>
          <p:cNvSpPr/>
          <p:nvPr/>
        </p:nvSpPr>
        <p:spPr bwMode="auto">
          <a:xfrm>
            <a:off x="1430796" y="3540977"/>
            <a:ext cx="716280" cy="985727"/>
          </a:xfrm>
          <a:prstGeom prst="triangle">
            <a:avLst/>
          </a:prstGeom>
          <a:noFill/>
          <a:ln w="317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Isosceles Triangle 10"/>
          <p:cNvSpPr/>
          <p:nvPr/>
        </p:nvSpPr>
        <p:spPr bwMode="auto">
          <a:xfrm>
            <a:off x="2170563" y="4527050"/>
            <a:ext cx="716280" cy="985727"/>
          </a:xfrm>
          <a:prstGeom prst="triangle">
            <a:avLst/>
          </a:prstGeom>
          <a:noFill/>
          <a:ln w="317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Isosceles Triangle 11"/>
          <p:cNvSpPr/>
          <p:nvPr/>
        </p:nvSpPr>
        <p:spPr bwMode="auto">
          <a:xfrm>
            <a:off x="2925570" y="5476457"/>
            <a:ext cx="716280" cy="985727"/>
          </a:xfrm>
          <a:prstGeom prst="triangle">
            <a:avLst/>
          </a:prstGeom>
          <a:noFill/>
          <a:ln w="317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3" name="Straight Connector 12"/>
          <p:cNvCxnSpPr>
            <a:stCxn id="6" idx="3"/>
            <a:endCxn id="2" idx="0"/>
          </p:cNvCxnSpPr>
          <p:nvPr/>
        </p:nvCxnSpPr>
        <p:spPr bwMode="auto">
          <a:xfrm flipH="1">
            <a:off x="937260" y="1764951"/>
            <a:ext cx="659768" cy="894977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>
            <a:stCxn id="7" idx="3"/>
            <a:endCxn id="10" idx="0"/>
          </p:cNvCxnSpPr>
          <p:nvPr/>
        </p:nvCxnSpPr>
        <p:spPr bwMode="auto">
          <a:xfrm flipH="1">
            <a:off x="1788936" y="2705303"/>
            <a:ext cx="578339" cy="835674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stCxn id="8" idx="3"/>
            <a:endCxn id="11" idx="0"/>
          </p:cNvCxnSpPr>
          <p:nvPr/>
        </p:nvCxnSpPr>
        <p:spPr bwMode="auto">
          <a:xfrm flipH="1">
            <a:off x="2528703" y="3645655"/>
            <a:ext cx="608819" cy="881395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stCxn id="9" idx="3"/>
            <a:endCxn id="12" idx="0"/>
          </p:cNvCxnSpPr>
          <p:nvPr/>
        </p:nvCxnSpPr>
        <p:spPr bwMode="auto">
          <a:xfrm flipH="1">
            <a:off x="3283710" y="4586008"/>
            <a:ext cx="624060" cy="890449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6" idx="5"/>
            <a:endCxn id="7" idx="1"/>
          </p:cNvCxnSpPr>
          <p:nvPr/>
        </p:nvCxnSpPr>
        <p:spPr bwMode="auto">
          <a:xfrm>
            <a:off x="1902748" y="1764951"/>
            <a:ext cx="464527" cy="65950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stCxn id="7" idx="5"/>
            <a:endCxn id="8" idx="1"/>
          </p:cNvCxnSpPr>
          <p:nvPr/>
        </p:nvCxnSpPr>
        <p:spPr bwMode="auto">
          <a:xfrm>
            <a:off x="2672995" y="2705303"/>
            <a:ext cx="464527" cy="65950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>
            <a:stCxn id="8" idx="5"/>
            <a:endCxn id="9" idx="1"/>
          </p:cNvCxnSpPr>
          <p:nvPr/>
        </p:nvCxnSpPr>
        <p:spPr bwMode="auto">
          <a:xfrm>
            <a:off x="3443242" y="3645655"/>
            <a:ext cx="464528" cy="659501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1954325" y="1327909"/>
                <a:ext cx="1687526" cy="55419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:</m:t>
                              </m:r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325" y="1327909"/>
                <a:ext cx="1687526" cy="55419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395562" y="4841349"/>
                <a:ext cx="4542197" cy="1353447"/>
              </a:xfrm>
              <a:prstGeom prst="rect">
                <a:avLst/>
              </a:prstGeom>
              <a:solidFill>
                <a:schemeClr val="bg1">
                  <a:alpha val="66000"/>
                </a:schemeClr>
              </a:solidFill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600" dirty="0" smtClean="0">
                    <a:cs typeface="Times New Roman" panose="02020603050405020304" pitchFamily="18" charset="0"/>
                  </a:rPr>
                  <a:t>Find the smallest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r>
                  <a:rPr lang="en-US" sz="2600" dirty="0" smtClean="0">
                    <a:cs typeface="Times New Roman" panose="02020603050405020304" pitchFamily="18" charset="0"/>
                  </a:rPr>
                  <a:t> for which</a:t>
                </a:r>
                <a:br>
                  <a:rPr lang="en-US" sz="2600" dirty="0" smtClean="0"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sz="26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,</a:t>
                </a:r>
                <a:br>
                  <a:rPr lang="en-US" sz="26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</a:br>
                <a:r>
                  <a:rPr lang="en-US" sz="26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by climbing up the </a:t>
                </a:r>
                <a:r>
                  <a:rPr lang="en-US" sz="2600" i="1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right spine</a:t>
                </a:r>
                <a:r>
                  <a:rPr lang="en-US" sz="26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.</a:t>
                </a:r>
                <a:endParaRPr lang="he-IL" sz="2600" dirty="0">
                  <a:solidFill>
                    <a:schemeClr val="tx2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62" y="4841349"/>
                <a:ext cx="4542197" cy="1353447"/>
              </a:xfrm>
              <a:prstGeom prst="rect">
                <a:avLst/>
              </a:prstGeom>
              <a:blipFill rotWithShape="0">
                <a:blip r:embed="rId8"/>
                <a:stretch>
                  <a:fillRect t="-4054" b="-1081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ight Arrow 66"/>
          <p:cNvSpPr/>
          <p:nvPr/>
        </p:nvSpPr>
        <p:spPr bwMode="auto">
          <a:xfrm>
            <a:off x="4276806" y="2018548"/>
            <a:ext cx="695956" cy="405903"/>
          </a:xfrm>
          <a:prstGeom prst="rightArrow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9" name="Straight Arrow Connector 68"/>
          <p:cNvCxnSpPr/>
          <p:nvPr/>
        </p:nvCxnSpPr>
        <p:spPr bwMode="auto">
          <a:xfrm flipH="1">
            <a:off x="4282440" y="3703822"/>
            <a:ext cx="502919" cy="52966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grpSp>
        <p:nvGrpSpPr>
          <p:cNvPr id="72" name="Group 71"/>
          <p:cNvGrpSpPr/>
          <p:nvPr/>
        </p:nvGrpSpPr>
        <p:grpSpPr>
          <a:xfrm>
            <a:off x="5364480" y="1327909"/>
            <a:ext cx="3415117" cy="6002955"/>
            <a:chOff x="5364480" y="1327909"/>
            <a:chExt cx="3415117" cy="60029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val 56"/>
                <p:cNvSpPr>
                  <a:spLocks noChangeAspect="1" noChangeArrowheads="1"/>
                </p:cNvSpPr>
                <p:nvPr/>
              </p:nvSpPr>
              <p:spPr bwMode="auto">
                <a:xfrm>
                  <a:off x="6319072" y="1425932"/>
                  <a:ext cx="432352" cy="39718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pPr algn="ctr"/>
                  <a:r>
                    <a:rPr lang="en-US" sz="2200" b="0" dirty="0" smtClean="0">
                      <a:solidFill>
                        <a:srgbClr val="00B050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en-US" sz="22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Oval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319072" y="1425932"/>
                  <a:ext cx="432352" cy="397186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 b="-1408"/>
                  </a:stretch>
                </a:blip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56"/>
                <p:cNvSpPr>
                  <a:spLocks noChangeAspect="1" noChangeArrowheads="1"/>
                </p:cNvSpPr>
                <p:nvPr/>
              </p:nvSpPr>
              <p:spPr bwMode="auto">
                <a:xfrm>
                  <a:off x="7089319" y="2366284"/>
                  <a:ext cx="432352" cy="39718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pPr algn="ctr"/>
                  <a:r>
                    <a:rPr lang="en-US" sz="2200" b="0" dirty="0" smtClean="0">
                      <a:solidFill>
                        <a:srgbClr val="00B050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22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Oval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089319" y="2366284"/>
                  <a:ext cx="432352" cy="397186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 b="-2817"/>
                  </a:stretch>
                </a:blip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Oval 56"/>
                <p:cNvSpPr>
                  <a:spLocks noChangeAspect="1" noChangeArrowheads="1"/>
                </p:cNvSpPr>
                <p:nvPr/>
              </p:nvSpPr>
              <p:spPr bwMode="auto">
                <a:xfrm>
                  <a:off x="7158526" y="4175316"/>
                  <a:ext cx="432352" cy="39718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pPr algn="ctr"/>
                  <a:r>
                    <a:rPr lang="en-US" sz="2200" b="0" dirty="0" smtClean="0">
                      <a:solidFill>
                        <a:srgbClr val="00B050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endParaRPr lang="en-US" sz="22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Oval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158526" y="4175316"/>
                  <a:ext cx="432352" cy="397186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 b="-15493"/>
                  </a:stretch>
                </a:blip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56"/>
                <p:cNvSpPr>
                  <a:spLocks noChangeAspect="1" noChangeArrowheads="1"/>
                </p:cNvSpPr>
                <p:nvPr/>
              </p:nvSpPr>
              <p:spPr bwMode="auto">
                <a:xfrm>
                  <a:off x="7928774" y="5115669"/>
                  <a:ext cx="432352" cy="39718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pPr algn="ctr"/>
                  <a:r>
                    <a:rPr lang="en-US" sz="2200" b="0" dirty="0" smtClean="0">
                      <a:solidFill>
                        <a:srgbClr val="00B050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a14:m>
                  <a:endParaRPr lang="en-US" sz="22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Oval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928774" y="5115669"/>
                  <a:ext cx="432352" cy="397186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 b="-2817"/>
                  </a:stretch>
                </a:blip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Isosceles Triangle 38"/>
            <p:cNvSpPr/>
            <p:nvPr/>
          </p:nvSpPr>
          <p:spPr bwMode="auto">
            <a:xfrm>
              <a:off x="5364480" y="2659928"/>
              <a:ext cx="716280" cy="985727"/>
            </a:xfrm>
            <a:prstGeom prst="triangle">
              <a:avLst/>
            </a:prstGeom>
            <a:noFill/>
            <a:ln w="31750" cap="flat" cmpd="sng" algn="ctr">
              <a:solidFill>
                <a:schemeClr val="bg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0" name="Isosceles Triangle 39"/>
            <p:cNvSpPr/>
            <p:nvPr/>
          </p:nvSpPr>
          <p:spPr bwMode="auto">
            <a:xfrm>
              <a:off x="6216156" y="3540977"/>
              <a:ext cx="716280" cy="985727"/>
            </a:xfrm>
            <a:prstGeom prst="triangle">
              <a:avLst/>
            </a:prstGeom>
            <a:noFill/>
            <a:ln w="31750" cap="flat" cmpd="sng" algn="ctr">
              <a:solidFill>
                <a:schemeClr val="bg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1" name="Isosceles Triangle 40"/>
            <p:cNvSpPr/>
            <p:nvPr/>
          </p:nvSpPr>
          <p:spPr bwMode="auto">
            <a:xfrm>
              <a:off x="6254883" y="5395730"/>
              <a:ext cx="716280" cy="985727"/>
            </a:xfrm>
            <a:prstGeom prst="triangle">
              <a:avLst/>
            </a:prstGeom>
            <a:noFill/>
            <a:ln w="31750" cap="flat" cmpd="sng" algn="ctr">
              <a:solidFill>
                <a:schemeClr val="bg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2" name="Isosceles Triangle 41"/>
            <p:cNvSpPr/>
            <p:nvPr/>
          </p:nvSpPr>
          <p:spPr bwMode="auto">
            <a:xfrm>
              <a:off x="7009890" y="6345137"/>
              <a:ext cx="716280" cy="985727"/>
            </a:xfrm>
            <a:prstGeom prst="triangle">
              <a:avLst/>
            </a:prstGeom>
            <a:noFill/>
            <a:ln w="31750" cap="flat" cmpd="sng" algn="ctr">
              <a:solidFill>
                <a:schemeClr val="bg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43" name="Straight Connector 42"/>
            <p:cNvCxnSpPr>
              <a:stCxn id="35" idx="3"/>
              <a:endCxn id="39" idx="0"/>
            </p:cNvCxnSpPr>
            <p:nvPr/>
          </p:nvCxnSpPr>
          <p:spPr bwMode="auto">
            <a:xfrm flipH="1">
              <a:off x="5722620" y="1764951"/>
              <a:ext cx="659768" cy="894977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bg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>
              <a:stCxn id="36" idx="3"/>
              <a:endCxn id="40" idx="0"/>
            </p:cNvCxnSpPr>
            <p:nvPr/>
          </p:nvCxnSpPr>
          <p:spPr bwMode="auto">
            <a:xfrm flipH="1">
              <a:off x="6574296" y="2705303"/>
              <a:ext cx="578339" cy="835674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bg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/>
            <p:cNvCxnSpPr>
              <a:stCxn id="37" idx="3"/>
              <a:endCxn id="41" idx="0"/>
            </p:cNvCxnSpPr>
            <p:nvPr/>
          </p:nvCxnSpPr>
          <p:spPr bwMode="auto">
            <a:xfrm flipH="1">
              <a:off x="6613023" y="4514335"/>
              <a:ext cx="608819" cy="881395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bg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>
              <a:stCxn id="38" idx="3"/>
              <a:endCxn id="42" idx="0"/>
            </p:cNvCxnSpPr>
            <p:nvPr/>
          </p:nvCxnSpPr>
          <p:spPr bwMode="auto">
            <a:xfrm flipH="1">
              <a:off x="7368030" y="5454688"/>
              <a:ext cx="624060" cy="890449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bg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>
              <a:stCxn id="35" idx="5"/>
              <a:endCxn id="36" idx="1"/>
            </p:cNvCxnSpPr>
            <p:nvPr/>
          </p:nvCxnSpPr>
          <p:spPr bwMode="auto">
            <a:xfrm>
              <a:off x="6688108" y="1764951"/>
              <a:ext cx="464527" cy="65950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47"/>
            <p:cNvCxnSpPr>
              <a:endCxn id="50" idx="1"/>
            </p:cNvCxnSpPr>
            <p:nvPr/>
          </p:nvCxnSpPr>
          <p:spPr bwMode="auto">
            <a:xfrm>
              <a:off x="7464247" y="2694147"/>
              <a:ext cx="443395" cy="640176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>
              <a:stCxn id="37" idx="5"/>
              <a:endCxn id="38" idx="1"/>
            </p:cNvCxnSpPr>
            <p:nvPr/>
          </p:nvCxnSpPr>
          <p:spPr bwMode="auto">
            <a:xfrm>
              <a:off x="7527562" y="4514335"/>
              <a:ext cx="464528" cy="659501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Oval 56"/>
                <p:cNvSpPr>
                  <a:spLocks noChangeAspect="1" noChangeArrowheads="1"/>
                </p:cNvSpPr>
                <p:nvPr/>
              </p:nvSpPr>
              <p:spPr bwMode="auto">
                <a:xfrm>
                  <a:off x="7844326" y="3276156"/>
                  <a:ext cx="432352" cy="39718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pPr algn="ctr"/>
                  <a:r>
                    <a:rPr lang="en-US" sz="2200" b="0" dirty="0" smtClean="0">
                      <a:solidFill>
                        <a:srgbClr val="00B05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endParaRPr lang="en-US" sz="22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Oval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844326" y="3276156"/>
                  <a:ext cx="432352" cy="397186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Connector 51"/>
            <p:cNvCxnSpPr>
              <a:stCxn id="37" idx="7"/>
              <a:endCxn id="50" idx="3"/>
            </p:cNvCxnSpPr>
            <p:nvPr/>
          </p:nvCxnSpPr>
          <p:spPr bwMode="auto">
            <a:xfrm flipV="1">
              <a:off x="7527562" y="3615175"/>
              <a:ext cx="380080" cy="618308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6770639" y="1327909"/>
                  <a:ext cx="1687526" cy="554191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</m:d>
                          </m:sub>
                        </m:sSub>
                      </m:oMath>
                    </m:oMathPara>
                  </a14:m>
                  <a:endParaRPr lang="he-IL" dirty="0"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0639" y="1327909"/>
                  <a:ext cx="1687526" cy="554191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Arrow Connector 69"/>
            <p:cNvCxnSpPr/>
            <p:nvPr/>
          </p:nvCxnSpPr>
          <p:spPr bwMode="auto">
            <a:xfrm flipH="1">
              <a:off x="8276678" y="2705303"/>
              <a:ext cx="502919" cy="529661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227320" y="5071796"/>
                <a:ext cx="2564294" cy="892552"/>
              </a:xfrm>
              <a:prstGeom prst="rect">
                <a:avLst/>
              </a:prstGeom>
              <a:solidFill>
                <a:schemeClr val="bg1">
                  <a:alpha val="66000"/>
                </a:schemeClr>
              </a:solidFill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6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total </a:t>
                </a:r>
                <a:r>
                  <a:rPr lang="en-US" sz="26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time!</a:t>
                </a:r>
                <a:br>
                  <a:rPr lang="en-US" sz="26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</a:br>
                <a:r>
                  <a:rPr lang="en-US" sz="26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(Why?)</a:t>
                </a:r>
                <a:endParaRPr lang="he-IL" sz="2600" dirty="0">
                  <a:solidFill>
                    <a:schemeClr val="tx2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320" y="5071796"/>
                <a:ext cx="2564294" cy="892552"/>
              </a:xfrm>
              <a:prstGeom prst="rect">
                <a:avLst/>
              </a:prstGeom>
              <a:blipFill rotWithShape="0">
                <a:blip r:embed="rId13"/>
                <a:stretch>
                  <a:fillRect t="-6164" b="-1643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6808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  <p:bldP spid="7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22045-5F67-491E-BB82-F45F889CE585}" type="slidenum">
              <a:rPr lang="he-IL" smtClean="0"/>
              <a:pPr>
                <a:defRPr/>
              </a:pPr>
              <a:t>41</a:t>
            </a:fld>
            <a:endParaRPr lang="da-DK" dirty="0"/>
          </a:p>
        </p:txBody>
      </p:sp>
      <p:sp>
        <p:nvSpPr>
          <p:cNvPr id="3" name="TextBox 2"/>
          <p:cNvSpPr txBox="1"/>
          <p:nvPr/>
        </p:nvSpPr>
        <p:spPr>
          <a:xfrm>
            <a:off x="0" y="234341"/>
            <a:ext cx="9144000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dirty="0" smtClean="0">
                <a:solidFill>
                  <a:srgbClr val="0099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Checking </a:t>
            </a:r>
            <a:r>
              <a:rPr lang="en-US" sz="4000" dirty="0" err="1" smtClean="0">
                <a:solidFill>
                  <a:srgbClr val="0099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meldable</a:t>
            </a:r>
            <a:r>
              <a:rPr lang="en-US" sz="4000" dirty="0" smtClean="0">
                <a:solidFill>
                  <a:srgbClr val="0099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priority queues</a:t>
            </a:r>
            <a:endParaRPr lang="en-US" sz="4000" dirty="0">
              <a:solidFill>
                <a:srgbClr val="0099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49844" y="955135"/>
            <a:ext cx="38443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kern="0" dirty="0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[Bright-Sullivan (1994)]</a:t>
            </a:r>
            <a:endParaRPr lang="en-US" kern="0" dirty="0">
              <a:solidFill>
                <a:srgbClr val="C00000"/>
              </a:solidFill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441961" y="1656173"/>
                <a:ext cx="9144000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𝑀𝑎𝑘𝑒𝐻𝑒𝑎𝑝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– </a:t>
                </a:r>
                <a:r>
                  <a:rPr lang="en-US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create a heap containing item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. </a:t>
                </a:r>
                <a:endParaRPr lang="he-IL" dirty="0">
                  <a:solidFill>
                    <a:schemeClr val="accent2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1" y="1656173"/>
                <a:ext cx="9144000" cy="523220"/>
              </a:xfrm>
              <a:prstGeom prst="rect">
                <a:avLst/>
              </a:prstGeom>
              <a:blipFill rotWithShape="0">
                <a:blip r:embed="rId3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57201" y="2265773"/>
                <a:ext cx="9144000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𝑀𝑒𝑙𝑑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– </a:t>
                </a:r>
                <a:r>
                  <a:rPr lang="en-US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meld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and</a:t>
                </a:r>
                <a:r>
                  <a:rPr lang="en-US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. (Destroys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.) </a:t>
                </a:r>
                <a:endParaRPr lang="he-IL" dirty="0">
                  <a:solidFill>
                    <a:schemeClr val="tx2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1" y="2265773"/>
                <a:ext cx="9144000" cy="523220"/>
              </a:xfrm>
              <a:prstGeom prst="rect">
                <a:avLst/>
              </a:prstGeom>
              <a:blipFill rotWithShape="0">
                <a:blip r:embed="rId4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57201" y="2875373"/>
                <a:ext cx="9144000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𝐹𝑖𝑛𝑑𝑀𝑖𝑛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– </a:t>
                </a:r>
                <a:r>
                  <a:rPr lang="en-US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return an item with the </a:t>
                </a:r>
                <a:r>
                  <a:rPr lang="en-US" i="1" dirty="0" smtClean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minimum</a:t>
                </a:r>
                <a:r>
                  <a:rPr lang="en-US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i="1" dirty="0" smtClean="0">
                    <a:solidFill>
                      <a:srgbClr val="00B050"/>
                    </a:solidFill>
                    <a:cs typeface="Times New Roman" panose="02020603050405020304" pitchFamily="18" charset="0"/>
                  </a:rPr>
                  <a:t>key</a:t>
                </a:r>
                <a:r>
                  <a:rPr lang="en-US" dirty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.</a:t>
                </a:r>
                <a:endParaRPr lang="he-IL" dirty="0">
                  <a:solidFill>
                    <a:schemeClr val="tx2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1" y="2875373"/>
                <a:ext cx="9144000" cy="523220"/>
              </a:xfrm>
              <a:prstGeom prst="rect">
                <a:avLst/>
              </a:prstGeom>
              <a:blipFill rotWithShape="0">
                <a:blip r:embed="rId5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57201" y="3484973"/>
                <a:ext cx="9144000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𝐷𝑒𝑙𝑒𝑡𝑒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– </a:t>
                </a:r>
                <a:r>
                  <a:rPr lang="en-US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delete</a:t>
                </a:r>
                <a:r>
                  <a:rPr lang="en-US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</m:oMath>
                </a14:m>
                <a:r>
                  <a:rPr lang="en-US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.</a:t>
                </a:r>
                <a:endParaRPr lang="he-IL" dirty="0">
                  <a:solidFill>
                    <a:schemeClr val="tx2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1" y="3484973"/>
                <a:ext cx="9144000" cy="523220"/>
              </a:xfrm>
              <a:prstGeom prst="rect">
                <a:avLst/>
              </a:prstGeom>
              <a:blipFill rotWithShape="0">
                <a:blip r:embed="rId6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5241" y="4231733"/>
                <a:ext cx="9144000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𝐼𝑛𝑠𝑒𝑟𝑡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   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𝑀𝑒𝑙𝑑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𝑀𝑎𝑘𝑒𝐻𝑒𝑎𝑝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 </a:t>
                </a:r>
                <a:endParaRPr lang="he-IL" dirty="0">
                  <a:solidFill>
                    <a:schemeClr val="tx2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1" y="4231733"/>
                <a:ext cx="9144000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5241" y="4780373"/>
                <a:ext cx="9144000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𝐷𝑒𝑙𝑒𝑡𝑒𝑀𝑖𝑛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   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𝐷𝑒𝑙𝑒𝑡𝑒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𝐹𝑖𝑛𝑑𝑀𝑖𝑛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 </a:t>
                </a:r>
                <a:endParaRPr lang="he-IL" dirty="0">
                  <a:solidFill>
                    <a:schemeClr val="tx2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1" y="4780373"/>
                <a:ext cx="9144000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5241" y="5511893"/>
                <a:ext cx="9144000" cy="57868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𝐷𝑒𝑐𝑟𝑒𝑎𝑠𝑒𝐾𝑒𝑦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  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𝐼𝑛𝑠𝑒𝑟𝑡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𝐷𝑒𝑙𝑒𝑡𝑒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he-IL" dirty="0">
                  <a:solidFill>
                    <a:srgbClr val="FF000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1" y="5511893"/>
                <a:ext cx="9144000" cy="57868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3855719" y="6060460"/>
            <a:ext cx="5242561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Not efficient!)</a:t>
            </a:r>
            <a:endParaRPr lang="he-IL" dirty="0">
              <a:solidFill>
                <a:schemeClr val="tx2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277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13" grpId="0"/>
      <p:bldP spid="14" grpId="0"/>
      <p:bldP spid="15" grpId="0"/>
      <p:bldP spid="16" grpId="0"/>
      <p:bldP spid="17" grpId="0"/>
      <p:bldP spid="12" grpId="0"/>
      <p:bldP spid="1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22045-5F67-491E-BB82-F45F889CE585}" type="slidenum">
              <a:rPr lang="he-IL" smtClean="0"/>
              <a:pPr>
                <a:defRPr/>
              </a:pPr>
              <a:t>42</a:t>
            </a:fld>
            <a:endParaRPr lang="da-DK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27661"/>
            <a:ext cx="9144000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dirty="0" smtClean="0">
                <a:solidFill>
                  <a:srgbClr val="0099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Checking </a:t>
            </a:r>
            <a:r>
              <a:rPr lang="en-US" sz="4000" dirty="0" err="1" smtClean="0">
                <a:solidFill>
                  <a:srgbClr val="0099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meldable</a:t>
            </a:r>
            <a:r>
              <a:rPr lang="en-US" sz="4000" dirty="0" smtClean="0">
                <a:solidFill>
                  <a:srgbClr val="0099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heaps</a:t>
            </a:r>
            <a:endParaRPr lang="en-US" sz="4000" dirty="0">
              <a:solidFill>
                <a:srgbClr val="0099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49844" y="817975"/>
            <a:ext cx="38443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kern="0" dirty="0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[Bright-Sullivan (1994)]</a:t>
            </a:r>
            <a:endParaRPr lang="en-US" kern="0" dirty="0">
              <a:solidFill>
                <a:srgbClr val="C00000"/>
              </a:solidFill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5241" y="1473293"/>
                <a:ext cx="9144000" cy="138499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Optimal </a:t>
                </a:r>
                <a:r>
                  <a:rPr lang="en-US" i="1" dirty="0" smtClean="0">
                    <a:solidFill>
                      <a:srgbClr val="00B050"/>
                    </a:solidFill>
                    <a:cs typeface="Times New Roman" panose="02020603050405020304" pitchFamily="18" charset="0"/>
                  </a:rPr>
                  <a:t>comparison-based</a:t>
                </a:r>
                <a:r>
                  <a:rPr lang="en-US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 heap implementations:</a:t>
                </a:r>
                <a:br>
                  <a:rPr lang="en-US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𝐷𝑒𝑙𝑒𝑡𝑒</m:t>
                    </m:r>
                  </m:oMath>
                </a14:m>
                <a:r>
                  <a:rPr lang="en-US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 (amortized) time, </a:t>
                </a:r>
                <a:br>
                  <a:rPr lang="en-US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</a:br>
                <a:r>
                  <a:rPr lang="en-US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all other operations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 (amortized) time.</a:t>
                </a:r>
                <a:endParaRPr lang="he-IL" dirty="0">
                  <a:solidFill>
                    <a:schemeClr val="tx2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1" y="1473293"/>
                <a:ext cx="9144000" cy="1384995"/>
              </a:xfrm>
              <a:prstGeom prst="rect">
                <a:avLst/>
              </a:prstGeom>
              <a:blipFill rotWithShape="0">
                <a:blip r:embed="rId3"/>
                <a:stretch>
                  <a:fillRect t="-4846" b="-1145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15241" y="2951573"/>
            <a:ext cx="914400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How quickly can we </a:t>
            </a:r>
            <a:r>
              <a:rPr lang="en-US" i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check</a:t>
            </a:r>
            <a:r>
              <a:rPr lang="en-US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whether a </a:t>
            </a:r>
            <a:r>
              <a:rPr lang="en-US" i="1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particular</a:t>
            </a:r>
            <a:r>
              <a:rPr lang="en-US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 sequence</a:t>
            </a:r>
            <a:br>
              <a:rPr lang="en-US" dirty="0" smtClean="0">
                <a:solidFill>
                  <a:schemeClr val="tx2"/>
                </a:solidFill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of </a:t>
            </a:r>
            <a:r>
              <a:rPr lang="en-US" dirty="0" err="1" smtClean="0">
                <a:solidFill>
                  <a:schemeClr val="tx2"/>
                </a:solidFill>
                <a:cs typeface="Times New Roman" panose="02020603050405020304" pitchFamily="18" charset="0"/>
              </a:rPr>
              <a:t>meldable</a:t>
            </a:r>
            <a:r>
              <a:rPr lang="en-US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 heap operations was processed correctly?</a:t>
            </a:r>
            <a:endParaRPr lang="he-IL" dirty="0">
              <a:solidFill>
                <a:schemeClr val="tx2"/>
              </a:solidFill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" y="4003133"/>
                <a:ext cx="9144000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We are only given the output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𝐹𝑖𝑛𝑑𝑀𝑖𝑛</m:t>
                    </m:r>
                  </m:oMath>
                </a14:m>
                <a:r>
                  <a:rPr lang="en-US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 operations.</a:t>
                </a:r>
                <a:endParaRPr lang="he-IL" dirty="0">
                  <a:solidFill>
                    <a:schemeClr val="tx2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4003133"/>
                <a:ext cx="9144000" cy="523220"/>
              </a:xfrm>
              <a:prstGeom prst="rect">
                <a:avLst/>
              </a:prstGeom>
              <a:blipFill rotWithShape="0">
                <a:blip r:embed="rId4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15241" y="4498433"/>
            <a:ext cx="9144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We know </a:t>
            </a:r>
            <a:r>
              <a:rPr lang="en-US" i="1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nothing</a:t>
            </a:r>
            <a:r>
              <a:rPr lang="en-US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 about the </a:t>
            </a:r>
            <a:r>
              <a:rPr lang="en-US" i="1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actual implementation</a:t>
            </a:r>
            <a:r>
              <a:rPr lang="en-US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.</a:t>
            </a:r>
            <a:endParaRPr lang="he-IL" dirty="0">
              <a:solidFill>
                <a:schemeClr val="tx2"/>
              </a:solidFill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481" y="4993733"/>
            <a:ext cx="9144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We only care about this </a:t>
            </a:r>
            <a:r>
              <a:rPr lang="en-US" i="1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particular</a:t>
            </a:r>
            <a:r>
              <a:rPr lang="en-US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 sequence.</a:t>
            </a:r>
            <a:endParaRPr lang="he-IL" dirty="0">
              <a:solidFill>
                <a:schemeClr val="tx2"/>
              </a:solidFill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5241" y="5603333"/>
                <a:ext cx="9144000" cy="95410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Can </a:t>
                </a:r>
                <a:r>
                  <a:rPr lang="en-US" i="1" dirty="0" smtClean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check</a:t>
                </a:r>
                <a:r>
                  <a:rPr lang="en-US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time!</a:t>
                </a:r>
              </a:p>
              <a:p>
                <a:pPr algn="ctr"/>
                <a:r>
                  <a:rPr lang="en-US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(Where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n-US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 is the number of operations.)</a:t>
                </a:r>
                <a:endParaRPr lang="he-IL" dirty="0">
                  <a:solidFill>
                    <a:schemeClr val="tx2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1" y="5603333"/>
                <a:ext cx="9144000" cy="954107"/>
              </a:xfrm>
              <a:prstGeom prst="rect">
                <a:avLst/>
              </a:prstGeom>
              <a:blipFill rotWithShape="0">
                <a:blip r:embed="rId5"/>
                <a:stretch>
                  <a:fillRect t="-6369" b="-1656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2773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34341"/>
            <a:ext cx="9144000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dirty="0" smtClean="0">
                <a:solidFill>
                  <a:srgbClr val="0099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Checking </a:t>
            </a:r>
            <a:r>
              <a:rPr lang="en-US" sz="4000" dirty="0" err="1" smtClean="0">
                <a:solidFill>
                  <a:srgbClr val="0099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meldable</a:t>
            </a:r>
            <a:r>
              <a:rPr lang="en-US" sz="4000" dirty="0" smtClean="0">
                <a:solidFill>
                  <a:srgbClr val="0099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heaps</a:t>
            </a:r>
            <a:endParaRPr lang="en-US" sz="4000" dirty="0">
              <a:solidFill>
                <a:srgbClr val="0099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49844" y="878935"/>
            <a:ext cx="38443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kern="0" dirty="0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[Bright-Sullivan (1994)]</a:t>
            </a:r>
            <a:endParaRPr lang="en-US" kern="0" dirty="0">
              <a:solidFill>
                <a:srgbClr val="C00000"/>
              </a:solidFill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  <p:sp>
        <p:nvSpPr>
          <p:cNvPr id="78" name="Oval 77"/>
          <p:cNvSpPr>
            <a:spLocks noChangeAspect="1" noChangeArrowheads="1"/>
          </p:cNvSpPr>
          <p:nvPr/>
        </p:nvSpPr>
        <p:spPr bwMode="auto">
          <a:xfrm>
            <a:off x="2956938" y="2418712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cxnSp>
        <p:nvCxnSpPr>
          <p:cNvPr id="79" name="Straight Connector 78"/>
          <p:cNvCxnSpPr>
            <a:stCxn id="25" idx="7"/>
            <a:endCxn id="78" idx="3"/>
          </p:cNvCxnSpPr>
          <p:nvPr/>
        </p:nvCxnSpPr>
        <p:spPr bwMode="auto">
          <a:xfrm flipV="1">
            <a:off x="2493144" y="2588222"/>
            <a:ext cx="495452" cy="513964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Straight Connector 81"/>
          <p:cNvCxnSpPr>
            <a:stCxn id="66" idx="0"/>
            <a:endCxn id="78" idx="4"/>
          </p:cNvCxnSpPr>
          <p:nvPr/>
        </p:nvCxnSpPr>
        <p:spPr bwMode="auto">
          <a:xfrm flipH="1" flipV="1">
            <a:off x="3065026" y="2617305"/>
            <a:ext cx="327048" cy="1247349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9" name="Group 18"/>
          <p:cNvGrpSpPr/>
          <p:nvPr/>
        </p:nvGrpSpPr>
        <p:grpSpPr>
          <a:xfrm>
            <a:off x="2108643" y="4885385"/>
            <a:ext cx="535263" cy="726009"/>
            <a:chOff x="2108643" y="4885385"/>
            <a:chExt cx="535263" cy="726009"/>
          </a:xfrm>
        </p:grpSpPr>
        <p:sp>
          <p:nvSpPr>
            <p:cNvPr id="51" name="Oval 56"/>
            <p:cNvSpPr>
              <a:spLocks noChangeAspect="1" noChangeArrowheads="1"/>
            </p:cNvSpPr>
            <p:nvPr/>
          </p:nvSpPr>
          <p:spPr bwMode="auto">
            <a:xfrm>
              <a:off x="2145772" y="4885385"/>
              <a:ext cx="216176" cy="19859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/>
                <p:cNvSpPr txBox="1"/>
                <p:nvPr/>
              </p:nvSpPr>
              <p:spPr>
                <a:xfrm>
                  <a:off x="2108643" y="5085416"/>
                  <a:ext cx="535263" cy="525978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he-IL" dirty="0"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5" name="TextBox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8643" y="5085416"/>
                  <a:ext cx="535263" cy="52597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2824923" y="4885385"/>
            <a:ext cx="535263" cy="726009"/>
            <a:chOff x="2824923" y="4885385"/>
            <a:chExt cx="535263" cy="726009"/>
          </a:xfrm>
        </p:grpSpPr>
        <p:sp>
          <p:nvSpPr>
            <p:cNvPr id="69" name="Oval 56"/>
            <p:cNvSpPr>
              <a:spLocks noChangeAspect="1" noChangeArrowheads="1"/>
            </p:cNvSpPr>
            <p:nvPr/>
          </p:nvSpPr>
          <p:spPr bwMode="auto">
            <a:xfrm>
              <a:off x="2943920" y="4885385"/>
              <a:ext cx="216176" cy="19859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2824923" y="5085416"/>
                  <a:ext cx="535263" cy="525978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he-IL" dirty="0"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4923" y="5085416"/>
                  <a:ext cx="535263" cy="52597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955293" y="1574564"/>
                <a:ext cx="4089647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𝑀𝑎𝑘𝑒𝐻𝑒𝑎𝑝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  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he-IL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5293" y="1574564"/>
                <a:ext cx="4089647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4955293" y="2075926"/>
                <a:ext cx="4089647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𝑀𝑎𝑘𝑒𝐻𝑒𝑎𝑝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  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he-IL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5293" y="2075926"/>
                <a:ext cx="4089647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4955293" y="2577288"/>
                <a:ext cx="4089647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𝑀𝑎𝑘𝑒𝐻𝑒𝑎𝑝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  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he-IL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5293" y="2577288"/>
                <a:ext cx="4089647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4955293" y="3078650"/>
                <a:ext cx="4089647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𝑀𝑎𝑘𝑒𝐻𝑒𝑎𝑝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  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he-IL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5293" y="3078650"/>
                <a:ext cx="4089647" cy="461665"/>
              </a:xfrm>
              <a:prstGeom prst="rect">
                <a:avLst/>
              </a:prstGeom>
              <a:blipFill rotWithShape="0">
                <a:blip r:embed="rId8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960857" y="4683829"/>
            <a:ext cx="966769" cy="927565"/>
            <a:chOff x="960857" y="4683829"/>
            <a:chExt cx="966769" cy="9275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1392363" y="5085416"/>
                  <a:ext cx="535263" cy="525978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he-IL" dirty="0"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2363" y="5085416"/>
                  <a:ext cx="535263" cy="525978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Oval 56"/>
            <p:cNvSpPr>
              <a:spLocks noChangeAspect="1" noChangeArrowheads="1"/>
            </p:cNvSpPr>
            <p:nvPr/>
          </p:nvSpPr>
          <p:spPr bwMode="auto">
            <a:xfrm>
              <a:off x="1465640" y="4885385"/>
              <a:ext cx="216176" cy="19859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960857" y="4683829"/>
                  <a:ext cx="535263" cy="525978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he-IL" dirty="0"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0857" y="4683829"/>
                  <a:ext cx="535263" cy="525978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/>
          <p:nvPr/>
        </p:nvGrpSpPr>
        <p:grpSpPr>
          <a:xfrm>
            <a:off x="3541203" y="4683829"/>
            <a:ext cx="941957" cy="927565"/>
            <a:chOff x="3541203" y="4683829"/>
            <a:chExt cx="941957" cy="927565"/>
          </a:xfrm>
        </p:grpSpPr>
        <p:sp>
          <p:nvSpPr>
            <p:cNvPr id="73" name="Oval 56"/>
            <p:cNvSpPr>
              <a:spLocks noChangeAspect="1" noChangeArrowheads="1"/>
            </p:cNvSpPr>
            <p:nvPr/>
          </p:nvSpPr>
          <p:spPr bwMode="auto">
            <a:xfrm>
              <a:off x="3624052" y="4885385"/>
              <a:ext cx="216176" cy="19859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3541203" y="5085416"/>
                  <a:ext cx="535263" cy="525978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he-IL" dirty="0"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1203" y="5085416"/>
                  <a:ext cx="535263" cy="525978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3947897" y="4683829"/>
                  <a:ext cx="535263" cy="525978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he-IL" dirty="0"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3" name="Text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7897" y="4683829"/>
                  <a:ext cx="535263" cy="525978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4955293" y="3580012"/>
                <a:ext cx="4089647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𝑀𝑒𝑙𝑑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  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he-IL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5293" y="3580012"/>
                <a:ext cx="4089647" cy="461665"/>
              </a:xfrm>
              <a:prstGeom prst="rect">
                <a:avLst/>
              </a:prstGeom>
              <a:blipFill rotWithShape="0">
                <a:blip r:embed="rId1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4955293" y="4081374"/>
                <a:ext cx="4089647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𝐹𝑖𝑛𝑑𝑀𝑖𝑛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  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he-IL" sz="2400" dirty="0">
                  <a:solidFill>
                    <a:srgbClr val="CC00CC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5293" y="4081374"/>
                <a:ext cx="4089647" cy="461665"/>
              </a:xfrm>
              <a:prstGeom prst="rect">
                <a:avLst/>
              </a:prstGeom>
              <a:blipFill rotWithShape="0">
                <a:blip r:embed="rId14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/>
          <p:cNvGrpSpPr/>
          <p:nvPr/>
        </p:nvGrpSpPr>
        <p:grpSpPr>
          <a:xfrm>
            <a:off x="1099880" y="4100998"/>
            <a:ext cx="1663023" cy="541218"/>
            <a:chOff x="1099880" y="4100998"/>
            <a:chExt cx="1663023" cy="5412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1099880" y="4116238"/>
                  <a:ext cx="535263" cy="525978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oMath>
                    </m:oMathPara>
                  </a14:m>
                  <a:endParaRPr lang="he-IL" dirty="0">
                    <a:solidFill>
                      <a:srgbClr val="FF0000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9880" y="4116238"/>
                  <a:ext cx="535263" cy="525978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6818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2227640" y="4100998"/>
                  <a:ext cx="535263" cy="525978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oMath>
                    </m:oMathPara>
                  </a14:m>
                  <a:endParaRPr lang="he-IL" dirty="0">
                    <a:solidFill>
                      <a:srgbClr val="FF0000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7640" y="4100998"/>
                  <a:ext cx="535263" cy="525978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6818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/>
          <p:cNvGrpSpPr/>
          <p:nvPr/>
        </p:nvGrpSpPr>
        <p:grpSpPr>
          <a:xfrm>
            <a:off x="1302101" y="3532011"/>
            <a:ext cx="951759" cy="1353374"/>
            <a:chOff x="1302101" y="3532011"/>
            <a:chExt cx="951759" cy="1353374"/>
          </a:xfrm>
        </p:grpSpPr>
        <p:sp>
          <p:nvSpPr>
            <p:cNvPr id="14" name="Oval 56"/>
            <p:cNvSpPr>
              <a:spLocks noChangeAspect="1" noChangeArrowheads="1"/>
            </p:cNvSpPr>
            <p:nvPr/>
          </p:nvSpPr>
          <p:spPr bwMode="auto">
            <a:xfrm>
              <a:off x="1805706" y="3925614"/>
              <a:ext cx="216176" cy="19859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cxnSp>
          <p:nvCxnSpPr>
            <p:cNvPr id="38" name="Straight Connector 37"/>
            <p:cNvCxnSpPr>
              <a:stCxn id="14" idx="3"/>
              <a:endCxn id="13" idx="0"/>
            </p:cNvCxnSpPr>
            <p:nvPr/>
          </p:nvCxnSpPr>
          <p:spPr bwMode="auto">
            <a:xfrm flipH="1">
              <a:off x="1573728" y="4095124"/>
              <a:ext cx="263636" cy="790261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Straight Connector 61"/>
            <p:cNvCxnSpPr>
              <a:stCxn id="14" idx="5"/>
              <a:endCxn id="51" idx="0"/>
            </p:cNvCxnSpPr>
            <p:nvPr/>
          </p:nvCxnSpPr>
          <p:spPr bwMode="auto">
            <a:xfrm>
              <a:off x="1990224" y="4095124"/>
              <a:ext cx="263636" cy="790261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1302101" y="3532011"/>
                  <a:ext cx="535263" cy="525978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he-IL" dirty="0"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2101" y="3532011"/>
                  <a:ext cx="535263" cy="525978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4955293" y="4582736"/>
                <a:ext cx="4089647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𝐷𝑒𝑙𝑒𝑡𝑒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he-IL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5293" y="4582736"/>
                <a:ext cx="4089647" cy="461665"/>
              </a:xfrm>
              <a:prstGeom prst="rect">
                <a:avLst/>
              </a:prstGeom>
              <a:blipFill rotWithShape="0">
                <a:blip r:embed="rId18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1719640" y="3125638"/>
                <a:ext cx="535263" cy="52597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he-IL" dirty="0">
                  <a:solidFill>
                    <a:srgbClr val="FF000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640" y="3125638"/>
                <a:ext cx="535263" cy="525978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/>
          <p:cNvGrpSpPr/>
          <p:nvPr/>
        </p:nvGrpSpPr>
        <p:grpSpPr>
          <a:xfrm>
            <a:off x="1835501" y="2632851"/>
            <a:ext cx="689301" cy="1292763"/>
            <a:chOff x="1835501" y="2632851"/>
            <a:chExt cx="689301" cy="1292763"/>
          </a:xfrm>
        </p:grpSpPr>
        <p:cxnSp>
          <p:nvCxnSpPr>
            <p:cNvPr id="36" name="Straight Connector 35"/>
            <p:cNvCxnSpPr>
              <a:stCxn id="14" idx="0"/>
              <a:endCxn id="25" idx="3"/>
            </p:cNvCxnSpPr>
            <p:nvPr/>
          </p:nvCxnSpPr>
          <p:spPr bwMode="auto">
            <a:xfrm flipV="1">
              <a:off x="1913794" y="3242613"/>
              <a:ext cx="426490" cy="683001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" name="Oval 24"/>
            <p:cNvSpPr>
              <a:spLocks noChangeAspect="1" noChangeArrowheads="1"/>
            </p:cNvSpPr>
            <p:nvPr/>
          </p:nvSpPr>
          <p:spPr bwMode="auto">
            <a:xfrm>
              <a:off x="2308626" y="3073103"/>
              <a:ext cx="216176" cy="19859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1835501" y="2632851"/>
                  <a:ext cx="535263" cy="525978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he-IL" dirty="0"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5501" y="2632851"/>
                  <a:ext cx="535263" cy="525978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 27"/>
          <p:cNvGrpSpPr/>
          <p:nvPr/>
        </p:nvGrpSpPr>
        <p:grpSpPr>
          <a:xfrm>
            <a:off x="3141456" y="1793872"/>
            <a:ext cx="976538" cy="653923"/>
            <a:chOff x="3141456" y="1793872"/>
            <a:chExt cx="976538" cy="653923"/>
          </a:xfrm>
        </p:grpSpPr>
        <p:sp>
          <p:nvSpPr>
            <p:cNvPr id="107" name="Oval 106"/>
            <p:cNvSpPr>
              <a:spLocks noChangeAspect="1" noChangeArrowheads="1"/>
            </p:cNvSpPr>
            <p:nvPr/>
          </p:nvSpPr>
          <p:spPr bwMode="auto">
            <a:xfrm>
              <a:off x="3901818" y="1793872"/>
              <a:ext cx="216176" cy="19859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cxnSp>
          <p:nvCxnSpPr>
            <p:cNvPr id="108" name="Straight Connector 107"/>
            <p:cNvCxnSpPr>
              <a:stCxn id="78" idx="7"/>
              <a:endCxn id="107" idx="3"/>
            </p:cNvCxnSpPr>
            <p:nvPr/>
          </p:nvCxnSpPr>
          <p:spPr bwMode="auto">
            <a:xfrm flipV="1">
              <a:off x="3141456" y="1963382"/>
              <a:ext cx="792020" cy="484413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4955293" y="5084098"/>
                <a:ext cx="4089647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𝑀𝑒𝑙𝑑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he-IL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5293" y="5084098"/>
                <a:ext cx="4089647" cy="461665"/>
              </a:xfrm>
              <a:prstGeom prst="rect">
                <a:avLst/>
              </a:prstGeom>
              <a:blipFill rotWithShape="0">
                <a:blip r:embed="rId21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2557291" y="1984174"/>
                <a:ext cx="535263" cy="52597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291" y="1984174"/>
                <a:ext cx="535263" cy="525978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3444630" y="2155723"/>
                <a:ext cx="614680" cy="52597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he-IL" dirty="0">
                  <a:solidFill>
                    <a:srgbClr val="FF000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630" y="2155723"/>
                <a:ext cx="614680" cy="525978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4955293" y="6086819"/>
                <a:ext cx="4089647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𝐹𝑖𝑛𝑑𝑀𝑖𝑛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  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he-IL" sz="2400" dirty="0">
                  <a:solidFill>
                    <a:srgbClr val="CC00CC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5293" y="6086819"/>
                <a:ext cx="4089647" cy="461665"/>
              </a:xfrm>
              <a:prstGeom prst="rect">
                <a:avLst/>
              </a:prstGeom>
              <a:blipFill rotWithShape="0">
                <a:blip r:embed="rId2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Curved Connector 62"/>
          <p:cNvCxnSpPr>
            <a:stCxn id="25" idx="6"/>
            <a:endCxn id="51" idx="6"/>
          </p:cNvCxnSpPr>
          <p:nvPr/>
        </p:nvCxnSpPr>
        <p:spPr bwMode="auto">
          <a:xfrm flipH="1">
            <a:off x="2361948" y="3172400"/>
            <a:ext cx="162854" cy="1812282"/>
          </a:xfrm>
          <a:prstGeom prst="curvedConnector3">
            <a:avLst>
              <a:gd name="adj1" fmla="val -205878"/>
            </a:avLst>
          </a:prstGeom>
          <a:solidFill>
            <a:schemeClr val="accent1"/>
          </a:solidFill>
          <a:ln w="38100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9" name="Group 28"/>
          <p:cNvGrpSpPr/>
          <p:nvPr/>
        </p:nvGrpSpPr>
        <p:grpSpPr>
          <a:xfrm>
            <a:off x="799905" y="1893168"/>
            <a:ext cx="3101913" cy="3091513"/>
            <a:chOff x="799905" y="1893168"/>
            <a:chExt cx="3101913" cy="3091513"/>
          </a:xfrm>
        </p:grpSpPr>
        <p:cxnSp>
          <p:nvCxnSpPr>
            <p:cNvPr id="77" name="Curved Connector 76"/>
            <p:cNvCxnSpPr>
              <a:stCxn id="107" idx="2"/>
              <a:endCxn id="13" idx="2"/>
            </p:cNvCxnSpPr>
            <p:nvPr/>
          </p:nvCxnSpPr>
          <p:spPr bwMode="auto">
            <a:xfrm rot="10800000" flipV="1">
              <a:off x="1465640" y="1893168"/>
              <a:ext cx="2436178" cy="3091513"/>
            </a:xfrm>
            <a:prstGeom prst="curvedConnector3">
              <a:avLst>
                <a:gd name="adj1" fmla="val 118768"/>
              </a:avLst>
            </a:prstGeom>
            <a:solidFill>
              <a:schemeClr val="accent1"/>
            </a:solidFill>
            <a:ln w="38100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799905" y="2372992"/>
                  <a:ext cx="535263" cy="525978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he-IL" dirty="0">
                    <a:solidFill>
                      <a:srgbClr val="FF0000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905" y="2372992"/>
                  <a:ext cx="535263" cy="525978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/>
          <p:cNvGrpSpPr/>
          <p:nvPr/>
        </p:nvGrpSpPr>
        <p:grpSpPr>
          <a:xfrm>
            <a:off x="3160096" y="1963382"/>
            <a:ext cx="926240" cy="3021300"/>
            <a:chOff x="3160096" y="1963382"/>
            <a:chExt cx="926240" cy="3021300"/>
          </a:xfrm>
        </p:grpSpPr>
        <p:cxnSp>
          <p:nvCxnSpPr>
            <p:cNvPr id="81" name="Curved Connector 80"/>
            <p:cNvCxnSpPr>
              <a:stCxn id="107" idx="5"/>
              <a:endCxn id="69" idx="6"/>
            </p:cNvCxnSpPr>
            <p:nvPr/>
          </p:nvCxnSpPr>
          <p:spPr bwMode="auto">
            <a:xfrm rot="5400000">
              <a:off x="2112566" y="3010912"/>
              <a:ext cx="3021300" cy="926240"/>
            </a:xfrm>
            <a:prstGeom prst="curvedConnector2">
              <a:avLst/>
            </a:prstGeom>
            <a:solidFill>
              <a:schemeClr val="accent1"/>
            </a:solidFill>
            <a:ln w="38100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3459870" y="2856763"/>
                  <a:ext cx="614680" cy="525978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he-IL" dirty="0">
                    <a:solidFill>
                      <a:srgbClr val="FF0000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9870" y="2856763"/>
                  <a:ext cx="614680" cy="525978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oup 30"/>
          <p:cNvGrpSpPr/>
          <p:nvPr/>
        </p:nvGrpSpPr>
        <p:grpSpPr>
          <a:xfrm>
            <a:off x="3840228" y="1893169"/>
            <a:ext cx="1194442" cy="3091513"/>
            <a:chOff x="3840228" y="1893169"/>
            <a:chExt cx="1194442" cy="3091513"/>
          </a:xfrm>
        </p:grpSpPr>
        <p:cxnSp>
          <p:nvCxnSpPr>
            <p:cNvPr id="80" name="Curved Connector 79"/>
            <p:cNvCxnSpPr>
              <a:stCxn id="107" idx="6"/>
              <a:endCxn id="73" idx="6"/>
            </p:cNvCxnSpPr>
            <p:nvPr/>
          </p:nvCxnSpPr>
          <p:spPr bwMode="auto">
            <a:xfrm flipH="1">
              <a:off x="3840228" y="1893169"/>
              <a:ext cx="277766" cy="3091513"/>
            </a:xfrm>
            <a:prstGeom prst="curvedConnector3">
              <a:avLst>
                <a:gd name="adj1" fmla="val -82299"/>
              </a:avLst>
            </a:prstGeom>
            <a:solidFill>
              <a:schemeClr val="accent1"/>
            </a:solidFill>
            <a:ln w="38100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4419990" y="3374923"/>
                  <a:ext cx="614680" cy="525978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he-IL" dirty="0">
                    <a:solidFill>
                      <a:srgbClr val="FF0000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9990" y="3374923"/>
                  <a:ext cx="614680" cy="525978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2420680" y="3598078"/>
                <a:ext cx="535263" cy="52597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he-IL" dirty="0">
                  <a:solidFill>
                    <a:srgbClr val="FF000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680" y="3598078"/>
                <a:ext cx="535263" cy="525978"/>
              </a:xfrm>
              <a:prstGeom prst="rect">
                <a:avLst/>
              </a:prstGeom>
              <a:blipFill rotWithShape="0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/>
          <p:cNvGrpSpPr/>
          <p:nvPr/>
        </p:nvGrpSpPr>
        <p:grpSpPr>
          <a:xfrm>
            <a:off x="3052008" y="3516771"/>
            <a:ext cx="1056116" cy="1368614"/>
            <a:chOff x="3052008" y="3516771"/>
            <a:chExt cx="1056116" cy="1368614"/>
          </a:xfrm>
        </p:grpSpPr>
        <p:sp>
          <p:nvSpPr>
            <p:cNvPr id="66" name="Oval 56"/>
            <p:cNvSpPr>
              <a:spLocks noChangeAspect="1" noChangeArrowheads="1"/>
            </p:cNvSpPr>
            <p:nvPr/>
          </p:nvSpPr>
          <p:spPr bwMode="auto">
            <a:xfrm>
              <a:off x="3283986" y="3864654"/>
              <a:ext cx="216176" cy="19859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cxnSp>
          <p:nvCxnSpPr>
            <p:cNvPr id="67" name="Straight Connector 66"/>
            <p:cNvCxnSpPr>
              <a:stCxn id="66" idx="3"/>
              <a:endCxn id="69" idx="0"/>
            </p:cNvCxnSpPr>
            <p:nvPr/>
          </p:nvCxnSpPr>
          <p:spPr bwMode="auto">
            <a:xfrm flipH="1">
              <a:off x="3052008" y="4034164"/>
              <a:ext cx="263636" cy="851221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Straight Connector 75"/>
            <p:cNvCxnSpPr>
              <a:stCxn id="66" idx="5"/>
              <a:endCxn id="73" idx="0"/>
            </p:cNvCxnSpPr>
            <p:nvPr/>
          </p:nvCxnSpPr>
          <p:spPr bwMode="auto">
            <a:xfrm>
              <a:off x="3468504" y="4034164"/>
              <a:ext cx="263636" cy="851221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3572861" y="3516771"/>
                  <a:ext cx="535263" cy="525978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he-IL" dirty="0"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2861" y="3516771"/>
                  <a:ext cx="535263" cy="525978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0" name="TextBox 109"/>
          <p:cNvSpPr txBox="1"/>
          <p:nvPr/>
        </p:nvSpPr>
        <p:spPr>
          <a:xfrm>
            <a:off x="144378" y="5814434"/>
            <a:ext cx="54102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Check that the tree is an </a:t>
            </a:r>
            <a:r>
              <a:rPr lang="en-US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MST</a:t>
            </a:r>
            <a:r>
              <a:rPr lang="en-US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!</a:t>
            </a:r>
            <a:endParaRPr lang="he-IL" dirty="0">
              <a:solidFill>
                <a:schemeClr val="tx2"/>
              </a:solidFill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4955293" y="5585460"/>
                <a:ext cx="4089647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𝑀𝑒𝑙𝑑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he-IL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5293" y="5585460"/>
                <a:ext cx="4089647" cy="461665"/>
              </a:xfrm>
              <a:prstGeom prst="rect">
                <a:avLst/>
              </a:prstGeom>
              <a:blipFill rotWithShape="0">
                <a:blip r:embed="rId30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4215528" y="1486715"/>
                <a:ext cx="535263" cy="52597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5528" y="1486715"/>
                <a:ext cx="535263" cy="525978"/>
              </a:xfrm>
              <a:prstGeom prst="rect">
                <a:avLst/>
              </a:prstGeom>
              <a:blipFill rotWithShape="0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0321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88" grpId="0"/>
      <p:bldP spid="89" grpId="0"/>
      <p:bldP spid="90" grpId="0"/>
      <p:bldP spid="91" grpId="0"/>
      <p:bldP spid="95" grpId="0"/>
      <p:bldP spid="96" grpId="0"/>
      <p:bldP spid="105" grpId="0"/>
      <p:bldP spid="104" grpId="0"/>
      <p:bldP spid="112" grpId="0"/>
      <p:bldP spid="59" grpId="0"/>
      <p:bldP spid="60" grpId="0"/>
      <p:bldP spid="61" grpId="0"/>
      <p:bldP spid="109" grpId="0"/>
      <p:bldP spid="110" grpId="0"/>
      <p:bldP spid="111" grpId="0"/>
      <p:bldP spid="11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22045-5F67-491E-BB82-F45F889CE585}" type="slidenum">
              <a:rPr lang="he-IL" smtClean="0"/>
              <a:pPr>
                <a:defRPr/>
              </a:pPr>
              <a:t>44</a:t>
            </a:fld>
            <a:endParaRPr lang="da-DK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42901"/>
            <a:ext cx="9144000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dirty="0" smtClean="0">
                <a:solidFill>
                  <a:srgbClr val="0099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Checking </a:t>
            </a:r>
            <a:r>
              <a:rPr lang="en-US" sz="4000" dirty="0" err="1" smtClean="0">
                <a:solidFill>
                  <a:srgbClr val="0099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meldable</a:t>
            </a:r>
            <a:r>
              <a:rPr lang="en-US" sz="4000" dirty="0" smtClean="0">
                <a:solidFill>
                  <a:srgbClr val="0099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heaps</a:t>
            </a:r>
            <a:endParaRPr lang="en-US" sz="4000" dirty="0">
              <a:solidFill>
                <a:srgbClr val="0099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49844" y="757015"/>
            <a:ext cx="38443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kern="0" dirty="0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[Bright-Sullivan (1994)]</a:t>
            </a:r>
            <a:endParaRPr lang="en-US" kern="0" dirty="0">
              <a:solidFill>
                <a:srgbClr val="C00000"/>
              </a:solidFill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5241" y="1336133"/>
            <a:ext cx="9144000" cy="4924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6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Construct a forest, and some non-forest edges, as follows.</a:t>
            </a:r>
            <a:endParaRPr lang="he-IL" sz="2600" dirty="0">
              <a:solidFill>
                <a:schemeClr val="tx2"/>
              </a:solidFill>
              <a:cs typeface="Times New Roman" panose="02020603050405020304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5241" y="1800953"/>
            <a:ext cx="9144000" cy="4924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6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The leaves are the individual items, i.e., the initial heaps.</a:t>
            </a:r>
            <a:endParaRPr lang="he-IL" sz="2600" dirty="0">
              <a:solidFill>
                <a:schemeClr val="tx2"/>
              </a:solidFill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5241" y="2265773"/>
            <a:ext cx="9144000" cy="4924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6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Each node corresponds to a heap at a certain point in time.</a:t>
            </a:r>
            <a:endParaRPr lang="he-IL" sz="2600" dirty="0">
              <a:solidFill>
                <a:schemeClr val="tx2"/>
              </a:solidFill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30481" y="2921093"/>
                <a:ext cx="9144000" cy="129266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600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sz="2600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sz="2600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𝑀𝑒𝑙𝑑</m:t>
                    </m:r>
                    <m:d>
                      <m:dPr>
                        <m:ctrlPr>
                          <a:rPr lang="en-US" sz="26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6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6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6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6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6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 generates a new node corresponding </a:t>
                </a:r>
                <a:br>
                  <a:rPr lang="en-US" sz="26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</a:br>
                <a:r>
                  <a:rPr lang="en-US" sz="26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to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</m:oMath>
                </a14:m>
                <a:r>
                  <a:rPr lang="en-US" sz="26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 whose two children are the nodes corresponding </a:t>
                </a:r>
                <a:br>
                  <a:rPr lang="en-US" sz="26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</a:br>
                <a:r>
                  <a:rPr lang="en-US" sz="26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6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6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. The weights of the two edges is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</m:t>
                    </m:r>
                  </m:oMath>
                </a14:m>
                <a:r>
                  <a:rPr lang="en-US" sz="26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.</a:t>
                </a:r>
                <a:endParaRPr lang="he-IL" sz="2600" dirty="0">
                  <a:solidFill>
                    <a:schemeClr val="tx2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1" y="2921093"/>
                <a:ext cx="9144000" cy="1292662"/>
              </a:xfrm>
              <a:prstGeom prst="rect">
                <a:avLst/>
              </a:prstGeom>
              <a:blipFill rotWithShape="0">
                <a:blip r:embed="rId3"/>
                <a:stretch>
                  <a:fillRect t="-4245" b="-1132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22861" y="4216493"/>
                <a:ext cx="9144000" cy="129266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600" b="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600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𝐹𝑖𝑛𝑑𝑀𝑖𝑛</m:t>
                    </m:r>
                    <m:d>
                      <m:dPr>
                        <m:ctrlPr>
                          <a:rPr lang="en-US" sz="26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6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</m:d>
                  </m:oMath>
                </a14:m>
                <a:r>
                  <a:rPr lang="en-US" sz="26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 returns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6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, a new node representing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</m:oMath>
                </a14:m>
                <a:r>
                  <a:rPr lang="en-US" sz="26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 </a:t>
                </a:r>
                <a:br>
                  <a:rPr lang="en-US" sz="26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</a:br>
                <a:r>
                  <a:rPr lang="en-US" sz="26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is introduced whose only child is the previous node </a:t>
                </a:r>
                <a:br>
                  <a:rPr lang="en-US" sz="26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</a:br>
                <a:r>
                  <a:rPr lang="en-US" sz="26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representing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sz="2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sz="26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 The weight of the new edge is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𝑘𝑒𝑦</m:t>
                    </m:r>
                    <m:r>
                      <a:rPr lang="en-US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sz="26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.</a:t>
                </a:r>
                <a:endParaRPr lang="he-IL" sz="2600" dirty="0">
                  <a:solidFill>
                    <a:schemeClr val="tx2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1" y="4216493"/>
                <a:ext cx="9144000" cy="1292662"/>
              </a:xfrm>
              <a:prstGeom prst="rect">
                <a:avLst/>
              </a:prstGeom>
              <a:blipFill rotWithShape="0">
                <a:blip r:embed="rId4"/>
                <a:stretch>
                  <a:fillRect t="-4717" b="-1084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15241" y="5511893"/>
                <a:ext cx="9144000" cy="89255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600" b="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When a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𝐷𝑒𝑙𝑒𝑡𝑒</m:t>
                    </m:r>
                    <m:d>
                      <m:dPr>
                        <m:ctrlP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  <m:r>
                          <a:rPr lang="en-US" sz="26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6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 occurs, add a </a:t>
                </a:r>
                <a:r>
                  <a:rPr lang="en-US" sz="2600" i="1" dirty="0" smtClean="0">
                    <a:solidFill>
                      <a:srgbClr val="FF9900"/>
                    </a:solidFill>
                    <a:cs typeface="Times New Roman" panose="02020603050405020304" pitchFamily="18" charset="0"/>
                  </a:rPr>
                  <a:t>non-tree</a:t>
                </a:r>
                <a:r>
                  <a:rPr lang="en-US" sz="26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 edge from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6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 </a:t>
                </a:r>
                <a:br>
                  <a:rPr lang="en-US" sz="26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</a:br>
                <a:r>
                  <a:rPr lang="en-US" sz="26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to the current node representing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</m:oMath>
                </a14:m>
                <a:r>
                  <a:rPr lang="en-US" sz="26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 of weight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𝑘𝑒𝑦</m:t>
                    </m:r>
                    <m:r>
                      <a:rPr lang="en-US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sz="26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.</a:t>
                </a:r>
                <a:endParaRPr lang="he-IL" sz="2600" dirty="0">
                  <a:solidFill>
                    <a:schemeClr val="tx2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1" y="5511893"/>
                <a:ext cx="9144000" cy="892552"/>
              </a:xfrm>
              <a:prstGeom prst="rect">
                <a:avLst/>
              </a:prstGeom>
              <a:blipFill rotWithShape="0">
                <a:blip r:embed="rId5"/>
                <a:stretch>
                  <a:fillRect t="-6122" b="-1632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666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56" grpId="0"/>
      <p:bldP spid="57" grpId="0"/>
      <p:bldP spid="64" grpId="0"/>
      <p:bldP spid="6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22045-5F67-491E-BB82-F45F889CE585}" type="slidenum">
              <a:rPr lang="he-IL" smtClean="0"/>
              <a:pPr>
                <a:defRPr/>
              </a:pPr>
              <a:t>45</a:t>
            </a:fld>
            <a:endParaRPr lang="da-DK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42901"/>
            <a:ext cx="9144000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dirty="0" smtClean="0">
                <a:solidFill>
                  <a:srgbClr val="0099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Checking </a:t>
            </a:r>
            <a:r>
              <a:rPr lang="en-US" sz="4000" dirty="0" err="1" smtClean="0">
                <a:solidFill>
                  <a:srgbClr val="0099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meldable</a:t>
            </a:r>
            <a:r>
              <a:rPr lang="en-US" sz="4000" dirty="0" smtClean="0">
                <a:solidFill>
                  <a:srgbClr val="0099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heaps</a:t>
            </a:r>
            <a:endParaRPr lang="en-US" sz="4000" dirty="0">
              <a:solidFill>
                <a:srgbClr val="0099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49844" y="757015"/>
            <a:ext cx="38443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kern="0" dirty="0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[Bright-Sullivan (1994)]</a:t>
            </a:r>
            <a:endParaRPr lang="en-US" kern="0" dirty="0">
              <a:solidFill>
                <a:srgbClr val="C00000"/>
              </a:solidFill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5241" y="1534253"/>
                <a:ext cx="9144000" cy="129266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6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Finally, for every item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6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 which is not deleted, </a:t>
                </a:r>
                <a:br>
                  <a:rPr lang="en-US" sz="26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</a:br>
                <a:r>
                  <a:rPr lang="en-US" sz="26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add a </a:t>
                </a:r>
                <a:r>
                  <a:rPr lang="en-US" sz="2600" i="1" dirty="0" smtClean="0">
                    <a:solidFill>
                      <a:srgbClr val="FF9900"/>
                    </a:solidFill>
                    <a:cs typeface="Times New Roman" panose="02020603050405020304" pitchFamily="18" charset="0"/>
                  </a:rPr>
                  <a:t>non-tree</a:t>
                </a:r>
                <a:r>
                  <a:rPr lang="en-US" sz="26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 edge of weight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𝑘𝑒𝑦</m:t>
                    </m:r>
                    <m:r>
                      <a:rPr lang="en-US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sz="2600" dirty="0" smtClean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6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from the </a:t>
                </a:r>
                <a:br>
                  <a:rPr lang="en-US" sz="26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</a:br>
                <a:r>
                  <a:rPr lang="en-US" sz="26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leaf representing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6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 to the root of its tree. </a:t>
                </a:r>
                <a:endParaRPr lang="he-IL" sz="2600" dirty="0">
                  <a:solidFill>
                    <a:schemeClr val="tx2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1" y="1534253"/>
                <a:ext cx="9144000" cy="1292662"/>
              </a:xfrm>
              <a:prstGeom prst="rect">
                <a:avLst/>
              </a:prstGeom>
              <a:blipFill rotWithShape="0">
                <a:blip r:embed="rId3"/>
                <a:stretch>
                  <a:fillRect t="-4717" b="-1084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5241" y="3046883"/>
            <a:ext cx="9144000" cy="8925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600" b="1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Lemma: </a:t>
            </a:r>
            <a:r>
              <a:rPr lang="en-US" sz="26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The responses are all correct if and only if </a:t>
            </a:r>
            <a:br>
              <a:rPr lang="en-US" sz="2600" dirty="0" smtClean="0">
                <a:solidFill>
                  <a:schemeClr val="tx2"/>
                </a:solidFill>
                <a:cs typeface="Times New Roman" panose="02020603050405020304" pitchFamily="18" charset="0"/>
              </a:rPr>
            </a:br>
            <a:r>
              <a:rPr lang="en-US" sz="26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each tree is an </a:t>
            </a:r>
            <a:r>
              <a:rPr lang="en-US" sz="2600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MST</a:t>
            </a:r>
            <a:r>
              <a:rPr lang="en-US" sz="26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 of its component. </a:t>
            </a:r>
            <a:endParaRPr lang="he-IL" sz="2600" b="1" dirty="0">
              <a:solidFill>
                <a:schemeClr val="tx2"/>
              </a:solidFill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241" y="4159403"/>
            <a:ext cx="9144000" cy="4924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600" b="1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Exercise: </a:t>
            </a:r>
            <a:r>
              <a:rPr lang="en-US" sz="26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Prove the lemma.</a:t>
            </a:r>
            <a:endParaRPr lang="he-IL" sz="2600" b="1" dirty="0">
              <a:solidFill>
                <a:schemeClr val="tx2"/>
              </a:solidFill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5241" y="4871814"/>
                <a:ext cx="9144000" cy="89255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600" b="1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Corollary: </a:t>
                </a:r>
                <a:r>
                  <a:rPr lang="en-US" sz="26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The correctness of the responses to a sequence</a:t>
                </a:r>
                <a:br>
                  <a:rPr lang="en-US" sz="26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</a:br>
                <a:r>
                  <a:rPr lang="en-US" sz="26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n-US" sz="26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 heap operations can be checked in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6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 time. </a:t>
                </a:r>
                <a:endParaRPr lang="he-IL" sz="2600" dirty="0">
                  <a:solidFill>
                    <a:schemeClr val="tx2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1" y="4871814"/>
                <a:ext cx="9144000" cy="892552"/>
              </a:xfrm>
              <a:prstGeom prst="rect">
                <a:avLst/>
              </a:prstGeom>
              <a:blipFill rotWithShape="0">
                <a:blip r:embed="rId4"/>
                <a:stretch>
                  <a:fillRect t="-6122" b="-1632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0481" y="5984333"/>
                <a:ext cx="9144000" cy="49244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600" b="1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Exercise: </a:t>
                </a:r>
                <a:r>
                  <a:rPr lang="en-US" sz="26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Can we add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𝐷𝑒𝑐𝑟𝑒𝑎𝑠𝑒𝐾𝑒𝑦</m:t>
                    </m:r>
                  </m:oMath>
                </a14:m>
                <a:r>
                  <a:rPr lang="en-US" sz="26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 operations? </a:t>
                </a:r>
                <a:endParaRPr lang="he-IL" sz="2600" b="1" dirty="0">
                  <a:solidFill>
                    <a:schemeClr val="tx2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1" y="5984333"/>
                <a:ext cx="9144000" cy="492443"/>
              </a:xfrm>
              <a:prstGeom prst="rect">
                <a:avLst/>
              </a:prstGeom>
              <a:blipFill rotWithShape="0">
                <a:blip r:embed="rId5"/>
                <a:stretch>
                  <a:fillRect t="-12500" b="-3125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845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11" grpId="0"/>
      <p:bldP spid="12" grpId="0"/>
      <p:bldP spid="13" grpId="0"/>
      <p:bldP spid="1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22045-5F67-491E-BB82-F45F889CE585}" type="slidenum">
              <a:rPr lang="he-IL" smtClean="0"/>
              <a:pPr>
                <a:defRPr/>
              </a:pPr>
              <a:t>46</a:t>
            </a:fld>
            <a:endParaRPr lang="da-DK" dirty="0"/>
          </a:p>
        </p:txBody>
      </p:sp>
      <p:sp>
        <p:nvSpPr>
          <p:cNvPr id="3" name="TextBox 2"/>
          <p:cNvSpPr txBox="1"/>
          <p:nvPr/>
        </p:nvSpPr>
        <p:spPr>
          <a:xfrm>
            <a:off x="-15240" y="1925981"/>
            <a:ext cx="9144000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b="1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Bonus material</a:t>
            </a:r>
            <a:endParaRPr lang="en-US" sz="4000" b="1" dirty="0">
              <a:solidFill>
                <a:srgbClr val="00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10556" y="2714275"/>
            <a:ext cx="9144000" cy="4924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600" dirty="0" smtClean="0">
                <a:cs typeface="Times New Roman" panose="02020603050405020304" pitchFamily="18" charset="0"/>
              </a:rPr>
              <a:t>Not covered in class this term</a:t>
            </a:r>
            <a:endParaRPr lang="he-IL" sz="2600" dirty="0"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7715" y="3818783"/>
            <a:ext cx="6202838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dirty="0" smtClean="0">
                <a:cs typeface="Times New Roman" panose="02020603050405020304" pitchFamily="18" charset="0"/>
              </a:rPr>
              <a:t>“Careful. We don’t want to learn from this.”</a:t>
            </a:r>
            <a:r>
              <a:rPr lang="en-US" sz="2400" dirty="0">
                <a:cs typeface="Times New Roman" panose="02020603050405020304" pitchFamily="18" charset="0"/>
              </a:rPr>
              <a:t/>
            </a:r>
            <a:br>
              <a:rPr lang="en-US" sz="2400" dirty="0">
                <a:cs typeface="Times New Roman" panose="02020603050405020304" pitchFamily="18" charset="0"/>
              </a:rPr>
            </a:br>
            <a:r>
              <a:rPr lang="en-US" sz="2400" dirty="0" smtClean="0">
                <a:cs typeface="Times New Roman" panose="02020603050405020304" pitchFamily="18" charset="0"/>
              </a:rPr>
              <a:t>(Bill </a:t>
            </a:r>
            <a:r>
              <a:rPr lang="en-US" sz="2400" dirty="0">
                <a:cs typeface="Times New Roman" panose="02020603050405020304" pitchFamily="18" charset="0"/>
              </a:rPr>
              <a:t>Watterson, </a:t>
            </a:r>
            <a:r>
              <a:rPr lang="en-US" sz="2400" dirty="0" smtClean="0">
                <a:cs typeface="Times New Roman" panose="02020603050405020304" pitchFamily="18" charset="0"/>
              </a:rPr>
              <a:t>“Calvin and Hobbes”)</a:t>
            </a:r>
            <a:endParaRPr lang="he-IL" sz="2400" i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93961"/>
            <a:ext cx="9144000" cy="1061635"/>
          </a:xfrm>
        </p:spPr>
        <p:txBody>
          <a:bodyPr/>
          <a:lstStyle/>
          <a:p>
            <a:pPr>
              <a:defRPr/>
            </a:pPr>
            <a:r>
              <a:rPr lang="en-US" kern="1200" dirty="0">
                <a:solidFill>
                  <a:srgbClr val="0099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off-line </a:t>
            </a:r>
            <a:r>
              <a:rPr lang="en-US" kern="1200" dirty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LCA</a:t>
            </a:r>
            <a:r>
              <a:rPr lang="en-US" kern="1200" dirty="0">
                <a:solidFill>
                  <a:srgbClr val="0099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2"/>
              <p:cNvSpPr txBox="1">
                <a:spLocks noChangeArrowheads="1"/>
              </p:cNvSpPr>
              <p:nvPr/>
            </p:nvSpPr>
            <p:spPr bwMode="auto">
              <a:xfrm>
                <a:off x="0" y="1499545"/>
                <a:ext cx="9144000" cy="10616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itchFamily="34" charset="0"/>
                  </a:defRPr>
                </a:lvl2pPr>
                <a:lvl3pPr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itchFamily="34" charset="0"/>
                  </a:defRPr>
                </a:lvl3pPr>
                <a:lvl4pPr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itchFamily="34" charset="0"/>
                  </a:defRPr>
                </a:lvl4pPr>
                <a:lvl5pPr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itchFamily="34" charset="0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itchFamily="34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itchFamily="34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itchFamily="34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itchFamily="34" charset="0"/>
                  </a:defRPr>
                </a:lvl9pPr>
              </a:lstStyle>
              <a:p>
                <a:r>
                  <a:rPr lang="en-US" sz="3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a tree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sz="3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a collection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r>
                  <a:rPr lang="en-US" sz="3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pairs,</a:t>
                </a:r>
                <a:br>
                  <a:rPr lang="en-US" sz="3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3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𝐿𝐶𝐴</m:t>
                    </m:r>
                    <m:r>
                      <a:rPr lang="en-US" sz="3600" i="1" baseline="-25000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sz="36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3600" i="1" dirty="0" err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3600" i="1" dirty="0" err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3600" i="1" dirty="0" err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36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3600" dirty="0" smtClean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3600" i="1" dirty="0" err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3600" i="1" dirty="0" err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3600" i="1" dirty="0" err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36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sz="36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/>
                      </a:rPr>
                      <m:t></m:t>
                    </m:r>
                    <m:r>
                      <a:rPr lang="en-US" sz="36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/>
                      </a:rPr>
                      <m:t>𝑃</m:t>
                    </m:r>
                  </m:oMath>
                </a14:m>
                <a:r>
                  <a:rPr lang="en-US" sz="3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en-US" sz="3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68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1499545"/>
                <a:ext cx="9144000" cy="1061635"/>
              </a:xfrm>
              <a:prstGeom prst="rect">
                <a:avLst/>
              </a:prstGeom>
              <a:blipFill rotWithShape="0">
                <a:blip r:embed="rId2"/>
                <a:stretch>
                  <a:fillRect t="-15517" b="-27586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2"/>
              <p:cNvSpPr txBox="1">
                <a:spLocks noChangeArrowheads="1"/>
              </p:cNvSpPr>
              <p:nvPr/>
            </p:nvSpPr>
            <p:spPr bwMode="auto">
              <a:xfrm>
                <a:off x="2272" y="3248761"/>
                <a:ext cx="9144000" cy="10616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itchFamily="34" charset="0"/>
                  </a:defRPr>
                </a:lvl2pPr>
                <a:lvl3pPr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itchFamily="34" charset="0"/>
                  </a:defRPr>
                </a:lvl3pPr>
                <a:lvl4pPr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itchFamily="34" charset="0"/>
                  </a:defRPr>
                </a:lvl4pPr>
                <a:lvl5pPr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itchFamily="34" charset="0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itchFamily="34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itchFamily="34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itchFamily="34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itchFamily="34" charset="0"/>
                  </a:defRPr>
                </a:lvl9pPr>
              </a:lstStyle>
              <a:p>
                <a:r>
                  <a:rPr lang="en-US" sz="3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</a:t>
                </a:r>
                <a:r>
                  <a:rPr lang="en-US" sz="3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Union-Find</a:t>
                </a:r>
                <a:r>
                  <a:rPr lang="en-US" sz="3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we can get</a:t>
                </a:r>
                <a:br>
                  <a:rPr lang="en-US" sz="3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36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((</m:t>
                    </m:r>
                    <m:r>
                      <a:rPr lang="en-US" sz="3600" i="1" dirty="0" err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sz="3600" i="1" dirty="0" err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3600" i="1" dirty="0" err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36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sz="36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/>
                      </a:rPr>
                      <m:t></m:t>
                    </m:r>
                    <m:r>
                      <a:rPr lang="en-US" sz="36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3600" i="1" dirty="0" err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sz="3600" i="1" dirty="0" err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3600" i="1" dirty="0" err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36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)) </m:t>
                    </m:r>
                  </m:oMath>
                </a14:m>
                <a:r>
                  <a:rPr lang="en-US" sz="3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time,</a:t>
                </a:r>
                <a:br>
                  <a:rPr lang="en-US" sz="3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3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36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=|</m:t>
                    </m:r>
                    <m:r>
                      <a:rPr lang="en-US" sz="36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sz="36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 </m:t>
                    </m:r>
                  </m:oMath>
                </a14:m>
                <a:r>
                  <a:rPr lang="en-US" sz="3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sz="36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=|</m:t>
                    </m:r>
                    <m:r>
                      <a:rPr lang="en-US" sz="36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sz="36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r>
                  <a:rPr lang="en-US" sz="3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en-US" sz="3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9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72" y="3248761"/>
                <a:ext cx="9144000" cy="1061635"/>
              </a:xfrm>
              <a:prstGeom prst="rect">
                <a:avLst/>
              </a:prstGeom>
              <a:blipFill rotWithShape="0">
                <a:blip r:embed="rId3"/>
                <a:stretch>
                  <a:fillRect t="-41379" b="-5344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2"/>
          <p:cNvSpPr txBox="1">
            <a:spLocks noChangeArrowheads="1"/>
          </p:cNvSpPr>
          <p:nvPr/>
        </p:nvSpPr>
        <p:spPr bwMode="auto">
          <a:xfrm>
            <a:off x="18192" y="5011625"/>
            <a:ext cx="9144000" cy="1061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Note: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We saw a linear time preprocessing algorithm for the on-line problem.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8640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Oval 87"/>
          <p:cNvSpPr/>
          <p:nvPr/>
        </p:nvSpPr>
        <p:spPr bwMode="auto">
          <a:xfrm>
            <a:off x="6219144" y="4159074"/>
            <a:ext cx="1477357" cy="2729743"/>
          </a:xfrm>
          <a:prstGeom prst="ellipse">
            <a:avLst/>
          </a:prstGeom>
          <a:solidFill>
            <a:schemeClr val="bg2">
              <a:alpha val="32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7" name="Oval 86"/>
          <p:cNvSpPr/>
          <p:nvPr/>
        </p:nvSpPr>
        <p:spPr bwMode="auto">
          <a:xfrm>
            <a:off x="4843086" y="3137013"/>
            <a:ext cx="1255848" cy="3713564"/>
          </a:xfrm>
          <a:prstGeom prst="ellipse">
            <a:avLst/>
          </a:prstGeom>
          <a:solidFill>
            <a:schemeClr val="bg2">
              <a:alpha val="32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5" name="Oval 84"/>
          <p:cNvSpPr/>
          <p:nvPr/>
        </p:nvSpPr>
        <p:spPr bwMode="auto">
          <a:xfrm rot="658148">
            <a:off x="3333405" y="2017009"/>
            <a:ext cx="1433972" cy="4158064"/>
          </a:xfrm>
          <a:prstGeom prst="ellipse">
            <a:avLst/>
          </a:prstGeom>
          <a:solidFill>
            <a:schemeClr val="bg2">
              <a:alpha val="32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2" name="Oval 81"/>
          <p:cNvSpPr/>
          <p:nvPr/>
        </p:nvSpPr>
        <p:spPr bwMode="auto">
          <a:xfrm rot="1285813">
            <a:off x="1837216" y="859145"/>
            <a:ext cx="1641136" cy="4158064"/>
          </a:xfrm>
          <a:prstGeom prst="ellipse">
            <a:avLst/>
          </a:prstGeom>
          <a:solidFill>
            <a:schemeClr val="bg2">
              <a:alpha val="32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833"/>
            <a:ext cx="9144000" cy="1061635"/>
          </a:xfrm>
        </p:spPr>
        <p:txBody>
          <a:bodyPr/>
          <a:lstStyle/>
          <a:p>
            <a:r>
              <a:rPr lang="en-US" sz="4000" dirty="0" smtClean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40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off-line</a:t>
            </a:r>
            <a:r>
              <a:rPr lang="en-US" sz="4000" dirty="0" smtClean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LCA problem </a:t>
            </a:r>
            <a:r>
              <a:rPr lang="en-US" sz="36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[(</a:t>
            </a:r>
            <a:r>
              <a:rPr lang="en-US" sz="36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Tarjan</a:t>
            </a:r>
            <a:r>
              <a:rPr lang="en-US" sz="36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(1979)]</a:t>
            </a:r>
            <a:endParaRPr lang="en-US" sz="3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utoShape 16"/>
          <p:cNvSpPr>
            <a:spLocks noChangeArrowheads="1"/>
          </p:cNvSpPr>
          <p:nvPr/>
        </p:nvSpPr>
        <p:spPr bwMode="auto">
          <a:xfrm>
            <a:off x="2492684" y="2493677"/>
            <a:ext cx="330200" cy="889000"/>
          </a:xfrm>
          <a:prstGeom prst="triangle">
            <a:avLst>
              <a:gd name="adj" fmla="val 5000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1944996" y="2504789"/>
            <a:ext cx="596900" cy="1828800"/>
          </a:xfrm>
          <a:prstGeom prst="triangle">
            <a:avLst>
              <a:gd name="adj" fmla="val 5000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8" name="AutoShape 15"/>
          <p:cNvSpPr>
            <a:spLocks noChangeArrowheads="1"/>
          </p:cNvSpPr>
          <p:nvPr/>
        </p:nvSpPr>
        <p:spPr bwMode="auto">
          <a:xfrm>
            <a:off x="2904200" y="2518437"/>
            <a:ext cx="311812" cy="1058413"/>
          </a:xfrm>
          <a:prstGeom prst="triangle">
            <a:avLst>
              <a:gd name="adj" fmla="val 5000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2974509" y="1359058"/>
            <a:ext cx="304800" cy="304800"/>
          </a:xfrm>
          <a:prstGeom prst="ellipse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7026063" y="4293145"/>
            <a:ext cx="4953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v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Oval 12"/>
          <p:cNvSpPr>
            <a:spLocks noChangeAspect="1" noChangeArrowheads="1"/>
          </p:cNvSpPr>
          <p:nvPr/>
        </p:nvSpPr>
        <p:spPr bwMode="auto">
          <a:xfrm>
            <a:off x="2159309" y="2425414"/>
            <a:ext cx="177800" cy="177800"/>
          </a:xfrm>
          <a:prstGeom prst="ellipse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6" name="Oval 13"/>
          <p:cNvSpPr>
            <a:spLocks noChangeAspect="1" noChangeArrowheads="1"/>
          </p:cNvSpPr>
          <p:nvPr/>
        </p:nvSpPr>
        <p:spPr bwMode="auto">
          <a:xfrm>
            <a:off x="2567296" y="2425414"/>
            <a:ext cx="177800" cy="177800"/>
          </a:xfrm>
          <a:prstGeom prst="ellipse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7" name="Oval 14"/>
          <p:cNvSpPr>
            <a:spLocks noChangeAspect="1" noChangeArrowheads="1"/>
          </p:cNvSpPr>
          <p:nvPr/>
        </p:nvSpPr>
        <p:spPr bwMode="auto">
          <a:xfrm>
            <a:off x="2969972" y="2423827"/>
            <a:ext cx="177800" cy="177800"/>
          </a:xfrm>
          <a:prstGeom prst="ellipse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cxnSp>
        <p:nvCxnSpPr>
          <p:cNvPr id="19" name="AutoShape 18"/>
          <p:cNvCxnSpPr>
            <a:cxnSpLocks noChangeShapeType="1"/>
            <a:stCxn id="15" idx="0"/>
            <a:endCxn id="11" idx="3"/>
          </p:cNvCxnSpPr>
          <p:nvPr/>
        </p:nvCxnSpPr>
        <p:spPr bwMode="auto">
          <a:xfrm flipV="1">
            <a:off x="2248209" y="1619221"/>
            <a:ext cx="770937" cy="806193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none" w="med" len="med"/>
          </a:ln>
          <a:effectLst/>
        </p:spPr>
      </p:cxnSp>
      <p:cxnSp>
        <p:nvCxnSpPr>
          <p:cNvPr id="20" name="AutoShape 19"/>
          <p:cNvCxnSpPr>
            <a:cxnSpLocks noChangeShapeType="1"/>
            <a:stCxn id="16" idx="0"/>
            <a:endCxn id="11" idx="3"/>
          </p:cNvCxnSpPr>
          <p:nvPr/>
        </p:nvCxnSpPr>
        <p:spPr bwMode="auto">
          <a:xfrm flipV="1">
            <a:off x="2656196" y="1619221"/>
            <a:ext cx="362950" cy="806193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none" w="med" len="med"/>
          </a:ln>
          <a:effectLst/>
        </p:spPr>
      </p:cxnSp>
      <p:cxnSp>
        <p:nvCxnSpPr>
          <p:cNvPr id="21" name="AutoShape 20"/>
          <p:cNvCxnSpPr>
            <a:cxnSpLocks noChangeShapeType="1"/>
            <a:stCxn id="17" idx="0"/>
            <a:endCxn id="11" idx="4"/>
          </p:cNvCxnSpPr>
          <p:nvPr/>
        </p:nvCxnSpPr>
        <p:spPr bwMode="auto">
          <a:xfrm flipV="1">
            <a:off x="3058872" y="1663858"/>
            <a:ext cx="68037" cy="759969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none" w="med" len="med"/>
          </a:ln>
          <a:effectLst/>
        </p:spPr>
      </p:cxnSp>
      <p:sp>
        <p:nvSpPr>
          <p:cNvPr id="26" name="Oval 8"/>
          <p:cNvSpPr>
            <a:spLocks noChangeArrowheads="1"/>
          </p:cNvSpPr>
          <p:nvPr/>
        </p:nvSpPr>
        <p:spPr bwMode="auto">
          <a:xfrm>
            <a:off x="3952738" y="2366037"/>
            <a:ext cx="304800" cy="304800"/>
          </a:xfrm>
          <a:prstGeom prst="ellipse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7" name="Oval 8"/>
          <p:cNvSpPr>
            <a:spLocks noChangeArrowheads="1"/>
          </p:cNvSpPr>
          <p:nvPr/>
        </p:nvSpPr>
        <p:spPr bwMode="auto">
          <a:xfrm>
            <a:off x="5240045" y="3432388"/>
            <a:ext cx="304800" cy="304800"/>
          </a:xfrm>
          <a:prstGeom prst="ellipse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cxnSp>
        <p:nvCxnSpPr>
          <p:cNvPr id="30" name="AutoShape 20"/>
          <p:cNvCxnSpPr>
            <a:cxnSpLocks noChangeShapeType="1"/>
            <a:stCxn id="26" idx="1"/>
            <a:endCxn id="11" idx="5"/>
          </p:cNvCxnSpPr>
          <p:nvPr/>
        </p:nvCxnSpPr>
        <p:spPr bwMode="auto">
          <a:xfrm flipH="1" flipV="1">
            <a:off x="3234672" y="1619221"/>
            <a:ext cx="762703" cy="791453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none" w="med" len="med"/>
          </a:ln>
          <a:effectLst/>
        </p:spPr>
      </p:cxnSp>
      <p:cxnSp>
        <p:nvCxnSpPr>
          <p:cNvPr id="33" name="AutoShape 20"/>
          <p:cNvCxnSpPr>
            <a:cxnSpLocks noChangeShapeType="1"/>
            <a:stCxn id="27" idx="1"/>
            <a:endCxn id="26" idx="5"/>
          </p:cNvCxnSpPr>
          <p:nvPr/>
        </p:nvCxnSpPr>
        <p:spPr bwMode="auto">
          <a:xfrm flipH="1" flipV="1">
            <a:off x="4212901" y="2626200"/>
            <a:ext cx="1071781" cy="850825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none" w="med" len="med"/>
          </a:ln>
          <a:effectLst/>
        </p:spPr>
      </p:cxnSp>
      <p:cxnSp>
        <p:nvCxnSpPr>
          <p:cNvPr id="34" name="AutoShape 20"/>
          <p:cNvCxnSpPr>
            <a:cxnSpLocks noChangeShapeType="1"/>
            <a:stCxn id="28" idx="1"/>
            <a:endCxn id="27" idx="5"/>
          </p:cNvCxnSpPr>
          <p:nvPr/>
        </p:nvCxnSpPr>
        <p:spPr bwMode="auto">
          <a:xfrm flipH="1" flipV="1">
            <a:off x="5500208" y="3692551"/>
            <a:ext cx="1361228" cy="80698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none" w="med" len="med"/>
          </a:ln>
          <a:effectLst/>
        </p:spPr>
      </p:cxnSp>
      <p:sp>
        <p:nvSpPr>
          <p:cNvPr id="42" name="AutoShape 5"/>
          <p:cNvSpPr>
            <a:spLocks noChangeArrowheads="1"/>
          </p:cNvSpPr>
          <p:nvPr/>
        </p:nvSpPr>
        <p:spPr bwMode="auto">
          <a:xfrm>
            <a:off x="3364302" y="3576850"/>
            <a:ext cx="596900" cy="1828800"/>
          </a:xfrm>
          <a:prstGeom prst="triangle">
            <a:avLst>
              <a:gd name="adj" fmla="val 5000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43" name="AutoShape 15"/>
          <p:cNvSpPr>
            <a:spLocks noChangeArrowheads="1"/>
          </p:cNvSpPr>
          <p:nvPr/>
        </p:nvSpPr>
        <p:spPr bwMode="auto">
          <a:xfrm>
            <a:off x="4011023" y="3590498"/>
            <a:ext cx="596900" cy="1012224"/>
          </a:xfrm>
          <a:prstGeom prst="triangle">
            <a:avLst>
              <a:gd name="adj" fmla="val 5000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44" name="Oval 12"/>
          <p:cNvSpPr>
            <a:spLocks noChangeAspect="1" noChangeArrowheads="1"/>
          </p:cNvSpPr>
          <p:nvPr/>
        </p:nvSpPr>
        <p:spPr bwMode="auto">
          <a:xfrm>
            <a:off x="3564967" y="3497475"/>
            <a:ext cx="177800" cy="177800"/>
          </a:xfrm>
          <a:prstGeom prst="ellipse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46" name="Oval 14"/>
          <p:cNvSpPr>
            <a:spLocks noChangeAspect="1" noChangeArrowheads="1"/>
          </p:cNvSpPr>
          <p:nvPr/>
        </p:nvSpPr>
        <p:spPr bwMode="auto">
          <a:xfrm>
            <a:off x="4211854" y="3495888"/>
            <a:ext cx="177800" cy="177800"/>
          </a:xfrm>
          <a:prstGeom prst="ellipse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cxnSp>
        <p:nvCxnSpPr>
          <p:cNvPr id="51" name="AutoShape 20"/>
          <p:cNvCxnSpPr>
            <a:cxnSpLocks noChangeShapeType="1"/>
            <a:stCxn id="44" idx="0"/>
            <a:endCxn id="26" idx="3"/>
          </p:cNvCxnSpPr>
          <p:nvPr/>
        </p:nvCxnSpPr>
        <p:spPr bwMode="auto">
          <a:xfrm flipV="1">
            <a:off x="3653867" y="2626200"/>
            <a:ext cx="343508" cy="871275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none" w="med" len="med"/>
          </a:ln>
          <a:effectLst/>
        </p:spPr>
      </p:cxnSp>
      <p:cxnSp>
        <p:nvCxnSpPr>
          <p:cNvPr id="54" name="AutoShape 20"/>
          <p:cNvCxnSpPr>
            <a:cxnSpLocks noChangeShapeType="1"/>
            <a:stCxn id="46" idx="0"/>
            <a:endCxn id="26" idx="4"/>
          </p:cNvCxnSpPr>
          <p:nvPr/>
        </p:nvCxnSpPr>
        <p:spPr bwMode="auto">
          <a:xfrm flipH="1" flipV="1">
            <a:off x="4105138" y="2670837"/>
            <a:ext cx="195616" cy="825051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none" w="med" len="med"/>
          </a:ln>
          <a:effectLst/>
        </p:spPr>
      </p:cxnSp>
      <p:sp>
        <p:nvSpPr>
          <p:cNvPr id="62" name="AutoShape 5"/>
          <p:cNvSpPr>
            <a:spLocks noChangeArrowheads="1"/>
          </p:cNvSpPr>
          <p:nvPr/>
        </p:nvSpPr>
        <p:spPr bwMode="auto">
          <a:xfrm>
            <a:off x="4963390" y="4602722"/>
            <a:ext cx="596900" cy="1047451"/>
          </a:xfrm>
          <a:prstGeom prst="triangle">
            <a:avLst>
              <a:gd name="adj" fmla="val 5000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63" name="AutoShape 15"/>
          <p:cNvSpPr>
            <a:spLocks noChangeArrowheads="1"/>
          </p:cNvSpPr>
          <p:nvPr/>
        </p:nvSpPr>
        <p:spPr bwMode="auto">
          <a:xfrm>
            <a:off x="5622338" y="4616370"/>
            <a:ext cx="380052" cy="1197576"/>
          </a:xfrm>
          <a:prstGeom prst="triangle">
            <a:avLst>
              <a:gd name="adj" fmla="val 5000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" name="Oval 12"/>
          <p:cNvSpPr>
            <a:spLocks noChangeAspect="1" noChangeArrowheads="1"/>
          </p:cNvSpPr>
          <p:nvPr/>
        </p:nvSpPr>
        <p:spPr bwMode="auto">
          <a:xfrm>
            <a:off x="5191351" y="4523347"/>
            <a:ext cx="177800" cy="177800"/>
          </a:xfrm>
          <a:prstGeom prst="ellipse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65" name="Oval 14"/>
          <p:cNvSpPr>
            <a:spLocks noChangeAspect="1" noChangeArrowheads="1"/>
          </p:cNvSpPr>
          <p:nvPr/>
        </p:nvSpPr>
        <p:spPr bwMode="auto">
          <a:xfrm>
            <a:off x="5742702" y="4521760"/>
            <a:ext cx="177800" cy="177800"/>
          </a:xfrm>
          <a:prstGeom prst="ellipse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cxnSp>
        <p:nvCxnSpPr>
          <p:cNvPr id="66" name="AutoShape 20"/>
          <p:cNvCxnSpPr>
            <a:cxnSpLocks noChangeShapeType="1"/>
            <a:stCxn id="65" idx="0"/>
            <a:endCxn id="27" idx="4"/>
          </p:cNvCxnSpPr>
          <p:nvPr/>
        </p:nvCxnSpPr>
        <p:spPr bwMode="auto">
          <a:xfrm flipH="1" flipV="1">
            <a:off x="5392445" y="3737188"/>
            <a:ext cx="439157" cy="784572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none" w="med" len="med"/>
          </a:ln>
          <a:effectLst/>
        </p:spPr>
      </p:cxnSp>
      <p:cxnSp>
        <p:nvCxnSpPr>
          <p:cNvPr id="69" name="AutoShape 20"/>
          <p:cNvCxnSpPr>
            <a:cxnSpLocks noChangeShapeType="1"/>
            <a:endCxn id="27" idx="3"/>
          </p:cNvCxnSpPr>
          <p:nvPr/>
        </p:nvCxnSpPr>
        <p:spPr bwMode="auto">
          <a:xfrm flipV="1">
            <a:off x="5266603" y="3692551"/>
            <a:ext cx="18079" cy="830796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none" w="med" len="med"/>
          </a:ln>
          <a:effectLst/>
        </p:spPr>
      </p:cxnSp>
      <p:cxnSp>
        <p:nvCxnSpPr>
          <p:cNvPr id="73" name="AutoShape 20"/>
          <p:cNvCxnSpPr>
            <a:cxnSpLocks noChangeShapeType="1"/>
            <a:endCxn id="11" idx="6"/>
          </p:cNvCxnSpPr>
          <p:nvPr/>
        </p:nvCxnSpPr>
        <p:spPr bwMode="auto">
          <a:xfrm flipH="1" flipV="1">
            <a:off x="3279309" y="1511458"/>
            <a:ext cx="1853824" cy="644888"/>
          </a:xfrm>
          <a:prstGeom prst="straightConnector1">
            <a:avLst/>
          </a:prstGeom>
          <a:noFill/>
          <a:ln w="22225">
            <a:solidFill>
              <a:schemeClr val="tx1"/>
            </a:solidFill>
            <a:prstDash val="sysDash"/>
            <a:round/>
            <a:headEnd/>
            <a:tailEnd type="none" w="med" len="med"/>
          </a:ln>
          <a:effectLst/>
        </p:spPr>
      </p:cxnSp>
      <p:cxnSp>
        <p:nvCxnSpPr>
          <p:cNvPr id="76" name="AutoShape 20"/>
          <p:cNvCxnSpPr>
            <a:cxnSpLocks noChangeShapeType="1"/>
            <a:endCxn id="26" idx="6"/>
          </p:cNvCxnSpPr>
          <p:nvPr/>
        </p:nvCxnSpPr>
        <p:spPr bwMode="auto">
          <a:xfrm flipH="1" flipV="1">
            <a:off x="4257538" y="2518437"/>
            <a:ext cx="1067877" cy="533175"/>
          </a:xfrm>
          <a:prstGeom prst="straightConnector1">
            <a:avLst/>
          </a:prstGeom>
          <a:noFill/>
          <a:ln w="22225">
            <a:solidFill>
              <a:schemeClr val="tx1"/>
            </a:solidFill>
            <a:prstDash val="sysDash"/>
            <a:round/>
            <a:headEnd/>
            <a:tailEnd type="none" w="med" len="med"/>
          </a:ln>
          <a:effectLst/>
        </p:spPr>
      </p:cxnSp>
      <p:cxnSp>
        <p:nvCxnSpPr>
          <p:cNvPr id="79" name="AutoShape 20"/>
          <p:cNvCxnSpPr>
            <a:cxnSpLocks noChangeShapeType="1"/>
            <a:stCxn id="28" idx="1"/>
            <a:endCxn id="27" idx="5"/>
          </p:cNvCxnSpPr>
          <p:nvPr/>
        </p:nvCxnSpPr>
        <p:spPr bwMode="auto">
          <a:xfrm flipH="1" flipV="1">
            <a:off x="5500208" y="3692551"/>
            <a:ext cx="1361228" cy="806980"/>
          </a:xfrm>
          <a:prstGeom prst="straightConnector1">
            <a:avLst/>
          </a:prstGeom>
          <a:noFill/>
          <a:ln w="22225">
            <a:solidFill>
              <a:schemeClr val="tx1"/>
            </a:solidFill>
            <a:prstDash val="sysDash"/>
            <a:round/>
            <a:headEnd/>
            <a:tailEnd type="none" w="med" len="med"/>
          </a:ln>
          <a:effectLst/>
        </p:spPr>
      </p:cxnSp>
      <p:sp>
        <p:nvSpPr>
          <p:cNvPr id="83" name="AutoShape 15"/>
          <p:cNvSpPr>
            <a:spLocks noChangeArrowheads="1"/>
          </p:cNvSpPr>
          <p:nvPr/>
        </p:nvSpPr>
        <p:spPr bwMode="auto">
          <a:xfrm>
            <a:off x="6495597" y="4616370"/>
            <a:ext cx="957526" cy="1815152"/>
          </a:xfrm>
          <a:prstGeom prst="triangle">
            <a:avLst>
              <a:gd name="adj" fmla="val 5000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8" name="Oval 8"/>
          <p:cNvSpPr>
            <a:spLocks noChangeArrowheads="1"/>
          </p:cNvSpPr>
          <p:nvPr/>
        </p:nvSpPr>
        <p:spPr bwMode="auto">
          <a:xfrm>
            <a:off x="6816799" y="4454894"/>
            <a:ext cx="304800" cy="304800"/>
          </a:xfrm>
          <a:prstGeom prst="ellipse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40" name="Text Box 10"/>
          <p:cNvSpPr txBox="1">
            <a:spLocks noChangeArrowheads="1"/>
          </p:cNvSpPr>
          <p:nvPr/>
        </p:nvSpPr>
        <p:spPr bwMode="auto">
          <a:xfrm>
            <a:off x="5355502" y="3047643"/>
            <a:ext cx="4953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u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54098" y="1190506"/>
            <a:ext cx="3262362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Going down: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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dirty="0" smtClean="0">
                <a:sym typeface="Symbol"/>
              </a:rPr>
              <a:t/>
            </a:r>
            <a:br>
              <a:rPr lang="en-US" dirty="0" smtClean="0">
                <a:sym typeface="Symbol"/>
              </a:rPr>
            </a:br>
            <a:r>
              <a:rPr lang="en-US" dirty="0" smtClean="0">
                <a:solidFill>
                  <a:schemeClr val="accent2"/>
                </a:solidFill>
                <a:sym typeface="Symbol"/>
              </a:rPr>
              <a:t>Make-Set(</a:t>
            </a:r>
            <a:r>
              <a:rPr lang="en-US" i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dirty="0" smtClean="0">
                <a:solidFill>
                  <a:schemeClr val="accent2"/>
                </a:solidFill>
                <a:sym typeface="Symbol"/>
              </a:rPr>
              <a:t>)</a:t>
            </a:r>
            <a:endParaRPr lang="he-IL" dirty="0">
              <a:solidFill>
                <a:schemeClr val="accent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556370" y="2196362"/>
            <a:ext cx="3262362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Going up: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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u</a:t>
            </a:r>
            <a:r>
              <a:rPr lang="en-US" i="1" dirty="0" smtClean="0">
                <a:sym typeface="Symbol"/>
              </a:rPr>
              <a:t/>
            </a:r>
            <a:br>
              <a:rPr lang="en-US" i="1" dirty="0" smtClean="0">
                <a:sym typeface="Symbol"/>
              </a:rPr>
            </a:br>
            <a:r>
              <a:rPr lang="en-US" dirty="0" smtClean="0">
                <a:solidFill>
                  <a:schemeClr val="accent2"/>
                </a:solidFill>
                <a:sym typeface="Symbol"/>
              </a:rPr>
              <a:t>Union(</a:t>
            </a:r>
            <a:r>
              <a:rPr lang="en-US" i="1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u</a:t>
            </a:r>
            <a:r>
              <a:rPr lang="en-US" dirty="0" err="1" smtClean="0">
                <a:solidFill>
                  <a:schemeClr val="accent2"/>
                </a:solidFill>
                <a:sym typeface="Symbol"/>
              </a:rPr>
              <a:t>,</a:t>
            </a:r>
            <a:r>
              <a:rPr lang="en-US" i="1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dirty="0" smtClean="0">
                <a:solidFill>
                  <a:schemeClr val="accent2"/>
                </a:solidFill>
                <a:sym typeface="Symbol"/>
              </a:rPr>
              <a:t>)</a:t>
            </a:r>
            <a:endParaRPr lang="he-IL" dirty="0">
              <a:solidFill>
                <a:schemeClr val="accent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01421" y="5675865"/>
            <a:ext cx="3509602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If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dirty="0" smtClean="0"/>
              <a:t>&lt;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dirty="0" smtClean="0"/>
              <a:t>, then</a:t>
            </a:r>
            <a:br>
              <a:rPr lang="en-US" dirty="0" smtClean="0"/>
            </a:br>
            <a:r>
              <a:rPr lang="en-US" dirty="0" smtClean="0">
                <a:solidFill>
                  <a:schemeClr val="accent2"/>
                </a:solidFill>
              </a:rPr>
              <a:t>LCA</a:t>
            </a:r>
            <a:r>
              <a:rPr lang="en-US" dirty="0" smtClean="0">
                <a:solidFill>
                  <a:schemeClr val="accent2"/>
                </a:solidFill>
                <a:sym typeface="Symbol"/>
              </a:rPr>
              <a:t>(</a:t>
            </a:r>
            <a:r>
              <a:rPr lang="en-US" i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,</a:t>
            </a:r>
            <a:r>
              <a:rPr lang="en-US" i="1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dirty="0" smtClean="0">
                <a:solidFill>
                  <a:schemeClr val="accent2"/>
                </a:solidFill>
                <a:sym typeface="Symbol"/>
              </a:rPr>
              <a:t>) = “Find(</a:t>
            </a:r>
            <a:r>
              <a:rPr lang="en-US" i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dirty="0" smtClean="0">
                <a:solidFill>
                  <a:schemeClr val="accent2"/>
                </a:solidFill>
                <a:sym typeface="Symbol"/>
              </a:rPr>
              <a:t>)”</a:t>
            </a:r>
            <a:endParaRPr lang="he-IL" dirty="0">
              <a:solidFill>
                <a:schemeClr val="accent2"/>
              </a:solidFill>
            </a:endParaRPr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157434" y="3339144"/>
            <a:ext cx="3889807" cy="1532334"/>
          </a:xfrm>
          <a:prstGeom prst="wedgeRoundRectCallout">
            <a:avLst>
              <a:gd name="adj1" fmla="val 46380"/>
              <a:gd name="adj2" fmla="val -97588"/>
              <a:gd name="adj3" fmla="val 16667"/>
            </a:avLst>
          </a:prstGeom>
          <a:solidFill>
            <a:schemeClr val="fol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We want these to </a:t>
            </a:r>
            <a:b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</a:b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be the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rPr>
              <a:t>representatives</a:t>
            </a:r>
            <a:b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rPr>
            </a:b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(How do we do it?)</a:t>
            </a:r>
            <a:endParaRPr kumimoji="0" lang="he-IL" sz="2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9043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7" grpId="0" animBg="1"/>
      <p:bldP spid="85" grpId="0" animBg="1"/>
      <p:bldP spid="82" grpId="0" animBg="1"/>
      <p:bldP spid="13" grpId="0"/>
      <p:bldP spid="83" grpId="0" animBg="1"/>
      <p:bldP spid="28" grpId="0" animBg="1"/>
      <p:bldP spid="2" grpId="0"/>
      <p:bldP spid="45" grpId="0"/>
      <p:bldP spid="47" grpId="0"/>
      <p:bldP spid="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54942"/>
            <a:ext cx="9144000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800" dirty="0" smtClean="0">
                <a:solidFill>
                  <a:srgbClr val="0099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Range </a:t>
            </a:r>
            <a:r>
              <a:rPr lang="en-US" sz="4800" dirty="0" smtClean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“sums” </a:t>
            </a:r>
            <a:r>
              <a:rPr lang="en-US" sz="4800" dirty="0" smtClean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(in a semi-group)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eaLnBrk="1" hangingPunct="1"/>
            <a:fld id="{1A258CD8-A675-4C46-B3B4-D53A5BEE1A9B}" type="slidenum">
              <a:rPr lang="he-IL" altLang="en-US" sz="140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49</a:t>
            </a:fld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-10556" y="1373155"/>
                <a:ext cx="9144000" cy="49244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600" dirty="0" smtClean="0"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=[</m:t>
                    </m:r>
                    <m:sSub>
                      <m:sSubPr>
                        <m:ctrlP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sz="2600" dirty="0" smtClean="0">
                    <a:cs typeface="Times New Roman" panose="02020603050405020304" pitchFamily="18" charset="0"/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𝕌</m:t>
                    </m:r>
                  </m:oMath>
                </a14:m>
                <a:r>
                  <a:rPr lang="en-US" sz="2600" dirty="0" smtClean="0">
                    <a:cs typeface="Times New Roman" panose="02020603050405020304" pitchFamily="18" charset="0"/>
                  </a:rPr>
                  <a:t>.</a:t>
                </a:r>
                <a:endParaRPr lang="he-IL" sz="26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556" y="1373155"/>
                <a:ext cx="9144000" cy="492443"/>
              </a:xfrm>
              <a:prstGeom prst="rect">
                <a:avLst/>
              </a:prstGeom>
              <a:blipFill rotWithShape="0">
                <a:blip r:embed="rId3"/>
                <a:stretch>
                  <a:fillRect t="-11111" b="-3086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9924" y="1956065"/>
                <a:ext cx="9144000" cy="49244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600" dirty="0" smtClean="0"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∘:</m:t>
                    </m:r>
                    <m:r>
                      <a:rPr lang="en-US" sz="26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𝕌</m:t>
                    </m:r>
                    <m:r>
                      <a:rPr lang="en-US" sz="26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26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𝕌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sz="26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𝕌</m:t>
                    </m:r>
                  </m:oMath>
                </a14:m>
                <a:r>
                  <a:rPr lang="en-US" sz="2600" dirty="0" smtClean="0">
                    <a:cs typeface="Times New Roman" panose="02020603050405020304" pitchFamily="18" charset="0"/>
                  </a:rPr>
                  <a:t> be </a:t>
                </a:r>
                <a:r>
                  <a:rPr lang="en-US" sz="2600" smtClean="0">
                    <a:cs typeface="Times New Roman" panose="02020603050405020304" pitchFamily="18" charset="0"/>
                  </a:rPr>
                  <a:t>an </a:t>
                </a:r>
                <a:r>
                  <a:rPr lang="en-US" sz="2600" i="1" smtClean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associative</a:t>
                </a:r>
                <a:r>
                  <a:rPr lang="en-US" sz="2600" smtClean="0">
                    <a:cs typeface="Times New Roman" panose="02020603050405020304" pitchFamily="18" charset="0"/>
                  </a:rPr>
                  <a:t> </a:t>
                </a:r>
                <a:r>
                  <a:rPr lang="en-US" sz="2600" dirty="0" smtClean="0">
                    <a:cs typeface="Times New Roman" panose="02020603050405020304" pitchFamily="18" charset="0"/>
                  </a:rPr>
                  <a:t>operation.</a:t>
                </a:r>
                <a:endParaRPr lang="he-IL" sz="26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4" y="1956065"/>
                <a:ext cx="9144000" cy="492443"/>
              </a:xfrm>
              <a:prstGeom prst="rect">
                <a:avLst/>
              </a:prstGeom>
              <a:blipFill rotWithShape="0">
                <a:blip r:embed="rId4"/>
                <a:stretch>
                  <a:fillRect t="-11111" b="-29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9924" y="2538975"/>
                <a:ext cx="9144000" cy="89255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600" dirty="0" smtClean="0">
                    <a:cs typeface="Times New Roman" panose="02020603050405020304" pitchFamily="18" charset="0"/>
                  </a:rPr>
                  <a:t>(The operation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∘</m:t>
                    </m:r>
                  </m:oMath>
                </a14:m>
                <a:r>
                  <a:rPr lang="en-US" sz="2600" dirty="0" smtClean="0">
                    <a:cs typeface="Times New Roman" panose="02020603050405020304" pitchFamily="18" charset="0"/>
                  </a:rPr>
                  <a:t> is not necessarily </a:t>
                </a:r>
                <a:r>
                  <a:rPr lang="en-US" sz="2600" i="1" dirty="0" smtClean="0">
                    <a:cs typeface="Times New Roman" panose="02020603050405020304" pitchFamily="18" charset="0"/>
                  </a:rPr>
                  <a:t>commutative</a:t>
                </a:r>
                <a:r>
                  <a:rPr lang="en-US" sz="2600" dirty="0" smtClean="0">
                    <a:cs typeface="Times New Roman" panose="02020603050405020304" pitchFamily="18" charset="0"/>
                  </a:rPr>
                  <a:t> and may </a:t>
                </a:r>
                <a:br>
                  <a:rPr lang="en-US" sz="2600" dirty="0" smtClean="0">
                    <a:cs typeface="Times New Roman" panose="02020603050405020304" pitchFamily="18" charset="0"/>
                  </a:rPr>
                </a:br>
                <a:r>
                  <a:rPr lang="en-US" sz="2600" dirty="0" smtClean="0">
                    <a:cs typeface="Times New Roman" panose="02020603050405020304" pitchFamily="18" charset="0"/>
                  </a:rPr>
                  <a:t>not have an </a:t>
                </a:r>
                <a:r>
                  <a:rPr lang="en-US" sz="2600" i="1" dirty="0" smtClean="0">
                    <a:cs typeface="Times New Roman" panose="02020603050405020304" pitchFamily="18" charset="0"/>
                  </a:rPr>
                  <a:t>inverse</a:t>
                </a:r>
                <a:r>
                  <a:rPr lang="en-US" sz="2600" dirty="0" smtClean="0">
                    <a:cs typeface="Times New Roman" panose="02020603050405020304" pitchFamily="18" charset="0"/>
                  </a:rPr>
                  <a:t>. There may not be an </a:t>
                </a:r>
                <a:r>
                  <a:rPr lang="en-US" sz="2600" i="1" dirty="0" smtClean="0">
                    <a:cs typeface="Times New Roman" panose="02020603050405020304" pitchFamily="18" charset="0"/>
                  </a:rPr>
                  <a:t>identity</a:t>
                </a:r>
                <a:r>
                  <a:rPr lang="en-US" sz="2600" dirty="0" smtClean="0">
                    <a:cs typeface="Times New Roman" panose="02020603050405020304" pitchFamily="18" charset="0"/>
                  </a:rPr>
                  <a:t> element.)</a:t>
                </a:r>
                <a:endParaRPr lang="he-IL" sz="26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4" y="2538975"/>
                <a:ext cx="9144000" cy="892552"/>
              </a:xfrm>
              <a:prstGeom prst="rect">
                <a:avLst/>
              </a:prstGeom>
              <a:blipFill rotWithShape="0">
                <a:blip r:embed="rId5"/>
                <a:stretch>
                  <a:fillRect t="-6122" b="-1632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9924" y="3521995"/>
                <a:ext cx="9144000" cy="89255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600" dirty="0" smtClean="0">
                    <a:cs typeface="Times New Roman" panose="02020603050405020304" pitchFamily="18" charset="0"/>
                  </a:rPr>
                  <a:t>Assume that each element of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𝕌</m:t>
                    </m:r>
                  </m:oMath>
                </a14:m>
                <a:r>
                  <a:rPr lang="en-US" sz="2600" dirty="0" smtClean="0">
                    <a:cs typeface="Times New Roman" panose="02020603050405020304" pitchFamily="18" charset="0"/>
                  </a:rPr>
                  <a:t> fits into a machine word</a:t>
                </a:r>
                <a:br>
                  <a:rPr lang="en-US" sz="2600" dirty="0" smtClean="0">
                    <a:cs typeface="Times New Roman" panose="02020603050405020304" pitchFamily="18" charset="0"/>
                  </a:rPr>
                </a:br>
                <a:r>
                  <a:rPr lang="en-US" sz="2600" dirty="0" smtClean="0">
                    <a:cs typeface="Times New Roman" panose="02020603050405020304" pitchFamily="18" charset="0"/>
                  </a:rPr>
                  <a:t>and that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∘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US" sz="26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600" dirty="0" smtClean="0">
                    <a:cs typeface="Times New Roman" panose="02020603050405020304" pitchFamily="18" charset="0"/>
                  </a:rPr>
                  <a:t>can be computed in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600" dirty="0" smtClean="0">
                    <a:cs typeface="Times New Roman" panose="02020603050405020304" pitchFamily="18" charset="0"/>
                  </a:rPr>
                  <a:t> time.</a:t>
                </a:r>
                <a:endParaRPr lang="he-IL" sz="26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4" y="3521995"/>
                <a:ext cx="9144000" cy="892552"/>
              </a:xfrm>
              <a:prstGeom prst="rect">
                <a:avLst/>
              </a:prstGeom>
              <a:blipFill rotWithShape="0">
                <a:blip r:embed="rId6"/>
                <a:stretch>
                  <a:fillRect t="-6164" b="-1643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19924" y="4573555"/>
                <a:ext cx="9144000" cy="132478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600" b="1" dirty="0" smtClean="0">
                    <a:cs typeface="Times New Roman" panose="02020603050405020304" pitchFamily="18" charset="0"/>
                  </a:rPr>
                  <a:t>Problem: </a:t>
                </a:r>
                <a:br>
                  <a:rPr lang="en-US" sz="2600" b="1" dirty="0" smtClean="0">
                    <a:cs typeface="Times New Roman" panose="02020603050405020304" pitchFamily="18" charset="0"/>
                  </a:rPr>
                </a:br>
                <a:r>
                  <a:rPr lang="en-US" sz="2600" dirty="0" smtClean="0">
                    <a:cs typeface="Times New Roman" panose="02020603050405020304" pitchFamily="18" charset="0"/>
                  </a:rPr>
                  <a:t>Preprocess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sz="2600" dirty="0" smtClean="0">
                    <a:cs typeface="Times New Roman" panose="02020603050405020304" pitchFamily="18" charset="0"/>
                  </a:rPr>
                  <a:t> as efficiently as possible, such that given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r>
                  <a:rPr lang="en-US" sz="2600" dirty="0" smtClean="0">
                    <a:cs typeface="Times New Roman" panose="02020603050405020304" pitchFamily="18" charset="0"/>
                  </a:rPr>
                  <a:t>,</a:t>
                </a:r>
                <a:br>
                  <a:rPr lang="en-US" sz="2600" dirty="0" smtClean="0"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∘</m:t>
                    </m:r>
                    <m:sSub>
                      <m:sSubPr>
                        <m:ctrlP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∘…∘</m:t>
                    </m:r>
                    <m:sSub>
                      <m:sSubPr>
                        <m:ctrlP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600" dirty="0" smtClean="0">
                    <a:cs typeface="Times New Roman" panose="02020603050405020304" pitchFamily="18" charset="0"/>
                  </a:rPr>
                  <a:t> can be returned as quickly as possible.</a:t>
                </a:r>
                <a:endParaRPr lang="he-IL" sz="26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4" y="4573555"/>
                <a:ext cx="9144000" cy="1324786"/>
              </a:xfrm>
              <a:prstGeom prst="rect">
                <a:avLst/>
              </a:prstGeom>
              <a:blipFill rotWithShape="0">
                <a:blip r:embed="rId7"/>
                <a:stretch>
                  <a:fillRect t="-4128" b="-825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1168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  <p:bldP spid="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80622"/>
            <a:ext cx="9144000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4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Special</a:t>
            </a:r>
            <a:r>
              <a:rPr lang="en-US" sz="48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case: </a:t>
            </a:r>
            <a:r>
              <a:rPr lang="en-US" sz="4800" dirty="0" smtClean="0">
                <a:solidFill>
                  <a:srgbClr val="0099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Range </a:t>
            </a:r>
            <a:r>
              <a:rPr lang="en-US" sz="4800" dirty="0" smtClean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Maxima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eaLnBrk="1" hangingPunct="1"/>
            <a:fld id="{1A258CD8-A675-4C46-B3B4-D53A5BEE1A9B}" type="slidenum">
              <a:rPr lang="he-IL" altLang="en-US" sz="140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5</a:t>
            </a:fld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-10556" y="986770"/>
                <a:ext cx="9144000" cy="181588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b="1" dirty="0" smtClean="0">
                    <a:cs typeface="Times New Roman" panose="02020603050405020304" pitchFamily="18" charset="0"/>
                  </a:rPr>
                  <a:t>Offline version:</a:t>
                </a:r>
                <a:br>
                  <a:rPr lang="en-US" b="1" dirty="0" smtClean="0">
                    <a:cs typeface="Times New Roman" panose="02020603050405020304" pitchFamily="18" charset="0"/>
                  </a:rPr>
                </a:br>
                <a:r>
                  <a:rPr lang="en-US" dirty="0" smtClean="0">
                    <a:cs typeface="Times New Roman" panose="02020603050405020304" pitchFamily="18" charset="0"/>
                  </a:rPr>
                  <a:t>Given an array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 and given a collection of intervals </a:t>
                </a:r>
                <a:br>
                  <a:rPr lang="en-US" dirty="0" smtClean="0"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baseline="-25000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b="0" i="1" baseline="-25000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baseline="-25000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b="0" i="1" baseline="-25000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baseline="-25000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b="0" i="1" baseline="-25000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,</a:t>
                </a:r>
                <a:br>
                  <a:rPr lang="en-US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</a:br>
                <a:r>
                  <a:rPr lang="en-US" dirty="0" smtClean="0">
                    <a:cs typeface="Times New Roman" panose="02020603050405020304" pitchFamily="18" charset="0"/>
                  </a:rPr>
                  <a:t>find the </a:t>
                </a:r>
                <a:r>
                  <a:rPr lang="en-US" dirty="0" smtClean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maximum</a:t>
                </a:r>
                <a:r>
                  <a:rPr lang="en-US" dirty="0" smtClean="0">
                    <a:cs typeface="Times New Roman" panose="02020603050405020304" pitchFamily="18" charset="0"/>
                  </a:rPr>
                  <a:t> in each interval.</a:t>
                </a:r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556" y="986770"/>
                <a:ext cx="9144000" cy="1815882"/>
              </a:xfrm>
              <a:prstGeom prst="rect">
                <a:avLst/>
              </a:prstGeom>
              <a:blipFill>
                <a:blip r:embed="rId3"/>
                <a:stretch>
                  <a:fillRect t="-3691" b="-8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6"/>
          <p:cNvSpPr>
            <a:spLocks noChangeAspect="1" noChangeArrowheads="1"/>
          </p:cNvSpPr>
          <p:nvPr/>
        </p:nvSpPr>
        <p:spPr bwMode="auto">
          <a:xfrm>
            <a:off x="6799933" y="6023195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7" name="Oval 56"/>
          <p:cNvSpPr>
            <a:spLocks noChangeAspect="1" noChangeArrowheads="1"/>
          </p:cNvSpPr>
          <p:nvPr/>
        </p:nvSpPr>
        <p:spPr bwMode="auto">
          <a:xfrm>
            <a:off x="4397548" y="6023195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8" name="Oval 56"/>
          <p:cNvSpPr>
            <a:spLocks noChangeAspect="1" noChangeArrowheads="1"/>
          </p:cNvSpPr>
          <p:nvPr/>
        </p:nvSpPr>
        <p:spPr bwMode="auto">
          <a:xfrm>
            <a:off x="2795958" y="6023195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1" name="Oval 56"/>
          <p:cNvSpPr>
            <a:spLocks noChangeAspect="1" noChangeArrowheads="1"/>
          </p:cNvSpPr>
          <p:nvPr/>
        </p:nvSpPr>
        <p:spPr bwMode="auto">
          <a:xfrm>
            <a:off x="5198343" y="6023195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2" name="Oval 56"/>
          <p:cNvSpPr>
            <a:spLocks noChangeAspect="1" noChangeArrowheads="1"/>
          </p:cNvSpPr>
          <p:nvPr/>
        </p:nvSpPr>
        <p:spPr bwMode="auto">
          <a:xfrm>
            <a:off x="1194368" y="6023195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3" name="Oval 56"/>
          <p:cNvSpPr>
            <a:spLocks noChangeAspect="1" noChangeArrowheads="1"/>
          </p:cNvSpPr>
          <p:nvPr/>
        </p:nvSpPr>
        <p:spPr bwMode="auto">
          <a:xfrm>
            <a:off x="5999138" y="6023195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4" name="Oval 56"/>
          <p:cNvSpPr>
            <a:spLocks noChangeAspect="1" noChangeArrowheads="1"/>
          </p:cNvSpPr>
          <p:nvPr/>
        </p:nvSpPr>
        <p:spPr bwMode="auto">
          <a:xfrm>
            <a:off x="7600725" y="6023195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7" name="Oval 56"/>
          <p:cNvSpPr>
            <a:spLocks noChangeAspect="1" noChangeArrowheads="1"/>
          </p:cNvSpPr>
          <p:nvPr/>
        </p:nvSpPr>
        <p:spPr bwMode="auto">
          <a:xfrm>
            <a:off x="3596753" y="6023195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cxnSp>
        <p:nvCxnSpPr>
          <p:cNvPr id="18" name="Straight Connector 17"/>
          <p:cNvCxnSpPr>
            <a:stCxn id="12" idx="6"/>
            <a:endCxn id="23" idx="2"/>
          </p:cNvCxnSpPr>
          <p:nvPr/>
        </p:nvCxnSpPr>
        <p:spPr bwMode="auto">
          <a:xfrm>
            <a:off x="1410544" y="6122492"/>
            <a:ext cx="584619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Oval 56"/>
          <p:cNvSpPr>
            <a:spLocks noChangeAspect="1" noChangeArrowheads="1"/>
          </p:cNvSpPr>
          <p:nvPr/>
        </p:nvSpPr>
        <p:spPr bwMode="auto">
          <a:xfrm>
            <a:off x="1995163" y="6023195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cxnSp>
        <p:nvCxnSpPr>
          <p:cNvPr id="25" name="Curved Connector 24"/>
          <p:cNvCxnSpPr>
            <a:stCxn id="12" idx="0"/>
            <a:endCxn id="6" idx="0"/>
          </p:cNvCxnSpPr>
          <p:nvPr/>
        </p:nvCxnSpPr>
        <p:spPr bwMode="auto">
          <a:xfrm rot="5400000" flipH="1" flipV="1">
            <a:off x="4105238" y="3220413"/>
            <a:ext cx="12700" cy="5605565"/>
          </a:xfrm>
          <a:prstGeom prst="curvedConnector3">
            <a:avLst>
              <a:gd name="adj1" fmla="val 5577047"/>
            </a:avLst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Curved Connector 25"/>
          <p:cNvCxnSpPr>
            <a:stCxn id="23" idx="0"/>
            <a:endCxn id="11" idx="0"/>
          </p:cNvCxnSpPr>
          <p:nvPr/>
        </p:nvCxnSpPr>
        <p:spPr bwMode="auto">
          <a:xfrm rot="5400000" flipH="1" flipV="1">
            <a:off x="3704841" y="4421605"/>
            <a:ext cx="12700" cy="3203180"/>
          </a:xfrm>
          <a:prstGeom prst="curvedConnector3">
            <a:avLst>
              <a:gd name="adj1" fmla="val 2862291"/>
            </a:avLst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17" idx="6"/>
            <a:endCxn id="7" idx="2"/>
          </p:cNvCxnSpPr>
          <p:nvPr/>
        </p:nvCxnSpPr>
        <p:spPr bwMode="auto">
          <a:xfrm>
            <a:off x="3812929" y="6122492"/>
            <a:ext cx="584619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stCxn id="7" idx="6"/>
            <a:endCxn id="11" idx="2"/>
          </p:cNvCxnSpPr>
          <p:nvPr/>
        </p:nvCxnSpPr>
        <p:spPr bwMode="auto">
          <a:xfrm>
            <a:off x="4613724" y="6122492"/>
            <a:ext cx="584619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1" idx="6"/>
            <a:endCxn id="13" idx="2"/>
          </p:cNvCxnSpPr>
          <p:nvPr/>
        </p:nvCxnSpPr>
        <p:spPr bwMode="auto">
          <a:xfrm>
            <a:off x="5414519" y="6122492"/>
            <a:ext cx="584619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>
            <a:stCxn id="13" idx="6"/>
            <a:endCxn id="6" idx="2"/>
          </p:cNvCxnSpPr>
          <p:nvPr/>
        </p:nvCxnSpPr>
        <p:spPr bwMode="auto">
          <a:xfrm>
            <a:off x="6215314" y="6122492"/>
            <a:ext cx="584619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stCxn id="6" idx="6"/>
            <a:endCxn id="14" idx="2"/>
          </p:cNvCxnSpPr>
          <p:nvPr/>
        </p:nvCxnSpPr>
        <p:spPr bwMode="auto">
          <a:xfrm>
            <a:off x="7016109" y="6122492"/>
            <a:ext cx="584616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>
            <a:stCxn id="23" idx="6"/>
            <a:endCxn id="8" idx="2"/>
          </p:cNvCxnSpPr>
          <p:nvPr/>
        </p:nvCxnSpPr>
        <p:spPr bwMode="auto">
          <a:xfrm>
            <a:off x="2211339" y="6122492"/>
            <a:ext cx="584619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8" idx="6"/>
            <a:endCxn id="17" idx="2"/>
          </p:cNvCxnSpPr>
          <p:nvPr/>
        </p:nvCxnSpPr>
        <p:spPr bwMode="auto">
          <a:xfrm>
            <a:off x="3012134" y="6122492"/>
            <a:ext cx="584619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Curved Connector 56"/>
          <p:cNvCxnSpPr>
            <a:stCxn id="8" idx="4"/>
            <a:endCxn id="13" idx="4"/>
          </p:cNvCxnSpPr>
          <p:nvPr/>
        </p:nvCxnSpPr>
        <p:spPr bwMode="auto">
          <a:xfrm rot="16200000" flipH="1">
            <a:off x="4505636" y="4620198"/>
            <a:ext cx="12700" cy="3203180"/>
          </a:xfrm>
          <a:prstGeom prst="curvedConnector3">
            <a:avLst>
              <a:gd name="adj1" fmla="val 2390165"/>
            </a:avLst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/>
              <p:cNvSpPr txBox="1"/>
              <p:nvPr/>
            </p:nvSpPr>
            <p:spPr>
              <a:xfrm>
                <a:off x="-2493" y="2879720"/>
                <a:ext cx="9144000" cy="138499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b="1" dirty="0" smtClean="0">
                    <a:cs typeface="Times New Roman" panose="02020603050405020304" pitchFamily="18" charset="0"/>
                  </a:rPr>
                  <a:t>Online version:</a:t>
                </a:r>
                <a:br>
                  <a:rPr lang="en-US" b="1" dirty="0" smtClean="0">
                    <a:cs typeface="Times New Roman" panose="02020603050405020304" pitchFamily="18" charset="0"/>
                  </a:rPr>
                </a:br>
                <a:r>
                  <a:rPr lang="en-US" b="1" i="1" dirty="0" smtClean="0">
                    <a:cs typeface="Times New Roman" panose="02020603050405020304" pitchFamily="18" charset="0"/>
                  </a:rPr>
                  <a:t>Preprocess</a:t>
                </a:r>
                <a:r>
                  <a:rPr lang="en-US" dirty="0" smtClean="0">
                    <a:cs typeface="Times New Roman" panose="02020603050405020304" pitchFamily="18" charset="0"/>
                  </a:rPr>
                  <a:t> a given array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, such that the </a:t>
                </a:r>
                <a:r>
                  <a:rPr lang="en-US" dirty="0" smtClean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maximum</a:t>
                </a:r>
                <a:r>
                  <a:rPr lang="en-US" dirty="0" smtClean="0">
                    <a:cs typeface="Times New Roman" panose="02020603050405020304" pitchFamily="18" charset="0"/>
                  </a:rPr>
                  <a:t> </a:t>
                </a:r>
                <a:br>
                  <a:rPr lang="en-US" dirty="0" smtClean="0">
                    <a:cs typeface="Times New Roman" panose="02020603050405020304" pitchFamily="18" charset="0"/>
                  </a:rPr>
                </a:br>
                <a:r>
                  <a:rPr lang="en-US" dirty="0" smtClean="0">
                    <a:cs typeface="Times New Roman" panose="02020603050405020304" pitchFamily="18" charset="0"/>
                  </a:rPr>
                  <a:t>in each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 can be found quickly.</a:t>
                </a:r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493" y="2879720"/>
                <a:ext cx="9144000" cy="1384995"/>
              </a:xfrm>
              <a:prstGeom prst="rect">
                <a:avLst/>
              </a:prstGeom>
              <a:blipFill>
                <a:blip r:embed="rId4"/>
                <a:stretch>
                  <a:fillRect t="-4386" b="-10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-925" y="4474420"/>
            <a:ext cx="9144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 smtClean="0">
                <a:cs typeface="Times New Roman" panose="02020603050405020304" pitchFamily="18" charset="0"/>
              </a:rPr>
              <a:t>Exercise: </a:t>
            </a:r>
            <a:r>
              <a:rPr lang="en-US" sz="2400" dirty="0" smtClean="0">
                <a:cs typeface="Times New Roman" panose="02020603050405020304" pitchFamily="18" charset="0"/>
              </a:rPr>
              <a:t>If we replace </a:t>
            </a:r>
            <a:r>
              <a:rPr lang="en-US" sz="24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maximum</a:t>
            </a:r>
            <a:r>
              <a:rPr lang="en-US" sz="2400" dirty="0" smtClean="0">
                <a:cs typeface="Times New Roman" panose="02020603050405020304" pitchFamily="18" charset="0"/>
              </a:rPr>
              <a:t> by </a:t>
            </a:r>
            <a:r>
              <a:rPr lang="en-US" sz="2400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sum</a:t>
            </a:r>
            <a:r>
              <a:rPr lang="en-US" sz="2400" dirty="0" smtClean="0">
                <a:cs typeface="Times New Roman" panose="02020603050405020304" pitchFamily="18" charset="0"/>
              </a:rPr>
              <a:t>, the problem is trivial.</a:t>
            </a:r>
            <a:endParaRPr lang="he-IL" dirty="0"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519176" y="5585917"/>
                <a:ext cx="546109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176" y="5585917"/>
                <a:ext cx="546109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322025" y="5585917"/>
                <a:ext cx="546109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025" y="5585917"/>
                <a:ext cx="546109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7089038" y="5585917"/>
                <a:ext cx="546109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038" y="5585917"/>
                <a:ext cx="546109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14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2" grpId="0"/>
      <p:bldP spid="3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83492"/>
            <a:ext cx="9144000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800" dirty="0" smtClean="0">
                <a:solidFill>
                  <a:srgbClr val="0099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Range </a:t>
            </a:r>
            <a:r>
              <a:rPr lang="en-US" sz="4800" dirty="0" smtClean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“sums”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eaLnBrk="1" hangingPunct="1"/>
            <a:fld id="{1A258CD8-A675-4C46-B3B4-D53A5BEE1A9B}" type="slidenum">
              <a:rPr lang="he-IL" altLang="en-US" sz="140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50</a:t>
            </a:fld>
            <a:endParaRPr lang="en-US" alt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-10556" y="1106455"/>
                <a:ext cx="9144000" cy="49244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600" b="1" dirty="0" smtClean="0">
                    <a:cs typeface="Times New Roman" panose="02020603050405020304" pitchFamily="18" charset="0"/>
                  </a:rPr>
                  <a:t>Simple </a:t>
                </a:r>
                <a14:m>
                  <m:oMath xmlns:m="http://schemas.openxmlformats.org/officeDocument/2006/math">
                    <m:r>
                      <a:rPr lang="en-US" sz="2600" b="1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6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𝑶</m:t>
                    </m:r>
                    <m:d>
                      <m:dPr>
                        <m:ctrlPr>
                          <a:rPr lang="en-US" sz="26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6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  <m:func>
                          <m:funcPr>
                            <m:ctrlPr>
                              <a:rPr lang="en-US" sz="26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a:rPr lang="en-US" sz="2600" b="1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𝐥𝐨𝐠</m:t>
                            </m:r>
                          </m:fName>
                          <m:e>
                            <m:r>
                              <a:rPr lang="en-US" sz="26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e>
                        </m:func>
                      </m:e>
                    </m:d>
                    <m:r>
                      <a:rPr lang="en-US" sz="26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6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𝟐</m:t>
                    </m:r>
                    <m:r>
                      <a:rPr lang="en-US" sz="26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600" b="1" dirty="0" smtClean="0">
                    <a:cs typeface="Times New Roman" panose="02020603050405020304" pitchFamily="18" charset="0"/>
                  </a:rPr>
                  <a:t> solution</a:t>
                </a:r>
                <a:endParaRPr lang="he-IL" sz="2600" b="1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556" y="1106455"/>
                <a:ext cx="9144000" cy="492443"/>
              </a:xfrm>
              <a:prstGeom prst="rect">
                <a:avLst/>
              </a:prstGeom>
              <a:blipFill rotWithShape="0">
                <a:blip r:embed="rId3"/>
                <a:stretch>
                  <a:fillRect t="-12500" b="-3125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 bwMode="auto">
          <a:xfrm>
            <a:off x="1251762" y="4656963"/>
            <a:ext cx="6561056" cy="386499"/>
          </a:xfrm>
          <a:prstGeom prst="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4532290" y="4495800"/>
            <a:ext cx="0" cy="71628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9924" y="1658905"/>
                <a:ext cx="9144000" cy="49244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600" dirty="0" smtClean="0">
                    <a:cs typeface="Times New Roman" panose="02020603050405020304" pitchFamily="18" charset="0"/>
                  </a:rPr>
                  <a:t>Split the array into two sub-arrays of size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sz="2600" dirty="0" smtClean="0">
                    <a:cs typeface="Times New Roman" panose="02020603050405020304" pitchFamily="18" charset="0"/>
                  </a:rPr>
                  <a:t>.</a:t>
                </a:r>
                <a:endParaRPr lang="he-IL" sz="26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4" y="1658905"/>
                <a:ext cx="9144000" cy="492443"/>
              </a:xfrm>
              <a:prstGeom prst="rect">
                <a:avLst/>
              </a:prstGeom>
              <a:blipFill rotWithShape="0">
                <a:blip r:embed="rId4"/>
                <a:stretch>
                  <a:fillRect t="-11111" b="-3086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19924" y="2127535"/>
            <a:ext cx="9144000" cy="4924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600" dirty="0" smtClean="0">
                <a:cs typeface="Times New Roman" panose="02020603050405020304" pitchFamily="18" charset="0"/>
              </a:rPr>
              <a:t>In the first compute </a:t>
            </a:r>
            <a:r>
              <a:rPr lang="en-US" sz="2600" i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suffix</a:t>
            </a:r>
            <a:r>
              <a:rPr lang="en-US" sz="2600" dirty="0" smtClean="0">
                <a:cs typeface="Times New Roman" panose="02020603050405020304" pitchFamily="18" charset="0"/>
              </a:rPr>
              <a:t> “sums”.</a:t>
            </a:r>
            <a:endParaRPr lang="he-IL" sz="2600" dirty="0"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924" y="2596165"/>
            <a:ext cx="9144000" cy="4924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600" dirty="0" smtClean="0">
                <a:cs typeface="Times New Roman" panose="02020603050405020304" pitchFamily="18" charset="0"/>
              </a:rPr>
              <a:t>In the second compute </a:t>
            </a:r>
            <a:r>
              <a:rPr lang="en-US" sz="2600" i="1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prefix</a:t>
            </a:r>
            <a:r>
              <a:rPr lang="en-US" sz="2600" dirty="0" smtClean="0">
                <a:cs typeface="Times New Roman" panose="02020603050405020304" pitchFamily="18" charset="0"/>
              </a:rPr>
              <a:t> “sums”.</a:t>
            </a:r>
            <a:endParaRPr lang="he-IL" sz="2600" dirty="0"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164" y="3194335"/>
            <a:ext cx="9144000" cy="4924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600" dirty="0" smtClean="0">
                <a:cs typeface="Times New Roman" panose="02020603050405020304" pitchFamily="18" charset="0"/>
              </a:rPr>
              <a:t>Do the same recursively for each sub-array.</a:t>
            </a:r>
            <a:endParaRPr lang="he-IL" sz="2600" dirty="0">
              <a:cs typeface="Times New Roman" panose="02020603050405020304" pitchFamily="18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2480097" y="4167121"/>
            <a:ext cx="2052193" cy="883427"/>
            <a:chOff x="2480097" y="4167121"/>
            <a:chExt cx="2052193" cy="883427"/>
          </a:xfrm>
        </p:grpSpPr>
        <p:grpSp>
          <p:nvGrpSpPr>
            <p:cNvPr id="24" name="Group 23"/>
            <p:cNvGrpSpPr/>
            <p:nvPr/>
          </p:nvGrpSpPr>
          <p:grpSpPr>
            <a:xfrm>
              <a:off x="2480097" y="4167121"/>
              <a:ext cx="535263" cy="883427"/>
              <a:chOff x="2480097" y="2866916"/>
              <a:chExt cx="535263" cy="883427"/>
            </a:xfrm>
          </p:grpSpPr>
          <p:cxnSp>
            <p:nvCxnSpPr>
              <p:cNvPr id="25" name="Straight Connector 24"/>
              <p:cNvCxnSpPr/>
              <p:nvPr/>
            </p:nvCxnSpPr>
            <p:spPr bwMode="auto">
              <a:xfrm>
                <a:off x="2543234" y="3363844"/>
                <a:ext cx="0" cy="386499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Straight Connector 25"/>
              <p:cNvCxnSpPr/>
              <p:nvPr/>
            </p:nvCxnSpPr>
            <p:spPr bwMode="auto">
              <a:xfrm>
                <a:off x="2799331" y="3363844"/>
                <a:ext cx="0" cy="386499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2480097" y="2866916"/>
                    <a:ext cx="535263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1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he-IL" dirty="0">
                      <a:solidFill>
                        <a:schemeClr val="accent2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80097" y="2866916"/>
                    <a:ext cx="535263" cy="523220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he-I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" name="Straight Arrow Connector 6"/>
            <p:cNvCxnSpPr/>
            <p:nvPr/>
          </p:nvCxnSpPr>
          <p:spPr bwMode="auto">
            <a:xfrm>
              <a:off x="2662177" y="4841111"/>
              <a:ext cx="1870113" cy="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51" name="Group 50"/>
          <p:cNvGrpSpPr/>
          <p:nvPr/>
        </p:nvGrpSpPr>
        <p:grpSpPr>
          <a:xfrm>
            <a:off x="4532290" y="4161338"/>
            <a:ext cx="2786896" cy="883427"/>
            <a:chOff x="4532290" y="4161338"/>
            <a:chExt cx="2786896" cy="883427"/>
          </a:xfrm>
        </p:grpSpPr>
        <p:grpSp>
          <p:nvGrpSpPr>
            <p:cNvPr id="30" name="Group 29"/>
            <p:cNvGrpSpPr/>
            <p:nvPr/>
          </p:nvGrpSpPr>
          <p:grpSpPr>
            <a:xfrm>
              <a:off x="6783923" y="4161338"/>
              <a:ext cx="535263" cy="883427"/>
              <a:chOff x="2480097" y="2866916"/>
              <a:chExt cx="535263" cy="883427"/>
            </a:xfrm>
          </p:grpSpPr>
          <p:cxnSp>
            <p:nvCxnSpPr>
              <p:cNvPr id="31" name="Straight Connector 30"/>
              <p:cNvCxnSpPr/>
              <p:nvPr/>
            </p:nvCxnSpPr>
            <p:spPr bwMode="auto">
              <a:xfrm>
                <a:off x="2543234" y="3363844"/>
                <a:ext cx="0" cy="386499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Straight Connector 31"/>
              <p:cNvCxnSpPr/>
              <p:nvPr/>
            </p:nvCxnSpPr>
            <p:spPr bwMode="auto">
              <a:xfrm>
                <a:off x="2799331" y="3363844"/>
                <a:ext cx="0" cy="386499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2480097" y="2866916"/>
                    <a:ext cx="535263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1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he-IL" dirty="0">
                      <a:solidFill>
                        <a:schemeClr val="accent2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80097" y="2866916"/>
                    <a:ext cx="535263" cy="523220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he-I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4" name="Straight Arrow Connector 33"/>
            <p:cNvCxnSpPr/>
            <p:nvPr/>
          </p:nvCxnSpPr>
          <p:spPr bwMode="auto">
            <a:xfrm>
              <a:off x="4532290" y="4841111"/>
              <a:ext cx="2314770" cy="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33CC33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9" name="Group 28"/>
          <p:cNvGrpSpPr/>
          <p:nvPr/>
        </p:nvGrpSpPr>
        <p:grpSpPr>
          <a:xfrm>
            <a:off x="1251762" y="5334000"/>
            <a:ext cx="6561056" cy="716280"/>
            <a:chOff x="1251762" y="5334000"/>
            <a:chExt cx="6561056" cy="716280"/>
          </a:xfrm>
        </p:grpSpPr>
        <p:sp>
          <p:nvSpPr>
            <p:cNvPr id="36" name="Rectangle 35"/>
            <p:cNvSpPr/>
            <p:nvPr/>
          </p:nvSpPr>
          <p:spPr bwMode="auto">
            <a:xfrm>
              <a:off x="1251762" y="5495163"/>
              <a:ext cx="6561056" cy="386499"/>
            </a:xfrm>
            <a:prstGeom prst="rect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37" name="Straight Connector 36"/>
            <p:cNvCxnSpPr/>
            <p:nvPr/>
          </p:nvCxnSpPr>
          <p:spPr bwMode="auto">
            <a:xfrm>
              <a:off x="4532290" y="5334000"/>
              <a:ext cx="0" cy="71628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Arrow Connector 42"/>
            <p:cNvCxnSpPr/>
            <p:nvPr/>
          </p:nvCxnSpPr>
          <p:spPr bwMode="auto">
            <a:xfrm>
              <a:off x="1747777" y="5679311"/>
              <a:ext cx="1170723" cy="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4" name="Straight Arrow Connector 43"/>
            <p:cNvCxnSpPr/>
            <p:nvPr/>
          </p:nvCxnSpPr>
          <p:spPr bwMode="auto">
            <a:xfrm>
              <a:off x="6322990" y="5679311"/>
              <a:ext cx="524070" cy="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33CC33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5" name="Straight Connector 44"/>
            <p:cNvCxnSpPr/>
            <p:nvPr/>
          </p:nvCxnSpPr>
          <p:spPr bwMode="auto">
            <a:xfrm>
              <a:off x="2918500" y="5334000"/>
              <a:ext cx="0" cy="71628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>
              <a:off x="6322990" y="5334000"/>
              <a:ext cx="0" cy="71628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Arrow Connector 46"/>
            <p:cNvCxnSpPr/>
            <p:nvPr/>
          </p:nvCxnSpPr>
          <p:spPr bwMode="auto">
            <a:xfrm>
              <a:off x="5152267" y="5679311"/>
              <a:ext cx="1170723" cy="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8" name="Straight Arrow Connector 47"/>
            <p:cNvCxnSpPr/>
            <p:nvPr/>
          </p:nvCxnSpPr>
          <p:spPr bwMode="auto">
            <a:xfrm>
              <a:off x="2918500" y="5679311"/>
              <a:ext cx="859900" cy="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33CC33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6114" y="6128035"/>
                <a:ext cx="9144000" cy="70788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⋮</m:t>
                      </m:r>
                    </m:oMath>
                  </m:oMathPara>
                </a14:m>
                <a:endParaRPr lang="he-IL" sz="40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4" y="6128035"/>
                <a:ext cx="9144000" cy="70788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16114" y="3632485"/>
                <a:ext cx="9144000" cy="49244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600" dirty="0" smtClean="0">
                    <a:cs typeface="Times New Roman" panose="02020603050405020304" pitchFamily="18" charset="0"/>
                  </a:rPr>
                  <a:t>Each query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sz="26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600" dirty="0" smtClean="0">
                    <a:cs typeface="Times New Roman" panose="02020603050405020304" pitchFamily="18" charset="0"/>
                  </a:rPr>
                  <a:t>is the “sum” of </a:t>
                </a:r>
                <a:r>
                  <a:rPr lang="en-US" sz="26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1</a:t>
                </a:r>
                <a:r>
                  <a:rPr lang="en-US" sz="2600" dirty="0" smtClean="0">
                    <a:cs typeface="Times New Roman" panose="02020603050405020304" pitchFamily="18" charset="0"/>
                  </a:rPr>
                  <a:t> or </a:t>
                </a:r>
                <a:r>
                  <a:rPr lang="en-US" sz="26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2</a:t>
                </a:r>
                <a:r>
                  <a:rPr lang="en-US" sz="2600" dirty="0" smtClean="0">
                    <a:cs typeface="Times New Roman" panose="02020603050405020304" pitchFamily="18" charset="0"/>
                  </a:rPr>
                  <a:t> pre-computed values.</a:t>
                </a:r>
                <a:endParaRPr lang="he-IL" sz="26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4" y="3632485"/>
                <a:ext cx="9144000" cy="492443"/>
              </a:xfrm>
              <a:prstGeom prst="rect">
                <a:avLst/>
              </a:prstGeom>
              <a:blipFill rotWithShape="0">
                <a:blip r:embed="rId8"/>
                <a:stretch>
                  <a:fillRect t="-11111" b="-2963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8543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49" grpId="0"/>
      <p:bldP spid="5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10"/>
            <a:ext cx="9144000" cy="126188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800" dirty="0" smtClean="0">
                <a:solidFill>
                  <a:srgbClr val="0099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Range </a:t>
            </a:r>
            <a:r>
              <a:rPr lang="en-US" sz="4800" dirty="0" smtClean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“sums”</a:t>
            </a:r>
            <a:br>
              <a:rPr lang="en-US" sz="4800" dirty="0" smtClean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en-US" dirty="0" smtClean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[Yao (1982)] [Chazelle (1987)] [</a:t>
            </a:r>
            <a:r>
              <a:rPr lang="en-US" dirty="0" err="1" smtClean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Alon-Schieber</a:t>
            </a:r>
            <a:r>
              <a:rPr lang="en-US" dirty="0" smtClean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(1987)]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eaLnBrk="1" hangingPunct="1"/>
            <a:fld id="{1A258CD8-A675-4C46-B3B4-D53A5BEE1A9B}" type="slidenum">
              <a:rPr lang="he-IL" altLang="en-US" sz="140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51</a:t>
            </a:fld>
            <a:endParaRPr lang="en-US" alt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9924" y="1376272"/>
                <a:ext cx="9144000" cy="49244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2600" dirty="0" smtClean="0">
                    <a:cs typeface="Times New Roman" panose="02020603050405020304" pitchFamily="18" charset="0"/>
                  </a:rPr>
                  <a:t>-algorithm </a:t>
                </a:r>
                <a:r>
                  <a:rPr lang="en-US" sz="2600" dirty="0" smtClean="0">
                    <a:cs typeface="Times New Roman" panose="02020603050405020304" pitchFamily="18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𝑛</m:t>
                    </m:r>
                    <m:sSup>
                      <m:sSupPr>
                        <m:ctrlP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𝑓</m:t>
                        </m:r>
                      </m:e>
                      <m:sup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∗</m:t>
                        </m:r>
                      </m:sup>
                    </m:sSup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𝑛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),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𝑘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2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sz="2600" dirty="0" smtClean="0">
                    <a:cs typeface="Times New Roman" panose="02020603050405020304" pitchFamily="18" charset="0"/>
                  </a:rPr>
                  <a:t>-algorithm</a:t>
                </a:r>
                <a:endParaRPr lang="he-IL" sz="26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4" y="1376272"/>
                <a:ext cx="9144000" cy="492443"/>
              </a:xfrm>
              <a:prstGeom prst="rect">
                <a:avLst/>
              </a:prstGeom>
              <a:blipFill rotWithShape="0">
                <a:blip r:embed="rId3"/>
                <a:stretch>
                  <a:fillRect t="-12346" b="-2963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/>
          <p:cNvGrpSpPr/>
          <p:nvPr/>
        </p:nvGrpSpPr>
        <p:grpSpPr>
          <a:xfrm>
            <a:off x="2480097" y="5188201"/>
            <a:ext cx="535263" cy="883427"/>
            <a:chOff x="2480097" y="2866916"/>
            <a:chExt cx="535263" cy="883427"/>
          </a:xfrm>
        </p:grpSpPr>
        <p:cxnSp>
          <p:nvCxnSpPr>
            <p:cNvPr id="42" name="Straight Connector 41"/>
            <p:cNvCxnSpPr/>
            <p:nvPr/>
          </p:nvCxnSpPr>
          <p:spPr bwMode="auto">
            <a:xfrm>
              <a:off x="2543234" y="3363844"/>
              <a:ext cx="0" cy="3864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>
              <a:off x="2799331" y="3363844"/>
              <a:ext cx="0" cy="3864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2480097" y="2866916"/>
                  <a:ext cx="535263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oMath>
                    </m:oMathPara>
                  </a14:m>
                  <a:endParaRPr lang="he-IL" dirty="0">
                    <a:solidFill>
                      <a:schemeClr val="accent2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0097" y="2866916"/>
                  <a:ext cx="535263" cy="5232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 53"/>
          <p:cNvGrpSpPr/>
          <p:nvPr/>
        </p:nvGrpSpPr>
        <p:grpSpPr>
          <a:xfrm>
            <a:off x="6322722" y="5161695"/>
            <a:ext cx="535263" cy="911467"/>
            <a:chOff x="4719208" y="2827160"/>
            <a:chExt cx="535263" cy="911467"/>
          </a:xfrm>
        </p:grpSpPr>
        <p:cxnSp>
          <p:nvCxnSpPr>
            <p:cNvPr id="55" name="Straight Connector 54"/>
            <p:cNvCxnSpPr/>
            <p:nvPr/>
          </p:nvCxnSpPr>
          <p:spPr bwMode="auto">
            <a:xfrm>
              <a:off x="4778958" y="3352128"/>
              <a:ext cx="0" cy="3864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>
              <a:off x="5035055" y="3352128"/>
              <a:ext cx="0" cy="3864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4719208" y="2827160"/>
                  <a:ext cx="535263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oMath>
                    </m:oMathPara>
                  </a14:m>
                  <a:endParaRPr lang="he-IL" dirty="0">
                    <a:solidFill>
                      <a:schemeClr val="accent2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9208" y="2827160"/>
                  <a:ext cx="535263" cy="52322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/>
          <p:cNvGrpSpPr/>
          <p:nvPr/>
        </p:nvGrpSpPr>
        <p:grpSpPr>
          <a:xfrm>
            <a:off x="605223" y="5685782"/>
            <a:ext cx="7757742" cy="386499"/>
            <a:chOff x="605223" y="5685782"/>
            <a:chExt cx="7757742" cy="386499"/>
          </a:xfrm>
        </p:grpSpPr>
        <p:sp>
          <p:nvSpPr>
            <p:cNvPr id="59" name="Rectangle 58"/>
            <p:cNvSpPr/>
            <p:nvPr/>
          </p:nvSpPr>
          <p:spPr bwMode="auto">
            <a:xfrm>
              <a:off x="605223" y="5685782"/>
              <a:ext cx="1291472" cy="386499"/>
            </a:xfrm>
            <a:prstGeom prst="rect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1898477" y="5685782"/>
              <a:ext cx="1291472" cy="386499"/>
            </a:xfrm>
            <a:prstGeom prst="rect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3191731" y="5685782"/>
              <a:ext cx="1291472" cy="386499"/>
            </a:xfrm>
            <a:prstGeom prst="rect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4484985" y="5685782"/>
              <a:ext cx="1291472" cy="386499"/>
            </a:xfrm>
            <a:prstGeom prst="rect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5778239" y="5685782"/>
              <a:ext cx="1291472" cy="386499"/>
            </a:xfrm>
            <a:prstGeom prst="rect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7071493" y="5685782"/>
              <a:ext cx="1291472" cy="386499"/>
            </a:xfrm>
            <a:prstGeom prst="rect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65" name="Left Brace 64"/>
          <p:cNvSpPr/>
          <p:nvPr/>
        </p:nvSpPr>
        <p:spPr bwMode="auto">
          <a:xfrm rot="16200000">
            <a:off x="2747744" y="5946690"/>
            <a:ext cx="233238" cy="652788"/>
          </a:xfrm>
          <a:prstGeom prst="leftBrace">
            <a:avLst/>
          </a:prstGeom>
          <a:noFill/>
          <a:ln w="317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6" name="Left Brace 65"/>
          <p:cNvSpPr/>
          <p:nvPr/>
        </p:nvSpPr>
        <p:spPr bwMode="auto">
          <a:xfrm rot="16200000">
            <a:off x="4369506" y="4980827"/>
            <a:ext cx="233238" cy="2580664"/>
          </a:xfrm>
          <a:prstGeom prst="leftBrace">
            <a:avLst/>
          </a:prstGeom>
          <a:noFill/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7" name="Left Brace 66"/>
          <p:cNvSpPr/>
          <p:nvPr/>
        </p:nvSpPr>
        <p:spPr bwMode="auto">
          <a:xfrm rot="16200000">
            <a:off x="6091785" y="5844848"/>
            <a:ext cx="233238" cy="860330"/>
          </a:xfrm>
          <a:prstGeom prst="leftBrace">
            <a:avLst/>
          </a:prstGeom>
          <a:noFill/>
          <a:ln w="317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8" name="Left Brace 67"/>
          <p:cNvSpPr/>
          <p:nvPr/>
        </p:nvSpPr>
        <p:spPr bwMode="auto">
          <a:xfrm rot="5400000" flipV="1">
            <a:off x="1129429" y="4813645"/>
            <a:ext cx="254748" cy="1283348"/>
          </a:xfrm>
          <a:prstGeom prst="leftBrace">
            <a:avLst/>
          </a:prstGeom>
          <a:noFill/>
          <a:ln w="317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1053079" y="4692200"/>
                <a:ext cx="535263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he-IL" dirty="0">
                  <a:solidFill>
                    <a:schemeClr val="accent2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079" y="4692200"/>
                <a:ext cx="535263" cy="523220"/>
              </a:xfrm>
              <a:prstGeom prst="rect">
                <a:avLst/>
              </a:prstGeom>
              <a:blipFill rotWithShape="0">
                <a:blip r:embed="rId7"/>
                <a:stretch>
                  <a:fillRect l="-26136" r="-227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22699" y="2093930"/>
                <a:ext cx="9144000" cy="49244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600" dirty="0" smtClean="0">
                    <a:cs typeface="Times New Roman" panose="02020603050405020304" pitchFamily="18" charset="0"/>
                  </a:rPr>
                  <a:t>Split the array into blocks of size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600" dirty="0" smtClean="0">
                    <a:cs typeface="Times New Roman" panose="02020603050405020304" pitchFamily="18" charset="0"/>
                  </a:rPr>
                  <a:t>.</a:t>
                </a:r>
                <a:endParaRPr lang="he-IL" sz="26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99" y="2093930"/>
                <a:ext cx="9144000" cy="492443"/>
              </a:xfrm>
              <a:prstGeom prst="rect">
                <a:avLst/>
              </a:prstGeom>
              <a:blipFill rotWithShape="0">
                <a:blip r:embed="rId8"/>
                <a:stretch>
                  <a:fillRect t="-11111" b="-3086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/>
          <p:cNvSpPr txBox="1"/>
          <p:nvPr/>
        </p:nvSpPr>
        <p:spPr>
          <a:xfrm>
            <a:off x="8846" y="2620398"/>
            <a:ext cx="9144000" cy="4924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600" dirty="0" smtClean="0">
                <a:cs typeface="Times New Roman" panose="02020603050405020304" pitchFamily="18" charset="0"/>
              </a:rPr>
              <a:t>Compute the “sum” of each block.</a:t>
            </a:r>
            <a:endParaRPr lang="he-IL" sz="2600" dirty="0"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11621" y="3146867"/>
                <a:ext cx="9144000" cy="49244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600" dirty="0" smtClean="0">
                    <a:cs typeface="Times New Roman" panose="02020603050405020304" pitchFamily="18" charset="0"/>
                  </a:rPr>
                  <a:t>Apply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2600" dirty="0" smtClean="0">
                    <a:cs typeface="Times New Roman" panose="02020603050405020304" pitchFamily="18" charset="0"/>
                  </a:rPr>
                  <a:t>-algorithm on the array of size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600" dirty="0" smtClean="0">
                    <a:cs typeface="Times New Roman" panose="02020603050405020304" pitchFamily="18" charset="0"/>
                  </a:rPr>
                  <a:t>.</a:t>
                </a:r>
                <a:endParaRPr lang="he-IL" sz="26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1" y="3146867"/>
                <a:ext cx="9144000" cy="492443"/>
              </a:xfrm>
              <a:prstGeom prst="rect">
                <a:avLst/>
              </a:prstGeom>
              <a:blipFill rotWithShape="0">
                <a:blip r:embed="rId9"/>
                <a:stretch>
                  <a:fillRect t="-11111" b="-3086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14396" y="3673336"/>
                <a:ext cx="9144000" cy="49244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600" dirty="0" smtClean="0">
                    <a:cs typeface="Times New Roman" panose="02020603050405020304" pitchFamily="18" charset="0"/>
                  </a:rPr>
                  <a:t>Apply the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𝑛𝑒𝑤</m:t>
                    </m:r>
                  </m:oMath>
                </a14:m>
                <a:r>
                  <a:rPr lang="en-US" sz="2600" dirty="0" smtClean="0">
                    <a:cs typeface="Times New Roman" panose="02020603050405020304" pitchFamily="18" charset="0"/>
                  </a:rPr>
                  <a:t> algorithm recursively on each block.</a:t>
                </a:r>
                <a:endParaRPr lang="he-IL" sz="26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6" y="3673336"/>
                <a:ext cx="9144000" cy="492443"/>
              </a:xfrm>
              <a:prstGeom prst="rect">
                <a:avLst/>
              </a:prstGeom>
              <a:blipFill rotWithShape="0">
                <a:blip r:embed="rId10"/>
                <a:stretch>
                  <a:fillRect t="-12500" b="-3125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17171" y="4199804"/>
                <a:ext cx="9144000" cy="49244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600" dirty="0" smtClean="0">
                    <a:cs typeface="Times New Roman" panose="02020603050405020304" pitchFamily="18" charset="0"/>
                  </a:rPr>
                  <a:t>The new algorithm is an </a:t>
                </a:r>
                <a14:m>
                  <m:oMath xmlns:m="http://schemas.openxmlformats.org/officeDocument/2006/math">
                    <m:r>
                      <a:rPr lang="en-US" sz="2600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600" dirty="0" smtClean="0">
                    <a:cs typeface="Times New Roman" panose="02020603050405020304" pitchFamily="18" charset="0"/>
                  </a:rPr>
                  <a:t>-algorithm. </a:t>
                </a:r>
                <a:endParaRPr lang="he-IL" sz="26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1" y="4199804"/>
                <a:ext cx="9144000" cy="492443"/>
              </a:xfrm>
              <a:prstGeom prst="rect">
                <a:avLst/>
              </a:prstGeom>
              <a:blipFill rotWithShape="0">
                <a:blip r:embed="rId11"/>
                <a:stretch>
                  <a:fillRect t="-11111" b="-2963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560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70" grpId="0"/>
      <p:bldP spid="71" grpId="0"/>
      <p:bldP spid="72" grpId="0"/>
      <p:bldP spid="73" grpId="0"/>
      <p:bldP spid="7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eaLnBrk="1" hangingPunct="1"/>
            <a:fld id="{1A258CD8-A675-4C46-B3B4-D53A5BEE1A9B}" type="slidenum">
              <a:rPr lang="he-IL" altLang="en-US" sz="140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52</a:t>
            </a:fld>
            <a:endParaRPr lang="en-US" alt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9924" y="1775276"/>
                <a:ext cx="9144000" cy="49244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𝑛𝑓</m:t>
                        </m:r>
                        <m:d>
                          <m:dPr>
                            <m:ctrlPr>
                              <a:rPr lang="en-US" sz="2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2600" dirty="0" smtClean="0">
                    <a:cs typeface="Times New Roman" panose="02020603050405020304" pitchFamily="18" charset="0"/>
                  </a:rPr>
                  <a:t>-algorithm </a:t>
                </a:r>
                <a:r>
                  <a:rPr lang="en-US" sz="2600" dirty="0" smtClean="0">
                    <a:cs typeface="Times New Roman" panose="02020603050405020304" pitchFamily="18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sz="26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𝑛</m:t>
                    </m:r>
                    <m:sSup>
                      <m:sSupPr>
                        <m:ctrlPr>
                          <a:rPr lang="en-US" sz="2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𝑓</m:t>
                        </m:r>
                      </m:e>
                      <m:sup>
                        <m:r>
                          <a:rPr lang="en-US" sz="2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2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e>
                    </m:d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,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𝑘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2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sz="2600" dirty="0" smtClean="0">
                    <a:cs typeface="Times New Roman" panose="02020603050405020304" pitchFamily="18" charset="0"/>
                  </a:rPr>
                  <a:t>-algorithm</a:t>
                </a:r>
                <a:endParaRPr lang="he-IL" sz="26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4" y="1775276"/>
                <a:ext cx="9144000" cy="492443"/>
              </a:xfrm>
              <a:prstGeom prst="rect">
                <a:avLst/>
              </a:prstGeom>
              <a:blipFill rotWithShape="0">
                <a:blip r:embed="rId3"/>
                <a:stretch>
                  <a:fillRect t="-12346" b="-3086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/>
          <p:cNvGrpSpPr/>
          <p:nvPr/>
        </p:nvGrpSpPr>
        <p:grpSpPr>
          <a:xfrm>
            <a:off x="2480097" y="5188201"/>
            <a:ext cx="535263" cy="883427"/>
            <a:chOff x="2480097" y="2866916"/>
            <a:chExt cx="535263" cy="883427"/>
          </a:xfrm>
        </p:grpSpPr>
        <p:cxnSp>
          <p:nvCxnSpPr>
            <p:cNvPr id="42" name="Straight Connector 41"/>
            <p:cNvCxnSpPr/>
            <p:nvPr/>
          </p:nvCxnSpPr>
          <p:spPr bwMode="auto">
            <a:xfrm>
              <a:off x="2543234" y="3363844"/>
              <a:ext cx="0" cy="3864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>
              <a:off x="2799331" y="3363844"/>
              <a:ext cx="0" cy="3864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2480097" y="2866916"/>
                  <a:ext cx="535263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oMath>
                    </m:oMathPara>
                  </a14:m>
                  <a:endParaRPr lang="he-IL" dirty="0">
                    <a:solidFill>
                      <a:schemeClr val="accent2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0097" y="2866916"/>
                  <a:ext cx="535263" cy="5232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 53"/>
          <p:cNvGrpSpPr/>
          <p:nvPr/>
        </p:nvGrpSpPr>
        <p:grpSpPr>
          <a:xfrm>
            <a:off x="6322722" y="5161695"/>
            <a:ext cx="535263" cy="911467"/>
            <a:chOff x="4719208" y="2827160"/>
            <a:chExt cx="535263" cy="911467"/>
          </a:xfrm>
        </p:grpSpPr>
        <p:cxnSp>
          <p:nvCxnSpPr>
            <p:cNvPr id="55" name="Straight Connector 54"/>
            <p:cNvCxnSpPr/>
            <p:nvPr/>
          </p:nvCxnSpPr>
          <p:spPr bwMode="auto">
            <a:xfrm>
              <a:off x="4778958" y="3352128"/>
              <a:ext cx="0" cy="3864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>
              <a:off x="5035055" y="3352128"/>
              <a:ext cx="0" cy="3864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4719208" y="2827160"/>
                  <a:ext cx="535263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oMath>
                    </m:oMathPara>
                  </a14:m>
                  <a:endParaRPr lang="he-IL" dirty="0">
                    <a:solidFill>
                      <a:schemeClr val="accent2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9208" y="2827160"/>
                  <a:ext cx="535263" cy="52322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/>
          <p:cNvGrpSpPr/>
          <p:nvPr/>
        </p:nvGrpSpPr>
        <p:grpSpPr>
          <a:xfrm>
            <a:off x="605223" y="5685782"/>
            <a:ext cx="7757742" cy="386499"/>
            <a:chOff x="605223" y="5685782"/>
            <a:chExt cx="7757742" cy="386499"/>
          </a:xfrm>
        </p:grpSpPr>
        <p:sp>
          <p:nvSpPr>
            <p:cNvPr id="59" name="Rectangle 58"/>
            <p:cNvSpPr/>
            <p:nvPr/>
          </p:nvSpPr>
          <p:spPr bwMode="auto">
            <a:xfrm>
              <a:off x="605223" y="5685782"/>
              <a:ext cx="1291472" cy="386499"/>
            </a:xfrm>
            <a:prstGeom prst="rect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1898477" y="5685782"/>
              <a:ext cx="1291472" cy="386499"/>
            </a:xfrm>
            <a:prstGeom prst="rect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3191731" y="5685782"/>
              <a:ext cx="1291472" cy="386499"/>
            </a:xfrm>
            <a:prstGeom prst="rect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4484985" y="5685782"/>
              <a:ext cx="1291472" cy="386499"/>
            </a:xfrm>
            <a:prstGeom prst="rect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5778239" y="5685782"/>
              <a:ext cx="1291472" cy="386499"/>
            </a:xfrm>
            <a:prstGeom prst="rect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7071493" y="5685782"/>
              <a:ext cx="1291472" cy="386499"/>
            </a:xfrm>
            <a:prstGeom prst="rect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65" name="Left Brace 64"/>
          <p:cNvSpPr/>
          <p:nvPr/>
        </p:nvSpPr>
        <p:spPr bwMode="auto">
          <a:xfrm rot="16200000">
            <a:off x="2747744" y="5946690"/>
            <a:ext cx="233238" cy="652788"/>
          </a:xfrm>
          <a:prstGeom prst="leftBrace">
            <a:avLst/>
          </a:prstGeom>
          <a:noFill/>
          <a:ln w="317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6" name="Left Brace 65"/>
          <p:cNvSpPr/>
          <p:nvPr/>
        </p:nvSpPr>
        <p:spPr bwMode="auto">
          <a:xfrm rot="16200000">
            <a:off x="4369506" y="4980827"/>
            <a:ext cx="233238" cy="2580664"/>
          </a:xfrm>
          <a:prstGeom prst="leftBrace">
            <a:avLst/>
          </a:prstGeom>
          <a:noFill/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7" name="Left Brace 66"/>
          <p:cNvSpPr/>
          <p:nvPr/>
        </p:nvSpPr>
        <p:spPr bwMode="auto">
          <a:xfrm rot="16200000">
            <a:off x="6091785" y="5844848"/>
            <a:ext cx="233238" cy="860330"/>
          </a:xfrm>
          <a:prstGeom prst="leftBrace">
            <a:avLst/>
          </a:prstGeom>
          <a:noFill/>
          <a:ln w="317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8" name="Left Brace 67"/>
          <p:cNvSpPr/>
          <p:nvPr/>
        </p:nvSpPr>
        <p:spPr bwMode="auto">
          <a:xfrm rot="5400000" flipV="1">
            <a:off x="1129429" y="4763770"/>
            <a:ext cx="254748" cy="1283348"/>
          </a:xfrm>
          <a:prstGeom prst="leftBrace">
            <a:avLst/>
          </a:prstGeom>
          <a:noFill/>
          <a:ln w="317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1053079" y="4642325"/>
                <a:ext cx="535263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he-IL" dirty="0">
                  <a:solidFill>
                    <a:schemeClr val="accent2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079" y="4642325"/>
                <a:ext cx="535263" cy="523220"/>
              </a:xfrm>
              <a:prstGeom prst="rect">
                <a:avLst/>
              </a:prstGeom>
              <a:blipFill rotWithShape="0">
                <a:blip r:embed="rId7"/>
                <a:stretch>
                  <a:fillRect l="-26136" r="-227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-3890" y="2466161"/>
                <a:ext cx="9144000" cy="99136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den>
                      </m:f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a:rPr lang="en-US" sz="26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den>
                      </m:f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he-IL" sz="26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90" y="2466161"/>
                <a:ext cx="9144000" cy="99136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5510" y="3532943"/>
                <a:ext cx="9144000" cy="49244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≤ 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he-IL" sz="26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0" y="3532943"/>
                <a:ext cx="9144000" cy="49244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8285" y="4849105"/>
                <a:ext cx="9144000" cy="49244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≤ </m:t>
                      </m:r>
                      <m:sSup>
                        <m:s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he-IL" sz="26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5" y="4849105"/>
                <a:ext cx="9144000" cy="49244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own Arrow 1"/>
          <p:cNvSpPr/>
          <p:nvPr/>
        </p:nvSpPr>
        <p:spPr bwMode="auto">
          <a:xfrm>
            <a:off x="4462759" y="4239478"/>
            <a:ext cx="255052" cy="415636"/>
          </a:xfrm>
          <a:prstGeom prst="downArrow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0" y="216737"/>
            <a:ext cx="9144000" cy="126188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800" dirty="0" smtClean="0">
                <a:solidFill>
                  <a:srgbClr val="0099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Range </a:t>
            </a:r>
            <a:r>
              <a:rPr lang="en-US" sz="4800" dirty="0" smtClean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“sums”</a:t>
            </a:r>
            <a:br>
              <a:rPr lang="en-US" sz="4800" dirty="0" smtClean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en-US" dirty="0" smtClean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[Yao (1982)] [Chazelle (1987)] [</a:t>
            </a:r>
            <a:r>
              <a:rPr lang="en-US" dirty="0" err="1" smtClean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Alon-Schieber</a:t>
            </a:r>
            <a:r>
              <a:rPr lang="en-US" dirty="0" smtClean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(1987)]</a:t>
            </a:r>
          </a:p>
        </p:txBody>
      </p:sp>
    </p:spTree>
    <p:extLst>
      <p:ext uri="{BB962C8B-B14F-4D97-AF65-F5344CB8AC3E}">
        <p14:creationId xmlns:p14="http://schemas.microsoft.com/office/powerpoint/2010/main" val="362092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0" grpId="0"/>
      <p:bldP spid="31" grpId="0"/>
      <p:bldP spid="32" grpId="0"/>
      <p:bldP spid="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eaLnBrk="1" hangingPunct="1"/>
            <a:fld id="{1A258CD8-A675-4C46-B3B4-D53A5BEE1A9B}" type="slidenum">
              <a:rPr lang="he-IL" altLang="en-US" sz="140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53</a:t>
            </a:fld>
            <a:endParaRPr lang="en-US" alt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5510" y="1830230"/>
                <a:ext cx="9144000" cy="49244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, 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he-IL" sz="26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0" y="1830230"/>
                <a:ext cx="9144000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8285" y="3683936"/>
                <a:ext cx="9144000" cy="49244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, 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he-IL" sz="26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5" y="3683936"/>
                <a:ext cx="9144000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660" y="2348382"/>
                <a:ext cx="9144000" cy="49244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6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e>
                            <m:sup>
                              <m:r>
                                <a:rPr lang="en-US" sz="26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fName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, 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4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he-IL" sz="26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" y="2348382"/>
                <a:ext cx="9144000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1060" y="2917170"/>
                <a:ext cx="9144000" cy="5847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⋮</m:t>
                      </m:r>
                    </m:oMath>
                  </m:oMathPara>
                </a14:m>
                <a:endParaRPr lang="he-IL" sz="32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60" y="2917170"/>
                <a:ext cx="9144000" cy="58477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0" y="209800"/>
            <a:ext cx="9144000" cy="126188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800" dirty="0" smtClean="0">
                <a:solidFill>
                  <a:srgbClr val="0099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Range </a:t>
            </a:r>
            <a:r>
              <a:rPr lang="en-US" sz="4800" dirty="0" smtClean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“sums”</a:t>
            </a:r>
            <a:br>
              <a:rPr lang="en-US" sz="4800" dirty="0" smtClean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en-US" dirty="0" smtClean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[Yao (1982)] [Chazelle (1987)] [</a:t>
            </a:r>
            <a:r>
              <a:rPr lang="en-US" dirty="0" err="1" smtClean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Alon-Schieber</a:t>
            </a:r>
            <a:r>
              <a:rPr lang="en-US" dirty="0" smtClean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(1987)]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435" y="4426532"/>
                <a:ext cx="9144000" cy="69115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, 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he-IL" sz="26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" y="4426532"/>
                <a:ext cx="9144000" cy="69115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9675" y="5478092"/>
            <a:ext cx="9144000" cy="4924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600" dirty="0" smtClean="0">
                <a:cs typeface="Times New Roman" panose="02020603050405020304" pitchFamily="18" charset="0"/>
              </a:rPr>
              <a:t>Results are asymptotically optimal, in an appropriate model.</a:t>
            </a:r>
            <a:endParaRPr lang="he-IL" sz="26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642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29" grpId="0"/>
      <p:bldP spid="33" grpId="0"/>
      <p:bldP spid="35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eaLnBrk="1" hangingPunct="1"/>
            <a:fld id="{1A258CD8-A675-4C46-B3B4-D53A5BEE1A9B}" type="slidenum">
              <a:rPr lang="he-IL" altLang="en-US" sz="140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6</a:t>
            </a:fld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-19983" y="1279002"/>
            <a:ext cx="9144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kern="0" dirty="0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[</a:t>
            </a:r>
            <a:r>
              <a:rPr lang="en-US" sz="3200" kern="0" dirty="0" err="1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Komlós</a:t>
            </a:r>
            <a:r>
              <a:rPr lang="en-US" sz="3200" kern="0" dirty="0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 </a:t>
            </a:r>
            <a:r>
              <a:rPr lang="en-US" sz="3200" kern="0" dirty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(1985)] </a:t>
            </a:r>
            <a:endParaRPr lang="he-IL" dirty="0"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12497" y="3290641"/>
                <a:ext cx="9144000" cy="163006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400" dirty="0" smtClean="0">
                    <a:cs typeface="Times New Roman" panose="02020603050405020304" pitchFamily="18" charset="0"/>
                  </a:rPr>
                  <a:t>We always have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func>
                      <m:funcPr>
                        <m:ctrlPr>
                          <a:rPr lang="en-US" sz="24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  <m: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den>
                        </m:f>
                      </m:e>
                    </m:func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 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24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cs typeface="Times New Roman" panose="02020603050405020304" pitchFamily="18" charset="0"/>
                  </a:rPr>
                  <a:t>,</a:t>
                </a:r>
                <a:br>
                  <a:rPr lang="en-US" sz="2400" dirty="0" smtClean="0">
                    <a:cs typeface="Times New Roman" panose="02020603050405020304" pitchFamily="18" charset="0"/>
                  </a:rPr>
                </a:br>
                <a:r>
                  <a:rPr lang="en-US" sz="2400" dirty="0" smtClean="0"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, then 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func>
                      <m:funcPr>
                        <m:ctrlP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  <m: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den>
                        </m:f>
                      </m:e>
                    </m:func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𝑜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.</a:t>
                </a:r>
                <a:br>
                  <a:rPr lang="en-US" sz="2400" dirty="0" smtClean="0">
                    <a:cs typeface="Times New Roman" panose="02020603050405020304" pitchFamily="18" charset="0"/>
                  </a:rPr>
                </a:br>
                <a:r>
                  <a:rPr lang="en-US" sz="2400" dirty="0" smtClean="0">
                    <a:cs typeface="Times New Roman" panose="02020603050405020304" pitchFamily="18" charset="0"/>
                  </a:rPr>
                  <a:t>For example, </a:t>
                </a:r>
                <a:r>
                  <a:rPr lang="en-US" sz="2400" dirty="0" smtClean="0"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func>
                      <m:func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func>
                      <m:funcPr>
                        <m:ctrlP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  <m: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den>
                        </m:f>
                      </m:e>
                    </m:func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func>
                      <m:func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.</a:t>
                </a:r>
                <a:endParaRPr lang="he-IL" sz="2400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7" y="3290641"/>
                <a:ext cx="9144000" cy="1630062"/>
              </a:xfrm>
              <a:prstGeom prst="rect">
                <a:avLst/>
              </a:prstGeom>
              <a:blipFill>
                <a:blip r:embed="rId3"/>
                <a:stretch>
                  <a:fillRect b="-2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2497" y="1896094"/>
                <a:ext cx="9144000" cy="116807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dirty="0" smtClean="0">
                    <a:cs typeface="Times New Roman" panose="02020603050405020304" pitchFamily="18" charset="0"/>
                  </a:rPr>
                  <a:t>The answers to a batch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 queries on a tree of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/>
                </a:r>
                <a:br>
                  <a:rPr lang="en-US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</a:br>
                <a:r>
                  <a:rPr lang="en-US" dirty="0" smtClean="0">
                    <a:cs typeface="Times New Roman" panose="02020603050405020304" pitchFamily="18" charset="0"/>
                  </a:rPr>
                  <a:t>can be found using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b="0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 </a:t>
                </a:r>
                <a:r>
                  <a:rPr lang="en-US" i="1" dirty="0" smtClean="0">
                    <a:solidFill>
                      <a:srgbClr val="00B050"/>
                    </a:solidFill>
                    <a:cs typeface="Times New Roman" panose="02020603050405020304" pitchFamily="18" charset="0"/>
                  </a:rPr>
                  <a:t>comparisons</a:t>
                </a:r>
                <a:r>
                  <a:rPr lang="en-US" dirty="0" smtClean="0">
                    <a:cs typeface="Times New Roman" panose="02020603050405020304" pitchFamily="18" charset="0"/>
                  </a:rPr>
                  <a:t>.</a:t>
                </a:r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7" y="1896094"/>
                <a:ext cx="9144000" cy="1168077"/>
              </a:xfrm>
              <a:prstGeom prst="rect">
                <a:avLst/>
              </a:prstGeom>
              <a:blipFill rotWithShape="0">
                <a:blip r:embed="rId4"/>
                <a:stretch>
                  <a:fillRect t="-5208" b="-416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5570" y="5231030"/>
            <a:ext cx="9144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cs typeface="Times New Roman" panose="02020603050405020304" pitchFamily="18" charset="0"/>
              </a:rPr>
              <a:t>Number of </a:t>
            </a:r>
            <a:r>
              <a:rPr lang="en-US" i="1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comparisons</a:t>
            </a:r>
            <a:r>
              <a:rPr lang="en-US" dirty="0" smtClean="0">
                <a:cs typeface="Times New Roman" panose="02020603050405020304" pitchFamily="18" charset="0"/>
              </a:rPr>
              <a:t> may be </a:t>
            </a:r>
            <a:r>
              <a:rPr lang="en-US" i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sublinear</a:t>
            </a:r>
            <a:r>
              <a:rPr lang="en-US" dirty="0" smtClean="0">
                <a:cs typeface="Times New Roman" panose="02020603050405020304" pitchFamily="18" charset="0"/>
              </a:rPr>
              <a:t>!</a:t>
            </a:r>
            <a:endParaRPr lang="he-IL" dirty="0"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278585"/>
            <a:ext cx="9144000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dirty="0" smtClean="0">
                <a:solidFill>
                  <a:srgbClr val="0099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(Offline) Tree-Path Maxima</a:t>
            </a:r>
          </a:p>
        </p:txBody>
      </p:sp>
    </p:spTree>
    <p:extLst>
      <p:ext uri="{BB962C8B-B14F-4D97-AF65-F5344CB8AC3E}">
        <p14:creationId xmlns:p14="http://schemas.microsoft.com/office/powerpoint/2010/main" val="179864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78585"/>
            <a:ext cx="9144000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dirty="0" smtClean="0">
                <a:solidFill>
                  <a:srgbClr val="0099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(Offline) Tree-Path Maxima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eaLnBrk="1" hangingPunct="1"/>
            <a:fld id="{1A258CD8-A675-4C46-B3B4-D53A5BEE1A9B}" type="slidenum">
              <a:rPr lang="he-IL" altLang="en-US" sz="140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7</a:t>
            </a:fld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-19983" y="1380917"/>
            <a:ext cx="9144000" cy="18158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kern="0" dirty="0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[Dixon-Rauch-</a:t>
            </a:r>
            <a:r>
              <a:rPr lang="en-US" kern="0" dirty="0" err="1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Tarjan</a:t>
            </a:r>
            <a:r>
              <a:rPr lang="en-US" kern="0" dirty="0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 </a:t>
            </a:r>
            <a:r>
              <a:rPr lang="en-US" kern="0" dirty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(</a:t>
            </a:r>
            <a:r>
              <a:rPr lang="en-US" kern="0" dirty="0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1992)]</a:t>
            </a:r>
            <a:br>
              <a:rPr lang="en-US" kern="0" dirty="0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</a:br>
            <a:r>
              <a:rPr lang="en-US" kern="0" dirty="0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[King (1997)]</a:t>
            </a:r>
          </a:p>
          <a:p>
            <a:pPr algn="ctr"/>
            <a:r>
              <a:rPr lang="en-US" kern="0" dirty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[</a:t>
            </a:r>
            <a:r>
              <a:rPr lang="en-US" kern="0" dirty="0" err="1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Buchsbaum</a:t>
            </a:r>
            <a:r>
              <a:rPr lang="en-US" kern="0" dirty="0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-Kaplan-Rogers-Westbrook (1998</a:t>
            </a:r>
            <a:r>
              <a:rPr lang="en-US" kern="0" dirty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)]</a:t>
            </a:r>
          </a:p>
          <a:p>
            <a:pPr algn="ctr"/>
            <a:r>
              <a:rPr lang="en-US" kern="0" dirty="0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[Hagerup (2009)] </a:t>
            </a:r>
            <a:endParaRPr lang="he-IL" dirty="0"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12497" y="3607340"/>
                <a:ext cx="9144000" cy="95410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dirty="0" smtClean="0">
                    <a:cs typeface="Times New Roman" panose="02020603050405020304" pitchFamily="18" charset="0"/>
                  </a:rPr>
                  <a:t>The answers to a batch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 queries on a tree </a:t>
                </a:r>
                <a:br>
                  <a:rPr lang="en-US" dirty="0" smtClean="0">
                    <a:cs typeface="Times New Roman" panose="02020603050405020304" pitchFamily="18" charset="0"/>
                  </a:rPr>
                </a:br>
                <a:r>
                  <a:rPr lang="en-US" dirty="0" smtClean="0">
                    <a:cs typeface="Times New Roman" panose="02020603050405020304" pitchFamily="18" charset="0"/>
                  </a:rPr>
                  <a:t>of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can be found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 time.</a:t>
                </a:r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7" y="3607340"/>
                <a:ext cx="9144000" cy="954107"/>
              </a:xfrm>
              <a:prstGeom prst="rect">
                <a:avLst/>
              </a:prstGeom>
              <a:blipFill>
                <a:blip r:embed="rId3"/>
                <a:stretch>
                  <a:fillRect t="-7051" b="-17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2497" y="4971988"/>
                <a:ext cx="9144000" cy="95410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dirty="0" smtClean="0">
                    <a:cs typeface="Times New Roman" panose="02020603050405020304" pitchFamily="18" charset="0"/>
                  </a:rPr>
                  <a:t>We describe a version that uses </a:t>
                </a:r>
                <a:r>
                  <a:rPr lang="en-US" dirty="0" smtClean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“bit tricks”</a:t>
                </a:r>
                <a:r>
                  <a:rPr lang="en-US" dirty="0" smtClean="0">
                    <a:cs typeface="Times New Roman" panose="02020603050405020304" pitchFamily="18" charset="0"/>
                  </a:rPr>
                  <a:t>,</a:t>
                </a:r>
                <a:br>
                  <a:rPr lang="en-US" dirty="0" smtClean="0">
                    <a:cs typeface="Times New Roman" panose="02020603050405020304" pitchFamily="18" charset="0"/>
                  </a:rPr>
                </a:br>
                <a:r>
                  <a:rPr lang="en-US" dirty="0" smtClean="0">
                    <a:cs typeface="Times New Roman" panose="02020603050405020304" pitchFamily="18" charset="0"/>
                  </a:rPr>
                  <a:t>but only 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-bit words, not on weights.</a:t>
                </a:r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7" y="4971988"/>
                <a:ext cx="9144000" cy="954107"/>
              </a:xfrm>
              <a:prstGeom prst="rect">
                <a:avLst/>
              </a:prstGeom>
              <a:blipFill>
                <a:blip r:embed="rId4"/>
                <a:stretch>
                  <a:fillRect t="-7051" b="-17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733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eaLnBrk="1" hangingPunct="1"/>
            <a:fld id="{1A258CD8-A675-4C46-B3B4-D53A5BEE1A9B}" type="slidenum">
              <a:rPr lang="he-IL" altLang="en-US" sz="140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8</a:t>
            </a:fld>
            <a:endParaRPr lang="en-US" alt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0" y="187145"/>
            <a:ext cx="9144000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dirty="0" smtClean="0">
                <a:solidFill>
                  <a:srgbClr val="0099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Running </a:t>
            </a:r>
            <a:r>
              <a:rPr lang="en-US" sz="4000" dirty="0" err="1" smtClean="0">
                <a:solidFill>
                  <a:srgbClr val="0099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Borůvka</a:t>
            </a:r>
            <a:r>
              <a:rPr lang="en-US" sz="4000" dirty="0" smtClean="0">
                <a:solidFill>
                  <a:srgbClr val="0099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on a </a:t>
            </a:r>
            <a:r>
              <a:rPr lang="en-US" sz="4000" dirty="0" smtClean="0">
                <a:solidFill>
                  <a:srgbClr val="0099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tree </a:t>
            </a:r>
            <a:r>
              <a:rPr lang="en-US" sz="3200" kern="0" dirty="0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[</a:t>
            </a:r>
            <a:r>
              <a:rPr lang="en-US" sz="3200" kern="0" dirty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King (1997</a:t>
            </a:r>
            <a:r>
              <a:rPr lang="en-US" sz="3200" kern="0" dirty="0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)]</a:t>
            </a:r>
            <a:endParaRPr lang="en-US" sz="3200" kern="0" dirty="0">
              <a:solidFill>
                <a:srgbClr val="C00000"/>
              </a:solidFill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87275" y="1415238"/>
            <a:ext cx="3889855" cy="4927770"/>
            <a:chOff x="220576" y="1415238"/>
            <a:chExt cx="3889855" cy="4927770"/>
          </a:xfrm>
        </p:grpSpPr>
        <p:sp>
          <p:nvSpPr>
            <p:cNvPr id="39" name="Oval 56"/>
            <p:cNvSpPr>
              <a:spLocks noChangeAspect="1" noChangeArrowheads="1"/>
            </p:cNvSpPr>
            <p:nvPr/>
          </p:nvSpPr>
          <p:spPr bwMode="auto">
            <a:xfrm>
              <a:off x="3024863" y="2577195"/>
              <a:ext cx="216176" cy="19859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40" name="Oval 56"/>
            <p:cNvSpPr>
              <a:spLocks noChangeAspect="1" noChangeArrowheads="1"/>
            </p:cNvSpPr>
            <p:nvPr/>
          </p:nvSpPr>
          <p:spPr bwMode="auto">
            <a:xfrm>
              <a:off x="1303689" y="4141659"/>
              <a:ext cx="216176" cy="19859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42" name="Oval 56"/>
            <p:cNvSpPr>
              <a:spLocks noChangeAspect="1" noChangeArrowheads="1"/>
            </p:cNvSpPr>
            <p:nvPr/>
          </p:nvSpPr>
          <p:spPr bwMode="auto">
            <a:xfrm>
              <a:off x="553221" y="3117892"/>
              <a:ext cx="216176" cy="19859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43" name="Oval 56"/>
            <p:cNvSpPr>
              <a:spLocks noChangeAspect="1" noChangeArrowheads="1"/>
            </p:cNvSpPr>
            <p:nvPr/>
          </p:nvSpPr>
          <p:spPr bwMode="auto">
            <a:xfrm>
              <a:off x="2333181" y="3620008"/>
              <a:ext cx="216176" cy="19859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44" name="Oval 56"/>
            <p:cNvSpPr>
              <a:spLocks noChangeAspect="1" noChangeArrowheads="1"/>
            </p:cNvSpPr>
            <p:nvPr/>
          </p:nvSpPr>
          <p:spPr bwMode="auto">
            <a:xfrm>
              <a:off x="220576" y="6144415"/>
              <a:ext cx="216176" cy="19859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45" name="Oval 56"/>
            <p:cNvSpPr>
              <a:spLocks noChangeAspect="1" noChangeArrowheads="1"/>
            </p:cNvSpPr>
            <p:nvPr/>
          </p:nvSpPr>
          <p:spPr bwMode="auto">
            <a:xfrm>
              <a:off x="2903068" y="4450746"/>
              <a:ext cx="216176" cy="19859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cxnSp>
          <p:nvCxnSpPr>
            <p:cNvPr id="46" name="Straight Connector 45"/>
            <p:cNvCxnSpPr>
              <a:stCxn id="40" idx="1"/>
              <a:endCxn id="42" idx="5"/>
            </p:cNvCxnSpPr>
            <p:nvPr/>
          </p:nvCxnSpPr>
          <p:spPr bwMode="auto">
            <a:xfrm flipH="1" flipV="1">
              <a:off x="737739" y="3287402"/>
              <a:ext cx="597608" cy="88334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>
              <a:stCxn id="43" idx="7"/>
              <a:endCxn id="39" idx="3"/>
            </p:cNvCxnSpPr>
            <p:nvPr/>
          </p:nvCxnSpPr>
          <p:spPr bwMode="auto">
            <a:xfrm flipV="1">
              <a:off x="2517699" y="2746705"/>
              <a:ext cx="538822" cy="902386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8" name="Oval 56"/>
            <p:cNvSpPr>
              <a:spLocks noChangeAspect="1" noChangeArrowheads="1"/>
            </p:cNvSpPr>
            <p:nvPr/>
          </p:nvSpPr>
          <p:spPr bwMode="auto">
            <a:xfrm>
              <a:off x="737739" y="5195098"/>
              <a:ext cx="216176" cy="19859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cxnSp>
          <p:nvCxnSpPr>
            <p:cNvPr id="49" name="Straight Connector 48"/>
            <p:cNvCxnSpPr>
              <a:stCxn id="44" idx="7"/>
              <a:endCxn id="48" idx="3"/>
            </p:cNvCxnSpPr>
            <p:nvPr/>
          </p:nvCxnSpPr>
          <p:spPr bwMode="auto">
            <a:xfrm flipV="1">
              <a:off x="405094" y="5364608"/>
              <a:ext cx="364303" cy="80889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/>
            <p:cNvCxnSpPr>
              <a:stCxn id="40" idx="3"/>
              <a:endCxn id="48" idx="0"/>
            </p:cNvCxnSpPr>
            <p:nvPr/>
          </p:nvCxnSpPr>
          <p:spPr bwMode="auto">
            <a:xfrm flipH="1">
              <a:off x="845827" y="4311169"/>
              <a:ext cx="489520" cy="883929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Connector 50"/>
            <p:cNvCxnSpPr>
              <a:stCxn id="40" idx="7"/>
              <a:endCxn id="43" idx="3"/>
            </p:cNvCxnSpPr>
            <p:nvPr/>
          </p:nvCxnSpPr>
          <p:spPr bwMode="auto">
            <a:xfrm flipV="1">
              <a:off x="1488207" y="3789518"/>
              <a:ext cx="876632" cy="381224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Straight Connector 51"/>
            <p:cNvCxnSpPr>
              <a:stCxn id="45" idx="1"/>
              <a:endCxn id="43" idx="5"/>
            </p:cNvCxnSpPr>
            <p:nvPr/>
          </p:nvCxnSpPr>
          <p:spPr bwMode="auto">
            <a:xfrm flipH="1" flipV="1">
              <a:off x="2517699" y="3789518"/>
              <a:ext cx="417027" cy="690311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3" name="Oval 56"/>
            <p:cNvSpPr>
              <a:spLocks noChangeAspect="1" noChangeArrowheads="1"/>
            </p:cNvSpPr>
            <p:nvPr/>
          </p:nvSpPr>
          <p:spPr bwMode="auto">
            <a:xfrm>
              <a:off x="1154506" y="6144415"/>
              <a:ext cx="216176" cy="19859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cxnSp>
          <p:nvCxnSpPr>
            <p:cNvPr id="54" name="Straight Connector 53"/>
            <p:cNvCxnSpPr>
              <a:stCxn id="53" idx="0"/>
              <a:endCxn id="48" idx="5"/>
            </p:cNvCxnSpPr>
            <p:nvPr/>
          </p:nvCxnSpPr>
          <p:spPr bwMode="auto">
            <a:xfrm flipH="1" flipV="1">
              <a:off x="922257" y="5364608"/>
              <a:ext cx="340337" cy="779807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5" name="Oval 56"/>
            <p:cNvSpPr>
              <a:spLocks noChangeAspect="1" noChangeArrowheads="1"/>
            </p:cNvSpPr>
            <p:nvPr/>
          </p:nvSpPr>
          <p:spPr bwMode="auto">
            <a:xfrm>
              <a:off x="3176046" y="5462811"/>
              <a:ext cx="216176" cy="19859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56" name="Oval 56"/>
            <p:cNvSpPr>
              <a:spLocks noChangeAspect="1" noChangeArrowheads="1"/>
            </p:cNvSpPr>
            <p:nvPr/>
          </p:nvSpPr>
          <p:spPr bwMode="auto">
            <a:xfrm>
              <a:off x="3894255" y="1967376"/>
              <a:ext cx="216176" cy="19859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57" name="Oval 56"/>
            <p:cNvSpPr>
              <a:spLocks noChangeAspect="1" noChangeArrowheads="1"/>
            </p:cNvSpPr>
            <p:nvPr/>
          </p:nvSpPr>
          <p:spPr bwMode="auto">
            <a:xfrm>
              <a:off x="3056521" y="1415238"/>
              <a:ext cx="216176" cy="19859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58" name="Oval 56"/>
            <p:cNvSpPr>
              <a:spLocks noChangeAspect="1" noChangeArrowheads="1"/>
            </p:cNvSpPr>
            <p:nvPr/>
          </p:nvSpPr>
          <p:spPr bwMode="auto">
            <a:xfrm>
              <a:off x="3763164" y="4908789"/>
              <a:ext cx="216176" cy="19859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cxnSp>
          <p:nvCxnSpPr>
            <p:cNvPr id="59" name="Straight Connector 58"/>
            <p:cNvCxnSpPr>
              <a:stCxn id="39" idx="0"/>
              <a:endCxn id="57" idx="4"/>
            </p:cNvCxnSpPr>
            <p:nvPr/>
          </p:nvCxnSpPr>
          <p:spPr bwMode="auto">
            <a:xfrm flipV="1">
              <a:off x="3132951" y="1613831"/>
              <a:ext cx="31658" cy="963364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Straight Connector 59"/>
            <p:cNvCxnSpPr>
              <a:stCxn id="39" idx="7"/>
              <a:endCxn id="56" idx="3"/>
            </p:cNvCxnSpPr>
            <p:nvPr/>
          </p:nvCxnSpPr>
          <p:spPr bwMode="auto">
            <a:xfrm flipV="1">
              <a:off x="3209381" y="2136886"/>
              <a:ext cx="716532" cy="469392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Straight Connector 60"/>
            <p:cNvCxnSpPr>
              <a:stCxn id="45" idx="6"/>
              <a:endCxn id="58" idx="1"/>
            </p:cNvCxnSpPr>
            <p:nvPr/>
          </p:nvCxnSpPr>
          <p:spPr bwMode="auto">
            <a:xfrm>
              <a:off x="3119244" y="4550043"/>
              <a:ext cx="675578" cy="387829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Straight Connector 61"/>
            <p:cNvCxnSpPr>
              <a:stCxn id="45" idx="4"/>
              <a:endCxn id="55" idx="0"/>
            </p:cNvCxnSpPr>
            <p:nvPr/>
          </p:nvCxnSpPr>
          <p:spPr bwMode="auto">
            <a:xfrm>
              <a:off x="3011156" y="4649339"/>
              <a:ext cx="272978" cy="813472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3" name="TextBox 62"/>
            <p:cNvSpPr txBox="1"/>
            <p:nvPr/>
          </p:nvSpPr>
          <p:spPr>
            <a:xfrm>
              <a:off x="938114" y="3428861"/>
              <a:ext cx="14903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</a:rPr>
                <a:t>6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021573" y="4482239"/>
              <a:ext cx="14903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</a:rPr>
                <a:t>9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071549" y="4817389"/>
              <a:ext cx="14903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</a:rPr>
                <a:t>5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399001" y="4522891"/>
              <a:ext cx="14903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</a:rPr>
                <a:t>3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632003" y="3859563"/>
              <a:ext cx="14903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</a:rPr>
                <a:t>2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594418" y="3013362"/>
              <a:ext cx="30777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</a:rPr>
                <a:t>10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533911" y="2072959"/>
              <a:ext cx="14903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</a:rPr>
                <a:t>4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073442" y="1841473"/>
              <a:ext cx="14903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</a:rPr>
                <a:t>1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050442" y="5604964"/>
              <a:ext cx="14903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</a:rPr>
                <a:t>8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93694" y="5604964"/>
              <a:ext cx="14903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</a:rPr>
                <a:t>7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793160" y="3735383"/>
              <a:ext cx="29636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</a:rPr>
                <a:t>11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4495800" y="1487798"/>
                <a:ext cx="4643820" cy="89255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600" dirty="0" smtClean="0">
                    <a:cs typeface="Times New Roman" panose="02020603050405020304" pitchFamily="18" charset="0"/>
                  </a:rPr>
                  <a:t>Each iteration takes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26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6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6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600" dirty="0" smtClean="0">
                    <a:cs typeface="Times New Roman" panose="02020603050405020304" pitchFamily="18" charset="0"/>
                  </a:rPr>
                  <a:t> time </a:t>
                </a:r>
                <a:br>
                  <a:rPr lang="en-US" sz="2600" dirty="0" smtClean="0">
                    <a:cs typeface="Times New Roman" panose="02020603050405020304" pitchFamily="18" charset="0"/>
                  </a:rPr>
                </a:br>
                <a:r>
                  <a:rPr lang="en-US" sz="2600" dirty="0" smtClean="0"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26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6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6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600" dirty="0" smtClean="0">
                    <a:cs typeface="Times New Roman" panose="02020603050405020304" pitchFamily="18" charset="0"/>
                  </a:rPr>
                  <a:t> comparisons.</a:t>
                </a:r>
                <a:endParaRPr lang="he-IL" sz="26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1487798"/>
                <a:ext cx="4643820" cy="892552"/>
              </a:xfrm>
              <a:prstGeom prst="rect">
                <a:avLst/>
              </a:prstGeom>
              <a:blipFill rotWithShape="0">
                <a:blip r:embed="rId3"/>
                <a:stretch>
                  <a:fillRect t="-6164" b="-1712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89"/>
          <p:cNvSpPr txBox="1"/>
          <p:nvPr/>
        </p:nvSpPr>
        <p:spPr>
          <a:xfrm>
            <a:off x="4495800" y="2512371"/>
            <a:ext cx="4643820" cy="129266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600" dirty="0" smtClean="0">
                <a:cs typeface="Times New Roman" panose="02020603050405020304" pitchFamily="18" charset="0"/>
              </a:rPr>
              <a:t>Each iteration reduces the number of vertices by </a:t>
            </a:r>
            <a:br>
              <a:rPr lang="en-US" sz="2600" dirty="0" smtClean="0">
                <a:cs typeface="Times New Roman" panose="02020603050405020304" pitchFamily="18" charset="0"/>
              </a:rPr>
            </a:br>
            <a:r>
              <a:rPr lang="en-US" sz="2600" dirty="0" smtClean="0">
                <a:cs typeface="Times New Roman" panose="02020603050405020304" pitchFamily="18" charset="0"/>
              </a:rPr>
              <a:t>a factor of at least </a:t>
            </a:r>
            <a:r>
              <a:rPr lang="en-US" sz="2600" dirty="0" smtClean="0">
                <a:solidFill>
                  <a:schemeClr val="accent2"/>
                </a:solidFill>
                <a:cs typeface="Times New Roman" panose="02020603050405020304" pitchFamily="18" charset="0"/>
              </a:rPr>
              <a:t>2.</a:t>
            </a:r>
            <a:endParaRPr lang="he-IL" sz="2600" dirty="0">
              <a:solidFill>
                <a:schemeClr val="accent2"/>
              </a:solidFill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4495800" y="3967832"/>
                <a:ext cx="4643820" cy="169277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600" dirty="0" smtClean="0">
                    <a:cs typeface="Times New Roman" panose="02020603050405020304" pitchFamily="18" charset="0"/>
                  </a:rPr>
                  <a:t>Thus, total running time and</a:t>
                </a:r>
                <a:br>
                  <a:rPr lang="en-US" sz="2600" dirty="0" smtClean="0">
                    <a:cs typeface="Times New Roman" panose="02020603050405020304" pitchFamily="18" charset="0"/>
                  </a:rPr>
                </a:br>
                <a:r>
                  <a:rPr lang="en-US" sz="2600" dirty="0" smtClean="0">
                    <a:cs typeface="Times New Roman" panose="02020603050405020304" pitchFamily="18" charset="0"/>
                  </a:rPr>
                  <a:t>total number of comparisons</a:t>
                </a:r>
                <a:br>
                  <a:rPr lang="en-US" sz="2600" dirty="0" smtClean="0">
                    <a:cs typeface="Times New Roman" panose="02020603050405020304" pitchFamily="18" charset="0"/>
                  </a:rPr>
                </a:br>
                <a:r>
                  <a:rPr lang="en-US" sz="2600" dirty="0" smtClean="0">
                    <a:cs typeface="Times New Roman" panose="02020603050405020304" pitchFamily="18" charset="0"/>
                  </a:rPr>
                  <a:t>are also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26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6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6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600" dirty="0" smtClean="0">
                    <a:cs typeface="Times New Roman" panose="02020603050405020304" pitchFamily="18" charset="0"/>
                  </a:rPr>
                  <a:t>. (Also true </a:t>
                </a:r>
                <a:br>
                  <a:rPr lang="en-US" sz="2600" dirty="0" smtClean="0">
                    <a:cs typeface="Times New Roman" panose="02020603050405020304" pitchFamily="18" charset="0"/>
                  </a:rPr>
                </a:br>
                <a:r>
                  <a:rPr lang="en-US" sz="2600" dirty="0" smtClean="0">
                    <a:cs typeface="Times New Roman" panose="02020603050405020304" pitchFamily="18" charset="0"/>
                  </a:rPr>
                  <a:t>for planar graphs.)</a:t>
                </a:r>
                <a:endParaRPr lang="he-IL" sz="2600" dirty="0">
                  <a:solidFill>
                    <a:schemeClr val="accent2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3967832"/>
                <a:ext cx="4643820" cy="1692771"/>
              </a:xfrm>
              <a:prstGeom prst="rect">
                <a:avLst/>
              </a:prstGeom>
              <a:blipFill>
                <a:blip r:embed="rId4"/>
                <a:stretch>
                  <a:fillRect t="-3237" b="-7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TextBox 91"/>
          <p:cNvSpPr txBox="1"/>
          <p:nvPr/>
        </p:nvSpPr>
        <p:spPr>
          <a:xfrm>
            <a:off x="4480560" y="5854181"/>
            <a:ext cx="4659060" cy="4924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600" dirty="0" smtClean="0">
                <a:cs typeface="Times New Roman" panose="02020603050405020304" pitchFamily="18" charset="0"/>
              </a:rPr>
              <a:t>But, why is it useful?</a:t>
            </a:r>
            <a:endParaRPr lang="he-IL" sz="2600" dirty="0">
              <a:solidFill>
                <a:schemeClr val="accent2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062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90" grpId="0"/>
      <p:bldP spid="91" grpId="0"/>
      <p:bldP spid="9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6"/>
          <p:cNvSpPr>
            <a:spLocks noChangeAspect="1" noChangeArrowheads="1"/>
          </p:cNvSpPr>
          <p:nvPr/>
        </p:nvSpPr>
        <p:spPr bwMode="auto">
          <a:xfrm>
            <a:off x="3375383" y="2252075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7" name="Oval 56"/>
          <p:cNvSpPr>
            <a:spLocks noChangeAspect="1" noChangeArrowheads="1"/>
          </p:cNvSpPr>
          <p:nvPr/>
        </p:nvSpPr>
        <p:spPr bwMode="auto">
          <a:xfrm>
            <a:off x="1654209" y="3816539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8" name="Oval 56"/>
          <p:cNvSpPr>
            <a:spLocks noChangeAspect="1" noChangeArrowheads="1"/>
          </p:cNvSpPr>
          <p:nvPr/>
        </p:nvSpPr>
        <p:spPr bwMode="auto">
          <a:xfrm>
            <a:off x="903741" y="2792772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1" name="Oval 56"/>
          <p:cNvSpPr>
            <a:spLocks noChangeAspect="1" noChangeArrowheads="1"/>
          </p:cNvSpPr>
          <p:nvPr/>
        </p:nvSpPr>
        <p:spPr bwMode="auto">
          <a:xfrm>
            <a:off x="2683701" y="3294888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2" name="Oval 56"/>
          <p:cNvSpPr>
            <a:spLocks noChangeAspect="1" noChangeArrowheads="1"/>
          </p:cNvSpPr>
          <p:nvPr/>
        </p:nvSpPr>
        <p:spPr bwMode="auto">
          <a:xfrm>
            <a:off x="571096" y="5819295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4" name="Oval 56"/>
          <p:cNvSpPr>
            <a:spLocks noChangeAspect="1" noChangeArrowheads="1"/>
          </p:cNvSpPr>
          <p:nvPr/>
        </p:nvSpPr>
        <p:spPr bwMode="auto">
          <a:xfrm>
            <a:off x="3253588" y="4125626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cxnSp>
        <p:nvCxnSpPr>
          <p:cNvPr id="15" name="Straight Connector 14"/>
          <p:cNvCxnSpPr>
            <a:stCxn id="7" idx="1"/>
            <a:endCxn id="8" idx="5"/>
          </p:cNvCxnSpPr>
          <p:nvPr/>
        </p:nvCxnSpPr>
        <p:spPr bwMode="auto">
          <a:xfrm flipH="1" flipV="1">
            <a:off x="1088259" y="2962282"/>
            <a:ext cx="597608" cy="88334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accent2"/>
            </a:solidFill>
            <a:prstDash val="solid"/>
            <a:round/>
            <a:headEnd type="stealth" w="lg" len="lg"/>
            <a:tailEnd type="stealth" w="lg" len="lg"/>
          </a:ln>
          <a:effectLst/>
        </p:spPr>
      </p:cxnSp>
      <p:cxnSp>
        <p:nvCxnSpPr>
          <p:cNvPr id="16" name="Straight Connector 15"/>
          <p:cNvCxnSpPr>
            <a:stCxn id="11" idx="7"/>
            <a:endCxn id="6" idx="3"/>
          </p:cNvCxnSpPr>
          <p:nvPr/>
        </p:nvCxnSpPr>
        <p:spPr bwMode="auto">
          <a:xfrm flipV="1">
            <a:off x="2868219" y="2421585"/>
            <a:ext cx="538822" cy="902386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Oval 56"/>
          <p:cNvSpPr>
            <a:spLocks noChangeAspect="1" noChangeArrowheads="1"/>
          </p:cNvSpPr>
          <p:nvPr/>
        </p:nvSpPr>
        <p:spPr bwMode="auto">
          <a:xfrm>
            <a:off x="1088259" y="4869978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cxnSp>
        <p:nvCxnSpPr>
          <p:cNvPr id="18" name="Straight Connector 17"/>
          <p:cNvCxnSpPr>
            <a:stCxn id="12" idx="7"/>
            <a:endCxn id="17" idx="3"/>
          </p:cNvCxnSpPr>
          <p:nvPr/>
        </p:nvCxnSpPr>
        <p:spPr bwMode="auto">
          <a:xfrm flipV="1">
            <a:off x="755614" y="5039488"/>
            <a:ext cx="364303" cy="80889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accent2"/>
            </a:solidFill>
            <a:prstDash val="solid"/>
            <a:round/>
            <a:headEnd type="stealth" w="lg" len="lg"/>
            <a:tailEnd type="stealth" w="lg" len="lg"/>
          </a:ln>
          <a:effectLst/>
        </p:spPr>
      </p:cxnSp>
      <p:cxnSp>
        <p:nvCxnSpPr>
          <p:cNvPr id="20" name="Straight Connector 19"/>
          <p:cNvCxnSpPr>
            <a:stCxn id="7" idx="3"/>
            <a:endCxn id="17" idx="0"/>
          </p:cNvCxnSpPr>
          <p:nvPr/>
        </p:nvCxnSpPr>
        <p:spPr bwMode="auto">
          <a:xfrm flipH="1">
            <a:off x="1196347" y="3986049"/>
            <a:ext cx="489520" cy="883929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7" idx="7"/>
            <a:endCxn id="11" idx="3"/>
          </p:cNvCxnSpPr>
          <p:nvPr/>
        </p:nvCxnSpPr>
        <p:spPr bwMode="auto">
          <a:xfrm flipV="1">
            <a:off x="1838727" y="3464398"/>
            <a:ext cx="876632" cy="381224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stCxn id="14" idx="1"/>
            <a:endCxn id="11" idx="5"/>
          </p:cNvCxnSpPr>
          <p:nvPr/>
        </p:nvCxnSpPr>
        <p:spPr bwMode="auto">
          <a:xfrm flipH="1" flipV="1">
            <a:off x="2868219" y="3464398"/>
            <a:ext cx="417027" cy="690311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accent2"/>
            </a:solidFill>
            <a:prstDash val="solid"/>
            <a:round/>
            <a:headEnd type="stealth" w="lg" len="lg"/>
            <a:tailEnd type="stealth" w="lg" len="lg"/>
          </a:ln>
          <a:effectLst/>
        </p:spPr>
      </p:cxnSp>
      <p:sp>
        <p:nvSpPr>
          <p:cNvPr id="23" name="Oval 56"/>
          <p:cNvSpPr>
            <a:spLocks noChangeAspect="1" noChangeArrowheads="1"/>
          </p:cNvSpPr>
          <p:nvPr/>
        </p:nvSpPr>
        <p:spPr bwMode="auto">
          <a:xfrm>
            <a:off x="1505026" y="5819295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cxnSp>
        <p:nvCxnSpPr>
          <p:cNvPr id="24" name="Straight Connector 23"/>
          <p:cNvCxnSpPr>
            <a:stCxn id="23" idx="0"/>
            <a:endCxn id="17" idx="5"/>
          </p:cNvCxnSpPr>
          <p:nvPr/>
        </p:nvCxnSpPr>
        <p:spPr bwMode="auto">
          <a:xfrm flipH="1" flipV="1">
            <a:off x="1272777" y="5039488"/>
            <a:ext cx="340337" cy="779807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accent2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27" name="Oval 56"/>
          <p:cNvSpPr>
            <a:spLocks noChangeAspect="1" noChangeArrowheads="1"/>
          </p:cNvSpPr>
          <p:nvPr/>
        </p:nvSpPr>
        <p:spPr bwMode="auto">
          <a:xfrm>
            <a:off x="3526566" y="5137691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28" name="Oval 56"/>
          <p:cNvSpPr>
            <a:spLocks noChangeAspect="1" noChangeArrowheads="1"/>
          </p:cNvSpPr>
          <p:nvPr/>
        </p:nvSpPr>
        <p:spPr bwMode="auto">
          <a:xfrm>
            <a:off x="4244775" y="1642256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29" name="Oval 56"/>
          <p:cNvSpPr>
            <a:spLocks noChangeAspect="1" noChangeArrowheads="1"/>
          </p:cNvSpPr>
          <p:nvPr/>
        </p:nvSpPr>
        <p:spPr bwMode="auto">
          <a:xfrm>
            <a:off x="3407041" y="1090118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30" name="Oval 56"/>
          <p:cNvSpPr>
            <a:spLocks noChangeAspect="1" noChangeArrowheads="1"/>
          </p:cNvSpPr>
          <p:nvPr/>
        </p:nvSpPr>
        <p:spPr bwMode="auto">
          <a:xfrm>
            <a:off x="4113684" y="4583669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cxnSp>
        <p:nvCxnSpPr>
          <p:cNvPr id="31" name="Straight Connector 30"/>
          <p:cNvCxnSpPr>
            <a:stCxn id="6" idx="0"/>
            <a:endCxn id="29" idx="4"/>
          </p:cNvCxnSpPr>
          <p:nvPr/>
        </p:nvCxnSpPr>
        <p:spPr bwMode="auto">
          <a:xfrm flipV="1">
            <a:off x="3483471" y="1288711"/>
            <a:ext cx="31658" cy="963364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accent2"/>
            </a:solidFill>
            <a:prstDash val="solid"/>
            <a:round/>
            <a:headEnd type="stealth" w="lg" len="lg"/>
            <a:tailEnd type="stealth" w="lg" len="lg"/>
          </a:ln>
          <a:effectLst/>
        </p:spPr>
      </p:cxnSp>
      <p:cxnSp>
        <p:nvCxnSpPr>
          <p:cNvPr id="34" name="Straight Connector 33"/>
          <p:cNvCxnSpPr>
            <a:stCxn id="6" idx="7"/>
            <a:endCxn id="28" idx="3"/>
          </p:cNvCxnSpPr>
          <p:nvPr/>
        </p:nvCxnSpPr>
        <p:spPr bwMode="auto">
          <a:xfrm flipV="1">
            <a:off x="3559901" y="1811766"/>
            <a:ext cx="716532" cy="469392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accent2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38" name="Straight Connector 37"/>
          <p:cNvCxnSpPr>
            <a:stCxn id="14" idx="6"/>
            <a:endCxn id="30" idx="1"/>
          </p:cNvCxnSpPr>
          <p:nvPr/>
        </p:nvCxnSpPr>
        <p:spPr bwMode="auto">
          <a:xfrm>
            <a:off x="3469764" y="4224923"/>
            <a:ext cx="675578" cy="387829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accent2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41" name="Straight Connector 40"/>
          <p:cNvCxnSpPr>
            <a:stCxn id="14" idx="4"/>
            <a:endCxn id="27" idx="0"/>
          </p:cNvCxnSpPr>
          <p:nvPr/>
        </p:nvCxnSpPr>
        <p:spPr bwMode="auto">
          <a:xfrm>
            <a:off x="3361676" y="4324219"/>
            <a:ext cx="272978" cy="813472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accent2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65" name="TextBox 64"/>
          <p:cNvSpPr txBox="1"/>
          <p:nvPr/>
        </p:nvSpPr>
        <p:spPr>
          <a:xfrm>
            <a:off x="1439916" y="3031816"/>
            <a:ext cx="149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6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223552" y="4187599"/>
            <a:ext cx="149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9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270400" y="4515774"/>
            <a:ext cx="149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5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866306" y="4015132"/>
            <a:ext cx="149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3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195883" y="3458243"/>
            <a:ext cx="14903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2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944938" y="2688242"/>
            <a:ext cx="307777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10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958948" y="1989003"/>
            <a:ext cx="149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4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591559" y="1516353"/>
            <a:ext cx="149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583842" y="5157924"/>
            <a:ext cx="14903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8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91814" y="5157924"/>
            <a:ext cx="14903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7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113200" y="3440743"/>
            <a:ext cx="296364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3105524" y="839840"/>
            <a:ext cx="1434196" cy="1862992"/>
          </a:xfrm>
          <a:prstGeom prst="ellipse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Oval 38"/>
          <p:cNvSpPr/>
          <p:nvPr/>
        </p:nvSpPr>
        <p:spPr bwMode="auto">
          <a:xfrm rot="19447166">
            <a:off x="2720352" y="2989287"/>
            <a:ext cx="1434196" cy="2678165"/>
          </a:xfrm>
          <a:prstGeom prst="ellipse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Oval 39"/>
          <p:cNvSpPr/>
          <p:nvPr/>
        </p:nvSpPr>
        <p:spPr bwMode="auto">
          <a:xfrm>
            <a:off x="346965" y="4659436"/>
            <a:ext cx="1657953" cy="1862992"/>
          </a:xfrm>
          <a:prstGeom prst="ellipse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Oval 41"/>
          <p:cNvSpPr/>
          <p:nvPr/>
        </p:nvSpPr>
        <p:spPr bwMode="auto">
          <a:xfrm rot="19884833">
            <a:off x="869732" y="2495562"/>
            <a:ext cx="1092121" cy="1946514"/>
          </a:xfrm>
          <a:prstGeom prst="ellipse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0" y="48715"/>
            <a:ext cx="9144000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dirty="0" smtClean="0">
                <a:solidFill>
                  <a:srgbClr val="0099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Running </a:t>
            </a:r>
            <a:r>
              <a:rPr lang="en-US" sz="4000" dirty="0" err="1" smtClean="0">
                <a:solidFill>
                  <a:srgbClr val="0099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Borůvka</a:t>
            </a:r>
            <a:r>
              <a:rPr lang="en-US" sz="4000" dirty="0" smtClean="0">
                <a:solidFill>
                  <a:srgbClr val="0099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on a </a:t>
            </a:r>
            <a:r>
              <a:rPr lang="en-US" sz="4000" dirty="0" smtClean="0">
                <a:solidFill>
                  <a:srgbClr val="0099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tree </a:t>
            </a:r>
            <a:r>
              <a:rPr lang="en-US" sz="3200" kern="0" dirty="0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[</a:t>
            </a:r>
            <a:r>
              <a:rPr lang="en-US" sz="3200" kern="0" dirty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King (1997</a:t>
            </a:r>
            <a:r>
              <a:rPr lang="en-US" sz="3200" kern="0" dirty="0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)]</a:t>
            </a:r>
            <a:endParaRPr lang="en-US" sz="3200" kern="0" dirty="0">
              <a:solidFill>
                <a:srgbClr val="C00000"/>
              </a:solidFill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/>
              <p:cNvSpPr txBox="1"/>
              <p:nvPr/>
            </p:nvSpPr>
            <p:spPr>
              <a:xfrm>
                <a:off x="3144833" y="5499377"/>
                <a:ext cx="6014592" cy="129266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600" dirty="0" smtClean="0">
                    <a:cs typeface="Times New Roman" panose="02020603050405020304" pitchFamily="18" charset="0"/>
                  </a:rPr>
                  <a:t>The weight of the edge connecting</a:t>
                </a:r>
                <a:br>
                  <a:rPr lang="en-US" sz="2600" dirty="0" smtClean="0">
                    <a:cs typeface="Times New Roman" panose="02020603050405020304" pitchFamily="18" charset="0"/>
                  </a:rPr>
                </a:br>
                <a:r>
                  <a:rPr lang="en-US" sz="2600" dirty="0" smtClean="0">
                    <a:cs typeface="Times New Roman" panose="02020603050405020304" pitchFamily="18" charset="0"/>
                  </a:rPr>
                  <a:t>a component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sz="26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600" dirty="0" smtClean="0">
                    <a:cs typeface="Times New Roman" panose="02020603050405020304" pitchFamily="18" charset="0"/>
                  </a:rPr>
                  <a:t>in</a:t>
                </a:r>
                <a:r>
                  <a:rPr lang="en-US" sz="26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sz="26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600" dirty="0" smtClean="0">
                    <a:cs typeface="Times New Roman" panose="02020603050405020304" pitchFamily="18" charset="0"/>
                  </a:rPr>
                  <a:t>to its parent </a:t>
                </a:r>
                <a:br>
                  <a:rPr lang="en-US" sz="2600" dirty="0" smtClean="0">
                    <a:cs typeface="Times New Roman" panose="02020603050405020304" pitchFamily="18" charset="0"/>
                  </a:rPr>
                </a:br>
                <a:r>
                  <a:rPr lang="en-US" sz="2600" dirty="0" smtClean="0">
                    <a:cs typeface="Times New Roman" panose="02020603050405020304" pitchFamily="18" charset="0"/>
                  </a:rPr>
                  <a:t>is the weight of the edge chosen by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sz="2600" dirty="0" smtClean="0">
                    <a:cs typeface="Times New Roman" panose="02020603050405020304" pitchFamily="18" charset="0"/>
                  </a:rPr>
                  <a:t>.</a:t>
                </a:r>
                <a:endParaRPr lang="he-IL" sz="2600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4833" y="5499377"/>
                <a:ext cx="6014592" cy="1292662"/>
              </a:xfrm>
              <a:prstGeom prst="rect">
                <a:avLst/>
              </a:prstGeom>
              <a:blipFill>
                <a:blip r:embed="rId3"/>
                <a:stretch>
                  <a:fillRect t="-4245" b="-11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/>
              <p:cNvSpPr txBox="1"/>
              <p:nvPr/>
            </p:nvSpPr>
            <p:spPr>
              <a:xfrm>
                <a:off x="352572" y="4412930"/>
                <a:ext cx="27481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72" y="4412930"/>
                <a:ext cx="274819" cy="369332"/>
              </a:xfrm>
              <a:prstGeom prst="rect">
                <a:avLst/>
              </a:prstGeom>
              <a:blipFill>
                <a:blip r:embed="rId4"/>
                <a:stretch>
                  <a:fillRect l="-40000" r="-4444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5048575" y="916888"/>
            <a:ext cx="3940355" cy="4401603"/>
            <a:chOff x="4924750" y="1168348"/>
            <a:chExt cx="3940355" cy="4401603"/>
          </a:xfrm>
        </p:grpSpPr>
        <p:sp>
          <p:nvSpPr>
            <p:cNvPr id="44" name="Oval 56"/>
            <p:cNvSpPr>
              <a:spLocks noChangeAspect="1" noChangeArrowheads="1"/>
            </p:cNvSpPr>
            <p:nvPr/>
          </p:nvSpPr>
          <p:spPr bwMode="auto">
            <a:xfrm>
              <a:off x="5101711" y="5371358"/>
              <a:ext cx="216176" cy="19859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45" name="Oval 56"/>
            <p:cNvSpPr>
              <a:spLocks noChangeAspect="1" noChangeArrowheads="1"/>
            </p:cNvSpPr>
            <p:nvPr/>
          </p:nvSpPr>
          <p:spPr bwMode="auto">
            <a:xfrm>
              <a:off x="5424185" y="5371358"/>
              <a:ext cx="216176" cy="19859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46" name="Oval 56"/>
            <p:cNvSpPr>
              <a:spLocks noChangeAspect="1" noChangeArrowheads="1"/>
            </p:cNvSpPr>
            <p:nvPr/>
          </p:nvSpPr>
          <p:spPr bwMode="auto">
            <a:xfrm>
              <a:off x="5746659" y="5371358"/>
              <a:ext cx="216176" cy="19859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47" name="Oval 56"/>
            <p:cNvSpPr>
              <a:spLocks noChangeAspect="1" noChangeArrowheads="1"/>
            </p:cNvSpPr>
            <p:nvPr/>
          </p:nvSpPr>
          <p:spPr bwMode="auto">
            <a:xfrm>
              <a:off x="8648929" y="5371358"/>
              <a:ext cx="216176" cy="19859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48" name="Oval 56"/>
            <p:cNvSpPr>
              <a:spLocks noChangeAspect="1" noChangeArrowheads="1"/>
            </p:cNvSpPr>
            <p:nvPr/>
          </p:nvSpPr>
          <p:spPr bwMode="auto">
            <a:xfrm>
              <a:off x="6069133" y="5371358"/>
              <a:ext cx="216176" cy="19859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49" name="Oval 56"/>
            <p:cNvSpPr>
              <a:spLocks noChangeAspect="1" noChangeArrowheads="1"/>
            </p:cNvSpPr>
            <p:nvPr/>
          </p:nvSpPr>
          <p:spPr bwMode="auto">
            <a:xfrm>
              <a:off x="6391607" y="5371358"/>
              <a:ext cx="216176" cy="19859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50" name="Oval 56"/>
            <p:cNvSpPr>
              <a:spLocks noChangeAspect="1" noChangeArrowheads="1"/>
            </p:cNvSpPr>
            <p:nvPr/>
          </p:nvSpPr>
          <p:spPr bwMode="auto">
            <a:xfrm>
              <a:off x="6714081" y="5371358"/>
              <a:ext cx="216176" cy="19859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51" name="Oval 56"/>
            <p:cNvSpPr>
              <a:spLocks noChangeAspect="1" noChangeArrowheads="1"/>
            </p:cNvSpPr>
            <p:nvPr/>
          </p:nvSpPr>
          <p:spPr bwMode="auto">
            <a:xfrm>
              <a:off x="7036555" y="5371358"/>
              <a:ext cx="216176" cy="19859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52" name="Oval 56"/>
            <p:cNvSpPr>
              <a:spLocks noChangeAspect="1" noChangeArrowheads="1"/>
            </p:cNvSpPr>
            <p:nvPr/>
          </p:nvSpPr>
          <p:spPr bwMode="auto">
            <a:xfrm>
              <a:off x="7359029" y="5371358"/>
              <a:ext cx="216176" cy="19859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53" name="Oval 56"/>
            <p:cNvSpPr>
              <a:spLocks noChangeAspect="1" noChangeArrowheads="1"/>
            </p:cNvSpPr>
            <p:nvPr/>
          </p:nvSpPr>
          <p:spPr bwMode="auto">
            <a:xfrm>
              <a:off x="7681503" y="5371358"/>
              <a:ext cx="216176" cy="19859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54" name="Oval 56"/>
            <p:cNvSpPr>
              <a:spLocks noChangeAspect="1" noChangeArrowheads="1"/>
            </p:cNvSpPr>
            <p:nvPr/>
          </p:nvSpPr>
          <p:spPr bwMode="auto">
            <a:xfrm>
              <a:off x="8003977" y="5371358"/>
              <a:ext cx="216176" cy="19859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55" name="Oval 56"/>
            <p:cNvSpPr>
              <a:spLocks noChangeAspect="1" noChangeArrowheads="1"/>
            </p:cNvSpPr>
            <p:nvPr/>
          </p:nvSpPr>
          <p:spPr bwMode="auto">
            <a:xfrm>
              <a:off x="8326451" y="5371358"/>
              <a:ext cx="216176" cy="19859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56" name="Oval 56"/>
            <p:cNvSpPr>
              <a:spLocks noChangeAspect="1" noChangeArrowheads="1"/>
            </p:cNvSpPr>
            <p:nvPr/>
          </p:nvSpPr>
          <p:spPr bwMode="auto">
            <a:xfrm>
              <a:off x="5316097" y="4036867"/>
              <a:ext cx="432352" cy="3971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57" name="Oval 56"/>
            <p:cNvSpPr>
              <a:spLocks noChangeAspect="1" noChangeArrowheads="1"/>
            </p:cNvSpPr>
            <p:nvPr/>
          </p:nvSpPr>
          <p:spPr bwMode="auto">
            <a:xfrm>
              <a:off x="6122282" y="4036867"/>
              <a:ext cx="432352" cy="3971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58" name="Oval 57"/>
            <p:cNvSpPr>
              <a:spLocks noChangeAspect="1" noChangeArrowheads="1"/>
            </p:cNvSpPr>
            <p:nvPr/>
          </p:nvSpPr>
          <p:spPr bwMode="auto">
            <a:xfrm>
              <a:off x="7089704" y="4036867"/>
              <a:ext cx="432352" cy="3971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59" name="Oval 58"/>
            <p:cNvSpPr>
              <a:spLocks noChangeAspect="1" noChangeArrowheads="1"/>
            </p:cNvSpPr>
            <p:nvPr/>
          </p:nvSpPr>
          <p:spPr bwMode="auto">
            <a:xfrm>
              <a:off x="8218365" y="4036867"/>
              <a:ext cx="432352" cy="3971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84" name="Oval 83"/>
            <p:cNvSpPr>
              <a:spLocks noChangeAspect="1" noChangeArrowheads="1"/>
            </p:cNvSpPr>
            <p:nvPr/>
          </p:nvSpPr>
          <p:spPr bwMode="auto">
            <a:xfrm>
              <a:off x="5611102" y="2625704"/>
              <a:ext cx="648528" cy="595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85" name="Oval 84"/>
            <p:cNvSpPr>
              <a:spLocks noChangeAspect="1" noChangeArrowheads="1"/>
            </p:cNvSpPr>
            <p:nvPr/>
          </p:nvSpPr>
          <p:spPr bwMode="auto">
            <a:xfrm>
              <a:off x="7545947" y="2625704"/>
              <a:ext cx="648528" cy="595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88" name="Oval 87"/>
            <p:cNvSpPr>
              <a:spLocks noChangeAspect="1" noChangeArrowheads="1"/>
            </p:cNvSpPr>
            <p:nvPr/>
          </p:nvSpPr>
          <p:spPr bwMode="auto">
            <a:xfrm>
              <a:off x="6470437" y="1168348"/>
              <a:ext cx="864704" cy="79437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cxnSp>
          <p:nvCxnSpPr>
            <p:cNvPr id="90" name="Straight Connector 89"/>
            <p:cNvCxnSpPr>
              <a:stCxn id="56" idx="0"/>
              <a:endCxn id="84" idx="3"/>
            </p:cNvCxnSpPr>
            <p:nvPr/>
          </p:nvCxnSpPr>
          <p:spPr bwMode="auto">
            <a:xfrm flipV="1">
              <a:off x="5532273" y="3134233"/>
              <a:ext cx="173804" cy="902634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Straight Connector 91"/>
            <p:cNvCxnSpPr>
              <a:stCxn id="84" idx="0"/>
              <a:endCxn id="88" idx="3"/>
            </p:cNvCxnSpPr>
            <p:nvPr/>
          </p:nvCxnSpPr>
          <p:spPr bwMode="auto">
            <a:xfrm flipV="1">
              <a:off x="5935366" y="1846387"/>
              <a:ext cx="661704" cy="779317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Straight Connector 92"/>
            <p:cNvCxnSpPr>
              <a:stCxn id="85" idx="0"/>
              <a:endCxn id="88" idx="5"/>
            </p:cNvCxnSpPr>
            <p:nvPr/>
          </p:nvCxnSpPr>
          <p:spPr bwMode="auto">
            <a:xfrm flipH="1" flipV="1">
              <a:off x="7208508" y="1846387"/>
              <a:ext cx="661703" cy="779317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Straight Connector 93"/>
            <p:cNvCxnSpPr>
              <a:stCxn id="57" idx="0"/>
              <a:endCxn id="84" idx="5"/>
            </p:cNvCxnSpPr>
            <p:nvPr/>
          </p:nvCxnSpPr>
          <p:spPr bwMode="auto">
            <a:xfrm flipH="1" flipV="1">
              <a:off x="6164655" y="3134233"/>
              <a:ext cx="173803" cy="902634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Straight Connector 94"/>
            <p:cNvCxnSpPr>
              <a:stCxn id="58" idx="0"/>
              <a:endCxn id="85" idx="3"/>
            </p:cNvCxnSpPr>
            <p:nvPr/>
          </p:nvCxnSpPr>
          <p:spPr bwMode="auto">
            <a:xfrm flipV="1">
              <a:off x="7305880" y="3134233"/>
              <a:ext cx="335042" cy="902634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Straight Connector 95"/>
            <p:cNvCxnSpPr>
              <a:stCxn id="44" idx="0"/>
              <a:endCxn id="56" idx="3"/>
            </p:cNvCxnSpPr>
            <p:nvPr/>
          </p:nvCxnSpPr>
          <p:spPr bwMode="auto">
            <a:xfrm flipV="1">
              <a:off x="5209799" y="4375886"/>
              <a:ext cx="169614" cy="995472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Straight Connector 96"/>
            <p:cNvCxnSpPr>
              <a:stCxn id="59" idx="0"/>
              <a:endCxn id="85" idx="5"/>
            </p:cNvCxnSpPr>
            <p:nvPr/>
          </p:nvCxnSpPr>
          <p:spPr bwMode="auto">
            <a:xfrm flipH="1" flipV="1">
              <a:off x="8099500" y="3134233"/>
              <a:ext cx="335041" cy="902634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2" name="Straight Connector 101"/>
            <p:cNvCxnSpPr>
              <a:stCxn id="45" idx="0"/>
              <a:endCxn id="56" idx="4"/>
            </p:cNvCxnSpPr>
            <p:nvPr/>
          </p:nvCxnSpPr>
          <p:spPr bwMode="auto">
            <a:xfrm flipV="1">
              <a:off x="5532273" y="4434053"/>
              <a:ext cx="0" cy="937305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" name="Straight Connector 102"/>
            <p:cNvCxnSpPr>
              <a:stCxn id="50" idx="0"/>
              <a:endCxn id="58" idx="3"/>
            </p:cNvCxnSpPr>
            <p:nvPr/>
          </p:nvCxnSpPr>
          <p:spPr bwMode="auto">
            <a:xfrm flipV="1">
              <a:off x="6822169" y="4375886"/>
              <a:ext cx="330851" cy="995472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" name="Straight Connector 103"/>
            <p:cNvCxnSpPr>
              <a:stCxn id="51" idx="0"/>
              <a:endCxn id="58" idx="4"/>
            </p:cNvCxnSpPr>
            <p:nvPr/>
          </p:nvCxnSpPr>
          <p:spPr bwMode="auto">
            <a:xfrm flipV="1">
              <a:off x="7144643" y="4434053"/>
              <a:ext cx="161237" cy="937305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Straight Connector 104"/>
            <p:cNvCxnSpPr>
              <a:stCxn id="52" idx="0"/>
              <a:endCxn id="58" idx="4"/>
            </p:cNvCxnSpPr>
            <p:nvPr/>
          </p:nvCxnSpPr>
          <p:spPr bwMode="auto">
            <a:xfrm flipH="1" flipV="1">
              <a:off x="7305880" y="4434053"/>
              <a:ext cx="161237" cy="937305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Straight Connector 105"/>
            <p:cNvCxnSpPr>
              <a:stCxn id="53" idx="0"/>
              <a:endCxn id="58" idx="5"/>
            </p:cNvCxnSpPr>
            <p:nvPr/>
          </p:nvCxnSpPr>
          <p:spPr bwMode="auto">
            <a:xfrm flipH="1" flipV="1">
              <a:off x="7458740" y="4375886"/>
              <a:ext cx="330851" cy="995472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Straight Connector 106"/>
            <p:cNvCxnSpPr>
              <a:stCxn id="54" idx="0"/>
              <a:endCxn id="59" idx="3"/>
            </p:cNvCxnSpPr>
            <p:nvPr/>
          </p:nvCxnSpPr>
          <p:spPr bwMode="auto">
            <a:xfrm flipV="1">
              <a:off x="8112065" y="4375886"/>
              <a:ext cx="169616" cy="995472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8" name="Straight Connector 107"/>
            <p:cNvCxnSpPr>
              <a:stCxn id="55" idx="0"/>
              <a:endCxn id="59" idx="4"/>
            </p:cNvCxnSpPr>
            <p:nvPr/>
          </p:nvCxnSpPr>
          <p:spPr bwMode="auto">
            <a:xfrm flipV="1">
              <a:off x="8434539" y="4434053"/>
              <a:ext cx="2" cy="937305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5" name="Straight Connector 124"/>
            <p:cNvCxnSpPr>
              <a:stCxn id="46" idx="0"/>
              <a:endCxn id="56" idx="5"/>
            </p:cNvCxnSpPr>
            <p:nvPr/>
          </p:nvCxnSpPr>
          <p:spPr bwMode="auto">
            <a:xfrm flipH="1" flipV="1">
              <a:off x="5685133" y="4375886"/>
              <a:ext cx="169614" cy="995472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7" name="Straight Connector 126"/>
            <p:cNvCxnSpPr>
              <a:stCxn id="48" idx="0"/>
              <a:endCxn id="57" idx="3"/>
            </p:cNvCxnSpPr>
            <p:nvPr/>
          </p:nvCxnSpPr>
          <p:spPr bwMode="auto">
            <a:xfrm flipV="1">
              <a:off x="6177221" y="4375886"/>
              <a:ext cx="8377" cy="995472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8" name="Straight Connector 127"/>
            <p:cNvCxnSpPr>
              <a:stCxn id="49" idx="0"/>
              <a:endCxn id="57" idx="5"/>
            </p:cNvCxnSpPr>
            <p:nvPr/>
          </p:nvCxnSpPr>
          <p:spPr bwMode="auto">
            <a:xfrm flipH="1" flipV="1">
              <a:off x="6491318" y="4375886"/>
              <a:ext cx="8377" cy="995472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7" name="Straight Connector 136"/>
            <p:cNvCxnSpPr>
              <a:stCxn id="47" idx="0"/>
              <a:endCxn id="59" idx="5"/>
            </p:cNvCxnSpPr>
            <p:nvPr/>
          </p:nvCxnSpPr>
          <p:spPr bwMode="auto">
            <a:xfrm flipH="1" flipV="1">
              <a:off x="8587401" y="4375886"/>
              <a:ext cx="169616" cy="995472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3" name="TextBox 142"/>
            <p:cNvSpPr txBox="1"/>
            <p:nvPr/>
          </p:nvSpPr>
          <p:spPr>
            <a:xfrm>
              <a:off x="5201981" y="4694441"/>
              <a:ext cx="14903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</a:rPr>
                <a:t>7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5445821" y="4694441"/>
              <a:ext cx="14903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</a:rPr>
                <a:t>7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5720141" y="4694441"/>
              <a:ext cx="14903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</a:rPr>
                <a:t>8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6101141" y="4694441"/>
              <a:ext cx="14903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</a:rPr>
                <a:t>6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6436421" y="4694441"/>
              <a:ext cx="14903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</a:rPr>
                <a:t>6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6905978" y="4694441"/>
              <a:ext cx="14903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</a:rPr>
                <a:t>2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7127576" y="4694441"/>
              <a:ext cx="14903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</a:rPr>
                <a:t>2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7330226" y="4694441"/>
              <a:ext cx="14903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</a:rPr>
                <a:t>3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7555943" y="4694441"/>
              <a:ext cx="14903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</a:rPr>
                <a:t>5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8097581" y="4694441"/>
              <a:ext cx="14903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</a:rPr>
                <a:t>1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8341421" y="4694441"/>
              <a:ext cx="14903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</a:rPr>
                <a:t>1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8585261" y="4694441"/>
              <a:ext cx="14903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</a:rPr>
                <a:t>4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5537261" y="3345701"/>
              <a:ext cx="14903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</a:rPr>
                <a:t>9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6192581" y="3345701"/>
              <a:ext cx="14903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</a:rPr>
                <a:t>9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7256404" y="3391867"/>
              <a:ext cx="30777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</a:rPr>
                <a:t>10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8109844" y="3391867"/>
              <a:ext cx="30777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</a:rPr>
                <a:t>10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6134350" y="2035507"/>
              <a:ext cx="29636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</a:rPr>
                <a:t>11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7399270" y="2035507"/>
              <a:ext cx="29636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</a:rPr>
                <a:t>11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4924750" y="4016140"/>
                  <a:ext cx="274819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40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4750" y="4016140"/>
                  <a:ext cx="274819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40000" r="-4444" b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/>
              <p:cNvSpPr txBox="1"/>
              <p:nvPr/>
            </p:nvSpPr>
            <p:spPr>
              <a:xfrm>
                <a:off x="1613114" y="1239736"/>
                <a:ext cx="355290" cy="4924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32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114" y="1239736"/>
                <a:ext cx="355290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/>
              <p:cNvSpPr txBox="1"/>
              <p:nvPr/>
            </p:nvSpPr>
            <p:spPr>
              <a:xfrm>
                <a:off x="5420227" y="1239736"/>
                <a:ext cx="452047" cy="4924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32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32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0227" y="1239736"/>
                <a:ext cx="452047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392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ZWICK@FZFMRKMFUVWYY57I" val="5101"/>
</p:tagLst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1">
        <a:spAutoFit/>
      </a:bodyPr>
      <a:lstStyle>
        <a:defPPr algn="ctr">
          <a:defRPr dirty="0">
            <a:cs typeface="Times New Roman" panose="02020603050405020304" pitchFamily="18" charset="0"/>
          </a:defRPr>
        </a:defPPr>
      </a:lstStyle>
    </a:tx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21247</TotalTime>
  <Words>6600</Words>
  <Application>Microsoft Office PowerPoint</Application>
  <PresentationFormat>On-screen Show (4:3)</PresentationFormat>
  <Paragraphs>669</Paragraphs>
  <Slides>53</Slides>
  <Notes>42</Notes>
  <HiddenSlides>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3" baseType="lpstr">
      <vt:lpstr>ＭＳ Ｐゴシック</vt:lpstr>
      <vt:lpstr>ＭＳ Ｐゴシック</vt:lpstr>
      <vt:lpstr>SimSun</vt:lpstr>
      <vt:lpstr>Arial</vt:lpstr>
      <vt:lpstr>Cambria Math</vt:lpstr>
      <vt:lpstr>Comic Sans MS</vt:lpstr>
      <vt:lpstr>Symbol</vt:lpstr>
      <vt:lpstr>Times New Roman</vt:lpstr>
      <vt:lpstr>Wingdings</vt:lpstr>
      <vt:lpstr>Standarddesign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off-line LCA problem</vt:lpstr>
      <vt:lpstr>The off-line LCA problem [(Tarjan (1979)]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Cell Probe Complexity</dc:title>
  <dc:creator>haimk</dc:creator>
  <cp:lastModifiedBy>Uri Zwick</cp:lastModifiedBy>
  <cp:revision>714</cp:revision>
  <dcterms:created xsi:type="dcterms:W3CDTF">2010-12-27T20:22:31Z</dcterms:created>
  <dcterms:modified xsi:type="dcterms:W3CDTF">2021-10-20T06:15:05Z</dcterms:modified>
</cp:coreProperties>
</file>