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1"/>
  </p:notesMasterIdLst>
  <p:handoutMasterIdLst>
    <p:handoutMasterId r:id="rId62"/>
  </p:handoutMasterIdLst>
  <p:sldIdLst>
    <p:sldId id="764" r:id="rId3"/>
    <p:sldId id="795" r:id="rId4"/>
    <p:sldId id="851" r:id="rId5"/>
    <p:sldId id="796" r:id="rId6"/>
    <p:sldId id="797" r:id="rId7"/>
    <p:sldId id="815" r:id="rId8"/>
    <p:sldId id="816" r:id="rId9"/>
    <p:sldId id="814" r:id="rId10"/>
    <p:sldId id="817" r:id="rId11"/>
    <p:sldId id="818" r:id="rId12"/>
    <p:sldId id="799" r:id="rId13"/>
    <p:sldId id="802" r:id="rId14"/>
    <p:sldId id="807" r:id="rId15"/>
    <p:sldId id="808" r:id="rId16"/>
    <p:sldId id="794" r:id="rId17"/>
    <p:sldId id="801" r:id="rId18"/>
    <p:sldId id="798" r:id="rId19"/>
    <p:sldId id="856" r:id="rId20"/>
    <p:sldId id="819" r:id="rId21"/>
    <p:sldId id="820" r:id="rId22"/>
    <p:sldId id="803" r:id="rId23"/>
    <p:sldId id="783" r:id="rId24"/>
    <p:sldId id="825" r:id="rId25"/>
    <p:sldId id="809" r:id="rId26"/>
    <p:sldId id="810" r:id="rId27"/>
    <p:sldId id="811" r:id="rId28"/>
    <p:sldId id="826" r:id="rId29"/>
    <p:sldId id="827" r:id="rId30"/>
    <p:sldId id="828" r:id="rId31"/>
    <p:sldId id="829" r:id="rId32"/>
    <p:sldId id="831" r:id="rId33"/>
    <p:sldId id="830" r:id="rId34"/>
    <p:sldId id="813" r:id="rId35"/>
    <p:sldId id="812" r:id="rId36"/>
    <p:sldId id="804" r:id="rId37"/>
    <p:sldId id="784" r:id="rId38"/>
    <p:sldId id="836" r:id="rId39"/>
    <p:sldId id="835" r:id="rId40"/>
    <p:sldId id="805" r:id="rId41"/>
    <p:sldId id="837" r:id="rId42"/>
    <p:sldId id="786" r:id="rId43"/>
    <p:sldId id="838" r:id="rId44"/>
    <p:sldId id="822" r:id="rId45"/>
    <p:sldId id="823" r:id="rId46"/>
    <p:sldId id="839" r:id="rId47"/>
    <p:sldId id="824" r:id="rId48"/>
    <p:sldId id="806" r:id="rId49"/>
    <p:sldId id="840" r:id="rId50"/>
    <p:sldId id="841" r:id="rId51"/>
    <p:sldId id="843" r:id="rId52"/>
    <p:sldId id="842" r:id="rId53"/>
    <p:sldId id="847" r:id="rId54"/>
    <p:sldId id="848" r:id="rId55"/>
    <p:sldId id="855" r:id="rId56"/>
    <p:sldId id="854" r:id="rId57"/>
    <p:sldId id="849" r:id="rId58"/>
    <p:sldId id="852" r:id="rId59"/>
    <p:sldId id="853" r:id="rId60"/>
  </p:sldIdLst>
  <p:sldSz cx="9144000" cy="6858000" type="screen4x3"/>
  <p:notesSz cx="6845300" cy="9348788"/>
  <p:custDataLst>
    <p:tags r:id="rId63"/>
  </p:custDataLst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5">
          <p15:clr>
            <a:srgbClr val="A4A3A4"/>
          </p15:clr>
        </p15:guide>
        <p15:guide id="2" pos="1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FF"/>
    <a:srgbClr val="33CC33"/>
    <a:srgbClr val="CC6600"/>
    <a:srgbClr val="FF9900"/>
    <a:srgbClr val="FF33CC"/>
    <a:srgbClr val="FF0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2610" autoAdjust="0"/>
  </p:normalViewPr>
  <p:slideViewPr>
    <p:cSldViewPr snapToGrid="0" snapToObjects="1">
      <p:cViewPr varScale="1">
        <p:scale>
          <a:sx n="64" d="100"/>
          <a:sy n="64" d="100"/>
        </p:scale>
        <p:origin x="784" y="36"/>
      </p:cViewPr>
      <p:guideLst>
        <p:guide orient="horz" pos="1965"/>
        <p:guide pos="1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82063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882063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BF643B70-72F5-4B02-974E-5E4037605E65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58743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5850" y="701675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40238"/>
            <a:ext cx="5019675" cy="420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82063"/>
            <a:ext cx="296703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882063"/>
            <a:ext cx="2967037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Times New Roman" pitchFamily="18" charset="0"/>
              </a:defRPr>
            </a:lvl1pPr>
          </a:lstStyle>
          <a:p>
            <a:pPr>
              <a:defRPr/>
            </a:pPr>
            <a:fld id="{AE625E25-DBEC-4BC3-AC7F-0F9EA8BA7535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51763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7798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43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13278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54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608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55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7414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57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9855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640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8475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01ACEB-DCF7-4717-AC59-AC5F9DB55067}" type="slidenum">
              <a:rPr lang="he-IL">
                <a:solidFill>
                  <a:prstClr val="black"/>
                </a:solidFill>
              </a:rPr>
              <a:pPr/>
              <a:t>5</a:t>
            </a:fld>
            <a:endParaRPr lang="en-GB">
              <a:solidFill>
                <a:prstClr val="black"/>
              </a:solidFill>
            </a:endParaRPr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8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3125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465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226" indent="-27354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194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871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549" indent="-218839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7227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904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582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20259" indent="-21883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alt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494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5517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4052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1F73D6-241D-4BBB-BFEC-227D9ACB7202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4389C0-034B-4629-98AF-BB6D02A1E077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C6F6B-35D0-4536-B3C2-37B802F3CA98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22EDA-3C43-40BD-977F-87699513D50A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52425"/>
            <a:ext cx="19431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52425"/>
            <a:ext cx="56769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FAF06-9830-4676-B7DE-A24A875F9C71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8750E-1E0E-4611-BC79-1B4E06425662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3D212A0-33AB-49AF-AD12-E6603F6ADB4B}" type="slidenum">
              <a:rPr lang="he-IL"/>
              <a:pPr/>
              <a:t>‹#›</a:t>
            </a:fld>
            <a:endParaRPr lang="en-GB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82208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4BA8E946-F465-49CB-BC98-1AB064A4AF09}" type="slidenum">
              <a:rPr lang="he-IL"/>
              <a:pPr/>
              <a:t>‹#›</a:t>
            </a:fld>
            <a:endParaRPr lang="en-GB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650041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r">
              <a:defRPr sz="36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558CBC7-2C53-41C4-AB16-504CECE36C8B}" type="slidenum">
              <a:rPr lang="he-IL"/>
              <a:pPr/>
              <a:t>‹#›</a:t>
            </a:fld>
            <a:endParaRPr lang="en-GB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10330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920" y="1604329"/>
            <a:ext cx="404352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680" y="1604329"/>
            <a:ext cx="4044960" cy="4524955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A3A7C3B-BA08-4D23-B15A-C18327D71144}" type="slidenum">
              <a:rPr lang="he-IL"/>
              <a:pPr/>
              <a:t>‹#›</a:t>
            </a:fld>
            <a:endParaRPr lang="en-GB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459956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27E7C34-8286-44E8-A5FB-6929FE700472}" type="slidenum">
              <a:rPr lang="he-IL"/>
              <a:pPr/>
              <a:t>‹#›</a:t>
            </a:fld>
            <a:endParaRPr lang="en-GB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918249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F311F2A-877A-446D-972A-471E3F932892}" type="slidenum">
              <a:rPr lang="he-IL"/>
              <a:pPr/>
              <a:t>‹#›</a:t>
            </a:fld>
            <a:endParaRPr lang="en-GB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257337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3E54481A-9D47-4DC3-BD00-60714AF48142}" type="slidenum">
              <a:rPr lang="he-IL"/>
              <a:pPr/>
              <a:t>‹#›</a:t>
            </a:fld>
            <a:endParaRPr lang="en-GB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1700881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r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B23F7C4C-3F47-4652-BB6B-9968ADB4270E}" type="slidenum">
              <a:rPr lang="he-IL"/>
              <a:pPr/>
              <a:t>‹#›</a:t>
            </a:fld>
            <a:endParaRPr lang="en-GB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67615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C7408-BFB9-4F4B-B3E6-0E0B9555CF6E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0F68C-BBD2-46E1-B90F-66FA6C580677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r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8B3E442-5338-4F4D-AA16-D938BE13CA37}" type="slidenum">
              <a:rPr lang="he-IL"/>
              <a:pPr/>
              <a:t>‹#›</a:t>
            </a:fld>
            <a:endParaRPr lang="en-GB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69696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5CB029B-FDDF-4478-82D0-E1F66FF1A89F}" type="slidenum">
              <a:rPr lang="he-IL"/>
              <a:pPr/>
              <a:t>‹#›</a:t>
            </a:fld>
            <a:endParaRPr lang="en-GB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8261149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8320" y="273629"/>
            <a:ext cx="2056320" cy="585565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920" y="273629"/>
            <a:ext cx="6032160" cy="585565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8451804-56E7-4A54-888B-59DB5537F2AB}" type="slidenum">
              <a:rPr lang="he-IL"/>
              <a:pPr/>
              <a:t>‹#›</a:t>
            </a:fld>
            <a:endParaRPr lang="en-GB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341073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8226720" cy="114348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457920" y="6247376"/>
            <a:ext cx="2126880" cy="47237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3127680" y="6247376"/>
            <a:ext cx="2897280" cy="47237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6556321" y="6247376"/>
            <a:ext cx="2128320" cy="472370"/>
          </a:xfrm>
        </p:spPr>
        <p:txBody>
          <a:bodyPr/>
          <a:lstStyle>
            <a:lvl1pPr>
              <a:defRPr/>
            </a:lvl1pPr>
          </a:lstStyle>
          <a:p>
            <a:fld id="{B3B62FD1-9847-4183-A022-59E66F4BB3CF}" type="slidenum">
              <a:rPr lang="he-IL"/>
              <a:pPr/>
              <a:t>‹#›</a:t>
            </a:fld>
            <a:endParaRPr lang="en-GB"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80280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9E4F3-E4B5-4CF0-86FF-C9E9C4A8D9FB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4482C9-A053-4606-A934-19A999DF17D1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52A10B-AFF9-439F-B4DF-ACB91EB5A23B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112AF0-5082-4FCD-AC9F-D1DCC37E7248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AA276-62C2-4EF6-BF67-0F520333651A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30BCC-4FE8-4323-9D37-EB2FF5EE1240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695471-09FF-451D-8B0B-9341A341AC58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8EE813-DA2D-4777-91FF-653FB650E136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C28E6C-00EA-4A9D-A529-A256D18F3259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22045-5F67-491E-BB82-F45F889CE585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B452F-C285-4051-9771-43C3534AAE1C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1C91C-9EEF-49BE-AA94-4E87577EEE09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6018B8-5B6A-4ECF-A9E0-15E862929F1F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849B4-BABD-4604-B49B-AA22EABF32C6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52425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titeltypografi i masteren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Klik for at redigere teksttypografierne i masteren</a:t>
            </a:r>
          </a:p>
          <a:p>
            <a:pPr lvl="1"/>
            <a:r>
              <a:rPr lang="da-DK" smtClean="0"/>
              <a:t>Andet niveau</a:t>
            </a:r>
          </a:p>
          <a:p>
            <a:pPr lvl="2"/>
            <a:r>
              <a:rPr lang="da-DK" smtClean="0"/>
              <a:t>Tredje niveau</a:t>
            </a:r>
          </a:p>
          <a:p>
            <a:pPr lvl="3"/>
            <a:r>
              <a:rPr lang="da-DK" smtClean="0"/>
              <a:t>Fjerde niveau</a:t>
            </a:r>
          </a:p>
          <a:p>
            <a:pPr lvl="4"/>
            <a:r>
              <a:rPr lang="da-DK" smtClean="0"/>
              <a:t>Femte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fld id="{40812B7B-985F-4055-9F8F-BD4DB8581CAB}" type="datetime1">
              <a:rPr lang="en-US"/>
              <a:pPr>
                <a:defRPr/>
              </a:pPr>
              <a:t>19-Oct-21</a:t>
            </a:fld>
            <a:endParaRPr lang="da-D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Times New Roman" pitchFamily="18" charset="0"/>
              </a:defRPr>
            </a:lvl1pPr>
          </a:lstStyle>
          <a:p>
            <a:pPr>
              <a:defRPr/>
            </a:pPr>
            <a:fld id="{17F3696A-42C3-494D-9C8C-06B87DB4B428}" type="slidenum">
              <a:rPr lang="he-IL"/>
              <a:pPr>
                <a:defRPr/>
              </a:pPr>
              <a:t>‹#›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920" y="273629"/>
            <a:ext cx="8226720" cy="114348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920" y="1604329"/>
            <a:ext cx="8226720" cy="452495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57920" y="6247376"/>
            <a:ext cx="2126880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defTabSz="414726" hangingPunct="0">
              <a:buClr>
                <a:srgbClr val="000000"/>
              </a:buClr>
              <a:buSzPct val="45000"/>
              <a:buFont typeface="StarSymbol" charset="0"/>
              <a:buNone/>
            </a:pPr>
            <a:endParaRPr lang="en-GB">
              <a:ea typeface="Arial Unicode MS" pitchFamily="34" charset="-128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7680" y="6247376"/>
            <a:ext cx="2897280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tabLst>
                <a:tab pos="656650" algn="l"/>
                <a:tab pos="1313299" algn="l"/>
                <a:tab pos="1969949" algn="l"/>
                <a:tab pos="2626599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defTabSz="414726" hangingPunct="0">
              <a:buClr>
                <a:srgbClr val="000000"/>
              </a:buClr>
              <a:buSzPct val="45000"/>
              <a:buFont typeface="StarSymbol" charset="0"/>
              <a:buNone/>
            </a:pPr>
            <a:endParaRPr lang="en-GB">
              <a:ea typeface="Arial Unicode MS" pitchFamily="34" charset="-128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21" y="6247376"/>
            <a:ext cx="2128320" cy="4723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656650" algn="l"/>
                <a:tab pos="1313299" algn="l"/>
                <a:tab pos="1969949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Arial" pitchFamily="34" charset="0"/>
              </a:defRPr>
            </a:lvl1pPr>
          </a:lstStyle>
          <a:p>
            <a:pPr defTabSz="414726" hangingPunct="0">
              <a:buClr>
                <a:srgbClr val="000000"/>
              </a:buClr>
              <a:buSzPct val="45000"/>
              <a:buFont typeface="StarSymbol" charset="0"/>
              <a:buNone/>
            </a:pPr>
            <a:fld id="{0E491FC0-88B1-48E7-A965-EDCF8BA5F483}" type="slidenum">
              <a:rPr lang="he-IL">
                <a:ea typeface="Arial Unicode MS" pitchFamily="34" charset="-128"/>
              </a:rPr>
              <a:pPr defTabSz="414726" hangingPunct="0">
                <a:buClr>
                  <a:srgbClr val="000000"/>
                </a:buClr>
                <a:buSzPct val="45000"/>
                <a:buFont typeface="StarSymbol" charset="0"/>
                <a:buNone/>
              </a:pPr>
              <a:t>‹#›</a:t>
            </a:fld>
            <a:endParaRPr lang="en-GB">
              <a:ea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26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414726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391686" indent="-195843" algn="l" defTabSz="414726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2pPr>
      <a:lvl3pPr marL="587529" indent="-195843" algn="l" defTabSz="414726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3pPr>
      <a:lvl4pPr marL="781932" indent="-194403" algn="l" defTabSz="414726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4pPr>
      <a:lvl5pPr marL="979214" indent="-197283" algn="l" defTabSz="414726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5pPr>
      <a:lvl6pPr marL="1393941" indent="-197283" algn="l" defTabSz="414726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6pPr>
      <a:lvl7pPr marL="1808667" indent="-197283" algn="l" defTabSz="414726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7pPr>
      <a:lvl8pPr marL="2223393" indent="-197283" algn="l" defTabSz="414726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8pPr>
      <a:lvl9pPr marL="2638119" indent="-197283" algn="l" defTabSz="414726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Arial Unicode MS" pitchFamily="34" charset="-128"/>
          <a:cs typeface="Arial Unicode MS" pitchFamily="34" charset="-128"/>
        </a:defRPr>
      </a:lvl9pPr>
    </p:titleStyle>
    <p:bodyStyle>
      <a:lvl1pPr marL="391686" indent="-293764" algn="l" defTabSz="414726" rtl="0" fontAlgn="base" hangingPunct="0">
        <a:lnSpc>
          <a:spcPct val="93000"/>
        </a:lnSpc>
        <a:spcBef>
          <a:spcPct val="0"/>
        </a:spcBef>
        <a:spcAft>
          <a:spcPts val="1293"/>
        </a:spcAft>
        <a:buClr>
          <a:srgbClr val="000000"/>
        </a:buClr>
        <a:buSzPct val="45000"/>
        <a:buFont typeface="StarSymbol" charset="0"/>
        <a:buChar char="●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781932" indent="-259204" algn="l" defTabSz="414726" rtl="0" fontAlgn="base" hangingPunct="0">
        <a:lnSpc>
          <a:spcPct val="93000"/>
        </a:lnSpc>
        <a:spcBef>
          <a:spcPct val="0"/>
        </a:spcBef>
        <a:spcAft>
          <a:spcPts val="1032"/>
        </a:spcAft>
        <a:buClr>
          <a:srgbClr val="000000"/>
        </a:buClr>
        <a:buSzPct val="75000"/>
        <a:buFont typeface="StarSymbol" charset="0"/>
        <a:buChar char="–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175057" indent="-195843" algn="l" defTabSz="414726" rtl="0" fontAlgn="base" hangingPunct="0">
        <a:lnSpc>
          <a:spcPct val="93000"/>
        </a:lnSpc>
        <a:spcBef>
          <a:spcPct val="0"/>
        </a:spcBef>
        <a:spcAft>
          <a:spcPts val="771"/>
        </a:spcAft>
        <a:buClr>
          <a:srgbClr val="000000"/>
        </a:buClr>
        <a:buSzPct val="45000"/>
        <a:buFont typeface="StarSymbol" charset="0"/>
        <a:buChar char="●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566743" indent="-195843" algn="l" defTabSz="414726" rtl="0" fontAlgn="base" hangingPunct="0">
        <a:lnSpc>
          <a:spcPct val="93000"/>
        </a:lnSpc>
        <a:spcBef>
          <a:spcPct val="0"/>
        </a:spcBef>
        <a:spcAft>
          <a:spcPts val="522"/>
        </a:spcAft>
        <a:buClr>
          <a:srgbClr val="000000"/>
        </a:buClr>
        <a:buSzPct val="75000"/>
        <a:buFont typeface="StarSymbol" charset="0"/>
        <a:buChar char="–"/>
        <a:defRPr sz="1800">
          <a:solidFill>
            <a:srgbClr val="000000"/>
          </a:solidFill>
          <a:latin typeface="+mn-lt"/>
          <a:ea typeface="+mn-ea"/>
          <a:cs typeface="+mn-cs"/>
        </a:defRPr>
      </a:lvl4pPr>
      <a:lvl5pPr marL="1958429" indent="-195843" algn="l" defTabSz="4147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StarSymbol" charset="0"/>
        <a:buChar char="●"/>
        <a:defRPr sz="1800">
          <a:solidFill>
            <a:srgbClr val="000000"/>
          </a:solidFill>
          <a:latin typeface="+mn-lt"/>
          <a:ea typeface="+mn-ea"/>
          <a:cs typeface="+mn-cs"/>
        </a:defRPr>
      </a:lvl5pPr>
      <a:lvl6pPr marL="2373155" indent="-195843" algn="l" defTabSz="4147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StarSymbol" charset="0"/>
        <a:buChar char="●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787881" indent="-195843" algn="l" defTabSz="4147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StarSymbol" charset="0"/>
        <a:buChar char="●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202607" indent="-195843" algn="l" defTabSz="4147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StarSymbol" charset="0"/>
        <a:buChar char="●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617333" indent="-195843" algn="l" defTabSz="414726" rtl="0" fontAlgn="base" hangingPunct="0">
        <a:lnSpc>
          <a:spcPct val="93000"/>
        </a:lnSpc>
        <a:spcBef>
          <a:spcPct val="0"/>
        </a:spcBef>
        <a:spcAft>
          <a:spcPts val="261"/>
        </a:spcAft>
        <a:buClr>
          <a:srgbClr val="000000"/>
        </a:buClr>
        <a:buSzPct val="45000"/>
        <a:buFont typeface="StarSymbol" charset="0"/>
        <a:buChar char="●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r" defTabSz="829452" rtl="1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0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0" Type="http://schemas.openxmlformats.org/officeDocument/2006/relationships/image" Target="../media/image36.png"/><Relationship Id="rId4" Type="http://schemas.openxmlformats.org/officeDocument/2006/relationships/image" Target="../media/image120.png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80.png"/><Relationship Id="rId5" Type="http://schemas.openxmlformats.org/officeDocument/2006/relationships/image" Target="../media/image38.png"/><Relationship Id="rId4" Type="http://schemas.openxmlformats.org/officeDocument/2006/relationships/image" Target="../media/image9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2.png"/><Relationship Id="rId2" Type="http://schemas.openxmlformats.org/officeDocument/2006/relationships/image" Target="../media/image4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2.png"/><Relationship Id="rId2" Type="http://schemas.openxmlformats.org/officeDocument/2006/relationships/image" Target="../media/image4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1.png"/><Relationship Id="rId4" Type="http://schemas.openxmlformats.org/officeDocument/2006/relationships/image" Target="../media/image48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511.png"/><Relationship Id="rId5" Type="http://schemas.openxmlformats.org/officeDocument/2006/relationships/image" Target="../media/image440.png"/><Relationship Id="rId10" Type="http://schemas.openxmlformats.org/officeDocument/2006/relationships/image" Target="../media/image490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tags" Target="../tags/tag4.xml"/><Relationship Id="rId7" Type="http://schemas.openxmlformats.org/officeDocument/2006/relationships/image" Target="../media/image6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0.png"/><Relationship Id="rId4" Type="http://schemas.openxmlformats.org/officeDocument/2006/relationships/image" Target="../media/image6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0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0.png"/><Relationship Id="rId4" Type="http://schemas.openxmlformats.org/officeDocument/2006/relationships/image" Target="../media/image7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1.png"/><Relationship Id="rId4" Type="http://schemas.openxmlformats.org/officeDocument/2006/relationships/image" Target="../media/image7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820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09.png"/><Relationship Id="rId7" Type="http://schemas.openxmlformats.org/officeDocument/2006/relationships/image" Target="../media/image116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95.png"/><Relationship Id="rId7" Type="http://schemas.openxmlformats.org/officeDocument/2006/relationships/image" Target="../media/image1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10" Type="http://schemas.openxmlformats.org/officeDocument/2006/relationships/image" Target="../media/image129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0.png"/><Relationship Id="rId7" Type="http://schemas.openxmlformats.org/officeDocument/2006/relationships/image" Target="../media/image12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0.png"/><Relationship Id="rId5" Type="http://schemas.openxmlformats.org/officeDocument/2006/relationships/image" Target="../media/image1250.png"/><Relationship Id="rId4" Type="http://schemas.openxmlformats.org/officeDocument/2006/relationships/image" Target="../media/image95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280.png"/><Relationship Id="rId7" Type="http://schemas.openxmlformats.org/officeDocument/2006/relationships/image" Target="../media/image134.png"/><Relationship Id="rId2" Type="http://schemas.openxmlformats.org/officeDocument/2006/relationships/image" Target="../media/image12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290.png"/><Relationship Id="rId9" Type="http://schemas.openxmlformats.org/officeDocument/2006/relationships/image" Target="../media/image1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10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0.png"/><Relationship Id="rId5" Type="http://schemas.openxmlformats.org/officeDocument/2006/relationships/image" Target="../media/image810.png"/><Relationship Id="rId4" Type="http://schemas.openxmlformats.org/officeDocument/2006/relationships/image" Target="../media/image710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77794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Minimum Spanning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" name="Group 17"/>
          <p:cNvGrpSpPr>
            <a:grpSpLocks/>
          </p:cNvGrpSpPr>
          <p:nvPr/>
        </p:nvGrpSpPr>
        <p:grpSpPr bwMode="auto">
          <a:xfrm>
            <a:off x="1552575" y="2917335"/>
            <a:ext cx="6038850" cy="1212986"/>
            <a:chOff x="1032" y="2989"/>
            <a:chExt cx="3804" cy="744"/>
          </a:xfrm>
        </p:grpSpPr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1032" y="2989"/>
              <a:ext cx="3803" cy="4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rgbClr val="333399"/>
                  </a:solidFill>
                </a:rPr>
                <a:t>Uri Zwick</a:t>
              </a:r>
              <a:endParaRPr lang="zh-CN" altLang="en-US" sz="2000" b="1" dirty="0">
                <a:solidFill>
                  <a:srgbClr val="33CC33"/>
                </a:solidFill>
                <a:latin typeface="Comic Sans MS" pitchFamily="66" charset="0"/>
                <a:ea typeface="SimSun" pitchFamily="2" charset="-122"/>
              </a:endParaRPr>
            </a:p>
          </p:txBody>
        </p:sp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1033" y="3321"/>
              <a:ext cx="3803" cy="4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lang="en-US" sz="4000" b="1" dirty="0">
                  <a:solidFill>
                    <a:srgbClr val="33CC33"/>
                  </a:solidFill>
                </a:rPr>
                <a:t>Tel Aviv University</a:t>
              </a:r>
              <a:endParaRPr lang="zh-CN" altLang="en-US" sz="2000" b="1" dirty="0">
                <a:solidFill>
                  <a:srgbClr val="33CC33"/>
                </a:solidFill>
                <a:latin typeface="Comic Sans MS" pitchFamily="66" charset="0"/>
                <a:ea typeface="SimSun" pitchFamily="2" charset="-122"/>
              </a:endParaRPr>
            </a:p>
          </p:txBody>
        </p:sp>
      </p:grp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7490" y="4712149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</a:defRPr>
            </a:lvl9pPr>
          </a:lstStyle>
          <a:p>
            <a:r>
              <a:rPr lang="da-DK" sz="3200" kern="0" dirty="0" smtClean="0">
                <a:solidFill>
                  <a:srgbClr val="000000"/>
                </a:solidFill>
                <a:latin typeface="Arial"/>
              </a:rPr>
              <a:t>October 2015</a:t>
            </a:r>
            <a:br>
              <a:rPr lang="da-DK" sz="3200" kern="0" dirty="0" smtClean="0">
                <a:solidFill>
                  <a:srgbClr val="000000"/>
                </a:solidFill>
                <a:latin typeface="Arial"/>
              </a:rPr>
            </a:br>
            <a:r>
              <a:rPr lang="da-DK" sz="2400" kern="0" dirty="0" smtClean="0">
                <a:solidFill>
                  <a:srgbClr val="000000"/>
                </a:solidFill>
                <a:latin typeface="Arial"/>
              </a:rPr>
              <a:t>Updated: October 31, 2017</a:t>
            </a:r>
            <a:br>
              <a:rPr lang="da-DK" sz="2400" kern="0" dirty="0" smtClean="0">
                <a:solidFill>
                  <a:srgbClr val="000000"/>
                </a:solidFill>
                <a:latin typeface="Arial"/>
              </a:rPr>
            </a:br>
            <a:r>
              <a:rPr lang="da-DK" sz="2400" kern="0" dirty="0" smtClean="0">
                <a:solidFill>
                  <a:srgbClr val="000000"/>
                </a:solidFill>
                <a:latin typeface="Arial"/>
              </a:rPr>
              <a:t>Updated: </a:t>
            </a:r>
            <a:r>
              <a:rPr lang="da-DK" sz="2400" kern="0" smtClean="0">
                <a:solidFill>
                  <a:srgbClr val="000000"/>
                </a:solidFill>
                <a:latin typeface="Arial"/>
              </a:rPr>
              <a:t>October </a:t>
            </a:r>
            <a:r>
              <a:rPr lang="da-DK" sz="2400" kern="0" smtClean="0">
                <a:solidFill>
                  <a:srgbClr val="000000"/>
                </a:solidFill>
                <a:latin typeface="Arial"/>
              </a:rPr>
              <a:t>20, </a:t>
            </a:r>
            <a:r>
              <a:rPr lang="da-DK" sz="2400" kern="0" dirty="0" smtClean="0">
                <a:solidFill>
                  <a:srgbClr val="000000"/>
                </a:solidFill>
                <a:latin typeface="Arial"/>
              </a:rPr>
              <a:t>2021</a:t>
            </a:r>
            <a:endParaRPr lang="en-US" sz="2400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0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276656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kern="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Inverse Ackermann’s function</a:t>
            </a:r>
            <a:endParaRPr lang="en-US" sz="4800" kern="0" dirty="0" smtClean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00" y="2665752"/>
                <a:ext cx="9141500" cy="67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ox>
                                  <m:boxPr>
                                    <m:ctrlPr>
                                      <a:rPr lang="en-US" sz="32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320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32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n-US" sz="32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num>
                                      <m:den>
                                        <m:r>
                                          <a:rPr lang="en-US" sz="32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200" dirty="0" smtClean="0">
                    <a:solidFill>
                      <a:schemeClr val="accent2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" y="2665752"/>
                <a:ext cx="9141500" cy="670633"/>
              </a:xfrm>
              <a:prstGeom prst="rect">
                <a:avLst/>
              </a:prstGeom>
              <a:blipFill rotWithShape="0">
                <a:blip r:embed="rId2"/>
                <a:stretch>
                  <a:fillRect t="-8182" b="-2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128325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Column inverses: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9983" y="3506801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is an </a:t>
                </a:r>
                <a:r>
                  <a:rPr lang="en-US" i="1" dirty="0" smtClean="0"/>
                  <a:t>extremely</a:t>
                </a:r>
                <a:r>
                  <a:rPr lang="en-US" dirty="0" smtClean="0"/>
                  <a:t> slowly growing function.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3" y="3506801"/>
                <a:ext cx="914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2483" y="421383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Surprisingly, it appears naturally in the analysis of </a:t>
            </a:r>
            <a:br>
              <a:rPr lang="en-US" dirty="0" smtClean="0"/>
            </a:br>
            <a:r>
              <a:rPr lang="en-US" dirty="0" smtClean="0"/>
              <a:t>various computational problems and algorithms.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993" y="5370569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Examples:</a:t>
            </a:r>
            <a:r>
              <a:rPr lang="en-US" dirty="0" smtClean="0"/>
              <a:t> Union-find, Minimum Spanning Trees,</a:t>
            </a:r>
            <a:br>
              <a:rPr lang="en-US" dirty="0" smtClean="0"/>
            </a:br>
            <a:r>
              <a:rPr lang="en-US" dirty="0" smtClean="0"/>
              <a:t>Davenport-</a:t>
            </a:r>
            <a:r>
              <a:rPr lang="en-US" dirty="0" err="1" smtClean="0"/>
              <a:t>Schinzel</a:t>
            </a:r>
            <a:r>
              <a:rPr lang="en-US" dirty="0" smtClean="0"/>
              <a:t> sequences.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990" y="1978712"/>
                <a:ext cx="91415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)≥</m:t>
                            </m:r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200" dirty="0" smtClean="0">
                    <a:solidFill>
                      <a:schemeClr val="accent2"/>
                    </a:solidFill>
                  </a:rPr>
                  <a:t> 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0" y="1978712"/>
                <a:ext cx="9141500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ular Callout 2"/>
          <p:cNvSpPr/>
          <p:nvPr/>
        </p:nvSpPr>
        <p:spPr bwMode="auto">
          <a:xfrm>
            <a:off x="7570029" y="1107653"/>
            <a:ext cx="1214204" cy="625309"/>
          </a:xfrm>
          <a:prstGeom prst="wedgeRoundRectCallout">
            <a:avLst>
              <a:gd name="adj1" fmla="val -22068"/>
              <a:gd name="adj2" fmla="val 91899"/>
              <a:gd name="adj3" fmla="val 16667"/>
            </a:avLst>
          </a:prstGeom>
          <a:solidFill>
            <a:schemeClr val="accent1">
              <a:alpha val="37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Why?</a:t>
            </a:r>
            <a:endParaRPr kumimoji="0" lang="he-I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08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  <p:bldP spid="17" grpId="0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184323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6000" kern="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Fundamental cycles</a:t>
            </a:r>
            <a:endParaRPr lang="en-US" sz="5400" kern="0" dirty="0" smtClean="0">
              <a:solidFill>
                <a:srgbClr val="FF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6058619" y="179771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4268318" y="297134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3217669" y="1766988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5546821" y="2624652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2438550" y="2400706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5569922" y="3735048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6731299" y="280183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8" name="Straight Connector 17"/>
          <p:cNvCxnSpPr>
            <a:stCxn id="4" idx="1"/>
            <a:endCxn id="5" idx="5"/>
          </p:cNvCxnSpPr>
          <p:nvPr/>
        </p:nvCxnSpPr>
        <p:spPr bwMode="auto">
          <a:xfrm flipH="1" flipV="1">
            <a:off x="3402187" y="1936498"/>
            <a:ext cx="897789" cy="106393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6" idx="0"/>
            <a:endCxn id="3" idx="3"/>
          </p:cNvCxnSpPr>
          <p:nvPr/>
        </p:nvCxnSpPr>
        <p:spPr bwMode="auto">
          <a:xfrm flipV="1">
            <a:off x="5654909" y="1967227"/>
            <a:ext cx="435368" cy="657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0" y="4682913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B050"/>
                </a:solidFill>
              </a:rPr>
              <a:t>Tree</a:t>
            </a:r>
            <a:r>
              <a:rPr lang="en-US" dirty="0" smtClean="0"/>
              <a:t> + non-</a:t>
            </a:r>
            <a:r>
              <a:rPr lang="en-US" dirty="0" smtClean="0">
                <a:solidFill>
                  <a:srgbClr val="00B050"/>
                </a:solidFill>
              </a:rPr>
              <a:t>tree</a:t>
            </a:r>
            <a:r>
              <a:rPr lang="en-US" dirty="0" smtClean="0"/>
              <a:t> edge  </a:t>
            </a:r>
            <a:r>
              <a:rPr lang="en-US" dirty="0" smtClean="0">
                <a:sym typeface="Wingdings" panose="05000000000000000000" pitchFamily="2" charset="2"/>
              </a:rPr>
              <a:t>  unique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cycle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Oval 56"/>
          <p:cNvSpPr>
            <a:spLocks noChangeAspect="1" noChangeArrowheads="1"/>
          </p:cNvSpPr>
          <p:nvPr/>
        </p:nvSpPr>
        <p:spPr bwMode="auto">
          <a:xfrm>
            <a:off x="3231849" y="3066511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8" name="Straight Connector 27"/>
          <p:cNvCxnSpPr>
            <a:stCxn id="7" idx="5"/>
            <a:endCxn id="27" idx="1"/>
          </p:cNvCxnSpPr>
          <p:nvPr/>
        </p:nvCxnSpPr>
        <p:spPr bwMode="auto">
          <a:xfrm>
            <a:off x="2623068" y="2570216"/>
            <a:ext cx="640439" cy="52537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8" idx="1"/>
            <a:endCxn id="4" idx="5"/>
          </p:cNvCxnSpPr>
          <p:nvPr/>
        </p:nvCxnSpPr>
        <p:spPr bwMode="auto">
          <a:xfrm flipH="1" flipV="1">
            <a:off x="4452836" y="3140859"/>
            <a:ext cx="1148744" cy="62327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4" idx="2"/>
            <a:endCxn id="27" idx="6"/>
          </p:cNvCxnSpPr>
          <p:nvPr/>
        </p:nvCxnSpPr>
        <p:spPr bwMode="auto">
          <a:xfrm flipH="1">
            <a:off x="3448025" y="3070646"/>
            <a:ext cx="820293" cy="9516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4" idx="6"/>
            <a:endCxn id="6" idx="2"/>
          </p:cNvCxnSpPr>
          <p:nvPr/>
        </p:nvCxnSpPr>
        <p:spPr bwMode="auto">
          <a:xfrm flipV="1">
            <a:off x="4484494" y="2723949"/>
            <a:ext cx="1062327" cy="3466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9" idx="2"/>
            <a:endCxn id="6" idx="6"/>
          </p:cNvCxnSpPr>
          <p:nvPr/>
        </p:nvCxnSpPr>
        <p:spPr bwMode="auto">
          <a:xfrm flipH="1" flipV="1">
            <a:off x="5762997" y="2723949"/>
            <a:ext cx="968302" cy="1771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56"/>
          <p:cNvSpPr>
            <a:spLocks noChangeAspect="1" noChangeArrowheads="1"/>
          </p:cNvSpPr>
          <p:nvPr/>
        </p:nvSpPr>
        <p:spPr bwMode="auto">
          <a:xfrm>
            <a:off x="2524353" y="3675271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47" name="Straight Connector 46"/>
          <p:cNvCxnSpPr>
            <a:stCxn id="39" idx="7"/>
            <a:endCxn id="27" idx="3"/>
          </p:cNvCxnSpPr>
          <p:nvPr/>
        </p:nvCxnSpPr>
        <p:spPr bwMode="auto">
          <a:xfrm flipV="1">
            <a:off x="2708871" y="3236021"/>
            <a:ext cx="554636" cy="46833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urved Connector 51"/>
          <p:cNvCxnSpPr>
            <a:stCxn id="39" idx="4"/>
            <a:endCxn id="8" idx="4"/>
          </p:cNvCxnSpPr>
          <p:nvPr/>
        </p:nvCxnSpPr>
        <p:spPr bwMode="auto">
          <a:xfrm rot="16200000" flipH="1">
            <a:off x="4125337" y="2380967"/>
            <a:ext cx="59777" cy="3045569"/>
          </a:xfrm>
          <a:prstGeom prst="curvedConnector3">
            <a:avLst>
              <a:gd name="adj1" fmla="val 647020"/>
            </a:avLst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2272" y="5314733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removal of any </a:t>
            </a:r>
            <a:r>
              <a:rPr lang="en-US" dirty="0" smtClean="0">
                <a:solidFill>
                  <a:srgbClr val="00B050"/>
                </a:solidFill>
              </a:rPr>
              <a:t>tree</a:t>
            </a:r>
            <a:r>
              <a:rPr lang="en-US" dirty="0" smtClean="0"/>
              <a:t> edge </a:t>
            </a:r>
            <a:br>
              <a:rPr lang="en-US" dirty="0" smtClean="0"/>
            </a:br>
            <a:r>
              <a:rPr lang="en-US" dirty="0" smtClean="0"/>
              <a:t>from the </a:t>
            </a:r>
            <a:r>
              <a:rPr lang="en-US" dirty="0" smtClean="0">
                <a:solidFill>
                  <a:srgbClr val="FF0000"/>
                </a:solidFill>
              </a:rPr>
              <a:t>cycle</a:t>
            </a:r>
            <a:r>
              <a:rPr lang="en-US" dirty="0" smtClean="0"/>
              <a:t> generates a new </a:t>
            </a:r>
            <a:r>
              <a:rPr lang="en-US" dirty="0" smtClean="0">
                <a:solidFill>
                  <a:srgbClr val="00B050"/>
                </a:solidFill>
              </a:rPr>
              <a:t>tree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184323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6000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Fundamental cuts</a:t>
            </a:r>
            <a:endParaRPr lang="en-US" sz="5400" kern="0" dirty="0" smtClean="0">
              <a:solidFill>
                <a:schemeClr val="accent2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6058619" y="179771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4268318" y="297134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3478924" y="194115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5546821" y="2624652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2438550" y="2400706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5569922" y="3735048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6731299" y="280183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8" name="Straight Connector 17"/>
          <p:cNvCxnSpPr>
            <a:stCxn id="4" idx="1"/>
            <a:endCxn id="5" idx="5"/>
          </p:cNvCxnSpPr>
          <p:nvPr/>
        </p:nvCxnSpPr>
        <p:spPr bwMode="auto">
          <a:xfrm flipH="1" flipV="1">
            <a:off x="3663442" y="2110667"/>
            <a:ext cx="636534" cy="88976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6" idx="0"/>
            <a:endCxn id="3" idx="3"/>
          </p:cNvCxnSpPr>
          <p:nvPr/>
        </p:nvCxnSpPr>
        <p:spPr bwMode="auto">
          <a:xfrm flipV="1">
            <a:off x="5654909" y="1967227"/>
            <a:ext cx="435368" cy="657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TextBox 40"/>
          <p:cNvSpPr txBox="1"/>
          <p:nvPr/>
        </p:nvSpPr>
        <p:spPr>
          <a:xfrm>
            <a:off x="0" y="4745977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Removing an edge from a </a:t>
            </a:r>
            <a:r>
              <a:rPr lang="en-US" dirty="0" smtClean="0">
                <a:solidFill>
                  <a:srgbClr val="00B050"/>
                </a:solidFill>
              </a:rPr>
              <a:t>spanning tree </a:t>
            </a:r>
            <a:r>
              <a:rPr lang="en-US" dirty="0" smtClean="0"/>
              <a:t>generates a </a:t>
            </a:r>
            <a:r>
              <a:rPr lang="en-US" dirty="0" smtClean="0">
                <a:solidFill>
                  <a:schemeClr val="accent2"/>
                </a:solidFill>
              </a:rPr>
              <a:t>cut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7" name="Oval 56"/>
          <p:cNvSpPr>
            <a:spLocks noChangeAspect="1" noChangeArrowheads="1"/>
          </p:cNvSpPr>
          <p:nvPr/>
        </p:nvSpPr>
        <p:spPr bwMode="auto">
          <a:xfrm>
            <a:off x="3231849" y="3066511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8" name="Straight Connector 27"/>
          <p:cNvCxnSpPr>
            <a:stCxn id="7" idx="5"/>
            <a:endCxn id="27" idx="1"/>
          </p:cNvCxnSpPr>
          <p:nvPr/>
        </p:nvCxnSpPr>
        <p:spPr bwMode="auto">
          <a:xfrm>
            <a:off x="2623068" y="2570216"/>
            <a:ext cx="640439" cy="52537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8" idx="1"/>
            <a:endCxn id="4" idx="5"/>
          </p:cNvCxnSpPr>
          <p:nvPr/>
        </p:nvCxnSpPr>
        <p:spPr bwMode="auto">
          <a:xfrm flipH="1" flipV="1">
            <a:off x="4452836" y="3140859"/>
            <a:ext cx="1148744" cy="62327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>
            <a:stCxn id="4" idx="2"/>
            <a:endCxn id="27" idx="6"/>
          </p:cNvCxnSpPr>
          <p:nvPr/>
        </p:nvCxnSpPr>
        <p:spPr bwMode="auto">
          <a:xfrm flipH="1">
            <a:off x="3448025" y="3070646"/>
            <a:ext cx="820293" cy="9516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/>
          <p:cNvCxnSpPr>
            <a:stCxn id="4" idx="6"/>
            <a:endCxn id="6" idx="2"/>
          </p:cNvCxnSpPr>
          <p:nvPr/>
        </p:nvCxnSpPr>
        <p:spPr bwMode="auto">
          <a:xfrm flipV="1">
            <a:off x="4484494" y="2723949"/>
            <a:ext cx="1062327" cy="3466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9" idx="2"/>
            <a:endCxn id="6" idx="6"/>
          </p:cNvCxnSpPr>
          <p:nvPr/>
        </p:nvCxnSpPr>
        <p:spPr bwMode="auto">
          <a:xfrm flipH="1" flipV="1">
            <a:off x="5762997" y="2723949"/>
            <a:ext cx="968302" cy="1771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56"/>
          <p:cNvSpPr>
            <a:spLocks noChangeAspect="1" noChangeArrowheads="1"/>
          </p:cNvSpPr>
          <p:nvPr/>
        </p:nvSpPr>
        <p:spPr bwMode="auto">
          <a:xfrm>
            <a:off x="2524353" y="3675271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47" name="Straight Connector 46"/>
          <p:cNvCxnSpPr>
            <a:stCxn id="39" idx="7"/>
            <a:endCxn id="27" idx="3"/>
          </p:cNvCxnSpPr>
          <p:nvPr/>
        </p:nvCxnSpPr>
        <p:spPr bwMode="auto">
          <a:xfrm flipV="1">
            <a:off x="2708871" y="3236021"/>
            <a:ext cx="554636" cy="46833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Curved Connector 51"/>
          <p:cNvCxnSpPr>
            <a:stCxn id="39" idx="4"/>
            <a:endCxn id="8" idx="4"/>
          </p:cNvCxnSpPr>
          <p:nvPr/>
        </p:nvCxnSpPr>
        <p:spPr bwMode="auto">
          <a:xfrm rot="16200000" flipH="1">
            <a:off x="4125337" y="2380967"/>
            <a:ext cx="59777" cy="3045569"/>
          </a:xfrm>
          <a:prstGeom prst="curvedConnector3">
            <a:avLst>
              <a:gd name="adj1" fmla="val 740675"/>
            </a:avLst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2272" y="5377797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Adding any edge crossing the </a:t>
            </a:r>
            <a:r>
              <a:rPr lang="en-US" dirty="0" smtClean="0">
                <a:solidFill>
                  <a:schemeClr val="accent2"/>
                </a:solidFill>
              </a:rPr>
              <a:t>cut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creates a new </a:t>
            </a:r>
            <a:r>
              <a:rPr lang="en-US" dirty="0" smtClean="0">
                <a:solidFill>
                  <a:srgbClr val="00B050"/>
                </a:solidFill>
              </a:rPr>
              <a:t>spanning tree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24" name="Curved Connector 23"/>
          <p:cNvCxnSpPr>
            <a:stCxn id="7" idx="0"/>
            <a:endCxn id="3" idx="1"/>
          </p:cNvCxnSpPr>
          <p:nvPr/>
        </p:nvCxnSpPr>
        <p:spPr bwMode="auto">
          <a:xfrm rot="5400000" flipH="1" flipV="1">
            <a:off x="4031504" y="341934"/>
            <a:ext cx="573906" cy="3543639"/>
          </a:xfrm>
          <a:prstGeom prst="curvedConnector3">
            <a:avLst>
              <a:gd name="adj1" fmla="val 175248"/>
            </a:avLst>
          </a:prstGeom>
          <a:solidFill>
            <a:srgbClr val="00B8FF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Freeform 9"/>
          <p:cNvSpPr/>
          <p:nvPr/>
        </p:nvSpPr>
        <p:spPr bwMode="auto">
          <a:xfrm>
            <a:off x="2248525" y="1633928"/>
            <a:ext cx="3237875" cy="3072983"/>
          </a:xfrm>
          <a:custGeom>
            <a:avLst/>
            <a:gdLst>
              <a:gd name="connsiteX0" fmla="*/ 0 w 3237875"/>
              <a:gd name="connsiteY0" fmla="*/ 0 h 3072983"/>
              <a:gd name="connsiteX1" fmla="*/ 1349114 w 3237875"/>
              <a:gd name="connsiteY1" fmla="*/ 1199213 h 3072983"/>
              <a:gd name="connsiteX2" fmla="*/ 2278505 w 3237875"/>
              <a:gd name="connsiteY2" fmla="*/ 2578308 h 3072983"/>
              <a:gd name="connsiteX3" fmla="*/ 3237875 w 3237875"/>
              <a:gd name="connsiteY3" fmla="*/ 3072983 h 3072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7875" h="3072983">
                <a:moveTo>
                  <a:pt x="0" y="0"/>
                </a:moveTo>
                <a:cubicBezTo>
                  <a:pt x="484681" y="384747"/>
                  <a:pt x="969363" y="769495"/>
                  <a:pt x="1349114" y="1199213"/>
                </a:cubicBezTo>
                <a:cubicBezTo>
                  <a:pt x="1728865" y="1628931"/>
                  <a:pt x="1963712" y="2266013"/>
                  <a:pt x="2278505" y="2578308"/>
                </a:cubicBezTo>
                <a:cubicBezTo>
                  <a:pt x="2593299" y="2890603"/>
                  <a:pt x="2915587" y="2981793"/>
                  <a:pt x="3237875" y="3072983"/>
                </a:cubicBezTo>
              </a:path>
            </a:pathLst>
          </a:custGeom>
          <a:noFill/>
          <a:ln w="31750" cap="flat" cmpd="sng" algn="ctr">
            <a:solidFill>
              <a:srgbClr val="FFC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9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5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2637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 smtClean="0">
                <a:solidFill>
                  <a:schemeClr val="accent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Cut rule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487" y="1116731"/>
                <a:ext cx="9144000" cy="49379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acc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∩</m:t>
                        </m:r>
                        <m:r>
                          <a:rPr lang="en-US" sz="2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d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, be a cut.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7" y="1116731"/>
                <a:ext cx="9144000" cy="493790"/>
              </a:xfrm>
              <a:prstGeom prst="rect">
                <a:avLst/>
              </a:prstGeom>
              <a:blipFill rotWithShape="0">
                <a:blip r:embed="rId3"/>
                <a:stretch>
                  <a:fillRect t="-9877" b="-3209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591557" y="3741578"/>
            <a:ext cx="6866642" cy="2808015"/>
            <a:chOff x="1591557" y="3741578"/>
            <a:chExt cx="6866642" cy="2808015"/>
          </a:xfrm>
        </p:grpSpPr>
        <p:sp>
          <p:nvSpPr>
            <p:cNvPr id="8" name="Oval 7"/>
            <p:cNvSpPr/>
            <p:nvPr/>
          </p:nvSpPr>
          <p:spPr bwMode="auto">
            <a:xfrm>
              <a:off x="4615304" y="3872761"/>
              <a:ext cx="2389239" cy="2676832"/>
            </a:xfrm>
            <a:prstGeom prst="ellipse">
              <a:avLst/>
            </a:prstGeom>
            <a:solidFill>
              <a:srgbClr val="FFFF00">
                <a:alpha val="14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812744" y="3824826"/>
              <a:ext cx="2389239" cy="2676832"/>
            </a:xfrm>
            <a:prstGeom prst="ellipse">
              <a:avLst/>
            </a:prstGeom>
            <a:solidFill>
              <a:srgbClr val="FFFF00">
                <a:alpha val="14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45000"/>
                <a:buFont typeface="StarSymbol" charset="0"/>
                <a:buNone/>
                <a:tabLst/>
              </a:pPr>
              <a:endParaRPr kumimoji="0" lang="en-US" sz="3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11" name="Oval 56"/>
            <p:cNvSpPr>
              <a:spLocks noChangeAspect="1" noChangeArrowheads="1"/>
            </p:cNvSpPr>
            <p:nvPr/>
          </p:nvSpPr>
          <p:spPr bwMode="auto">
            <a:xfrm>
              <a:off x="2944771" y="5543834"/>
              <a:ext cx="324264" cy="2978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2" name="Oval 56"/>
            <p:cNvSpPr>
              <a:spLocks noChangeAspect="1" noChangeArrowheads="1"/>
            </p:cNvSpPr>
            <p:nvPr/>
          </p:nvSpPr>
          <p:spPr bwMode="auto">
            <a:xfrm>
              <a:off x="2402857" y="4831972"/>
              <a:ext cx="324264" cy="2978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56"/>
            <p:cNvSpPr>
              <a:spLocks noChangeAspect="1" noChangeArrowheads="1"/>
            </p:cNvSpPr>
            <p:nvPr/>
          </p:nvSpPr>
          <p:spPr bwMode="auto">
            <a:xfrm>
              <a:off x="3221665" y="4240405"/>
              <a:ext cx="324264" cy="2978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4" name="Oval 56"/>
            <p:cNvSpPr>
              <a:spLocks noChangeAspect="1" noChangeArrowheads="1"/>
            </p:cNvSpPr>
            <p:nvPr/>
          </p:nvSpPr>
          <p:spPr bwMode="auto">
            <a:xfrm>
              <a:off x="5160661" y="5658134"/>
              <a:ext cx="324264" cy="2978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5" name="Oval 56"/>
            <p:cNvSpPr>
              <a:spLocks noChangeAspect="1" noChangeArrowheads="1"/>
            </p:cNvSpPr>
            <p:nvPr/>
          </p:nvSpPr>
          <p:spPr bwMode="auto">
            <a:xfrm>
              <a:off x="6145165" y="5178553"/>
              <a:ext cx="324264" cy="2978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6" name="Oval 56"/>
            <p:cNvSpPr>
              <a:spLocks noChangeAspect="1" noChangeArrowheads="1"/>
            </p:cNvSpPr>
            <p:nvPr/>
          </p:nvSpPr>
          <p:spPr bwMode="auto">
            <a:xfrm>
              <a:off x="5824690" y="4354705"/>
              <a:ext cx="324264" cy="2978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7" name="Oval 56"/>
            <p:cNvSpPr>
              <a:spLocks noChangeAspect="1" noChangeArrowheads="1"/>
            </p:cNvSpPr>
            <p:nvPr/>
          </p:nvSpPr>
          <p:spPr bwMode="auto">
            <a:xfrm>
              <a:off x="5109046" y="4810127"/>
              <a:ext cx="324264" cy="29789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18" name="Straight Connector 17"/>
            <p:cNvCxnSpPr>
              <a:stCxn id="12" idx="7"/>
              <a:endCxn id="13" idx="3"/>
            </p:cNvCxnSpPr>
            <p:nvPr/>
          </p:nvCxnSpPr>
          <p:spPr bwMode="auto">
            <a:xfrm flipV="1">
              <a:off x="2679634" y="4494669"/>
              <a:ext cx="589518" cy="38092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>
              <a:stCxn id="17" idx="2"/>
              <a:endCxn id="13" idx="6"/>
            </p:cNvCxnSpPr>
            <p:nvPr/>
          </p:nvCxnSpPr>
          <p:spPr bwMode="auto">
            <a:xfrm flipH="1" flipV="1">
              <a:off x="3545929" y="4389350"/>
              <a:ext cx="1563116" cy="569722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4" idx="2"/>
              <a:endCxn id="11" idx="6"/>
            </p:cNvCxnSpPr>
            <p:nvPr/>
          </p:nvCxnSpPr>
          <p:spPr bwMode="auto">
            <a:xfrm flipH="1" flipV="1">
              <a:off x="3269035" y="5692779"/>
              <a:ext cx="1891626" cy="1143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7" idx="3"/>
              <a:endCxn id="11" idx="7"/>
            </p:cNvCxnSpPr>
            <p:nvPr/>
          </p:nvCxnSpPr>
          <p:spPr bwMode="auto">
            <a:xfrm flipH="1">
              <a:off x="3221548" y="5064391"/>
              <a:ext cx="1934985" cy="52306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stCxn id="17" idx="7"/>
              <a:endCxn id="16" idx="3"/>
            </p:cNvCxnSpPr>
            <p:nvPr/>
          </p:nvCxnSpPr>
          <p:spPr bwMode="auto">
            <a:xfrm flipV="1">
              <a:off x="5385823" y="4608969"/>
              <a:ext cx="486355" cy="244783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14" idx="6"/>
              <a:endCxn id="15" idx="3"/>
            </p:cNvCxnSpPr>
            <p:nvPr/>
          </p:nvCxnSpPr>
          <p:spPr bwMode="auto">
            <a:xfrm flipV="1">
              <a:off x="5484925" y="5432817"/>
              <a:ext cx="707728" cy="374261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bg2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1591557" y="3741578"/>
                  <a:ext cx="4423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1557" y="3741578"/>
                  <a:ext cx="442374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804060" y="3741578"/>
                  <a:ext cx="1654139" cy="5241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  <m:t>∖</m:t>
                        </m:r>
                        <m:r>
                          <a:rPr lang="en-US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i="1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060" y="3741578"/>
                  <a:ext cx="1654139" cy="52411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Connector 25"/>
          <p:cNvCxnSpPr>
            <a:stCxn id="14" idx="2"/>
            <a:endCxn id="11" idx="6"/>
          </p:cNvCxnSpPr>
          <p:nvPr/>
        </p:nvCxnSpPr>
        <p:spPr bwMode="auto">
          <a:xfrm flipH="1" flipV="1">
            <a:off x="3269035" y="5692779"/>
            <a:ext cx="1891626" cy="114300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-4548" y="1653280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is the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strictly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lightest edge in the cut,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is contained in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all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MSTs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8" y="1653280"/>
                <a:ext cx="9144000" cy="892552"/>
              </a:xfrm>
              <a:prstGeom prst="rect">
                <a:avLst/>
              </a:prstGeom>
              <a:blipFill rotWithShape="0">
                <a:blip r:embed="rId6"/>
                <a:stretch>
                  <a:fillRect t="-5442" b="-163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9350" y="2589938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sz="26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sz="2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26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is a lightest </a:t>
                </a:r>
                <a:r>
                  <a:rPr lang="en-US" sz="2600" dirty="0">
                    <a:cs typeface="Times New Roman" panose="02020603050405020304" pitchFamily="18" charset="0"/>
                  </a:rPr>
                  <a:t>edge in the cut,</a:t>
                </a:r>
                <a:br>
                  <a:rPr lang="en-US" sz="2600" dirty="0">
                    <a:cs typeface="Times New Roman" panose="02020603050405020304" pitchFamily="18" charset="0"/>
                  </a:rPr>
                </a:br>
                <a:r>
                  <a:rPr lang="en-US" sz="2600" dirty="0"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is contained in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some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MST </a:t>
                </a:r>
                <a:r>
                  <a:rPr lang="en-US" sz="2600" dirty="0"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sz="260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" y="2589938"/>
                <a:ext cx="9144000" cy="892552"/>
              </a:xfrm>
              <a:prstGeom prst="rect">
                <a:avLst/>
              </a:prstGeom>
              <a:blipFill rotWithShape="0">
                <a:blip r:embed="rId7"/>
                <a:stretch>
                  <a:fillRect t="-5479" b="-1643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90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82637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 smtClean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Cycle rule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1203052"/>
                <a:ext cx="9144000" cy="492443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be a cycle in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3052"/>
                <a:ext cx="9144000" cy="492443"/>
              </a:xfrm>
              <a:prstGeom prst="rect">
                <a:avLst/>
              </a:prstGeom>
              <a:blipFill rotWithShape="0">
                <a:blip r:embed="rId3"/>
                <a:stretch>
                  <a:fillRect t="-11111" b="-3086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93" y="1749713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is the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strictly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heaviest edge on the cycle,</a:t>
                </a:r>
                <a:br>
                  <a:rPr lang="en-US" sz="2600" dirty="0" smtClean="0">
                    <a:cs typeface="Times New Roman" panose="02020603050405020304" pitchFamily="18" charset="0"/>
                  </a:rPr>
                </a:br>
                <a:r>
                  <a:rPr lang="en-US" sz="2600" dirty="0" smtClean="0"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 is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not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contained in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any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MST of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600" dirty="0" smtClean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" y="1749713"/>
                <a:ext cx="9144000" cy="892552"/>
              </a:xfrm>
              <a:prstGeom prst="rect">
                <a:avLst/>
              </a:prstGeom>
              <a:blipFill rotWithShape="0">
                <a:blip r:embed="rId4"/>
                <a:stretch>
                  <a:fillRect t="-6164" b="-1712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2696483"/>
                <a:ext cx="9144000" cy="89255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sz="2600" dirty="0" smtClean="0"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dirty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cs typeface="Times New Roman" panose="02020603050405020304" pitchFamily="18" charset="0"/>
                  </a:rPr>
                  <a:t>is 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a heaviest </a:t>
                </a:r>
                <a:r>
                  <a:rPr lang="en-US" sz="2600" dirty="0">
                    <a:cs typeface="Times New Roman" panose="02020603050405020304" pitchFamily="18" charset="0"/>
                  </a:rPr>
                  <a:t>edge on the cycle,</a:t>
                </a:r>
                <a:br>
                  <a:rPr lang="en-US" sz="2600" dirty="0">
                    <a:cs typeface="Times New Roman" panose="02020603050405020304" pitchFamily="18" charset="0"/>
                  </a:rPr>
                </a:br>
                <a:r>
                  <a:rPr lang="en-US" sz="2600" dirty="0"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 is </a:t>
                </a:r>
                <a:r>
                  <a:rPr lang="en-US" sz="2600" i="1" dirty="0">
                    <a:cs typeface="Times New Roman" panose="02020603050405020304" pitchFamily="18" charset="0"/>
                  </a:rPr>
                  <a:t>not</a:t>
                </a:r>
                <a:r>
                  <a:rPr lang="en-US" sz="2600" dirty="0">
                    <a:cs typeface="Times New Roman" panose="02020603050405020304" pitchFamily="18" charset="0"/>
                  </a:rPr>
                  <a:t> contained in </a:t>
                </a:r>
                <a:r>
                  <a:rPr lang="en-US" sz="2600" i="1" dirty="0" smtClean="0">
                    <a:cs typeface="Times New Roman" panose="02020603050405020304" pitchFamily="18" charset="0"/>
                  </a:rPr>
                  <a:t>some</a:t>
                </a:r>
                <a:r>
                  <a:rPr lang="en-US" sz="2600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sz="2600" dirty="0">
                    <a:cs typeface="Times New Roman" panose="02020603050405020304" pitchFamily="18" charset="0"/>
                  </a:rPr>
                  <a:t>MST of </a:t>
                </a:r>
                <a14:m>
                  <m:oMath xmlns:m="http://schemas.openxmlformats.org/officeDocument/2006/math">
                    <m:r>
                      <a:rPr lang="en-US" sz="2600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600" dirty="0">
                    <a:cs typeface="Times New Roman" panose="02020603050405020304" pitchFamily="18" charset="0"/>
                  </a:rPr>
                  <a:t>.</a:t>
                </a:r>
                <a:endParaRPr lang="he-IL" sz="2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96483"/>
                <a:ext cx="9144000" cy="892552"/>
              </a:xfrm>
              <a:prstGeom prst="rect">
                <a:avLst/>
              </a:prstGeom>
              <a:blipFill rotWithShape="0">
                <a:blip r:embed="rId5"/>
                <a:stretch>
                  <a:fillRect t="-6122" b="-1632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2983612" y="561790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4616970" y="4117707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2" name="Oval 56"/>
          <p:cNvSpPr>
            <a:spLocks noChangeAspect="1" noChangeArrowheads="1"/>
          </p:cNvSpPr>
          <p:nvPr/>
        </p:nvSpPr>
        <p:spPr bwMode="auto">
          <a:xfrm>
            <a:off x="3102089" y="4440427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3" name="Oval 56"/>
          <p:cNvSpPr>
            <a:spLocks noChangeAspect="1" noChangeArrowheads="1"/>
          </p:cNvSpPr>
          <p:nvPr/>
        </p:nvSpPr>
        <p:spPr bwMode="auto">
          <a:xfrm>
            <a:off x="4405308" y="6093070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5338384" y="5229552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5" name="Straight Connector 14"/>
          <p:cNvCxnSpPr>
            <a:stCxn id="11" idx="2"/>
            <a:endCxn id="12" idx="7"/>
          </p:cNvCxnSpPr>
          <p:nvPr/>
        </p:nvCxnSpPr>
        <p:spPr bwMode="auto">
          <a:xfrm flipH="1">
            <a:off x="3471125" y="4316300"/>
            <a:ext cx="1145845" cy="18229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3" idx="2"/>
            <a:endCxn id="9" idx="5"/>
          </p:cNvCxnSpPr>
          <p:nvPr/>
        </p:nvCxnSpPr>
        <p:spPr bwMode="auto">
          <a:xfrm flipH="1" flipV="1">
            <a:off x="3352648" y="5956927"/>
            <a:ext cx="1052660" cy="33473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14" idx="0"/>
            <a:endCxn id="11" idx="5"/>
          </p:cNvCxnSpPr>
          <p:nvPr/>
        </p:nvCxnSpPr>
        <p:spPr bwMode="auto">
          <a:xfrm flipH="1" flipV="1">
            <a:off x="4986006" y="4456726"/>
            <a:ext cx="568554" cy="77282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49963" y="4942216"/>
                <a:ext cx="58983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9963" y="4942216"/>
                <a:ext cx="589832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>
            <a:stCxn id="14" idx="4"/>
            <a:endCxn id="13" idx="6"/>
          </p:cNvCxnSpPr>
          <p:nvPr/>
        </p:nvCxnSpPr>
        <p:spPr bwMode="auto">
          <a:xfrm flipH="1">
            <a:off x="4837660" y="5626738"/>
            <a:ext cx="716900" cy="6649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9" idx="0"/>
            <a:endCxn id="12" idx="4"/>
          </p:cNvCxnSpPr>
          <p:nvPr/>
        </p:nvCxnSpPr>
        <p:spPr bwMode="auto">
          <a:xfrm flipV="1">
            <a:off x="3199788" y="4837613"/>
            <a:ext cx="118477" cy="78029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9" idx="0"/>
            <a:endCxn id="12" idx="4"/>
          </p:cNvCxnSpPr>
          <p:nvPr/>
        </p:nvCxnSpPr>
        <p:spPr bwMode="auto">
          <a:xfrm flipV="1">
            <a:off x="3199788" y="4837613"/>
            <a:ext cx="118477" cy="780295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3697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97489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smtClean="0">
                <a:solidFill>
                  <a:schemeClr val="accent2"/>
                </a:solidFill>
                <a:ea typeface="ＭＳ Ｐゴシック" charset="-128"/>
                <a:cs typeface="Times New Roman" panose="02020603050405020304" pitchFamily="18" charset="0"/>
              </a:rPr>
              <a:t>Cut rule -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0" y="4018850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be an MST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8850"/>
                <a:ext cx="914400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/>
          <p:cNvSpPr/>
          <p:nvPr/>
        </p:nvSpPr>
        <p:spPr bwMode="auto">
          <a:xfrm>
            <a:off x="4414271" y="1300869"/>
            <a:ext cx="1932040" cy="2164601"/>
          </a:xfrm>
          <a:prstGeom prst="ellipse">
            <a:avLst/>
          </a:prstGeom>
          <a:solidFill>
            <a:srgbClr val="FFFF00">
              <a:alpha val="1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148002" y="1262107"/>
            <a:ext cx="1932040" cy="2164601"/>
          </a:xfrm>
          <a:prstGeom prst="ellipse">
            <a:avLst/>
          </a:prstGeom>
          <a:solidFill>
            <a:srgbClr val="FFFF00">
              <a:alpha val="14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3063407" y="2652170"/>
            <a:ext cx="262214" cy="2408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3287316" y="1598162"/>
            <a:ext cx="262214" cy="2408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4855270" y="2744598"/>
            <a:ext cx="262214" cy="2408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4813532" y="2058863"/>
            <a:ext cx="262214" cy="2408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8" name="Straight Connector 17"/>
          <p:cNvCxnSpPr>
            <a:stCxn id="9" idx="2"/>
            <a:endCxn id="5" idx="6"/>
          </p:cNvCxnSpPr>
          <p:nvPr/>
        </p:nvCxnSpPr>
        <p:spPr bwMode="auto">
          <a:xfrm flipH="1" flipV="1">
            <a:off x="3549529" y="1718605"/>
            <a:ext cx="1264002" cy="46070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6" idx="2"/>
            <a:endCxn id="3" idx="6"/>
          </p:cNvCxnSpPr>
          <p:nvPr/>
        </p:nvCxnSpPr>
        <p:spPr bwMode="auto">
          <a:xfrm flipH="1" flipV="1">
            <a:off x="3325621" y="2772613"/>
            <a:ext cx="1529649" cy="9242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628393" y="1955898"/>
                <a:ext cx="35772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393" y="1955898"/>
                <a:ext cx="357722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348312" y="1955898"/>
                <a:ext cx="14603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  <a:sym typeface="Symbol"/>
                        </a:rPr>
                        <m:t>∖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312" y="1955898"/>
                <a:ext cx="1460374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>
            <a:stCxn id="6" idx="2"/>
            <a:endCxn id="3" idx="6"/>
          </p:cNvCxnSpPr>
          <p:nvPr/>
        </p:nvCxnSpPr>
        <p:spPr bwMode="auto">
          <a:xfrm flipH="1" flipV="1">
            <a:off x="3325621" y="2772613"/>
            <a:ext cx="1529649" cy="92428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>
            <a:stCxn id="9" idx="2"/>
          </p:cNvCxnSpPr>
          <p:nvPr/>
        </p:nvCxnSpPr>
        <p:spPr bwMode="auto">
          <a:xfrm flipH="1" flipV="1">
            <a:off x="3549529" y="1718605"/>
            <a:ext cx="1264003" cy="460701"/>
          </a:xfrm>
          <a:prstGeom prst="line">
            <a:avLst/>
          </a:prstGeom>
          <a:solidFill>
            <a:schemeClr val="accent1"/>
          </a:solidFill>
          <a:ln w="889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Freeform 16"/>
          <p:cNvSpPr/>
          <p:nvPr/>
        </p:nvSpPr>
        <p:spPr bwMode="auto">
          <a:xfrm>
            <a:off x="5074713" y="1616156"/>
            <a:ext cx="907972" cy="1526689"/>
          </a:xfrm>
          <a:custGeom>
            <a:avLst/>
            <a:gdLst>
              <a:gd name="connsiteX0" fmla="*/ 33251 w 1497113"/>
              <a:gd name="connsiteY0" fmla="*/ 2050020 h 2517286"/>
              <a:gd name="connsiteX1" fmla="*/ 1030778 w 1497113"/>
              <a:gd name="connsiteY1" fmla="*/ 2515533 h 2517286"/>
              <a:gd name="connsiteX2" fmla="*/ 1496291 w 1497113"/>
              <a:gd name="connsiteY2" fmla="*/ 1900391 h 2517286"/>
              <a:gd name="connsiteX3" fmla="*/ 931025 w 1497113"/>
              <a:gd name="connsiteY3" fmla="*/ 1651009 h 2517286"/>
              <a:gd name="connsiteX4" fmla="*/ 1379912 w 1497113"/>
              <a:gd name="connsiteY4" fmla="*/ 1135620 h 2517286"/>
              <a:gd name="connsiteX5" fmla="*/ 964276 w 1497113"/>
              <a:gd name="connsiteY5" fmla="*/ 271097 h 2517286"/>
              <a:gd name="connsiteX6" fmla="*/ 349134 w 1497113"/>
              <a:gd name="connsiteY6" fmla="*/ 21715 h 2517286"/>
              <a:gd name="connsiteX7" fmla="*/ 631767 w 1497113"/>
              <a:gd name="connsiteY7" fmla="*/ 736609 h 2517286"/>
              <a:gd name="connsiteX8" fmla="*/ 0 w 1497113"/>
              <a:gd name="connsiteY8" fmla="*/ 936115 h 251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7113" h="2517286">
                <a:moveTo>
                  <a:pt x="33251" y="2050020"/>
                </a:moveTo>
                <a:cubicBezTo>
                  <a:pt x="410094" y="2295245"/>
                  <a:pt x="786938" y="2540471"/>
                  <a:pt x="1030778" y="2515533"/>
                </a:cubicBezTo>
                <a:cubicBezTo>
                  <a:pt x="1274618" y="2490595"/>
                  <a:pt x="1512916" y="2044478"/>
                  <a:pt x="1496291" y="1900391"/>
                </a:cubicBezTo>
                <a:cubicBezTo>
                  <a:pt x="1479666" y="1756304"/>
                  <a:pt x="950421" y="1778471"/>
                  <a:pt x="931025" y="1651009"/>
                </a:cubicBezTo>
                <a:cubicBezTo>
                  <a:pt x="911629" y="1523547"/>
                  <a:pt x="1374370" y="1365605"/>
                  <a:pt x="1379912" y="1135620"/>
                </a:cubicBezTo>
                <a:cubicBezTo>
                  <a:pt x="1385454" y="905635"/>
                  <a:pt x="1136072" y="456748"/>
                  <a:pt x="964276" y="271097"/>
                </a:cubicBezTo>
                <a:cubicBezTo>
                  <a:pt x="792480" y="85446"/>
                  <a:pt x="404552" y="-55870"/>
                  <a:pt x="349134" y="21715"/>
                </a:cubicBezTo>
                <a:cubicBezTo>
                  <a:pt x="293716" y="99300"/>
                  <a:pt x="689956" y="584209"/>
                  <a:pt x="631767" y="736609"/>
                </a:cubicBezTo>
                <a:cubicBezTo>
                  <a:pt x="573578" y="889009"/>
                  <a:pt x="286789" y="912562"/>
                  <a:pt x="0" y="936115"/>
                </a:cubicBezTo>
              </a:path>
            </a:pathLst>
          </a:custGeom>
          <a:noFill/>
          <a:ln w="508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2477068" y="1478465"/>
            <a:ext cx="2305397" cy="1285898"/>
          </a:xfrm>
          <a:custGeom>
            <a:avLst/>
            <a:gdLst>
              <a:gd name="connsiteX0" fmla="*/ 921526 w 1470850"/>
              <a:gd name="connsiteY0" fmla="*/ 2110798 h 2230563"/>
              <a:gd name="connsiteX1" fmla="*/ 223257 w 1470850"/>
              <a:gd name="connsiteY1" fmla="*/ 2177300 h 2230563"/>
              <a:gd name="connsiteX2" fmla="*/ 1470166 w 1470850"/>
              <a:gd name="connsiteY2" fmla="*/ 1429154 h 2230563"/>
              <a:gd name="connsiteX3" fmla="*/ 23751 w 1470850"/>
              <a:gd name="connsiteY3" fmla="*/ 1046769 h 2230563"/>
              <a:gd name="connsiteX4" fmla="*/ 622268 w 1470850"/>
              <a:gd name="connsiteY4" fmla="*/ 32616 h 2230563"/>
              <a:gd name="connsiteX5" fmla="*/ 1303911 w 1470850"/>
              <a:gd name="connsiteY5" fmla="*/ 348500 h 2230563"/>
              <a:gd name="connsiteX0" fmla="*/ 1050334 w 3777054"/>
              <a:gd name="connsiteY0" fmla="*/ 2110798 h 2223473"/>
              <a:gd name="connsiteX1" fmla="*/ 352065 w 3777054"/>
              <a:gd name="connsiteY1" fmla="*/ 2177300 h 2223473"/>
              <a:gd name="connsiteX2" fmla="*/ 3776780 w 3777054"/>
              <a:gd name="connsiteY2" fmla="*/ 1524882 h 2223473"/>
              <a:gd name="connsiteX3" fmla="*/ 152559 w 3777054"/>
              <a:gd name="connsiteY3" fmla="*/ 1046769 h 2223473"/>
              <a:gd name="connsiteX4" fmla="*/ 751076 w 3777054"/>
              <a:gd name="connsiteY4" fmla="*/ 32616 h 2223473"/>
              <a:gd name="connsiteX5" fmla="*/ 1432719 w 3777054"/>
              <a:gd name="connsiteY5" fmla="*/ 348500 h 2223473"/>
              <a:gd name="connsiteX0" fmla="*/ 1050334 w 3778916"/>
              <a:gd name="connsiteY0" fmla="*/ 2110798 h 2121153"/>
              <a:gd name="connsiteX1" fmla="*/ 687112 w 3778916"/>
              <a:gd name="connsiteY1" fmla="*/ 1579002 h 2121153"/>
              <a:gd name="connsiteX2" fmla="*/ 3776780 w 3778916"/>
              <a:gd name="connsiteY2" fmla="*/ 1524882 h 2121153"/>
              <a:gd name="connsiteX3" fmla="*/ 152559 w 3778916"/>
              <a:gd name="connsiteY3" fmla="*/ 1046769 h 2121153"/>
              <a:gd name="connsiteX4" fmla="*/ 751076 w 3778916"/>
              <a:gd name="connsiteY4" fmla="*/ 32616 h 2121153"/>
              <a:gd name="connsiteX5" fmla="*/ 1432719 w 3778916"/>
              <a:gd name="connsiteY5" fmla="*/ 348500 h 2121153"/>
              <a:gd name="connsiteX0" fmla="*/ 1050334 w 4051834"/>
              <a:gd name="connsiteY0" fmla="*/ 2110798 h 2120254"/>
              <a:gd name="connsiteX1" fmla="*/ 687112 w 4051834"/>
              <a:gd name="connsiteY1" fmla="*/ 1579002 h 2120254"/>
              <a:gd name="connsiteX2" fmla="*/ 3450797 w 4051834"/>
              <a:gd name="connsiteY2" fmla="*/ 1869973 h 2120254"/>
              <a:gd name="connsiteX3" fmla="*/ 3776780 w 4051834"/>
              <a:gd name="connsiteY3" fmla="*/ 1524882 h 2120254"/>
              <a:gd name="connsiteX4" fmla="*/ 152559 w 4051834"/>
              <a:gd name="connsiteY4" fmla="*/ 1046769 h 2120254"/>
              <a:gd name="connsiteX5" fmla="*/ 751076 w 4051834"/>
              <a:gd name="connsiteY5" fmla="*/ 32616 h 2120254"/>
              <a:gd name="connsiteX6" fmla="*/ 1432719 w 4051834"/>
              <a:gd name="connsiteY6" fmla="*/ 348500 h 2120254"/>
              <a:gd name="connsiteX0" fmla="*/ 958044 w 3801263"/>
              <a:gd name="connsiteY0" fmla="*/ 2110798 h 2120256"/>
              <a:gd name="connsiteX1" fmla="*/ 594822 w 3801263"/>
              <a:gd name="connsiteY1" fmla="*/ 1579002 h 2120256"/>
              <a:gd name="connsiteX2" fmla="*/ 3358507 w 3801263"/>
              <a:gd name="connsiteY2" fmla="*/ 1869973 h 2120256"/>
              <a:gd name="connsiteX3" fmla="*/ 3684490 w 3801263"/>
              <a:gd name="connsiteY3" fmla="*/ 1524882 h 2120256"/>
              <a:gd name="connsiteX4" fmla="*/ 2209774 w 3801263"/>
              <a:gd name="connsiteY4" fmla="*/ 1128087 h 2120256"/>
              <a:gd name="connsiteX5" fmla="*/ 60269 w 3801263"/>
              <a:gd name="connsiteY5" fmla="*/ 1046769 h 2120256"/>
              <a:gd name="connsiteX6" fmla="*/ 658786 w 3801263"/>
              <a:gd name="connsiteY6" fmla="*/ 32616 h 2120256"/>
              <a:gd name="connsiteX7" fmla="*/ 1340429 w 3801263"/>
              <a:gd name="connsiteY7" fmla="*/ 348500 h 21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01263" h="2120256">
                <a:moveTo>
                  <a:pt x="958044" y="2110798"/>
                </a:moveTo>
                <a:cubicBezTo>
                  <a:pt x="563189" y="2200852"/>
                  <a:pt x="194745" y="1619140"/>
                  <a:pt x="594822" y="1579002"/>
                </a:cubicBezTo>
                <a:cubicBezTo>
                  <a:pt x="994899" y="1538864"/>
                  <a:pt x="2843562" y="1878993"/>
                  <a:pt x="3358507" y="1869973"/>
                </a:cubicBezTo>
                <a:cubicBezTo>
                  <a:pt x="3873452" y="1860953"/>
                  <a:pt x="3875945" y="1648530"/>
                  <a:pt x="3684490" y="1524882"/>
                </a:cubicBezTo>
                <a:cubicBezTo>
                  <a:pt x="3493035" y="1401234"/>
                  <a:pt x="2813811" y="1207773"/>
                  <a:pt x="2209774" y="1128087"/>
                </a:cubicBezTo>
                <a:cubicBezTo>
                  <a:pt x="1605737" y="1048402"/>
                  <a:pt x="318767" y="1229347"/>
                  <a:pt x="60269" y="1046769"/>
                </a:cubicBezTo>
                <a:cubicBezTo>
                  <a:pt x="-198229" y="864191"/>
                  <a:pt x="445426" y="148994"/>
                  <a:pt x="658786" y="32616"/>
                </a:cubicBezTo>
                <a:cubicBezTo>
                  <a:pt x="872146" y="-83762"/>
                  <a:pt x="1106287" y="132369"/>
                  <a:pt x="1340429" y="348500"/>
                </a:cubicBezTo>
              </a:path>
            </a:pathLst>
          </a:custGeom>
          <a:noFill/>
          <a:ln w="5080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hangingPunct="0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en-US" sz="3600"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32872" y="2905638"/>
                <a:ext cx="279158" cy="3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872" y="2905638"/>
                <a:ext cx="279158" cy="33644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500" y="3525674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be the (strictly) lightest edge in the cut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" y="3525674"/>
                <a:ext cx="9144000" cy="523220"/>
              </a:xfrm>
              <a:prstGeom prst="rect">
                <a:avLst/>
              </a:prstGeom>
              <a:blipFill>
                <a:blip r:embed="rId6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7490" y="4512026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∪{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 smtClean="0"/>
                  <a:t>contains a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" y="4512026"/>
                <a:ext cx="9144000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9990" y="5005202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must contain another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0" y="5005202"/>
                <a:ext cx="9144000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-7490" y="5498378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is lightest in the cut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490" y="5498378"/>
                <a:ext cx="9144000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4990" y="5991553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a contradiction.</a:t>
                </a:r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90" y="5991553"/>
                <a:ext cx="9144000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156244" y="1376867"/>
                <a:ext cx="279158" cy="3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244" y="1376867"/>
                <a:ext cx="279158" cy="336444"/>
              </a:xfrm>
              <a:prstGeom prst="rect">
                <a:avLst/>
              </a:prstGeom>
              <a:blipFill rotWithShape="0">
                <a:blip r:embed="rId11"/>
                <a:stretch>
                  <a:fillRect b="-2909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17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" grpId="0" animBg="1"/>
      <p:bldP spid="9" grpId="0" animBg="1"/>
      <p:bldP spid="17" grpId="0" animBg="1"/>
      <p:bldP spid="19" grpId="0" animBg="1"/>
      <p:bldP spid="25" grpId="0"/>
      <p:bldP spid="27" grpId="0"/>
      <p:bldP spid="28" grpId="0"/>
      <p:bldP spid="35" grpId="0"/>
      <p:bldP spid="36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230489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smtClean="0">
                <a:solidFill>
                  <a:srgbClr val="FF0000"/>
                </a:solidFill>
                <a:ea typeface="ＭＳ Ｐゴシック" charset="-128"/>
                <a:cs typeface="Times New Roman" panose="02020603050405020304" pitchFamily="18" charset="0"/>
              </a:rPr>
              <a:t>Cycle rule -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0" y="3199956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be the strictly heaviest edge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99956"/>
                <a:ext cx="914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3452299" y="1416391"/>
            <a:ext cx="1956753" cy="1576305"/>
            <a:chOff x="2639482" y="1779241"/>
            <a:chExt cx="3131254" cy="2522449"/>
          </a:xfrm>
        </p:grpSpPr>
        <p:sp>
          <p:nvSpPr>
            <p:cNvPr id="3" name="Oval 56"/>
            <p:cNvSpPr>
              <a:spLocks noChangeAspect="1" noChangeArrowheads="1"/>
            </p:cNvSpPr>
            <p:nvPr/>
          </p:nvSpPr>
          <p:spPr bwMode="auto">
            <a:xfrm>
              <a:off x="2983612" y="3324412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" name="Oval 56"/>
            <p:cNvSpPr>
              <a:spLocks noChangeAspect="1" noChangeArrowheads="1"/>
            </p:cNvSpPr>
            <p:nvPr/>
          </p:nvSpPr>
          <p:spPr bwMode="auto">
            <a:xfrm>
              <a:off x="4572000" y="1779241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5" name="Oval 56"/>
            <p:cNvSpPr>
              <a:spLocks noChangeAspect="1" noChangeArrowheads="1"/>
            </p:cNvSpPr>
            <p:nvPr/>
          </p:nvSpPr>
          <p:spPr bwMode="auto">
            <a:xfrm>
              <a:off x="3102089" y="2146931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6" name="Oval 56"/>
            <p:cNvSpPr>
              <a:spLocks noChangeAspect="1" noChangeArrowheads="1"/>
            </p:cNvSpPr>
            <p:nvPr/>
          </p:nvSpPr>
          <p:spPr bwMode="auto">
            <a:xfrm>
              <a:off x="4345348" y="3904504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9" name="Oval 56"/>
            <p:cNvSpPr>
              <a:spLocks noChangeAspect="1" noChangeArrowheads="1"/>
            </p:cNvSpPr>
            <p:nvPr/>
          </p:nvSpPr>
          <p:spPr bwMode="auto">
            <a:xfrm>
              <a:off x="5338384" y="2936056"/>
              <a:ext cx="432352" cy="39718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18" name="Straight Connector 17"/>
            <p:cNvCxnSpPr>
              <a:stCxn id="4" idx="2"/>
              <a:endCxn id="5" idx="7"/>
            </p:cNvCxnSpPr>
            <p:nvPr/>
          </p:nvCxnSpPr>
          <p:spPr bwMode="auto">
            <a:xfrm flipH="1">
              <a:off x="3471125" y="1977834"/>
              <a:ext cx="1100875" cy="22726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6" idx="2"/>
              <a:endCxn id="3" idx="5"/>
            </p:cNvCxnSpPr>
            <p:nvPr/>
          </p:nvCxnSpPr>
          <p:spPr bwMode="auto">
            <a:xfrm flipH="1" flipV="1">
              <a:off x="3352648" y="3663431"/>
              <a:ext cx="992700" cy="43966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9" idx="0"/>
              <a:endCxn id="4" idx="5"/>
            </p:cNvCxnSpPr>
            <p:nvPr/>
          </p:nvCxnSpPr>
          <p:spPr bwMode="auto">
            <a:xfrm flipH="1" flipV="1">
              <a:off x="4941036" y="2118260"/>
              <a:ext cx="613524" cy="81779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4119642" y="2509366"/>
                  <a:ext cx="589832" cy="935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3200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642" y="2509366"/>
                  <a:ext cx="589832" cy="93577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>
              <a:stCxn id="9" idx="4"/>
              <a:endCxn id="6" idx="7"/>
            </p:cNvCxnSpPr>
            <p:nvPr/>
          </p:nvCxnSpPr>
          <p:spPr bwMode="auto">
            <a:xfrm flipH="1">
              <a:off x="4714384" y="3333242"/>
              <a:ext cx="840176" cy="62942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/>
            <p:cNvCxnSpPr>
              <a:stCxn id="3" idx="0"/>
              <a:endCxn id="5" idx="4"/>
            </p:cNvCxnSpPr>
            <p:nvPr/>
          </p:nvCxnSpPr>
          <p:spPr bwMode="auto">
            <a:xfrm flipV="1">
              <a:off x="3199788" y="2544117"/>
              <a:ext cx="118477" cy="78029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3" idx="0"/>
              <a:endCxn id="5" idx="4"/>
            </p:cNvCxnSpPr>
            <p:nvPr/>
          </p:nvCxnSpPr>
          <p:spPr bwMode="auto">
            <a:xfrm flipV="1">
              <a:off x="3199788" y="2544117"/>
              <a:ext cx="118477" cy="780295"/>
            </a:xfrm>
            <a:prstGeom prst="line">
              <a:avLst/>
            </a:prstGeom>
            <a:solidFill>
              <a:schemeClr val="accent1"/>
            </a:solidFill>
            <a:ln w="889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639482" y="2687921"/>
                  <a:ext cx="279158" cy="336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i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9482" y="2687921"/>
                  <a:ext cx="279158" cy="336443"/>
                </a:xfrm>
                <a:prstGeom prst="rect">
                  <a:avLst/>
                </a:prstGeom>
                <a:blipFill>
                  <a:blip r:embed="rId5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260" y="3766013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be an MST that contains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" y="3766013"/>
                <a:ext cx="914400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4520" y="4332070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Removing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 smtClean="0"/>
                  <a:t> creates a cut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0" y="4332070"/>
                <a:ext cx="9144000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266" y="4898127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The cycle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must contain another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from the cut.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6" y="4898127"/>
                <a:ext cx="9144000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-14502" y="5464184"/>
                <a:ext cx="91440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en-US" dirty="0" smtClean="0"/>
                  <a:t>is also a spanning tree,</a:t>
                </a:r>
                <a:br>
                  <a:rPr lang="en-US" dirty="0" smtClean="0"/>
                </a:b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a contradiction.</a:t>
                </a:r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502" y="5464184"/>
                <a:ext cx="9144000" cy="954107"/>
              </a:xfrm>
              <a:prstGeom prst="rect">
                <a:avLst/>
              </a:prstGeom>
              <a:blipFill rotWithShape="0">
                <a:blip r:embed="rId9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89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7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253530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Exercise: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Use the cycle or cut rules to prove the claim.</a:t>
            </a:r>
            <a:endParaRPr lang="en-US" sz="2800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 bwMode="auto">
              <a:xfrm>
                <a:off x="7260" y="3251363"/>
                <a:ext cx="9144000" cy="1815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Exercise: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Strengthening the above claim, show,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without assuming that all edge weights are distinct,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</a:t>
                </a:r>
                <a:r>
                  <a:rPr lang="en-US" sz="2800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are two MSTs of the same graph,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then they have the same multisets of edge weights.</a:t>
                </a: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0" y="3251363"/>
                <a:ext cx="9144000" cy="1815882"/>
              </a:xfrm>
              <a:prstGeom prst="rect">
                <a:avLst/>
              </a:prstGeom>
              <a:blipFill rotWithShape="0">
                <a:blip r:embed="rId2"/>
                <a:stretch>
                  <a:fillRect t="-3020" b="-90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0" y="262379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smtClean="0">
                <a:solidFill>
                  <a:srgbClr val="3333CC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Uniqueness of MST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2438" y="1381491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If all edge weights are </a:t>
            </a:r>
            <a:r>
              <a:rPr lang="en-US" sz="2800" i="1" kern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distinct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then the MST is </a:t>
            </a:r>
            <a:r>
              <a:rPr lang="en-US" sz="2800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unique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  <a:endParaRPr lang="en-US" sz="2800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-52" y="5323297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For simplicity, we will usually assume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that all edge weights are </a:t>
            </a:r>
            <a:r>
              <a:rPr lang="en-US" sz="2800" i="1" kern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distinct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  <a:endParaRPr lang="en-US" sz="2800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6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0" y="138757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kern="0" dirty="0" smtClean="0">
                <a:solidFill>
                  <a:srgbClr val="00B050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Minimum </a:t>
            </a:r>
            <a:r>
              <a:rPr lang="en-US" sz="4000" kern="0" dirty="0" smtClean="0">
                <a:solidFill>
                  <a:srgbClr val="00B050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Spanning </a:t>
            </a:r>
            <a:r>
              <a:rPr lang="en-US" sz="4000" kern="0" dirty="0" smtClean="0">
                <a:solidFill>
                  <a:srgbClr val="00B050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Tree</a:t>
            </a:r>
            <a:br>
              <a:rPr lang="en-US" sz="4000" kern="0" dirty="0" smtClean="0">
                <a:solidFill>
                  <a:srgbClr val="00B050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4000" kern="0" dirty="0" smtClean="0">
                <a:solidFill>
                  <a:schemeClr val="accent2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with respect to general functions </a:t>
            </a:r>
            <a:endParaRPr lang="en-US" sz="4000" kern="0" dirty="0" smtClean="0">
              <a:solidFill>
                <a:schemeClr val="accent2"/>
              </a:solidFill>
              <a:latin typeface="Arial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12438" y="1628424"/>
                <a:ext cx="9144000" cy="14404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a spanning tree containing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b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𝑤𝑒𝑖𝑔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𝑡𝑠</m:t>
                    </m:r>
                    <m:d>
                      <m:d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(The order here is arbitrary.)</a:t>
                </a:r>
                <a:endParaRPr lang="en-US" sz="2800" kern="0" dirty="0" smtClean="0"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38" y="1628424"/>
                <a:ext cx="9144000" cy="1440459"/>
              </a:xfrm>
              <a:prstGeom prst="rect">
                <a:avLst/>
              </a:prstGeom>
              <a:blipFill>
                <a:blip r:embed="rId2"/>
                <a:stretch>
                  <a:fillRect t="-3814" b="-114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14938" y="3644315"/>
                <a:ext cx="9144000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spanning tree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8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-MST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and only if for every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spanning tree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8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we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have</a:t>
                </a:r>
                <a:b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𝑤𝑒𝑖𝑔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𝑡𝑠</m:t>
                    </m:r>
                    <m:d>
                      <m:d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𝑤𝑒𝑖𝑔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𝑡𝑠</m:t>
                    </m:r>
                    <m:d>
                      <m:d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800" kern="0" dirty="0" smtClean="0"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38" y="3644315"/>
                <a:ext cx="9144000" cy="1384995"/>
              </a:xfrm>
              <a:prstGeom prst="rect">
                <a:avLst/>
              </a:prstGeom>
              <a:blipFill>
                <a:blip r:embed="rId3"/>
                <a:stretch>
                  <a:fillRect t="-4405" b="-118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17438" y="5055416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Theorem: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spanning tree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an </a:t>
                </a:r>
                <a:r>
                  <a:rPr lang="en-US" sz="28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MST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only if 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it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8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</a:t>
                </a:r>
                <a:r>
                  <a:rPr lang="en-US" sz="28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MST</a:t>
                </a:r>
                <a: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for any </a:t>
                </a:r>
                <a:r>
                  <a:rPr lang="en-US" sz="2800" i="1" kern="0" dirty="0" smtClean="0">
                    <a:solidFill>
                      <a:srgbClr val="CC00CC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monotone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symmetric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function. </a:t>
                </a:r>
                <a:endParaRPr 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38" y="5055416"/>
                <a:ext cx="9144000" cy="954107"/>
              </a:xfrm>
              <a:prstGeom prst="rect">
                <a:avLst/>
              </a:prstGeom>
              <a:blipFill>
                <a:blip r:embed="rId4"/>
                <a:stretch>
                  <a:fillRect t="-5732" b="-17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948" y="603563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Exercise: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Prove the theorem.</a:t>
            </a:r>
            <a:endParaRPr lang="en-US" sz="2800" kern="0" dirty="0" smtClean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-1625" y="3094989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:</m:t>
                    </m:r>
                    <m:sSup>
                      <m:sSup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a </a:t>
                </a:r>
                <a:r>
                  <a:rPr lang="en-US" sz="28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symmetric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function.</a:t>
                </a:r>
                <a:endParaRPr lang="en-US" sz="2800" kern="0" dirty="0" smtClean="0"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625" y="3094989"/>
                <a:ext cx="9144000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55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0" y="188452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kern="0" dirty="0" smtClean="0">
                <a:solidFill>
                  <a:srgbClr val="3333CC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“Strong”</a:t>
            </a:r>
            <a:r>
              <a:rPr lang="en-US" sz="4000" kern="0" dirty="0" smtClean="0">
                <a:solidFill>
                  <a:srgbClr val="3333CC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/>
            </a:r>
            <a:br>
              <a:rPr lang="en-US" sz="4000" kern="0" dirty="0" smtClean="0">
                <a:solidFill>
                  <a:srgbClr val="3333CC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4000" kern="0" dirty="0" smtClean="0">
                <a:solidFill>
                  <a:srgbClr val="00B050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Minimum </a:t>
            </a:r>
            <a:r>
              <a:rPr lang="en-US" sz="4000" kern="0" dirty="0" smtClean="0">
                <a:solidFill>
                  <a:srgbClr val="00B050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Spanning Tree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12438" y="1699344"/>
                <a:ext cx="9144000" cy="14576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a spanning tree containing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b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let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𝑤𝑒𝑖𝑔</m:t>
                        </m:r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𝑡𝑠</m:t>
                        </m:r>
                      </m:e>
                    </m:acc>
                    <m:d>
                      <m:d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38" y="1699344"/>
                <a:ext cx="9144000" cy="1457643"/>
              </a:xfrm>
              <a:prstGeom prst="rect">
                <a:avLst/>
              </a:prstGeom>
              <a:blipFill>
                <a:blip r:embed="rId2"/>
                <a:stretch>
                  <a:fillRect t="-33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14938" y="3222179"/>
                <a:ext cx="9144000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spanning tree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 </a:t>
                </a:r>
                <a:r>
                  <a:rPr lang="en-US" sz="2800" i="1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strong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MST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and only if for every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spanning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tree </a:t>
                </a:r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we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have</a:t>
                </a:r>
                <a:b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𝑤𝑒𝑖𝑔</m:t>
                        </m:r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𝑡𝑠</m:t>
                        </m:r>
                      </m:e>
                    </m:acc>
                    <m:d>
                      <m:d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</m:t>
                    </m:r>
                    <m:acc>
                      <m:accPr>
                        <m:chr m:val="̅"/>
                        <m:ctrlP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𝑤𝑒𝑖𝑔</m:t>
                        </m:r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𝑡𝑠</m:t>
                        </m:r>
                      </m:e>
                    </m:acc>
                    <m:d>
                      <m:d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coordinate-wise.</a:t>
                </a:r>
                <a:endParaRPr lang="en-US" sz="2800" kern="0" dirty="0" smtClean="0"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38" y="3222179"/>
                <a:ext cx="9144000" cy="1384995"/>
              </a:xfrm>
              <a:prstGeom prst="rect">
                <a:avLst/>
              </a:prstGeom>
              <a:blipFill>
                <a:blip r:embed="rId3"/>
                <a:stretch>
                  <a:fillRect t="-4846" b="-123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17438" y="4729273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Theorem: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spanning tree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an </a:t>
                </a:r>
                <a:r>
                  <a:rPr lang="en-US" sz="28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MST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b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and only if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it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a </a:t>
                </a:r>
                <a:r>
                  <a:rPr lang="en-US" sz="2800" i="1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strong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MST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38" y="4729273"/>
                <a:ext cx="9144000" cy="954107"/>
              </a:xfrm>
              <a:prstGeom prst="rect">
                <a:avLst/>
              </a:prstGeom>
              <a:blipFill>
                <a:blip r:embed="rId4"/>
                <a:stretch>
                  <a:fillRect t="-6410" b="-179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948" y="587660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Exercise: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Prove the theorem.</a:t>
            </a:r>
            <a:endParaRPr lang="en-US" sz="2800" kern="0" dirty="0" smtClean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6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20926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Spanning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1003050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cs typeface="Times New Roman" panose="02020603050405020304" pitchFamily="18" charset="0"/>
              </a:rPr>
              <a:t>A </a:t>
            </a:r>
            <a:r>
              <a:rPr lang="en-US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tree</a:t>
            </a:r>
            <a:r>
              <a:rPr lang="en-US" dirty="0" smtClean="0">
                <a:cs typeface="Times New Roman" panose="02020603050405020304" pitchFamily="18" charset="0"/>
              </a:rPr>
              <a:t> is a </a:t>
            </a:r>
            <a:r>
              <a:rPr lang="en-US" i="1" dirty="0" smtClean="0">
                <a:solidFill>
                  <a:srgbClr val="CC00CC"/>
                </a:solidFill>
                <a:cs typeface="Times New Roman" panose="02020603050405020304" pitchFamily="18" charset="0"/>
              </a:rPr>
              <a:t>connected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i="1" dirty="0">
                <a:solidFill>
                  <a:srgbClr val="FF0000"/>
                </a:solidFill>
                <a:cs typeface="Times New Roman" panose="02020603050405020304" pitchFamily="18" charset="0"/>
              </a:rPr>
              <a:t>acyclic </a:t>
            </a:r>
            <a:r>
              <a:rPr lang="en-US" dirty="0" smtClean="0">
                <a:cs typeface="Times New Roman" panose="02020603050405020304" pitchFamily="18" charset="0"/>
              </a:rPr>
              <a:t>graph (contains no </a:t>
            </a:r>
            <a:r>
              <a:rPr lang="en-US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cycles</a:t>
            </a:r>
            <a:r>
              <a:rPr 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  <a:endParaRPr lang="he-IL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487" y="2093487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A </a:t>
                </a:r>
                <a:r>
                  <a:rPr lang="en-US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spanning tree </a:t>
                </a:r>
                <a:r>
                  <a:rPr lang="en-US" dirty="0" smtClean="0">
                    <a:cs typeface="Times New Roman" panose="02020603050405020304" pitchFamily="18" charset="0"/>
                  </a:rPr>
                  <a:t>of an undirected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/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is a subgraph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with vertex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which is a </a:t>
                </a:r>
                <a:r>
                  <a:rPr lang="en-US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tree</a:t>
                </a:r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(A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has a </a:t>
                </a:r>
                <a:r>
                  <a:rPr lang="en-US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spanning tree 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iff</a:t>
                </a:r>
                <a:r>
                  <a:rPr lang="en-US" dirty="0" smtClean="0">
                    <a:cs typeface="Times New Roman" panose="02020603050405020304" pitchFamily="18" charset="0"/>
                  </a:rPr>
                  <a:t> it is </a:t>
                </a:r>
                <a:r>
                  <a:rPr lang="en-US" i="1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  <a:t>connected</a:t>
                </a:r>
                <a:r>
                  <a:rPr lang="en-US" dirty="0" smtClean="0">
                    <a:cs typeface="Times New Roman" panose="02020603050405020304" pitchFamily="18" charset="0"/>
                  </a:rPr>
                  <a:t>.)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7" y="2093487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t="-4386" b="-1096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497" y="3572723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cs typeface="Times New Roman" panose="02020603050405020304" pitchFamily="18" charset="0"/>
              </a:rPr>
              <a:t>The following conditions are equivalent:</a:t>
            </a:r>
            <a:endParaRPr lang="he-IL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004" y="4068815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(</a:t>
                </a:r>
                <a:r>
                  <a:rPr lang="en-US" dirty="0" err="1" smtClean="0">
                    <a:cs typeface="Times New Roman" panose="02020603050405020304" pitchFamily="18" charset="0"/>
                  </a:rPr>
                  <a:t>i</a:t>
                </a:r>
                <a:r>
                  <a:rPr lang="en-US" dirty="0" smtClean="0"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is a </a:t>
                </a:r>
                <a:r>
                  <a:rPr lang="en-US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spanning tree </a:t>
                </a:r>
                <a:r>
                  <a:rPr lang="en-US" dirty="0" smtClean="0">
                    <a:cs typeface="Times New Roman" panose="020206030504050203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" y="4068815"/>
                <a:ext cx="9144000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745" y="4564907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(ii)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is </a:t>
                </a:r>
                <a:r>
                  <a:rPr lang="en-US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acyclic</a:t>
                </a:r>
                <a:r>
                  <a:rPr lang="en-US" dirty="0" smtClean="0">
                    <a:cs typeface="Times New Roman" panose="02020603050405020304" pitchFamily="18" charset="0"/>
                  </a:rPr>
                  <a:t> but adding any edge to it closes a </a:t>
                </a:r>
                <a:r>
                  <a:rPr lang="en-US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cycle</a:t>
                </a:r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5" y="4564907"/>
                <a:ext cx="9144000" cy="523220"/>
              </a:xfrm>
              <a:prstGeom prst="rect">
                <a:avLst/>
              </a:prstGeom>
              <a:blipFill>
                <a:blip r:embed="rId5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253" y="5060999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(iii)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is </a:t>
                </a:r>
                <a:r>
                  <a:rPr lang="en-US" i="1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  <a:t>connected</a:t>
                </a:r>
                <a:r>
                  <a:rPr lang="en-US" dirty="0" smtClean="0">
                    <a:cs typeface="Times New Roman" panose="02020603050405020304" pitchFamily="18" charset="0"/>
                  </a:rPr>
                  <a:t> but the removal of any edge disconnects it.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3" y="5060999"/>
                <a:ext cx="9144000" cy="523220"/>
              </a:xfrm>
              <a:prstGeom prst="rect">
                <a:avLst/>
              </a:prstGeom>
              <a:blipFill>
                <a:blip r:embed="rId6"/>
                <a:stretch>
                  <a:fillRect l="-933" t="-11628" r="-800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7995" y="5557091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(iv)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is </a:t>
                </a:r>
                <a:r>
                  <a:rPr lang="en-US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acyclic.</a:t>
                </a:r>
                <a:endParaRPr lang="he-IL" i="1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5" y="5557091"/>
                <a:ext cx="9144000" cy="523220"/>
              </a:xfrm>
              <a:prstGeom prst="rect">
                <a:avLst/>
              </a:prstGeom>
              <a:blipFill>
                <a:blip r:embed="rId7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501" y="6053185"/>
                <a:ext cx="9144000" cy="523220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(v)</a:t>
                </a:r>
                <a:r>
                  <a:rPr lang="en-US" i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 is </a:t>
                </a:r>
                <a:r>
                  <a:rPr lang="en-US" i="1" dirty="0" smtClean="0">
                    <a:solidFill>
                      <a:srgbClr val="CC00CC"/>
                    </a:solidFill>
                    <a:cs typeface="Times New Roman" panose="02020603050405020304" pitchFamily="18" charset="0"/>
                  </a:rPr>
                  <a:t>connected</a:t>
                </a:r>
                <a:r>
                  <a:rPr lang="en-US" i="1" dirty="0" smtClean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.</a:t>
                </a:r>
                <a:endParaRPr lang="he-IL" i="1" dirty="0">
                  <a:solidFill>
                    <a:srgbClr val="FF0000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1" y="6053185"/>
                <a:ext cx="9144000" cy="523220"/>
              </a:xfrm>
              <a:prstGeom prst="rect">
                <a:avLst/>
              </a:prstGeom>
              <a:blipFill>
                <a:blip r:embed="rId8"/>
                <a:stretch>
                  <a:fillRect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0506" y="1486524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cs typeface="Times New Roman" panose="02020603050405020304" pitchFamily="18" charset="0"/>
              </a:rPr>
              <a:t>A </a:t>
            </a:r>
            <a:r>
              <a:rPr lang="en-US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forest</a:t>
            </a:r>
            <a:r>
              <a:rPr lang="en-US" dirty="0" smtClean="0">
                <a:cs typeface="Times New Roman" panose="02020603050405020304" pitchFamily="18" charset="0"/>
              </a:rPr>
              <a:t> is an </a:t>
            </a:r>
            <a:r>
              <a:rPr lang="en-US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acyclic </a:t>
            </a:r>
            <a:r>
              <a:rPr lang="en-US" dirty="0" smtClean="0">
                <a:cs typeface="Times New Roman" panose="02020603050405020304" pitchFamily="18" charset="0"/>
              </a:rPr>
              <a:t>graph. </a:t>
            </a:r>
            <a:endParaRPr lang="he-IL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0" y="93101"/>
            <a:ext cx="91440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3800" kern="0" dirty="0" smtClean="0">
                <a:solidFill>
                  <a:srgbClr val="3333CC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Bottleneck (min-max) paths</a:t>
            </a:r>
            <a:br>
              <a:rPr lang="en-US" sz="3800" kern="0" dirty="0" smtClean="0">
                <a:solidFill>
                  <a:srgbClr val="3333CC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3800" kern="0" dirty="0" smtClean="0">
                <a:solidFill>
                  <a:srgbClr val="00B050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Lexicographically minimal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12438" y="1870385"/>
                <a:ext cx="9144000" cy="1344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600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a path containing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b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6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6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6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sz="26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6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6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let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𝑤𝑒𝑖𝑔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𝑡𝑠</m:t>
                    </m:r>
                    <m:d>
                      <m:d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6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6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6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6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,…,</m:t>
                        </m:r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6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6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6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6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38" y="1870385"/>
                <a:ext cx="9144000" cy="1344214"/>
              </a:xfrm>
              <a:prstGeom prst="rect">
                <a:avLst/>
              </a:prstGeom>
              <a:blipFill rotWithShape="0">
                <a:blip r:embed="rId2"/>
                <a:stretch>
                  <a:fillRect t="-363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14938" y="3222654"/>
                <a:ext cx="9144000" cy="1292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</a:t>
                </a:r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path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 </a:t>
                </a:r>
                <a:r>
                  <a:rPr lang="en-US" sz="2600" i="1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lexicographically minimal path</a:t>
                </a:r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6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</a:t>
                </a:r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ff for every other path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we have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𝑤𝑒𝑖𝑔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𝑡𝑠</m:t>
                    </m:r>
                    <m:d>
                      <m:d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𝑤𝑒𝑖𝑔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𝑡𝑠</m:t>
                    </m:r>
                    <m:d>
                      <m:d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6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6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6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lexicographically.</a:t>
                </a:r>
              </a:p>
            </p:txBody>
          </p:sp>
        </mc:Choice>
        <mc:Fallback xmlns=""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38" y="3222654"/>
                <a:ext cx="9144000" cy="1292662"/>
              </a:xfrm>
              <a:prstGeom prst="rect">
                <a:avLst/>
              </a:prstGeom>
              <a:blipFill rotWithShape="0">
                <a:blip r:embed="rId3"/>
                <a:stretch>
                  <a:fillRect t="-4245" b="-113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17438" y="4523371"/>
                <a:ext cx="9144000" cy="1692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Theorem: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 </a:t>
                </a:r>
                <a:r>
                  <a:rPr lang="en-US" sz="26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MST</a:t>
                </a:r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of an </a:t>
                </a:r>
                <a:r>
                  <a:rPr lang="en-US" sz="2600" i="1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undirected</a:t>
                </a:r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graph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b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Then, for every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the unique path connecting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b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 </a:t>
                </a:r>
                <a:r>
                  <a:rPr lang="en-US" sz="2600" i="1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lexicographically minimal path </a:t>
                </a:r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  <a:b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 particular, it is also a </a:t>
                </a:r>
                <a:r>
                  <a:rPr lang="en-US" sz="2600" i="1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bottleneck path </a:t>
                </a:r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  <a:endParaRPr lang="en-US" sz="2600" kern="0" dirty="0" smtClean="0">
                  <a:solidFill>
                    <a:srgbClr val="00B05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38" y="4523371"/>
                <a:ext cx="9144000" cy="1692771"/>
              </a:xfrm>
              <a:prstGeom prst="rect">
                <a:avLst/>
              </a:prstGeom>
              <a:blipFill>
                <a:blip r:embed="rId4"/>
                <a:stretch>
                  <a:fillRect t="-2878" b="-86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948" y="6224195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Exercise: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Prove the theorem.</a:t>
            </a:r>
            <a:endParaRPr lang="en-US" sz="2600" kern="0" dirty="0" smtClean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22438" y="1369887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Assume that all edge weights are distinct.</a:t>
            </a:r>
            <a:endParaRPr lang="en-US" sz="2600" kern="0" dirty="0" smtClean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7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21</a:t>
            </a:fld>
            <a:endParaRPr lang="da-DK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0" y="186245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err="1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Kruskal’s</a:t>
            </a:r>
            <a:r>
              <a:rPr lang="en-US" sz="54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 bwMode="auto">
              <a:xfrm>
                <a:off x="0" y="1353671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Sort the edges in non-decreasing order of weight: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≤…≤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353671"/>
                <a:ext cx="9144000" cy="954107"/>
              </a:xfrm>
              <a:prstGeom prst="rect">
                <a:avLst/>
              </a:prstGeom>
              <a:blipFill rotWithShape="0">
                <a:blip r:embed="rId2"/>
                <a:stretch>
                  <a:fillRect t="-6369" b="-17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 txBox="1">
                <a:spLocks noChangeArrowheads="1"/>
              </p:cNvSpPr>
              <p:nvPr/>
            </p:nvSpPr>
            <p:spPr bwMode="auto">
              <a:xfrm>
                <a:off x="7257" y="2385363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  (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 set of edges.)</a:t>
                </a:r>
              </a:p>
            </p:txBody>
          </p:sp>
        </mc:Choice>
        <mc:Fallback xmlns=""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7" y="2385363"/>
                <a:ext cx="914400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 txBox="1">
                <a:spLocks noChangeArrowheads="1"/>
              </p:cNvSpPr>
              <p:nvPr/>
            </p:nvSpPr>
            <p:spPr bwMode="auto">
              <a:xfrm>
                <a:off x="14517" y="2990815"/>
                <a:ext cx="9144000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: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does not contain a cycle,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∪{</m:t>
                    </m:r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17" y="2990815"/>
                <a:ext cx="9144000" cy="1384995"/>
              </a:xfrm>
              <a:prstGeom prst="rect">
                <a:avLst/>
              </a:prstGeom>
              <a:blipFill rotWithShape="0">
                <a:blip r:embed="rId4"/>
                <a:stretch>
                  <a:fillRect t="-4405" b="-118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17490" y="4588461"/>
                <a:ext cx="9144000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b="1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Correctness: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all edge weights are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distinct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then each edge added to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the strictly lightest edge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 the cut defined by one of the trees in the forest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90" y="4588461"/>
                <a:ext cx="9144000" cy="1384995"/>
              </a:xfrm>
              <a:prstGeom prst="rect">
                <a:avLst/>
              </a:prstGeom>
              <a:blipFill rotWithShape="0">
                <a:blip r:embed="rId5"/>
                <a:stretch>
                  <a:fillRect t="-4405" b="-118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537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4" idx="5"/>
            <a:endCxn id="3" idx="1"/>
          </p:cNvCxnSpPr>
          <p:nvPr/>
        </p:nvCxnSpPr>
        <p:spPr bwMode="auto">
          <a:xfrm>
            <a:off x="2021549" y="2221314"/>
            <a:ext cx="1017658" cy="140952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0" idx="3"/>
            <a:endCxn id="3" idx="7"/>
          </p:cNvCxnSpPr>
          <p:nvPr/>
        </p:nvCxnSpPr>
        <p:spPr bwMode="auto">
          <a:xfrm flipH="1">
            <a:off x="3344924" y="1797438"/>
            <a:ext cx="2132405" cy="18334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5" idx="4"/>
            <a:endCxn id="9" idx="0"/>
          </p:cNvCxnSpPr>
          <p:nvPr/>
        </p:nvCxnSpPr>
        <p:spPr bwMode="auto">
          <a:xfrm flipH="1">
            <a:off x="7393018" y="2654842"/>
            <a:ext cx="341195" cy="147314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8" idx="6"/>
            <a:endCxn id="9" idx="2"/>
          </p:cNvCxnSpPr>
          <p:nvPr/>
        </p:nvCxnSpPr>
        <p:spPr bwMode="auto">
          <a:xfrm>
            <a:off x="5312194" y="3374083"/>
            <a:ext cx="1864647" cy="952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>
            <a:stCxn id="6" idx="2"/>
            <a:endCxn id="7" idx="6"/>
          </p:cNvCxnSpPr>
          <p:nvPr/>
        </p:nvCxnSpPr>
        <p:spPr bwMode="auto">
          <a:xfrm flipH="1">
            <a:off x="1652515" y="5232007"/>
            <a:ext cx="2272323" cy="8615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>
            <a:stCxn id="11" idx="2"/>
            <a:endCxn id="7" idx="5"/>
          </p:cNvCxnSpPr>
          <p:nvPr/>
        </p:nvCxnSpPr>
        <p:spPr bwMode="auto">
          <a:xfrm flipH="1">
            <a:off x="1589197" y="6093532"/>
            <a:ext cx="4040989" cy="140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>
            <a:stCxn id="11" idx="7"/>
            <a:endCxn id="9" idx="4"/>
          </p:cNvCxnSpPr>
          <p:nvPr/>
        </p:nvCxnSpPr>
        <p:spPr bwMode="auto">
          <a:xfrm flipV="1">
            <a:off x="5999221" y="4525175"/>
            <a:ext cx="1393797" cy="142793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4" idx="5"/>
            <a:endCxn id="3" idx="1"/>
          </p:cNvCxnSpPr>
          <p:nvPr/>
        </p:nvCxnSpPr>
        <p:spPr bwMode="auto">
          <a:xfrm>
            <a:off x="2021551" y="2221315"/>
            <a:ext cx="1017655" cy="140952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10" idx="3"/>
            <a:endCxn id="3" idx="7"/>
          </p:cNvCxnSpPr>
          <p:nvPr/>
        </p:nvCxnSpPr>
        <p:spPr bwMode="auto">
          <a:xfrm flipH="1">
            <a:off x="3344926" y="1797438"/>
            <a:ext cx="2132401" cy="183340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5" idx="4"/>
            <a:endCxn id="9" idx="0"/>
          </p:cNvCxnSpPr>
          <p:nvPr/>
        </p:nvCxnSpPr>
        <p:spPr bwMode="auto">
          <a:xfrm flipH="1">
            <a:off x="7393017" y="2654843"/>
            <a:ext cx="341195" cy="147314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8" idx="6"/>
            <a:endCxn id="9" idx="2"/>
          </p:cNvCxnSpPr>
          <p:nvPr/>
        </p:nvCxnSpPr>
        <p:spPr bwMode="auto">
          <a:xfrm>
            <a:off x="5312195" y="3374082"/>
            <a:ext cx="1864646" cy="9525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6" idx="2"/>
            <a:endCxn id="7" idx="6"/>
          </p:cNvCxnSpPr>
          <p:nvPr/>
        </p:nvCxnSpPr>
        <p:spPr bwMode="auto">
          <a:xfrm flipH="1">
            <a:off x="1652515" y="5232006"/>
            <a:ext cx="2272323" cy="86152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1" idx="2"/>
            <a:endCxn id="7" idx="5"/>
          </p:cNvCxnSpPr>
          <p:nvPr/>
        </p:nvCxnSpPr>
        <p:spPr bwMode="auto">
          <a:xfrm flipH="1">
            <a:off x="1589199" y="6093531"/>
            <a:ext cx="4040987" cy="14042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1" idx="7"/>
            <a:endCxn id="9" idx="4"/>
          </p:cNvCxnSpPr>
          <p:nvPr/>
        </p:nvCxnSpPr>
        <p:spPr bwMode="auto">
          <a:xfrm flipV="1">
            <a:off x="5999222" y="4525175"/>
            <a:ext cx="1393795" cy="142793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22</a:t>
            </a:fld>
            <a:endParaRPr lang="da-DK"/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2975890" y="3572675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1652515" y="1882296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7518036" y="2257657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3924838" y="5033413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1220163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4879843" y="31754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7176841" y="41279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" name="Oval 56"/>
          <p:cNvSpPr>
            <a:spLocks noChangeAspect="1" noChangeArrowheads="1"/>
          </p:cNvSpPr>
          <p:nvPr/>
        </p:nvSpPr>
        <p:spPr bwMode="auto">
          <a:xfrm>
            <a:off x="5414011" y="145841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5630186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30"/>
          <p:cNvCxnSpPr>
            <a:stCxn id="4" idx="6"/>
            <a:endCxn id="10" idx="2"/>
          </p:cNvCxnSpPr>
          <p:nvPr/>
        </p:nvCxnSpPr>
        <p:spPr bwMode="auto">
          <a:xfrm flipV="1">
            <a:off x="2084867" y="1657012"/>
            <a:ext cx="3329144" cy="42387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4" idx="4"/>
            <a:endCxn id="7" idx="0"/>
          </p:cNvCxnSpPr>
          <p:nvPr/>
        </p:nvCxnSpPr>
        <p:spPr bwMode="auto">
          <a:xfrm flipH="1">
            <a:off x="1436340" y="2279482"/>
            <a:ext cx="432352" cy="36154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" idx="3"/>
            <a:endCxn id="7" idx="7"/>
          </p:cNvCxnSpPr>
          <p:nvPr/>
        </p:nvCxnSpPr>
        <p:spPr bwMode="auto">
          <a:xfrm flipH="1">
            <a:off x="1589197" y="3911694"/>
            <a:ext cx="1450009" cy="204141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9" idx="3"/>
            <a:endCxn id="6" idx="6"/>
          </p:cNvCxnSpPr>
          <p:nvPr/>
        </p:nvCxnSpPr>
        <p:spPr bwMode="auto">
          <a:xfrm flipH="1">
            <a:off x="4357190" y="4467008"/>
            <a:ext cx="2882969" cy="76499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5" idx="3"/>
            <a:endCxn id="6" idx="7"/>
          </p:cNvCxnSpPr>
          <p:nvPr/>
        </p:nvCxnSpPr>
        <p:spPr bwMode="auto">
          <a:xfrm flipH="1">
            <a:off x="4293872" y="2596675"/>
            <a:ext cx="3287481" cy="2494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10" idx="5"/>
            <a:endCxn id="9" idx="1"/>
          </p:cNvCxnSpPr>
          <p:nvPr/>
        </p:nvCxnSpPr>
        <p:spPr bwMode="auto">
          <a:xfrm>
            <a:off x="5783046" y="1797438"/>
            <a:ext cx="1457113" cy="23887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8" idx="3"/>
            <a:endCxn id="6" idx="0"/>
          </p:cNvCxnSpPr>
          <p:nvPr/>
        </p:nvCxnSpPr>
        <p:spPr bwMode="auto">
          <a:xfrm flipH="1">
            <a:off x="4141015" y="3514508"/>
            <a:ext cx="802145" cy="1518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0" idx="6"/>
            <a:endCxn id="5" idx="2"/>
          </p:cNvCxnSpPr>
          <p:nvPr/>
        </p:nvCxnSpPr>
        <p:spPr bwMode="auto">
          <a:xfrm>
            <a:off x="5846363" y="1657013"/>
            <a:ext cx="1671673" cy="79923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0" idx="4"/>
            <a:endCxn id="8" idx="0"/>
          </p:cNvCxnSpPr>
          <p:nvPr/>
        </p:nvCxnSpPr>
        <p:spPr bwMode="auto">
          <a:xfrm flipH="1">
            <a:off x="5096019" y="1855605"/>
            <a:ext cx="534169" cy="131988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295810" y="2569541"/>
            <a:ext cx="3439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3724" y="2700178"/>
            <a:ext cx="320148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62677" y="5930186"/>
            <a:ext cx="56216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79316" y="3723600"/>
            <a:ext cx="33061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8790" y="3104460"/>
            <a:ext cx="29229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4747" y="5035793"/>
            <a:ext cx="228670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08393" y="1826322"/>
            <a:ext cx="55410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39783" y="5380344"/>
            <a:ext cx="427697" cy="7213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81518" y="2402235"/>
            <a:ext cx="56157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49499" y="4551933"/>
            <a:ext cx="49501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02124" y="3936903"/>
            <a:ext cx="564545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1463" y="3917608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5380" y="2367025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22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>
            <a:stCxn id="3" idx="3"/>
            <a:endCxn id="7" idx="7"/>
          </p:cNvCxnSpPr>
          <p:nvPr/>
        </p:nvCxnSpPr>
        <p:spPr bwMode="auto">
          <a:xfrm flipH="1">
            <a:off x="1589199" y="3911694"/>
            <a:ext cx="1450007" cy="204141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186245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err="1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Kruskal’s</a:t>
            </a:r>
            <a:r>
              <a:rPr lang="en-US" sz="54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algorithm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18672" y="4452660"/>
            <a:ext cx="49479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12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7" name="Straight Connector 56"/>
          <p:cNvCxnSpPr>
            <a:stCxn id="4" idx="6"/>
            <a:endCxn id="10" idx="2"/>
          </p:cNvCxnSpPr>
          <p:nvPr/>
        </p:nvCxnSpPr>
        <p:spPr bwMode="auto">
          <a:xfrm flipV="1">
            <a:off x="2084867" y="1657012"/>
            <a:ext cx="3329144" cy="423877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3428624" y="1639932"/>
            <a:ext cx="51780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58" name="Straight Connector 57"/>
          <p:cNvCxnSpPr>
            <a:stCxn id="7" idx="0"/>
            <a:endCxn id="4" idx="4"/>
          </p:cNvCxnSpPr>
          <p:nvPr/>
        </p:nvCxnSpPr>
        <p:spPr bwMode="auto">
          <a:xfrm flipV="1">
            <a:off x="1436339" y="2279482"/>
            <a:ext cx="432352" cy="3615456"/>
          </a:xfrm>
          <a:prstGeom prst="line">
            <a:avLst/>
          </a:prstGeom>
          <a:solidFill>
            <a:schemeClr val="accent1"/>
          </a:solidFill>
          <a:ln w="476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1438533" y="3511361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13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1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23</a:t>
            </a:fld>
            <a:endParaRPr lang="da-DK"/>
          </a:p>
        </p:txBody>
      </p: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110519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err="1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Kruskal’s</a:t>
            </a:r>
            <a:r>
              <a:rPr lang="en-US" sz="54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algorithm</a:t>
            </a:r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787452" y="1928802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7" name="Oval 56"/>
          <p:cNvSpPr>
            <a:spLocks noChangeAspect="1" noChangeArrowheads="1"/>
          </p:cNvSpPr>
          <p:nvPr/>
        </p:nvSpPr>
        <p:spPr bwMode="auto">
          <a:xfrm>
            <a:off x="1839266" y="1928802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0" name="Oval 59"/>
          <p:cNvSpPr>
            <a:spLocks noChangeAspect="1" noChangeArrowheads="1"/>
          </p:cNvSpPr>
          <p:nvPr/>
        </p:nvSpPr>
        <p:spPr bwMode="auto">
          <a:xfrm>
            <a:off x="4165243" y="1928802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1" name="Oval 56"/>
          <p:cNvSpPr>
            <a:spLocks noChangeAspect="1" noChangeArrowheads="1"/>
          </p:cNvSpPr>
          <p:nvPr/>
        </p:nvSpPr>
        <p:spPr bwMode="auto">
          <a:xfrm>
            <a:off x="5511855" y="1928802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2" name="Oval 71"/>
          <p:cNvSpPr>
            <a:spLocks noChangeAspect="1" noChangeArrowheads="1"/>
          </p:cNvSpPr>
          <p:nvPr/>
        </p:nvSpPr>
        <p:spPr bwMode="auto">
          <a:xfrm>
            <a:off x="7060841" y="1928802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9" name="Oval 58"/>
          <p:cNvSpPr>
            <a:spLocks noChangeAspect="1" noChangeArrowheads="1"/>
          </p:cNvSpPr>
          <p:nvPr/>
        </p:nvSpPr>
        <p:spPr bwMode="auto">
          <a:xfrm>
            <a:off x="2515445" y="1344395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2" name="Oval 61"/>
          <p:cNvSpPr>
            <a:spLocks noChangeAspect="1" noChangeArrowheads="1"/>
          </p:cNvSpPr>
          <p:nvPr/>
        </p:nvSpPr>
        <p:spPr bwMode="auto">
          <a:xfrm>
            <a:off x="3702169" y="1344395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6" name="Oval 75"/>
          <p:cNvSpPr>
            <a:spLocks noChangeAspect="1" noChangeArrowheads="1"/>
          </p:cNvSpPr>
          <p:nvPr/>
        </p:nvSpPr>
        <p:spPr bwMode="auto">
          <a:xfrm>
            <a:off x="7611796" y="1344395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8" name="Oval 57"/>
          <p:cNvSpPr>
            <a:spLocks noChangeAspect="1" noChangeArrowheads="1"/>
          </p:cNvSpPr>
          <p:nvPr/>
        </p:nvSpPr>
        <p:spPr bwMode="auto">
          <a:xfrm>
            <a:off x="2515445" y="2513209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1" name="Oval 60"/>
          <p:cNvSpPr>
            <a:spLocks noChangeAspect="1" noChangeArrowheads="1"/>
          </p:cNvSpPr>
          <p:nvPr/>
        </p:nvSpPr>
        <p:spPr bwMode="auto">
          <a:xfrm>
            <a:off x="3702169" y="2513209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3" name="Oval 62"/>
          <p:cNvSpPr>
            <a:spLocks noChangeAspect="1" noChangeArrowheads="1"/>
          </p:cNvSpPr>
          <p:nvPr/>
        </p:nvSpPr>
        <p:spPr bwMode="auto">
          <a:xfrm>
            <a:off x="4677403" y="2513209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3" name="Oval 72"/>
          <p:cNvSpPr>
            <a:spLocks noChangeAspect="1" noChangeArrowheads="1"/>
          </p:cNvSpPr>
          <p:nvPr/>
        </p:nvSpPr>
        <p:spPr bwMode="auto">
          <a:xfrm>
            <a:off x="6543109" y="2513209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7" name="Oval 76"/>
          <p:cNvSpPr>
            <a:spLocks noChangeAspect="1" noChangeArrowheads="1"/>
          </p:cNvSpPr>
          <p:nvPr/>
        </p:nvSpPr>
        <p:spPr bwMode="auto">
          <a:xfrm>
            <a:off x="7632961" y="2513209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8" name="Oval 77"/>
          <p:cNvSpPr>
            <a:spLocks noChangeAspect="1" noChangeArrowheads="1"/>
          </p:cNvSpPr>
          <p:nvPr/>
        </p:nvSpPr>
        <p:spPr bwMode="auto">
          <a:xfrm>
            <a:off x="7040279" y="3097617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9" name="Oval 78"/>
          <p:cNvSpPr>
            <a:spLocks noChangeAspect="1" noChangeArrowheads="1"/>
          </p:cNvSpPr>
          <p:nvPr/>
        </p:nvSpPr>
        <p:spPr bwMode="auto">
          <a:xfrm>
            <a:off x="6053436" y="3097617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80" name="Straight Connector 79"/>
          <p:cNvCxnSpPr>
            <a:stCxn id="59" idx="3"/>
            <a:endCxn id="57" idx="7"/>
          </p:cNvCxnSpPr>
          <p:nvPr/>
        </p:nvCxnSpPr>
        <p:spPr bwMode="auto">
          <a:xfrm flipH="1">
            <a:off x="2023785" y="1513905"/>
            <a:ext cx="523318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stCxn id="58" idx="1"/>
            <a:endCxn id="57" idx="5"/>
          </p:cNvCxnSpPr>
          <p:nvPr/>
        </p:nvCxnSpPr>
        <p:spPr bwMode="auto">
          <a:xfrm flipH="1" flipV="1">
            <a:off x="2023785" y="2098312"/>
            <a:ext cx="523318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63" idx="1"/>
            <a:endCxn id="60" idx="5"/>
          </p:cNvCxnSpPr>
          <p:nvPr/>
        </p:nvCxnSpPr>
        <p:spPr bwMode="auto">
          <a:xfrm flipH="1" flipV="1">
            <a:off x="4349762" y="2098312"/>
            <a:ext cx="359299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stCxn id="61" idx="7"/>
            <a:endCxn id="60" idx="3"/>
          </p:cNvCxnSpPr>
          <p:nvPr/>
        </p:nvCxnSpPr>
        <p:spPr bwMode="auto">
          <a:xfrm flipV="1">
            <a:off x="3886688" y="2098312"/>
            <a:ext cx="310213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60" idx="1"/>
            <a:endCxn id="62" idx="5"/>
          </p:cNvCxnSpPr>
          <p:nvPr/>
        </p:nvCxnSpPr>
        <p:spPr bwMode="auto">
          <a:xfrm flipH="1" flipV="1">
            <a:off x="3886688" y="1513905"/>
            <a:ext cx="310213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>
            <a:stCxn id="76" idx="3"/>
            <a:endCxn id="72" idx="7"/>
          </p:cNvCxnSpPr>
          <p:nvPr/>
        </p:nvCxnSpPr>
        <p:spPr bwMode="auto">
          <a:xfrm flipH="1">
            <a:off x="7245360" y="1513905"/>
            <a:ext cx="398094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>
            <a:stCxn id="72" idx="3"/>
            <a:endCxn id="73" idx="7"/>
          </p:cNvCxnSpPr>
          <p:nvPr/>
        </p:nvCxnSpPr>
        <p:spPr bwMode="auto">
          <a:xfrm flipH="1">
            <a:off x="6727628" y="2098312"/>
            <a:ext cx="364871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73" idx="3"/>
            <a:endCxn id="79" idx="7"/>
          </p:cNvCxnSpPr>
          <p:nvPr/>
        </p:nvCxnSpPr>
        <p:spPr bwMode="auto">
          <a:xfrm flipH="1">
            <a:off x="6237955" y="2682719"/>
            <a:ext cx="336812" cy="44398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>
            <a:stCxn id="78" idx="1"/>
            <a:endCxn id="73" idx="5"/>
          </p:cNvCxnSpPr>
          <p:nvPr/>
        </p:nvCxnSpPr>
        <p:spPr bwMode="auto">
          <a:xfrm flipH="1" flipV="1">
            <a:off x="6727628" y="2682719"/>
            <a:ext cx="344309" cy="443981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3" name="Straight Connector 102"/>
          <p:cNvCxnSpPr>
            <a:stCxn id="77" idx="1"/>
            <a:endCxn id="72" idx="5"/>
          </p:cNvCxnSpPr>
          <p:nvPr/>
        </p:nvCxnSpPr>
        <p:spPr bwMode="auto">
          <a:xfrm flipH="1" flipV="1">
            <a:off x="7245360" y="2098312"/>
            <a:ext cx="419259" cy="443980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4"/>
              <p:cNvSpPr txBox="1">
                <a:spLocks noChangeArrowheads="1"/>
              </p:cNvSpPr>
              <p:nvPr/>
            </p:nvSpPr>
            <p:spPr bwMode="auto">
              <a:xfrm>
                <a:off x="0" y="3408340"/>
                <a:ext cx="9144000" cy="892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examined,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 forest, and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connect vertices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of </a:t>
                </a:r>
                <a:r>
                  <a:rPr lang="en-US" sz="26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same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tree.</a:t>
                </a:r>
                <a:endParaRPr lang="en-US" sz="26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408340"/>
                <a:ext cx="9144000" cy="892552"/>
              </a:xfrm>
              <a:prstGeom prst="rect">
                <a:avLst/>
              </a:prstGeom>
              <a:blipFill rotWithShape="0">
                <a:blip r:embed="rId2"/>
                <a:stretch>
                  <a:fillRect t="-5442" b="-163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Curved Connector 108"/>
          <p:cNvCxnSpPr>
            <a:stCxn id="59" idx="6"/>
            <a:endCxn id="58" idx="6"/>
          </p:cNvCxnSpPr>
          <p:nvPr/>
        </p:nvCxnSpPr>
        <p:spPr bwMode="auto">
          <a:xfrm>
            <a:off x="2731622" y="1443692"/>
            <a:ext cx="12700" cy="116881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2" name="Curved Connector 111"/>
          <p:cNvCxnSpPr>
            <a:stCxn id="76" idx="6"/>
            <a:endCxn id="78" idx="6"/>
          </p:cNvCxnSpPr>
          <p:nvPr/>
        </p:nvCxnSpPr>
        <p:spPr bwMode="auto">
          <a:xfrm flipH="1">
            <a:off x="7256456" y="1443692"/>
            <a:ext cx="571517" cy="1753222"/>
          </a:xfrm>
          <a:prstGeom prst="curvedConnector3">
            <a:avLst>
              <a:gd name="adj1" fmla="val -62454"/>
            </a:avLst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Curved Connector 116"/>
          <p:cNvCxnSpPr>
            <a:stCxn id="58" idx="4"/>
            <a:endCxn id="61" idx="4"/>
          </p:cNvCxnSpPr>
          <p:nvPr/>
        </p:nvCxnSpPr>
        <p:spPr bwMode="auto">
          <a:xfrm rot="16200000" flipH="1">
            <a:off x="3216896" y="2118440"/>
            <a:ext cx="12700" cy="1186724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698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Rectangle 4"/>
              <p:cNvSpPr txBox="1">
                <a:spLocks noChangeArrowheads="1"/>
              </p:cNvSpPr>
              <p:nvPr/>
            </p:nvSpPr>
            <p:spPr bwMode="auto">
              <a:xfrm>
                <a:off x="3051813" y="2320916"/>
                <a:ext cx="56949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1813" y="2320916"/>
                <a:ext cx="56949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4"/>
              <p:cNvSpPr txBox="1">
                <a:spLocks noChangeArrowheads="1"/>
              </p:cNvSpPr>
              <p:nvPr/>
            </p:nvSpPr>
            <p:spPr bwMode="auto">
              <a:xfrm>
                <a:off x="8022" y="4320774"/>
                <a:ext cx="9144000" cy="1292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connects two different trees, it is the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lightest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edge in the cuts defined by these trees.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two trees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merge.</a:t>
                </a:r>
                <a:endParaRPr lang="en-US" sz="26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22" y="4320774"/>
                <a:ext cx="9144000" cy="1292662"/>
              </a:xfrm>
              <a:prstGeom prst="rect">
                <a:avLst/>
              </a:prstGeom>
              <a:blipFill rotWithShape="0">
                <a:blip r:embed="rId4"/>
                <a:stretch>
                  <a:fillRect t="-3774" b="-113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Rectangle 4"/>
              <p:cNvSpPr txBox="1">
                <a:spLocks noChangeArrowheads="1"/>
              </p:cNvSpPr>
              <p:nvPr/>
            </p:nvSpPr>
            <p:spPr bwMode="auto">
              <a:xfrm>
                <a:off x="13022" y="5633319"/>
                <a:ext cx="9144000" cy="892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connects two vertices of the same tree,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it is the </a:t>
                </a:r>
                <a:r>
                  <a:rPr lang="en-US" sz="26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heaviest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edge on a cycle.</a:t>
                </a:r>
                <a:endParaRPr lang="en-US" sz="26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022" y="5633319"/>
                <a:ext cx="9144000" cy="892552"/>
              </a:xfrm>
              <a:prstGeom prst="rect">
                <a:avLst/>
              </a:prstGeom>
              <a:blipFill rotWithShape="0">
                <a:blip r:embed="rId5"/>
                <a:stretch>
                  <a:fillRect t="-5442" b="-163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Curved Connector 139"/>
          <p:cNvCxnSpPr>
            <a:stCxn id="73" idx="2"/>
            <a:endCxn id="76" idx="1"/>
          </p:cNvCxnSpPr>
          <p:nvPr/>
        </p:nvCxnSpPr>
        <p:spPr bwMode="auto">
          <a:xfrm rot="10800000" flipH="1">
            <a:off x="6543108" y="1373478"/>
            <a:ext cx="1100345" cy="1239028"/>
          </a:xfrm>
          <a:prstGeom prst="curvedConnector4">
            <a:avLst>
              <a:gd name="adj1" fmla="val -20775"/>
              <a:gd name="adj2" fmla="val 120797"/>
            </a:avLst>
          </a:prstGeom>
          <a:solidFill>
            <a:schemeClr val="accent1"/>
          </a:solidFill>
          <a:ln w="698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4"/>
              <p:cNvSpPr txBox="1">
                <a:spLocks noChangeArrowheads="1"/>
              </p:cNvSpPr>
              <p:nvPr/>
            </p:nvSpPr>
            <p:spPr bwMode="auto">
              <a:xfrm>
                <a:off x="6442881" y="1281378"/>
                <a:ext cx="569494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2881" y="1281378"/>
                <a:ext cx="569494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21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36" grpId="0"/>
      <p:bldP spid="137" grpId="0"/>
      <p:bldP spid="139" grpId="0"/>
      <p:bldP spid="14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0" y="245859"/>
            <a:ext cx="91440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000" kern="0" dirty="0" smtClean="0">
                <a:solidFill>
                  <a:srgbClr val="00B050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Comparison-based algorithms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2438" y="1211943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An MST is a spanning tree whose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sum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of edge weights is minimized.</a:t>
            </a:r>
            <a:endParaRPr lang="en-US" sz="2800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4938" y="3412655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 </a:t>
            </a:r>
            <a:r>
              <a:rPr lang="en-US" sz="28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comparison-based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algorithm is an algorithm that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does not perform any operation on edge weights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other than </a:t>
            </a:r>
            <a:r>
              <a:rPr lang="en-US" sz="28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pairwise comparisons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  <a:endParaRPr lang="en-US" sz="2800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4938" y="2312299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Surprisingly, we can find such a tree by only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comparing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edge weights. No </a:t>
            </a:r>
            <a:r>
              <a:rPr 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additions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are necessary.</a:t>
            </a:r>
            <a:endParaRPr lang="en-US" sz="2800" kern="0" dirty="0">
              <a:solidFill>
                <a:schemeClr val="tx1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"/>
              <p:cNvSpPr txBox="1">
                <a:spLocks noChangeArrowheads="1"/>
              </p:cNvSpPr>
              <p:nvPr/>
            </p:nvSpPr>
            <p:spPr bwMode="auto">
              <a:xfrm>
                <a:off x="17438" y="4943898"/>
                <a:ext cx="9144000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 the </a:t>
                </a:r>
                <a:r>
                  <a:rPr lang="en-US" sz="28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word-RAM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model, where edge weights are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integers fitting into a single machine word, an MST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can be found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deterministically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time.</a:t>
                </a:r>
              </a:p>
            </p:txBody>
          </p:sp>
        </mc:Choice>
        <mc:Fallback xmlns="">
          <p:sp>
            <p:nvSpPr>
              <p:cNvPr id="1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38" y="4943898"/>
                <a:ext cx="9144000" cy="1384995"/>
              </a:xfrm>
              <a:prstGeom prst="rect">
                <a:avLst/>
              </a:prstGeom>
              <a:blipFill rotWithShape="0">
                <a:blip r:embed="rId2"/>
                <a:stretch>
                  <a:fillRect t="-3965" b="-118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406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0" y="10123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smtClean="0">
                <a:solidFill>
                  <a:srgbClr val="00B050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Breaking 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"/>
              <p:cNvSpPr txBox="1">
                <a:spLocks noChangeArrowheads="1"/>
              </p:cNvSpPr>
              <p:nvPr/>
            </p:nvSpPr>
            <p:spPr bwMode="auto">
              <a:xfrm>
                <a:off x="13136" y="1022751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Suppose that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𝐴𝐿𝐺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 comparison-based algorithm that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finds an MST whenever all edge weights are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distinct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800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36" y="1022751"/>
                <a:ext cx="9144000" cy="954107"/>
              </a:xfrm>
              <a:prstGeom prst="rect">
                <a:avLst/>
              </a:prstGeom>
              <a:blipFill rotWithShape="0">
                <a:blip r:embed="rId2"/>
                <a:stretch>
                  <a:fillRect t="-6410" b="-179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 bwMode="auto">
              <a:xfrm>
                <a:off x="13136" y="2100043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Convert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𝐴𝐿𝐺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into an algorithm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𝐴𝐿𝐺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by replacing every</a:t>
                </a: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36" y="2100043"/>
                <a:ext cx="914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 txBox="1">
                <a:spLocks noChangeArrowheads="1"/>
              </p:cNvSpPr>
              <p:nvPr/>
            </p:nvSpPr>
            <p:spPr bwMode="auto">
              <a:xfrm>
                <a:off x="13136" y="2654746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36" y="2654746"/>
                <a:ext cx="914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3136" y="312772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13136" y="3600700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&lt;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or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b="0" i="1" kern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800" b="0" i="1" kern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and</m:t>
                        </m:r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𝑖𝑛𝑑</m:t>
                        </m:r>
                        <m:d>
                          <m:d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&lt;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𝑖𝑛𝑑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…</a:t>
                </a: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36" y="3600700"/>
                <a:ext cx="9144000" cy="954107"/>
              </a:xfrm>
              <a:prstGeom prst="rect">
                <a:avLst/>
              </a:prstGeom>
              <a:blipFill rotWithShape="0">
                <a:blip r:embed="rId5"/>
                <a:stretch>
                  <a:fillRect t="-6410" b="-173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13136" y="4643542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𝑖𝑛𝑑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are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distinct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identifiers of the edges.</a:t>
                </a:r>
              </a:p>
            </p:txBody>
          </p:sp>
        </mc:Choice>
        <mc:Fallback xmlns=""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36" y="4643542"/>
                <a:ext cx="914400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13136" y="5253153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𝐴𝐿𝐺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finds an MST even if weights are not distinct.</a:t>
                </a:r>
              </a:p>
            </p:txBody>
          </p:sp>
        </mc:Choice>
        <mc:Fallback xmlns=""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36" y="5253153"/>
                <a:ext cx="9144000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3136" y="5929195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Exercise: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Prove the claim.</a:t>
            </a:r>
            <a:endParaRPr lang="en-US" sz="2600" kern="0" dirty="0" smtClean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06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0" y="142459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smtClean="0">
                <a:solidFill>
                  <a:srgbClr val="00B050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The </a:t>
            </a:r>
            <a:r>
              <a:rPr lang="en-US" sz="5400" kern="0" dirty="0" smtClean="0">
                <a:solidFill>
                  <a:schemeClr val="accent2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blue</a:t>
            </a:r>
            <a:r>
              <a:rPr lang="en-US" sz="5400" kern="0" dirty="0" smtClean="0">
                <a:solidFill>
                  <a:srgbClr val="00B050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-</a:t>
            </a:r>
            <a:r>
              <a:rPr lang="en-US" sz="5400" kern="0" dirty="0" smtClean="0">
                <a:solidFill>
                  <a:srgbClr val="FF0000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red</a:t>
            </a:r>
            <a:r>
              <a:rPr lang="en-US" sz="5400" kern="0" dirty="0" smtClean="0">
                <a:solidFill>
                  <a:srgbClr val="00B050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 framework</a:t>
            </a: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12438" y="967354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Another convenient way of dealing with ties.</a:t>
            </a:r>
            <a:endParaRPr lang="en-US" sz="2800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4938" y="1614823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Initially all edges are uncolored.</a:t>
            </a:r>
            <a:endParaRPr lang="en-US" sz="2600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7438" y="2127301"/>
            <a:ext cx="91440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b="1" kern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Blue rule:  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Choose a </a:t>
            </a:r>
            <a:r>
              <a:rPr lang="en-US" sz="26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cut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that does not contain a </a:t>
            </a:r>
            <a:r>
              <a:rPr lang="en-US" sz="2600" kern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blue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edge. 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Among all uncolored edges in the cut, choose an 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edge of minimal weight and color it </a:t>
            </a:r>
            <a:r>
              <a:rPr lang="en-US" sz="2600" kern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blue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9938" y="3470777"/>
            <a:ext cx="91440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Red rule:  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Choose a </a:t>
            </a:r>
            <a:r>
              <a:rPr lang="en-US" sz="26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cycle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that does not contain a </a:t>
            </a:r>
            <a:r>
              <a:rPr lang="en-US" sz="26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red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edge. 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Among all uncolored edges on the cycle, choose an 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edge of maximal weight and color it </a:t>
            </a:r>
            <a:r>
              <a:rPr lang="en-US" sz="26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red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22438" y="4829642"/>
            <a:ext cx="9144000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Theorem:</a:t>
            </a:r>
            <a:r>
              <a:rPr lang="en-US" sz="2600" b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After any sequence of applications of the </a:t>
            </a:r>
            <a:r>
              <a:rPr lang="en-US" sz="2600" kern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blue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and </a:t>
            </a:r>
            <a:r>
              <a:rPr lang="en-US" sz="26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red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rules, there is always an MST that contains all </a:t>
            </a:r>
            <a:r>
              <a:rPr lang="en-US" sz="2600" kern="0" dirty="0" smtClean="0">
                <a:solidFill>
                  <a:schemeClr val="accent2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blue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edges and none of the </a:t>
            </a:r>
            <a:r>
              <a:rPr lang="en-US" sz="26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red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edges. As long as some of the 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edges are uncolored, at least one of the rules may be applied.</a:t>
            </a:r>
          </a:p>
        </p:txBody>
      </p:sp>
    </p:spTree>
    <p:extLst>
      <p:ext uri="{BB962C8B-B14F-4D97-AF65-F5344CB8AC3E}">
        <p14:creationId xmlns:p14="http://schemas.microsoft.com/office/powerpoint/2010/main" val="210714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2485"/>
            <a:ext cx="9144000" cy="669925"/>
          </a:xfrm>
        </p:spPr>
        <p:txBody>
          <a:bodyPr/>
          <a:lstStyle/>
          <a:p>
            <a:r>
              <a:rPr lang="da-DK" sz="5400" dirty="0" smtClean="0">
                <a:solidFill>
                  <a:srgbClr val="00B050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Disjoint Sets / Union-Find</a:t>
            </a:r>
            <a:endParaRPr lang="en-US" sz="5400" dirty="0">
              <a:solidFill>
                <a:srgbClr val="00B050"/>
              </a:solidFill>
              <a:latin typeface="Arial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01372"/>
            <a:ext cx="9144000" cy="1862048"/>
          </a:xfrm>
        </p:spPr>
        <p:txBody>
          <a:bodyPr>
            <a:spAutoFit/>
          </a:bodyPr>
          <a:lstStyle/>
          <a:p>
            <a:pPr marL="0" indent="0" algn="ctr">
              <a:lnSpc>
                <a:spcPct val="125000"/>
              </a:lnSpc>
              <a:spcBef>
                <a:spcPts val="600"/>
              </a:spcBef>
              <a:buNone/>
            </a:pPr>
            <a:r>
              <a:rPr lang="da-DK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Make-Set(</a:t>
            </a:r>
            <a:r>
              <a:rPr lang="da-DK" sz="28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a-DK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singleton set containing </a:t>
            </a:r>
            <a:r>
              <a:rPr lang="da-DK" sz="28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a-DK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>
              <a:lnSpc>
                <a:spcPct val="125000"/>
              </a:lnSpc>
              <a:spcBef>
                <a:spcPts val="600"/>
              </a:spcBef>
              <a:buNone/>
            </a:pPr>
            <a:r>
              <a:rPr lang="da-DK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Union(</a:t>
            </a:r>
            <a:r>
              <a:rPr lang="da-DK" sz="28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a-DK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da-DK" sz="28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da-DK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Unite 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sets </a:t>
            </a:r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 </a:t>
            </a:r>
            <a:r>
              <a:rPr lang="da-DK" sz="2800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a-D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da-DK" sz="28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da-DK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ctr">
              <a:lnSpc>
                <a:spcPct val="125000"/>
              </a:lnSpc>
              <a:spcBef>
                <a:spcPts val="600"/>
              </a:spcBef>
              <a:buNone/>
            </a:pPr>
            <a:r>
              <a:rPr lang="da-DK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Find(</a:t>
            </a:r>
            <a:r>
              <a:rPr lang="da-DK" sz="28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a-DK" sz="2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a </a:t>
            </a:r>
            <a:r>
              <a:rPr lang="da-DK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 </a:t>
            </a:r>
            <a:r>
              <a:rPr lang="da-DK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set containing </a:t>
            </a:r>
            <a:r>
              <a:rPr lang="da-DK" sz="2800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a-DK" sz="2800" i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3517234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da-DK" dirty="0" smtClean="0">
                <a:solidFill>
                  <a:schemeClr val="accent2"/>
                </a:solidFill>
              </a:rPr>
              <a:t>Find(</a:t>
            </a:r>
            <a:r>
              <a:rPr lang="da-DK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a-DK" dirty="0" smtClean="0">
                <a:solidFill>
                  <a:schemeClr val="accent2"/>
                </a:solidFill>
              </a:rPr>
              <a:t>)=Find(</a:t>
            </a:r>
            <a:r>
              <a:rPr lang="da-DK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da-DK" dirty="0" smtClean="0">
                <a:solidFill>
                  <a:schemeClr val="accent2"/>
                </a:solidFill>
              </a:rPr>
              <a:t>) </a:t>
            </a:r>
            <a:r>
              <a:rPr lang="da-DK" dirty="0" smtClean="0"/>
              <a:t>iff </a:t>
            </a:r>
            <a:r>
              <a:rPr lang="da-DK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da-DK" dirty="0" smtClean="0"/>
              <a:t> and </a:t>
            </a:r>
            <a:r>
              <a:rPr lang="da-DK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da-DK" dirty="0" smtClean="0"/>
              <a:t> are currently in same set.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490" y="4539062"/>
                <a:ext cx="9144000" cy="144045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da-DK" dirty="0" smtClean="0"/>
                  <a:t>Using a simple implementation, </a:t>
                </a:r>
                <a:br>
                  <a:rPr lang="da-DK" dirty="0" smtClean="0"/>
                </a:br>
                <a:r>
                  <a:rPr lang="da-DK" dirty="0" smtClean="0"/>
                  <a:t>the total cost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operations, out of which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are Make-Set operations,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" y="4539062"/>
                <a:ext cx="9144000" cy="1440459"/>
              </a:xfrm>
              <a:prstGeom prst="rect">
                <a:avLst/>
              </a:prstGeom>
              <a:blipFill rotWithShape="0">
                <a:blip r:embed="rId2"/>
                <a:stretch>
                  <a:fillRect t="-4661" b="-88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488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69708"/>
            <a:ext cx="5029200" cy="1143000"/>
          </a:xfrm>
        </p:spPr>
        <p:txBody>
          <a:bodyPr/>
          <a:lstStyle/>
          <a:p>
            <a:r>
              <a:rPr lang="en-US" sz="5400" dirty="0">
                <a:solidFill>
                  <a:srgbClr val="00B050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Union Find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609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each set as a rooted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228" name="Oval 4"/>
          <p:cNvSpPr>
            <a:spLocks noChangeArrowheads="1"/>
          </p:cNvSpPr>
          <p:nvPr/>
        </p:nvSpPr>
        <p:spPr bwMode="auto">
          <a:xfrm>
            <a:off x="3470275" y="3828785"/>
            <a:ext cx="228600" cy="228600"/>
          </a:xfrm>
          <a:prstGeom prst="ellipse">
            <a:avLst/>
          </a:prstGeom>
          <a:solidFill>
            <a:srgbClr val="800080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2229" name="Oval 5"/>
          <p:cNvSpPr>
            <a:spLocks noChangeArrowheads="1"/>
          </p:cNvSpPr>
          <p:nvPr/>
        </p:nvSpPr>
        <p:spPr bwMode="auto">
          <a:xfrm>
            <a:off x="3013075" y="4438385"/>
            <a:ext cx="228600" cy="228600"/>
          </a:xfrm>
          <a:prstGeom prst="ellipse">
            <a:avLst/>
          </a:prstGeom>
          <a:solidFill>
            <a:srgbClr val="800080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2230" name="Oval 6"/>
          <p:cNvSpPr>
            <a:spLocks noChangeArrowheads="1"/>
          </p:cNvSpPr>
          <p:nvPr/>
        </p:nvSpPr>
        <p:spPr bwMode="auto">
          <a:xfrm>
            <a:off x="3470275" y="4438385"/>
            <a:ext cx="228600" cy="228600"/>
          </a:xfrm>
          <a:prstGeom prst="ellipse">
            <a:avLst/>
          </a:prstGeom>
          <a:solidFill>
            <a:srgbClr val="800080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2231" name="Oval 7"/>
          <p:cNvSpPr>
            <a:spLocks noChangeArrowheads="1"/>
          </p:cNvSpPr>
          <p:nvPr/>
        </p:nvSpPr>
        <p:spPr bwMode="auto">
          <a:xfrm>
            <a:off x="3927475" y="4438385"/>
            <a:ext cx="228600" cy="228600"/>
          </a:xfrm>
          <a:prstGeom prst="ellipse">
            <a:avLst/>
          </a:prstGeom>
          <a:solidFill>
            <a:srgbClr val="800080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cxnSp>
        <p:nvCxnSpPr>
          <p:cNvPr id="52232" name="AutoShape 8"/>
          <p:cNvCxnSpPr>
            <a:cxnSpLocks noChangeShapeType="1"/>
            <a:stCxn id="52229" idx="7"/>
            <a:endCxn id="52228" idx="3"/>
          </p:cNvCxnSpPr>
          <p:nvPr/>
        </p:nvCxnSpPr>
        <p:spPr bwMode="auto">
          <a:xfrm flipV="1">
            <a:off x="3208338" y="4024048"/>
            <a:ext cx="2952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33" name="AutoShape 9"/>
          <p:cNvCxnSpPr>
            <a:cxnSpLocks noChangeShapeType="1"/>
            <a:stCxn id="52230" idx="0"/>
            <a:endCxn id="52228" idx="4"/>
          </p:cNvCxnSpPr>
          <p:nvPr/>
        </p:nvCxnSpPr>
        <p:spPr bwMode="auto">
          <a:xfrm flipV="1">
            <a:off x="3584575" y="4057385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34" name="AutoShape 10"/>
          <p:cNvCxnSpPr>
            <a:cxnSpLocks noChangeShapeType="1"/>
            <a:stCxn id="52231" idx="1"/>
            <a:endCxn id="52228" idx="5"/>
          </p:cNvCxnSpPr>
          <p:nvPr/>
        </p:nvCxnSpPr>
        <p:spPr bwMode="auto">
          <a:xfrm flipH="1" flipV="1">
            <a:off x="3665538" y="4024048"/>
            <a:ext cx="295275" cy="4476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1371600" y="2412164"/>
            <a:ext cx="2743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3200" dirty="0">
                <a:solidFill>
                  <a:schemeClr val="accent2"/>
                </a:solidFill>
              </a:rPr>
              <a:t>Union by rank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4535770" y="2412164"/>
            <a:ext cx="350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</a:rPr>
              <a:t>Path compression</a:t>
            </a:r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4918075" y="3142985"/>
            <a:ext cx="228600" cy="228600"/>
          </a:xfrm>
          <a:prstGeom prst="ellipse">
            <a:avLst/>
          </a:prstGeom>
          <a:solidFill>
            <a:srgbClr val="800080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4689475" y="3752585"/>
            <a:ext cx="228600" cy="228600"/>
          </a:xfrm>
          <a:prstGeom prst="ellipse">
            <a:avLst/>
          </a:prstGeom>
          <a:solidFill>
            <a:srgbClr val="800080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5146675" y="3752585"/>
            <a:ext cx="228600" cy="228600"/>
          </a:xfrm>
          <a:prstGeom prst="ellipse">
            <a:avLst/>
          </a:prstGeom>
          <a:solidFill>
            <a:srgbClr val="800080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cxnSp>
        <p:nvCxnSpPr>
          <p:cNvPr id="52240" name="AutoShape 16"/>
          <p:cNvCxnSpPr>
            <a:cxnSpLocks noChangeShapeType="1"/>
            <a:stCxn id="52238" idx="0"/>
            <a:endCxn id="52237" idx="3"/>
          </p:cNvCxnSpPr>
          <p:nvPr/>
        </p:nvCxnSpPr>
        <p:spPr bwMode="auto">
          <a:xfrm flipV="1">
            <a:off x="4803775" y="3338248"/>
            <a:ext cx="1476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1" name="AutoShape 17"/>
          <p:cNvCxnSpPr>
            <a:cxnSpLocks noChangeShapeType="1"/>
            <a:stCxn id="52239" idx="0"/>
            <a:endCxn id="52237" idx="5"/>
          </p:cNvCxnSpPr>
          <p:nvPr/>
        </p:nvCxnSpPr>
        <p:spPr bwMode="auto">
          <a:xfrm flipH="1" flipV="1">
            <a:off x="5113338" y="3338248"/>
            <a:ext cx="147637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6289675" y="3828785"/>
            <a:ext cx="228600" cy="228600"/>
          </a:xfrm>
          <a:prstGeom prst="ellipse">
            <a:avLst/>
          </a:prstGeom>
          <a:solidFill>
            <a:srgbClr val="800080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2243" name="Oval 19"/>
          <p:cNvSpPr>
            <a:spLocks noChangeArrowheads="1"/>
          </p:cNvSpPr>
          <p:nvPr/>
        </p:nvSpPr>
        <p:spPr bwMode="auto">
          <a:xfrm>
            <a:off x="6594475" y="4438385"/>
            <a:ext cx="228600" cy="228600"/>
          </a:xfrm>
          <a:prstGeom prst="ellipse">
            <a:avLst/>
          </a:prstGeom>
          <a:solidFill>
            <a:srgbClr val="800080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cxnSp>
        <p:nvCxnSpPr>
          <p:cNvPr id="52244" name="AutoShape 20"/>
          <p:cNvCxnSpPr>
            <a:cxnSpLocks noChangeShapeType="1"/>
            <a:stCxn id="52243" idx="0"/>
            <a:endCxn id="52242" idx="5"/>
          </p:cNvCxnSpPr>
          <p:nvPr/>
        </p:nvCxnSpPr>
        <p:spPr bwMode="auto">
          <a:xfrm flipH="1" flipV="1">
            <a:off x="6484938" y="4024048"/>
            <a:ext cx="223837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5" name="AutoShape 21"/>
          <p:cNvCxnSpPr>
            <a:cxnSpLocks noChangeShapeType="1"/>
            <a:stCxn id="52228" idx="7"/>
            <a:endCxn id="52237" idx="2"/>
          </p:cNvCxnSpPr>
          <p:nvPr/>
        </p:nvCxnSpPr>
        <p:spPr bwMode="auto">
          <a:xfrm flipV="1">
            <a:off x="3665538" y="3257285"/>
            <a:ext cx="1252537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246" name="Oval 22"/>
          <p:cNvSpPr>
            <a:spLocks noChangeArrowheads="1"/>
          </p:cNvSpPr>
          <p:nvPr/>
        </p:nvSpPr>
        <p:spPr bwMode="auto">
          <a:xfrm>
            <a:off x="6061075" y="4438385"/>
            <a:ext cx="228600" cy="228600"/>
          </a:xfrm>
          <a:prstGeom prst="ellipse">
            <a:avLst/>
          </a:prstGeom>
          <a:solidFill>
            <a:srgbClr val="800080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5984875" y="5047985"/>
            <a:ext cx="228600" cy="228600"/>
          </a:xfrm>
          <a:prstGeom prst="ellipse">
            <a:avLst/>
          </a:prstGeom>
          <a:solidFill>
            <a:srgbClr val="800080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cxnSp>
        <p:nvCxnSpPr>
          <p:cNvPr id="52248" name="AutoShape 24"/>
          <p:cNvCxnSpPr>
            <a:cxnSpLocks noChangeShapeType="1"/>
            <a:stCxn id="52247" idx="0"/>
            <a:endCxn id="52246" idx="4"/>
          </p:cNvCxnSpPr>
          <p:nvPr/>
        </p:nvCxnSpPr>
        <p:spPr bwMode="auto">
          <a:xfrm flipV="1">
            <a:off x="6099175" y="4666985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9" name="AutoShape 25"/>
          <p:cNvCxnSpPr>
            <a:cxnSpLocks noChangeShapeType="1"/>
            <a:stCxn id="52242" idx="1"/>
            <a:endCxn id="52237" idx="6"/>
          </p:cNvCxnSpPr>
          <p:nvPr/>
        </p:nvCxnSpPr>
        <p:spPr bwMode="auto">
          <a:xfrm flipH="1" flipV="1">
            <a:off x="5146675" y="3257285"/>
            <a:ext cx="1176338" cy="6048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0" name="AutoShape 26"/>
          <p:cNvCxnSpPr>
            <a:cxnSpLocks noChangeShapeType="1"/>
            <a:stCxn id="52246" idx="0"/>
            <a:endCxn id="52242" idx="3"/>
          </p:cNvCxnSpPr>
          <p:nvPr/>
        </p:nvCxnSpPr>
        <p:spPr bwMode="auto">
          <a:xfrm flipV="1">
            <a:off x="6175375" y="4024048"/>
            <a:ext cx="1476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251" name="Text Box 27"/>
          <p:cNvSpPr txBox="1">
            <a:spLocks noChangeArrowheads="1"/>
          </p:cNvSpPr>
          <p:nvPr/>
        </p:nvSpPr>
        <p:spPr bwMode="auto">
          <a:xfrm>
            <a:off x="0" y="5468573"/>
            <a:ext cx="91440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parent of a vertex </a:t>
            </a:r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 is denoted by </a:t>
            </a:r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x.p</a:t>
            </a:r>
            <a:r>
              <a:rPr lang="en-US" i="1" dirty="0" smtClean="0"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52252" name="Text Box 28"/>
          <p:cNvSpPr txBox="1">
            <a:spLocks noChangeArrowheads="1"/>
          </p:cNvSpPr>
          <p:nvPr/>
        </p:nvSpPr>
        <p:spPr bwMode="auto">
          <a:xfrm>
            <a:off x="5581650" y="4857485"/>
            <a:ext cx="360363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52253" name="Text Box 29"/>
          <p:cNvSpPr txBox="1">
            <a:spLocks noChangeArrowheads="1"/>
          </p:cNvSpPr>
          <p:nvPr/>
        </p:nvSpPr>
        <p:spPr bwMode="auto">
          <a:xfrm>
            <a:off x="0" y="5949950"/>
            <a:ext cx="9144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Find(</a:t>
            </a:r>
            <a:r>
              <a:rPr lang="en-US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traces the path from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/>
              <a:t> to the </a:t>
            </a:r>
            <a:r>
              <a:rPr lang="en-US" dirty="0" smtClean="0"/>
              <a:t>root.</a:t>
            </a:r>
            <a:endParaRPr lang="en-US" dirty="0"/>
          </a:p>
        </p:txBody>
      </p:sp>
      <p:sp>
        <p:nvSpPr>
          <p:cNvPr id="52254" name="Oval 30"/>
          <p:cNvSpPr>
            <a:spLocks noChangeArrowheads="1"/>
          </p:cNvSpPr>
          <p:nvPr/>
        </p:nvSpPr>
        <p:spPr bwMode="auto">
          <a:xfrm>
            <a:off x="1878013" y="3863710"/>
            <a:ext cx="228600" cy="228600"/>
          </a:xfrm>
          <a:prstGeom prst="ellipse">
            <a:avLst/>
          </a:prstGeom>
          <a:solidFill>
            <a:srgbClr val="800080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2255" name="Text Box 31"/>
          <p:cNvSpPr txBox="1">
            <a:spLocks noChangeArrowheads="1"/>
          </p:cNvSpPr>
          <p:nvPr/>
        </p:nvSpPr>
        <p:spPr bwMode="auto">
          <a:xfrm>
            <a:off x="5459385" y="4224073"/>
            <a:ext cx="900113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x.p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17490" y="176259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buFontTx/>
              <a:buNone/>
            </a:pPr>
            <a:r>
              <a:rPr lang="en-US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representative of each set is the root of its tree.</a:t>
            </a:r>
            <a:endParaRPr lang="en-US" sz="2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7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22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5" grpId="0"/>
      <p:bldP spid="52236" grpId="0"/>
      <p:bldP spid="52251" grpId="0"/>
      <p:bldP spid="52252" grpId="0"/>
      <p:bldP spid="52253" grpId="0"/>
      <p:bldP spid="522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AutoShape 2"/>
          <p:cNvSpPr>
            <a:spLocks noChangeArrowheads="1"/>
          </p:cNvSpPr>
          <p:nvPr/>
        </p:nvSpPr>
        <p:spPr bwMode="auto">
          <a:xfrm>
            <a:off x="4038600" y="1821498"/>
            <a:ext cx="990600" cy="18288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3251" name="AutoShape 3"/>
          <p:cNvSpPr>
            <a:spLocks noChangeArrowheads="1"/>
          </p:cNvSpPr>
          <p:nvPr/>
        </p:nvSpPr>
        <p:spPr bwMode="auto">
          <a:xfrm>
            <a:off x="2743200" y="2278698"/>
            <a:ext cx="990600" cy="13716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title"/>
          </p:nvPr>
        </p:nvSpPr>
        <p:spPr>
          <a:xfrm>
            <a:off x="1981200" y="457200"/>
            <a:ext cx="5029200" cy="639763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 by rank</a:t>
            </a:r>
          </a:p>
        </p:txBody>
      </p:sp>
      <p:sp>
        <p:nvSpPr>
          <p:cNvPr id="53253" name="Oval 5"/>
          <p:cNvSpPr>
            <a:spLocks noChangeArrowheads="1"/>
          </p:cNvSpPr>
          <p:nvPr/>
        </p:nvSpPr>
        <p:spPr bwMode="auto">
          <a:xfrm>
            <a:off x="3086100" y="2126298"/>
            <a:ext cx="304800" cy="3048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3254" name="Oval 6"/>
          <p:cNvSpPr>
            <a:spLocks noChangeArrowheads="1"/>
          </p:cNvSpPr>
          <p:nvPr/>
        </p:nvSpPr>
        <p:spPr bwMode="auto">
          <a:xfrm>
            <a:off x="4391025" y="1669098"/>
            <a:ext cx="304800" cy="3048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6019800" y="1821498"/>
            <a:ext cx="990600" cy="18288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3256" name="Oval 8"/>
          <p:cNvSpPr>
            <a:spLocks noChangeArrowheads="1"/>
          </p:cNvSpPr>
          <p:nvPr/>
        </p:nvSpPr>
        <p:spPr bwMode="auto">
          <a:xfrm>
            <a:off x="6372225" y="1669098"/>
            <a:ext cx="304800" cy="3048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3257" name="AutoShape 9"/>
          <p:cNvSpPr>
            <a:spLocks noChangeArrowheads="1"/>
          </p:cNvSpPr>
          <p:nvPr/>
        </p:nvSpPr>
        <p:spPr bwMode="auto">
          <a:xfrm>
            <a:off x="7391400" y="1821498"/>
            <a:ext cx="990600" cy="18288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3258" name="Oval 10"/>
          <p:cNvSpPr>
            <a:spLocks noChangeArrowheads="1"/>
          </p:cNvSpPr>
          <p:nvPr/>
        </p:nvSpPr>
        <p:spPr bwMode="auto">
          <a:xfrm>
            <a:off x="7743825" y="1669098"/>
            <a:ext cx="304800" cy="3048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3259" name="Oval 11"/>
          <p:cNvSpPr>
            <a:spLocks noChangeArrowheads="1"/>
          </p:cNvSpPr>
          <p:nvPr/>
        </p:nvSpPr>
        <p:spPr bwMode="auto">
          <a:xfrm>
            <a:off x="1066800" y="2126298"/>
            <a:ext cx="304800" cy="304800"/>
          </a:xfrm>
          <a:prstGeom prst="ellipse">
            <a:avLst/>
          </a:prstGeom>
          <a:solidFill>
            <a:srgbClr val="00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533400" y="1973898"/>
            <a:ext cx="30480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61" name="Text Box 13"/>
              <p:cNvSpPr txBox="1">
                <a:spLocks noChangeArrowheads="1"/>
              </p:cNvSpPr>
              <p:nvPr/>
            </p:nvSpPr>
            <p:spPr bwMode="auto">
              <a:xfrm>
                <a:off x="2606675" y="1965960"/>
                <a:ext cx="457200" cy="5191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326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06675" y="1965960"/>
                <a:ext cx="457200" cy="51911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62" name="Text Box 14"/>
              <p:cNvSpPr txBox="1">
                <a:spLocks noChangeArrowheads="1"/>
              </p:cNvSpPr>
              <p:nvPr/>
            </p:nvSpPr>
            <p:spPr bwMode="auto">
              <a:xfrm>
                <a:off x="4762500" y="1521460"/>
                <a:ext cx="495300" cy="5191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3262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2500" y="1521460"/>
                <a:ext cx="495300" cy="5191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63" name="Text Box 15"/>
              <p:cNvSpPr txBox="1">
                <a:spLocks noChangeArrowheads="1"/>
              </p:cNvSpPr>
              <p:nvPr/>
            </p:nvSpPr>
            <p:spPr bwMode="auto">
              <a:xfrm>
                <a:off x="5943600" y="1530985"/>
                <a:ext cx="457200" cy="5191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</m:oMath>
                  </m:oMathPara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3263" name="Text 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3600" y="1530985"/>
                <a:ext cx="457200" cy="51911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64" name="Text Box 16"/>
              <p:cNvSpPr txBox="1">
                <a:spLocks noChangeArrowheads="1"/>
              </p:cNvSpPr>
              <p:nvPr/>
            </p:nvSpPr>
            <p:spPr bwMode="auto">
              <a:xfrm>
                <a:off x="8077200" y="1516698"/>
                <a:ext cx="457200" cy="5191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</m:oMath>
                  </m:oMathPara>
                </a14:m>
                <a:endParaRPr lang="en-US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3264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77200" y="1516698"/>
                <a:ext cx="457200" cy="5191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265" name="AutoShape 17"/>
          <p:cNvCxnSpPr>
            <a:cxnSpLocks noChangeShapeType="1"/>
            <a:stCxn id="53253" idx="7"/>
            <a:endCxn id="53254" idx="2"/>
          </p:cNvCxnSpPr>
          <p:nvPr/>
        </p:nvCxnSpPr>
        <p:spPr bwMode="auto">
          <a:xfrm flipV="1">
            <a:off x="3346450" y="1821498"/>
            <a:ext cx="1044575" cy="349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266" name="Text Box 18"/>
              <p:cNvSpPr txBox="1">
                <a:spLocks noChangeArrowheads="1"/>
              </p:cNvSpPr>
              <p:nvPr/>
            </p:nvSpPr>
            <p:spPr bwMode="auto">
              <a:xfrm>
                <a:off x="8153400" y="830898"/>
                <a:ext cx="990600" cy="52322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3266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53400" y="830898"/>
                <a:ext cx="990600" cy="52322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267" name="Line 19"/>
          <p:cNvSpPr>
            <a:spLocks noChangeShapeType="1"/>
          </p:cNvSpPr>
          <p:nvPr/>
        </p:nvSpPr>
        <p:spPr bwMode="auto">
          <a:xfrm flipV="1">
            <a:off x="6677025" y="1211898"/>
            <a:ext cx="1095374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68" name="Text Box 20"/>
              <p:cNvSpPr txBox="1">
                <a:spLocks noChangeArrowheads="1"/>
              </p:cNvSpPr>
              <p:nvPr/>
            </p:nvSpPr>
            <p:spPr bwMode="auto">
              <a:xfrm>
                <a:off x="2529981" y="1335074"/>
                <a:ext cx="1368425" cy="51328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1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&lt; 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cs typeface="Times New Roman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3268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9981" y="1335074"/>
                <a:ext cx="1368425" cy="51328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69" name="Text Box 21"/>
              <p:cNvSpPr txBox="1">
                <a:spLocks noChangeArrowheads="1"/>
              </p:cNvSpPr>
              <p:nvPr/>
            </p:nvSpPr>
            <p:spPr bwMode="auto">
              <a:xfrm>
                <a:off x="0" y="4447725"/>
                <a:ext cx="9144000" cy="5191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Union by rank on its own gives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𝑂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log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⁡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en-US" dirty="0"/>
                  <a:t> find time</a:t>
                </a:r>
              </a:p>
            </p:txBody>
          </p:sp>
        </mc:Choice>
        <mc:Fallback xmlns="">
          <p:sp>
            <p:nvSpPr>
              <p:cNvPr id="53269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447725"/>
                <a:ext cx="9144000" cy="519113"/>
              </a:xfrm>
              <a:prstGeom prst="rect">
                <a:avLst/>
              </a:prstGeom>
              <a:blipFill rotWithShape="0">
                <a:blip r:embed="rId8"/>
                <a:stretch>
                  <a:fillRect t="-12941" b="-32941"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70" name="Text Box 22"/>
              <p:cNvSpPr txBox="1">
                <a:spLocks noChangeArrowheads="1"/>
              </p:cNvSpPr>
              <p:nvPr/>
            </p:nvSpPr>
            <p:spPr bwMode="auto">
              <a:xfrm>
                <a:off x="0" y="4925502"/>
                <a:ext cx="9144000" cy="5191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A tree of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𝑟</m:t>
                    </m:r>
                  </m:oMath>
                </a14:m>
                <a:r>
                  <a:rPr lang="en-US" dirty="0"/>
                  <a:t> contains at least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2</m:t>
                    </m:r>
                    <m:r>
                      <a:rPr lang="en-US" i="1" baseline="30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𝑟</m:t>
                    </m:r>
                  </m:oMath>
                </a14:m>
                <a:r>
                  <a:rPr lang="en-US" dirty="0"/>
                  <a:t> elements</a:t>
                </a:r>
              </a:p>
            </p:txBody>
          </p:sp>
        </mc:Choice>
        <mc:Fallback xmlns="">
          <p:sp>
            <p:nvSpPr>
              <p:cNvPr id="53270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925502"/>
                <a:ext cx="9144000" cy="519112"/>
              </a:xfrm>
              <a:prstGeom prst="rect">
                <a:avLst/>
              </a:prstGeom>
              <a:blipFill rotWithShape="0">
                <a:blip r:embed="rId9"/>
                <a:stretch>
                  <a:fillRect t="-12941" b="-32941"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272" name="Text Box 24"/>
              <p:cNvSpPr txBox="1">
                <a:spLocks noChangeArrowheads="1"/>
              </p:cNvSpPr>
              <p:nvPr/>
            </p:nvSpPr>
            <p:spPr bwMode="auto">
              <a:xfrm>
                <a:off x="0" y="5881053"/>
                <a:ext cx="9144000" cy="5191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not a root,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𝑟𝑎𝑛𝑘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&lt; 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𝑥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𝑝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en-US" i="1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𝑟𝑎𝑛𝑘</m:t>
                    </m:r>
                  </m:oMath>
                </a14:m>
                <a:endParaRPr lang="en-US" i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3272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881053"/>
                <a:ext cx="9144000" cy="519112"/>
              </a:xfrm>
              <a:prstGeom prst="rect">
                <a:avLst/>
              </a:prstGeom>
              <a:blipFill rotWithShape="0">
                <a:blip r:embed="rId10"/>
                <a:stretch>
                  <a:fillRect t="-12941" b="-32941"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-15240" y="5403278"/>
                <a:ext cx="9144000" cy="5191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 smtClean="0"/>
                  <a:t>At most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2</m:t>
                    </m:r>
                    <m:r>
                      <a:rPr lang="en-US" i="1" baseline="30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nodes of rank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Symbol"/>
                      </a:rPr>
                      <m:t> 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𝑟</m:t>
                    </m:r>
                  </m:oMath>
                </a14:m>
                <a:endParaRPr lang="en-US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5240" y="5403278"/>
                <a:ext cx="9144000" cy="519112"/>
              </a:xfrm>
              <a:prstGeom prst="rect">
                <a:avLst/>
              </a:prstGeom>
              <a:blipFill rotWithShape="0">
                <a:blip r:embed="rId11"/>
                <a:stretch>
                  <a:fillRect t="-11628" b="-31395"/>
                </a:stretch>
              </a:blip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17490" y="3969948"/>
            <a:ext cx="914400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Each item is assigned a </a:t>
            </a:r>
            <a:r>
              <a:rPr lang="en-US" i="1" dirty="0" smtClean="0">
                <a:solidFill>
                  <a:schemeClr val="accent2"/>
                </a:solidFill>
              </a:rPr>
              <a:t>rank</a:t>
            </a:r>
            <a:r>
              <a:rPr lang="en-US" dirty="0" smtClean="0"/>
              <a:t>, initially 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30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0007 " pathEditMode="relative" ptsTypes="AA">
                                      <p:cBhvr>
                                        <p:cTn id="10" dur="20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 -0.10007 " pathEditMode="relative" ptsTypes="AA">
                                      <p:cBhvr>
                                        <p:cTn id="12" dur="2000" fill="hold"/>
                                        <p:tgtEl>
                                          <p:spTgt spid="53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 animBg="1"/>
      <p:bldP spid="53258" grpId="0" animBg="1"/>
      <p:bldP spid="53264" grpId="0"/>
      <p:bldP spid="53266" grpId="0"/>
      <p:bldP spid="53267" grpId="0" animBg="1"/>
      <p:bldP spid="53269" grpId="0"/>
      <p:bldP spid="53270" grpId="0"/>
      <p:bldP spid="53272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78585"/>
            <a:ext cx="9144000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5400" dirty="0" smtClean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Minimum Spanning Trees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altLang="en-US" sz="1400">
              <a:solidFill>
                <a:srgbClr val="000000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97" y="1841714"/>
                <a:ext cx="9144000" cy="1428981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>
                    <a:cs typeface="Times New Roman" panose="02020603050405020304" pitchFamily="18" charset="0"/>
                  </a:rPr>
                  <a:t>If a </a:t>
                </a:r>
                <a:r>
                  <a:rPr lang="en-US" i="1" dirty="0" smtClean="0">
                    <a:cs typeface="Times New Roman" panose="02020603050405020304" pitchFamily="18" charset="0"/>
                  </a:rPr>
                  <a:t>weight</a:t>
                </a:r>
                <a:r>
                  <a:rPr lang="en-US" dirty="0" smtClean="0">
                    <a:cs typeface="Times New Roman" panose="02020603050405020304" pitchFamily="18" charset="0"/>
                  </a:rPr>
                  <a:t> (or </a:t>
                </a:r>
                <a:r>
                  <a:rPr lang="en-US" i="1" dirty="0" smtClean="0">
                    <a:cs typeface="Times New Roman" panose="02020603050405020304" pitchFamily="18" charset="0"/>
                  </a:rPr>
                  <a:t>cost</a:t>
                </a:r>
                <a:r>
                  <a:rPr lang="en-US" dirty="0" smtClean="0">
                    <a:cs typeface="Times New Roman" panose="02020603050405020304" pitchFamily="18" charset="0"/>
                  </a:rPr>
                  <a:t>)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is defined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on the edges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is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a </a:t>
                </a:r>
                <a:r>
                  <a:rPr lang="en-US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spanning</a:t>
                </a:r>
                <a:r>
                  <a:rPr lang="en-US" b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tree</a:t>
                </a:r>
                <a:r>
                  <a:rPr lang="en-US" dirty="0" smtClean="0"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</m:sub>
                      <m:sup/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.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7" y="1841714"/>
                <a:ext cx="9144000" cy="1428981"/>
              </a:xfrm>
              <a:prstGeom prst="rect">
                <a:avLst/>
              </a:prstGeom>
              <a:blipFill>
                <a:blip r:embed="rId3"/>
                <a:stretch>
                  <a:fillRect t="-4255" b="-7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-19983" y="3629750"/>
                <a:ext cx="9144000" cy="138499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b="1" dirty="0" smtClean="0">
                    <a:cs typeface="Times New Roman" panose="02020603050405020304" pitchFamily="18" charset="0"/>
                  </a:rPr>
                  <a:t>The MST problem: </a:t>
                </a:r>
                <a:r>
                  <a:rPr lang="en-US" dirty="0" smtClean="0">
                    <a:cs typeface="Times New Roman" panose="02020603050405020304" pitchFamily="18" charset="0"/>
                  </a:rPr>
                  <a:t>Given an undirected graph </a:t>
                </a:r>
                <a:r>
                  <a:rPr lang="en-US" b="0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b="0" i="1" dirty="0" smtClean="0">
                    <a:solidFill>
                      <a:schemeClr val="accent2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with a </a:t>
                </a:r>
                <a:r>
                  <a:rPr lang="en-US" i="1" dirty="0" smtClean="0">
                    <a:cs typeface="Times New Roman" panose="02020603050405020304" pitchFamily="18" charset="0"/>
                  </a:rPr>
                  <a:t>weight</a:t>
                </a:r>
                <a:r>
                  <a:rPr lang="en-US" dirty="0" smtClean="0">
                    <a:cs typeface="Times New Roman" panose="02020603050405020304" pitchFamily="18" charset="0"/>
                  </a:rPr>
                  <a:t> 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ℝ</m:t>
                    </m:r>
                  </m:oMath>
                </a14:m>
                <a:r>
                  <a:rPr lang="en-US" dirty="0" smtClean="0">
                    <a:cs typeface="Times New Roman" panose="02020603050405020304" pitchFamily="18" charset="0"/>
                  </a:rPr>
                  <a:t>,</a:t>
                </a:r>
                <a:r>
                  <a:rPr lang="en-US" dirty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find </a:t>
                </a:r>
                <a:br>
                  <a:rPr lang="en-US" dirty="0" smtClean="0">
                    <a:cs typeface="Times New Roman" panose="02020603050405020304" pitchFamily="18" charset="0"/>
                  </a:rPr>
                </a:br>
                <a:r>
                  <a:rPr lang="en-US" dirty="0" smtClean="0">
                    <a:cs typeface="Times New Roman" panose="02020603050405020304" pitchFamily="18" charset="0"/>
                  </a:rPr>
                  <a:t>a </a:t>
                </a:r>
                <a:r>
                  <a:rPr lang="en-US" i="1" dirty="0" smtClean="0">
                    <a:solidFill>
                      <a:srgbClr val="00B050"/>
                    </a:solidFill>
                    <a:cs typeface="Times New Roman" panose="02020603050405020304" pitchFamily="18" charset="0"/>
                  </a:rPr>
                  <a:t>spanning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dirty="0" smtClean="0">
                    <a:cs typeface="Times New Roman" panose="02020603050405020304" pitchFamily="18" charset="0"/>
                  </a:rPr>
                  <a:t>is </a:t>
                </a:r>
                <a:r>
                  <a:rPr lang="en-US" i="1" dirty="0" smtClean="0">
                    <a:solidFill>
                      <a:srgbClr val="CC6600"/>
                    </a:solidFill>
                    <a:cs typeface="Times New Roman" panose="02020603050405020304" pitchFamily="18" charset="0"/>
                  </a:rPr>
                  <a:t>minimized</a:t>
                </a:r>
                <a:r>
                  <a:rPr lang="en-US" dirty="0" smtClean="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. </a:t>
                </a:r>
                <a:endParaRPr lang="he-IL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983" y="3629750"/>
                <a:ext cx="9144000" cy="1384995"/>
              </a:xfrm>
              <a:prstGeom prst="rect">
                <a:avLst/>
              </a:prstGeom>
              <a:blipFill>
                <a:blip r:embed="rId4"/>
                <a:stretch>
                  <a:fillRect t="-4386" b="-10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40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Compression</a:t>
            </a:r>
          </a:p>
        </p:txBody>
      </p:sp>
      <p:sp>
        <p:nvSpPr>
          <p:cNvPr id="115715" name="AutoShape 3"/>
          <p:cNvSpPr>
            <a:spLocks noChangeArrowheads="1"/>
          </p:cNvSpPr>
          <p:nvPr/>
        </p:nvSpPr>
        <p:spPr bwMode="auto">
          <a:xfrm rot="-80795">
            <a:off x="5305425" y="2168525"/>
            <a:ext cx="1066800" cy="1600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5716" name="Oval 4"/>
          <p:cNvSpPr>
            <a:spLocks noChangeArrowheads="1"/>
          </p:cNvSpPr>
          <p:nvPr/>
        </p:nvSpPr>
        <p:spPr bwMode="auto">
          <a:xfrm rot="-2217507">
            <a:off x="5700713" y="2046288"/>
            <a:ext cx="228600" cy="228600"/>
          </a:xfrm>
          <a:prstGeom prst="ellipse">
            <a:avLst/>
          </a:prstGeom>
          <a:solidFill>
            <a:srgbClr val="800080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 rot="-80795">
            <a:off x="3513138" y="3506788"/>
            <a:ext cx="1066800" cy="1600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 rot="-80795">
            <a:off x="4400550" y="2820988"/>
            <a:ext cx="1066800" cy="1600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 rot="-80795">
            <a:off x="2605088" y="4184650"/>
            <a:ext cx="1066800" cy="1600200"/>
          </a:xfrm>
          <a:prstGeom prst="triangle">
            <a:avLst>
              <a:gd name="adj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5720" name="Oval 8"/>
          <p:cNvSpPr>
            <a:spLocks noChangeArrowheads="1"/>
          </p:cNvSpPr>
          <p:nvPr/>
        </p:nvSpPr>
        <p:spPr bwMode="auto">
          <a:xfrm rot="-2217507">
            <a:off x="4803775" y="2720975"/>
            <a:ext cx="228600" cy="228600"/>
          </a:xfrm>
          <a:prstGeom prst="ellipse">
            <a:avLst/>
          </a:prstGeom>
          <a:solidFill>
            <a:srgbClr val="800080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cxnSp>
        <p:nvCxnSpPr>
          <p:cNvPr id="115723" name="AutoShape 11"/>
          <p:cNvCxnSpPr>
            <a:cxnSpLocks noChangeShapeType="1"/>
            <a:stCxn id="115722" idx="6"/>
            <a:endCxn id="115721" idx="2"/>
          </p:cNvCxnSpPr>
          <p:nvPr/>
        </p:nvCxnSpPr>
        <p:spPr bwMode="auto">
          <a:xfrm flipV="1">
            <a:off x="3209925" y="3581400"/>
            <a:ext cx="717550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4" name="AutoShape 12"/>
          <p:cNvCxnSpPr>
            <a:cxnSpLocks noChangeShapeType="1"/>
            <a:stCxn id="115721" idx="6"/>
            <a:endCxn id="115720" idx="2"/>
          </p:cNvCxnSpPr>
          <p:nvPr/>
        </p:nvCxnSpPr>
        <p:spPr bwMode="auto">
          <a:xfrm flipV="1">
            <a:off x="4110038" y="2903538"/>
            <a:ext cx="715962" cy="5397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5725" name="AutoShape 13"/>
          <p:cNvCxnSpPr>
            <a:cxnSpLocks noChangeShapeType="1"/>
            <a:stCxn id="115720" idx="6"/>
            <a:endCxn id="115716" idx="2"/>
          </p:cNvCxnSpPr>
          <p:nvPr/>
        </p:nvCxnSpPr>
        <p:spPr bwMode="auto">
          <a:xfrm flipV="1">
            <a:off x="5008563" y="2228850"/>
            <a:ext cx="71437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15733" name="Freeform 21"/>
          <p:cNvSpPr>
            <a:spLocks/>
          </p:cNvSpPr>
          <p:nvPr/>
        </p:nvSpPr>
        <p:spPr bwMode="auto">
          <a:xfrm>
            <a:off x="3998913" y="2168525"/>
            <a:ext cx="1709737" cy="1279525"/>
          </a:xfrm>
          <a:custGeom>
            <a:avLst/>
            <a:gdLst/>
            <a:ahLst/>
            <a:cxnLst>
              <a:cxn ang="0">
                <a:pos x="0" y="794"/>
              </a:cxn>
              <a:cxn ang="0">
                <a:pos x="397" y="227"/>
              </a:cxn>
              <a:cxn ang="0">
                <a:pos x="1077" y="0"/>
              </a:cxn>
            </a:cxnLst>
            <a:rect l="0" t="0" r="r" b="b"/>
            <a:pathLst>
              <a:path w="1077" h="794">
                <a:moveTo>
                  <a:pt x="0" y="794"/>
                </a:moveTo>
                <a:cubicBezTo>
                  <a:pt x="109" y="576"/>
                  <a:pt x="218" y="359"/>
                  <a:pt x="397" y="227"/>
                </a:cubicBezTo>
                <a:cubicBezTo>
                  <a:pt x="576" y="95"/>
                  <a:pt x="826" y="47"/>
                  <a:pt x="1077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15734" name="Freeform 22"/>
          <p:cNvSpPr>
            <a:spLocks/>
          </p:cNvSpPr>
          <p:nvPr/>
        </p:nvSpPr>
        <p:spPr bwMode="auto">
          <a:xfrm>
            <a:off x="3098800" y="2078038"/>
            <a:ext cx="2609850" cy="2071687"/>
          </a:xfrm>
          <a:custGeom>
            <a:avLst/>
            <a:gdLst/>
            <a:ahLst/>
            <a:cxnLst>
              <a:cxn ang="0">
                <a:pos x="0" y="1248"/>
              </a:cxn>
              <a:cxn ang="0">
                <a:pos x="453" y="284"/>
              </a:cxn>
              <a:cxn ang="0">
                <a:pos x="1644" y="0"/>
              </a:cxn>
            </a:cxnLst>
            <a:rect l="0" t="0" r="r" b="b"/>
            <a:pathLst>
              <a:path w="1644" h="1248">
                <a:moveTo>
                  <a:pt x="0" y="1248"/>
                </a:moveTo>
                <a:cubicBezTo>
                  <a:pt x="89" y="870"/>
                  <a:pt x="179" y="492"/>
                  <a:pt x="453" y="284"/>
                </a:cubicBezTo>
                <a:cubicBezTo>
                  <a:pt x="727" y="76"/>
                  <a:pt x="1185" y="38"/>
                  <a:pt x="164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/>
            <a:tailEnd type="stealth" w="lg" len="lg"/>
          </a:ln>
          <a:effectLst/>
        </p:spPr>
        <p:txBody>
          <a:bodyPr anchor="ctr">
            <a:spAutoFit/>
          </a:bodyPr>
          <a:lstStyle/>
          <a:p>
            <a:endParaRPr lang="he-IL"/>
          </a:p>
        </p:txBody>
      </p:sp>
      <p:sp>
        <p:nvSpPr>
          <p:cNvPr id="115721" name="Oval 9"/>
          <p:cNvSpPr>
            <a:spLocks noChangeArrowheads="1"/>
          </p:cNvSpPr>
          <p:nvPr/>
        </p:nvSpPr>
        <p:spPr bwMode="auto">
          <a:xfrm rot="-2217507">
            <a:off x="3905250" y="3398838"/>
            <a:ext cx="228600" cy="228600"/>
          </a:xfrm>
          <a:prstGeom prst="ellipse">
            <a:avLst/>
          </a:prstGeom>
          <a:solidFill>
            <a:srgbClr val="800080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  <p:sp>
        <p:nvSpPr>
          <p:cNvPr id="115722" name="Oval 10"/>
          <p:cNvSpPr>
            <a:spLocks noChangeArrowheads="1"/>
          </p:cNvSpPr>
          <p:nvPr/>
        </p:nvSpPr>
        <p:spPr bwMode="auto">
          <a:xfrm rot="-2217507">
            <a:off x="3005138" y="4073525"/>
            <a:ext cx="228600" cy="228600"/>
          </a:xfrm>
          <a:prstGeom prst="ellipse">
            <a:avLst/>
          </a:prstGeom>
          <a:solidFill>
            <a:srgbClr val="800080"/>
          </a:solidFill>
          <a:ln w="9525" algn="ctr">
            <a:solidFill>
              <a:srgbClr val="8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5115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33" grpId="0" animBg="1"/>
      <p:bldP spid="1157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22485"/>
            <a:ext cx="9144000" cy="669925"/>
          </a:xfrm>
        </p:spPr>
        <p:txBody>
          <a:bodyPr/>
          <a:lstStyle/>
          <a:p>
            <a:r>
              <a:rPr lang="da-DK" dirty="0" smtClean="0">
                <a:solidFill>
                  <a:srgbClr val="00B050"/>
                </a:solidFill>
                <a:latin typeface="Arial"/>
                <a:ea typeface="ＭＳ Ｐゴシック" charset="-128"/>
                <a:cs typeface="Times New Roman" panose="02020603050405020304" pitchFamily="18" charset="0"/>
              </a:rPr>
              <a:t>Analysis of Union-Find</a:t>
            </a:r>
            <a:endParaRPr lang="en-US" dirty="0">
              <a:solidFill>
                <a:srgbClr val="00B050"/>
              </a:solidFill>
              <a:latin typeface="Arial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490" y="2352129"/>
                <a:ext cx="9144000" cy="1440459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da-DK" b="1" dirty="0" smtClean="0"/>
                  <a:t>Theorem: </a:t>
                </a:r>
                <a:r>
                  <a:rPr lang="en-US" kern="0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[</a:t>
                </a:r>
                <a:r>
                  <a:rPr lang="en-US" kern="0" dirty="0" err="1" smtClean="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Tarjan</a:t>
                </a:r>
                <a:r>
                  <a:rPr lang="en-US" kern="0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 </a:t>
                </a:r>
                <a:r>
                  <a:rPr lang="en-US" kern="0" dirty="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(</a:t>
                </a:r>
                <a:r>
                  <a:rPr lang="en-US" kern="0" dirty="0" smtClean="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1975)]</a:t>
                </a:r>
                <a:r>
                  <a:rPr lang="da-DK" dirty="0" smtClean="0"/>
                  <a:t/>
                </a:r>
                <a:br>
                  <a:rPr lang="da-DK" dirty="0" smtClean="0"/>
                </a:br>
                <a:r>
                  <a:rPr lang="da-DK" dirty="0" smtClean="0"/>
                  <a:t>The total cost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operations, out of which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are Make-Set operations,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0" y="2352129"/>
                <a:ext cx="9144000" cy="1440459"/>
              </a:xfrm>
              <a:prstGeom prst="rect">
                <a:avLst/>
              </a:prstGeom>
              <a:blipFill rotWithShape="0">
                <a:blip r:embed="rId2"/>
                <a:stretch>
                  <a:fillRect t="-5085" b="-889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000" y="1288705"/>
            <a:ext cx="9144000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While the data structure is very simple,</a:t>
            </a:r>
            <a:br>
              <a:rPr lang="en-US" dirty="0" smtClean="0"/>
            </a:br>
            <a:r>
              <a:rPr lang="en-US" dirty="0" smtClean="0"/>
              <a:t>the analysis is far from being simple.</a:t>
            </a:r>
            <a:endParaRPr lang="he-IL" dirty="0"/>
          </a:p>
        </p:txBody>
      </p:sp>
      <p:sp>
        <p:nvSpPr>
          <p:cNvPr id="8" name="TextBox 7"/>
          <p:cNvSpPr txBox="1"/>
          <p:nvPr/>
        </p:nvSpPr>
        <p:spPr>
          <a:xfrm>
            <a:off x="5000" y="5020794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A simpler proof given by </a:t>
            </a: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[Seidel-</a:t>
            </a:r>
            <a:r>
              <a:rPr lang="en-US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Sharir</a:t>
            </a: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(2005)]</a:t>
            </a:r>
            <a:endParaRPr lang="he-IL" dirty="0"/>
          </a:p>
        </p:txBody>
      </p:sp>
      <p:sp>
        <p:nvSpPr>
          <p:cNvPr id="9" name="TextBox 8"/>
          <p:cNvSpPr txBox="1"/>
          <p:nvPr/>
        </p:nvSpPr>
        <p:spPr>
          <a:xfrm>
            <a:off x="7500" y="5653331"/>
            <a:ext cx="9144000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/>
              <a:t>We shall not present the proof(s) in this course.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000" y="3901905"/>
                <a:ext cx="9144000" cy="1009572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/>
                <a:r>
                  <a:rPr lang="en-US" dirty="0" smtClean="0"/>
                  <a:t>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amortized</a:t>
                </a:r>
                <a:r>
                  <a:rPr lang="en-US" dirty="0" smtClean="0"/>
                  <a:t> cost of make-set and unite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br>
                  <a:rPr lang="en-US" dirty="0" smtClean="0"/>
                </a:br>
                <a:r>
                  <a:rPr lang="en-US" dirty="0" smtClean="0"/>
                  <a:t>while the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amortized</a:t>
                </a:r>
                <a:r>
                  <a:rPr lang="en-US" dirty="0" smtClean="0"/>
                  <a:t> cost of find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he-IL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" y="3901905"/>
                <a:ext cx="9144000" cy="1009572"/>
              </a:xfrm>
              <a:prstGeom prst="rect">
                <a:avLst/>
              </a:prstGeom>
              <a:blipFill rotWithShape="0">
                <a:blip r:embed="rId3"/>
                <a:stretch>
                  <a:fillRect t="-6024" b="-126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53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52425"/>
            <a:ext cx="9144000" cy="11430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Union Find - pseudocode</a:t>
            </a:r>
          </a:p>
        </p:txBody>
      </p:sp>
      <p:pic>
        <p:nvPicPr>
          <p:cNvPr id="9" name="Picture 8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24812" y="3315017"/>
            <a:ext cx="4065031" cy="2362503"/>
          </a:xfrm>
          <a:prstGeom prst="rect">
            <a:avLst/>
          </a:prstGeom>
          <a:noFill/>
          <a:ln/>
          <a:effectLst/>
        </p:spPr>
      </p:pic>
      <p:pic>
        <p:nvPicPr>
          <p:cNvPr id="8" name="Picture 7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663421" y="4110037"/>
            <a:ext cx="3326437" cy="1447601"/>
          </a:xfrm>
          <a:prstGeom prst="rect">
            <a:avLst/>
          </a:prstGeom>
          <a:noFill/>
          <a:ln/>
          <a:effectLst/>
        </p:spPr>
      </p:pic>
      <p:pic>
        <p:nvPicPr>
          <p:cNvPr id="11" name="Picture 10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665025" y="1808163"/>
            <a:ext cx="3326401" cy="1878815"/>
          </a:xfrm>
          <a:prstGeom prst="rect">
            <a:avLst/>
          </a:prstGeom>
          <a:noFill/>
          <a:ln/>
          <a:effectLst/>
        </p:spPr>
      </p:pic>
      <p:pic>
        <p:nvPicPr>
          <p:cNvPr id="104464" name="Picture 1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26915" y="1841183"/>
            <a:ext cx="4064000" cy="863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9461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0" y="136090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Efficient implementation </a:t>
            </a:r>
            <a:br>
              <a:rPr lang="en-US" sz="40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</a:br>
            <a:r>
              <a:rPr lang="en-US" sz="40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of </a:t>
            </a:r>
            <a:r>
              <a:rPr lang="en-US" sz="4000" kern="0" dirty="0" err="1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Kruskal’s</a:t>
            </a:r>
            <a:r>
              <a:rPr lang="en-US" sz="40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algorithm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64890" y="1717549"/>
            <a:ext cx="427219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Use the </a:t>
            </a:r>
            <a:r>
              <a:rPr 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union-find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 txBox="1">
                <a:spLocks noChangeArrowheads="1"/>
              </p:cNvSpPr>
              <p:nvPr/>
            </p:nvSpPr>
            <p:spPr bwMode="auto">
              <a:xfrm>
                <a:off x="4544521" y="1517748"/>
                <a:ext cx="4359638" cy="51953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:r>
                  <a:rPr lang="en-US" sz="2800" b="0" kern="0" dirty="0" smtClean="0">
                    <a:solidFill>
                      <a:schemeClr val="tx1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𝐾𝑟𝑢𝑠𝑘𝑎𝑙</m:t>
                    </m:r>
                    <m:d>
                      <m:dPr>
                        <m:ctrlP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𝑉</m:t>
                            </m:r>
                            <m:r>
                              <a:rPr lang="en-US" sz="2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𝐸</m:t>
                            </m:r>
                            <m:r>
                              <a:rPr lang="en-US" sz="2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8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n-US" sz="2800" b="0" kern="0" dirty="0" smtClean="0">
                  <a:solidFill>
                    <a:schemeClr val="tx1"/>
                  </a:solidFill>
                  <a:ea typeface="ＭＳ Ｐゴシック" charset="-128"/>
                  <a:cs typeface="Times New Roman" panose="02020603050405020304" pitchFamily="18" charset="0"/>
                </a:endParaRPr>
              </a:p>
              <a:p>
                <a:pPr algn="l" eaLnBrk="1" hangingPunct="1"/>
                <a:r>
                  <a:rPr lang="en-US" sz="800" b="0" kern="0" dirty="0" smtClean="0">
                    <a:solidFill>
                      <a:schemeClr val="tx1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 </a:t>
                </a:r>
              </a:p>
              <a:p>
                <a:pPr algn="l" eaLnBrk="1" hangingPunct="1"/>
                <a14:m>
                  <m:oMath xmlns:m="http://schemas.openxmlformats.org/officeDocument/2006/math">
                    <m:r>
                      <a:rPr lang="en-US" sz="2800" b="0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2800" b="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𝑜𝑟𝑡</m:t>
                    </m:r>
                    <m:d>
                      <m:dPr>
                        <m:ctrlPr>
                          <a:rPr lang="en-US" sz="28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sz="28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kern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800" b="0" kern="0" dirty="0" smtClean="0">
                    <a:solidFill>
                      <a:schemeClr val="tx1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</a:p>
              <a:p>
                <a:pPr algn="l" eaLnBrk="1" hangingPunct="1"/>
                <a:r>
                  <a:rPr lang="en-US" sz="1200" b="0" kern="0" dirty="0" smtClean="0">
                    <a:solidFill>
                      <a:schemeClr val="tx1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endParaRPr lang="en-US" sz="800" b="0" kern="0" dirty="0" smtClean="0">
                  <a:solidFill>
                    <a:schemeClr val="tx1"/>
                  </a:solidFill>
                  <a:ea typeface="ＭＳ Ｐゴシック" charset="-128"/>
                  <a:cs typeface="Times New Roman" panose="02020603050405020304" pitchFamily="18" charset="0"/>
                </a:endParaRPr>
              </a:p>
              <a:p>
                <a:pPr algn="l" eaLnBrk="1" hangingPunct="1"/>
                <a:r>
                  <a:rPr lang="en-US" sz="2800" b="0" kern="0" dirty="0" smtClean="0">
                    <a:solidFill>
                      <a:schemeClr val="tx1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sz="28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  <a:p>
                <a:pPr algn="l"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:</a:t>
                </a:r>
                <a:endParaRPr lang="en-US" sz="28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  <a:p>
                <a:pPr algn="l"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800" b="0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800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𝑎𝑘𝑒𝑠𝑒𝑡</m:t>
                    </m:r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8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  <a:p>
                <a:pPr algn="l" eaLnBrk="1" hangingPunct="1"/>
                <a: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:</a:t>
                </a:r>
              </a:p>
              <a:p>
                <a:pPr algn="l" eaLnBrk="1" hangingPunct="1"/>
                <a: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  <a:p>
                <a:pPr algn="l" eaLnBrk="1" hangingPunct="1"/>
                <a: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   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𝐹𝑖𝑛𝑑</m:t>
                    </m:r>
                    <m:d>
                      <m:dPr>
                        <m:ctrlP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𝐹𝑖𝑛𝑑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:</a:t>
                </a:r>
              </a:p>
              <a:p>
                <a:pPr algn="l" eaLnBrk="1" hangingPunct="1"/>
                <a: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800" b="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  <a:p>
                <a:pPr algn="l"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𝑈𝑛𝑖𝑜𝑛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  <a:p>
                <a:pPr algn="l" eaLnBrk="1" hangingPunct="1"/>
                <a: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US" sz="28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44521" y="1517748"/>
                <a:ext cx="4359638" cy="5195333"/>
              </a:xfrm>
              <a:prstGeom prst="rect">
                <a:avLst/>
              </a:prstGeom>
              <a:blipFill rotWithShape="0">
                <a:blip r:embed="rId2"/>
                <a:stretch>
                  <a:fillRect l="-557" b="-269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 txBox="1">
                <a:spLocks noChangeArrowheads="1"/>
              </p:cNvSpPr>
              <p:nvPr/>
            </p:nvSpPr>
            <p:spPr bwMode="auto">
              <a:xfrm>
                <a:off x="167390" y="2755782"/>
                <a:ext cx="4272197" cy="1126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Cost of sorting: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800" kern="0" dirty="0" smtClean="0">
                  <a:solidFill>
                    <a:schemeClr val="accent2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390" y="2755782"/>
                <a:ext cx="4272197" cy="1126462"/>
              </a:xfrm>
              <a:prstGeom prst="rect">
                <a:avLst/>
              </a:prstGeom>
              <a:blipFill rotWithShape="0">
                <a:blip r:embed="rId3"/>
                <a:stretch>
                  <a:fillRect t="-16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154900" y="3966370"/>
                <a:ext cx="4272197" cy="1126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Cost of all other operations: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sz="2800" kern="0" dirty="0" smtClean="0">
                  <a:solidFill>
                    <a:schemeClr val="accent2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4900" y="3966370"/>
                <a:ext cx="4272197" cy="1126462"/>
              </a:xfrm>
              <a:prstGeom prst="rect">
                <a:avLst/>
              </a:prstGeom>
              <a:blipFill rotWithShape="0">
                <a:blip r:embed="rId4"/>
                <a:stretch>
                  <a:fillRect l="-1141" t="-1630" r="-128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142410" y="5176958"/>
                <a:ext cx="4272197" cy="11264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Total cost:</a:t>
                </a:r>
                <a: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𝑚</m:t>
                      </m:r>
                      <m:func>
                        <m:funcPr>
                          <m:ctrlP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800" kern="0" dirty="0" smtClean="0">
                  <a:solidFill>
                    <a:schemeClr val="accent2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2410" y="5176958"/>
                <a:ext cx="4272197" cy="1126462"/>
              </a:xfrm>
              <a:prstGeom prst="rect">
                <a:avLst/>
              </a:prstGeom>
              <a:blipFill rotWithShape="0">
                <a:blip r:embed="rId5"/>
                <a:stretch>
                  <a:fillRect t="-108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20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34</a:t>
            </a:fld>
            <a:endParaRPr lang="da-DK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5820" y="181589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err="1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Matroids</a:t>
            </a:r>
            <a:r>
              <a:rPr lang="en-US" sz="5400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 </a:t>
            </a: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[Whitney (1935)]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 bwMode="auto">
              <a:xfrm>
                <a:off x="5820" y="1265281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pair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 finite set and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⊆</m:t>
                    </m:r>
                    <m:sSup>
                      <m:sSup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𝐸</m:t>
                        </m:r>
                      </m:sup>
                    </m:sSup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 </a:t>
                </a:r>
                <a:r>
                  <a:rPr lang="en-US" sz="2800" kern="0" dirty="0" err="1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matroid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iff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the following three conditions are satisfied:</a:t>
                </a: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0" y="1265281"/>
                <a:ext cx="9144000" cy="954107"/>
              </a:xfrm>
              <a:prstGeom prst="rect">
                <a:avLst/>
              </a:prstGeom>
              <a:blipFill rotWithShape="0">
                <a:blip r:embed="rId2"/>
                <a:stretch>
                  <a:fillRect t="-6410" b="-173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 txBox="1">
                <a:spLocks noChangeArrowheads="1"/>
              </p:cNvSpPr>
              <p:nvPr/>
            </p:nvSpPr>
            <p:spPr bwMode="auto">
              <a:xfrm>
                <a:off x="5820" y="2305762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</a:t>
                </a:r>
                <a:r>
                  <a:rPr lang="en-US" sz="2800" i="1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∅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endParaRPr lang="en-US" sz="2800" kern="0" dirty="0" smtClean="0">
                  <a:solidFill>
                    <a:schemeClr val="accent2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0" y="2305762"/>
                <a:ext cx="914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 txBox="1">
                <a:spLocks noChangeArrowheads="1"/>
              </p:cNvSpPr>
              <p:nvPr/>
            </p:nvSpPr>
            <p:spPr bwMode="auto">
              <a:xfrm>
                <a:off x="5820" y="2869455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</a:t>
                </a:r>
                <a:r>
                  <a:rPr lang="en-US" sz="2800" i="1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i)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⊂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0" y="2869455"/>
                <a:ext cx="914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5820" y="3433148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(iii)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&lt;|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then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there exists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}∈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0" y="3433148"/>
                <a:ext cx="9144000" cy="954107"/>
              </a:xfrm>
              <a:prstGeom prst="rect">
                <a:avLst/>
              </a:prstGeom>
              <a:blipFill rotWithShape="0">
                <a:blip r:embed="rId5"/>
                <a:stretch>
                  <a:fillRect t="-6369" b="-17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5820" y="4582808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sets contained in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𝐼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are called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independent sets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0" y="4582808"/>
                <a:ext cx="914400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5820" y="5181028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 </a:t>
            </a:r>
            <a:r>
              <a:rPr lang="en-US" sz="28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maximal</a:t>
            </a:r>
            <a:r>
              <a:rPr lang="en-US" sz="2800" kern="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independent set is called a </a:t>
            </a:r>
            <a:r>
              <a:rPr lang="en-US" sz="28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basis.</a:t>
            </a:r>
            <a:endParaRPr lang="en-US" sz="2800" kern="0" dirty="0" smtClean="0">
              <a:solidFill>
                <a:schemeClr val="tx1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820" y="5798118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 </a:t>
            </a:r>
            <a:r>
              <a:rPr lang="en-US" sz="28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minimal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dependent set is called a </a:t>
            </a:r>
            <a:r>
              <a:rPr lang="en-US" sz="28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circuit.</a:t>
            </a:r>
            <a:endParaRPr lang="en-US" sz="2800" kern="0" dirty="0" smtClean="0">
              <a:solidFill>
                <a:schemeClr val="tx1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45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35</a:t>
            </a:fld>
            <a:endParaRPr lang="da-DK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0" y="186245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err="1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Jarnik</a:t>
            </a:r>
            <a:r>
              <a:rPr lang="en-US" sz="54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-Prim-</a:t>
            </a:r>
            <a:r>
              <a:rPr lang="en-US" sz="5400" kern="0" dirty="0" err="1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Dijkstra</a:t>
            </a:r>
            <a:endParaRPr lang="en-US" sz="5400" kern="0" dirty="0" smtClean="0">
              <a:solidFill>
                <a:srgbClr val="00B05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 bwMode="auto">
              <a:xfrm>
                <a:off x="0" y="1402743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an arbitrary vertex.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←{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8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02743"/>
                <a:ext cx="9144000" cy="954107"/>
              </a:xfrm>
              <a:prstGeom prst="rect">
                <a:avLst/>
              </a:prstGeom>
              <a:blipFill rotWithShape="0">
                <a:blip r:embed="rId2"/>
                <a:stretch>
                  <a:fillRect t="-6369" b="-17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 txBox="1">
                <a:spLocks noChangeArrowheads="1"/>
              </p:cNvSpPr>
              <p:nvPr/>
            </p:nvSpPr>
            <p:spPr bwMode="auto">
              <a:xfrm>
                <a:off x="17490" y="2618310"/>
                <a:ext cx="9144000" cy="13858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: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Find the </a:t>
                </a:r>
                <a:r>
                  <a:rPr lang="en-US" sz="28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lightest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 the cut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acc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∪{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b="0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b="0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800" b="0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b="0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∪{</m:t>
                    </m:r>
                    <m:r>
                      <a:rPr lang="en-US" sz="2800" b="0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2800" b="0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sz="2800" kern="0" dirty="0">
                  <a:solidFill>
                    <a:schemeClr val="accent2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90" y="2618310"/>
                <a:ext cx="9144000" cy="1385892"/>
              </a:xfrm>
              <a:prstGeom prst="rect">
                <a:avLst/>
              </a:prstGeom>
              <a:blipFill rotWithShape="0">
                <a:blip r:embed="rId3"/>
                <a:stretch>
                  <a:fillRect t="-4405" b="-118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500" y="426566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Correctness follows immediately from the cut rule.</a:t>
            </a:r>
            <a:endParaRPr lang="en-US" sz="2800" kern="0" dirty="0">
              <a:solidFill>
                <a:schemeClr val="tx1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19990" y="5050341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To implement the algorithm efficiently,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use a </a:t>
                </a:r>
                <a:r>
                  <a:rPr lang="en-US" sz="28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priority-queue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(heap) to hold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  <a:endParaRPr lang="en-US" sz="28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90" y="5050341"/>
                <a:ext cx="9144000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5732" b="-17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52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4" idx="5"/>
            <a:endCxn id="3" idx="1"/>
          </p:cNvCxnSpPr>
          <p:nvPr/>
        </p:nvCxnSpPr>
        <p:spPr bwMode="auto">
          <a:xfrm>
            <a:off x="2021549" y="2221314"/>
            <a:ext cx="1017658" cy="140952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0" idx="3"/>
            <a:endCxn id="3" idx="7"/>
          </p:cNvCxnSpPr>
          <p:nvPr/>
        </p:nvCxnSpPr>
        <p:spPr bwMode="auto">
          <a:xfrm flipH="1">
            <a:off x="3344924" y="1797438"/>
            <a:ext cx="2132405" cy="18334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5" idx="4"/>
            <a:endCxn id="9" idx="0"/>
          </p:cNvCxnSpPr>
          <p:nvPr/>
        </p:nvCxnSpPr>
        <p:spPr bwMode="auto">
          <a:xfrm flipH="1">
            <a:off x="7393018" y="2654842"/>
            <a:ext cx="341195" cy="147314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8" idx="6"/>
            <a:endCxn id="9" idx="2"/>
          </p:cNvCxnSpPr>
          <p:nvPr/>
        </p:nvCxnSpPr>
        <p:spPr bwMode="auto">
          <a:xfrm>
            <a:off x="5312194" y="3374083"/>
            <a:ext cx="1864647" cy="952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>
            <a:stCxn id="6" idx="2"/>
            <a:endCxn id="7" idx="6"/>
          </p:cNvCxnSpPr>
          <p:nvPr/>
        </p:nvCxnSpPr>
        <p:spPr bwMode="auto">
          <a:xfrm flipH="1">
            <a:off x="1652515" y="5232007"/>
            <a:ext cx="2272323" cy="8615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>
            <a:stCxn id="11" idx="2"/>
            <a:endCxn id="7" idx="5"/>
          </p:cNvCxnSpPr>
          <p:nvPr/>
        </p:nvCxnSpPr>
        <p:spPr bwMode="auto">
          <a:xfrm flipH="1">
            <a:off x="1589197" y="6093532"/>
            <a:ext cx="4040989" cy="140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>
            <a:stCxn id="11" idx="7"/>
            <a:endCxn id="9" idx="4"/>
          </p:cNvCxnSpPr>
          <p:nvPr/>
        </p:nvCxnSpPr>
        <p:spPr bwMode="auto">
          <a:xfrm flipV="1">
            <a:off x="5999221" y="4525175"/>
            <a:ext cx="1393797" cy="142793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4" idx="5"/>
            <a:endCxn id="3" idx="1"/>
          </p:cNvCxnSpPr>
          <p:nvPr/>
        </p:nvCxnSpPr>
        <p:spPr bwMode="auto">
          <a:xfrm>
            <a:off x="2021551" y="2221315"/>
            <a:ext cx="1017655" cy="140952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10" idx="3"/>
            <a:endCxn id="3" idx="7"/>
          </p:cNvCxnSpPr>
          <p:nvPr/>
        </p:nvCxnSpPr>
        <p:spPr bwMode="auto">
          <a:xfrm flipH="1">
            <a:off x="3344926" y="1797438"/>
            <a:ext cx="2132401" cy="183340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5" idx="4"/>
            <a:endCxn id="9" idx="0"/>
          </p:cNvCxnSpPr>
          <p:nvPr/>
        </p:nvCxnSpPr>
        <p:spPr bwMode="auto">
          <a:xfrm flipH="1">
            <a:off x="7393017" y="2654843"/>
            <a:ext cx="341195" cy="147314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8" idx="6"/>
            <a:endCxn id="9" idx="2"/>
          </p:cNvCxnSpPr>
          <p:nvPr/>
        </p:nvCxnSpPr>
        <p:spPr bwMode="auto">
          <a:xfrm>
            <a:off x="5312195" y="3374082"/>
            <a:ext cx="1864646" cy="9525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6" idx="2"/>
            <a:endCxn id="7" idx="6"/>
          </p:cNvCxnSpPr>
          <p:nvPr/>
        </p:nvCxnSpPr>
        <p:spPr bwMode="auto">
          <a:xfrm flipH="1">
            <a:off x="1652515" y="5232006"/>
            <a:ext cx="2272323" cy="86152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1" idx="2"/>
            <a:endCxn id="7" idx="5"/>
          </p:cNvCxnSpPr>
          <p:nvPr/>
        </p:nvCxnSpPr>
        <p:spPr bwMode="auto">
          <a:xfrm flipH="1">
            <a:off x="1589199" y="6093531"/>
            <a:ext cx="4040987" cy="14042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1" idx="7"/>
            <a:endCxn id="9" idx="4"/>
          </p:cNvCxnSpPr>
          <p:nvPr/>
        </p:nvCxnSpPr>
        <p:spPr bwMode="auto">
          <a:xfrm flipV="1">
            <a:off x="5999222" y="4525175"/>
            <a:ext cx="1393795" cy="142793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36</a:t>
            </a:fld>
            <a:endParaRPr lang="da-DK"/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2975890" y="3572675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1652515" y="1882296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7518036" y="2257657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3924838" y="5033413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1220163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4879843" y="31754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7176841" y="41279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" name="Oval 56"/>
          <p:cNvSpPr>
            <a:spLocks noChangeAspect="1" noChangeArrowheads="1"/>
          </p:cNvSpPr>
          <p:nvPr/>
        </p:nvSpPr>
        <p:spPr bwMode="auto">
          <a:xfrm>
            <a:off x="5414011" y="145841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5630186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30"/>
          <p:cNvCxnSpPr>
            <a:stCxn id="4" idx="6"/>
            <a:endCxn id="10" idx="2"/>
          </p:cNvCxnSpPr>
          <p:nvPr/>
        </p:nvCxnSpPr>
        <p:spPr bwMode="auto">
          <a:xfrm flipV="1">
            <a:off x="2084866" y="1657013"/>
            <a:ext cx="3329145" cy="42387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4" idx="4"/>
            <a:endCxn id="7" idx="0"/>
          </p:cNvCxnSpPr>
          <p:nvPr/>
        </p:nvCxnSpPr>
        <p:spPr bwMode="auto">
          <a:xfrm flipH="1">
            <a:off x="1436340" y="2279482"/>
            <a:ext cx="432352" cy="36154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" idx="3"/>
            <a:endCxn id="7" idx="7"/>
          </p:cNvCxnSpPr>
          <p:nvPr/>
        </p:nvCxnSpPr>
        <p:spPr bwMode="auto">
          <a:xfrm flipH="1">
            <a:off x="1589197" y="3911694"/>
            <a:ext cx="1450009" cy="204141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9" idx="3"/>
            <a:endCxn id="6" idx="6"/>
          </p:cNvCxnSpPr>
          <p:nvPr/>
        </p:nvCxnSpPr>
        <p:spPr bwMode="auto">
          <a:xfrm flipH="1">
            <a:off x="4357190" y="4467008"/>
            <a:ext cx="2882969" cy="76499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5" idx="3"/>
            <a:endCxn id="6" idx="7"/>
          </p:cNvCxnSpPr>
          <p:nvPr/>
        </p:nvCxnSpPr>
        <p:spPr bwMode="auto">
          <a:xfrm flipH="1">
            <a:off x="4293872" y="2596675"/>
            <a:ext cx="3287481" cy="2494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10" idx="5"/>
            <a:endCxn id="9" idx="1"/>
          </p:cNvCxnSpPr>
          <p:nvPr/>
        </p:nvCxnSpPr>
        <p:spPr bwMode="auto">
          <a:xfrm>
            <a:off x="5783046" y="1797438"/>
            <a:ext cx="1457113" cy="23887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8" idx="3"/>
            <a:endCxn id="6" idx="0"/>
          </p:cNvCxnSpPr>
          <p:nvPr/>
        </p:nvCxnSpPr>
        <p:spPr bwMode="auto">
          <a:xfrm flipH="1">
            <a:off x="4141015" y="3514508"/>
            <a:ext cx="802145" cy="1518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0" idx="6"/>
            <a:endCxn id="5" idx="2"/>
          </p:cNvCxnSpPr>
          <p:nvPr/>
        </p:nvCxnSpPr>
        <p:spPr bwMode="auto">
          <a:xfrm>
            <a:off x="5846363" y="1657013"/>
            <a:ext cx="1671673" cy="79923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0" idx="4"/>
            <a:endCxn id="8" idx="0"/>
          </p:cNvCxnSpPr>
          <p:nvPr/>
        </p:nvCxnSpPr>
        <p:spPr bwMode="auto">
          <a:xfrm flipH="1">
            <a:off x="5096019" y="1855605"/>
            <a:ext cx="534169" cy="131988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295810" y="2569541"/>
            <a:ext cx="3439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3724" y="2700178"/>
            <a:ext cx="320148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62677" y="5930186"/>
            <a:ext cx="56216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79316" y="3723600"/>
            <a:ext cx="33061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8790" y="3104460"/>
            <a:ext cx="29229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4747" y="5035793"/>
            <a:ext cx="228670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08393" y="1826322"/>
            <a:ext cx="55410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8533" y="3511361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39783" y="5380344"/>
            <a:ext cx="427697" cy="7213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81518" y="2402235"/>
            <a:ext cx="56157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49499" y="4551933"/>
            <a:ext cx="49501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8624" y="1639932"/>
            <a:ext cx="51780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02124" y="3936903"/>
            <a:ext cx="564545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1463" y="3917608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5380" y="2367025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26319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Prim’s algorithm</a:t>
            </a:r>
          </a:p>
        </p:txBody>
      </p:sp>
      <p:cxnSp>
        <p:nvCxnSpPr>
          <p:cNvPr id="57" name="Straight Connector 56"/>
          <p:cNvCxnSpPr>
            <a:stCxn id="3" idx="3"/>
            <a:endCxn id="7" idx="7"/>
          </p:cNvCxnSpPr>
          <p:nvPr/>
        </p:nvCxnSpPr>
        <p:spPr bwMode="auto">
          <a:xfrm flipH="1">
            <a:off x="1589199" y="3911694"/>
            <a:ext cx="1450007" cy="204141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218672" y="4452660"/>
            <a:ext cx="49479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12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68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37</a:t>
            </a:fld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21506" y="1321624"/>
                <a:ext cx="3672591" cy="440120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US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𝐼𝑛𝑖𝑡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()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:</a:t>
                </a:r>
                <a:endParaRPr lang="he-IL" sz="2400" dirty="0">
                  <a:cs typeface="Times New Roman" panose="02020603050405020304" pitchFamily="18" charset="0"/>
                </a:endParaRPr>
              </a:p>
              <a:p>
                <a:r>
                  <a:rPr lang="en-US" sz="800" i="1" dirty="0" smtClean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GB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𝐻𝑒𝑎𝑝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()</m:t>
                    </m:r>
                  </m:oMath>
                </a14:m>
                <a:endParaRPr lang="en-US" sz="2400" b="0" dirty="0" smtClean="0">
                  <a:cs typeface="Times New Roman" panose="02020603050405020304" pitchFamily="18" charset="0"/>
                </a:endParaRPr>
              </a:p>
              <a:p>
                <a:r>
                  <a:rPr lang="en-GB" sz="800" dirty="0" smtClean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GB" sz="2400" dirty="0" smtClean="0"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GB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GB" sz="2400" dirty="0" smtClean="0">
                    <a:cs typeface="Times New Roman" panose="02020603050405020304" pitchFamily="18" charset="0"/>
                  </a:rPr>
                  <a:t>:</a:t>
                </a:r>
                <a:endParaRPr lang="en-GB" sz="2400" dirty="0">
                  <a:cs typeface="Times New Roman" panose="02020603050405020304" pitchFamily="18" charset="0"/>
                </a:endParaRPr>
              </a:p>
              <a:p>
                <a:r>
                  <a:rPr lang="en-GB" sz="2400" dirty="0" smtClean="0"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GB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𝑛𝑢𝑙𝑙</m:t>
                    </m:r>
                  </m:oMath>
                </a14:m>
                <a:endParaRPr lang="en-GB" sz="2400" dirty="0">
                  <a:cs typeface="Times New Roman" panose="02020603050405020304" pitchFamily="18" charset="0"/>
                </a:endParaRPr>
              </a:p>
              <a:p>
                <a:r>
                  <a:rPr lang="en-GB" sz="2400" dirty="0">
                    <a:cs typeface="Times New Roman" panose="02020603050405020304" pitchFamily="18" charset="0"/>
                  </a:rPr>
                  <a:t> </a:t>
                </a:r>
                <a:r>
                  <a:rPr lang="en-GB" sz="2400" dirty="0" smtClean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GB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</m:oMath>
                </a14:m>
                <a:endParaRPr lang="en-GB" sz="2400" dirty="0">
                  <a:cs typeface="Times New Roman" panose="02020603050405020304" pitchFamily="18" charset="0"/>
                </a:endParaRPr>
              </a:p>
              <a:p>
                <a:r>
                  <a:rPr lang="en-GB" sz="800" dirty="0" smtClean="0">
                    <a:cs typeface="Times New Roman" panose="02020603050405020304" pitchFamily="18" charset="0"/>
                  </a:rPr>
                  <a:t>  </a:t>
                </a:r>
                <a:endParaRPr lang="en-GB" sz="800" dirty="0">
                  <a:cs typeface="Times New Roman" panose="02020603050405020304" pitchFamily="18" charset="0"/>
                </a:endParaRPr>
              </a:p>
              <a:p>
                <a:r>
                  <a:rPr lang="en-GB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GB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2400" dirty="0">
                  <a:cs typeface="Times New Roman" panose="02020603050405020304" pitchFamily="18" charset="0"/>
                </a:endParaRPr>
              </a:p>
              <a:p>
                <a:r>
                  <a:rPr lang="en-GB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𝐼𝑛𝑠𝑒𝑟𝑡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])</m:t>
                    </m:r>
                  </m:oMath>
                </a14:m>
                <a:endParaRPr lang="en-GB" sz="2400" dirty="0">
                  <a:cs typeface="Times New Roman" panose="02020603050405020304" pitchFamily="18" charset="0"/>
                </a:endParaRPr>
              </a:p>
              <a:p>
                <a:r>
                  <a:rPr lang="en-GB" sz="800" dirty="0" smtClean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GB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GB" sz="2400" dirty="0" smtClean="0">
                  <a:cs typeface="Times New Roman" panose="02020603050405020304" pitchFamily="18" charset="0"/>
                </a:endParaRPr>
              </a:p>
              <a:p>
                <a:r>
                  <a:rPr lang="en-GB" sz="24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GB" sz="2400" dirty="0">
                  <a:cs typeface="Times New Roman" panose="02020603050405020304" pitchFamily="18" charset="0"/>
                </a:endParaRPr>
              </a:p>
              <a:p>
                <a:endParaRPr lang="en-GB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506" y="1321624"/>
                <a:ext cx="3672591" cy="4401205"/>
              </a:xfrm>
              <a:prstGeom prst="rect">
                <a:avLst/>
              </a:prstGeom>
              <a:blipFill rotWithShape="0">
                <a:blip r:embed="rId3"/>
                <a:stretch>
                  <a:fillRect l="-49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88619" y="916894"/>
                <a:ext cx="4944696" cy="538609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1">
                <a:spAutoFit/>
              </a:bodyPr>
              <a:lstStyle/>
              <a:p>
                <a:r>
                  <a:rPr lang="en-GB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5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𝑃𝑟𝑖𝑚</m:t>
                    </m:r>
                    <m:r>
                      <a:rPr lang="en-GB" sz="25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5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GB" sz="25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GB" sz="25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GB" sz="25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25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GB" sz="25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2500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GB" sz="25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GB" sz="25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GB" sz="25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):</m:t>
                    </m:r>
                  </m:oMath>
                </a14:m>
                <a:endParaRPr lang="he-IL" sz="2500" dirty="0" smtClean="0"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GB" sz="400" dirty="0" smtClean="0">
                  <a:cs typeface="Times New Roman" panose="02020603050405020304" pitchFamily="18" charset="0"/>
                </a:endParaRPr>
              </a:p>
              <a:p>
                <a:r>
                  <a:rPr lang="en-GB" sz="26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𝐼𝑛𝑖𝑡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()</m:t>
                    </m:r>
                  </m:oMath>
                </a14:m>
                <a:endParaRPr lang="en-GB" sz="2400" dirty="0" smtClean="0">
                  <a:cs typeface="Times New Roman" panose="02020603050405020304" pitchFamily="18" charset="0"/>
                </a:endParaRPr>
              </a:p>
              <a:p>
                <a:endParaRPr lang="en-GB" sz="400" dirty="0" smtClean="0">
                  <a:cs typeface="Times New Roman" panose="02020603050405020304" pitchFamily="18" charset="0"/>
                </a:endParaRPr>
              </a:p>
              <a:p>
                <a:r>
                  <a:rPr lang="en-GB" sz="2600" dirty="0" smtClean="0">
                    <a:cs typeface="Times New Roman" panose="02020603050405020304" pitchFamily="18" charset="0"/>
                  </a:rPr>
                  <a:t> </a:t>
                </a:r>
                <a:r>
                  <a:rPr lang="en-GB" sz="2400" dirty="0" smtClean="0"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GB" sz="240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GB" sz="400" dirty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GB" sz="2400" dirty="0">
                    <a:cs typeface="Times New Roman" panose="02020603050405020304" pitchFamily="18" charset="0"/>
                  </a:rPr>
                  <a:t> </a:t>
                </a:r>
                <a:r>
                  <a:rPr lang="en-GB" sz="2400" dirty="0" smtClean="0"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GB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𝐸𝑥𝑡𝑟𝑎𝑐𝑡𝑀𝑖𝑛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2400" dirty="0">
                  <a:cs typeface="Times New Roman" panose="02020603050405020304" pitchFamily="18" charset="0"/>
                </a:endParaRPr>
              </a:p>
              <a:p>
                <a:r>
                  <a:rPr lang="en-GB" sz="2400" dirty="0" smtClean="0"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∪{ 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],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}</m:t>
                    </m:r>
                  </m:oMath>
                </a14:m>
                <a:endParaRPr lang="en-GB" sz="2400" dirty="0" smtClean="0">
                  <a:cs typeface="Times New Roman" panose="02020603050405020304" pitchFamily="18" charset="0"/>
                </a:endParaRPr>
              </a:p>
              <a:p>
                <a:r>
                  <a:rPr lang="en-GB" sz="2400" dirty="0">
                    <a:cs typeface="Times New Roman" panose="02020603050405020304" pitchFamily="18" charset="0"/>
                  </a:rPr>
                  <a:t> </a:t>
                </a:r>
                <a:r>
                  <a:rPr lang="en-GB" sz="2400" dirty="0" smtClean="0"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GB" sz="2400" dirty="0" smtClean="0">
                  <a:cs typeface="Times New Roman" panose="02020603050405020304" pitchFamily="18" charset="0"/>
                </a:endParaRPr>
              </a:p>
              <a:p>
                <a:r>
                  <a:rPr lang="en-GB" sz="800" dirty="0">
                    <a:cs typeface="Times New Roman" panose="02020603050405020304" pitchFamily="18" charset="0"/>
                  </a:rPr>
                  <a:t> </a:t>
                </a:r>
                <a:endParaRPr lang="en-GB" sz="400" dirty="0">
                  <a:cs typeface="Times New Roman" panose="02020603050405020304" pitchFamily="18" charset="0"/>
                </a:endParaRPr>
              </a:p>
              <a:p>
                <a:r>
                  <a:rPr lang="en-GB" sz="2400" dirty="0" smtClean="0">
                    <a:cs typeface="Times New Roman" panose="02020603050405020304" pitchFamily="18" charset="0"/>
                  </a:rPr>
                  <a:t>    for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GB" sz="24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GB" sz="2400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GB" sz="240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GB" sz="2400" dirty="0" smtClean="0">
                    <a:cs typeface="Times New Roman" panose="02020603050405020304" pitchFamily="18" charset="0"/>
                  </a:rPr>
                  <a:t>        if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GB" sz="2400" dirty="0" smtClean="0"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]&lt;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GB" sz="2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GB" sz="240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GB" sz="2400" dirty="0" smtClean="0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2400" dirty="0">
                  <a:cs typeface="Times New Roman" panose="02020603050405020304" pitchFamily="18" charset="0"/>
                </a:endParaRPr>
              </a:p>
              <a:p>
                <a:r>
                  <a:rPr lang="en-GB" sz="2400" dirty="0" smtClean="0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begChr m:val="["/>
                        <m:endChr m:val="]"/>
                        <m:ctrlPr>
                          <a:rPr lang="en-GB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GB" sz="2400" dirty="0" smtClean="0">
                    <a:cs typeface="Times New Roman" panose="02020603050405020304" pitchFamily="18" charset="0"/>
                  </a:rPr>
                  <a:t> ; 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d>
                      <m:dPr>
                        <m:begChr m:val="["/>
                        <m:endChr m:val="]"/>
                        <m:ctrlPr>
                          <a:rPr lang="en-GB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GB" sz="2400" dirty="0" smtClean="0">
                  <a:cs typeface="Times New Roman" panose="02020603050405020304" pitchFamily="18" charset="0"/>
                </a:endParaRPr>
              </a:p>
              <a:p>
                <a:r>
                  <a:rPr lang="en-GB" sz="2400" dirty="0">
                    <a:cs typeface="Times New Roman" panose="02020603050405020304" pitchFamily="18" charset="0"/>
                  </a:rPr>
                  <a:t> </a:t>
                </a:r>
                <a:r>
                  <a:rPr lang="en-GB" sz="2400" dirty="0" smtClean="0">
                    <a:cs typeface="Times New Roman" panose="02020603050405020304" pitchFamily="18" charset="0"/>
                  </a:rPr>
                  <a:t>          if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lang="en-US" sz="2400" dirty="0" smtClean="0"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𝐼𝑛𝑠𝑒𝑟𝑡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])</m:t>
                    </m:r>
                  </m:oMath>
                </a14:m>
                <a:endParaRPr lang="en-GB" sz="2400" dirty="0" smtClean="0">
                  <a:cs typeface="Times New Roman" panose="02020603050405020304" pitchFamily="18" charset="0"/>
                </a:endParaRPr>
              </a:p>
              <a:p>
                <a:r>
                  <a:rPr lang="en-GB" sz="2400" dirty="0">
                    <a:cs typeface="Times New Roman" panose="02020603050405020304" pitchFamily="18" charset="0"/>
                  </a:rPr>
                  <a:t> </a:t>
                </a:r>
                <a:r>
                  <a:rPr lang="en-GB" sz="2400" dirty="0" smtClean="0">
                    <a:cs typeface="Times New Roman" panose="02020603050405020304" pitchFamily="18" charset="0"/>
                  </a:rPr>
                  <a:t>          else: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𝐷𝑒𝑐𝑟𝑒𝑎𝑠𝑒𝐾𝑒𝑦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GB" sz="2400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])</m:t>
                    </m:r>
                  </m:oMath>
                </a14:m>
                <a:endParaRPr lang="en-GB" sz="2400" dirty="0" smtClean="0">
                  <a:cs typeface="Times New Roman" panose="02020603050405020304" pitchFamily="18" charset="0"/>
                </a:endParaRPr>
              </a:p>
              <a:p>
                <a:r>
                  <a:rPr lang="en-GB" sz="400" dirty="0" smtClean="0"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GB" sz="2400" dirty="0" smtClean="0">
                    <a:cs typeface="Times New Roman" panose="02020603050405020304" pitchFamily="18" charset="0"/>
                  </a:rPr>
                  <a:t> return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endParaRPr lang="en-GB" sz="2400" dirty="0">
                  <a:solidFill>
                    <a:schemeClr val="accent2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19" y="916894"/>
                <a:ext cx="4944696" cy="5386090"/>
              </a:xfrm>
              <a:prstGeom prst="rect">
                <a:avLst/>
              </a:prstGeom>
              <a:blipFill>
                <a:blip r:embed="rId4"/>
                <a:stretch>
                  <a:fillRect l="-369" b="-146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0" y="12828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Prim’s algorithm - </a:t>
            </a:r>
            <a:r>
              <a:rPr lang="en-US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419967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38</a:t>
            </a:fld>
            <a:endParaRPr lang="da-DK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0" y="26319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Prim’s algorithm - </a:t>
            </a:r>
            <a:r>
              <a:rPr lang="en-US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complexity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7490" y="1475685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algorithm performs at most:</a:t>
            </a:r>
            <a:endParaRPr lang="en-US" sz="2800" kern="0" dirty="0">
              <a:solidFill>
                <a:schemeClr val="accent2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19990" y="2227688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– Insert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operations</a:t>
                </a:r>
                <a:endParaRPr lang="en-US" sz="28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90" y="2227688"/>
                <a:ext cx="914400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7500" y="2739848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– Extract-Min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operations</a:t>
                </a:r>
                <a:endParaRPr lang="en-US" sz="28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0" y="2739848"/>
                <a:ext cx="914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10000" y="3326961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– Decrease-Key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operations</a:t>
                </a:r>
                <a:endParaRPr lang="en-US" sz="28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00" y="3326961"/>
                <a:ext cx="914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5000" y="400594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Using, e.g., a Fibonacci-heap,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running time is:</a:t>
            </a:r>
            <a:endParaRPr lang="en-US" sz="2800" kern="0" dirty="0">
              <a:solidFill>
                <a:schemeClr val="accent2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/>
              <p:cNvSpPr txBox="1">
                <a:spLocks noChangeArrowheads="1"/>
              </p:cNvSpPr>
              <p:nvPr/>
            </p:nvSpPr>
            <p:spPr bwMode="auto">
              <a:xfrm>
                <a:off x="-7494" y="5204509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sz="28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8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28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8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US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8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800" kern="0" dirty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7494" y="5204509"/>
                <a:ext cx="914400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69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39</a:t>
            </a:fld>
            <a:endParaRPr lang="da-DK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0" y="218219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err="1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Borůvska’s</a:t>
            </a:r>
            <a:r>
              <a:rPr lang="en-US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algorithm </a:t>
            </a: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(1926)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 bwMode="auto">
              <a:xfrm>
                <a:off x="0" y="1245541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245541"/>
                <a:ext cx="914400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 txBox="1">
                <a:spLocks noChangeArrowheads="1"/>
              </p:cNvSpPr>
              <p:nvPr/>
            </p:nvSpPr>
            <p:spPr bwMode="auto">
              <a:xfrm>
                <a:off x="2500" y="1727724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defines a forest in which each tree is a singleton.)</a:t>
                </a:r>
              </a:p>
            </p:txBody>
          </p:sp>
        </mc:Choice>
        <mc:Fallback xmlns=""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0" y="1727724"/>
                <a:ext cx="914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 txBox="1">
                <a:spLocks noChangeArrowheads="1"/>
              </p:cNvSpPr>
              <p:nvPr/>
            </p:nvSpPr>
            <p:spPr bwMode="auto">
              <a:xfrm>
                <a:off x="19990" y="2309254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not a spanning tree, each tree in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chooses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</a:t>
                </a:r>
                <a:r>
                  <a:rPr lang="en-US" sz="28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lightest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edge leaving it and adds it to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90" y="2309254"/>
                <a:ext cx="9144000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6410" b="-179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7500" y="3271118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(We assume that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connected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that all edge weights are </a:t>
                </a:r>
                <a:r>
                  <a:rPr lang="en-US" sz="2800" i="1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distinct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.)</a:t>
                </a:r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0" y="3271118"/>
                <a:ext cx="9144000" cy="954107"/>
              </a:xfrm>
              <a:prstGeom prst="rect">
                <a:avLst/>
              </a:prstGeom>
              <a:blipFill rotWithShape="0">
                <a:blip r:embed="rId5"/>
                <a:stretch>
                  <a:fillRect t="-6410" b="-173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urved Connector 34"/>
          <p:cNvCxnSpPr>
            <a:stCxn id="8" idx="6"/>
            <a:endCxn id="9" idx="2"/>
          </p:cNvCxnSpPr>
          <p:nvPr/>
        </p:nvCxnSpPr>
        <p:spPr bwMode="auto">
          <a:xfrm>
            <a:off x="1333409" y="5299829"/>
            <a:ext cx="835637" cy="0"/>
          </a:xfrm>
          <a:prstGeom prst="straightConnector1">
            <a:avLst/>
          </a:prstGeom>
          <a:solidFill>
            <a:schemeClr val="accent1"/>
          </a:solidFill>
          <a:ln w="69850" cap="flat" cmpd="sng" algn="ctr">
            <a:solidFill>
              <a:srgbClr val="CC00CC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cxnSp>
        <p:nvCxnSpPr>
          <p:cNvPr id="41" name="Curved Connector 34"/>
          <p:cNvCxnSpPr>
            <a:stCxn id="10" idx="6"/>
            <a:endCxn id="11" idx="2"/>
          </p:cNvCxnSpPr>
          <p:nvPr/>
        </p:nvCxnSpPr>
        <p:spPr bwMode="auto">
          <a:xfrm>
            <a:off x="4711200" y="5299829"/>
            <a:ext cx="1130435" cy="0"/>
          </a:xfrm>
          <a:prstGeom prst="straightConnector1">
            <a:avLst/>
          </a:prstGeom>
          <a:solidFill>
            <a:schemeClr val="accent1"/>
          </a:solidFill>
          <a:ln w="69850" cap="flat" cmpd="sng" algn="ctr">
            <a:solidFill>
              <a:srgbClr val="CC00CC"/>
            </a:solidFill>
            <a:prstDash val="solid"/>
            <a:round/>
            <a:headEnd type="stealth" w="lg" len="med"/>
            <a:tailEnd type="stealth" w="lg" len="med"/>
          </a:ln>
          <a:effectLst/>
        </p:spPr>
      </p:cxnSp>
      <p:cxnSp>
        <p:nvCxnSpPr>
          <p:cNvPr id="45" name="Curved Connector 34"/>
          <p:cNvCxnSpPr>
            <a:stCxn id="11" idx="5"/>
            <a:endCxn id="19" idx="1"/>
          </p:cNvCxnSpPr>
          <p:nvPr/>
        </p:nvCxnSpPr>
        <p:spPr bwMode="auto">
          <a:xfrm>
            <a:off x="6026154" y="5370042"/>
            <a:ext cx="878393" cy="443980"/>
          </a:xfrm>
          <a:prstGeom prst="straightConnector1">
            <a:avLst/>
          </a:prstGeom>
          <a:solidFill>
            <a:schemeClr val="accent1"/>
          </a:solidFill>
          <a:ln w="69850" cap="flat" cmpd="sng" algn="ctr">
            <a:solidFill>
              <a:srgbClr val="CC00CC"/>
            </a:solidFill>
            <a:prstDash val="solid"/>
            <a:round/>
            <a:headEnd type="stealth" w="med" len="lg"/>
            <a:tailEnd type="none" w="lg" len="med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595947" y="4560306"/>
            <a:ext cx="7582971" cy="2007634"/>
            <a:chOff x="595947" y="4560306"/>
            <a:chExt cx="7582971" cy="2007634"/>
          </a:xfrm>
        </p:grpSpPr>
        <p:sp>
          <p:nvSpPr>
            <p:cNvPr id="8" name="Oval 56"/>
            <p:cNvSpPr>
              <a:spLocks noChangeAspect="1" noChangeArrowheads="1"/>
            </p:cNvSpPr>
            <p:nvPr/>
          </p:nvSpPr>
          <p:spPr bwMode="auto">
            <a:xfrm>
              <a:off x="1117232" y="5200532"/>
              <a:ext cx="216177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" name="Oval 56"/>
            <p:cNvSpPr>
              <a:spLocks noChangeAspect="1" noChangeArrowheads="1"/>
            </p:cNvSpPr>
            <p:nvPr/>
          </p:nvSpPr>
          <p:spPr bwMode="auto">
            <a:xfrm>
              <a:off x="5841635" y="5200532"/>
              <a:ext cx="216177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169046" y="4616125"/>
              <a:ext cx="892356" cy="1367407"/>
              <a:chOff x="2169046" y="4616125"/>
              <a:chExt cx="892356" cy="1367407"/>
            </a:xfrm>
          </p:grpSpPr>
          <p:sp>
            <p:nvSpPr>
              <p:cNvPr id="9" name="Oval 8"/>
              <p:cNvSpPr>
                <a:spLocks noChangeAspect="1" noChangeArrowheads="1"/>
              </p:cNvSpPr>
              <p:nvPr/>
            </p:nvSpPr>
            <p:spPr bwMode="auto">
              <a:xfrm>
                <a:off x="2169046" y="5200532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Oval 12"/>
              <p:cNvSpPr>
                <a:spLocks noChangeAspect="1" noChangeArrowheads="1"/>
              </p:cNvSpPr>
              <p:nvPr/>
            </p:nvSpPr>
            <p:spPr bwMode="auto">
              <a:xfrm>
                <a:off x="2845225" y="4616125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Oval 15"/>
              <p:cNvSpPr>
                <a:spLocks noChangeAspect="1" noChangeArrowheads="1"/>
              </p:cNvSpPr>
              <p:nvPr/>
            </p:nvSpPr>
            <p:spPr bwMode="auto">
              <a:xfrm>
                <a:off x="2845225" y="5784939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23" name="Straight Connector 22"/>
              <p:cNvCxnSpPr>
                <a:stCxn id="13" idx="3"/>
                <a:endCxn id="9" idx="7"/>
              </p:cNvCxnSpPr>
              <p:nvPr/>
            </p:nvCxnSpPr>
            <p:spPr bwMode="auto">
              <a:xfrm flipH="1">
                <a:off x="2353565" y="4785635"/>
                <a:ext cx="523318" cy="44398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>
                <a:stCxn id="16" idx="1"/>
                <a:endCxn id="9" idx="5"/>
              </p:cNvCxnSpPr>
              <p:nvPr/>
            </p:nvCxnSpPr>
            <p:spPr bwMode="auto">
              <a:xfrm flipH="1" flipV="1">
                <a:off x="2353565" y="5370042"/>
                <a:ext cx="523318" cy="44398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1" name="Group 50"/>
            <p:cNvGrpSpPr/>
            <p:nvPr/>
          </p:nvGrpSpPr>
          <p:grpSpPr>
            <a:xfrm>
              <a:off x="4031949" y="4616125"/>
              <a:ext cx="1191411" cy="1367407"/>
              <a:chOff x="4031949" y="4616125"/>
              <a:chExt cx="1191411" cy="1367407"/>
            </a:xfrm>
          </p:grpSpPr>
          <p:sp>
            <p:nvSpPr>
              <p:cNvPr id="10" name="Oval 9"/>
              <p:cNvSpPr>
                <a:spLocks noChangeAspect="1" noChangeArrowheads="1"/>
              </p:cNvSpPr>
              <p:nvPr/>
            </p:nvSpPr>
            <p:spPr bwMode="auto">
              <a:xfrm>
                <a:off x="4495023" y="5200532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" name="Oval 13"/>
              <p:cNvSpPr>
                <a:spLocks noChangeAspect="1" noChangeArrowheads="1"/>
              </p:cNvSpPr>
              <p:nvPr/>
            </p:nvSpPr>
            <p:spPr bwMode="auto">
              <a:xfrm>
                <a:off x="4031949" y="4616125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Oval 16"/>
              <p:cNvSpPr>
                <a:spLocks noChangeAspect="1" noChangeArrowheads="1"/>
              </p:cNvSpPr>
              <p:nvPr/>
            </p:nvSpPr>
            <p:spPr bwMode="auto">
              <a:xfrm>
                <a:off x="4031949" y="5784939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Oval 17"/>
              <p:cNvSpPr>
                <a:spLocks noChangeAspect="1" noChangeArrowheads="1"/>
              </p:cNvSpPr>
              <p:nvPr/>
            </p:nvSpPr>
            <p:spPr bwMode="auto">
              <a:xfrm>
                <a:off x="5007183" y="5784939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25" name="Straight Connector 24"/>
              <p:cNvCxnSpPr>
                <a:stCxn id="18" idx="1"/>
                <a:endCxn id="10" idx="5"/>
              </p:cNvCxnSpPr>
              <p:nvPr/>
            </p:nvCxnSpPr>
            <p:spPr bwMode="auto">
              <a:xfrm flipH="1" flipV="1">
                <a:off x="4679542" y="5370042"/>
                <a:ext cx="359299" cy="44398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>
                <a:stCxn id="17" idx="7"/>
                <a:endCxn id="10" idx="3"/>
              </p:cNvCxnSpPr>
              <p:nvPr/>
            </p:nvCxnSpPr>
            <p:spPr bwMode="auto">
              <a:xfrm flipV="1">
                <a:off x="4216468" y="5370042"/>
                <a:ext cx="310213" cy="44398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>
                <a:stCxn id="10" idx="1"/>
                <a:endCxn id="14" idx="5"/>
              </p:cNvCxnSpPr>
              <p:nvPr/>
            </p:nvCxnSpPr>
            <p:spPr bwMode="auto">
              <a:xfrm flipH="1" flipV="1">
                <a:off x="4216468" y="4785635"/>
                <a:ext cx="310213" cy="44398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2" name="Group 51"/>
            <p:cNvGrpSpPr/>
            <p:nvPr/>
          </p:nvGrpSpPr>
          <p:grpSpPr>
            <a:xfrm>
              <a:off x="6383216" y="4616125"/>
              <a:ext cx="1795702" cy="1951815"/>
              <a:chOff x="6383216" y="4616125"/>
              <a:chExt cx="1795702" cy="1951815"/>
            </a:xfrm>
          </p:grpSpPr>
          <p:sp>
            <p:nvSpPr>
              <p:cNvPr id="12" name="Oval 11"/>
              <p:cNvSpPr>
                <a:spLocks noChangeAspect="1" noChangeArrowheads="1"/>
              </p:cNvSpPr>
              <p:nvPr/>
            </p:nvSpPr>
            <p:spPr bwMode="auto">
              <a:xfrm>
                <a:off x="7390621" y="5200532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" name="Oval 14"/>
              <p:cNvSpPr>
                <a:spLocks noChangeAspect="1" noChangeArrowheads="1"/>
              </p:cNvSpPr>
              <p:nvPr/>
            </p:nvSpPr>
            <p:spPr bwMode="auto">
              <a:xfrm>
                <a:off x="7941576" y="4616125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Oval 18"/>
              <p:cNvSpPr>
                <a:spLocks noChangeAspect="1" noChangeArrowheads="1"/>
              </p:cNvSpPr>
              <p:nvPr/>
            </p:nvSpPr>
            <p:spPr bwMode="auto">
              <a:xfrm>
                <a:off x="6872889" y="5784939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Oval 19"/>
              <p:cNvSpPr>
                <a:spLocks noChangeAspect="1" noChangeArrowheads="1"/>
              </p:cNvSpPr>
              <p:nvPr/>
            </p:nvSpPr>
            <p:spPr bwMode="auto">
              <a:xfrm>
                <a:off x="7962741" y="5784939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Oval 20"/>
              <p:cNvSpPr>
                <a:spLocks noChangeAspect="1" noChangeArrowheads="1"/>
              </p:cNvSpPr>
              <p:nvPr/>
            </p:nvSpPr>
            <p:spPr bwMode="auto">
              <a:xfrm>
                <a:off x="7370059" y="6369347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Oval 21"/>
              <p:cNvSpPr>
                <a:spLocks noChangeAspect="1" noChangeArrowheads="1"/>
              </p:cNvSpPr>
              <p:nvPr/>
            </p:nvSpPr>
            <p:spPr bwMode="auto">
              <a:xfrm>
                <a:off x="6383216" y="6369347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28" name="Straight Connector 27"/>
              <p:cNvCxnSpPr>
                <a:stCxn id="15" idx="3"/>
                <a:endCxn id="12" idx="7"/>
              </p:cNvCxnSpPr>
              <p:nvPr/>
            </p:nvCxnSpPr>
            <p:spPr bwMode="auto">
              <a:xfrm flipH="1">
                <a:off x="7575140" y="4785635"/>
                <a:ext cx="398094" cy="44398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>
                <a:stCxn id="12" idx="3"/>
                <a:endCxn id="19" idx="7"/>
              </p:cNvCxnSpPr>
              <p:nvPr/>
            </p:nvCxnSpPr>
            <p:spPr bwMode="auto">
              <a:xfrm flipH="1">
                <a:off x="7057408" y="5370042"/>
                <a:ext cx="364871" cy="44398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>
                <a:stCxn id="19" idx="3"/>
                <a:endCxn id="22" idx="7"/>
              </p:cNvCxnSpPr>
              <p:nvPr/>
            </p:nvCxnSpPr>
            <p:spPr bwMode="auto">
              <a:xfrm flipH="1">
                <a:off x="6567735" y="5954449"/>
                <a:ext cx="336812" cy="443981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>
                <a:stCxn id="21" idx="1"/>
                <a:endCxn id="19" idx="5"/>
              </p:cNvCxnSpPr>
              <p:nvPr/>
            </p:nvCxnSpPr>
            <p:spPr bwMode="auto">
              <a:xfrm flipH="1" flipV="1">
                <a:off x="7057408" y="5954449"/>
                <a:ext cx="344309" cy="443981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>
                <a:stCxn id="20" idx="1"/>
                <a:endCxn id="12" idx="5"/>
              </p:cNvCxnSpPr>
              <p:nvPr/>
            </p:nvCxnSpPr>
            <p:spPr bwMode="auto">
              <a:xfrm flipH="1" flipV="1">
                <a:off x="7575140" y="5370042"/>
                <a:ext cx="419259" cy="44398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40" name="Oval 56"/>
            <p:cNvSpPr>
              <a:spLocks noChangeAspect="1" noChangeArrowheads="1"/>
            </p:cNvSpPr>
            <p:nvPr/>
          </p:nvSpPr>
          <p:spPr bwMode="auto">
            <a:xfrm>
              <a:off x="595947" y="5757607"/>
              <a:ext cx="216177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42" name="Straight Connector 41"/>
            <p:cNvCxnSpPr>
              <a:stCxn id="40" idx="7"/>
              <a:endCxn id="8" idx="3"/>
            </p:cNvCxnSpPr>
            <p:nvPr/>
          </p:nvCxnSpPr>
          <p:spPr bwMode="auto">
            <a:xfrm flipV="1">
              <a:off x="780466" y="5370042"/>
              <a:ext cx="368424" cy="416648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Oval 56"/>
            <p:cNvSpPr>
              <a:spLocks noChangeAspect="1" noChangeArrowheads="1"/>
            </p:cNvSpPr>
            <p:nvPr/>
          </p:nvSpPr>
          <p:spPr bwMode="auto">
            <a:xfrm>
              <a:off x="6351558" y="4560306"/>
              <a:ext cx="216177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46" name="Straight Connector 45"/>
            <p:cNvCxnSpPr>
              <a:stCxn id="11" idx="7"/>
              <a:endCxn id="44" idx="3"/>
            </p:cNvCxnSpPr>
            <p:nvPr/>
          </p:nvCxnSpPr>
          <p:spPr bwMode="auto">
            <a:xfrm flipV="1">
              <a:off x="6026154" y="4729816"/>
              <a:ext cx="357062" cy="499799"/>
            </a:xfrm>
            <a:prstGeom prst="line">
              <a:avLst/>
            </a:prstGeom>
            <a:solidFill>
              <a:schemeClr val="accent1"/>
            </a:solidFill>
            <a:ln w="635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1782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4" idx="5"/>
            <a:endCxn id="3" idx="1"/>
          </p:cNvCxnSpPr>
          <p:nvPr/>
        </p:nvCxnSpPr>
        <p:spPr bwMode="auto">
          <a:xfrm>
            <a:off x="2021549" y="2221314"/>
            <a:ext cx="1017658" cy="140952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0" idx="3"/>
            <a:endCxn id="3" idx="7"/>
          </p:cNvCxnSpPr>
          <p:nvPr/>
        </p:nvCxnSpPr>
        <p:spPr bwMode="auto">
          <a:xfrm flipH="1">
            <a:off x="3344924" y="1797438"/>
            <a:ext cx="2132405" cy="18334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5" idx="4"/>
            <a:endCxn id="9" idx="0"/>
          </p:cNvCxnSpPr>
          <p:nvPr/>
        </p:nvCxnSpPr>
        <p:spPr bwMode="auto">
          <a:xfrm flipH="1">
            <a:off x="7393018" y="2654842"/>
            <a:ext cx="341195" cy="147314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8" idx="6"/>
            <a:endCxn id="9" idx="2"/>
          </p:cNvCxnSpPr>
          <p:nvPr/>
        </p:nvCxnSpPr>
        <p:spPr bwMode="auto">
          <a:xfrm>
            <a:off x="5312194" y="3374083"/>
            <a:ext cx="1864647" cy="952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>
            <a:stCxn id="6" idx="2"/>
            <a:endCxn id="7" idx="6"/>
          </p:cNvCxnSpPr>
          <p:nvPr/>
        </p:nvCxnSpPr>
        <p:spPr bwMode="auto">
          <a:xfrm flipH="1">
            <a:off x="1652515" y="5232007"/>
            <a:ext cx="2272323" cy="8615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>
            <a:stCxn id="11" idx="2"/>
            <a:endCxn id="7" idx="5"/>
          </p:cNvCxnSpPr>
          <p:nvPr/>
        </p:nvCxnSpPr>
        <p:spPr bwMode="auto">
          <a:xfrm flipH="1">
            <a:off x="1589197" y="6093532"/>
            <a:ext cx="4040989" cy="140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>
            <a:stCxn id="11" idx="7"/>
            <a:endCxn id="9" idx="4"/>
          </p:cNvCxnSpPr>
          <p:nvPr/>
        </p:nvCxnSpPr>
        <p:spPr bwMode="auto">
          <a:xfrm flipV="1">
            <a:off x="5999221" y="4525175"/>
            <a:ext cx="1393797" cy="142793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4" idx="5"/>
            <a:endCxn id="3" idx="1"/>
          </p:cNvCxnSpPr>
          <p:nvPr/>
        </p:nvCxnSpPr>
        <p:spPr bwMode="auto">
          <a:xfrm>
            <a:off x="2021551" y="2221315"/>
            <a:ext cx="1017655" cy="140952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10" idx="3"/>
            <a:endCxn id="3" idx="7"/>
          </p:cNvCxnSpPr>
          <p:nvPr/>
        </p:nvCxnSpPr>
        <p:spPr bwMode="auto">
          <a:xfrm flipH="1">
            <a:off x="3344926" y="1797438"/>
            <a:ext cx="2132401" cy="183340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>
            <a:stCxn id="5" idx="4"/>
            <a:endCxn id="9" idx="0"/>
          </p:cNvCxnSpPr>
          <p:nvPr/>
        </p:nvCxnSpPr>
        <p:spPr bwMode="auto">
          <a:xfrm flipH="1">
            <a:off x="7393017" y="2654843"/>
            <a:ext cx="341195" cy="147314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8" idx="6"/>
            <a:endCxn id="9" idx="2"/>
          </p:cNvCxnSpPr>
          <p:nvPr/>
        </p:nvCxnSpPr>
        <p:spPr bwMode="auto">
          <a:xfrm>
            <a:off x="5312195" y="3374082"/>
            <a:ext cx="1864646" cy="9525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>
            <a:stCxn id="6" idx="2"/>
            <a:endCxn id="7" idx="6"/>
          </p:cNvCxnSpPr>
          <p:nvPr/>
        </p:nvCxnSpPr>
        <p:spPr bwMode="auto">
          <a:xfrm flipH="1">
            <a:off x="1652515" y="5232006"/>
            <a:ext cx="2272323" cy="86152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1" idx="2"/>
            <a:endCxn id="7" idx="5"/>
          </p:cNvCxnSpPr>
          <p:nvPr/>
        </p:nvCxnSpPr>
        <p:spPr bwMode="auto">
          <a:xfrm flipH="1">
            <a:off x="1589199" y="6093531"/>
            <a:ext cx="4040987" cy="14042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Straight Connector 69"/>
          <p:cNvCxnSpPr>
            <a:stCxn id="11" idx="7"/>
            <a:endCxn id="9" idx="4"/>
          </p:cNvCxnSpPr>
          <p:nvPr/>
        </p:nvCxnSpPr>
        <p:spPr bwMode="auto">
          <a:xfrm flipV="1">
            <a:off x="5999222" y="4525175"/>
            <a:ext cx="1393795" cy="142793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</a:t>
            </a:fld>
            <a:endParaRPr lang="da-DK"/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2975890" y="3572675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1652515" y="1882296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7518036" y="2257657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3924838" y="5033413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1220163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4879843" y="31754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7176841" y="41279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" name="Oval 56"/>
          <p:cNvSpPr>
            <a:spLocks noChangeAspect="1" noChangeArrowheads="1"/>
          </p:cNvSpPr>
          <p:nvPr/>
        </p:nvSpPr>
        <p:spPr bwMode="auto">
          <a:xfrm>
            <a:off x="5414011" y="145841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5630186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30"/>
          <p:cNvCxnSpPr>
            <a:stCxn id="4" idx="6"/>
            <a:endCxn id="10" idx="2"/>
          </p:cNvCxnSpPr>
          <p:nvPr/>
        </p:nvCxnSpPr>
        <p:spPr bwMode="auto">
          <a:xfrm flipV="1">
            <a:off x="2084866" y="1657013"/>
            <a:ext cx="3329145" cy="42387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4" idx="4"/>
            <a:endCxn id="7" idx="0"/>
          </p:cNvCxnSpPr>
          <p:nvPr/>
        </p:nvCxnSpPr>
        <p:spPr bwMode="auto">
          <a:xfrm flipH="1">
            <a:off x="1436340" y="2279482"/>
            <a:ext cx="432352" cy="36154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" idx="3"/>
            <a:endCxn id="7" idx="7"/>
          </p:cNvCxnSpPr>
          <p:nvPr/>
        </p:nvCxnSpPr>
        <p:spPr bwMode="auto">
          <a:xfrm flipH="1">
            <a:off x="1589197" y="3911694"/>
            <a:ext cx="1450009" cy="204141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9" idx="3"/>
            <a:endCxn id="6" idx="6"/>
          </p:cNvCxnSpPr>
          <p:nvPr/>
        </p:nvCxnSpPr>
        <p:spPr bwMode="auto">
          <a:xfrm flipH="1">
            <a:off x="4357190" y="4467008"/>
            <a:ext cx="2882969" cy="76499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5" idx="3"/>
            <a:endCxn id="6" idx="7"/>
          </p:cNvCxnSpPr>
          <p:nvPr/>
        </p:nvCxnSpPr>
        <p:spPr bwMode="auto">
          <a:xfrm flipH="1">
            <a:off x="4293872" y="2596675"/>
            <a:ext cx="3287481" cy="2494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10" idx="5"/>
            <a:endCxn id="9" idx="1"/>
          </p:cNvCxnSpPr>
          <p:nvPr/>
        </p:nvCxnSpPr>
        <p:spPr bwMode="auto">
          <a:xfrm>
            <a:off x="5783046" y="1797438"/>
            <a:ext cx="1457113" cy="23887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8" idx="3"/>
            <a:endCxn id="6" idx="0"/>
          </p:cNvCxnSpPr>
          <p:nvPr/>
        </p:nvCxnSpPr>
        <p:spPr bwMode="auto">
          <a:xfrm flipH="1">
            <a:off x="4141015" y="3514508"/>
            <a:ext cx="802145" cy="1518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0" idx="6"/>
            <a:endCxn id="5" idx="2"/>
          </p:cNvCxnSpPr>
          <p:nvPr/>
        </p:nvCxnSpPr>
        <p:spPr bwMode="auto">
          <a:xfrm>
            <a:off x="5846363" y="1657013"/>
            <a:ext cx="1671673" cy="79923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0" idx="4"/>
            <a:endCxn id="8" idx="0"/>
          </p:cNvCxnSpPr>
          <p:nvPr/>
        </p:nvCxnSpPr>
        <p:spPr bwMode="auto">
          <a:xfrm flipH="1">
            <a:off x="5096019" y="1855605"/>
            <a:ext cx="534169" cy="131988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295810" y="2569541"/>
            <a:ext cx="3439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3724" y="2700178"/>
            <a:ext cx="320148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62677" y="5930186"/>
            <a:ext cx="56216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79316" y="3723600"/>
            <a:ext cx="33061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8790" y="3104460"/>
            <a:ext cx="29229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4747" y="5035793"/>
            <a:ext cx="228670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08393" y="1826322"/>
            <a:ext cx="55410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8533" y="3511361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39783" y="5380344"/>
            <a:ext cx="427697" cy="7213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81518" y="2402235"/>
            <a:ext cx="56157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49499" y="4551933"/>
            <a:ext cx="49501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8624" y="1639932"/>
            <a:ext cx="51780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02124" y="3936903"/>
            <a:ext cx="564545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1463" y="3917608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5380" y="2367025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22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75" name="Straight Connector 74"/>
          <p:cNvCxnSpPr>
            <a:stCxn id="3" idx="3"/>
            <a:endCxn id="7" idx="7"/>
          </p:cNvCxnSpPr>
          <p:nvPr/>
        </p:nvCxnSpPr>
        <p:spPr bwMode="auto">
          <a:xfrm flipH="1">
            <a:off x="1589199" y="3911694"/>
            <a:ext cx="1450007" cy="204141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186245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dirty="0">
                <a:solidFill>
                  <a:srgbClr val="0099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minimum spanning tree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218672" y="4452660"/>
            <a:ext cx="49479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12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5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40</a:t>
            </a:fld>
            <a:endParaRPr lang="da-DK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0" y="218219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err="1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Borůvska’s</a:t>
            </a:r>
            <a:r>
              <a:rPr lang="en-US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algorithm </a:t>
            </a: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(1926)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 bwMode="auto">
              <a:xfrm>
                <a:off x="0" y="1245541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245541"/>
                <a:ext cx="914400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 txBox="1">
                <a:spLocks noChangeArrowheads="1"/>
              </p:cNvSpPr>
              <p:nvPr/>
            </p:nvSpPr>
            <p:spPr bwMode="auto">
              <a:xfrm>
                <a:off x="2500" y="1727724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defines a forest in which each tree is a singleton.)</a:t>
                </a:r>
              </a:p>
            </p:txBody>
          </p:sp>
        </mc:Choice>
        <mc:Fallback xmlns=""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0" y="1727724"/>
                <a:ext cx="914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7500" y="3271118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(We assume that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connected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that all edge weights are </a:t>
                </a:r>
                <a:r>
                  <a:rPr lang="en-US" sz="2800" i="1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distinct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.)</a:t>
                </a:r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0" y="3271118"/>
                <a:ext cx="9144000" cy="954107"/>
              </a:xfrm>
              <a:prstGeom prst="rect">
                <a:avLst/>
              </a:prstGeom>
              <a:blipFill rotWithShape="0">
                <a:blip r:embed="rId5"/>
                <a:stretch>
                  <a:fillRect t="-6410" b="-173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1117232" y="4616125"/>
            <a:ext cx="7061686" cy="1951815"/>
            <a:chOff x="1117232" y="4616125"/>
            <a:chExt cx="7061686" cy="1951815"/>
          </a:xfrm>
        </p:grpSpPr>
        <p:sp>
          <p:nvSpPr>
            <p:cNvPr id="8" name="Oval 56"/>
            <p:cNvSpPr>
              <a:spLocks noChangeAspect="1" noChangeArrowheads="1"/>
            </p:cNvSpPr>
            <p:nvPr/>
          </p:nvSpPr>
          <p:spPr bwMode="auto">
            <a:xfrm>
              <a:off x="1117232" y="5200532"/>
              <a:ext cx="216177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" name="Oval 56"/>
            <p:cNvSpPr>
              <a:spLocks noChangeAspect="1" noChangeArrowheads="1"/>
            </p:cNvSpPr>
            <p:nvPr/>
          </p:nvSpPr>
          <p:spPr bwMode="auto">
            <a:xfrm>
              <a:off x="5841635" y="5200532"/>
              <a:ext cx="216177" cy="19859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2169046" y="4616125"/>
              <a:ext cx="892356" cy="1367407"/>
              <a:chOff x="2169046" y="4616125"/>
              <a:chExt cx="892356" cy="1367407"/>
            </a:xfrm>
          </p:grpSpPr>
          <p:sp>
            <p:nvSpPr>
              <p:cNvPr id="9" name="Oval 8"/>
              <p:cNvSpPr>
                <a:spLocks noChangeAspect="1" noChangeArrowheads="1"/>
              </p:cNvSpPr>
              <p:nvPr/>
            </p:nvSpPr>
            <p:spPr bwMode="auto">
              <a:xfrm>
                <a:off x="2169046" y="5200532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" name="Oval 12"/>
              <p:cNvSpPr>
                <a:spLocks noChangeAspect="1" noChangeArrowheads="1"/>
              </p:cNvSpPr>
              <p:nvPr/>
            </p:nvSpPr>
            <p:spPr bwMode="auto">
              <a:xfrm>
                <a:off x="2845225" y="4616125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" name="Oval 15"/>
              <p:cNvSpPr>
                <a:spLocks noChangeAspect="1" noChangeArrowheads="1"/>
              </p:cNvSpPr>
              <p:nvPr/>
            </p:nvSpPr>
            <p:spPr bwMode="auto">
              <a:xfrm>
                <a:off x="2845225" y="5784939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23" name="Straight Connector 22"/>
              <p:cNvCxnSpPr>
                <a:stCxn id="13" idx="3"/>
                <a:endCxn id="9" idx="7"/>
              </p:cNvCxnSpPr>
              <p:nvPr/>
            </p:nvCxnSpPr>
            <p:spPr bwMode="auto">
              <a:xfrm flipH="1">
                <a:off x="2353565" y="4785635"/>
                <a:ext cx="523318" cy="44398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4" name="Straight Connector 23"/>
              <p:cNvCxnSpPr>
                <a:stCxn id="16" idx="1"/>
                <a:endCxn id="9" idx="5"/>
              </p:cNvCxnSpPr>
              <p:nvPr/>
            </p:nvCxnSpPr>
            <p:spPr bwMode="auto">
              <a:xfrm flipH="1" flipV="1">
                <a:off x="2353565" y="5370042"/>
                <a:ext cx="523318" cy="44398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1" name="Group 50"/>
            <p:cNvGrpSpPr/>
            <p:nvPr/>
          </p:nvGrpSpPr>
          <p:grpSpPr>
            <a:xfrm>
              <a:off x="4031949" y="4616125"/>
              <a:ext cx="1191411" cy="1367407"/>
              <a:chOff x="4031949" y="4616125"/>
              <a:chExt cx="1191411" cy="1367407"/>
            </a:xfrm>
          </p:grpSpPr>
          <p:sp>
            <p:nvSpPr>
              <p:cNvPr id="10" name="Oval 9"/>
              <p:cNvSpPr>
                <a:spLocks noChangeAspect="1" noChangeArrowheads="1"/>
              </p:cNvSpPr>
              <p:nvPr/>
            </p:nvSpPr>
            <p:spPr bwMode="auto">
              <a:xfrm>
                <a:off x="4495023" y="5200532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" name="Oval 13"/>
              <p:cNvSpPr>
                <a:spLocks noChangeAspect="1" noChangeArrowheads="1"/>
              </p:cNvSpPr>
              <p:nvPr/>
            </p:nvSpPr>
            <p:spPr bwMode="auto">
              <a:xfrm>
                <a:off x="4031949" y="4616125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" name="Oval 16"/>
              <p:cNvSpPr>
                <a:spLocks noChangeAspect="1" noChangeArrowheads="1"/>
              </p:cNvSpPr>
              <p:nvPr/>
            </p:nvSpPr>
            <p:spPr bwMode="auto">
              <a:xfrm>
                <a:off x="4031949" y="5784939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" name="Oval 17"/>
              <p:cNvSpPr>
                <a:spLocks noChangeAspect="1" noChangeArrowheads="1"/>
              </p:cNvSpPr>
              <p:nvPr/>
            </p:nvSpPr>
            <p:spPr bwMode="auto">
              <a:xfrm>
                <a:off x="5007183" y="5784939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25" name="Straight Connector 24"/>
              <p:cNvCxnSpPr>
                <a:stCxn id="18" idx="1"/>
                <a:endCxn id="10" idx="5"/>
              </p:cNvCxnSpPr>
              <p:nvPr/>
            </p:nvCxnSpPr>
            <p:spPr bwMode="auto">
              <a:xfrm flipH="1" flipV="1">
                <a:off x="4679542" y="5370042"/>
                <a:ext cx="359299" cy="44398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Straight Connector 25"/>
              <p:cNvCxnSpPr>
                <a:stCxn id="17" idx="7"/>
                <a:endCxn id="10" idx="3"/>
              </p:cNvCxnSpPr>
              <p:nvPr/>
            </p:nvCxnSpPr>
            <p:spPr bwMode="auto">
              <a:xfrm flipV="1">
                <a:off x="4216468" y="5370042"/>
                <a:ext cx="310213" cy="44398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/>
              <p:cNvCxnSpPr>
                <a:stCxn id="10" idx="1"/>
                <a:endCxn id="14" idx="5"/>
              </p:cNvCxnSpPr>
              <p:nvPr/>
            </p:nvCxnSpPr>
            <p:spPr bwMode="auto">
              <a:xfrm flipH="1" flipV="1">
                <a:off x="4216468" y="4785635"/>
                <a:ext cx="310213" cy="44398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2" name="Group 51"/>
            <p:cNvGrpSpPr/>
            <p:nvPr/>
          </p:nvGrpSpPr>
          <p:grpSpPr>
            <a:xfrm>
              <a:off x="6383216" y="4616125"/>
              <a:ext cx="1795702" cy="1951815"/>
              <a:chOff x="6383216" y="4616125"/>
              <a:chExt cx="1795702" cy="1951815"/>
            </a:xfrm>
          </p:grpSpPr>
          <p:sp>
            <p:nvSpPr>
              <p:cNvPr id="12" name="Oval 11"/>
              <p:cNvSpPr>
                <a:spLocks noChangeAspect="1" noChangeArrowheads="1"/>
              </p:cNvSpPr>
              <p:nvPr/>
            </p:nvSpPr>
            <p:spPr bwMode="auto">
              <a:xfrm>
                <a:off x="7390621" y="5200532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" name="Oval 14"/>
              <p:cNvSpPr>
                <a:spLocks noChangeAspect="1" noChangeArrowheads="1"/>
              </p:cNvSpPr>
              <p:nvPr/>
            </p:nvSpPr>
            <p:spPr bwMode="auto">
              <a:xfrm>
                <a:off x="7941576" y="4616125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" name="Oval 18"/>
              <p:cNvSpPr>
                <a:spLocks noChangeAspect="1" noChangeArrowheads="1"/>
              </p:cNvSpPr>
              <p:nvPr/>
            </p:nvSpPr>
            <p:spPr bwMode="auto">
              <a:xfrm>
                <a:off x="6872889" y="5784939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" name="Oval 19"/>
              <p:cNvSpPr>
                <a:spLocks noChangeAspect="1" noChangeArrowheads="1"/>
              </p:cNvSpPr>
              <p:nvPr/>
            </p:nvSpPr>
            <p:spPr bwMode="auto">
              <a:xfrm>
                <a:off x="7962741" y="5784939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" name="Oval 20"/>
              <p:cNvSpPr>
                <a:spLocks noChangeAspect="1" noChangeArrowheads="1"/>
              </p:cNvSpPr>
              <p:nvPr/>
            </p:nvSpPr>
            <p:spPr bwMode="auto">
              <a:xfrm>
                <a:off x="7370059" y="6369347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2" name="Oval 21"/>
              <p:cNvSpPr>
                <a:spLocks noChangeAspect="1" noChangeArrowheads="1"/>
              </p:cNvSpPr>
              <p:nvPr/>
            </p:nvSpPr>
            <p:spPr bwMode="auto">
              <a:xfrm>
                <a:off x="6383216" y="6369347"/>
                <a:ext cx="216177" cy="19859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/>
              </a:p>
            </p:txBody>
          </p:sp>
          <p:cxnSp>
            <p:nvCxnSpPr>
              <p:cNvPr id="28" name="Straight Connector 27"/>
              <p:cNvCxnSpPr>
                <a:stCxn id="15" idx="3"/>
                <a:endCxn id="12" idx="7"/>
              </p:cNvCxnSpPr>
              <p:nvPr/>
            </p:nvCxnSpPr>
            <p:spPr bwMode="auto">
              <a:xfrm flipH="1">
                <a:off x="7575140" y="4785635"/>
                <a:ext cx="398094" cy="44398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9" name="Straight Connector 28"/>
              <p:cNvCxnSpPr>
                <a:stCxn id="12" idx="3"/>
                <a:endCxn id="19" idx="7"/>
              </p:cNvCxnSpPr>
              <p:nvPr/>
            </p:nvCxnSpPr>
            <p:spPr bwMode="auto">
              <a:xfrm flipH="1">
                <a:off x="7057408" y="5370042"/>
                <a:ext cx="364871" cy="44398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0" name="Straight Connector 29"/>
              <p:cNvCxnSpPr>
                <a:stCxn id="19" idx="3"/>
                <a:endCxn id="22" idx="7"/>
              </p:cNvCxnSpPr>
              <p:nvPr/>
            </p:nvCxnSpPr>
            <p:spPr bwMode="auto">
              <a:xfrm flipH="1">
                <a:off x="6567735" y="5954449"/>
                <a:ext cx="336812" cy="443981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1" name="Straight Connector 30"/>
              <p:cNvCxnSpPr>
                <a:stCxn id="21" idx="1"/>
                <a:endCxn id="19" idx="5"/>
              </p:cNvCxnSpPr>
              <p:nvPr/>
            </p:nvCxnSpPr>
            <p:spPr bwMode="auto">
              <a:xfrm flipH="1" flipV="1">
                <a:off x="7057408" y="5954449"/>
                <a:ext cx="344309" cy="443981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2" name="Straight Connector 31"/>
              <p:cNvCxnSpPr>
                <a:stCxn id="20" idx="1"/>
                <a:endCxn id="12" idx="5"/>
              </p:cNvCxnSpPr>
              <p:nvPr/>
            </p:nvCxnSpPr>
            <p:spPr bwMode="auto">
              <a:xfrm flipH="1" flipV="1">
                <a:off x="7575140" y="5370042"/>
                <a:ext cx="419259" cy="443980"/>
              </a:xfrm>
              <a:prstGeom prst="line">
                <a:avLst/>
              </a:prstGeom>
              <a:solidFill>
                <a:schemeClr val="accent1"/>
              </a:solidFill>
              <a:ln w="6350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cxnSp>
        <p:nvCxnSpPr>
          <p:cNvPr id="35" name="Curved Connector 34"/>
          <p:cNvCxnSpPr>
            <a:stCxn id="8" idx="6"/>
            <a:endCxn id="9" idx="2"/>
          </p:cNvCxnSpPr>
          <p:nvPr/>
        </p:nvCxnSpPr>
        <p:spPr bwMode="auto">
          <a:xfrm>
            <a:off x="1333409" y="5299829"/>
            <a:ext cx="835637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Curved Connector 34"/>
          <p:cNvCxnSpPr>
            <a:stCxn id="10" idx="6"/>
            <a:endCxn id="11" idx="2"/>
          </p:cNvCxnSpPr>
          <p:nvPr/>
        </p:nvCxnSpPr>
        <p:spPr bwMode="auto">
          <a:xfrm>
            <a:off x="4711200" y="5299829"/>
            <a:ext cx="1130435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urved Connector 34"/>
          <p:cNvCxnSpPr>
            <a:stCxn id="11" idx="5"/>
            <a:endCxn id="19" idx="1"/>
          </p:cNvCxnSpPr>
          <p:nvPr/>
        </p:nvCxnSpPr>
        <p:spPr bwMode="auto">
          <a:xfrm>
            <a:off x="6026154" y="5370042"/>
            <a:ext cx="878393" cy="44398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4"/>
              <p:cNvSpPr txBox="1">
                <a:spLocks noChangeArrowheads="1"/>
              </p:cNvSpPr>
              <p:nvPr/>
            </p:nvSpPr>
            <p:spPr bwMode="auto">
              <a:xfrm>
                <a:off x="19990" y="2309254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While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not a spanning tree, each tree in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chooses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</a:t>
                </a:r>
                <a:r>
                  <a:rPr lang="en-US" sz="28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lightest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edge leaving it and adds it to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90" y="2309254"/>
                <a:ext cx="9144000" cy="954107"/>
              </a:xfrm>
              <a:prstGeom prst="rect">
                <a:avLst/>
              </a:prstGeom>
              <a:blipFill rotWithShape="0">
                <a:blip r:embed="rId6"/>
                <a:stretch>
                  <a:fillRect t="-6410" b="-179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56"/>
          <p:cNvSpPr>
            <a:spLocks noChangeAspect="1" noChangeArrowheads="1"/>
          </p:cNvSpPr>
          <p:nvPr/>
        </p:nvSpPr>
        <p:spPr bwMode="auto">
          <a:xfrm>
            <a:off x="595947" y="5757607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43" name="Straight Connector 42"/>
          <p:cNvCxnSpPr>
            <a:stCxn id="42" idx="7"/>
          </p:cNvCxnSpPr>
          <p:nvPr/>
        </p:nvCxnSpPr>
        <p:spPr bwMode="auto">
          <a:xfrm flipV="1">
            <a:off x="780466" y="5370042"/>
            <a:ext cx="368424" cy="41664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Oval 56"/>
          <p:cNvSpPr>
            <a:spLocks noChangeAspect="1" noChangeArrowheads="1"/>
          </p:cNvSpPr>
          <p:nvPr/>
        </p:nvSpPr>
        <p:spPr bwMode="auto">
          <a:xfrm>
            <a:off x="6351558" y="4560306"/>
            <a:ext cx="216177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46" name="Straight Connector 45"/>
          <p:cNvCxnSpPr>
            <a:endCxn id="44" idx="3"/>
          </p:cNvCxnSpPr>
          <p:nvPr/>
        </p:nvCxnSpPr>
        <p:spPr bwMode="auto">
          <a:xfrm flipV="1">
            <a:off x="6026154" y="4729816"/>
            <a:ext cx="357062" cy="499799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50775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>
            <a:stCxn id="4" idx="5"/>
            <a:endCxn id="3" idx="1"/>
          </p:cNvCxnSpPr>
          <p:nvPr/>
        </p:nvCxnSpPr>
        <p:spPr bwMode="auto">
          <a:xfrm>
            <a:off x="2021549" y="2221314"/>
            <a:ext cx="1017658" cy="140952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>
            <a:stCxn id="10" idx="3"/>
            <a:endCxn id="3" idx="7"/>
          </p:cNvCxnSpPr>
          <p:nvPr/>
        </p:nvCxnSpPr>
        <p:spPr bwMode="auto">
          <a:xfrm flipH="1">
            <a:off x="3344924" y="1797438"/>
            <a:ext cx="2132405" cy="18334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5" idx="4"/>
            <a:endCxn id="9" idx="0"/>
          </p:cNvCxnSpPr>
          <p:nvPr/>
        </p:nvCxnSpPr>
        <p:spPr bwMode="auto">
          <a:xfrm flipH="1">
            <a:off x="7393018" y="2654842"/>
            <a:ext cx="341195" cy="147314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8" idx="6"/>
            <a:endCxn id="9" idx="2"/>
          </p:cNvCxnSpPr>
          <p:nvPr/>
        </p:nvCxnSpPr>
        <p:spPr bwMode="auto">
          <a:xfrm>
            <a:off x="5312194" y="3374083"/>
            <a:ext cx="1864647" cy="95250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>
            <a:stCxn id="6" idx="2"/>
            <a:endCxn id="7" idx="6"/>
          </p:cNvCxnSpPr>
          <p:nvPr/>
        </p:nvCxnSpPr>
        <p:spPr bwMode="auto">
          <a:xfrm flipH="1">
            <a:off x="1652515" y="5232007"/>
            <a:ext cx="2272323" cy="8615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2" name="Straight Connector 91"/>
          <p:cNvCxnSpPr>
            <a:stCxn id="11" idx="2"/>
            <a:endCxn id="7" idx="5"/>
          </p:cNvCxnSpPr>
          <p:nvPr/>
        </p:nvCxnSpPr>
        <p:spPr bwMode="auto">
          <a:xfrm flipH="1">
            <a:off x="1589197" y="6093532"/>
            <a:ext cx="4040989" cy="14042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>
            <a:stCxn id="11" idx="7"/>
            <a:endCxn id="9" idx="4"/>
          </p:cNvCxnSpPr>
          <p:nvPr/>
        </p:nvCxnSpPr>
        <p:spPr bwMode="auto">
          <a:xfrm flipV="1">
            <a:off x="5999221" y="4525175"/>
            <a:ext cx="1393797" cy="142793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>
            <a:stCxn id="4" idx="5"/>
            <a:endCxn id="3" idx="1"/>
          </p:cNvCxnSpPr>
          <p:nvPr/>
        </p:nvCxnSpPr>
        <p:spPr bwMode="auto">
          <a:xfrm>
            <a:off x="2021551" y="2221315"/>
            <a:ext cx="1017655" cy="1409527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65" name="Straight Connector 64"/>
          <p:cNvCxnSpPr>
            <a:stCxn id="10" idx="3"/>
            <a:endCxn id="3" idx="7"/>
          </p:cNvCxnSpPr>
          <p:nvPr/>
        </p:nvCxnSpPr>
        <p:spPr bwMode="auto">
          <a:xfrm flipH="1">
            <a:off x="3344926" y="1797438"/>
            <a:ext cx="2132401" cy="1833404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6" name="Straight Connector 65"/>
          <p:cNvCxnSpPr>
            <a:stCxn id="5" idx="4"/>
            <a:endCxn id="9" idx="0"/>
          </p:cNvCxnSpPr>
          <p:nvPr/>
        </p:nvCxnSpPr>
        <p:spPr bwMode="auto">
          <a:xfrm flipH="1">
            <a:off x="7393017" y="2654843"/>
            <a:ext cx="341195" cy="147314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67" name="Straight Connector 66"/>
          <p:cNvCxnSpPr>
            <a:stCxn id="8" idx="6"/>
            <a:endCxn id="9" idx="2"/>
          </p:cNvCxnSpPr>
          <p:nvPr/>
        </p:nvCxnSpPr>
        <p:spPr bwMode="auto">
          <a:xfrm>
            <a:off x="5312195" y="3374082"/>
            <a:ext cx="1864646" cy="95250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68" name="Straight Connector 67"/>
          <p:cNvCxnSpPr>
            <a:stCxn id="6" idx="2"/>
            <a:endCxn id="7" idx="6"/>
          </p:cNvCxnSpPr>
          <p:nvPr/>
        </p:nvCxnSpPr>
        <p:spPr bwMode="auto">
          <a:xfrm flipH="1">
            <a:off x="1652515" y="5232006"/>
            <a:ext cx="2272323" cy="861525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69" name="Straight Connector 68"/>
          <p:cNvCxnSpPr>
            <a:stCxn id="11" idx="2"/>
            <a:endCxn id="7" idx="5"/>
          </p:cNvCxnSpPr>
          <p:nvPr/>
        </p:nvCxnSpPr>
        <p:spPr bwMode="auto">
          <a:xfrm flipH="1">
            <a:off x="1589199" y="6093531"/>
            <a:ext cx="4040987" cy="140426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CC00CC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0" name="Straight Connector 69"/>
          <p:cNvCxnSpPr>
            <a:stCxn id="11" idx="7"/>
            <a:endCxn id="9" idx="4"/>
          </p:cNvCxnSpPr>
          <p:nvPr/>
        </p:nvCxnSpPr>
        <p:spPr bwMode="auto">
          <a:xfrm flipV="1">
            <a:off x="5999222" y="4525175"/>
            <a:ext cx="1393795" cy="1427930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41</a:t>
            </a:fld>
            <a:endParaRPr lang="da-DK"/>
          </a:p>
        </p:txBody>
      </p:sp>
      <p:sp>
        <p:nvSpPr>
          <p:cNvPr id="3" name="Oval 56"/>
          <p:cNvSpPr>
            <a:spLocks noChangeAspect="1" noChangeArrowheads="1"/>
          </p:cNvSpPr>
          <p:nvPr/>
        </p:nvSpPr>
        <p:spPr bwMode="auto">
          <a:xfrm>
            <a:off x="2975890" y="3572675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1652515" y="1882296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7518036" y="2257657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3924838" y="5033413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1220163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4879843" y="31754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7176841" y="412798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" name="Oval 56"/>
          <p:cNvSpPr>
            <a:spLocks noChangeAspect="1" noChangeArrowheads="1"/>
          </p:cNvSpPr>
          <p:nvPr/>
        </p:nvSpPr>
        <p:spPr bwMode="auto">
          <a:xfrm>
            <a:off x="5414011" y="1458419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5630186" y="5894938"/>
            <a:ext cx="432352" cy="39718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1" name="Straight Connector 30"/>
          <p:cNvCxnSpPr>
            <a:stCxn id="4" idx="6"/>
            <a:endCxn id="10" idx="2"/>
          </p:cNvCxnSpPr>
          <p:nvPr/>
        </p:nvCxnSpPr>
        <p:spPr bwMode="auto">
          <a:xfrm flipV="1">
            <a:off x="2084866" y="1657013"/>
            <a:ext cx="3329145" cy="42387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>
            <a:stCxn id="4" idx="4"/>
            <a:endCxn id="7" idx="0"/>
          </p:cNvCxnSpPr>
          <p:nvPr/>
        </p:nvCxnSpPr>
        <p:spPr bwMode="auto">
          <a:xfrm flipH="1">
            <a:off x="1436340" y="2279482"/>
            <a:ext cx="432352" cy="3615456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3" idx="3"/>
            <a:endCxn id="7" idx="7"/>
          </p:cNvCxnSpPr>
          <p:nvPr/>
        </p:nvCxnSpPr>
        <p:spPr bwMode="auto">
          <a:xfrm flipH="1">
            <a:off x="1589197" y="3911694"/>
            <a:ext cx="1450009" cy="204141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9" idx="3"/>
            <a:endCxn id="6" idx="6"/>
          </p:cNvCxnSpPr>
          <p:nvPr/>
        </p:nvCxnSpPr>
        <p:spPr bwMode="auto">
          <a:xfrm flipH="1">
            <a:off x="4357190" y="4467008"/>
            <a:ext cx="2882969" cy="76499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>
            <a:stCxn id="5" idx="3"/>
            <a:endCxn id="6" idx="7"/>
          </p:cNvCxnSpPr>
          <p:nvPr/>
        </p:nvCxnSpPr>
        <p:spPr bwMode="auto">
          <a:xfrm flipH="1">
            <a:off x="4293872" y="2596675"/>
            <a:ext cx="3287481" cy="2494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10" idx="5"/>
            <a:endCxn id="9" idx="1"/>
          </p:cNvCxnSpPr>
          <p:nvPr/>
        </p:nvCxnSpPr>
        <p:spPr bwMode="auto">
          <a:xfrm>
            <a:off x="5783046" y="1797438"/>
            <a:ext cx="1457113" cy="2388719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8" idx="3"/>
            <a:endCxn id="6" idx="0"/>
          </p:cNvCxnSpPr>
          <p:nvPr/>
        </p:nvCxnSpPr>
        <p:spPr bwMode="auto">
          <a:xfrm flipH="1">
            <a:off x="4141015" y="3514508"/>
            <a:ext cx="802145" cy="151890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>
            <a:stCxn id="10" idx="6"/>
            <a:endCxn id="5" idx="2"/>
          </p:cNvCxnSpPr>
          <p:nvPr/>
        </p:nvCxnSpPr>
        <p:spPr bwMode="auto">
          <a:xfrm>
            <a:off x="5846363" y="1657013"/>
            <a:ext cx="1671673" cy="79923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0" idx="4"/>
            <a:endCxn id="8" idx="0"/>
          </p:cNvCxnSpPr>
          <p:nvPr/>
        </p:nvCxnSpPr>
        <p:spPr bwMode="auto">
          <a:xfrm flipH="1">
            <a:off x="5096019" y="1855605"/>
            <a:ext cx="534169" cy="131988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2295810" y="2569541"/>
            <a:ext cx="34397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973724" y="2700178"/>
            <a:ext cx="320148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362677" y="5930186"/>
            <a:ext cx="56216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79316" y="3723600"/>
            <a:ext cx="33061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98790" y="3104460"/>
            <a:ext cx="292294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94747" y="5035793"/>
            <a:ext cx="228670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9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508393" y="1826322"/>
            <a:ext cx="55410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16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438533" y="3511361"/>
            <a:ext cx="533352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639783" y="5380344"/>
            <a:ext cx="427697" cy="7213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981518" y="2402235"/>
            <a:ext cx="56157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49499" y="4551933"/>
            <a:ext cx="495019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8624" y="1639932"/>
            <a:ext cx="517803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202124" y="3936903"/>
            <a:ext cx="564545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30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351463" y="3917608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18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095380" y="2367025"/>
            <a:ext cx="513747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22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232412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kern="0" dirty="0" err="1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Borůvka’s</a:t>
            </a:r>
            <a:r>
              <a:rPr lang="en-US" sz="48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algorithm</a:t>
            </a:r>
          </a:p>
        </p:txBody>
      </p:sp>
      <p:cxnSp>
        <p:nvCxnSpPr>
          <p:cNvPr id="57" name="Straight Connector 56"/>
          <p:cNvCxnSpPr>
            <a:stCxn id="3" idx="3"/>
            <a:endCxn id="7" idx="7"/>
          </p:cNvCxnSpPr>
          <p:nvPr/>
        </p:nvCxnSpPr>
        <p:spPr bwMode="auto">
          <a:xfrm flipH="1">
            <a:off x="1589199" y="3911694"/>
            <a:ext cx="1450007" cy="2041411"/>
          </a:xfrm>
          <a:prstGeom prst="line">
            <a:avLst/>
          </a:prstGeom>
          <a:solidFill>
            <a:schemeClr val="accent1"/>
          </a:solidFill>
          <a:ln w="50800" cap="flat" cmpd="sng" algn="ctr">
            <a:solidFill>
              <a:srgbClr val="CC00CC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2218672" y="4452660"/>
            <a:ext cx="494791" cy="461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12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Freeform 14"/>
          <p:cNvSpPr/>
          <p:nvPr/>
        </p:nvSpPr>
        <p:spPr bwMode="auto">
          <a:xfrm>
            <a:off x="1522721" y="1223126"/>
            <a:ext cx="4446150" cy="2853594"/>
          </a:xfrm>
          <a:custGeom>
            <a:avLst/>
            <a:gdLst>
              <a:gd name="connsiteX0" fmla="*/ 2117706 w 5032652"/>
              <a:gd name="connsiteY0" fmla="*/ 118420 h 3056108"/>
              <a:gd name="connsiteX1" fmla="*/ 4828822 w 5032652"/>
              <a:gd name="connsiteY1" fmla="*/ 118420 h 3056108"/>
              <a:gd name="connsiteX2" fmla="*/ 4524022 w 5032652"/>
              <a:gd name="connsiteY2" fmla="*/ 1241367 h 3056108"/>
              <a:gd name="connsiteX3" fmla="*/ 2021454 w 5032652"/>
              <a:gd name="connsiteY3" fmla="*/ 3054125 h 3056108"/>
              <a:gd name="connsiteX4" fmla="*/ 148 w 5032652"/>
              <a:gd name="connsiteY4" fmla="*/ 872399 h 3056108"/>
              <a:gd name="connsiteX5" fmla="*/ 2117706 w 5032652"/>
              <a:gd name="connsiteY5" fmla="*/ 118420 h 3056108"/>
              <a:gd name="connsiteX0" fmla="*/ 2118429 w 5038644"/>
              <a:gd name="connsiteY0" fmla="*/ 118420 h 2879873"/>
              <a:gd name="connsiteX1" fmla="*/ 4829545 w 5038644"/>
              <a:gd name="connsiteY1" fmla="*/ 118420 h 2879873"/>
              <a:gd name="connsiteX2" fmla="*/ 4524745 w 5038644"/>
              <a:gd name="connsiteY2" fmla="*/ 1241367 h 2879873"/>
              <a:gd name="connsiteX3" fmla="*/ 1893840 w 5038644"/>
              <a:gd name="connsiteY3" fmla="*/ 2877662 h 2879873"/>
              <a:gd name="connsiteX4" fmla="*/ 871 w 5038644"/>
              <a:gd name="connsiteY4" fmla="*/ 872399 h 2879873"/>
              <a:gd name="connsiteX5" fmla="*/ 2118429 w 5038644"/>
              <a:gd name="connsiteY5" fmla="*/ 118420 h 2879873"/>
              <a:gd name="connsiteX0" fmla="*/ 2118429 w 4973751"/>
              <a:gd name="connsiteY0" fmla="*/ 110867 h 2872142"/>
              <a:gd name="connsiteX1" fmla="*/ 4829545 w 4973751"/>
              <a:gd name="connsiteY1" fmla="*/ 110867 h 2872142"/>
              <a:gd name="connsiteX2" fmla="*/ 4316198 w 4973751"/>
              <a:gd name="connsiteY2" fmla="*/ 1121519 h 2872142"/>
              <a:gd name="connsiteX3" fmla="*/ 1893840 w 4973751"/>
              <a:gd name="connsiteY3" fmla="*/ 2870109 h 2872142"/>
              <a:gd name="connsiteX4" fmla="*/ 871 w 4973751"/>
              <a:gd name="connsiteY4" fmla="*/ 864846 h 2872142"/>
              <a:gd name="connsiteX5" fmla="*/ 2118429 w 4973751"/>
              <a:gd name="connsiteY5" fmla="*/ 110867 h 2872142"/>
              <a:gd name="connsiteX0" fmla="*/ 1733826 w 4589148"/>
              <a:gd name="connsiteY0" fmla="*/ 110867 h 2872142"/>
              <a:gd name="connsiteX1" fmla="*/ 4444942 w 4589148"/>
              <a:gd name="connsiteY1" fmla="*/ 110867 h 2872142"/>
              <a:gd name="connsiteX2" fmla="*/ 3931595 w 4589148"/>
              <a:gd name="connsiteY2" fmla="*/ 1121519 h 2872142"/>
              <a:gd name="connsiteX3" fmla="*/ 1509237 w 4589148"/>
              <a:gd name="connsiteY3" fmla="*/ 2870109 h 2872142"/>
              <a:gd name="connsiteX4" fmla="*/ 1279 w 4589148"/>
              <a:gd name="connsiteY4" fmla="*/ 864846 h 2872142"/>
              <a:gd name="connsiteX5" fmla="*/ 1733826 w 4589148"/>
              <a:gd name="connsiteY5" fmla="*/ 110867 h 2872142"/>
              <a:gd name="connsiteX0" fmla="*/ 1733826 w 4446150"/>
              <a:gd name="connsiteY0" fmla="*/ 92327 h 2853594"/>
              <a:gd name="connsiteX1" fmla="*/ 4268479 w 4446150"/>
              <a:gd name="connsiteY1" fmla="*/ 124411 h 2853594"/>
              <a:gd name="connsiteX2" fmla="*/ 3931595 w 4446150"/>
              <a:gd name="connsiteY2" fmla="*/ 1102979 h 2853594"/>
              <a:gd name="connsiteX3" fmla="*/ 1509237 w 4446150"/>
              <a:gd name="connsiteY3" fmla="*/ 2851569 h 2853594"/>
              <a:gd name="connsiteX4" fmla="*/ 1279 w 4446150"/>
              <a:gd name="connsiteY4" fmla="*/ 846306 h 2853594"/>
              <a:gd name="connsiteX5" fmla="*/ 1733826 w 4446150"/>
              <a:gd name="connsiteY5" fmla="*/ 92327 h 2853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46150" h="2853594">
                <a:moveTo>
                  <a:pt x="1733826" y="92327"/>
                </a:moveTo>
                <a:cubicBezTo>
                  <a:pt x="2445026" y="-27989"/>
                  <a:pt x="3902184" y="-44031"/>
                  <a:pt x="4268479" y="124411"/>
                </a:cubicBezTo>
                <a:cubicBezTo>
                  <a:pt x="4634774" y="292853"/>
                  <a:pt x="4391469" y="648453"/>
                  <a:pt x="3931595" y="1102979"/>
                </a:cubicBezTo>
                <a:cubicBezTo>
                  <a:pt x="3471721" y="1557505"/>
                  <a:pt x="2263216" y="2913064"/>
                  <a:pt x="1509237" y="2851569"/>
                </a:cubicBezTo>
                <a:cubicBezTo>
                  <a:pt x="755258" y="2790074"/>
                  <a:pt x="-36153" y="1306180"/>
                  <a:pt x="1279" y="846306"/>
                </a:cubicBezTo>
                <a:cubicBezTo>
                  <a:pt x="38711" y="386432"/>
                  <a:pt x="1022626" y="212643"/>
                  <a:pt x="1733826" y="92327"/>
                </a:cubicBezTo>
                <a:close/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Freeform 15"/>
          <p:cNvSpPr/>
          <p:nvPr/>
        </p:nvSpPr>
        <p:spPr bwMode="auto">
          <a:xfrm>
            <a:off x="4679675" y="2020753"/>
            <a:ext cx="3522648" cy="4439720"/>
          </a:xfrm>
          <a:custGeom>
            <a:avLst/>
            <a:gdLst>
              <a:gd name="connsiteX0" fmla="*/ 4104859 w 4489369"/>
              <a:gd name="connsiteY0" fmla="*/ 126423 h 4616481"/>
              <a:gd name="connsiteX1" fmla="*/ 1106826 w 4489369"/>
              <a:gd name="connsiteY1" fmla="*/ 1265676 h 4616481"/>
              <a:gd name="connsiteX2" fmla="*/ 27534 w 4489369"/>
              <a:gd name="connsiteY2" fmla="*/ 3469230 h 4616481"/>
              <a:gd name="connsiteX3" fmla="*/ 2066197 w 4489369"/>
              <a:gd name="connsiteY3" fmla="*/ 4593492 h 4616481"/>
              <a:gd name="connsiteX4" fmla="*/ 4074879 w 4489369"/>
              <a:gd name="connsiteY4" fmla="*/ 2494869 h 4616481"/>
              <a:gd name="connsiteX5" fmla="*/ 4449633 w 4489369"/>
              <a:gd name="connsiteY5" fmla="*/ 291315 h 4616481"/>
              <a:gd name="connsiteX6" fmla="*/ 4104859 w 4489369"/>
              <a:gd name="connsiteY6" fmla="*/ 126423 h 4616481"/>
              <a:gd name="connsiteX0" fmla="*/ 4104859 w 4452531"/>
              <a:gd name="connsiteY0" fmla="*/ 134002 h 4624060"/>
              <a:gd name="connsiteX1" fmla="*/ 1106826 w 4452531"/>
              <a:gd name="connsiteY1" fmla="*/ 1273255 h 4624060"/>
              <a:gd name="connsiteX2" fmla="*/ 27534 w 4452531"/>
              <a:gd name="connsiteY2" fmla="*/ 3476809 h 4624060"/>
              <a:gd name="connsiteX3" fmla="*/ 2066197 w 4452531"/>
              <a:gd name="connsiteY3" fmla="*/ 4601071 h 4624060"/>
              <a:gd name="connsiteX4" fmla="*/ 4074879 w 4452531"/>
              <a:gd name="connsiteY4" fmla="*/ 2502448 h 4624060"/>
              <a:gd name="connsiteX5" fmla="*/ 4389672 w 4452531"/>
              <a:gd name="connsiteY5" fmla="*/ 283904 h 4624060"/>
              <a:gd name="connsiteX6" fmla="*/ 4104859 w 4452531"/>
              <a:gd name="connsiteY6" fmla="*/ 134002 h 4624060"/>
              <a:gd name="connsiteX0" fmla="*/ 3954081 w 4404693"/>
              <a:gd name="connsiteY0" fmla="*/ 154613 h 4599700"/>
              <a:gd name="connsiteX1" fmla="*/ 1105950 w 4404693"/>
              <a:gd name="connsiteY1" fmla="*/ 1248895 h 4599700"/>
              <a:gd name="connsiteX2" fmla="*/ 26658 w 4404693"/>
              <a:gd name="connsiteY2" fmla="*/ 3452449 h 4599700"/>
              <a:gd name="connsiteX3" fmla="*/ 2065321 w 4404693"/>
              <a:gd name="connsiteY3" fmla="*/ 4576711 h 4599700"/>
              <a:gd name="connsiteX4" fmla="*/ 4074003 w 4404693"/>
              <a:gd name="connsiteY4" fmla="*/ 2478088 h 4599700"/>
              <a:gd name="connsiteX5" fmla="*/ 4388796 w 4404693"/>
              <a:gd name="connsiteY5" fmla="*/ 259544 h 4599700"/>
              <a:gd name="connsiteX6" fmla="*/ 3954081 w 4404693"/>
              <a:gd name="connsiteY6" fmla="*/ 154613 h 4599700"/>
              <a:gd name="connsiteX0" fmla="*/ 3954081 w 4404693"/>
              <a:gd name="connsiteY0" fmla="*/ 108404 h 4553491"/>
              <a:gd name="connsiteX1" fmla="*/ 1105950 w 4404693"/>
              <a:gd name="connsiteY1" fmla="*/ 1202686 h 4553491"/>
              <a:gd name="connsiteX2" fmla="*/ 26658 w 4404693"/>
              <a:gd name="connsiteY2" fmla="*/ 3406240 h 4553491"/>
              <a:gd name="connsiteX3" fmla="*/ 2065321 w 4404693"/>
              <a:gd name="connsiteY3" fmla="*/ 4530502 h 4553491"/>
              <a:gd name="connsiteX4" fmla="*/ 4074003 w 4404693"/>
              <a:gd name="connsiteY4" fmla="*/ 2431879 h 4553491"/>
              <a:gd name="connsiteX5" fmla="*/ 4388796 w 4404693"/>
              <a:gd name="connsiteY5" fmla="*/ 213335 h 4553491"/>
              <a:gd name="connsiteX6" fmla="*/ 3954081 w 4404693"/>
              <a:gd name="connsiteY6" fmla="*/ 108404 h 4553491"/>
              <a:gd name="connsiteX0" fmla="*/ 3954081 w 4442214"/>
              <a:gd name="connsiteY0" fmla="*/ 5307 h 4450394"/>
              <a:gd name="connsiteX1" fmla="*/ 1105950 w 4442214"/>
              <a:gd name="connsiteY1" fmla="*/ 1099589 h 4450394"/>
              <a:gd name="connsiteX2" fmla="*/ 26658 w 4442214"/>
              <a:gd name="connsiteY2" fmla="*/ 3303143 h 4450394"/>
              <a:gd name="connsiteX3" fmla="*/ 2065321 w 4442214"/>
              <a:gd name="connsiteY3" fmla="*/ 4427405 h 4450394"/>
              <a:gd name="connsiteX4" fmla="*/ 4074003 w 4442214"/>
              <a:gd name="connsiteY4" fmla="*/ 2328782 h 4450394"/>
              <a:gd name="connsiteX5" fmla="*/ 4433766 w 4442214"/>
              <a:gd name="connsiteY5" fmla="*/ 754815 h 4450394"/>
              <a:gd name="connsiteX6" fmla="*/ 3954081 w 4442214"/>
              <a:gd name="connsiteY6" fmla="*/ 5307 h 4450394"/>
              <a:gd name="connsiteX0" fmla="*/ 3954081 w 4436469"/>
              <a:gd name="connsiteY0" fmla="*/ 2921 h 4448008"/>
              <a:gd name="connsiteX1" fmla="*/ 1105950 w 4436469"/>
              <a:gd name="connsiteY1" fmla="*/ 1097203 h 4448008"/>
              <a:gd name="connsiteX2" fmla="*/ 26658 w 4436469"/>
              <a:gd name="connsiteY2" fmla="*/ 3300757 h 4448008"/>
              <a:gd name="connsiteX3" fmla="*/ 2065321 w 4436469"/>
              <a:gd name="connsiteY3" fmla="*/ 4425019 h 4448008"/>
              <a:gd name="connsiteX4" fmla="*/ 4074003 w 4436469"/>
              <a:gd name="connsiteY4" fmla="*/ 2326396 h 4448008"/>
              <a:gd name="connsiteX5" fmla="*/ 4433766 w 4436469"/>
              <a:gd name="connsiteY5" fmla="*/ 752429 h 4448008"/>
              <a:gd name="connsiteX6" fmla="*/ 3954081 w 4436469"/>
              <a:gd name="connsiteY6" fmla="*/ 2921 h 4448008"/>
              <a:gd name="connsiteX0" fmla="*/ 3040260 w 3522648"/>
              <a:gd name="connsiteY0" fmla="*/ 2921 h 4439720"/>
              <a:gd name="connsiteX1" fmla="*/ 192129 w 3522648"/>
              <a:gd name="connsiteY1" fmla="*/ 1097203 h 4439720"/>
              <a:gd name="connsiteX2" fmla="*/ 357021 w 3522648"/>
              <a:gd name="connsiteY2" fmla="*/ 3150856 h 4439720"/>
              <a:gd name="connsiteX3" fmla="*/ 1151500 w 3522648"/>
              <a:gd name="connsiteY3" fmla="*/ 4425019 h 4439720"/>
              <a:gd name="connsiteX4" fmla="*/ 3160182 w 3522648"/>
              <a:gd name="connsiteY4" fmla="*/ 2326396 h 4439720"/>
              <a:gd name="connsiteX5" fmla="*/ 3519945 w 3522648"/>
              <a:gd name="connsiteY5" fmla="*/ 752429 h 4439720"/>
              <a:gd name="connsiteX6" fmla="*/ 3040260 w 3522648"/>
              <a:gd name="connsiteY6" fmla="*/ 2921 h 4439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2648" h="4439720">
                <a:moveTo>
                  <a:pt x="3040260" y="2921"/>
                </a:moveTo>
                <a:cubicBezTo>
                  <a:pt x="2485624" y="60383"/>
                  <a:pt x="639336" y="572547"/>
                  <a:pt x="192129" y="1097203"/>
                </a:cubicBezTo>
                <a:cubicBezTo>
                  <a:pt x="-255078" y="1621859"/>
                  <a:pt x="197126" y="2596220"/>
                  <a:pt x="357021" y="3150856"/>
                </a:cubicBezTo>
                <a:cubicBezTo>
                  <a:pt x="516916" y="3705492"/>
                  <a:pt x="684307" y="4562429"/>
                  <a:pt x="1151500" y="4425019"/>
                </a:cubicBezTo>
                <a:cubicBezTo>
                  <a:pt x="1618693" y="4287609"/>
                  <a:pt x="2762943" y="3043426"/>
                  <a:pt x="3160182" y="2326396"/>
                </a:cubicBezTo>
                <a:cubicBezTo>
                  <a:pt x="3557421" y="1609367"/>
                  <a:pt x="3524942" y="749931"/>
                  <a:pt x="3519945" y="752429"/>
                </a:cubicBezTo>
                <a:cubicBezTo>
                  <a:pt x="3514948" y="754927"/>
                  <a:pt x="3594896" y="-54541"/>
                  <a:pt x="3040260" y="2921"/>
                </a:cubicBezTo>
                <a:close/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Freeform 18"/>
          <p:cNvSpPr/>
          <p:nvPr/>
        </p:nvSpPr>
        <p:spPr bwMode="auto">
          <a:xfrm>
            <a:off x="958874" y="4892900"/>
            <a:ext cx="3778154" cy="1575167"/>
          </a:xfrm>
          <a:custGeom>
            <a:avLst/>
            <a:gdLst>
              <a:gd name="connsiteX0" fmla="*/ 36 w 3734128"/>
              <a:gd name="connsiteY0" fmla="*/ 1466096 h 1795060"/>
              <a:gd name="connsiteX1" fmla="*/ 584653 w 3734128"/>
              <a:gd name="connsiteY1" fmla="*/ 686607 h 1795060"/>
              <a:gd name="connsiteX2" fmla="*/ 2893138 w 3734128"/>
              <a:gd name="connsiteY2" fmla="*/ 12050 h 1795060"/>
              <a:gd name="connsiteX3" fmla="*/ 3732587 w 3734128"/>
              <a:gd name="connsiteY3" fmla="*/ 311853 h 1795060"/>
              <a:gd name="connsiteX4" fmla="*/ 2728246 w 3734128"/>
              <a:gd name="connsiteY4" fmla="*/ 1031381 h 1795060"/>
              <a:gd name="connsiteX5" fmla="*/ 569663 w 3734128"/>
              <a:gd name="connsiteY5" fmla="*/ 1780889 h 1795060"/>
              <a:gd name="connsiteX6" fmla="*/ 36 w 3734128"/>
              <a:gd name="connsiteY6" fmla="*/ 1466096 h 1795060"/>
              <a:gd name="connsiteX0" fmla="*/ 781 w 3734834"/>
              <a:gd name="connsiteY0" fmla="*/ 1469960 h 1798326"/>
              <a:gd name="connsiteX1" fmla="*/ 645359 w 3734834"/>
              <a:gd name="connsiteY1" fmla="*/ 765421 h 1798326"/>
              <a:gd name="connsiteX2" fmla="*/ 2893883 w 3734834"/>
              <a:gd name="connsiteY2" fmla="*/ 15914 h 1798326"/>
              <a:gd name="connsiteX3" fmla="*/ 3733332 w 3734834"/>
              <a:gd name="connsiteY3" fmla="*/ 315717 h 1798326"/>
              <a:gd name="connsiteX4" fmla="*/ 2728991 w 3734834"/>
              <a:gd name="connsiteY4" fmla="*/ 1035245 h 1798326"/>
              <a:gd name="connsiteX5" fmla="*/ 570408 w 3734834"/>
              <a:gd name="connsiteY5" fmla="*/ 1784753 h 1798326"/>
              <a:gd name="connsiteX6" fmla="*/ 781 w 3734834"/>
              <a:gd name="connsiteY6" fmla="*/ 1469960 h 1798326"/>
              <a:gd name="connsiteX0" fmla="*/ 781 w 3734834"/>
              <a:gd name="connsiteY0" fmla="*/ 1469960 h 1798326"/>
              <a:gd name="connsiteX1" fmla="*/ 645359 w 3734834"/>
              <a:gd name="connsiteY1" fmla="*/ 765421 h 1798326"/>
              <a:gd name="connsiteX2" fmla="*/ 2893883 w 3734834"/>
              <a:gd name="connsiteY2" fmla="*/ 15914 h 1798326"/>
              <a:gd name="connsiteX3" fmla="*/ 3733332 w 3734834"/>
              <a:gd name="connsiteY3" fmla="*/ 315717 h 1798326"/>
              <a:gd name="connsiteX4" fmla="*/ 2728991 w 3734834"/>
              <a:gd name="connsiteY4" fmla="*/ 1035245 h 1798326"/>
              <a:gd name="connsiteX5" fmla="*/ 570408 w 3734834"/>
              <a:gd name="connsiteY5" fmla="*/ 1784753 h 1798326"/>
              <a:gd name="connsiteX6" fmla="*/ 781 w 3734834"/>
              <a:gd name="connsiteY6" fmla="*/ 1469960 h 1798326"/>
              <a:gd name="connsiteX0" fmla="*/ 820 w 3734873"/>
              <a:gd name="connsiteY0" fmla="*/ 1335049 h 1789849"/>
              <a:gd name="connsiteX1" fmla="*/ 645398 w 3734873"/>
              <a:gd name="connsiteY1" fmla="*/ 765421 h 1789849"/>
              <a:gd name="connsiteX2" fmla="*/ 2893922 w 3734873"/>
              <a:gd name="connsiteY2" fmla="*/ 15914 h 1789849"/>
              <a:gd name="connsiteX3" fmla="*/ 3733371 w 3734873"/>
              <a:gd name="connsiteY3" fmla="*/ 315717 h 1789849"/>
              <a:gd name="connsiteX4" fmla="*/ 2729030 w 3734873"/>
              <a:gd name="connsiteY4" fmla="*/ 1035245 h 1789849"/>
              <a:gd name="connsiteX5" fmla="*/ 570447 w 3734873"/>
              <a:gd name="connsiteY5" fmla="*/ 1784753 h 1789849"/>
              <a:gd name="connsiteX6" fmla="*/ 820 w 3734873"/>
              <a:gd name="connsiteY6" fmla="*/ 1335049 h 1789849"/>
              <a:gd name="connsiteX0" fmla="*/ 820 w 3779709"/>
              <a:gd name="connsiteY0" fmla="*/ 1324919 h 1779719"/>
              <a:gd name="connsiteX1" fmla="*/ 645398 w 3779709"/>
              <a:gd name="connsiteY1" fmla="*/ 755291 h 1779719"/>
              <a:gd name="connsiteX2" fmla="*/ 2893922 w 3779709"/>
              <a:gd name="connsiteY2" fmla="*/ 5784 h 1779719"/>
              <a:gd name="connsiteX3" fmla="*/ 3778342 w 3779709"/>
              <a:gd name="connsiteY3" fmla="*/ 440499 h 1779719"/>
              <a:gd name="connsiteX4" fmla="*/ 2729030 w 3779709"/>
              <a:gd name="connsiteY4" fmla="*/ 1025115 h 1779719"/>
              <a:gd name="connsiteX5" fmla="*/ 570447 w 3779709"/>
              <a:gd name="connsiteY5" fmla="*/ 1774623 h 1779719"/>
              <a:gd name="connsiteX6" fmla="*/ 820 w 3779709"/>
              <a:gd name="connsiteY6" fmla="*/ 1324919 h 1779719"/>
              <a:gd name="connsiteX0" fmla="*/ 820 w 3704997"/>
              <a:gd name="connsiteY0" fmla="*/ 1335049 h 1789849"/>
              <a:gd name="connsiteX1" fmla="*/ 645398 w 3704997"/>
              <a:gd name="connsiteY1" fmla="*/ 765421 h 1789849"/>
              <a:gd name="connsiteX2" fmla="*/ 2893922 w 3704997"/>
              <a:gd name="connsiteY2" fmla="*/ 15914 h 1789849"/>
              <a:gd name="connsiteX3" fmla="*/ 3703391 w 3704997"/>
              <a:gd name="connsiteY3" fmla="*/ 315718 h 1789849"/>
              <a:gd name="connsiteX4" fmla="*/ 2729030 w 3704997"/>
              <a:gd name="connsiteY4" fmla="*/ 1035245 h 1789849"/>
              <a:gd name="connsiteX5" fmla="*/ 570447 w 3704997"/>
              <a:gd name="connsiteY5" fmla="*/ 1784753 h 1789849"/>
              <a:gd name="connsiteX6" fmla="*/ 820 w 3704997"/>
              <a:gd name="connsiteY6" fmla="*/ 1335049 h 1789849"/>
              <a:gd name="connsiteX0" fmla="*/ 820 w 3704173"/>
              <a:gd name="connsiteY0" fmla="*/ 1335049 h 1789849"/>
              <a:gd name="connsiteX1" fmla="*/ 645398 w 3704173"/>
              <a:gd name="connsiteY1" fmla="*/ 765421 h 1789849"/>
              <a:gd name="connsiteX2" fmla="*/ 2848951 w 3704173"/>
              <a:gd name="connsiteY2" fmla="*/ 15914 h 1789849"/>
              <a:gd name="connsiteX3" fmla="*/ 3703391 w 3704173"/>
              <a:gd name="connsiteY3" fmla="*/ 315718 h 1789849"/>
              <a:gd name="connsiteX4" fmla="*/ 2729030 w 3704173"/>
              <a:gd name="connsiteY4" fmla="*/ 1035245 h 1789849"/>
              <a:gd name="connsiteX5" fmla="*/ 570447 w 3704173"/>
              <a:gd name="connsiteY5" fmla="*/ 1784753 h 1789849"/>
              <a:gd name="connsiteX6" fmla="*/ 820 w 3704173"/>
              <a:gd name="connsiteY6" fmla="*/ 1335049 h 1789849"/>
              <a:gd name="connsiteX0" fmla="*/ 820 w 3703722"/>
              <a:gd name="connsiteY0" fmla="*/ 1322780 h 1777580"/>
              <a:gd name="connsiteX1" fmla="*/ 645398 w 3703722"/>
              <a:gd name="connsiteY1" fmla="*/ 753152 h 1777580"/>
              <a:gd name="connsiteX2" fmla="*/ 2848951 w 3703722"/>
              <a:gd name="connsiteY2" fmla="*/ 3645 h 1777580"/>
              <a:gd name="connsiteX3" fmla="*/ 3703391 w 3703722"/>
              <a:gd name="connsiteY3" fmla="*/ 303449 h 1777580"/>
              <a:gd name="connsiteX4" fmla="*/ 2729030 w 3703722"/>
              <a:gd name="connsiteY4" fmla="*/ 1022976 h 1777580"/>
              <a:gd name="connsiteX5" fmla="*/ 570447 w 3703722"/>
              <a:gd name="connsiteY5" fmla="*/ 1772484 h 1777580"/>
              <a:gd name="connsiteX6" fmla="*/ 820 w 3703722"/>
              <a:gd name="connsiteY6" fmla="*/ 1322780 h 1777580"/>
              <a:gd name="connsiteX0" fmla="*/ 820 w 3779015"/>
              <a:gd name="connsiteY0" fmla="*/ 1323040 h 1777840"/>
              <a:gd name="connsiteX1" fmla="*/ 645398 w 3779015"/>
              <a:gd name="connsiteY1" fmla="*/ 753412 h 1777840"/>
              <a:gd name="connsiteX2" fmla="*/ 2848951 w 3779015"/>
              <a:gd name="connsiteY2" fmla="*/ 3905 h 1777840"/>
              <a:gd name="connsiteX3" fmla="*/ 3778342 w 3779015"/>
              <a:gd name="connsiteY3" fmla="*/ 483591 h 1777840"/>
              <a:gd name="connsiteX4" fmla="*/ 2729030 w 3779015"/>
              <a:gd name="connsiteY4" fmla="*/ 1023236 h 1777840"/>
              <a:gd name="connsiteX5" fmla="*/ 570447 w 3779015"/>
              <a:gd name="connsiteY5" fmla="*/ 1772744 h 1777840"/>
              <a:gd name="connsiteX6" fmla="*/ 820 w 3779015"/>
              <a:gd name="connsiteY6" fmla="*/ 1323040 h 1777840"/>
              <a:gd name="connsiteX0" fmla="*/ 820 w 3779015"/>
              <a:gd name="connsiteY0" fmla="*/ 1234026 h 1688826"/>
              <a:gd name="connsiteX1" fmla="*/ 645398 w 3779015"/>
              <a:gd name="connsiteY1" fmla="*/ 664398 h 1688826"/>
              <a:gd name="connsiteX2" fmla="*/ 2848951 w 3779015"/>
              <a:gd name="connsiteY2" fmla="*/ 4832 h 1688826"/>
              <a:gd name="connsiteX3" fmla="*/ 3778342 w 3779015"/>
              <a:gd name="connsiteY3" fmla="*/ 394577 h 1688826"/>
              <a:gd name="connsiteX4" fmla="*/ 2729030 w 3779015"/>
              <a:gd name="connsiteY4" fmla="*/ 934222 h 1688826"/>
              <a:gd name="connsiteX5" fmla="*/ 570447 w 3779015"/>
              <a:gd name="connsiteY5" fmla="*/ 1683730 h 1688826"/>
              <a:gd name="connsiteX6" fmla="*/ 820 w 3779015"/>
              <a:gd name="connsiteY6" fmla="*/ 1234026 h 1688826"/>
              <a:gd name="connsiteX0" fmla="*/ 820 w 3779015"/>
              <a:gd name="connsiteY0" fmla="*/ 1248625 h 1703425"/>
              <a:gd name="connsiteX1" fmla="*/ 645398 w 3779015"/>
              <a:gd name="connsiteY1" fmla="*/ 678997 h 1703425"/>
              <a:gd name="connsiteX2" fmla="*/ 2848951 w 3779015"/>
              <a:gd name="connsiteY2" fmla="*/ 19431 h 1703425"/>
              <a:gd name="connsiteX3" fmla="*/ 3778342 w 3779015"/>
              <a:gd name="connsiteY3" fmla="*/ 244284 h 1703425"/>
              <a:gd name="connsiteX4" fmla="*/ 2729030 w 3779015"/>
              <a:gd name="connsiteY4" fmla="*/ 948821 h 1703425"/>
              <a:gd name="connsiteX5" fmla="*/ 570447 w 3779015"/>
              <a:gd name="connsiteY5" fmla="*/ 1698329 h 1703425"/>
              <a:gd name="connsiteX6" fmla="*/ 820 w 3779015"/>
              <a:gd name="connsiteY6" fmla="*/ 1248625 h 1703425"/>
              <a:gd name="connsiteX0" fmla="*/ 820 w 3778480"/>
              <a:gd name="connsiteY0" fmla="*/ 1253067 h 1707867"/>
              <a:gd name="connsiteX1" fmla="*/ 645398 w 3778480"/>
              <a:gd name="connsiteY1" fmla="*/ 683439 h 1707867"/>
              <a:gd name="connsiteX2" fmla="*/ 2848951 w 3778480"/>
              <a:gd name="connsiteY2" fmla="*/ 23873 h 1707867"/>
              <a:gd name="connsiteX3" fmla="*/ 3778342 w 3778480"/>
              <a:gd name="connsiteY3" fmla="*/ 248726 h 1707867"/>
              <a:gd name="connsiteX4" fmla="*/ 2729030 w 3778480"/>
              <a:gd name="connsiteY4" fmla="*/ 953263 h 1707867"/>
              <a:gd name="connsiteX5" fmla="*/ 570447 w 3778480"/>
              <a:gd name="connsiteY5" fmla="*/ 1702771 h 1707867"/>
              <a:gd name="connsiteX6" fmla="*/ 820 w 3778480"/>
              <a:gd name="connsiteY6" fmla="*/ 1253067 h 1707867"/>
              <a:gd name="connsiteX0" fmla="*/ 494 w 3778154"/>
              <a:gd name="connsiteY0" fmla="*/ 1253067 h 1575167"/>
              <a:gd name="connsiteX1" fmla="*/ 645072 w 3778154"/>
              <a:gd name="connsiteY1" fmla="*/ 683439 h 1575167"/>
              <a:gd name="connsiteX2" fmla="*/ 2848625 w 3778154"/>
              <a:gd name="connsiteY2" fmla="*/ 23873 h 1575167"/>
              <a:gd name="connsiteX3" fmla="*/ 3778016 w 3778154"/>
              <a:gd name="connsiteY3" fmla="*/ 248726 h 1575167"/>
              <a:gd name="connsiteX4" fmla="*/ 2728704 w 3778154"/>
              <a:gd name="connsiteY4" fmla="*/ 953263 h 1575167"/>
              <a:gd name="connsiteX5" fmla="*/ 585111 w 3778154"/>
              <a:gd name="connsiteY5" fmla="*/ 1567860 h 1575167"/>
              <a:gd name="connsiteX6" fmla="*/ 494 w 3778154"/>
              <a:gd name="connsiteY6" fmla="*/ 1253067 h 157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78154" h="1575167">
                <a:moveTo>
                  <a:pt x="494" y="1253067"/>
                </a:moveTo>
                <a:cubicBezTo>
                  <a:pt x="10488" y="1105664"/>
                  <a:pt x="170384" y="888305"/>
                  <a:pt x="645072" y="683439"/>
                </a:cubicBezTo>
                <a:cubicBezTo>
                  <a:pt x="1119760" y="478573"/>
                  <a:pt x="2326468" y="96325"/>
                  <a:pt x="2848625" y="23873"/>
                </a:cubicBezTo>
                <a:cubicBezTo>
                  <a:pt x="3370782" y="-48579"/>
                  <a:pt x="3768023" y="48858"/>
                  <a:pt x="3778016" y="248726"/>
                </a:cubicBezTo>
                <a:cubicBezTo>
                  <a:pt x="3788009" y="448594"/>
                  <a:pt x="3255858" y="708424"/>
                  <a:pt x="2728704" y="953263"/>
                </a:cubicBezTo>
                <a:cubicBezTo>
                  <a:pt x="2201550" y="1198102"/>
                  <a:pt x="1039813" y="1517893"/>
                  <a:pt x="585111" y="1567860"/>
                </a:cubicBezTo>
                <a:cubicBezTo>
                  <a:pt x="130409" y="1617827"/>
                  <a:pt x="-9500" y="1400471"/>
                  <a:pt x="494" y="1253067"/>
                </a:cubicBezTo>
                <a:close/>
              </a:path>
            </a:pathLst>
          </a:cu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94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42</a:t>
            </a:fld>
            <a:endParaRPr lang="da-DK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0" y="218219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err="1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Borůvska’s</a:t>
            </a:r>
            <a:r>
              <a:rPr lang="en-US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algorithm - </a:t>
            </a:r>
            <a:r>
              <a:rPr lang="en-US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 bwMode="auto">
              <a:xfrm>
                <a:off x="0" y="1224968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 each iteration, the number of trees in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reduced by a factor of at least </a:t>
                </a:r>
                <a:r>
                  <a:rPr lang="en-US" sz="2800" kern="0" dirty="0" smtClean="0">
                    <a:solidFill>
                      <a:schemeClr val="accent6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2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224968"/>
                <a:ext cx="9144000" cy="954107"/>
              </a:xfrm>
              <a:prstGeom prst="rect">
                <a:avLst/>
              </a:prstGeom>
              <a:blipFill rotWithShape="0">
                <a:blip r:embed="rId2"/>
                <a:stretch>
                  <a:fillRect t="-6410" b="-179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 txBox="1">
                <a:spLocks noChangeArrowheads="1"/>
              </p:cNvSpPr>
              <p:nvPr/>
            </p:nvSpPr>
            <p:spPr bwMode="auto">
              <a:xfrm>
                <a:off x="2500" y="2354660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Hence, the number of iterations is  </a:t>
                </a:r>
                <a14:m>
                  <m:oMath xmlns:m="http://schemas.openxmlformats.org/officeDocument/2006/math">
                    <m:r>
                      <a:rPr lang="en-US" sz="2800" b="0" i="0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 </m:t>
                    </m:r>
                    <m:func>
                      <m:func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lg</m:t>
                        </m:r>
                      </m:fName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0" y="2354660"/>
                <a:ext cx="914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4"/>
              <p:cNvSpPr txBox="1">
                <a:spLocks noChangeArrowheads="1"/>
              </p:cNvSpPr>
              <p:nvPr/>
            </p:nvSpPr>
            <p:spPr bwMode="auto">
              <a:xfrm>
                <a:off x="19990" y="3053465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Each iteration can be easily implemented in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accent6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time.</a:t>
                </a:r>
              </a:p>
            </p:txBody>
          </p:sp>
        </mc:Choice>
        <mc:Fallback xmlns="">
          <p:sp>
            <p:nvSpPr>
              <p:cNvPr id="4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90" y="3053465"/>
                <a:ext cx="914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"/>
              <p:cNvSpPr txBox="1">
                <a:spLocks noChangeArrowheads="1"/>
              </p:cNvSpPr>
              <p:nvPr/>
            </p:nvSpPr>
            <p:spPr bwMode="auto">
              <a:xfrm>
                <a:off x="7500" y="3752270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Thus, the total running time is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func>
                      <m:funcPr>
                        <m:ctrlPr>
                          <a:rPr lang="en-US" sz="2800" b="0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00" y="3752270"/>
                <a:ext cx="9144000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2941" b="-329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"/>
          <p:cNvSpPr txBox="1">
            <a:spLocks noChangeArrowheads="1"/>
          </p:cNvSpPr>
          <p:nvPr/>
        </p:nvSpPr>
        <p:spPr bwMode="auto">
          <a:xfrm>
            <a:off x="10000" y="4451075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Borůvska’s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algorithm can be </a:t>
            </a:r>
            <a:r>
              <a:rPr lang="en-US" sz="28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parallelized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  <a:endParaRPr lang="en-US" sz="2800" kern="0" dirty="0" smtClean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44" name="Rectangle 4"/>
          <p:cNvSpPr txBox="1">
            <a:spLocks noChangeArrowheads="1"/>
          </p:cNvSpPr>
          <p:nvPr/>
        </p:nvSpPr>
        <p:spPr bwMode="auto">
          <a:xfrm>
            <a:off x="12500" y="5149879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Borůvska’s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algorithm is used as a building block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 more efficient and more sophisticated algorithms.</a:t>
            </a:r>
            <a:endParaRPr lang="en-US" sz="2800" kern="0" dirty="0" smtClean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2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40" grpId="0"/>
      <p:bldP spid="42" grpId="0"/>
      <p:bldP spid="43" grpId="0"/>
      <p:bldP spid="4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43</a:t>
            </a:fld>
            <a:endParaRPr lang="da-DK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0" y="113821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Contraction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 bwMode="auto">
              <a:xfrm>
                <a:off x="0" y="1040259"/>
                <a:ext cx="9144000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an undirected graph, and let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Denote by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graph obtained by </a:t>
                </a:r>
                <a:r>
                  <a:rPr lang="en-US" sz="28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contracting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each connected component of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into a single vertex.</a:t>
                </a: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040259"/>
                <a:ext cx="9144000" cy="1384995"/>
              </a:xfrm>
              <a:prstGeom prst="rect">
                <a:avLst/>
              </a:prstGeom>
              <a:blipFill>
                <a:blip r:embed="rId3"/>
                <a:stretch>
                  <a:fillRect t="-4405" b="-118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6058619" y="299903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4268318" y="417266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4084087" y="286900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5546821" y="382597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2438550" y="3602024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" name="Oval 56"/>
          <p:cNvSpPr>
            <a:spLocks noChangeAspect="1" noChangeArrowheads="1"/>
          </p:cNvSpPr>
          <p:nvPr/>
        </p:nvSpPr>
        <p:spPr bwMode="auto">
          <a:xfrm>
            <a:off x="4529180" y="514729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6731299" y="400315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 bwMode="auto">
          <a:xfrm flipH="1" flipV="1">
            <a:off x="4192175" y="3067602"/>
            <a:ext cx="184231" cy="1105065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  <a:endCxn id="5" idx="3"/>
          </p:cNvCxnSpPr>
          <p:nvPr/>
        </p:nvCxnSpPr>
        <p:spPr bwMode="auto">
          <a:xfrm flipV="1">
            <a:off x="5654909" y="3168545"/>
            <a:ext cx="435368" cy="657425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3231849" y="432778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5" name="Straight Connector 14"/>
          <p:cNvCxnSpPr>
            <a:stCxn id="9" idx="5"/>
            <a:endCxn id="14" idx="1"/>
          </p:cNvCxnSpPr>
          <p:nvPr/>
        </p:nvCxnSpPr>
        <p:spPr bwMode="auto">
          <a:xfrm>
            <a:off x="2623068" y="3771534"/>
            <a:ext cx="640439" cy="58533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 bwMode="auto">
          <a:xfrm flipH="1" flipV="1">
            <a:off x="4452836" y="4342177"/>
            <a:ext cx="184432" cy="80511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6" idx="2"/>
            <a:endCxn id="14" idx="6"/>
          </p:cNvCxnSpPr>
          <p:nvPr/>
        </p:nvCxnSpPr>
        <p:spPr bwMode="auto">
          <a:xfrm flipH="1">
            <a:off x="3448025" y="4271964"/>
            <a:ext cx="820293" cy="15512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6"/>
            <a:endCxn id="8" idx="2"/>
          </p:cNvCxnSpPr>
          <p:nvPr/>
        </p:nvCxnSpPr>
        <p:spPr bwMode="auto">
          <a:xfrm flipV="1">
            <a:off x="4484494" y="3925267"/>
            <a:ext cx="1062327" cy="3466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11" idx="2"/>
            <a:endCxn id="8" idx="6"/>
          </p:cNvCxnSpPr>
          <p:nvPr/>
        </p:nvCxnSpPr>
        <p:spPr bwMode="auto">
          <a:xfrm flipH="1" flipV="1">
            <a:off x="5762997" y="3925267"/>
            <a:ext cx="968302" cy="177187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56"/>
          <p:cNvSpPr>
            <a:spLocks noChangeAspect="1" noChangeArrowheads="1"/>
          </p:cNvSpPr>
          <p:nvPr/>
        </p:nvSpPr>
        <p:spPr bwMode="auto">
          <a:xfrm>
            <a:off x="2464394" y="498151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1" name="Straight Connector 20"/>
          <p:cNvCxnSpPr>
            <a:stCxn id="20" idx="7"/>
            <a:endCxn id="14" idx="3"/>
          </p:cNvCxnSpPr>
          <p:nvPr/>
        </p:nvCxnSpPr>
        <p:spPr bwMode="auto">
          <a:xfrm flipV="1">
            <a:off x="2648912" y="4497299"/>
            <a:ext cx="614595" cy="51330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1" idx="0"/>
            <a:endCxn id="5" idx="5"/>
          </p:cNvCxnSpPr>
          <p:nvPr/>
        </p:nvCxnSpPr>
        <p:spPr bwMode="auto">
          <a:xfrm flipH="1" flipV="1">
            <a:off x="6243137" y="3168545"/>
            <a:ext cx="596250" cy="834612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7" idx="6"/>
            <a:endCxn id="8" idx="1"/>
          </p:cNvCxnSpPr>
          <p:nvPr/>
        </p:nvCxnSpPr>
        <p:spPr bwMode="auto">
          <a:xfrm>
            <a:off x="4300263" y="2968306"/>
            <a:ext cx="1278216" cy="88674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0" idx="0"/>
            <a:endCxn id="9" idx="4"/>
          </p:cNvCxnSpPr>
          <p:nvPr/>
        </p:nvCxnSpPr>
        <p:spPr bwMode="auto">
          <a:xfrm flipH="1" flipV="1">
            <a:off x="2546638" y="3800617"/>
            <a:ext cx="25844" cy="1180902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7" idx="2"/>
            <a:endCxn id="9" idx="7"/>
          </p:cNvCxnSpPr>
          <p:nvPr/>
        </p:nvCxnSpPr>
        <p:spPr bwMode="auto">
          <a:xfrm flipH="1">
            <a:off x="2623068" y="2968306"/>
            <a:ext cx="1461019" cy="66280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63713" y="3254976"/>
            <a:ext cx="1693889" cy="2261016"/>
          </a:xfrm>
          <a:prstGeom prst="ellipse">
            <a:avLst/>
          </a:prstGeom>
          <a:noFill/>
          <a:ln w="317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321242" y="2820906"/>
            <a:ext cx="1844057" cy="1786060"/>
          </a:xfrm>
          <a:prstGeom prst="ellipse">
            <a:avLst/>
          </a:prstGeom>
          <a:noFill/>
          <a:ln w="317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 rot="20923177">
            <a:off x="3857735" y="2691549"/>
            <a:ext cx="872077" cy="1871547"/>
          </a:xfrm>
          <a:prstGeom prst="ellipse">
            <a:avLst/>
          </a:prstGeom>
          <a:noFill/>
          <a:ln w="317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328599" y="4937013"/>
            <a:ext cx="617338" cy="578979"/>
          </a:xfrm>
          <a:prstGeom prst="ellipse">
            <a:avLst/>
          </a:prstGeom>
          <a:noFill/>
          <a:ln w="317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7548" y="569761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Contraction can be </a:t>
            </a:r>
            <a:r>
              <a:rPr lang="en-US" sz="28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explicit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or </a:t>
            </a:r>
            <a:r>
              <a:rPr lang="en-US" sz="28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implicit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4"/>
              <p:cNvSpPr txBox="1">
                <a:spLocks noChangeArrowheads="1"/>
              </p:cNvSpPr>
              <p:nvPr/>
            </p:nvSpPr>
            <p:spPr bwMode="auto">
              <a:xfrm>
                <a:off x="-3010" y="6175936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Each edge in </a:t>
                </a:r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corresponds to an edge in </a:t>
                </a:r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010" y="6175936"/>
                <a:ext cx="9144000" cy="523220"/>
              </a:xfrm>
              <a:prstGeom prst="rect">
                <a:avLst/>
              </a:prstGeom>
              <a:blipFill>
                <a:blip r:embed="rId4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45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29" grpId="0" animBg="1"/>
      <p:bldP spid="30" grpId="0" animBg="1"/>
      <p:bldP spid="32" grpId="0"/>
      <p:bldP spid="3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44</a:t>
            </a:fld>
            <a:endParaRPr lang="da-DK"/>
          </a:p>
        </p:txBody>
      </p:sp>
      <p:sp>
        <p:nvSpPr>
          <p:cNvPr id="5" name="Oval 56"/>
          <p:cNvSpPr>
            <a:spLocks noChangeAspect="1" noChangeArrowheads="1"/>
          </p:cNvSpPr>
          <p:nvPr/>
        </p:nvSpPr>
        <p:spPr bwMode="auto">
          <a:xfrm>
            <a:off x="6058619" y="299903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6" name="Oval 56"/>
          <p:cNvSpPr>
            <a:spLocks noChangeAspect="1" noChangeArrowheads="1"/>
          </p:cNvSpPr>
          <p:nvPr/>
        </p:nvSpPr>
        <p:spPr bwMode="auto">
          <a:xfrm>
            <a:off x="4268318" y="417266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7" name="Oval 56"/>
          <p:cNvSpPr>
            <a:spLocks noChangeAspect="1" noChangeArrowheads="1"/>
          </p:cNvSpPr>
          <p:nvPr/>
        </p:nvSpPr>
        <p:spPr bwMode="auto">
          <a:xfrm>
            <a:off x="4084087" y="286900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8" name="Oval 56"/>
          <p:cNvSpPr>
            <a:spLocks noChangeAspect="1" noChangeArrowheads="1"/>
          </p:cNvSpPr>
          <p:nvPr/>
        </p:nvSpPr>
        <p:spPr bwMode="auto">
          <a:xfrm>
            <a:off x="5546821" y="382597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9" name="Oval 56"/>
          <p:cNvSpPr>
            <a:spLocks noChangeAspect="1" noChangeArrowheads="1"/>
          </p:cNvSpPr>
          <p:nvPr/>
        </p:nvSpPr>
        <p:spPr bwMode="auto">
          <a:xfrm>
            <a:off x="2438550" y="3602024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0" name="Oval 56"/>
          <p:cNvSpPr>
            <a:spLocks noChangeAspect="1" noChangeArrowheads="1"/>
          </p:cNvSpPr>
          <p:nvPr/>
        </p:nvSpPr>
        <p:spPr bwMode="auto">
          <a:xfrm>
            <a:off x="4529180" y="5147290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11" name="Oval 56"/>
          <p:cNvSpPr>
            <a:spLocks noChangeAspect="1" noChangeArrowheads="1"/>
          </p:cNvSpPr>
          <p:nvPr/>
        </p:nvSpPr>
        <p:spPr bwMode="auto">
          <a:xfrm>
            <a:off x="6731299" y="400315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2" name="Straight Connector 11"/>
          <p:cNvCxnSpPr>
            <a:stCxn id="6" idx="0"/>
            <a:endCxn id="7" idx="4"/>
          </p:cNvCxnSpPr>
          <p:nvPr/>
        </p:nvCxnSpPr>
        <p:spPr bwMode="auto">
          <a:xfrm flipH="1" flipV="1">
            <a:off x="4192175" y="3067602"/>
            <a:ext cx="184231" cy="1105065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/>
          <p:cNvCxnSpPr>
            <a:stCxn id="8" idx="0"/>
            <a:endCxn id="5" idx="3"/>
          </p:cNvCxnSpPr>
          <p:nvPr/>
        </p:nvCxnSpPr>
        <p:spPr bwMode="auto">
          <a:xfrm flipV="1">
            <a:off x="5654909" y="3168545"/>
            <a:ext cx="435368" cy="657425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56"/>
          <p:cNvSpPr>
            <a:spLocks noChangeAspect="1" noChangeArrowheads="1"/>
          </p:cNvSpPr>
          <p:nvPr/>
        </p:nvSpPr>
        <p:spPr bwMode="auto">
          <a:xfrm>
            <a:off x="3231849" y="432778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5" name="Straight Connector 14"/>
          <p:cNvCxnSpPr>
            <a:stCxn id="9" idx="5"/>
            <a:endCxn id="14" idx="1"/>
          </p:cNvCxnSpPr>
          <p:nvPr/>
        </p:nvCxnSpPr>
        <p:spPr bwMode="auto">
          <a:xfrm>
            <a:off x="2623068" y="3771534"/>
            <a:ext cx="640439" cy="58533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10" idx="0"/>
            <a:endCxn id="6" idx="5"/>
          </p:cNvCxnSpPr>
          <p:nvPr/>
        </p:nvCxnSpPr>
        <p:spPr bwMode="auto">
          <a:xfrm flipH="1" flipV="1">
            <a:off x="4452836" y="4342177"/>
            <a:ext cx="184432" cy="80511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>
            <a:stCxn id="6" idx="2"/>
            <a:endCxn id="14" idx="6"/>
          </p:cNvCxnSpPr>
          <p:nvPr/>
        </p:nvCxnSpPr>
        <p:spPr bwMode="auto">
          <a:xfrm flipH="1">
            <a:off x="3448025" y="4271964"/>
            <a:ext cx="820293" cy="15512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6"/>
            <a:endCxn id="8" idx="2"/>
          </p:cNvCxnSpPr>
          <p:nvPr/>
        </p:nvCxnSpPr>
        <p:spPr bwMode="auto">
          <a:xfrm flipV="1">
            <a:off x="4484494" y="3925267"/>
            <a:ext cx="1062327" cy="3466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11" idx="2"/>
            <a:endCxn id="8" idx="6"/>
          </p:cNvCxnSpPr>
          <p:nvPr/>
        </p:nvCxnSpPr>
        <p:spPr bwMode="auto">
          <a:xfrm flipH="1" flipV="1">
            <a:off x="5762997" y="3925267"/>
            <a:ext cx="968302" cy="177187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Oval 56"/>
          <p:cNvSpPr>
            <a:spLocks noChangeAspect="1" noChangeArrowheads="1"/>
          </p:cNvSpPr>
          <p:nvPr/>
        </p:nvSpPr>
        <p:spPr bwMode="auto">
          <a:xfrm>
            <a:off x="2464394" y="4981519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1" name="Straight Connector 20"/>
          <p:cNvCxnSpPr>
            <a:stCxn id="20" idx="7"/>
            <a:endCxn id="14" idx="3"/>
          </p:cNvCxnSpPr>
          <p:nvPr/>
        </p:nvCxnSpPr>
        <p:spPr bwMode="auto">
          <a:xfrm flipV="1">
            <a:off x="2648912" y="4497299"/>
            <a:ext cx="614595" cy="51330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11" idx="0"/>
            <a:endCxn id="5" idx="5"/>
          </p:cNvCxnSpPr>
          <p:nvPr/>
        </p:nvCxnSpPr>
        <p:spPr bwMode="auto">
          <a:xfrm flipH="1" flipV="1">
            <a:off x="6243137" y="3168545"/>
            <a:ext cx="596250" cy="834612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/>
          <p:cNvCxnSpPr>
            <a:stCxn id="7" idx="6"/>
            <a:endCxn id="8" idx="1"/>
          </p:cNvCxnSpPr>
          <p:nvPr/>
        </p:nvCxnSpPr>
        <p:spPr bwMode="auto">
          <a:xfrm>
            <a:off x="4300263" y="2968306"/>
            <a:ext cx="1278216" cy="88674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>
            <a:stCxn id="20" idx="0"/>
            <a:endCxn id="9" idx="4"/>
          </p:cNvCxnSpPr>
          <p:nvPr/>
        </p:nvCxnSpPr>
        <p:spPr bwMode="auto">
          <a:xfrm flipH="1" flipV="1">
            <a:off x="2546638" y="3800617"/>
            <a:ext cx="25844" cy="1180902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>
            <a:stCxn id="7" idx="2"/>
            <a:endCxn id="9" idx="7"/>
          </p:cNvCxnSpPr>
          <p:nvPr/>
        </p:nvCxnSpPr>
        <p:spPr bwMode="auto">
          <a:xfrm flipH="1">
            <a:off x="2623068" y="2968306"/>
            <a:ext cx="1461019" cy="66280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Oval 21"/>
          <p:cNvSpPr/>
          <p:nvPr/>
        </p:nvSpPr>
        <p:spPr bwMode="auto">
          <a:xfrm>
            <a:off x="1963713" y="3254976"/>
            <a:ext cx="1693889" cy="2261016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5321242" y="2820906"/>
            <a:ext cx="1844057" cy="1786060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Oval 28"/>
          <p:cNvSpPr/>
          <p:nvPr/>
        </p:nvSpPr>
        <p:spPr bwMode="auto">
          <a:xfrm rot="20923177">
            <a:off x="3857735" y="2691549"/>
            <a:ext cx="872077" cy="1871547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4328599" y="4937013"/>
            <a:ext cx="617338" cy="578979"/>
          </a:xfrm>
          <a:prstGeom prst="ellipse">
            <a:avLst/>
          </a:prstGeom>
          <a:solidFill>
            <a:schemeClr val="bg1"/>
          </a:solidFill>
          <a:ln w="317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0" y="113821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Contraction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4"/>
              <p:cNvSpPr txBox="1">
                <a:spLocks noChangeArrowheads="1"/>
              </p:cNvSpPr>
              <p:nvPr/>
            </p:nvSpPr>
            <p:spPr bwMode="auto">
              <a:xfrm>
                <a:off x="0" y="1040259"/>
                <a:ext cx="9144000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an undirected graph, and let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Denote by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graph obtained by </a:t>
                </a:r>
                <a:r>
                  <a:rPr lang="en-US" sz="28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contracting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each connected component of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into a single vertex.</a:t>
                </a:r>
              </a:p>
            </p:txBody>
          </p:sp>
        </mc:Choice>
        <mc:Fallback xmlns="">
          <p:sp>
            <p:nvSpPr>
              <p:cNvPr id="3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040259"/>
                <a:ext cx="9144000" cy="1384995"/>
              </a:xfrm>
              <a:prstGeom prst="rect">
                <a:avLst/>
              </a:prstGeom>
              <a:blipFill>
                <a:blip r:embed="rId2"/>
                <a:stretch>
                  <a:fillRect t="-4405" b="-118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5015657" y="4774752"/>
            <a:ext cx="2667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Parallel edges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 flipV="1">
            <a:off x="5130455" y="4236790"/>
            <a:ext cx="302047" cy="51541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Rectangle 4"/>
          <p:cNvSpPr txBox="1">
            <a:spLocks noChangeArrowheads="1"/>
          </p:cNvSpPr>
          <p:nvPr/>
        </p:nvSpPr>
        <p:spPr bwMode="auto">
          <a:xfrm>
            <a:off x="7548" y="5697612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Contraction can be </a:t>
            </a:r>
            <a:r>
              <a:rPr lang="en-US" sz="28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explicit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or </a:t>
            </a:r>
            <a:r>
              <a:rPr lang="en-US" sz="28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implicit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4"/>
              <p:cNvSpPr txBox="1">
                <a:spLocks noChangeArrowheads="1"/>
              </p:cNvSpPr>
              <p:nvPr/>
            </p:nvSpPr>
            <p:spPr bwMode="auto">
              <a:xfrm>
                <a:off x="-3010" y="6175936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Each edge in </a:t>
                </a:r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corresponds to an edge in </a:t>
                </a:r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010" y="6175936"/>
                <a:ext cx="9144000" cy="523220"/>
              </a:xfrm>
              <a:prstGeom prst="rect">
                <a:avLst/>
              </a:prstGeom>
              <a:blipFill>
                <a:blip r:embed="rId3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4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45</a:t>
            </a:fld>
            <a:endParaRPr lang="da-DK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0" y="186245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MST</a:t>
            </a:r>
            <a:r>
              <a:rPr lang="en-US" sz="5400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using contractions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 bwMode="auto">
              <a:xfrm>
                <a:off x="0" y="1168830"/>
                <a:ext cx="9144000" cy="1815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accent6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an undirected graph, and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800" kern="0" dirty="0" smtClean="0">
                    <a:solidFill>
                      <a:schemeClr val="accent6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a set of edges contained in some </a:t>
                </a:r>
                <a:r>
                  <a:rPr lang="en-US" sz="28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MST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an </a:t>
                </a:r>
                <a:r>
                  <a:rPr lang="en-US" sz="28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MST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2800" kern="0" dirty="0" smtClean="0">
                    <a:solidFill>
                      <a:schemeClr val="accent6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an </a:t>
                </a:r>
                <a:r>
                  <a:rPr lang="en-US" sz="28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MST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168830"/>
                <a:ext cx="9144000" cy="1815882"/>
              </a:xfrm>
              <a:prstGeom prst="rect">
                <a:avLst/>
              </a:prstGeom>
              <a:blipFill rotWithShape="0">
                <a:blip r:embed="rId2"/>
                <a:stretch>
                  <a:fillRect t="-3020" b="-87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56"/>
          <p:cNvSpPr>
            <a:spLocks noChangeAspect="1" noChangeArrowheads="1"/>
          </p:cNvSpPr>
          <p:nvPr/>
        </p:nvSpPr>
        <p:spPr bwMode="auto">
          <a:xfrm>
            <a:off x="6058619" y="359653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3" name="Oval 56"/>
          <p:cNvSpPr>
            <a:spLocks noChangeAspect="1" noChangeArrowheads="1"/>
          </p:cNvSpPr>
          <p:nvPr/>
        </p:nvSpPr>
        <p:spPr bwMode="auto">
          <a:xfrm>
            <a:off x="4268318" y="477016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5" name="Oval 56"/>
          <p:cNvSpPr>
            <a:spLocks noChangeAspect="1" noChangeArrowheads="1"/>
          </p:cNvSpPr>
          <p:nvPr/>
        </p:nvSpPr>
        <p:spPr bwMode="auto">
          <a:xfrm>
            <a:off x="4084087" y="346650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6" name="Oval 56"/>
          <p:cNvSpPr>
            <a:spLocks noChangeAspect="1" noChangeArrowheads="1"/>
          </p:cNvSpPr>
          <p:nvPr/>
        </p:nvSpPr>
        <p:spPr bwMode="auto">
          <a:xfrm>
            <a:off x="5546821" y="4423468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7" name="Oval 56"/>
          <p:cNvSpPr>
            <a:spLocks noChangeAspect="1" noChangeArrowheads="1"/>
          </p:cNvSpPr>
          <p:nvPr/>
        </p:nvSpPr>
        <p:spPr bwMode="auto">
          <a:xfrm>
            <a:off x="2438550" y="4199522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8" name="Oval 56"/>
          <p:cNvSpPr>
            <a:spLocks noChangeAspect="1" noChangeArrowheads="1"/>
          </p:cNvSpPr>
          <p:nvPr/>
        </p:nvSpPr>
        <p:spPr bwMode="auto">
          <a:xfrm>
            <a:off x="4529180" y="5744788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9" name="Oval 56"/>
          <p:cNvSpPr>
            <a:spLocks noChangeAspect="1" noChangeArrowheads="1"/>
          </p:cNvSpPr>
          <p:nvPr/>
        </p:nvSpPr>
        <p:spPr bwMode="auto">
          <a:xfrm>
            <a:off x="6731299" y="460065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40" name="Straight Connector 39"/>
          <p:cNvCxnSpPr>
            <a:stCxn id="33" idx="0"/>
            <a:endCxn id="35" idx="4"/>
          </p:cNvCxnSpPr>
          <p:nvPr/>
        </p:nvCxnSpPr>
        <p:spPr bwMode="auto">
          <a:xfrm flipH="1" flipV="1">
            <a:off x="4192175" y="3665100"/>
            <a:ext cx="184231" cy="1105065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36" idx="0"/>
            <a:endCxn id="32" idx="3"/>
          </p:cNvCxnSpPr>
          <p:nvPr/>
        </p:nvCxnSpPr>
        <p:spPr bwMode="auto">
          <a:xfrm flipV="1">
            <a:off x="5654909" y="3766043"/>
            <a:ext cx="435368" cy="657425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56"/>
          <p:cNvSpPr>
            <a:spLocks noChangeAspect="1" noChangeArrowheads="1"/>
          </p:cNvSpPr>
          <p:nvPr/>
        </p:nvSpPr>
        <p:spPr bwMode="auto">
          <a:xfrm>
            <a:off x="3231849" y="492528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44" name="Straight Connector 43"/>
          <p:cNvCxnSpPr>
            <a:stCxn id="37" idx="5"/>
            <a:endCxn id="43" idx="1"/>
          </p:cNvCxnSpPr>
          <p:nvPr/>
        </p:nvCxnSpPr>
        <p:spPr bwMode="auto">
          <a:xfrm>
            <a:off x="2623068" y="4369032"/>
            <a:ext cx="640439" cy="58533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8" idx="0"/>
            <a:endCxn id="33" idx="5"/>
          </p:cNvCxnSpPr>
          <p:nvPr/>
        </p:nvCxnSpPr>
        <p:spPr bwMode="auto">
          <a:xfrm flipH="1" flipV="1">
            <a:off x="4452836" y="4939675"/>
            <a:ext cx="184432" cy="80511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33" idx="2"/>
            <a:endCxn id="43" idx="6"/>
          </p:cNvCxnSpPr>
          <p:nvPr/>
        </p:nvCxnSpPr>
        <p:spPr bwMode="auto">
          <a:xfrm flipH="1">
            <a:off x="3448025" y="4869462"/>
            <a:ext cx="820293" cy="15512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33" idx="6"/>
            <a:endCxn id="36" idx="2"/>
          </p:cNvCxnSpPr>
          <p:nvPr/>
        </p:nvCxnSpPr>
        <p:spPr bwMode="auto">
          <a:xfrm flipV="1">
            <a:off x="4484494" y="4522765"/>
            <a:ext cx="1062327" cy="3466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39" idx="2"/>
            <a:endCxn id="36" idx="6"/>
          </p:cNvCxnSpPr>
          <p:nvPr/>
        </p:nvCxnSpPr>
        <p:spPr bwMode="auto">
          <a:xfrm flipH="1" flipV="1">
            <a:off x="5762997" y="4522765"/>
            <a:ext cx="968302" cy="1771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56"/>
          <p:cNvSpPr>
            <a:spLocks noChangeAspect="1" noChangeArrowheads="1"/>
          </p:cNvSpPr>
          <p:nvPr/>
        </p:nvSpPr>
        <p:spPr bwMode="auto">
          <a:xfrm>
            <a:off x="2464394" y="557901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50" name="Straight Connector 49"/>
          <p:cNvCxnSpPr>
            <a:stCxn id="49" idx="7"/>
            <a:endCxn id="43" idx="3"/>
          </p:cNvCxnSpPr>
          <p:nvPr/>
        </p:nvCxnSpPr>
        <p:spPr bwMode="auto">
          <a:xfrm flipV="1">
            <a:off x="2648912" y="5094797"/>
            <a:ext cx="614595" cy="51330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39" idx="0"/>
            <a:endCxn id="32" idx="5"/>
          </p:cNvCxnSpPr>
          <p:nvPr/>
        </p:nvCxnSpPr>
        <p:spPr bwMode="auto">
          <a:xfrm flipH="1" flipV="1">
            <a:off x="6243137" y="3766043"/>
            <a:ext cx="596250" cy="834612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35" idx="6"/>
            <a:endCxn id="36" idx="1"/>
          </p:cNvCxnSpPr>
          <p:nvPr/>
        </p:nvCxnSpPr>
        <p:spPr bwMode="auto">
          <a:xfrm>
            <a:off x="4300263" y="3565804"/>
            <a:ext cx="1278216" cy="88674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49" idx="0"/>
            <a:endCxn id="37" idx="4"/>
          </p:cNvCxnSpPr>
          <p:nvPr/>
        </p:nvCxnSpPr>
        <p:spPr bwMode="auto">
          <a:xfrm flipH="1" flipV="1">
            <a:off x="2546638" y="4398115"/>
            <a:ext cx="25844" cy="1180902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35" idx="2"/>
            <a:endCxn id="37" idx="7"/>
          </p:cNvCxnSpPr>
          <p:nvPr/>
        </p:nvCxnSpPr>
        <p:spPr bwMode="auto">
          <a:xfrm flipH="1">
            <a:off x="2623068" y="3565804"/>
            <a:ext cx="1461019" cy="66280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1963713" y="3852474"/>
            <a:ext cx="1693889" cy="2261016"/>
          </a:xfrm>
          <a:prstGeom prst="ellipse">
            <a:avLst/>
          </a:prstGeom>
          <a:noFill/>
          <a:ln w="317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321242" y="3418404"/>
            <a:ext cx="1844057" cy="1786060"/>
          </a:xfrm>
          <a:prstGeom prst="ellipse">
            <a:avLst/>
          </a:prstGeom>
          <a:noFill/>
          <a:ln w="317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 rot="20923177">
            <a:off x="3857735" y="3289047"/>
            <a:ext cx="872077" cy="1871547"/>
          </a:xfrm>
          <a:prstGeom prst="ellipse">
            <a:avLst/>
          </a:prstGeom>
          <a:noFill/>
          <a:ln w="317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4328599" y="5534511"/>
            <a:ext cx="617338" cy="578979"/>
          </a:xfrm>
          <a:prstGeom prst="ellipse">
            <a:avLst/>
          </a:prstGeom>
          <a:noFill/>
          <a:ln w="317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535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46</a:t>
            </a:fld>
            <a:endParaRPr lang="da-DK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0" y="186245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54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MST</a:t>
            </a:r>
            <a:r>
              <a:rPr lang="en-US" sz="5400" kern="0" dirty="0" smtClean="0">
                <a:solidFill>
                  <a:schemeClr val="accent2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using contractions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 bwMode="auto">
              <a:xfrm>
                <a:off x="0" y="1168830"/>
                <a:ext cx="9144000" cy="1815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accent6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an undirected graph, and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en-US" sz="2800" kern="0" dirty="0" smtClean="0">
                    <a:solidFill>
                      <a:schemeClr val="accent6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a set of edges contained in some </a:t>
                </a:r>
                <a:r>
                  <a:rPr lang="en-US" sz="28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MST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an </a:t>
                </a:r>
                <a:r>
                  <a:rPr lang="en-US" sz="28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MST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US" sz="2800" kern="0" dirty="0" smtClean="0">
                    <a:solidFill>
                      <a:schemeClr val="accent6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an </a:t>
                </a:r>
                <a:r>
                  <a:rPr lang="en-US" sz="28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MST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168830"/>
                <a:ext cx="9144000" cy="1815882"/>
              </a:xfrm>
              <a:prstGeom prst="rect">
                <a:avLst/>
              </a:prstGeom>
              <a:blipFill rotWithShape="0">
                <a:blip r:embed="rId2"/>
                <a:stretch>
                  <a:fillRect t="-3020" b="-87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56"/>
          <p:cNvSpPr>
            <a:spLocks noChangeAspect="1" noChangeArrowheads="1"/>
          </p:cNvSpPr>
          <p:nvPr/>
        </p:nvSpPr>
        <p:spPr bwMode="auto">
          <a:xfrm>
            <a:off x="6058619" y="3596533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3" name="Oval 56"/>
          <p:cNvSpPr>
            <a:spLocks noChangeAspect="1" noChangeArrowheads="1"/>
          </p:cNvSpPr>
          <p:nvPr/>
        </p:nvSpPr>
        <p:spPr bwMode="auto">
          <a:xfrm>
            <a:off x="4268318" y="477016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5" name="Oval 56"/>
          <p:cNvSpPr>
            <a:spLocks noChangeAspect="1" noChangeArrowheads="1"/>
          </p:cNvSpPr>
          <p:nvPr/>
        </p:nvSpPr>
        <p:spPr bwMode="auto">
          <a:xfrm>
            <a:off x="4084087" y="346650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6" name="Oval 56"/>
          <p:cNvSpPr>
            <a:spLocks noChangeAspect="1" noChangeArrowheads="1"/>
          </p:cNvSpPr>
          <p:nvPr/>
        </p:nvSpPr>
        <p:spPr bwMode="auto">
          <a:xfrm>
            <a:off x="5546821" y="4423468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7" name="Oval 56"/>
          <p:cNvSpPr>
            <a:spLocks noChangeAspect="1" noChangeArrowheads="1"/>
          </p:cNvSpPr>
          <p:nvPr/>
        </p:nvSpPr>
        <p:spPr bwMode="auto">
          <a:xfrm>
            <a:off x="2438550" y="4199522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8" name="Oval 56"/>
          <p:cNvSpPr>
            <a:spLocks noChangeAspect="1" noChangeArrowheads="1"/>
          </p:cNvSpPr>
          <p:nvPr/>
        </p:nvSpPr>
        <p:spPr bwMode="auto">
          <a:xfrm>
            <a:off x="4529180" y="5744788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9" name="Oval 56"/>
          <p:cNvSpPr>
            <a:spLocks noChangeAspect="1" noChangeArrowheads="1"/>
          </p:cNvSpPr>
          <p:nvPr/>
        </p:nvSpPr>
        <p:spPr bwMode="auto">
          <a:xfrm>
            <a:off x="6731299" y="4600655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40" name="Straight Connector 39"/>
          <p:cNvCxnSpPr>
            <a:stCxn id="33" idx="0"/>
            <a:endCxn id="35" idx="4"/>
          </p:cNvCxnSpPr>
          <p:nvPr/>
        </p:nvCxnSpPr>
        <p:spPr bwMode="auto">
          <a:xfrm flipH="1" flipV="1">
            <a:off x="4192175" y="3665100"/>
            <a:ext cx="184231" cy="1105065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36" idx="0"/>
            <a:endCxn id="32" idx="3"/>
          </p:cNvCxnSpPr>
          <p:nvPr/>
        </p:nvCxnSpPr>
        <p:spPr bwMode="auto">
          <a:xfrm flipV="1">
            <a:off x="5654909" y="3766043"/>
            <a:ext cx="435368" cy="657425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3" name="Oval 56"/>
          <p:cNvSpPr>
            <a:spLocks noChangeAspect="1" noChangeArrowheads="1"/>
          </p:cNvSpPr>
          <p:nvPr/>
        </p:nvSpPr>
        <p:spPr bwMode="auto">
          <a:xfrm>
            <a:off x="3231849" y="492528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44" name="Straight Connector 43"/>
          <p:cNvCxnSpPr>
            <a:stCxn id="37" idx="5"/>
            <a:endCxn id="43" idx="1"/>
          </p:cNvCxnSpPr>
          <p:nvPr/>
        </p:nvCxnSpPr>
        <p:spPr bwMode="auto">
          <a:xfrm>
            <a:off x="2623068" y="4369032"/>
            <a:ext cx="640439" cy="585338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38" idx="0"/>
            <a:endCxn id="33" idx="5"/>
          </p:cNvCxnSpPr>
          <p:nvPr/>
        </p:nvCxnSpPr>
        <p:spPr bwMode="auto">
          <a:xfrm flipH="1" flipV="1">
            <a:off x="4452836" y="4939675"/>
            <a:ext cx="184432" cy="805113"/>
          </a:xfrm>
          <a:prstGeom prst="line">
            <a:avLst/>
          </a:prstGeom>
          <a:solidFill>
            <a:schemeClr val="accent1"/>
          </a:solidFill>
          <a:ln w="730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>
            <a:stCxn id="33" idx="2"/>
            <a:endCxn id="43" idx="6"/>
          </p:cNvCxnSpPr>
          <p:nvPr/>
        </p:nvCxnSpPr>
        <p:spPr bwMode="auto">
          <a:xfrm flipH="1">
            <a:off x="3448025" y="4869462"/>
            <a:ext cx="820293" cy="155122"/>
          </a:xfrm>
          <a:prstGeom prst="line">
            <a:avLst/>
          </a:prstGeom>
          <a:solidFill>
            <a:schemeClr val="accent1"/>
          </a:solidFill>
          <a:ln w="730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>
            <a:stCxn id="33" idx="6"/>
            <a:endCxn id="36" idx="2"/>
          </p:cNvCxnSpPr>
          <p:nvPr/>
        </p:nvCxnSpPr>
        <p:spPr bwMode="auto">
          <a:xfrm flipV="1">
            <a:off x="4484494" y="4522765"/>
            <a:ext cx="1062327" cy="34669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stCxn id="39" idx="2"/>
            <a:endCxn id="36" idx="6"/>
          </p:cNvCxnSpPr>
          <p:nvPr/>
        </p:nvCxnSpPr>
        <p:spPr bwMode="auto">
          <a:xfrm flipH="1" flipV="1">
            <a:off x="5762997" y="4522765"/>
            <a:ext cx="968302" cy="17718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Oval 56"/>
          <p:cNvSpPr>
            <a:spLocks noChangeAspect="1" noChangeArrowheads="1"/>
          </p:cNvSpPr>
          <p:nvPr/>
        </p:nvSpPr>
        <p:spPr bwMode="auto">
          <a:xfrm>
            <a:off x="2464394" y="5579017"/>
            <a:ext cx="216176" cy="19859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50" name="Straight Connector 49"/>
          <p:cNvCxnSpPr>
            <a:stCxn id="49" idx="7"/>
            <a:endCxn id="43" idx="3"/>
          </p:cNvCxnSpPr>
          <p:nvPr/>
        </p:nvCxnSpPr>
        <p:spPr bwMode="auto">
          <a:xfrm flipV="1">
            <a:off x="2648912" y="5094797"/>
            <a:ext cx="614595" cy="51330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>
            <a:stCxn id="39" idx="0"/>
            <a:endCxn id="32" idx="5"/>
          </p:cNvCxnSpPr>
          <p:nvPr/>
        </p:nvCxnSpPr>
        <p:spPr bwMode="auto">
          <a:xfrm flipH="1" flipV="1">
            <a:off x="6243137" y="3766043"/>
            <a:ext cx="596250" cy="834612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35" idx="6"/>
            <a:endCxn id="36" idx="1"/>
          </p:cNvCxnSpPr>
          <p:nvPr/>
        </p:nvCxnSpPr>
        <p:spPr bwMode="auto">
          <a:xfrm>
            <a:off x="4300263" y="3565804"/>
            <a:ext cx="1278216" cy="886747"/>
          </a:xfrm>
          <a:prstGeom prst="line">
            <a:avLst/>
          </a:prstGeom>
          <a:solidFill>
            <a:schemeClr val="accent1"/>
          </a:solidFill>
          <a:ln w="730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49" idx="0"/>
            <a:endCxn id="37" idx="4"/>
          </p:cNvCxnSpPr>
          <p:nvPr/>
        </p:nvCxnSpPr>
        <p:spPr bwMode="auto">
          <a:xfrm flipH="1" flipV="1">
            <a:off x="2546638" y="4398115"/>
            <a:ext cx="25844" cy="1180902"/>
          </a:xfrm>
          <a:prstGeom prst="line">
            <a:avLst/>
          </a:prstGeom>
          <a:solidFill>
            <a:schemeClr val="accent1"/>
          </a:solidFill>
          <a:ln w="635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35" idx="2"/>
            <a:endCxn id="37" idx="7"/>
          </p:cNvCxnSpPr>
          <p:nvPr/>
        </p:nvCxnSpPr>
        <p:spPr bwMode="auto">
          <a:xfrm flipH="1">
            <a:off x="2623068" y="3565804"/>
            <a:ext cx="1461019" cy="66280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Oval 54"/>
          <p:cNvSpPr/>
          <p:nvPr/>
        </p:nvSpPr>
        <p:spPr bwMode="auto">
          <a:xfrm>
            <a:off x="1963713" y="3852474"/>
            <a:ext cx="1693889" cy="2261016"/>
          </a:xfrm>
          <a:prstGeom prst="ellipse">
            <a:avLst/>
          </a:prstGeom>
          <a:noFill/>
          <a:ln w="317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6" name="Oval 55"/>
          <p:cNvSpPr/>
          <p:nvPr/>
        </p:nvSpPr>
        <p:spPr bwMode="auto">
          <a:xfrm>
            <a:off x="5321242" y="3418404"/>
            <a:ext cx="1844057" cy="1786060"/>
          </a:xfrm>
          <a:prstGeom prst="ellipse">
            <a:avLst/>
          </a:prstGeom>
          <a:noFill/>
          <a:ln w="317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7" name="Oval 56"/>
          <p:cNvSpPr/>
          <p:nvPr/>
        </p:nvSpPr>
        <p:spPr bwMode="auto">
          <a:xfrm rot="20923177">
            <a:off x="3857735" y="3289047"/>
            <a:ext cx="872077" cy="1871547"/>
          </a:xfrm>
          <a:prstGeom prst="ellipse">
            <a:avLst/>
          </a:prstGeom>
          <a:noFill/>
          <a:ln w="317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8" name="Oval 57"/>
          <p:cNvSpPr/>
          <p:nvPr/>
        </p:nvSpPr>
        <p:spPr bwMode="auto">
          <a:xfrm>
            <a:off x="4328599" y="5534511"/>
            <a:ext cx="617338" cy="578979"/>
          </a:xfrm>
          <a:prstGeom prst="ellipse">
            <a:avLst/>
          </a:prstGeom>
          <a:noFill/>
          <a:ln w="31750" cap="flat" cmpd="sng" algn="ctr">
            <a:solidFill>
              <a:srgbClr val="CC00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25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12761" y="6473250"/>
            <a:ext cx="1905000" cy="457200"/>
          </a:xfrm>
        </p:spPr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47</a:t>
            </a:fld>
            <a:endParaRPr lang="da-DK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0" y="128279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Yao’s algorithm </a:t>
            </a: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(1976)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 bwMode="auto">
              <a:xfrm>
                <a:off x="-11242" y="1030098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Partition the edges of each vertex </a:t>
                </a:r>
                <a:b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into </a:t>
                </a:r>
                <a14:m>
                  <m:oMath xmlns:m="http://schemas.openxmlformats.org/officeDocument/2006/math">
                    <m:r>
                      <a:rPr lang="en-US" sz="27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equally-sized </a:t>
                </a:r>
                <a:r>
                  <a:rPr lang="en-US" sz="2700" i="1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buckets</a:t>
                </a:r>
                <a: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1242" y="1030098"/>
                <a:ext cx="9144000" cy="954107"/>
              </a:xfrm>
              <a:prstGeom prst="rect">
                <a:avLst/>
              </a:prstGeom>
              <a:blipFill>
                <a:blip r:embed="rId2"/>
                <a:stretch>
                  <a:fillRect t="-4487" b="-153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 txBox="1">
                <a:spLocks noChangeArrowheads="1"/>
              </p:cNvSpPr>
              <p:nvPr/>
            </p:nvSpPr>
            <p:spPr bwMode="auto">
              <a:xfrm>
                <a:off x="-11242" y="3004692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Can be done in </a:t>
                </a:r>
                <a14:m>
                  <m:oMath xmlns:m="http://schemas.openxmlformats.org/officeDocument/2006/math">
                    <m:r>
                      <a:rPr lang="en-US" sz="27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7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7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func>
                      <m:funcPr>
                        <m:ctrlPr>
                          <a:rPr lang="en-US" sz="27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7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7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func>
                    <m:r>
                      <a:rPr lang="en-US" sz="27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7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time by repeatedly </a:t>
                </a:r>
                <a:b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finding </a:t>
                </a:r>
                <a:r>
                  <a:rPr lang="en-US" sz="27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medians</a:t>
                </a:r>
                <a: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(Working on each vertex separately.) </a:t>
                </a:r>
              </a:p>
            </p:txBody>
          </p:sp>
        </mc:Choice>
        <mc:Fallback xmlns=""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1242" y="3004692"/>
                <a:ext cx="9144000" cy="954107"/>
              </a:xfrm>
              <a:prstGeom prst="rect">
                <a:avLst/>
              </a:prstGeom>
              <a:blipFill>
                <a:blip r:embed="rId3"/>
                <a:stretch>
                  <a:fillRect t="-4487" b="-153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-11242" y="2017395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7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edges in the first </a:t>
            </a:r>
            <a:r>
              <a:rPr lang="en-US" sz="2700" i="1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bucket</a:t>
            </a:r>
            <a:r>
              <a:rPr lang="en-US" sz="27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are all lighter </a:t>
            </a:r>
            <a:br>
              <a:rPr lang="en-US" sz="27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7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than the edges in the second </a:t>
            </a:r>
            <a:r>
              <a:rPr lang="en-US" sz="2700" i="1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bucket</a:t>
            </a:r>
            <a:r>
              <a:rPr lang="en-US" sz="27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etc.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-11242" y="3991989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7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For each vertex, keep the index of the first </a:t>
            </a:r>
            <a:r>
              <a:rPr lang="en-US" sz="2700" i="1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bucket</a:t>
            </a:r>
            <a:r>
              <a:rPr lang="en-US" sz="27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br>
              <a:rPr lang="en-US" sz="27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7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that contains edges that are not self-loops.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-11242" y="4979287"/>
                <a:ext cx="9144000" cy="15306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Excluding the cost of scanning </a:t>
                </a:r>
                <a:r>
                  <a:rPr lang="en-US" sz="2700" i="1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buckets</a:t>
                </a:r>
                <a: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and finding out </a:t>
                </a:r>
                <a:b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that all their edges are self-loops, each </a:t>
                </a:r>
                <a:r>
                  <a:rPr lang="en-US" sz="2700" kern="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Borůvka</a:t>
                </a:r>
                <a: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iteration</a:t>
                </a:r>
                <a:b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can be implemented in </a:t>
                </a:r>
                <a14:m>
                  <m:oMath xmlns:m="http://schemas.openxmlformats.org/officeDocument/2006/math">
                    <m:r>
                      <a:rPr lang="en-US" sz="27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7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7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7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sz="27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7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7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den>
                    </m:f>
                    <m:r>
                      <a:rPr lang="en-US" sz="27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7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7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time.</a:t>
                </a: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1242" y="4979287"/>
                <a:ext cx="9144000" cy="1530612"/>
              </a:xfrm>
              <a:prstGeom prst="rect">
                <a:avLst/>
              </a:prstGeom>
              <a:blipFill>
                <a:blip r:embed="rId4"/>
                <a:stretch>
                  <a:fillRect t="-1992" b="-23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48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12761" y="6473250"/>
            <a:ext cx="1905000" cy="457200"/>
          </a:xfrm>
        </p:spPr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48</a:t>
            </a:fld>
            <a:endParaRPr lang="da-DK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0" y="128279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Yao’s algorithm </a:t>
            </a: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(1976)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 bwMode="auto">
              <a:xfrm>
                <a:off x="-11242" y="1245541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Partitioning into </a:t>
                </a:r>
                <a:r>
                  <a:rPr lang="en-US" sz="2800" i="1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buckets</a:t>
                </a:r>
                <a: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–  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func>
                      <m:func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func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800" kern="0" dirty="0" smtClean="0">
                  <a:solidFill>
                    <a:schemeClr val="accent2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1242" y="1245541"/>
                <a:ext cx="914400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-11242" y="4883370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Choosing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we get</a:t>
                </a: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1242" y="4883370"/>
                <a:ext cx="914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21238" y="2355251"/>
                <a:ext cx="9144000" cy="737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    Time per iteration     </a:t>
                </a:r>
                <a: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–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8" y="2355251"/>
                <a:ext cx="9144000" cy="737189"/>
              </a:xfrm>
              <a:prstGeom prst="rect">
                <a:avLst/>
              </a:prstGeom>
              <a:blipFill rotWithShape="0">
                <a:blip r:embed="rId4"/>
                <a:stretch>
                  <a:fillRect b="-82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-21232" y="3274204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     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"/>
              <p:cNvSpPr txBox="1">
                <a:spLocks noChangeArrowheads="1"/>
              </p:cNvSpPr>
              <p:nvPr/>
            </p:nvSpPr>
            <p:spPr bwMode="auto">
              <a:xfrm>
                <a:off x="21238" y="5530444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func>
                      <m:func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</a:t>
                </a:r>
                <a:endParaRPr 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8" y="5530444"/>
                <a:ext cx="9144000" cy="52322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"/>
              <p:cNvSpPr txBox="1">
                <a:spLocks noChangeArrowheads="1"/>
              </p:cNvSpPr>
              <p:nvPr/>
            </p:nvSpPr>
            <p:spPr bwMode="auto">
              <a:xfrm>
                <a:off x="-18732" y="3829286"/>
                <a:ext cx="9144000" cy="737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80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func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8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28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  <m:func>
                          <m:funcPr>
                            <m:ctrlP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8732" y="3829286"/>
                <a:ext cx="9144000" cy="737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"/>
              <p:cNvSpPr txBox="1">
                <a:spLocks noChangeArrowheads="1"/>
              </p:cNvSpPr>
              <p:nvPr/>
            </p:nvSpPr>
            <p:spPr bwMode="auto">
              <a:xfrm>
                <a:off x="8748" y="1800396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Scanning “useless” buckets   </a:t>
                </a:r>
                <a: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–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48" y="1800396"/>
                <a:ext cx="9144000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84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3" grpId="0"/>
      <p:bldP spid="14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12761" y="6368320"/>
            <a:ext cx="1905000" cy="457200"/>
          </a:xfrm>
        </p:spPr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49</a:t>
            </a:fld>
            <a:endParaRPr lang="da-DK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-6242" y="98299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Yao’s algorithm </a:t>
            </a: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(1976)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-26239" y="879416"/>
                <a:ext cx="91440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3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3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func>
                      <m:funcPr>
                        <m:ctrlPr>
                          <a:rPr lang="en-US" sz="3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36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600" b="0" i="0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6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sz="3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</m:t>
                    </m:r>
                    <m:func>
                      <m:funcPr>
                        <m:ctrlPr>
                          <a:rPr lang="en-US" sz="3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sz="3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6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</a:t>
                </a:r>
                <a:endParaRPr lang="en-US" sz="36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6239" y="879416"/>
                <a:ext cx="9144000" cy="64633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21231" y="374944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Number of vertices in the contracted graph is at most:</a:t>
            </a:r>
            <a:endParaRPr lang="en-US" sz="2800" kern="0" dirty="0" smtClean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"/>
              <p:cNvSpPr txBox="1">
                <a:spLocks noChangeArrowheads="1"/>
              </p:cNvSpPr>
              <p:nvPr/>
            </p:nvSpPr>
            <p:spPr bwMode="auto">
              <a:xfrm>
                <a:off x="-6242" y="1580335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Getting rid of the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term:</a:t>
                </a:r>
              </a:p>
            </p:txBody>
          </p:sp>
        </mc:Choice>
        <mc:Fallback xmlns="">
          <p:sp>
            <p:nvSpPr>
              <p:cNvPr id="1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242" y="1580335"/>
                <a:ext cx="914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-6242" y="2643738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i="1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Contract</a:t>
            </a:r>
            <a:r>
              <a:rPr lang="en-US" sz="2800" kern="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the resulting trees.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-6242" y="3133151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Run </a:t>
            </a:r>
            <a:r>
              <a:rPr 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Yao</a:t>
            </a:r>
            <a:r>
              <a:rPr lang="en-US" sz="2800" kern="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’s algorithm on contracted graph.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"/>
              <p:cNvSpPr txBox="1">
                <a:spLocks noChangeArrowheads="1"/>
              </p:cNvSpPr>
              <p:nvPr/>
            </p:nvSpPr>
            <p:spPr bwMode="auto">
              <a:xfrm>
                <a:off x="-6242" y="2127294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standard </a:t>
                </a:r>
                <a:r>
                  <a:rPr lang="en-US" sz="2800" kern="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Borůvka</a:t>
                </a:r>
                <a:r>
                  <a:rPr lang="en-US" sz="28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iterations. </a:t>
                </a:r>
              </a:p>
            </p:txBody>
          </p:sp>
        </mc:Choice>
        <mc:Fallback xmlns="">
          <p:sp>
            <p:nvSpPr>
              <p:cNvPr id="1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242" y="2127294"/>
                <a:ext cx="9144000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"/>
              <p:cNvSpPr txBox="1">
                <a:spLocks noChangeArrowheads="1"/>
              </p:cNvSpPr>
              <p:nvPr/>
            </p:nvSpPr>
            <p:spPr bwMode="auto">
              <a:xfrm>
                <a:off x="21231" y="5314822"/>
                <a:ext cx="9144000" cy="6247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7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7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7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7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700" b="0" i="0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7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700" b="0" i="0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7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  <m:r>
                          <a:rPr lang="en-US" sz="27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27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7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func>
                              <m:funcPr>
                                <m:ctrlPr>
                                  <a:rPr lang="en-US" sz="27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700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sz="2700" i="1" ker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ＭＳ Ｐゴシック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700" ker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ＭＳ Ｐゴシック" charset="-128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p>
                                      <m:sSupPr>
                                        <m:ctrlPr>
                                          <a:rPr lang="en-US" sz="2700" i="1" ker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700" i="1" ker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charset="-128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700" i="1" ker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ea typeface="ＭＳ Ｐゴシック" charset="-128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func>
                              </m:e>
                            </m:func>
                            <m:r>
                              <a:rPr lang="en-US" sz="27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p>
                              <m:sSupPr>
                                <m:ctrlPr>
                                  <a:rPr lang="en-US" sz="27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7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7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func>
                              <m:funcPr>
                                <m:ctrlPr>
                                  <a:rPr lang="en-US" sz="27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700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sz="2700" i="1" ker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ＭＳ Ｐゴシック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700" i="1" ker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ＭＳ Ｐゴシック" charset="-128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700" i="1" ker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ea typeface="ＭＳ Ｐゴシック" charset="-128"/>
                                        <a:cs typeface="Times New Roman" panose="020206030504050203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</m:e>
                    </m:d>
                    <m:r>
                      <a:rPr lang="en-US" sz="2700" b="0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700" b="0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700" b="0" i="1" kern="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700" b="0" i="1" kern="0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700" b="0" i="1" kern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700" b="0" i="0" kern="0" dirty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700" b="0" i="1" kern="0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700" b="0" i="0" kern="0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700" b="0" i="1" kern="0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e>
                    </m:d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endParaRPr 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1" y="5314822"/>
                <a:ext cx="9144000" cy="6247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8748" y="481819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     Total running time of modified algorithm: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"/>
              <p:cNvSpPr txBox="1">
                <a:spLocks noChangeArrowheads="1"/>
              </p:cNvSpPr>
              <p:nvPr/>
            </p:nvSpPr>
            <p:spPr bwMode="auto">
              <a:xfrm>
                <a:off x="-18739" y="4226496"/>
                <a:ext cx="9144000" cy="5423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≤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2800" b="0" i="1" kern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charset="-128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kern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charset="-128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b="0" i="1" kern="0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ＭＳ Ｐゴシック" charset="-128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e>
                          </m:func>
                        </m:sup>
                      </m:sSup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≤ </m:t>
                      </m:r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800" b="0" i="0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log</m:t>
                      </m:r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800" kern="0" dirty="0" smtClean="0"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8739" y="4226496"/>
                <a:ext cx="9144000" cy="54239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"/>
              <p:cNvSpPr txBox="1">
                <a:spLocks noChangeArrowheads="1"/>
              </p:cNvSpPr>
              <p:nvPr/>
            </p:nvSpPr>
            <p:spPr bwMode="auto">
              <a:xfrm>
                <a:off x="8741" y="5950291"/>
                <a:ext cx="9144000" cy="7734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Faster than </a:t>
                </a:r>
                <a:r>
                  <a:rPr lang="en-US" sz="28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Prim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 </m:t>
                    </m:r>
                    <m:f>
                      <m:f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sz="28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!</a:t>
                </a:r>
              </a:p>
            </p:txBody>
          </p:sp>
        </mc:Choice>
        <mc:Fallback xmlns="">
          <p:sp>
            <p:nvSpPr>
              <p:cNvPr id="2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41" y="5950291"/>
                <a:ext cx="9144000" cy="773481"/>
              </a:xfrm>
              <a:prstGeom prst="rect">
                <a:avLst/>
              </a:prstGeom>
              <a:blipFill rotWithShape="0">
                <a:blip r:embed="rId7"/>
                <a:stretch>
                  <a:fillRect b="-23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240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183063"/>
                  </p:ext>
                </p:extLst>
              </p:nvPr>
            </p:nvGraphicFramePr>
            <p:xfrm>
              <a:off x="494676" y="968852"/>
              <a:ext cx="7262005" cy="5714808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1791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8287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4077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Running  time</a:t>
                          </a:r>
                          <a:endParaRPr lang="he-IL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</a:t>
                          </a:r>
                          <a:endParaRPr lang="he-IL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29823">
                    <a:tc>
                      <a:txBody>
                        <a:bodyPr/>
                        <a:lstStyle/>
                        <a:p>
                          <a:pPr marL="0" marR="0" indent="0" algn="ctr" defTabSz="82945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func>
                                  <m:funcPr>
                                    <m:ctrlPr>
                                      <a:rPr lang="en-US" sz="30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000" b="0" i="0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0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he-IL" sz="3000" dirty="0" smtClean="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Borůvka</a:t>
                          </a: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(1926)</a:t>
                          </a:r>
                          <a:endParaRPr lang="he-IL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29823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func>
                                  <m:funcPr>
                                    <m:ctrlPr>
                                      <a:rPr lang="en-US" sz="30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000" b="0" i="0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0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he-IL" sz="3000" dirty="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Kruskal</a:t>
                          </a:r>
                          <a:r>
                            <a:rPr lang="en-US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(1956)</a:t>
                          </a:r>
                          <a:endParaRPr lang="he-IL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48112">
                    <a:tc>
                      <a:txBody>
                        <a:bodyPr/>
                        <a:lstStyle/>
                        <a:p>
                          <a:pPr marL="0" marR="0" indent="0" algn="ctr" defTabSz="82945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sz="30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000" b="0" i="0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0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he-IL" sz="3000" dirty="0" smtClean="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Jarnik</a:t>
                          </a: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(1930) Prim</a:t>
                          </a:r>
                          <a:r>
                            <a:rPr lang="en-US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(1957) </a:t>
                          </a:r>
                          <a:r>
                            <a:rPr lang="en-US" sz="2400" baseline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Dijkstra</a:t>
                          </a:r>
                          <a:r>
                            <a:rPr lang="en-US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(1959)</a:t>
                          </a:r>
                          <a:endParaRPr lang="he-IL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8112">
                    <a:tc>
                      <a:txBody>
                        <a:bodyPr/>
                        <a:lstStyle/>
                        <a:p>
                          <a:pPr marL="0" marR="0" indent="0" algn="ctr" defTabSz="82945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r>
                                  <a:rPr lang="en-US" sz="3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30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func>
                                  <m:funcPr>
                                    <m:ctrlPr>
                                      <a:rPr lang="en-US" sz="3000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000" b="0" i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sz="30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000" b="0" i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30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3000" b="0" i="1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oMath>
                            </m:oMathPara>
                          </a14:m>
                          <a:endParaRPr lang="he-IL" sz="3000" dirty="0" smtClean="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Yao</a:t>
                          </a:r>
                          <a:r>
                            <a:rPr lang="en-US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(1975)</a:t>
                          </a:r>
                          <a:br>
                            <a:rPr lang="en-US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</a:br>
                          <a:r>
                            <a:rPr lang="en-US" sz="2400" baseline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Cheriton-Tarjan</a:t>
                          </a:r>
                          <a:r>
                            <a:rPr lang="en-US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(1976)</a:t>
                          </a:r>
                          <a:endParaRPr lang="he-IL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29823">
                    <a:tc>
                      <a:txBody>
                        <a:bodyPr/>
                        <a:lstStyle/>
                        <a:p>
                          <a:pPr marL="0" marR="0" indent="0" algn="ctr" defTabSz="82945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30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3000" b="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30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0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30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0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/>
                                  </a:rPr>
                                  <m:t>)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he-IL" sz="3000" dirty="0" smtClean="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Fredman-Tarjan</a:t>
                          </a:r>
                          <a:r>
                            <a:rPr lang="en-US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(1987)</a:t>
                          </a:r>
                          <a:endParaRPr lang="he-IL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48112">
                    <a:tc>
                      <a:txBody>
                        <a:bodyPr/>
                        <a:lstStyle/>
                        <a:p>
                          <a:pPr marL="0" marR="0" indent="0" algn="ctr" defTabSz="82945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func>
                                  <m:funcPr>
                                    <m:ctrlPr>
                                      <a:rPr lang="en-US" sz="30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000" b="0" i="0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000" b="0" i="1" dirty="0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sz="3000" b="0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000" b="0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en-US" sz="3000" b="0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3000" b="0" i="1" dirty="0" smtClean="0">
                                            <a:solidFill>
                                              <a:schemeClr val="accent2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/>
                                  </a:rPr>
                                  <m:t>)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he-IL" sz="3000" dirty="0" smtClean="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Gabow-Galil</a:t>
                          </a: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b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Spencer-</a:t>
                          </a:r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Tarjan</a:t>
                          </a:r>
                          <a:r>
                            <a:rPr lang="en-US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(1986)</a:t>
                          </a:r>
                          <a:endParaRPr lang="he-IL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29823">
                    <a:tc>
                      <a:txBody>
                        <a:bodyPr/>
                        <a:lstStyle/>
                        <a:p>
                          <a:pPr marL="0" marR="0" indent="0" algn="ctr" defTabSz="82945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32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/>
                                  </a:rPr>
                                  <m:t>(</m:t>
                                </m:r>
                                <m:r>
                                  <a:rPr lang="en-US" sz="3000" i="1" dirty="0" err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/>
                                  </a:rPr>
                                  <m:t>𝑚</m:t>
                                </m:r>
                                <m:r>
                                  <a:rPr lang="en-US" sz="3000" i="1" dirty="0" err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/>
                                  </a:rPr>
                                  <m:t>,</m:t>
                                </m:r>
                                <m:r>
                                  <a:rPr lang="en-US" sz="3000" i="1" dirty="0" err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/>
                                  </a:rPr>
                                  <m:t>𝑛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  <a:sym typeface="Symbol"/>
                                  </a:rPr>
                                  <m:t>))</m:t>
                                </m:r>
                                <m:r>
                                  <a:rPr lang="en-US" sz="3000" i="1" dirty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he-IL" sz="3000" dirty="0" smtClean="0">
                            <a:solidFill>
                              <a:schemeClr val="accent2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Chazelle</a:t>
                          </a: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(2000)</a:t>
                          </a:r>
                          <a:endParaRPr lang="he-IL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29823">
                    <a:tc>
                      <a:txBody>
                        <a:bodyPr/>
                        <a:lstStyle/>
                        <a:p>
                          <a:pPr marL="0" marR="0" indent="0" algn="ctr" defTabSz="82945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r>
                                  <a:rPr lang="en-US" sz="3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3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3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+ </m:t>
                                </m:r>
                                <m:r>
                                  <a:rPr lang="en-US" sz="3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3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he-IL" sz="30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err="1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Karger</a:t>
                          </a: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-Klein-</a:t>
                          </a:r>
                          <a:r>
                            <a:rPr lang="en-US" sz="2400" dirty="0" err="1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Tarjan</a:t>
                          </a: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(1995)</a:t>
                          </a:r>
                          <a:endParaRPr lang="he-IL" sz="24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5183063"/>
                  </p:ext>
                </p:extLst>
              </p:nvPr>
            </p:nvGraphicFramePr>
            <p:xfrm>
              <a:off x="494676" y="968852"/>
              <a:ext cx="7262005" cy="5714808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3179134"/>
                    <a:gridCol w="4082871"/>
                  </a:tblGrid>
                  <a:tr h="570632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Running  time</a:t>
                          </a:r>
                          <a:endParaRPr lang="he-IL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32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</a:t>
                          </a:r>
                          <a:endParaRPr lang="he-IL" sz="3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</a:tr>
                  <a:tr h="54015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2944" marR="82944" marT="41476" marB="41476" anchor="ctr">
                        <a:blipFill rotWithShape="0">
                          <a:blip r:embed="rId3"/>
                          <a:stretch>
                            <a:fillRect l="-192" t="-121348" r="-129119" b="-8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Borůvka</a:t>
                          </a: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(1926)</a:t>
                          </a:r>
                          <a:endParaRPr lang="he-IL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</a:tr>
                  <a:tr h="54015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2944" marR="82944" marT="41476" marB="41476" anchor="ctr">
                        <a:blipFill rotWithShape="0">
                          <a:blip r:embed="rId3"/>
                          <a:stretch>
                            <a:fillRect l="-192" t="-223864" r="-129119" b="-77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Kruskal</a:t>
                          </a:r>
                          <a:r>
                            <a:rPr lang="en-US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(1956)</a:t>
                          </a:r>
                          <a:endParaRPr lang="he-IL" sz="2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</a:tr>
                  <a:tr h="81447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2944" marR="82944" marT="41476" marB="41476" anchor="ctr">
                        <a:blipFill rotWithShape="0">
                          <a:blip r:embed="rId3"/>
                          <a:stretch>
                            <a:fillRect l="-192" t="-212687" r="-129119" b="-4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Jarnik</a:t>
                          </a: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(1930) Prim</a:t>
                          </a:r>
                          <a:r>
                            <a:rPr lang="en-US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(1957) </a:t>
                          </a:r>
                          <a:r>
                            <a:rPr lang="en-US" sz="2400" baseline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Dijkstra</a:t>
                          </a:r>
                          <a:r>
                            <a:rPr lang="en-US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(1959)</a:t>
                          </a:r>
                          <a:endParaRPr lang="he-IL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</a:tr>
                  <a:tr h="81447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2944" marR="82944" marT="41476" marB="41476" anchor="ctr">
                        <a:blipFill rotWithShape="0">
                          <a:blip r:embed="rId3"/>
                          <a:stretch>
                            <a:fillRect l="-192" t="-312687" r="-129119" b="-310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Yao</a:t>
                          </a:r>
                          <a:r>
                            <a:rPr lang="en-US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(1975)</a:t>
                          </a:r>
                          <a:br>
                            <a:rPr lang="en-US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</a:br>
                          <a:r>
                            <a:rPr lang="en-US" sz="2400" baseline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Cheriton-Tarjan</a:t>
                          </a:r>
                          <a:r>
                            <a:rPr lang="en-US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(1976)</a:t>
                          </a:r>
                          <a:endParaRPr lang="he-IL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</a:tr>
                  <a:tr h="54015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2944" marR="82944" marT="41476" marB="41476" anchor="ctr">
                        <a:blipFill rotWithShape="0">
                          <a:blip r:embed="rId3"/>
                          <a:stretch>
                            <a:fillRect l="-192" t="-621348" r="-129119" b="-3674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aseline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Fredman-Tarjan</a:t>
                          </a:r>
                          <a:r>
                            <a:rPr lang="en-US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  <a:sym typeface="Symbol"/>
                            </a:rPr>
                            <a:t> (1987)</a:t>
                          </a:r>
                          <a:endParaRPr lang="he-IL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</a:tr>
                  <a:tr h="81447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2944" marR="82944" marT="41476" marB="41476" anchor="ctr">
                        <a:blipFill rotWithShape="0">
                          <a:blip r:embed="rId3"/>
                          <a:stretch>
                            <a:fillRect l="-192" t="-482707" r="-129119" b="-145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Gabow-Galil</a:t>
                          </a: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</a:t>
                          </a:r>
                          <a:b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</a:b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Spencer-</a:t>
                          </a:r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Tarjan</a:t>
                          </a:r>
                          <a:r>
                            <a:rPr lang="en-US" sz="2400" baseline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(1986)</a:t>
                          </a:r>
                          <a:endParaRPr lang="he-IL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</a:tr>
                  <a:tr h="54015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2944" marR="82944" marT="41476" marB="41476" anchor="ctr">
                        <a:blipFill rotWithShape="0">
                          <a:blip r:embed="rId3"/>
                          <a:stretch>
                            <a:fillRect l="-192" t="-870787" r="-129119" b="-117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Chazelle</a:t>
                          </a:r>
                          <a:r>
                            <a:rPr lang="en-US" sz="24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(2000)</a:t>
                          </a:r>
                          <a:endParaRPr lang="he-IL" sz="24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</a:tr>
                  <a:tr h="540152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marL="82944" marR="82944" marT="41476" marB="41476" anchor="ctr">
                        <a:blipFill rotWithShape="0">
                          <a:blip r:embed="rId3"/>
                          <a:stretch>
                            <a:fillRect l="-192" t="-970787" r="-129119" b="-179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err="1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Karger</a:t>
                          </a: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-Klein-</a:t>
                          </a:r>
                          <a:r>
                            <a:rPr lang="en-US" sz="2400" dirty="0" err="1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Tarjan</a:t>
                          </a:r>
                          <a:r>
                            <a:rPr lang="en-US" sz="2400" dirty="0" smtClean="0">
                              <a:solidFill>
                                <a:srgbClr val="FF00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(1995)</a:t>
                          </a:r>
                          <a:endParaRPr lang="he-IL" sz="2400" dirty="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944" marR="82944" marT="41476" marB="41476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-12240" y="129288"/>
            <a:ext cx="9144000" cy="713472"/>
          </a:xfrm>
          <a:prstGeom prst="rect">
            <a:avLst/>
          </a:prstGeom>
        </p:spPr>
        <p:txBody>
          <a:bodyPr lIns="82936" tIns="41469" rIns="82936" bIns="41469">
            <a:spAutoFit/>
          </a:bodyPr>
          <a:lstStyle>
            <a:lvl1pPr algn="ctr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44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431800" indent="-215900" algn="l" defTabSz="457200" rtl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4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2pPr>
            <a:lvl3pPr marL="647700" indent="-215900" algn="l" defTabSz="457200" rtl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4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3pPr>
            <a:lvl4pPr marL="862013" indent="-214313" algn="l" defTabSz="457200" rtl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4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4pPr>
            <a:lvl5pPr marL="1079500" indent="-217488" algn="l" defTabSz="457200" rtl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4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5pPr>
            <a:lvl6pPr marL="1536700" indent="-217488" algn="l" defTabSz="457200" rtl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4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6pPr>
            <a:lvl7pPr marL="1993900" indent="-217488" algn="l" defTabSz="457200" rtl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4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7pPr>
            <a:lvl8pPr marL="2451100" indent="-217488" algn="l" defTabSz="457200" rtl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4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8pPr>
            <a:lvl9pPr marL="2908300" indent="-217488" algn="l" defTabSz="457200" rtl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defRPr sz="4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Comparison-based MST algorithms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 rot="5400000">
            <a:off x="7442048" y="3556773"/>
            <a:ext cx="2227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Deterministic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058760" y="6096854"/>
            <a:ext cx="111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Rand.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ight Brace 3"/>
          <p:cNvSpPr/>
          <p:nvPr/>
        </p:nvSpPr>
        <p:spPr bwMode="auto">
          <a:xfrm>
            <a:off x="7815672" y="1574211"/>
            <a:ext cx="264027" cy="4466825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3" name="Right Brace 12"/>
          <p:cNvSpPr/>
          <p:nvPr/>
        </p:nvSpPr>
        <p:spPr bwMode="auto">
          <a:xfrm>
            <a:off x="7830422" y="6160958"/>
            <a:ext cx="249277" cy="479220"/>
          </a:xfrm>
          <a:prstGeom prst="righ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effectLst/>
              <a:latin typeface="Arial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26044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50</a:t>
            </a:fld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"/>
              <p:cNvSpPr txBox="1">
                <a:spLocks noChangeArrowheads="1"/>
              </p:cNvSpPr>
              <p:nvPr/>
            </p:nvSpPr>
            <p:spPr bwMode="auto">
              <a:xfrm>
                <a:off x="-6242" y="1149448"/>
                <a:ext cx="9144000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Exercise: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Show that an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func>
                      <m:func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func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-time algorithm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can also be obtained by combining </a:t>
                </a:r>
                <a:r>
                  <a:rPr lang="en-US" sz="2800" kern="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Borůvka</a:t>
                </a:r>
                <a:r>
                  <a:rPr lang="en-US" sz="28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’s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algorithm with </a:t>
                </a:r>
                <a:r>
                  <a:rPr lang="en-US" sz="28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Prim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’s algorithm. </a:t>
                </a:r>
                <a:endParaRPr lang="en-US" sz="2800" b="1" kern="0" dirty="0" smtClean="0"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242" y="1149448"/>
                <a:ext cx="9144000" cy="1384995"/>
              </a:xfrm>
              <a:prstGeom prst="rect">
                <a:avLst/>
              </a:prstGeom>
              <a:blipFill>
                <a:blip r:embed="rId2"/>
                <a:stretch>
                  <a:fillRect t="-4405" b="-118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1248" y="2791456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Yao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’s algorithm has the advantage that it does not use</a:t>
            </a:r>
          </a:p>
          <a:p>
            <a:pPr eaLnBrk="1" hangingPunct="1"/>
            <a:r>
              <a:rPr lang="en-US" sz="28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“sophisticated”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data structures such as </a:t>
            </a:r>
            <a:r>
              <a:rPr lang="en-US" sz="28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Fibonacci heaps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  <a:endParaRPr lang="en-US" sz="2800" i="1" kern="0" dirty="0" smtClean="0"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64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12761" y="6473250"/>
            <a:ext cx="1905000" cy="457200"/>
          </a:xfrm>
        </p:spPr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51</a:t>
            </a:fld>
            <a:endParaRPr lang="da-DK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-11242" y="930751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algorithm is composed of iterations.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 txBox="1">
                <a:spLocks noChangeArrowheads="1"/>
              </p:cNvSpPr>
              <p:nvPr/>
            </p:nvSpPr>
            <p:spPr bwMode="auto">
              <a:xfrm>
                <a:off x="-11242" y="2367182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Choose a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1242" y="2367182"/>
                <a:ext cx="914400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 txBox="1">
                <a:spLocks noChangeArrowheads="1"/>
              </p:cNvSpPr>
              <p:nvPr/>
            </p:nvSpPr>
            <p:spPr bwMode="auto">
              <a:xfrm>
                <a:off x="-11242" y="1433523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At the beginning of the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</a:t>
                </a:r>
                <a:r>
                  <a:rPr lang="en-US" sz="28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iteration, the graph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(super-)vertices and at most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edges.</a:t>
                </a:r>
              </a:p>
            </p:txBody>
          </p:sp>
        </mc:Choice>
        <mc:Fallback xmlns="">
          <p:sp>
            <p:nvSpPr>
              <p:cNvPr id="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1242" y="1433523"/>
                <a:ext cx="9144000" cy="954107"/>
              </a:xfrm>
              <a:prstGeom prst="rect">
                <a:avLst/>
              </a:prstGeom>
              <a:blipFill rotWithShape="0">
                <a:blip r:embed="rId3"/>
                <a:stretch>
                  <a:fillRect t="-6369" b="-17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-11242" y="2869954"/>
                <a:ext cx="9144000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Repeatedly choose vertices, not in any tree yet, and run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Prim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’s algorithm from them until either the size of the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heap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or their tree merges with an existing tree.</a:t>
                </a:r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1242" y="2869954"/>
                <a:ext cx="9144000" cy="1384995"/>
              </a:xfrm>
              <a:prstGeom prst="rect">
                <a:avLst/>
              </a:prstGeom>
              <a:blipFill>
                <a:blip r:embed="rId4"/>
                <a:stretch>
                  <a:fillRect t="-4405" b="-118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-11242" y="4737273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Each tree formed has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edges touching it.</a:t>
                </a: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1242" y="4737273"/>
                <a:ext cx="9144000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21238" y="5240045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Number of trees formed is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238" y="5240045"/>
                <a:ext cx="9144000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11765" b="-329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6228" y="4234501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At the end of each iterations, </a:t>
            </a:r>
            <a:r>
              <a:rPr lang="en-US" sz="2800" i="1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contract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the trees formed.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/>
              <p:cNvSpPr txBox="1">
                <a:spLocks noChangeArrowheads="1"/>
              </p:cNvSpPr>
              <p:nvPr/>
            </p:nvSpPr>
            <p:spPr bwMode="auto">
              <a:xfrm>
                <a:off x="8748" y="5742815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Time of the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</a:t>
                </a:r>
                <a:r>
                  <a:rPr lang="en-US" sz="28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iteration is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48" y="5742815"/>
                <a:ext cx="9144000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0" y="128279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Fredman-Tarjan</a:t>
            </a:r>
            <a:r>
              <a:rPr lang="en-US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(1987</a:t>
            </a:r>
            <a:r>
              <a:rPr lang="en-US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)</a:t>
            </a:r>
            <a:endParaRPr lang="en-US" kern="0" dirty="0" smtClean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6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56"/>
          <p:cNvSpPr>
            <a:spLocks noChangeAspect="1" noChangeArrowheads="1"/>
          </p:cNvSpPr>
          <p:nvPr/>
        </p:nvSpPr>
        <p:spPr bwMode="auto">
          <a:xfrm>
            <a:off x="2891207" y="2954490"/>
            <a:ext cx="297915" cy="297915"/>
          </a:xfrm>
          <a:prstGeom prst="ellipse">
            <a:avLst/>
          </a:prstGeom>
          <a:noFill/>
          <a:ln w="31750">
            <a:solidFill>
              <a:schemeClr val="accent3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7" name="Straight Connector 26"/>
          <p:cNvCxnSpPr>
            <a:stCxn id="4" idx="7"/>
            <a:endCxn id="29" idx="2"/>
          </p:cNvCxnSpPr>
          <p:nvPr/>
        </p:nvCxnSpPr>
        <p:spPr bwMode="auto">
          <a:xfrm flipV="1">
            <a:off x="2186586" y="3103448"/>
            <a:ext cx="704621" cy="33141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52</a:t>
            </a:fld>
            <a:endParaRPr lang="da-DK"/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0" y="128279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Fredman-Tarjan</a:t>
            </a:r>
            <a:r>
              <a:rPr lang="en-US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(1987)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4"/>
              <p:cNvSpPr txBox="1">
                <a:spLocks noChangeArrowheads="1"/>
              </p:cNvSpPr>
              <p:nvPr/>
            </p:nvSpPr>
            <p:spPr bwMode="auto">
              <a:xfrm>
                <a:off x="-11242" y="1244477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1242" y="1244477"/>
                <a:ext cx="914400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>
            <a:stCxn id="4" idx="7"/>
            <a:endCxn id="36" idx="2"/>
          </p:cNvCxnSpPr>
          <p:nvPr/>
        </p:nvCxnSpPr>
        <p:spPr bwMode="auto">
          <a:xfrm flipV="1">
            <a:off x="2186586" y="3103448"/>
            <a:ext cx="704621" cy="33141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Oval 56"/>
          <p:cNvSpPr>
            <a:spLocks noChangeAspect="1" noChangeArrowheads="1"/>
          </p:cNvSpPr>
          <p:nvPr/>
        </p:nvSpPr>
        <p:spPr bwMode="auto">
          <a:xfrm>
            <a:off x="2888513" y="3827131"/>
            <a:ext cx="297915" cy="297915"/>
          </a:xfrm>
          <a:prstGeom prst="ellipse">
            <a:avLst/>
          </a:prstGeom>
          <a:noFill/>
          <a:ln w="31750">
            <a:solidFill>
              <a:schemeClr val="accent3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41" name="Straight Connector 40"/>
          <p:cNvCxnSpPr>
            <a:stCxn id="4" idx="5"/>
            <a:endCxn id="40" idx="2"/>
          </p:cNvCxnSpPr>
          <p:nvPr/>
        </p:nvCxnSpPr>
        <p:spPr bwMode="auto">
          <a:xfrm>
            <a:off x="2186587" y="3645522"/>
            <a:ext cx="701925" cy="33056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56"/>
          <p:cNvSpPr>
            <a:spLocks noChangeAspect="1" noChangeArrowheads="1"/>
          </p:cNvSpPr>
          <p:nvPr/>
        </p:nvSpPr>
        <p:spPr bwMode="auto">
          <a:xfrm>
            <a:off x="3884353" y="2503941"/>
            <a:ext cx="297915" cy="297915"/>
          </a:xfrm>
          <a:prstGeom prst="ellipse">
            <a:avLst/>
          </a:prstGeom>
          <a:noFill/>
          <a:ln w="31750">
            <a:solidFill>
              <a:schemeClr val="accent3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1" name="Straight Connector 10"/>
          <p:cNvCxnSpPr>
            <a:stCxn id="36" idx="7"/>
            <a:endCxn id="10" idx="2"/>
          </p:cNvCxnSpPr>
          <p:nvPr/>
        </p:nvCxnSpPr>
        <p:spPr bwMode="auto">
          <a:xfrm flipV="1">
            <a:off x="3145493" y="2652899"/>
            <a:ext cx="738860" cy="34522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56"/>
          <p:cNvSpPr>
            <a:spLocks noChangeAspect="1" noChangeArrowheads="1"/>
          </p:cNvSpPr>
          <p:nvPr/>
        </p:nvSpPr>
        <p:spPr bwMode="auto">
          <a:xfrm>
            <a:off x="3884353" y="3375733"/>
            <a:ext cx="297915" cy="297915"/>
          </a:xfrm>
          <a:prstGeom prst="ellipse">
            <a:avLst/>
          </a:prstGeom>
          <a:noFill/>
          <a:ln w="31750">
            <a:solidFill>
              <a:schemeClr val="accent3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3" name="Straight Connector 12"/>
          <p:cNvCxnSpPr>
            <a:stCxn id="36" idx="5"/>
          </p:cNvCxnSpPr>
          <p:nvPr/>
        </p:nvCxnSpPr>
        <p:spPr bwMode="auto">
          <a:xfrm>
            <a:off x="3145493" y="3208776"/>
            <a:ext cx="742896" cy="26502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Oval 56"/>
          <p:cNvSpPr>
            <a:spLocks noChangeAspect="1" noChangeArrowheads="1"/>
          </p:cNvSpPr>
          <p:nvPr/>
        </p:nvSpPr>
        <p:spPr bwMode="auto">
          <a:xfrm>
            <a:off x="6263693" y="2503941"/>
            <a:ext cx="297915" cy="297915"/>
          </a:xfrm>
          <a:prstGeom prst="ellipse">
            <a:avLst/>
          </a:prstGeom>
          <a:noFill/>
          <a:ln w="31750">
            <a:solidFill>
              <a:schemeClr val="accent3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18" name="Straight Connector 17"/>
          <p:cNvCxnSpPr>
            <a:stCxn id="16" idx="7"/>
            <a:endCxn id="17" idx="3"/>
          </p:cNvCxnSpPr>
          <p:nvPr/>
        </p:nvCxnSpPr>
        <p:spPr bwMode="auto">
          <a:xfrm flipV="1">
            <a:off x="5580718" y="2758228"/>
            <a:ext cx="726603" cy="65940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Oval 56"/>
          <p:cNvSpPr>
            <a:spLocks noChangeAspect="1" noChangeArrowheads="1"/>
          </p:cNvSpPr>
          <p:nvPr/>
        </p:nvSpPr>
        <p:spPr bwMode="auto">
          <a:xfrm>
            <a:off x="6263693" y="4244074"/>
            <a:ext cx="297915" cy="297915"/>
          </a:xfrm>
          <a:prstGeom prst="ellipse">
            <a:avLst/>
          </a:prstGeom>
          <a:noFill/>
          <a:ln w="31750">
            <a:solidFill>
              <a:schemeClr val="accent3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0" name="Straight Connector 19"/>
          <p:cNvCxnSpPr>
            <a:stCxn id="16" idx="5"/>
            <a:endCxn id="19" idx="1"/>
          </p:cNvCxnSpPr>
          <p:nvPr/>
        </p:nvCxnSpPr>
        <p:spPr bwMode="auto">
          <a:xfrm>
            <a:off x="5580718" y="3628295"/>
            <a:ext cx="726603" cy="659408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Oval 56"/>
          <p:cNvSpPr>
            <a:spLocks noChangeAspect="1" noChangeArrowheads="1"/>
          </p:cNvSpPr>
          <p:nvPr/>
        </p:nvSpPr>
        <p:spPr bwMode="auto">
          <a:xfrm>
            <a:off x="6263693" y="3374008"/>
            <a:ext cx="297915" cy="297915"/>
          </a:xfrm>
          <a:prstGeom prst="ellipse">
            <a:avLst/>
          </a:prstGeom>
          <a:noFill/>
          <a:ln w="31750">
            <a:solidFill>
              <a:schemeClr val="accent3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2" name="Straight Connector 21"/>
          <p:cNvCxnSpPr>
            <a:stCxn id="16" idx="6"/>
            <a:endCxn id="21" idx="2"/>
          </p:cNvCxnSpPr>
          <p:nvPr/>
        </p:nvCxnSpPr>
        <p:spPr bwMode="auto">
          <a:xfrm>
            <a:off x="5624346" y="3522965"/>
            <a:ext cx="63934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56"/>
          <p:cNvSpPr>
            <a:spLocks noChangeAspect="1" noChangeArrowheads="1"/>
          </p:cNvSpPr>
          <p:nvPr/>
        </p:nvSpPr>
        <p:spPr bwMode="auto">
          <a:xfrm>
            <a:off x="5326431" y="3374008"/>
            <a:ext cx="297915" cy="29791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36" name="Oval 56"/>
          <p:cNvSpPr>
            <a:spLocks noChangeAspect="1" noChangeArrowheads="1"/>
          </p:cNvSpPr>
          <p:nvPr/>
        </p:nvSpPr>
        <p:spPr bwMode="auto">
          <a:xfrm>
            <a:off x="2891207" y="2954490"/>
            <a:ext cx="297915" cy="29791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28" name="Straight Connector 27"/>
          <p:cNvCxnSpPr>
            <a:stCxn id="25" idx="7"/>
            <a:endCxn id="16" idx="3"/>
          </p:cNvCxnSpPr>
          <p:nvPr/>
        </p:nvCxnSpPr>
        <p:spPr bwMode="auto">
          <a:xfrm flipV="1">
            <a:off x="4882936" y="3628295"/>
            <a:ext cx="487123" cy="649934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Oval 56"/>
          <p:cNvSpPr>
            <a:spLocks noChangeAspect="1" noChangeArrowheads="1"/>
          </p:cNvSpPr>
          <p:nvPr/>
        </p:nvSpPr>
        <p:spPr bwMode="auto">
          <a:xfrm>
            <a:off x="3930865" y="5095192"/>
            <a:ext cx="297915" cy="297915"/>
          </a:xfrm>
          <a:prstGeom prst="ellipse">
            <a:avLst/>
          </a:prstGeom>
          <a:noFill/>
          <a:ln w="31750">
            <a:solidFill>
              <a:schemeClr val="accent3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2" name="Straight Connector 31"/>
          <p:cNvCxnSpPr>
            <a:stCxn id="31" idx="7"/>
            <a:endCxn id="25" idx="3"/>
          </p:cNvCxnSpPr>
          <p:nvPr/>
        </p:nvCxnSpPr>
        <p:spPr bwMode="auto">
          <a:xfrm flipV="1">
            <a:off x="4185152" y="4488888"/>
            <a:ext cx="487124" cy="649932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56"/>
          <p:cNvSpPr>
            <a:spLocks noChangeAspect="1" noChangeArrowheads="1"/>
          </p:cNvSpPr>
          <p:nvPr/>
        </p:nvSpPr>
        <p:spPr bwMode="auto">
          <a:xfrm>
            <a:off x="4628649" y="4234600"/>
            <a:ext cx="297915" cy="29791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  <p:cxnSp>
        <p:nvCxnSpPr>
          <p:cNvPr id="30" name="Straight Connector 29"/>
          <p:cNvCxnSpPr>
            <a:stCxn id="25" idx="7"/>
            <a:endCxn id="16" idx="3"/>
          </p:cNvCxnSpPr>
          <p:nvPr/>
        </p:nvCxnSpPr>
        <p:spPr bwMode="auto">
          <a:xfrm flipV="1">
            <a:off x="4882935" y="3628294"/>
            <a:ext cx="487125" cy="649935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Oval 56"/>
          <p:cNvSpPr>
            <a:spLocks noChangeAspect="1" noChangeArrowheads="1"/>
          </p:cNvSpPr>
          <p:nvPr/>
        </p:nvSpPr>
        <p:spPr bwMode="auto">
          <a:xfrm>
            <a:off x="1932300" y="3391234"/>
            <a:ext cx="297915" cy="29791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9155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10" grpId="0" animBg="1"/>
      <p:bldP spid="12" grpId="0" animBg="1"/>
      <p:bldP spid="17" grpId="0" animBg="1"/>
      <p:bldP spid="19" grpId="0" animBg="1"/>
      <p:bldP spid="21" grpId="0" animBg="1"/>
      <p:bldP spid="16" grpId="0" animBg="1"/>
      <p:bldP spid="36" grpId="0" animBg="1"/>
      <p:bldP spid="31" grpId="0" animBg="1"/>
      <p:bldP spid="2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12761" y="6473250"/>
            <a:ext cx="1905000" cy="457200"/>
          </a:xfrm>
        </p:spPr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53</a:t>
            </a:fld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13997" y="951804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Number of trees formed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97" y="951804"/>
                <a:ext cx="914400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/>
              <p:cNvSpPr txBox="1">
                <a:spLocks noChangeArrowheads="1"/>
              </p:cNvSpPr>
              <p:nvPr/>
            </p:nvSpPr>
            <p:spPr bwMode="auto">
              <a:xfrm>
                <a:off x="13997" y="1454574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Time of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</a:t>
                </a:r>
                <a:r>
                  <a:rPr lang="en-US" sz="28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iteration is 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97" y="1454574"/>
                <a:ext cx="914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 t="-11765" b="-329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0" y="96747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Fredman-Tarjan</a:t>
            </a:r>
            <a:r>
              <a:rPr lang="en-US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r>
              <a:rPr lang="en-US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(1987</a:t>
            </a:r>
            <a:r>
              <a:rPr lang="en-US" kern="0" dirty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)</a:t>
            </a:r>
            <a:endParaRPr lang="en-US" kern="0" dirty="0" smtClean="0">
              <a:solidFill>
                <a:srgbClr val="C0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"/>
              <p:cNvSpPr txBox="1">
                <a:spLocks noChangeArrowheads="1"/>
              </p:cNvSpPr>
              <p:nvPr/>
            </p:nvSpPr>
            <p:spPr bwMode="auto">
              <a:xfrm>
                <a:off x="13997" y="2024598"/>
                <a:ext cx="9144000" cy="539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97" y="2024598"/>
                <a:ext cx="9144000" cy="539315"/>
              </a:xfrm>
              <a:prstGeom prst="rect">
                <a:avLst/>
              </a:prstGeom>
              <a:blipFill rotWithShape="0">
                <a:blip r:embed="rId4"/>
                <a:stretch>
                  <a:fillRect t="-7865" b="-314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"/>
              <p:cNvSpPr txBox="1">
                <a:spLocks noChangeArrowheads="1"/>
              </p:cNvSpPr>
              <p:nvPr/>
            </p:nvSpPr>
            <p:spPr bwMode="auto">
              <a:xfrm>
                <a:off x="13997" y="2565877"/>
                <a:ext cx="9144000" cy="11909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ime of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</a:t>
                </a:r>
                <a:r>
                  <a:rPr lang="en-US" sz="28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iteration is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28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800" b="0" i="1" kern="0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8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f>
                      <m:fPr>
                        <m:ctrlP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8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sSub>
                          <m:sSubPr>
                            <m:ctrlP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8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 =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97" y="2565877"/>
                <a:ext cx="9144000" cy="1190967"/>
              </a:xfrm>
              <a:prstGeom prst="rect">
                <a:avLst/>
              </a:prstGeom>
              <a:blipFill rotWithShape="0">
                <a:blip r:embed="rId5"/>
                <a:stretch>
                  <a:fillRect t="-5128" b="-153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"/>
              <p:cNvSpPr txBox="1">
                <a:spLocks noChangeArrowheads="1"/>
              </p:cNvSpPr>
              <p:nvPr/>
            </p:nvSpPr>
            <p:spPr bwMode="auto">
              <a:xfrm>
                <a:off x="13997" y="3785091"/>
                <a:ext cx="9144000" cy="539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97" y="3785091"/>
                <a:ext cx="9144000" cy="53931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"/>
              <p:cNvSpPr txBox="1">
                <a:spLocks noChangeArrowheads="1"/>
              </p:cNvSpPr>
              <p:nvPr/>
            </p:nvSpPr>
            <p:spPr bwMode="auto">
              <a:xfrm>
                <a:off x="13997" y="4312000"/>
                <a:ext cx="9144000" cy="539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sz="28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8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kern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8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97" y="4312000"/>
                <a:ext cx="9144000" cy="5393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"/>
              <p:cNvSpPr txBox="1">
                <a:spLocks noChangeArrowheads="1"/>
              </p:cNvSpPr>
              <p:nvPr/>
            </p:nvSpPr>
            <p:spPr bwMode="auto">
              <a:xfrm>
                <a:off x="13997" y="4838910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⟹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Last iteration</a:t>
                </a:r>
                <a:endParaRPr lang="en-US" sz="28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97" y="4838910"/>
                <a:ext cx="9144000" cy="523220"/>
              </a:xfrm>
              <a:prstGeom prst="rect">
                <a:avLst/>
              </a:prstGeom>
              <a:blipFill rotWithShape="0">
                <a:blip r:embed="rId8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"/>
              <p:cNvSpPr txBox="1">
                <a:spLocks noChangeArrowheads="1"/>
              </p:cNvSpPr>
              <p:nvPr/>
            </p:nvSpPr>
            <p:spPr bwMode="auto">
              <a:xfrm>
                <a:off x="13997" y="5448519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Number of iterations is  </a:t>
                </a:r>
                <a14:m>
                  <m:oMath xmlns:m="http://schemas.openxmlformats.org/officeDocument/2006/math">
                    <m:r>
                      <a:rPr lang="en-US" sz="2800" b="0" i="0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8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97" y="5448519"/>
                <a:ext cx="9144000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"/>
              <p:cNvSpPr txBox="1">
                <a:spLocks noChangeArrowheads="1"/>
              </p:cNvSpPr>
              <p:nvPr/>
            </p:nvSpPr>
            <p:spPr bwMode="auto">
              <a:xfrm>
                <a:off x="13997" y="6026597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Total running time is 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800" b="0" i="0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𝛽</m:t>
                    </m:r>
                    <m:d>
                      <m:dPr>
                        <m:ctrlP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8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8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97" y="6026597"/>
                <a:ext cx="9144000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11765" b="-329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23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4" grpId="0"/>
      <p:bldP spid="15" grpId="0"/>
      <p:bldP spid="16" grpId="0"/>
      <p:bldP spid="17" grpId="0"/>
      <p:bldP spid="18" grpId="0"/>
      <p:bldP spid="2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4"/>
              <p:cNvSpPr txBox="1">
                <a:spLocks noChangeArrowheads="1"/>
              </p:cNvSpPr>
              <p:nvPr/>
            </p:nvSpPr>
            <p:spPr bwMode="auto">
              <a:xfrm>
                <a:off x="0" y="437456"/>
                <a:ext cx="9144000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func>
                      <m:funcPr>
                        <m:ctrlPr>
                          <a:rPr lang="en-US" kern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ea typeface="ＭＳ Ｐゴシック" charset="-128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kern="0">
                                <a:solidFill>
                                  <a:srgbClr val="C00000"/>
                                </a:solidFill>
                                <a:latin typeface="Arial" panose="020B0604020202020204" pitchFamily="34" charset="0"/>
                                <a:ea typeface="ＭＳ Ｐゴシック" charset="-128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kern="0">
                                <a:solidFill>
                                  <a:srgbClr val="C00000"/>
                                </a:solidFill>
                                <a:latin typeface="Arial" panose="020B0604020202020204" pitchFamily="34" charset="0"/>
                                <a:ea typeface="ＭＳ Ｐゴシック" charset="-128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kern="0">
                                <a:solidFill>
                                  <a:srgbClr val="C00000"/>
                                </a:solidFill>
                                <a:latin typeface="Arial" panose="020B0604020202020204" pitchFamily="34" charset="0"/>
                                <a:ea typeface="ＭＳ Ｐゴシック" charset="-128"/>
                                <a:cs typeface="Arial" panose="020B0604020202020204" pitchFamily="34" charset="0"/>
                              </a:rPr>
                              <m:t>∗</m:t>
                            </m:r>
                          </m:sup>
                        </m:sSup>
                      </m:fName>
                      <m:e>
                        <m:r>
                          <a:rPr lang="en-US" kern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ea typeface="ＭＳ Ｐゴシック" charset="-128"/>
                            <a:cs typeface="Arial" panose="020B0604020202020204" pitchFamily="34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kern="0" dirty="0">
                    <a:solidFill>
                      <a:srgbClr val="C00000"/>
                    </a:solidFill>
                    <a:latin typeface="Arial" panose="020B0604020202020204" pitchFamily="34" charset="0"/>
                    <a:ea typeface="ＭＳ Ｐゴシック" charset="-128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kern="0">
                        <a:solidFill>
                          <a:srgbClr val="C00000"/>
                        </a:solidFill>
                        <a:latin typeface="Arial" panose="020B0604020202020204" pitchFamily="34" charset="0"/>
                        <a:ea typeface="ＭＳ Ｐゴシック" charset="-128"/>
                        <a:cs typeface="Arial" panose="020B0604020202020204" pitchFamily="34" charset="0"/>
                      </a:rPr>
                      <m:t>𝛽</m:t>
                    </m:r>
                    <m:d>
                      <m:dPr>
                        <m:ctrlPr>
                          <a:rPr lang="en-US" kern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ea typeface="ＭＳ Ｐゴシック" charset="-128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kern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ea typeface="ＭＳ Ｐゴシック" charset="-128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kern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ea typeface="ＭＳ Ｐゴシック" charset="-128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kern="0">
                            <a:solidFill>
                              <a:srgbClr val="C00000"/>
                            </a:solidFill>
                            <a:latin typeface="Arial" panose="020B0604020202020204" pitchFamily="34" charset="0"/>
                            <a:ea typeface="ＭＳ Ｐゴシック" charset="-128"/>
                            <a:cs typeface="Arial" panose="020B0604020202020204" pitchFamily="34" charset="0"/>
                          </a:rPr>
                          <m:t>𝑛</m:t>
                        </m:r>
                      </m:e>
                    </m:d>
                  </m:oMath>
                </a14:m>
                <a:endParaRPr lang="en-US" kern="0" dirty="0">
                  <a:solidFill>
                    <a:srgbClr val="C00000"/>
                  </a:solidFill>
                  <a:latin typeface="Arial" panose="020B0604020202020204" pitchFamily="34" charset="0"/>
                  <a:ea typeface="ＭＳ Ｐゴシック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37456"/>
                <a:ext cx="9144000" cy="769441"/>
              </a:xfrm>
              <a:prstGeom prst="rect">
                <a:avLst/>
              </a:prstGeom>
              <a:blipFill>
                <a:blip r:embed="rId3"/>
                <a:stretch>
                  <a:fillRect t="-16667" b="-365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0" y="3287238"/>
                <a:ext cx="9144000" cy="618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87238"/>
                <a:ext cx="9144000" cy="618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2500" y="4218794"/>
                <a:ext cx="9144000" cy="7913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0" dirty="0" smtClean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func>
                      <m:func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fName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" y="4218794"/>
                <a:ext cx="9144000" cy="7913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-9990" y="5074421"/>
                <a:ext cx="9144000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≤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fName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fName>
                        <m:e>
                          <m:box>
                            <m:boxPr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</m:e>
                      </m:func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90" y="5074421"/>
                <a:ext cx="9144000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469688" y="1590750"/>
                <a:ext cx="4944261" cy="618246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8" y="1590750"/>
                <a:ext cx="4944261" cy="61824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0" y="2237820"/>
                <a:ext cx="9144000" cy="82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(…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)…)))</m:t>
                    </m:r>
                  </m:oMath>
                </a14:m>
                <a:r>
                  <a:rPr lang="en-US" sz="3200" dirty="0" smtClean="0">
                    <a:solidFill>
                      <a:schemeClr val="accent2"/>
                    </a:solidFill>
                  </a:rPr>
                  <a:t> </a:t>
                </a:r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37820"/>
                <a:ext cx="9144000" cy="829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eft Brace 16"/>
          <p:cNvSpPr/>
          <p:nvPr/>
        </p:nvSpPr>
        <p:spPr bwMode="auto">
          <a:xfrm rot="5400000" flipV="1">
            <a:off x="6042018" y="1393016"/>
            <a:ext cx="307299" cy="178936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300915" y="1602214"/>
                <a:ext cx="37962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 smtClean="0">
                    <a:solidFill>
                      <a:schemeClr val="accent2"/>
                    </a:solidFill>
                  </a:rPr>
                  <a:t> times</a:t>
                </a:r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915" y="1602214"/>
                <a:ext cx="3796276" cy="584775"/>
              </a:xfrm>
              <a:prstGeom prst="rect">
                <a:avLst/>
              </a:prstGeom>
              <a:blipFill>
                <a:blip r:embed="rId9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13253" y="5928514"/>
                <a:ext cx="9144000" cy="787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 smtClean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200" dirty="0" smtClean="0"/>
                  <a:t>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3" y="5928514"/>
                <a:ext cx="9144000" cy="787716"/>
              </a:xfrm>
              <a:prstGeom prst="rect">
                <a:avLst/>
              </a:prstGeom>
              <a:blipFill>
                <a:blip r:embed="rId10"/>
                <a:stretch>
                  <a:fillRect b="-10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197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  <p:bldP spid="15" grpId="0"/>
      <p:bldP spid="16" grpId="0"/>
      <p:bldP spid="17" grpId="0" animBg="1"/>
      <p:bldP spid="18" grpId="0"/>
      <p:bldP spid="1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55</a:t>
            </a:fld>
            <a:endParaRPr lang="da-DK" dirty="0"/>
          </a:p>
        </p:txBody>
      </p:sp>
      <p:sp>
        <p:nvSpPr>
          <p:cNvPr id="3" name="TextBox 2"/>
          <p:cNvSpPr txBox="1"/>
          <p:nvPr/>
        </p:nvSpPr>
        <p:spPr>
          <a:xfrm>
            <a:off x="-15240" y="1925981"/>
            <a:ext cx="9144000" cy="70788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Bonus material</a:t>
            </a:r>
            <a:endParaRPr lang="en-US" sz="40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0556" y="2714275"/>
            <a:ext cx="9144000" cy="4924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600" dirty="0" smtClean="0">
                <a:cs typeface="Times New Roman" panose="02020603050405020304" pitchFamily="18" charset="0"/>
              </a:rPr>
              <a:t>Not covered in class this term</a:t>
            </a:r>
            <a:endParaRPr lang="he-IL" sz="2600" dirty="0"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7715" y="3818783"/>
            <a:ext cx="6202838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2400" dirty="0" smtClean="0">
                <a:cs typeface="Times New Roman" panose="02020603050405020304" pitchFamily="18" charset="0"/>
              </a:rPr>
              <a:t>“Careful. We don’t want to learn from this.”</a:t>
            </a:r>
            <a:r>
              <a:rPr lang="en-US" sz="2400" dirty="0">
                <a:cs typeface="Times New Roman" panose="02020603050405020304" pitchFamily="18" charset="0"/>
              </a:rPr>
              <a:t/>
            </a:r>
            <a:br>
              <a:rPr lang="en-US" sz="2400" dirty="0">
                <a:cs typeface="Times New Roman" panose="02020603050405020304" pitchFamily="18" charset="0"/>
              </a:rPr>
            </a:br>
            <a:r>
              <a:rPr lang="en-US" sz="2400" dirty="0" smtClean="0">
                <a:cs typeface="Times New Roman" panose="02020603050405020304" pitchFamily="18" charset="0"/>
              </a:rPr>
              <a:t>(Bill </a:t>
            </a:r>
            <a:r>
              <a:rPr lang="en-US" sz="2400" dirty="0">
                <a:cs typeface="Times New Roman" panose="02020603050405020304" pitchFamily="18" charset="0"/>
              </a:rPr>
              <a:t>Watterson, </a:t>
            </a:r>
            <a:r>
              <a:rPr lang="en-US" sz="2400" dirty="0" smtClean="0">
                <a:cs typeface="Times New Roman" panose="02020603050405020304" pitchFamily="18" charset="0"/>
              </a:rPr>
              <a:t>“Calvin and Hobbes”)</a:t>
            </a:r>
            <a:endParaRPr lang="he-IL" sz="2400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0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12761" y="6473250"/>
            <a:ext cx="1905000" cy="457200"/>
          </a:xfrm>
        </p:spPr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56</a:t>
            </a:fld>
            <a:endParaRPr lang="da-DK"/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3066" y="1041495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An improvement of the </a:t>
            </a:r>
            <a:r>
              <a:rPr lang="en-US" sz="280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Fredman-Tarjan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algorithm.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3066" y="2548558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Each </a:t>
            </a:r>
            <a:r>
              <a:rPr lang="en-US" sz="2800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packet 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is stored in a (tiny) Fibonacci heap.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 txBox="1">
                <a:spLocks noChangeArrowheads="1"/>
              </p:cNvSpPr>
              <p:nvPr/>
            </p:nvSpPr>
            <p:spPr bwMode="auto">
              <a:xfrm>
                <a:off x="3066" y="1579583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New ingredient: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edges of each vertex are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partitioned, arbitrarily, into </a:t>
                </a:r>
                <a:r>
                  <a:rPr lang="en-US" sz="28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packets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6" y="1579583"/>
                <a:ext cx="9144000" cy="954107"/>
              </a:xfrm>
              <a:prstGeom prst="rect">
                <a:avLst/>
              </a:prstGeom>
              <a:blipFill>
                <a:blip r:embed="rId2"/>
                <a:stretch>
                  <a:fillRect t="-6369" b="-17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3066" y="3086646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Instead of examining all edges touching a vertex,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we examine the lightest edge in each </a:t>
            </a:r>
            <a:r>
              <a:rPr lang="en-US" sz="2800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packet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If it is a self-loop, 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remove it and examine 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next edge, etc.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3066" y="5455484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For each tree we maintain a list of its packets. Edges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 these packets may lead to vertices in the same tree.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066" y="4486509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We cannot afford to </a:t>
            </a:r>
            <a:r>
              <a:rPr lang="en-US" sz="2800" i="1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contract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trees after each iteration.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Trees are maintained using a </a:t>
            </a:r>
            <a:r>
              <a:rPr lang="en-US" sz="2800" i="1" kern="0" dirty="0" smtClean="0">
                <a:solidFill>
                  <a:srgbClr val="CC00CC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union-find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data structure.</a:t>
            </a:r>
          </a:p>
        </p:txBody>
      </p:sp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3066" y="15905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Gabow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</a:t>
            </a:r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Galil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-Spencer-</a:t>
            </a:r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Tarjan</a:t>
            </a:r>
            <a:r>
              <a:rPr lang="en-US" sz="40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(1986)</a:t>
            </a:r>
          </a:p>
        </p:txBody>
      </p:sp>
    </p:spTree>
    <p:extLst>
      <p:ext uri="{BB962C8B-B14F-4D97-AF65-F5344CB8AC3E}">
        <p14:creationId xmlns:p14="http://schemas.microsoft.com/office/powerpoint/2010/main" val="200597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-6436" y="80050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Packets – Technical details:</a:t>
            </a:r>
            <a:endParaRPr lang="en-US" sz="2400" kern="0" dirty="0" smtClean="0">
              <a:solidFill>
                <a:schemeClr val="tx1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-6436" y="4022287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When trees merge, we concatenate their lists of packets.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/>
              <p:cNvSpPr txBox="1">
                <a:spLocks noChangeArrowheads="1"/>
              </p:cNvSpPr>
              <p:nvPr/>
            </p:nvSpPr>
            <p:spPr bwMode="auto">
              <a:xfrm>
                <a:off x="-6436" y="4457356"/>
                <a:ext cx="914400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both trees have a residual packet, we </a:t>
                </a:r>
                <a:r>
                  <a:rPr lang="en-US" sz="2400" i="1" kern="0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merge</a:t>
                </a:r>
                <a:r>
                  <a:rPr lang="en-US" sz="2400" kern="0" dirty="0" smtClean="0">
                    <a:solidFill>
                      <a:srgbClr val="33CC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two </a:t>
                </a:r>
                <a:br>
                  <a:rPr lang="en-US" sz="24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packets, using a </a:t>
                </a:r>
                <a:r>
                  <a:rPr lang="en-US" sz="2400" i="1" kern="0" dirty="0" smtClean="0">
                    <a:solidFill>
                      <a:srgbClr val="00B0F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meld</a:t>
                </a:r>
                <a:r>
                  <a:rPr lang="en-US" sz="24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operation. The new packet is residual </a:t>
                </a:r>
                <a:br>
                  <a:rPr lang="en-US" sz="24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and only if its (original) size is smaller than </a:t>
                </a:r>
                <a14:m>
                  <m:oMath xmlns:m="http://schemas.openxmlformats.org/officeDocument/2006/math">
                    <m:r>
                      <a:rPr lang="en-US" sz="24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436" y="4457356"/>
                <a:ext cx="9144000" cy="1200329"/>
              </a:xfrm>
              <a:prstGeom prst="rect">
                <a:avLst/>
              </a:prstGeom>
              <a:blipFill rotWithShape="0">
                <a:blip r:embed="rId3"/>
                <a:stretch>
                  <a:fillRect t="-3553" b="-111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-6436" y="6669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Gabow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</a:t>
            </a:r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Galil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-Spencer-</a:t>
            </a:r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Tarjan</a:t>
            </a:r>
            <a:r>
              <a:rPr lang="en-US" sz="40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(1986)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"/>
              <p:cNvSpPr txBox="1">
                <a:spLocks noChangeArrowheads="1"/>
              </p:cNvSpPr>
              <p:nvPr/>
            </p:nvSpPr>
            <p:spPr bwMode="auto">
              <a:xfrm>
                <a:off x="-6436" y="1624472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Initially, partition the edges of each vertex into </a:t>
                </a:r>
                <a:r>
                  <a:rPr lang="en-US" sz="24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packets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of size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and at most one </a:t>
                </a:r>
                <a:r>
                  <a:rPr lang="en-US" sz="2400" i="1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residual packet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of size less than </a:t>
                </a:r>
                <a14:m>
                  <m:oMath xmlns:m="http://schemas.openxmlformats.org/officeDocument/2006/math">
                    <m:r>
                      <a:rPr lang="en-US" sz="240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436" y="1624472"/>
                <a:ext cx="9144000" cy="830997"/>
              </a:xfrm>
              <a:prstGeom prst="rect">
                <a:avLst/>
              </a:prstGeom>
              <a:blipFill>
                <a:blip r:embed="rId4"/>
                <a:stretch>
                  <a:fillRect t="-5109" b="-160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4"/>
          <p:cNvSpPr txBox="1">
            <a:spLocks noChangeArrowheads="1"/>
          </p:cNvSpPr>
          <p:nvPr/>
        </p:nvSpPr>
        <p:spPr bwMode="auto">
          <a:xfrm>
            <a:off x="-6436" y="3233274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 the beginning of each iteration, </a:t>
            </a:r>
            <a:b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each </a:t>
            </a:r>
            <a:r>
              <a:rPr lang="en-US" sz="24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tree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has a list of packets associated with it.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"/>
              <p:cNvSpPr txBox="1">
                <a:spLocks noChangeArrowheads="1"/>
              </p:cNvSpPr>
              <p:nvPr/>
            </p:nvSpPr>
            <p:spPr bwMode="auto">
              <a:xfrm>
                <a:off x="-6436" y="1204792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an (integer) parameter.</a:t>
                </a:r>
              </a:p>
            </p:txBody>
          </p:sp>
        </mc:Choice>
        <mc:Fallback xmlns="">
          <p:sp>
            <p:nvSpPr>
              <p:cNvPr id="1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436" y="1204792"/>
                <a:ext cx="9144000" cy="461665"/>
              </a:xfrm>
              <a:prstGeom prst="rect">
                <a:avLst/>
              </a:prstGeom>
              <a:blipFill>
                <a:blip r:embed="rId5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-6436" y="2428873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Packets have edges removed from them.</a:t>
            </a:r>
            <a:b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For simplicity, we consider their </a:t>
            </a:r>
            <a:r>
              <a:rPr lang="en-US" sz="24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original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size.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"/>
              <p:cNvSpPr txBox="1">
                <a:spLocks noChangeArrowheads="1"/>
              </p:cNvSpPr>
              <p:nvPr/>
            </p:nvSpPr>
            <p:spPr bwMode="auto">
              <a:xfrm>
                <a:off x="-6436" y="6043527"/>
                <a:ext cx="9144000" cy="657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Number of packets in the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-th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iteration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 </m:t>
                    </m:r>
                    <m:f>
                      <m:fPr>
                        <m:ctrlPr>
                          <a:rPr lang="en-US" sz="24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𝑝</m:t>
                        </m:r>
                      </m:den>
                    </m:f>
                    <m:r>
                      <a:rPr lang="en-US" sz="24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kern="0" dirty="0" smtClean="0">
                  <a:solidFill>
                    <a:schemeClr val="accent2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436" y="6043527"/>
                <a:ext cx="9144000" cy="657231"/>
              </a:xfrm>
              <a:prstGeom prst="rect">
                <a:avLst/>
              </a:prstGeom>
              <a:blipFill>
                <a:blip r:embed="rId6"/>
                <a:stretch>
                  <a:fillRect b="-27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"/>
              <p:cNvSpPr txBox="1">
                <a:spLocks noChangeArrowheads="1"/>
              </p:cNvSpPr>
              <p:nvPr/>
            </p:nvSpPr>
            <p:spPr bwMode="auto">
              <a:xfrm>
                <a:off x="-6436" y="5631090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All packets are of size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2400" kern="0" dirty="0" smtClean="0">
                    <a:solidFill>
                      <a:schemeClr val="accent2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436" y="5631090"/>
                <a:ext cx="9144000" cy="461665"/>
              </a:xfrm>
              <a:prstGeom prst="rect">
                <a:avLst/>
              </a:prstGeom>
              <a:blipFill>
                <a:blip r:embed="rId7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59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  <p:bldP spid="14" grpId="0"/>
      <p:bldP spid="15" grpId="0"/>
      <p:bldP spid="17" grpId="0"/>
      <p:bldP spid="18" grpId="0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7212761" y="6473250"/>
            <a:ext cx="1905000" cy="457200"/>
          </a:xfrm>
        </p:spPr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58</a:t>
            </a:fld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/>
              <p:cNvSpPr txBox="1">
                <a:spLocks noChangeArrowheads="1"/>
              </p:cNvSpPr>
              <p:nvPr/>
            </p:nvSpPr>
            <p:spPr bwMode="auto">
              <a:xfrm>
                <a:off x="5354" y="2555736"/>
                <a:ext cx="9144000" cy="9913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Time of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</a:t>
                </a:r>
                <a:r>
                  <a:rPr lang="en-US" sz="26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iteration is 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6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6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  <m:r>
                                  <a:rPr lang="en-US" sz="26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sz="26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den>
                            </m:f>
                            <m: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6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6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6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6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26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4" y="2555736"/>
                <a:ext cx="9144000" cy="9913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"/>
              <p:cNvSpPr txBox="1">
                <a:spLocks noChangeArrowheads="1"/>
              </p:cNvSpPr>
              <p:nvPr/>
            </p:nvSpPr>
            <p:spPr bwMode="auto">
              <a:xfrm>
                <a:off x="5354" y="3586321"/>
                <a:ext cx="9144000" cy="507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As before, choose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26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6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4" y="3586321"/>
                <a:ext cx="9144000" cy="507383"/>
              </a:xfrm>
              <a:prstGeom prst="rect">
                <a:avLst/>
              </a:prstGeom>
              <a:blipFill>
                <a:blip r:embed="rId3"/>
                <a:stretch>
                  <a:fillRect t="-7143" b="-2976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"/>
              <p:cNvSpPr txBox="1">
                <a:spLocks noChangeArrowheads="1"/>
              </p:cNvSpPr>
              <p:nvPr/>
            </p:nvSpPr>
            <p:spPr bwMode="auto">
              <a:xfrm>
                <a:off x="5354" y="4129817"/>
                <a:ext cx="9144000" cy="9114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600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2600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2600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600" i="1" ker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600" i="1" ker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6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6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6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kern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600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600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sz="2600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600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600" i="1" ker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600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600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600" i="1" ker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600" b="0" i="1" kern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6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4" y="4129817"/>
                <a:ext cx="9144000" cy="9114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"/>
              <p:cNvSpPr txBox="1">
                <a:spLocks noChangeArrowheads="1"/>
              </p:cNvSpPr>
              <p:nvPr/>
            </p:nvSpPr>
            <p:spPr bwMode="auto">
              <a:xfrm>
                <a:off x="5354" y="5604768"/>
                <a:ext cx="91440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Number of iterations is </a:t>
                </a:r>
                <a14:m>
                  <m:oMath xmlns:m="http://schemas.openxmlformats.org/officeDocument/2006/math">
                    <m:r>
                      <a:rPr lang="en-US" sz="2600" b="0" i="0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6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4" y="5604768"/>
                <a:ext cx="9144000" cy="492443"/>
              </a:xfrm>
              <a:prstGeom prst="rect">
                <a:avLst/>
              </a:prstGeom>
              <a:blipFill>
                <a:blip r:embed="rId5"/>
                <a:stretch>
                  <a:fillRect t="-9877" b="-308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"/>
              <p:cNvSpPr txBox="1">
                <a:spLocks noChangeArrowheads="1"/>
              </p:cNvSpPr>
              <p:nvPr/>
            </p:nvSpPr>
            <p:spPr bwMode="auto">
              <a:xfrm>
                <a:off x="5354" y="6116683"/>
                <a:ext cx="91440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Total running time is 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6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𝛽</m:t>
                            </m:r>
                            <m:d>
                              <m:dPr>
                                <m:ctrlPr>
                                  <a:rPr lang="en-US" sz="26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6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sz="26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2600" i="1" ker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ＭＳ Ｐゴシック" charset="-128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6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4" y="6116683"/>
                <a:ext cx="9144000" cy="492443"/>
              </a:xfrm>
              <a:prstGeom prst="rect">
                <a:avLst/>
              </a:prstGeom>
              <a:blipFill>
                <a:blip r:embed="rId6"/>
                <a:stretch>
                  <a:fillRect t="-9877" b="-308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0" y="159056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Gabow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</a:t>
            </a:r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Galil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-Spencer-</a:t>
            </a:r>
            <a:r>
              <a:rPr lang="en-US" sz="4000" kern="0" dirty="0" err="1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Tarjan</a:t>
            </a:r>
            <a:r>
              <a:rPr lang="en-US" sz="4000" kern="0" dirty="0" smtClean="0">
                <a:solidFill>
                  <a:srgbClr val="00B05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 </a:t>
            </a:r>
            <a:r>
              <a:rPr lang="en-US" sz="4000" kern="0" dirty="0" smtClean="0">
                <a:solidFill>
                  <a:srgbClr val="C0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(1986)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4"/>
              <p:cNvSpPr txBox="1">
                <a:spLocks noChangeArrowheads="1"/>
              </p:cNvSpPr>
              <p:nvPr/>
            </p:nvSpPr>
            <p:spPr bwMode="auto">
              <a:xfrm>
                <a:off x="5354" y="1367481"/>
                <a:ext cx="9144000" cy="1125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At the end of the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</a:t>
                </a:r>
                <a:r>
                  <a:rPr lang="en-US" sz="26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iteration, each tree has at least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packets associated with it. </a:t>
                </a:r>
                <a:r>
                  <a:rPr lang="en-US" sz="2600" kern="0" dirty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Hence,</a:t>
                </a:r>
                <a:r>
                  <a:rPr lang="en-US" sz="2600" kern="0" dirty="0">
                    <a:solidFill>
                      <a:schemeClr val="accent2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</m:t>
                    </m:r>
                    <m:d>
                      <m:dPr>
                        <m:ctrlP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den>
                        </m:f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600" i="1" ker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6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600" i="1" ker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6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4" y="1367481"/>
                <a:ext cx="9144000" cy="1125308"/>
              </a:xfrm>
              <a:prstGeom prst="rect">
                <a:avLst/>
              </a:prstGeom>
              <a:blipFill>
                <a:blip r:embed="rId7"/>
                <a:stretch>
                  <a:fillRect t="-4324" b="-162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4"/>
              <p:cNvSpPr txBox="1">
                <a:spLocks noChangeArrowheads="1"/>
              </p:cNvSpPr>
              <p:nvPr/>
            </p:nvSpPr>
            <p:spPr bwMode="auto">
              <a:xfrm>
                <a:off x="5354" y="5084804"/>
                <a:ext cx="91440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Choose 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2600" b="0" i="0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6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sz="26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6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600" i="1" ker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54" y="5084804"/>
                <a:ext cx="9144000" cy="492443"/>
              </a:xfrm>
              <a:prstGeom prst="rect">
                <a:avLst/>
              </a:prstGeom>
              <a:blipFill>
                <a:blip r:embed="rId8"/>
                <a:stretch>
                  <a:fillRect t="-11111" b="-308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"/>
              <p:cNvSpPr txBox="1">
                <a:spLocks noChangeArrowheads="1"/>
              </p:cNvSpPr>
              <p:nvPr/>
            </p:nvSpPr>
            <p:spPr bwMode="auto">
              <a:xfrm>
                <a:off x="920" y="874483"/>
                <a:ext cx="91440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Total time for removing edges from packets –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kern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sz="26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600" b="0" i="0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600" b="0" i="1" kern="0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6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" y="874483"/>
                <a:ext cx="9144000" cy="492443"/>
              </a:xfrm>
              <a:prstGeom prst="rect">
                <a:avLst/>
              </a:prstGeom>
              <a:blipFill>
                <a:blip r:embed="rId9"/>
                <a:stretch>
                  <a:fillRect t="-9877" b="-308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681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8" grpId="0"/>
      <p:bldP spid="20" grpId="0"/>
      <p:bldP spid="22" grpId="0"/>
      <p:bldP spid="23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12255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6000" kern="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Ackermann’s function</a:t>
            </a:r>
            <a:br>
              <a:rPr lang="en-US" sz="6000" kern="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</a:br>
            <a:r>
              <a:rPr lang="en-US" sz="3600" kern="0" dirty="0" smtClean="0"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(one of many similar variants)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44570" y="1673001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0" y="1673001"/>
                <a:ext cx="914400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4570" y="2342556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=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,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0" y="2342556"/>
                <a:ext cx="914400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4570" y="3012111"/>
                <a:ext cx="9144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, 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0" y="3012111"/>
                <a:ext cx="91440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4570" y="3832596"/>
                <a:ext cx="4944261" cy="7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70" y="3832596"/>
                <a:ext cx="4944261" cy="70916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37470" y="3710127"/>
                <a:ext cx="379627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 smtClean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times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70" y="3710127"/>
                <a:ext cx="3796276" cy="954107"/>
              </a:xfrm>
              <a:prstGeom prst="rect">
                <a:avLst/>
              </a:prstGeom>
              <a:blipFill rotWithShape="0">
                <a:blip r:embed="rId6"/>
                <a:stretch>
                  <a:fillRect t="-7051" b="-17308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Up Arrow 2"/>
          <p:cNvSpPr/>
          <p:nvPr/>
        </p:nvSpPr>
        <p:spPr bwMode="auto">
          <a:xfrm rot="16200000">
            <a:off x="5799436" y="3950943"/>
            <a:ext cx="528424" cy="472476"/>
          </a:xfrm>
          <a:prstGeom prst="upArrow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69688" y="4830901"/>
                <a:ext cx="4944261" cy="618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88" y="4830901"/>
                <a:ext cx="4944261" cy="6182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5477971"/>
                <a:ext cx="9144000" cy="829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(…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)…)))</m:t>
                    </m:r>
                  </m:oMath>
                </a14:m>
                <a:r>
                  <a:rPr lang="en-US" sz="3200" dirty="0" smtClean="0"/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77971"/>
                <a:ext cx="9144000" cy="82933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/>
          <p:cNvSpPr/>
          <p:nvPr/>
        </p:nvSpPr>
        <p:spPr bwMode="auto">
          <a:xfrm rot="5400000" flipV="1">
            <a:off x="6042018" y="4633167"/>
            <a:ext cx="307299" cy="1789360"/>
          </a:xfrm>
          <a:prstGeom prst="leftBrace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00915" y="4842365"/>
                <a:ext cx="37962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 smtClean="0"/>
                  <a:t> times</a:t>
                </a:r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915" y="4842365"/>
                <a:ext cx="3796276" cy="584775"/>
              </a:xfrm>
              <a:prstGeom prst="rect">
                <a:avLst/>
              </a:prstGeom>
              <a:blipFill rotWithShape="0">
                <a:blip r:embed="rId9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03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3" grpId="0" animBg="1"/>
      <p:bldP spid="9" grpId="0"/>
      <p:bldP spid="10" grpId="0"/>
      <p:bldP spid="11" grpId="0" animBg="1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589053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6000" kern="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Ackermann’s function</a:t>
            </a:r>
            <a:endParaRPr lang="en-US" sz="3600" kern="0" dirty="0" smtClean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357793" y="3411850"/>
                <a:ext cx="24284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793" y="3411850"/>
                <a:ext cx="2428414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099870" y="2224730"/>
                <a:ext cx="4944261" cy="709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b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870" y="2224730"/>
                <a:ext cx="4944261" cy="70916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357793" y="4223810"/>
                <a:ext cx="24284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793" y="4223810"/>
                <a:ext cx="2428414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34125" y="4945835"/>
                <a:ext cx="6475751" cy="870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d>
                      <m:dPr>
                        <m:begChr m:val=""/>
                        <m:endChr m:val="}"/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⋰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sup>
                            </m:sSup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</a:t>
                </a:r>
                <a:r>
                  <a:rPr lang="en-US" sz="3200" dirty="0" smtClean="0"/>
                  <a:t>(Tower)</a:t>
                </a:r>
                <a:endParaRPr lang="en-US" sz="32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125" y="4945835"/>
                <a:ext cx="6475751" cy="870431"/>
              </a:xfrm>
              <a:prstGeom prst="rect">
                <a:avLst/>
              </a:prstGeom>
              <a:blipFill rotWithShape="0"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21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184323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6000" kern="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Ackermann’s function</a:t>
            </a:r>
            <a:endParaRPr lang="en-US" sz="5400" kern="0" dirty="0" smtClean="0">
              <a:solidFill>
                <a:srgbClr val="FF0000"/>
              </a:solidFill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0645047"/>
                  </p:ext>
                </p:extLst>
              </p:nvPr>
            </p:nvGraphicFramePr>
            <p:xfrm>
              <a:off x="659568" y="1426983"/>
              <a:ext cx="8019736" cy="3433763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74635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4635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74635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74635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03432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32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}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⋰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sup>
                                      </m:sSup>
                                    </m:sup>
                                  </m:sSup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16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32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</a:t>
                          </a:r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sSup>
                                          <m:sSupPr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p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sup>
                                    </m:sSup>
                                  </m:sup>
                                </m:sSup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he-IL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he-IL" sz="32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0645047"/>
                  </p:ext>
                </p:extLst>
              </p:nvPr>
            </p:nvGraphicFramePr>
            <p:xfrm>
              <a:off x="659568" y="1426983"/>
              <a:ext cx="8019736" cy="3334767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746354"/>
                    <a:gridCol w="1746354"/>
                    <a:gridCol w="1746354"/>
                    <a:gridCol w="1746354"/>
                    <a:gridCol w="1034320"/>
                  </a:tblGrid>
                  <a:tr h="57912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1053" r="-359930" b="-4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699" t="-1053" r="-261189" b="-4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1053" r="-160279" b="-4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1049" t="-1053" r="-60839" b="-4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endParaRPr lang="he-IL" sz="3200" dirty="0"/>
                        </a:p>
                      </a:txBody>
                      <a:tcPr anchor="ctr"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101053" r="-359930" b="-3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699" t="-101053" r="-261189" b="-3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101053" r="-160279" b="-3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1049" t="-101053" r="-60839" b="-3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4706" t="-101053" r="-2353" b="-378947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201053" r="-359930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699" t="-201053" r="-261189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201053" r="-160279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1049" t="-201053" r="-60839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4706" t="-201053" r="-2353" b="-278947"/>
                          </a:stretch>
                        </a:blipFill>
                      </a:tcPr>
                    </a:tc>
                  </a:tr>
                  <a:tr h="735394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236364" r="-359930" b="-1190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699" t="-236364" r="-261189" b="-1190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236364" r="-160279" b="-1190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1049" t="-236364" r="-60839" b="-1190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4706" t="-236364" r="-2353" b="-119008"/>
                          </a:stretch>
                        </a:blipFill>
                      </a:tcPr>
                    </a:tc>
                  </a:tr>
                  <a:tr h="862013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48" t="-286620" r="-359930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699" t="-286620" r="-261189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0000" t="-286620" r="-160279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1049" t="-286620" r="-60839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674706" t="-286620" r="-2353" b="-140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9568" y="1466045"/>
                <a:ext cx="4047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8" y="1466045"/>
                <a:ext cx="404738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76659" y="1286323"/>
                <a:ext cx="4047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59" y="1286323"/>
                <a:ext cx="404738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 bwMode="auto">
          <a:xfrm>
            <a:off x="659568" y="1426983"/>
            <a:ext cx="1021829" cy="623837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0" y="493931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 smtClean="0"/>
              <a:t>Grows </a:t>
            </a:r>
            <a:r>
              <a:rPr lang="en-US" sz="3200" b="0" i="1" dirty="0" smtClean="0">
                <a:solidFill>
                  <a:srgbClr val="FF0000"/>
                </a:solidFill>
              </a:rPr>
              <a:t>EXTREMELY</a:t>
            </a:r>
            <a:r>
              <a:rPr lang="en-US" sz="3200" b="0" dirty="0" smtClean="0"/>
              <a:t> fast!</a:t>
            </a:r>
            <a:endParaRPr lang="en-US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2500" y="5541419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0" dirty="0" smtClean="0"/>
              <a:t>Ackermann’s function is </a:t>
            </a:r>
            <a:r>
              <a:rPr lang="en-US" sz="3200" b="0" i="1" dirty="0" smtClean="0"/>
              <a:t>recursive</a:t>
            </a:r>
            <a:r>
              <a:rPr lang="en-US" sz="3200" b="0" dirty="0" smtClean="0"/>
              <a:t> </a:t>
            </a:r>
            <a:br>
              <a:rPr lang="en-US" sz="3200" b="0" dirty="0" smtClean="0"/>
            </a:br>
            <a:r>
              <a:rPr lang="en-US" sz="3200" b="0" dirty="0" smtClean="0"/>
              <a:t>but not </a:t>
            </a:r>
            <a:r>
              <a:rPr lang="en-US" sz="3200" b="0" i="1" dirty="0" smtClean="0"/>
              <a:t>primitive recursive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77636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>
            <a:spLocks noChangeArrowheads="1"/>
          </p:cNvSpPr>
          <p:nvPr/>
        </p:nvSpPr>
        <p:spPr bwMode="auto">
          <a:xfrm>
            <a:off x="0" y="426556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kern="0" dirty="0" smtClean="0">
                <a:solidFill>
                  <a:srgbClr val="FF0000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Inverse Ackermann’s function</a:t>
            </a:r>
            <a:endParaRPr lang="en-US" sz="4800" kern="0" dirty="0" smtClean="0">
              <a:latin typeface="Arial" panose="020B0604020202020204" pitchFamily="34" charset="0"/>
              <a:ea typeface="ＭＳ Ｐゴシック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16997" y="1984890"/>
                <a:ext cx="57100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)≥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997" y="1984890"/>
                <a:ext cx="5710006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16997" y="2691920"/>
                <a:ext cx="5710006" cy="968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997" y="2691920"/>
                <a:ext cx="5710006" cy="9687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0" y="134321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Row inverses: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716997" y="3653787"/>
                <a:ext cx="57100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997" y="3653787"/>
                <a:ext cx="5710006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0" y="4330843"/>
                <a:ext cx="9144000" cy="618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30843"/>
                <a:ext cx="9144000" cy="6188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500" y="5202763"/>
                <a:ext cx="9144000" cy="6188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|"/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fName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" y="5202763"/>
                <a:ext cx="9144000" cy="61882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9990" y="5819853"/>
                <a:ext cx="9144000" cy="658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≤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fName>
                        <m:e>
                          <m: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fName>
                        <m:e>
                          <m:box>
                            <m:boxPr>
                              <m:ctrlPr>
                                <a:rPr lang="en-US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box>
                        </m:e>
                      </m:func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90" y="5819853"/>
                <a:ext cx="9144000" cy="65889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893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  <p:bldP spid="13" grpId="0"/>
      <p:bldP spid="9" grpId="0"/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ZWICK@FZFMRKMFUVWYY57I" val="51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usepackage[ruled,vlined]{algorithm2e}&#10;&#10;\newcommand{\MAKESET}{\mbox{{\tt make}-{\tt set}}}&#10;\newcommand{\UNION}{{\tt union}}&#10;\newcommand{\FIND}{{\tt find}}&#10;\newcommand{\LINK}{{\tt link}}&#10;&#10;\newcommand{\LEVEL}{\ensuremath{\textit{level\/}}}&#10;\newcommand{\INDEX}{\ensuremath{\textit{index\/}}}&#10;\newcommand{\RANK}{\ensuremath{\textit{rank\/}}}&#10;&#10;\begin{document}&#10;\parbox{2.2in}{&#10;\begin{function}[H]&#10;\SetVline \dontprintsemicolon \BlankLine&#10;%&#10;\eIf{$x.\RANK&gt;y.\RANK$}&#10;{$y.p\gets x$}&#10;{$x.p\gets y$ \;&#10; \If{$x.\RANK=y.\RANK$}{$y.\RANK\gets y.\RANK+1$}&#10;}&#10;\caption{\LINK($x,y$)}&#10;\end{function}&#10;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60"/>
  <p:tag name="PICTUREFILESIZE" val="3638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usepackage[ruled,vlined]{algorithm2e}&#10;&#10;\newcommand{\MAKESET}{\mbox{{\tt make}-{\tt set}}}&#10;\newcommand{\UNION}{{\tt union}}&#10;\newcommand{\FIND}{{\tt find}}&#10;\newcommand{\LINK}{{\tt link}}&#10;&#10;\newcommand{\LEVEL}{\ensuremath{\textit{level\/}}}&#10;\newcommand{\INDEX}{\ensuremath{\textit{index\/}}}&#10;\newcommand{\RANK}{\ensuremath{\textit{rank\/}}}&#10;&#10;\begin{document}&#10;\parbox{1.8in}{&#10;\begin{function}[H]&#10;\SetVline \dontprintsemicolon \BlankLine&#10;%&#10;\If{$x.p\ne x$}&#10;{$x.p\gets \FIND(x.p)$}&#10;\Return{$x.p$}&#10;&#10;\caption{\FIND($x$)}&#10;\end{function}&#10;}&#10;\end{document}&#10;"/>
  <p:tag name="FILENAME" val="TP_tmp"/>
  <p:tag name="FORMAT" val="png256"/>
  <p:tag name="RES" val="1200"/>
  <p:tag name="BLEND" val="0"/>
  <p:tag name="TRANSPARENT" val="0"/>
  <p:tag name="TBUG" val="0"/>
  <p:tag name="ALLOWFS" val="0"/>
  <p:tag name="ORIGWIDTH" val="131"/>
  <p:tag name="PICTUREFILESIZE" val="2195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usepackage[ruled,vlined]{algorithm2e}&#10;&#10;\newcommand{\MAKESET}{\mbox{{\tt make}-{\tt set}}}&#10;\newcommand{\UNION}{{\tt union}}&#10;\newcommand{\FIND}{{\tt find}}&#10;\newcommand{\LINK}{{\tt link}}&#10;&#10;\newcommand{\LEVEL}{\ensuremath{\textit{level\/}}}&#10;\newcommand{\INDEX}{\ensuremath{\textit{index\/}}}&#10;\newcommand{\RANK}{\ensuremath{\textit{rank\/}}}&#10;&#10;\begin{document}&#10;\parbox{1.8in}{&#10;% \makeatletter&#10;% \renewcommand{\@algocf@funcname}{Func}&#10;% \makeatother&#10;% \renewcommand{\algorithmcfname}{Func}&#10;\begin{function}[H]&#10;% \renewcommand{\algorithmcfname}{Func}&#10;%&#10;% \SetVline&#10;\dontprintsemicolon &#10;%\BlankLine&#10;%&#10;$x\gets \mbox{\tt new-item}()$&#10;$x.\mbox{\it info}\gets i$\;&#10;$x.p\gets x$\;&#10;$x.\RANK\gets 0$\;&#10;\Return{$x$}&#10;\caption{\rm\mbox{\MAKESET}($i$)}&#10;\end{function}&#10;}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131"/>
  <p:tag name="PICTUREFILESIZE" val="269395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&#10;\pagestyle{empty}&#10;\usepackage[ruled,vlined]{algorithm2e}&#10;&#10;\newcommand{\MAKESET}{\mbox{{\tt make}-{\tt set}}}&#10;\newcommand{\UNION}{{\tt union}}&#10;\newcommand{\FIND}{{\tt find}}&#10;\newcommand{\LINK}{{\tt link}}&#10;&#10;\newcommand{\LEVEL}{\ensuremath{\textit{level\/}}}&#10;\newcommand{\INDEX}{\ensuremath{\textit{index\/}}}&#10;\newcommand{\RANK}{\ensuremath{\textit{rank\/}}}&#10;&#10;\begin{document}&#10;\parbox{2.2in}{&#10;\begin{function}[H]&#10;\SetVline \dontprintsemicolon \BlankLine&#10;%&#10;$\LINK(\FIND(x),\FIND(y))$\;&#10;\caption{\UNION($x,y$)}&#10;\end{function}&#10;}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bmp256"/>
  <p:tag name="ORIGWIDTH" val="160"/>
  <p:tag name="PICTUREFILESIZE" val="1513834"/>
</p:tagLst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17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1">
        <a:spAutoFit/>
      </a:bodyPr>
      <a:lstStyle>
        <a:defPPr algn="ctr">
          <a:defRPr dirty="0">
            <a:cs typeface="Times New Roman" panose="02020603050405020304" pitchFamily="18" charset="0"/>
          </a:defRPr>
        </a:defPPr>
      </a:lstStyle>
    </a:tx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StarSymbol" charset="0"/>
          <a:buNone/>
          <a:tabLst/>
          <a:defRPr kumimoji="0" lang="en-GB" sz="3600" b="0" i="0" u="none" strike="noStrike" cap="none" normalizeH="0" baseline="0" smtClean="0">
            <a:ln>
              <a:noFill/>
            </a:ln>
            <a:effectLst/>
            <a:latin typeface="Arial" pitchFamily="34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24078</TotalTime>
  <Words>5993</Words>
  <Application>Microsoft Office PowerPoint</Application>
  <PresentationFormat>On-screen Show (4:3)</PresentationFormat>
  <Paragraphs>521</Paragraphs>
  <Slides>58</Slides>
  <Notes>13</Notes>
  <HiddenSlides>5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ＭＳ Ｐゴシック</vt:lpstr>
      <vt:lpstr>ＭＳ Ｐゴシック</vt:lpstr>
      <vt:lpstr>SimSun</vt:lpstr>
      <vt:lpstr>Arial</vt:lpstr>
      <vt:lpstr>Arial Unicode MS</vt:lpstr>
      <vt:lpstr>Cambria Math</vt:lpstr>
      <vt:lpstr>Comic Sans MS</vt:lpstr>
      <vt:lpstr>StarSymbol</vt:lpstr>
      <vt:lpstr>Symbol</vt:lpstr>
      <vt:lpstr>Times New Roman</vt:lpstr>
      <vt:lpstr>Wingdings</vt:lpstr>
      <vt:lpstr>Standarddesign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Disjoint Sets / Union-Find</vt:lpstr>
      <vt:lpstr>Union Find</vt:lpstr>
      <vt:lpstr>Union by rank</vt:lpstr>
      <vt:lpstr>Path Compression</vt:lpstr>
      <vt:lpstr>Analysis of Union-Find</vt:lpstr>
      <vt:lpstr>Union Find - 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 Probe Complexity</dc:title>
  <dc:creator>haimk</dc:creator>
  <cp:lastModifiedBy>Uri Zwick</cp:lastModifiedBy>
  <cp:revision>639</cp:revision>
  <dcterms:created xsi:type="dcterms:W3CDTF">2010-12-27T20:22:31Z</dcterms:created>
  <dcterms:modified xsi:type="dcterms:W3CDTF">2021-10-20T06:15:20Z</dcterms:modified>
</cp:coreProperties>
</file>