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40" r:id="rId2"/>
    <p:sldId id="841" r:id="rId3"/>
    <p:sldId id="842" r:id="rId4"/>
    <p:sldId id="843" r:id="rId5"/>
    <p:sldId id="844" r:id="rId6"/>
    <p:sldId id="845" r:id="rId7"/>
    <p:sldId id="846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854" r:id="rId16"/>
    <p:sldId id="856" r:id="rId17"/>
    <p:sldId id="855" r:id="rId18"/>
    <p:sldId id="857" r:id="rId19"/>
  </p:sldIdLst>
  <p:sldSz cx="9144000" cy="6858000" type="screen4x3"/>
  <p:notesSz cx="6845300" cy="9348788"/>
  <p:custDataLst>
    <p:tags r:id="rId22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FF33CC"/>
    <a:srgbClr val="33CC33"/>
    <a:srgbClr val="CC00CC"/>
    <a:srgbClr val="CC3300"/>
    <a:srgbClr val="0099FF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91" autoAdjust="0"/>
  </p:normalViewPr>
  <p:slideViewPr>
    <p:cSldViewPr snapToGrid="0" snapToObjects="1">
      <p:cViewPr varScale="1">
        <p:scale>
          <a:sx n="105" d="100"/>
          <a:sy n="105" d="100"/>
        </p:scale>
        <p:origin x="1830" y="96"/>
      </p:cViewPr>
      <p:guideLst>
        <p:guide orient="horz" pos="2069"/>
        <p:guide pos="126"/>
      </p:guideLst>
    </p:cSldViewPr>
  </p:slideViewPr>
  <p:outlineViewPr>
    <p:cViewPr>
      <p:scale>
        <a:sx n="33" d="100"/>
        <a:sy n="33" d="100"/>
      </p:scale>
      <p:origin x="0" y="-1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BF643B70-72F5-4B02-974E-5E4037605E6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87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40238"/>
            <a:ext cx="501967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AE625E25-DBEC-4BC3-AC7F-0F9EA8BA753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176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0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060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57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526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036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50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F73D6-241D-4BBB-BFEC-227D9ACB7202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89C0-034B-4629-98AF-BB6D02A1E0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C6F6B-35D0-4536-B3C2-37B802F3CA98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22EDA-3C43-40BD-977F-87699513D50A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52425"/>
            <a:ext cx="19431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52425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FAF06-9830-4676-B7DE-A24A875F9C71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750E-1E0E-4611-BC79-1B4E06425662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7408-BFB9-4F4B-B3E6-0E0B9555CF6E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F68C-BBD2-46E1-B90F-66FA6C5806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E4F3-E4B5-4CF0-86FF-C9E9C4A8D9FB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482C9-A053-4606-A934-19A999DF17D1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A10B-AFF9-439F-B4DF-ACB91EB5A23B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2AF0-5082-4FCD-AC9F-D1DCC37E724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A276-62C2-4EF6-BF67-0F520333651A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30BCC-4FE8-4323-9D37-EB2FF5EE1240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5471-09FF-451D-8B0B-9341A341AC58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EE813-DA2D-4777-91FF-653FB650E13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28E6C-00EA-4A9D-A529-A256D18F3259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2045-5F67-491E-BB82-F45F889CE58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452F-C285-4051-9771-43C3534AAE1C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C91C-9EEF-49BE-AA94-4E87577EEE09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18B8-5B6A-4ECF-A9E0-15E862929F1F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849B4-BABD-4604-B49B-AA22EABF32C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524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0812B7B-985F-4055-9F8F-BD4DB8581CAB}" type="datetime1">
              <a:rPr lang="en-US"/>
              <a:pPr>
                <a:defRPr/>
              </a:pPr>
              <a:t>11/15/2021</a:t>
            </a:fld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fld id="{17F3696A-42C3-494D-9C8C-06B87DB4B42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3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310.png"/><Relationship Id="rId9" Type="http://schemas.openxmlformats.org/officeDocument/2006/relationships/image" Target="../media/image42.png"/><Relationship Id="rId1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8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12" Type="http://schemas.openxmlformats.org/officeDocument/2006/relationships/image" Target="../media/image65.png"/><Relationship Id="rId17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7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54.png"/><Relationship Id="rId21" Type="http://schemas.openxmlformats.org/officeDocument/2006/relationships/image" Target="../media/image101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90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91.png"/><Relationship Id="rId5" Type="http://schemas.openxmlformats.org/officeDocument/2006/relationships/image" Target="../media/image56.png"/><Relationship Id="rId15" Type="http://schemas.openxmlformats.org/officeDocument/2006/relationships/image" Target="../media/image95.png"/><Relationship Id="rId10" Type="http://schemas.openxmlformats.org/officeDocument/2006/relationships/image" Target="../media/image61.png"/><Relationship Id="rId19" Type="http://schemas.openxmlformats.org/officeDocument/2006/relationships/image" Target="../media/image99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" Type="http://schemas.openxmlformats.org/officeDocument/2006/relationships/image" Target="../media/image104.pn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26.png"/><Relationship Id="rId2" Type="http://schemas.openxmlformats.org/officeDocument/2006/relationships/image" Target="../media/image103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1.png"/><Relationship Id="rId7" Type="http://schemas.openxmlformats.org/officeDocument/2006/relationships/image" Target="../media/image340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44.png"/><Relationship Id="rId5" Type="http://schemas.openxmlformats.org/officeDocument/2006/relationships/image" Target="../media/image320.png"/><Relationship Id="rId10" Type="http://schemas.openxmlformats.org/officeDocument/2006/relationships/image" Target="../media/image43.png"/><Relationship Id="rId4" Type="http://schemas.openxmlformats.org/officeDocument/2006/relationships/image" Target="../media/image310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60648"/>
            <a:ext cx="9144000" cy="1107996"/>
          </a:xfrm>
        </p:spPr>
        <p:txBody>
          <a:bodyPr>
            <a:spAutoFit/>
          </a:bodyPr>
          <a:lstStyle/>
          <a:p>
            <a:pPr eaLnBrk="1" hangingPunct="1"/>
            <a:r>
              <a:rPr lang="da-DK" alt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Algorithms</a:t>
            </a:r>
            <a:endParaRPr lang="en-US" altLang="en-US" sz="6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28800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5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Shortest Paths -</a:t>
            </a:r>
            <a:br>
              <a:rPr lang="en-US" sz="5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5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Cycles</a:t>
            </a:r>
            <a:endParaRPr lang="en-US" sz="5400" dirty="0" smtClean="0">
              <a:solidFill>
                <a:srgbClr val="0099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552575" y="3645024"/>
            <a:ext cx="6038850" cy="1212986"/>
            <a:chOff x="1032" y="2989"/>
            <a:chExt cx="3804" cy="744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032" y="2989"/>
              <a:ext cx="380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3399"/>
                  </a:solidFill>
                </a:rPr>
                <a:t>Uri Zwick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033" y="3321"/>
              <a:ext cx="38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CC33"/>
                  </a:solidFill>
                </a:rPr>
                <a:t>Tel Aviv University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7490" y="5044534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a-DK" sz="3200" kern="0" dirty="0" smtClean="0">
                <a:solidFill>
                  <a:srgbClr val="000000"/>
                </a:solidFill>
                <a:latin typeface="Arial"/>
              </a:rPr>
              <a:t>November 2015</a:t>
            </a:r>
            <a:br>
              <a:rPr lang="da-DK" sz="3200" kern="0" dirty="0" smtClean="0">
                <a:solidFill>
                  <a:srgbClr val="000000"/>
                </a:solidFill>
                <a:latin typeface="Arial"/>
              </a:rPr>
            </a:b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Modified</a:t>
            </a: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: December 5, </a:t>
            </a:r>
            <a:r>
              <a:rPr lang="da-DK" sz="2400" kern="0" dirty="0">
                <a:solidFill>
                  <a:srgbClr val="000000"/>
                </a:solidFill>
                <a:latin typeface="Arial"/>
              </a:rPr>
              <a:t>2017</a:t>
            </a:r>
            <a:br>
              <a:rPr lang="da-DK" sz="2400" kern="0" dirty="0">
                <a:solidFill>
                  <a:srgbClr val="000000"/>
                </a:solidFill>
                <a:latin typeface="Arial"/>
              </a:rPr>
            </a:b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Minor modificatins</a:t>
            </a:r>
            <a:r>
              <a:rPr lang="da-DK" sz="2400" kern="0" smtClean="0">
                <a:solidFill>
                  <a:srgbClr val="000000"/>
                </a:solidFill>
                <a:latin typeface="Arial"/>
              </a:rPr>
              <a:t>: November 17, 2021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3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10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-6532" y="20956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layer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1882" y="735495"/>
                <a:ext cx="9138462" cy="50013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contains many (at least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vertices.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2" y="735495"/>
                <a:ext cx="9138462" cy="500137"/>
              </a:xfrm>
              <a:prstGeom prst="rect">
                <a:avLst/>
              </a:prstGeom>
              <a:blipFill rotWithShape="0">
                <a:blip r:embed="rId3"/>
                <a:stretch>
                  <a:fillRect t="-1220" b="-2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267326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00963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4600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68237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01874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435509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83368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68" y="6235990"/>
                <a:ext cx="62126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87925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25" y="6235990"/>
                <a:ext cx="62126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02567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67" y="6235990"/>
                <a:ext cx="62126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83635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5" y="6235990"/>
                <a:ext cx="62126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56"/>
          <p:cNvSpPr>
            <a:spLocks noChangeAspect="1" noChangeArrowheads="1"/>
          </p:cNvSpPr>
          <p:nvPr/>
        </p:nvSpPr>
        <p:spPr bwMode="auto">
          <a:xfrm>
            <a:off x="1370616" y="3578382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s</a:t>
            </a:r>
            <a:endParaRPr lang="en-US" sz="2400" i="1" dirty="0"/>
          </a:p>
        </p:txBody>
      </p:sp>
      <p:sp>
        <p:nvSpPr>
          <p:cNvPr id="29" name="Oval 56"/>
          <p:cNvSpPr>
            <a:spLocks noChangeAspect="1" noChangeArrowheads="1"/>
          </p:cNvSpPr>
          <p:nvPr/>
        </p:nvSpPr>
        <p:spPr bwMode="auto">
          <a:xfrm>
            <a:off x="1370616" y="4388506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0" name="Oval 56"/>
          <p:cNvSpPr>
            <a:spLocks noChangeAspect="1" noChangeArrowheads="1"/>
          </p:cNvSpPr>
          <p:nvPr/>
        </p:nvSpPr>
        <p:spPr bwMode="auto">
          <a:xfrm>
            <a:off x="2610523" y="4012509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6" name="Straight Arrow Connector 5"/>
          <p:cNvCxnSpPr>
            <a:stCxn id="28" idx="4"/>
            <a:endCxn id="29" idx="0"/>
          </p:cNvCxnSpPr>
          <p:nvPr/>
        </p:nvCxnSpPr>
        <p:spPr bwMode="auto">
          <a:xfrm>
            <a:off x="1550616" y="3938382"/>
            <a:ext cx="0" cy="45012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 bwMode="auto">
          <a:xfrm flipV="1">
            <a:off x="1730616" y="4192509"/>
            <a:ext cx="879907" cy="37599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6446" y="3798371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46" y="3798371"/>
                <a:ext cx="62126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21853" y="3936713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53" y="3936713"/>
                <a:ext cx="62126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56"/>
          <p:cNvSpPr>
            <a:spLocks noChangeAspect="1" noChangeArrowheads="1"/>
          </p:cNvSpPr>
          <p:nvPr/>
        </p:nvSpPr>
        <p:spPr bwMode="auto">
          <a:xfrm>
            <a:off x="2613875" y="4749452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5" name="Oval 56"/>
          <p:cNvSpPr>
            <a:spLocks noChangeAspect="1" noChangeArrowheads="1"/>
          </p:cNvSpPr>
          <p:nvPr/>
        </p:nvSpPr>
        <p:spPr bwMode="auto">
          <a:xfrm>
            <a:off x="3853782" y="4373455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36" name="Straight Arrow Connector 35"/>
          <p:cNvCxnSpPr>
            <a:stCxn id="34" idx="6"/>
            <a:endCxn id="35" idx="2"/>
          </p:cNvCxnSpPr>
          <p:nvPr/>
        </p:nvCxnSpPr>
        <p:spPr bwMode="auto">
          <a:xfrm flipV="1">
            <a:off x="2973875" y="4553455"/>
            <a:ext cx="879907" cy="37599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Oval 56"/>
          <p:cNvSpPr>
            <a:spLocks noChangeAspect="1" noChangeArrowheads="1"/>
          </p:cNvSpPr>
          <p:nvPr/>
        </p:nvSpPr>
        <p:spPr bwMode="auto">
          <a:xfrm>
            <a:off x="6311434" y="3891200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8" name="Oval 56"/>
          <p:cNvSpPr>
            <a:spLocks noChangeAspect="1" noChangeArrowheads="1"/>
          </p:cNvSpPr>
          <p:nvPr/>
        </p:nvSpPr>
        <p:spPr bwMode="auto">
          <a:xfrm>
            <a:off x="7545069" y="4525855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39" name="Straight Arrow Connector 38"/>
          <p:cNvCxnSpPr>
            <a:stCxn id="37" idx="6"/>
            <a:endCxn id="38" idx="2"/>
          </p:cNvCxnSpPr>
          <p:nvPr/>
        </p:nvCxnSpPr>
        <p:spPr bwMode="auto">
          <a:xfrm>
            <a:off x="6671434" y="4071200"/>
            <a:ext cx="873635" cy="63465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" name="Straight Arrow Connector 39"/>
          <p:cNvCxnSpPr>
            <a:stCxn id="30" idx="4"/>
            <a:endCxn id="34" idx="0"/>
          </p:cNvCxnSpPr>
          <p:nvPr/>
        </p:nvCxnSpPr>
        <p:spPr bwMode="auto">
          <a:xfrm>
            <a:off x="2790523" y="4372509"/>
            <a:ext cx="3352" cy="37694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Oval 56"/>
          <p:cNvSpPr>
            <a:spLocks noChangeAspect="1" noChangeArrowheads="1"/>
          </p:cNvSpPr>
          <p:nvPr/>
        </p:nvSpPr>
        <p:spPr bwMode="auto">
          <a:xfrm>
            <a:off x="7546821" y="5206650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44" name="Straight Arrow Connector 43"/>
          <p:cNvCxnSpPr>
            <a:stCxn id="38" idx="4"/>
            <a:endCxn id="43" idx="0"/>
          </p:cNvCxnSpPr>
          <p:nvPr/>
        </p:nvCxnSpPr>
        <p:spPr bwMode="auto">
          <a:xfrm>
            <a:off x="7725069" y="4885855"/>
            <a:ext cx="1752" cy="3207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Oval 56"/>
          <p:cNvSpPr>
            <a:spLocks noChangeAspect="1" noChangeArrowheads="1"/>
          </p:cNvSpPr>
          <p:nvPr/>
        </p:nvSpPr>
        <p:spPr bwMode="auto">
          <a:xfrm>
            <a:off x="5077797" y="350317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47" name="Oval 56"/>
          <p:cNvSpPr>
            <a:spLocks noChangeAspect="1" noChangeArrowheads="1"/>
          </p:cNvSpPr>
          <p:nvPr/>
        </p:nvSpPr>
        <p:spPr bwMode="auto">
          <a:xfrm>
            <a:off x="5077797" y="4166560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48" name="Straight Arrow Connector 47"/>
          <p:cNvCxnSpPr>
            <a:stCxn id="35" idx="6"/>
            <a:endCxn id="47" idx="2"/>
          </p:cNvCxnSpPr>
          <p:nvPr/>
        </p:nvCxnSpPr>
        <p:spPr bwMode="auto">
          <a:xfrm flipV="1">
            <a:off x="4213782" y="4346560"/>
            <a:ext cx="864015" cy="2068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-1882" y="1200389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Assign the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∪…∪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 potential of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2" y="1200389"/>
                <a:ext cx="913846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 bwMode="auto">
          <a:xfrm flipV="1">
            <a:off x="5257797" y="3863175"/>
            <a:ext cx="0" cy="30338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3" name="Straight Arrow Connector 52"/>
          <p:cNvCxnSpPr>
            <a:stCxn id="46" idx="6"/>
            <a:endCxn id="37" idx="2"/>
          </p:cNvCxnSpPr>
          <p:nvPr/>
        </p:nvCxnSpPr>
        <p:spPr bwMode="auto">
          <a:xfrm>
            <a:off x="5437797" y="3683175"/>
            <a:ext cx="873637" cy="38802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-1882" y="1626811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Assign the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∪…∪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 potential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2" y="1626811"/>
                <a:ext cx="9138462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56"/>
          <p:cNvSpPr>
            <a:spLocks noChangeAspect="1" noChangeArrowheads="1"/>
          </p:cNvSpPr>
          <p:nvPr/>
        </p:nvSpPr>
        <p:spPr bwMode="auto">
          <a:xfrm>
            <a:off x="5077797" y="4829945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50" name="Oval 56"/>
          <p:cNvSpPr>
            <a:spLocks noChangeAspect="1" noChangeArrowheads="1"/>
          </p:cNvSpPr>
          <p:nvPr/>
        </p:nvSpPr>
        <p:spPr bwMode="auto">
          <a:xfrm>
            <a:off x="5077797" y="5493330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51" name="Straight Arrow Connector 50"/>
          <p:cNvCxnSpPr>
            <a:stCxn id="35" idx="6"/>
            <a:endCxn id="42" idx="2"/>
          </p:cNvCxnSpPr>
          <p:nvPr/>
        </p:nvCxnSpPr>
        <p:spPr bwMode="auto">
          <a:xfrm>
            <a:off x="4213782" y="4553455"/>
            <a:ext cx="864015" cy="4564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52" name="Oval 56"/>
          <p:cNvSpPr>
            <a:spLocks noChangeAspect="1" noChangeArrowheads="1"/>
          </p:cNvSpPr>
          <p:nvPr/>
        </p:nvSpPr>
        <p:spPr bwMode="auto">
          <a:xfrm>
            <a:off x="3863555" y="5221892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54" name="Straight Arrow Connector 53"/>
          <p:cNvCxnSpPr>
            <a:stCxn id="52" idx="6"/>
            <a:endCxn id="42" idx="2"/>
          </p:cNvCxnSpPr>
          <p:nvPr/>
        </p:nvCxnSpPr>
        <p:spPr bwMode="auto">
          <a:xfrm flipV="1">
            <a:off x="4223555" y="5009945"/>
            <a:ext cx="854242" cy="39194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cxnSp>
        <p:nvCxnSpPr>
          <p:cNvPr id="58" name="Straight Arrow Connector 57"/>
          <p:cNvCxnSpPr>
            <a:stCxn id="52" idx="6"/>
            <a:endCxn id="50" idx="2"/>
          </p:cNvCxnSpPr>
          <p:nvPr/>
        </p:nvCxnSpPr>
        <p:spPr bwMode="auto">
          <a:xfrm>
            <a:off x="4223555" y="5401892"/>
            <a:ext cx="854242" cy="27143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678680" y="3139440"/>
            <a:ext cx="3535680" cy="3108960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1882" y="2053233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are no longer negative. No negative vertices introduced.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2" y="2053233"/>
                <a:ext cx="9138462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-1882" y="2479655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There are new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edges. Need to </a:t>
                </a:r>
                <a:r>
                  <a:rPr lang="en-US" sz="2400" dirty="0" err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recompute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2" y="2479655"/>
                <a:ext cx="9138462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urved Connector 61"/>
          <p:cNvCxnSpPr>
            <a:stCxn id="50" idx="4"/>
            <a:endCxn id="34" idx="4"/>
          </p:cNvCxnSpPr>
          <p:nvPr/>
        </p:nvCxnSpPr>
        <p:spPr bwMode="auto">
          <a:xfrm rot="5400000" flipH="1">
            <a:off x="3653897" y="4249430"/>
            <a:ext cx="743878" cy="2463922"/>
          </a:xfrm>
          <a:prstGeom prst="curvedConnector3">
            <a:avLst>
              <a:gd name="adj1" fmla="val -92193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824434" y="6097817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434" y="6097817"/>
                <a:ext cx="621267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015790" y="4607179"/>
                <a:ext cx="970180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60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90" y="4607179"/>
                <a:ext cx="970180" cy="1015663"/>
              </a:xfrm>
              <a:prstGeom prst="rect">
                <a:avLst/>
              </a:prstGeom>
              <a:blipFill rotWithShape="0">
                <a:blip r:embed="rId15"/>
                <a:stretch>
                  <a:fillRect l="-5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0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/>
      <p:bldP spid="41" grpId="0"/>
      <p:bldP spid="42" grpId="0" animBg="1"/>
      <p:bldP spid="50" grpId="0" animBg="1"/>
      <p:bldP spid="12" grpId="0" animBg="1"/>
      <p:bldP spid="59" grpId="0"/>
      <p:bldP spid="61" grpId="0"/>
      <p:bldP spid="63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87123" y="292758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23" y="2927589"/>
                <a:ext cx="4539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11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210611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05523" y="2672829"/>
            <a:ext cx="1138680" cy="270000"/>
            <a:chOff x="2610523" y="3998709"/>
            <a:chExt cx="1138680" cy="270000"/>
          </a:xfrm>
        </p:grpSpPr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2610523" y="39987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5" name="Oval 56"/>
            <p:cNvSpPr>
              <a:spLocks noChangeAspect="1" noChangeArrowheads="1"/>
            </p:cNvSpPr>
            <p:nvPr/>
          </p:nvSpPr>
          <p:spPr bwMode="auto">
            <a:xfrm>
              <a:off x="3479203" y="39987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 bwMode="auto">
            <a:xfrm>
              <a:off x="2880523" y="4133709"/>
              <a:ext cx="59868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961043" y="2672829"/>
            <a:ext cx="1138680" cy="270000"/>
            <a:chOff x="2762923" y="4151109"/>
            <a:chExt cx="1138680" cy="270000"/>
          </a:xfrm>
        </p:grpSpPr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2762923" y="41511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3631603" y="41511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12" name="Straight Arrow Connector 11"/>
            <p:cNvCxnSpPr>
              <a:stCxn id="10" idx="6"/>
              <a:endCxn id="11" idx="2"/>
            </p:cNvCxnSpPr>
            <p:nvPr/>
          </p:nvCxnSpPr>
          <p:spPr bwMode="auto">
            <a:xfrm>
              <a:off x="3032923" y="4286109"/>
              <a:ext cx="59868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5018443" y="2672829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 bwMode="auto">
          <a:xfrm>
            <a:off x="5288443" y="2807829"/>
            <a:ext cx="5986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5" idx="6"/>
            <a:endCxn id="10" idx="2"/>
          </p:cNvCxnSpPr>
          <p:nvPr/>
        </p:nvCxnSpPr>
        <p:spPr bwMode="auto">
          <a:xfrm>
            <a:off x="1844203" y="2807829"/>
            <a:ext cx="111684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 bwMode="auto">
          <a:xfrm>
            <a:off x="4099723" y="2807829"/>
            <a:ext cx="91872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43723" y="294282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23" y="2942829"/>
                <a:ext cx="4539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9243" y="294282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43" y="2942829"/>
                <a:ext cx="4539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8844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43" y="2306948"/>
                <a:ext cx="62126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104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043" y="2306948"/>
                <a:ext cx="62126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7552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3" y="2306948"/>
                <a:ext cx="62126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-1016" y="3885708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the set of vertices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by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edges.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" y="3885708"/>
                <a:ext cx="9138462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66" y="4333308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acyclic,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the only vertex on the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" y="4333308"/>
                <a:ext cx="9138462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28290" y="2328096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90" y="2328096"/>
                <a:ext cx="21083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57143" r="-2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65133" y="2306948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33" y="2306948"/>
                <a:ext cx="21083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57143" r="-2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222" y="4780908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(We cannot reach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edges if the path is ‘maximal’.)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" y="4780908"/>
                <a:ext cx="9138462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3217" y="5228508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Decrease the potential of all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by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" y="5228508"/>
                <a:ext cx="9138462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360" y="5676108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no longer negative. No new negative vertices.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" y="5676108"/>
                <a:ext cx="9138462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6027419" y="1627909"/>
            <a:ext cx="3031653" cy="2322920"/>
            <a:chOff x="6027419" y="1627909"/>
            <a:chExt cx="3031653" cy="2322920"/>
          </a:xfrm>
        </p:grpSpPr>
        <p:sp>
          <p:nvSpPr>
            <p:cNvPr id="30" name="Isosceles Triangle 29"/>
            <p:cNvSpPr/>
            <p:nvPr/>
          </p:nvSpPr>
          <p:spPr bwMode="auto">
            <a:xfrm rot="16200000">
              <a:off x="5941765" y="1746814"/>
              <a:ext cx="2289669" cy="2118361"/>
            </a:xfrm>
            <a:prstGeom prst="triangle">
              <a:avLst/>
            </a:prstGeom>
            <a:noFill/>
            <a:ln w="317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56"/>
            <p:cNvSpPr>
              <a:spLocks noChangeAspect="1" noChangeArrowheads="1"/>
            </p:cNvSpPr>
            <p:nvPr/>
          </p:nvSpPr>
          <p:spPr bwMode="auto">
            <a:xfrm>
              <a:off x="6553363" y="2732477"/>
              <a:ext cx="144000" cy="144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968550" y="2444108"/>
              <a:ext cx="144000" cy="681869"/>
              <a:chOff x="6964843" y="2444108"/>
              <a:chExt cx="144000" cy="681869"/>
            </a:xfrm>
          </p:grpSpPr>
          <p:sp>
            <p:nvSpPr>
              <p:cNvPr id="35" name="Oval 56"/>
              <p:cNvSpPr>
                <a:spLocks noChangeAspect="1" noChangeArrowheads="1"/>
              </p:cNvSpPr>
              <p:nvPr/>
            </p:nvSpPr>
            <p:spPr bwMode="auto">
              <a:xfrm>
                <a:off x="6964843" y="244410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36" name="Oval 56"/>
              <p:cNvSpPr>
                <a:spLocks noChangeAspect="1" noChangeArrowheads="1"/>
              </p:cNvSpPr>
              <p:nvPr/>
            </p:nvSpPr>
            <p:spPr bwMode="auto">
              <a:xfrm>
                <a:off x="6964843" y="298197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383737" y="2701149"/>
              <a:ext cx="144000" cy="684056"/>
              <a:chOff x="7398484" y="2701149"/>
              <a:chExt cx="144000" cy="684056"/>
            </a:xfrm>
          </p:grpSpPr>
          <p:sp>
            <p:nvSpPr>
              <p:cNvPr id="37" name="Oval 56"/>
              <p:cNvSpPr>
                <a:spLocks noChangeAspect="1" noChangeArrowheads="1"/>
              </p:cNvSpPr>
              <p:nvPr/>
            </p:nvSpPr>
            <p:spPr bwMode="auto">
              <a:xfrm>
                <a:off x="7398484" y="27011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38" name="Oval 56"/>
              <p:cNvSpPr>
                <a:spLocks noChangeAspect="1" noChangeArrowheads="1"/>
              </p:cNvSpPr>
              <p:nvPr/>
            </p:nvSpPr>
            <p:spPr bwMode="auto">
              <a:xfrm>
                <a:off x="7398484" y="324120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798924" y="2289669"/>
              <a:ext cx="144000" cy="1354763"/>
              <a:chOff x="7798924" y="2289669"/>
              <a:chExt cx="144000" cy="1354763"/>
            </a:xfrm>
          </p:grpSpPr>
          <p:sp>
            <p:nvSpPr>
              <p:cNvPr id="39" name="Oval 56"/>
              <p:cNvSpPr>
                <a:spLocks noChangeAspect="1" noChangeArrowheads="1"/>
              </p:cNvSpPr>
              <p:nvPr/>
            </p:nvSpPr>
            <p:spPr bwMode="auto">
              <a:xfrm>
                <a:off x="7798924" y="269325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40" name="Oval 56"/>
              <p:cNvSpPr>
                <a:spLocks noChangeAspect="1" noChangeArrowheads="1"/>
              </p:cNvSpPr>
              <p:nvPr/>
            </p:nvSpPr>
            <p:spPr bwMode="auto">
              <a:xfrm>
                <a:off x="7798924" y="309684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41" name="Oval 56"/>
              <p:cNvSpPr>
                <a:spLocks noChangeAspect="1" noChangeArrowheads="1"/>
              </p:cNvSpPr>
              <p:nvPr/>
            </p:nvSpPr>
            <p:spPr bwMode="auto">
              <a:xfrm>
                <a:off x="7798924" y="350043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42" name="Oval 56"/>
              <p:cNvSpPr>
                <a:spLocks noChangeAspect="1" noChangeArrowheads="1"/>
              </p:cNvSpPr>
              <p:nvPr/>
            </p:nvSpPr>
            <p:spPr bwMode="auto">
              <a:xfrm>
                <a:off x="7798924" y="228966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</p:grpSp>
        <p:cxnSp>
          <p:nvCxnSpPr>
            <p:cNvPr id="46" name="Straight Arrow Connector 45"/>
            <p:cNvCxnSpPr>
              <a:stCxn id="14" idx="6"/>
              <a:endCxn id="34" idx="2"/>
            </p:cNvCxnSpPr>
            <p:nvPr/>
          </p:nvCxnSpPr>
          <p:spPr bwMode="auto">
            <a:xfrm flipV="1">
              <a:off x="6157123" y="2804477"/>
              <a:ext cx="396240" cy="335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34" idx="7"/>
              <a:endCxn id="35" idx="3"/>
            </p:cNvCxnSpPr>
            <p:nvPr/>
          </p:nvCxnSpPr>
          <p:spPr bwMode="auto">
            <a:xfrm flipV="1">
              <a:off x="6676275" y="2567020"/>
              <a:ext cx="313363" cy="18654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34" idx="5"/>
              <a:endCxn id="36" idx="1"/>
            </p:cNvCxnSpPr>
            <p:nvPr/>
          </p:nvCxnSpPr>
          <p:spPr bwMode="auto">
            <a:xfrm>
              <a:off x="6676275" y="2855389"/>
              <a:ext cx="313363" cy="1476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36" idx="7"/>
              <a:endCxn id="37" idx="2"/>
            </p:cNvCxnSpPr>
            <p:nvPr/>
          </p:nvCxnSpPr>
          <p:spPr bwMode="auto">
            <a:xfrm flipV="1">
              <a:off x="7091462" y="2773149"/>
              <a:ext cx="292275" cy="22991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>
              <a:stCxn id="36" idx="5"/>
              <a:endCxn id="38" idx="1"/>
            </p:cNvCxnSpPr>
            <p:nvPr/>
          </p:nvCxnSpPr>
          <p:spPr bwMode="auto">
            <a:xfrm>
              <a:off x="7091462" y="3104889"/>
              <a:ext cx="313363" cy="15740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/>
            <p:cNvCxnSpPr>
              <a:stCxn id="38" idx="5"/>
              <a:endCxn id="41" idx="1"/>
            </p:cNvCxnSpPr>
            <p:nvPr/>
          </p:nvCxnSpPr>
          <p:spPr bwMode="auto">
            <a:xfrm>
              <a:off x="7506649" y="3364117"/>
              <a:ext cx="313363" cy="1574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38" idx="7"/>
              <a:endCxn id="40" idx="2"/>
            </p:cNvCxnSpPr>
            <p:nvPr/>
          </p:nvCxnSpPr>
          <p:spPr bwMode="auto">
            <a:xfrm flipV="1">
              <a:off x="7506649" y="3168845"/>
              <a:ext cx="292275" cy="934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38" idx="0"/>
              <a:endCxn id="39" idx="3"/>
            </p:cNvCxnSpPr>
            <p:nvPr/>
          </p:nvCxnSpPr>
          <p:spPr bwMode="auto">
            <a:xfrm flipV="1">
              <a:off x="7455737" y="2816169"/>
              <a:ext cx="364275" cy="42503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/>
            <p:cNvCxnSpPr>
              <a:stCxn id="37" idx="7"/>
              <a:endCxn id="42" idx="3"/>
            </p:cNvCxnSpPr>
            <p:nvPr/>
          </p:nvCxnSpPr>
          <p:spPr bwMode="auto">
            <a:xfrm flipV="1">
              <a:off x="7506649" y="2412581"/>
              <a:ext cx="313363" cy="30965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7477465" y="2229756"/>
                  <a:ext cx="21083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8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465" y="2229756"/>
                  <a:ext cx="21083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4" r="-588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56"/>
            <p:cNvSpPr>
              <a:spLocks noChangeAspect="1" noChangeArrowheads="1"/>
            </p:cNvSpPr>
            <p:nvPr/>
          </p:nvSpPr>
          <p:spPr bwMode="auto">
            <a:xfrm>
              <a:off x="8801837" y="2289669"/>
              <a:ext cx="144000" cy="144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84" name="Straight Arrow Connector 83"/>
            <p:cNvCxnSpPr>
              <a:stCxn id="42" idx="6"/>
              <a:endCxn id="83" idx="2"/>
            </p:cNvCxnSpPr>
            <p:nvPr/>
          </p:nvCxnSpPr>
          <p:spPr bwMode="auto">
            <a:xfrm>
              <a:off x="7942924" y="2361669"/>
              <a:ext cx="85891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Oval 56"/>
            <p:cNvSpPr>
              <a:spLocks noChangeAspect="1" noChangeArrowheads="1"/>
            </p:cNvSpPr>
            <p:nvPr/>
          </p:nvSpPr>
          <p:spPr bwMode="auto">
            <a:xfrm>
              <a:off x="8386200" y="1854241"/>
              <a:ext cx="144000" cy="144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88" name="Straight Arrow Connector 87"/>
            <p:cNvCxnSpPr>
              <a:stCxn id="42" idx="7"/>
              <a:endCxn id="87" idx="3"/>
            </p:cNvCxnSpPr>
            <p:nvPr/>
          </p:nvCxnSpPr>
          <p:spPr bwMode="auto">
            <a:xfrm flipV="1">
              <a:off x="7921836" y="1977153"/>
              <a:ext cx="485452" cy="33360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992799" y="1627909"/>
                  <a:ext cx="621267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799" y="1627909"/>
                  <a:ext cx="621267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437805" y="2358032"/>
                  <a:ext cx="621267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805" y="2358032"/>
                  <a:ext cx="621267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extBox 98"/>
          <p:cNvSpPr txBox="1"/>
          <p:nvPr/>
        </p:nvSpPr>
        <p:spPr>
          <a:xfrm>
            <a:off x="-5719" y="6123708"/>
            <a:ext cx="9138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But, there are new </a:t>
            </a:r>
            <a:r>
              <a:rPr 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edges.</a:t>
            </a:r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887123" y="2672829"/>
            <a:ext cx="270000" cy="27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028991" y="1836619"/>
                <a:ext cx="498746" cy="49244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991" y="1836619"/>
                <a:ext cx="498746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3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2" grpId="0"/>
      <p:bldP spid="92" grpId="0"/>
      <p:bldP spid="94" grpId="0"/>
      <p:bldP spid="99" grpId="0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60"/>
          <p:cNvSpPr/>
          <p:nvPr/>
        </p:nvSpPr>
        <p:spPr bwMode="auto">
          <a:xfrm rot="16200000">
            <a:off x="3388604" y="-874003"/>
            <a:ext cx="3992882" cy="7356330"/>
          </a:xfrm>
          <a:prstGeom prst="triangle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87123" y="292758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23" y="2927589"/>
                <a:ext cx="4539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12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210611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05523" y="2672829"/>
            <a:ext cx="1138680" cy="270000"/>
            <a:chOff x="2610523" y="3998709"/>
            <a:chExt cx="1138680" cy="270000"/>
          </a:xfrm>
        </p:grpSpPr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2610523" y="39987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 bwMode="auto">
            <a:xfrm>
              <a:off x="2880523" y="4133709"/>
              <a:ext cx="59868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" name="Oval 56"/>
            <p:cNvSpPr>
              <a:spLocks noChangeAspect="1" noChangeArrowheads="1"/>
            </p:cNvSpPr>
            <p:nvPr/>
          </p:nvSpPr>
          <p:spPr bwMode="auto">
            <a:xfrm>
              <a:off x="3479203" y="3998709"/>
              <a:ext cx="270000" cy="27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</p:grp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2961043" y="2672829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 bwMode="auto">
          <a:xfrm>
            <a:off x="3231043" y="2807829"/>
            <a:ext cx="5986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5018443" y="2672829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 bwMode="auto">
          <a:xfrm>
            <a:off x="5288443" y="2807829"/>
            <a:ext cx="5986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5" idx="6"/>
            <a:endCxn id="10" idx="2"/>
          </p:cNvCxnSpPr>
          <p:nvPr/>
        </p:nvCxnSpPr>
        <p:spPr bwMode="auto">
          <a:xfrm>
            <a:off x="1844203" y="2807829"/>
            <a:ext cx="111684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 bwMode="auto">
          <a:xfrm>
            <a:off x="4099723" y="2807829"/>
            <a:ext cx="91872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43723" y="294282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23" y="2942829"/>
                <a:ext cx="4539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9243" y="294282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43" y="2942829"/>
                <a:ext cx="4539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8844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43" y="2306948"/>
                <a:ext cx="62126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104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043" y="2306948"/>
                <a:ext cx="62126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7552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3" y="2306948"/>
                <a:ext cx="62126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-1016" y="4602109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the set of vertices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edges.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" y="4602109"/>
                <a:ext cx="9138462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729" y="5107640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contains a vertex preceding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on the path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negative cycle.</a:t>
                </a:r>
                <a:endParaRPr lang="en-US" sz="24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" y="5107640"/>
                <a:ext cx="9138462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28290" y="2328096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90" y="2328096"/>
                <a:ext cx="21083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57143" r="-2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65133" y="2306948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33" y="2306948"/>
                <a:ext cx="21083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57143" r="-2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474" y="5613171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Decrease the potential of all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by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" y="5613171"/>
                <a:ext cx="9138462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6027419" y="1627909"/>
            <a:ext cx="2918418" cy="2322920"/>
            <a:chOff x="6027419" y="1627909"/>
            <a:chExt cx="2918418" cy="2322920"/>
          </a:xfrm>
        </p:grpSpPr>
        <p:sp>
          <p:nvSpPr>
            <p:cNvPr id="30" name="Isosceles Triangle 29"/>
            <p:cNvSpPr/>
            <p:nvPr/>
          </p:nvSpPr>
          <p:spPr bwMode="auto">
            <a:xfrm rot="16200000">
              <a:off x="5941765" y="1746814"/>
              <a:ext cx="2289669" cy="2118361"/>
            </a:xfrm>
            <a:prstGeom prst="triangle">
              <a:avLst/>
            </a:prstGeom>
            <a:noFill/>
            <a:ln w="317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56"/>
            <p:cNvSpPr>
              <a:spLocks noChangeAspect="1" noChangeArrowheads="1"/>
            </p:cNvSpPr>
            <p:nvPr/>
          </p:nvSpPr>
          <p:spPr bwMode="auto">
            <a:xfrm>
              <a:off x="6553363" y="2732477"/>
              <a:ext cx="144000" cy="144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968550" y="2444108"/>
              <a:ext cx="144000" cy="681869"/>
              <a:chOff x="6964843" y="2444108"/>
              <a:chExt cx="144000" cy="681869"/>
            </a:xfrm>
          </p:grpSpPr>
          <p:sp>
            <p:nvSpPr>
              <p:cNvPr id="35" name="Oval 56"/>
              <p:cNvSpPr>
                <a:spLocks noChangeAspect="1" noChangeArrowheads="1"/>
              </p:cNvSpPr>
              <p:nvPr/>
            </p:nvSpPr>
            <p:spPr bwMode="auto">
              <a:xfrm>
                <a:off x="6964843" y="244410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36" name="Oval 56"/>
              <p:cNvSpPr>
                <a:spLocks noChangeAspect="1" noChangeArrowheads="1"/>
              </p:cNvSpPr>
              <p:nvPr/>
            </p:nvSpPr>
            <p:spPr bwMode="auto">
              <a:xfrm>
                <a:off x="6964843" y="298197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383737" y="2701149"/>
              <a:ext cx="144000" cy="684056"/>
              <a:chOff x="7398484" y="2701149"/>
              <a:chExt cx="144000" cy="684056"/>
            </a:xfrm>
          </p:grpSpPr>
          <p:sp>
            <p:nvSpPr>
              <p:cNvPr id="37" name="Oval 56"/>
              <p:cNvSpPr>
                <a:spLocks noChangeAspect="1" noChangeArrowheads="1"/>
              </p:cNvSpPr>
              <p:nvPr/>
            </p:nvSpPr>
            <p:spPr bwMode="auto">
              <a:xfrm>
                <a:off x="7398484" y="27011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38" name="Oval 56"/>
              <p:cNvSpPr>
                <a:spLocks noChangeAspect="1" noChangeArrowheads="1"/>
              </p:cNvSpPr>
              <p:nvPr/>
            </p:nvSpPr>
            <p:spPr bwMode="auto">
              <a:xfrm>
                <a:off x="7398484" y="324120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798924" y="2289669"/>
              <a:ext cx="144000" cy="1354763"/>
              <a:chOff x="7798924" y="2289669"/>
              <a:chExt cx="144000" cy="1354763"/>
            </a:xfrm>
          </p:grpSpPr>
          <p:sp>
            <p:nvSpPr>
              <p:cNvPr id="39" name="Oval 56"/>
              <p:cNvSpPr>
                <a:spLocks noChangeAspect="1" noChangeArrowheads="1"/>
              </p:cNvSpPr>
              <p:nvPr/>
            </p:nvSpPr>
            <p:spPr bwMode="auto">
              <a:xfrm>
                <a:off x="7798924" y="269325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40" name="Oval 56"/>
              <p:cNvSpPr>
                <a:spLocks noChangeAspect="1" noChangeArrowheads="1"/>
              </p:cNvSpPr>
              <p:nvPr/>
            </p:nvSpPr>
            <p:spPr bwMode="auto">
              <a:xfrm>
                <a:off x="7798924" y="309684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41" name="Oval 56"/>
              <p:cNvSpPr>
                <a:spLocks noChangeAspect="1" noChangeArrowheads="1"/>
              </p:cNvSpPr>
              <p:nvPr/>
            </p:nvSpPr>
            <p:spPr bwMode="auto">
              <a:xfrm>
                <a:off x="7798924" y="350043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  <p:sp>
            <p:nvSpPr>
              <p:cNvPr id="42" name="Oval 56"/>
              <p:cNvSpPr>
                <a:spLocks noChangeAspect="1" noChangeArrowheads="1"/>
              </p:cNvSpPr>
              <p:nvPr/>
            </p:nvSpPr>
            <p:spPr bwMode="auto">
              <a:xfrm>
                <a:off x="7798924" y="228966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i="1" dirty="0"/>
              </a:p>
            </p:txBody>
          </p:sp>
        </p:grpSp>
        <p:cxnSp>
          <p:nvCxnSpPr>
            <p:cNvPr id="46" name="Straight Arrow Connector 45"/>
            <p:cNvCxnSpPr>
              <a:stCxn id="14" idx="6"/>
              <a:endCxn id="34" idx="2"/>
            </p:cNvCxnSpPr>
            <p:nvPr/>
          </p:nvCxnSpPr>
          <p:spPr bwMode="auto">
            <a:xfrm flipV="1">
              <a:off x="6157123" y="2804477"/>
              <a:ext cx="396240" cy="335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34" idx="7"/>
              <a:endCxn id="35" idx="3"/>
            </p:cNvCxnSpPr>
            <p:nvPr/>
          </p:nvCxnSpPr>
          <p:spPr bwMode="auto">
            <a:xfrm flipV="1">
              <a:off x="6676275" y="2567020"/>
              <a:ext cx="313363" cy="18654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>
              <a:stCxn id="34" idx="5"/>
              <a:endCxn id="36" idx="1"/>
            </p:cNvCxnSpPr>
            <p:nvPr/>
          </p:nvCxnSpPr>
          <p:spPr bwMode="auto">
            <a:xfrm>
              <a:off x="6676275" y="2855389"/>
              <a:ext cx="313363" cy="1476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36" idx="7"/>
              <a:endCxn id="37" idx="2"/>
            </p:cNvCxnSpPr>
            <p:nvPr/>
          </p:nvCxnSpPr>
          <p:spPr bwMode="auto">
            <a:xfrm flipV="1">
              <a:off x="7091462" y="2773149"/>
              <a:ext cx="292275" cy="22991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>
              <a:stCxn id="36" idx="5"/>
              <a:endCxn id="38" idx="1"/>
            </p:cNvCxnSpPr>
            <p:nvPr/>
          </p:nvCxnSpPr>
          <p:spPr bwMode="auto">
            <a:xfrm>
              <a:off x="7091462" y="3104889"/>
              <a:ext cx="313363" cy="15740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/>
            <p:cNvCxnSpPr>
              <a:stCxn id="38" idx="5"/>
              <a:endCxn id="41" idx="1"/>
            </p:cNvCxnSpPr>
            <p:nvPr/>
          </p:nvCxnSpPr>
          <p:spPr bwMode="auto">
            <a:xfrm>
              <a:off x="7506649" y="3364117"/>
              <a:ext cx="313363" cy="1574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38" idx="7"/>
              <a:endCxn id="40" idx="2"/>
            </p:cNvCxnSpPr>
            <p:nvPr/>
          </p:nvCxnSpPr>
          <p:spPr bwMode="auto">
            <a:xfrm flipV="1">
              <a:off x="7506649" y="3168845"/>
              <a:ext cx="292275" cy="934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38" idx="0"/>
              <a:endCxn id="39" idx="3"/>
            </p:cNvCxnSpPr>
            <p:nvPr/>
          </p:nvCxnSpPr>
          <p:spPr bwMode="auto">
            <a:xfrm flipV="1">
              <a:off x="7455737" y="2816169"/>
              <a:ext cx="364275" cy="42503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/>
            <p:cNvCxnSpPr>
              <a:stCxn id="37" idx="7"/>
              <a:endCxn id="42" idx="3"/>
            </p:cNvCxnSpPr>
            <p:nvPr/>
          </p:nvCxnSpPr>
          <p:spPr bwMode="auto">
            <a:xfrm flipV="1">
              <a:off x="7506649" y="2412581"/>
              <a:ext cx="313363" cy="30965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7477465" y="2229756"/>
                  <a:ext cx="21083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8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465" y="2229756"/>
                  <a:ext cx="2108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294" r="-588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56"/>
            <p:cNvSpPr>
              <a:spLocks noChangeAspect="1" noChangeArrowheads="1"/>
            </p:cNvSpPr>
            <p:nvPr/>
          </p:nvSpPr>
          <p:spPr bwMode="auto">
            <a:xfrm>
              <a:off x="8801837" y="2289669"/>
              <a:ext cx="144000" cy="144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84" name="Straight Arrow Connector 83"/>
            <p:cNvCxnSpPr>
              <a:stCxn id="42" idx="6"/>
              <a:endCxn id="83" idx="2"/>
            </p:cNvCxnSpPr>
            <p:nvPr/>
          </p:nvCxnSpPr>
          <p:spPr bwMode="auto">
            <a:xfrm>
              <a:off x="7942924" y="2361669"/>
              <a:ext cx="858913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Oval 56"/>
            <p:cNvSpPr>
              <a:spLocks noChangeAspect="1" noChangeArrowheads="1"/>
            </p:cNvSpPr>
            <p:nvPr/>
          </p:nvSpPr>
          <p:spPr bwMode="auto">
            <a:xfrm>
              <a:off x="8386200" y="1854241"/>
              <a:ext cx="144000" cy="144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88" name="Straight Arrow Connector 87"/>
            <p:cNvCxnSpPr>
              <a:stCxn id="42" idx="7"/>
              <a:endCxn id="87" idx="3"/>
            </p:cNvCxnSpPr>
            <p:nvPr/>
          </p:nvCxnSpPr>
          <p:spPr bwMode="auto">
            <a:xfrm flipV="1">
              <a:off x="7921836" y="1977153"/>
              <a:ext cx="485452" cy="33360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028991" y="1836619"/>
                  <a:ext cx="498746" cy="492443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991" y="1836619"/>
                  <a:ext cx="498746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992799" y="1627909"/>
                  <a:ext cx="621267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799" y="1627909"/>
                  <a:ext cx="621267" cy="4001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641183" y="2399033"/>
                  <a:ext cx="285991" cy="4001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183" y="2399033"/>
                  <a:ext cx="285991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3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887123" y="2672829"/>
            <a:ext cx="270000" cy="27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115" name="Isosceles Triangle 114"/>
          <p:cNvSpPr/>
          <p:nvPr/>
        </p:nvSpPr>
        <p:spPr bwMode="auto">
          <a:xfrm rot="16200000">
            <a:off x="4557961" y="466017"/>
            <a:ext cx="3457407" cy="4654806"/>
          </a:xfrm>
          <a:prstGeom prst="triangle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3829723" y="2672829"/>
            <a:ext cx="270000" cy="27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526380" y="1855616"/>
                <a:ext cx="501040" cy="49244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80" y="1855616"/>
                <a:ext cx="501040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3219" y="6118703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have their potential decreased by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" y="6118703"/>
                <a:ext cx="9138462" cy="461665"/>
              </a:xfrm>
              <a:prstGeom prst="rect">
                <a:avLst/>
              </a:prstGeom>
              <a:blipFill rotWithShape="0">
                <a:blip r:embed="rId1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099723" y="1425139"/>
                <a:ext cx="576246" cy="89255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723" y="1425139"/>
                <a:ext cx="576246" cy="89255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8" grpId="0"/>
      <p:bldP spid="79" grpId="0"/>
      <p:bldP spid="92" grpId="0"/>
      <p:bldP spid="115" grpId="0" animBg="1"/>
      <p:bldP spid="116" grpId="0" animBg="1"/>
      <p:bldP spid="117" grpId="0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70115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729" y="875383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the negative vertices on the path.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" y="875383"/>
                <a:ext cx="9138462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474" y="3786837"/>
                <a:ext cx="9138462" cy="15696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Claim: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If no negative cycles are discovered, then: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are no longer negative.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ii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No new negative vertices introduced.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iii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No edge weight drops below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" y="3786837"/>
                <a:ext cx="9138462" cy="1569660"/>
              </a:xfrm>
              <a:prstGeom prst="rect">
                <a:avLst/>
              </a:prstGeom>
              <a:blipFill rotWithShape="0">
                <a:blip r:embed="rId4"/>
                <a:stretch>
                  <a:fillRect t="-3101" b="-7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647" y="1309941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do: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" y="1309941"/>
                <a:ext cx="913846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-1182" y="1744499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the vertices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edges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2" y="1744499"/>
                <a:ext cx="9138462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486" y="2179057"/>
                <a:ext cx="9138462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contains a vertex preceding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on the path, or if a path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containing at least one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 is discovered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negative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 cycle.</a:t>
                </a:r>
                <a:endParaRPr lang="en-US" sz="24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" y="2179057"/>
                <a:ext cx="9138462" cy="830997"/>
              </a:xfrm>
              <a:prstGeom prst="rect">
                <a:avLst/>
              </a:prstGeom>
              <a:blipFill rotWithShape="0">
                <a:blip r:embed="rId7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-6090" y="2982947"/>
                <a:ext cx="9138462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Decrease the potential of all the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by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(This may create new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edges emanating from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0" y="2982947"/>
                <a:ext cx="9138462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-15921" y="5329390"/>
            <a:ext cx="9138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Exercise 1: 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Prove the above claim.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8494" y="5763948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Exercise 2: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Implement the process above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" y="5763948"/>
                <a:ext cx="9138462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-5568" y="6198510"/>
            <a:ext cx="9138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(We will essentially solve these exercise below. Try to do it </a:t>
            </a:r>
            <a:r>
              <a:rPr lang="en-US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directly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8045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2" grpId="0"/>
      <p:bldP spid="64" grpId="0"/>
      <p:bldP spid="65" grpId="0"/>
      <p:bldP spid="67" grpId="0"/>
      <p:bldP spid="68" grpId="0"/>
      <p:bldP spid="70" grpId="0"/>
      <p:bldP spid="71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102199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29" y="939551"/>
            <a:ext cx="9138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 clever way of implementing the previous process.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647" y="1504905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" y="1504905"/>
                <a:ext cx="9138462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7" y="2074568"/>
                <a:ext cx="9138462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Add a source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and edges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" y="2074568"/>
                <a:ext cx="9138462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7393" y="3382895"/>
                <a:ext cx="9138462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Compute the distances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time using </a:t>
                </a:r>
                <a:r>
                  <a:rPr lang="en-US" sz="24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Dial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’s algorithm.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3" y="3382895"/>
                <a:ext cx="9138462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9" y="4321890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" y="4321890"/>
                <a:ext cx="9138462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474" y="4891553"/>
                <a:ext cx="9138462" cy="15696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the graph contains no negative cycles then: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are no longer negative.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ii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No new negative vertices introduced.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iii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No edge weight drops below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" y="4891553"/>
                <a:ext cx="9138462" cy="1569660"/>
              </a:xfrm>
              <a:prstGeom prst="rect">
                <a:avLst/>
              </a:prstGeom>
              <a:blipFill rotWithShape="0">
                <a:blip r:embed="rId7"/>
                <a:stretch>
                  <a:fillRect t="-3101" b="-7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64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87123" y="292758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23" y="2927589"/>
                <a:ext cx="4539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6532" y="210611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05523" y="2672829"/>
            <a:ext cx="1138680" cy="270000"/>
            <a:chOff x="2610523" y="3998709"/>
            <a:chExt cx="1138680" cy="270000"/>
          </a:xfrm>
        </p:grpSpPr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2610523" y="39987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5" name="Oval 56"/>
            <p:cNvSpPr>
              <a:spLocks noChangeAspect="1" noChangeArrowheads="1"/>
            </p:cNvSpPr>
            <p:nvPr/>
          </p:nvSpPr>
          <p:spPr bwMode="auto">
            <a:xfrm>
              <a:off x="3479203" y="39987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 bwMode="auto">
            <a:xfrm>
              <a:off x="2880523" y="4133709"/>
              <a:ext cx="59868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961043" y="2672829"/>
            <a:ext cx="1138680" cy="270000"/>
            <a:chOff x="2762923" y="4151109"/>
            <a:chExt cx="1138680" cy="270000"/>
          </a:xfrm>
        </p:grpSpPr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2762923" y="41511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3631603" y="41511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12" name="Straight Arrow Connector 11"/>
            <p:cNvCxnSpPr>
              <a:stCxn id="10" idx="6"/>
              <a:endCxn id="11" idx="2"/>
            </p:cNvCxnSpPr>
            <p:nvPr/>
          </p:nvCxnSpPr>
          <p:spPr bwMode="auto">
            <a:xfrm>
              <a:off x="3032923" y="4286109"/>
              <a:ext cx="59868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5018443" y="2672829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 bwMode="auto">
          <a:xfrm>
            <a:off x="5288443" y="2807829"/>
            <a:ext cx="5986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5" idx="6"/>
            <a:endCxn id="10" idx="2"/>
          </p:cNvCxnSpPr>
          <p:nvPr/>
        </p:nvCxnSpPr>
        <p:spPr bwMode="auto">
          <a:xfrm>
            <a:off x="1844203" y="2807829"/>
            <a:ext cx="111684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 bwMode="auto">
          <a:xfrm>
            <a:off x="4099723" y="2807829"/>
            <a:ext cx="91872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43723" y="294282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23" y="2942829"/>
                <a:ext cx="4539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9243" y="294282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43" y="2942829"/>
                <a:ext cx="4539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8844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43" y="2306948"/>
                <a:ext cx="62126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104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043" y="2306948"/>
                <a:ext cx="62126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75523" y="23069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3" y="2306948"/>
                <a:ext cx="62126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28290" y="2328096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90" y="2328096"/>
                <a:ext cx="21083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57143" r="-2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65133" y="2306948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33" y="2306948"/>
                <a:ext cx="21083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57143" r="-2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887123" y="2672829"/>
            <a:ext cx="270000" cy="27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48533" y="291956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533" y="2919569"/>
                <a:ext cx="453992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56"/>
          <p:cNvSpPr>
            <a:spLocks noChangeAspect="1" noChangeArrowheads="1"/>
          </p:cNvSpPr>
          <p:nvPr/>
        </p:nvSpPr>
        <p:spPr bwMode="auto">
          <a:xfrm>
            <a:off x="7079853" y="2664809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65" name="Straight Arrow Connector 64"/>
          <p:cNvCxnSpPr>
            <a:stCxn id="64" idx="6"/>
            <a:endCxn id="71" idx="2"/>
          </p:cNvCxnSpPr>
          <p:nvPr/>
        </p:nvCxnSpPr>
        <p:spPr bwMode="auto">
          <a:xfrm>
            <a:off x="7349853" y="2799809"/>
            <a:ext cx="5986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endCxn id="64" idx="2"/>
          </p:cNvCxnSpPr>
          <p:nvPr/>
        </p:nvCxnSpPr>
        <p:spPr bwMode="auto">
          <a:xfrm flipV="1">
            <a:off x="6161133" y="2799809"/>
            <a:ext cx="918720" cy="802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49853" y="229892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53" y="2298928"/>
                <a:ext cx="62126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526543" y="2298928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543" y="2298928"/>
                <a:ext cx="210836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61765" r="-235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56"/>
          <p:cNvSpPr>
            <a:spLocks noChangeAspect="1" noChangeArrowheads="1"/>
          </p:cNvSpPr>
          <p:nvPr/>
        </p:nvSpPr>
        <p:spPr bwMode="auto">
          <a:xfrm>
            <a:off x="7948533" y="2664809"/>
            <a:ext cx="270000" cy="27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73" name="Oval 56"/>
          <p:cNvSpPr>
            <a:spLocks noChangeAspect="1" noChangeArrowheads="1"/>
          </p:cNvSpPr>
          <p:nvPr/>
        </p:nvSpPr>
        <p:spPr bwMode="auto">
          <a:xfrm>
            <a:off x="4195133" y="1229041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909422" y="871598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422" y="871598"/>
                <a:ext cx="453992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73" idx="2"/>
            <a:endCxn id="5" idx="0"/>
          </p:cNvCxnSpPr>
          <p:nvPr/>
        </p:nvCxnSpPr>
        <p:spPr bwMode="auto">
          <a:xfrm rot="10800000" flipV="1">
            <a:off x="1709203" y="1364041"/>
            <a:ext cx="2485930" cy="1308788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5" name="Curved Connector 74"/>
          <p:cNvCxnSpPr>
            <a:stCxn id="73" idx="3"/>
            <a:endCxn id="11" idx="0"/>
          </p:cNvCxnSpPr>
          <p:nvPr/>
        </p:nvCxnSpPr>
        <p:spPr bwMode="auto">
          <a:xfrm rot="5400000">
            <a:off x="3493035" y="1931189"/>
            <a:ext cx="1213329" cy="2699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5" name="Curved Connector 84"/>
          <p:cNvCxnSpPr>
            <a:stCxn id="73" idx="6"/>
            <a:endCxn id="14" idx="0"/>
          </p:cNvCxnSpPr>
          <p:nvPr/>
        </p:nvCxnSpPr>
        <p:spPr bwMode="auto">
          <a:xfrm>
            <a:off x="4465133" y="1364041"/>
            <a:ext cx="1556990" cy="1308788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6" name="Curved Connector 85"/>
          <p:cNvCxnSpPr>
            <a:stCxn id="73" idx="6"/>
            <a:endCxn id="71" idx="0"/>
          </p:cNvCxnSpPr>
          <p:nvPr/>
        </p:nvCxnSpPr>
        <p:spPr bwMode="auto">
          <a:xfrm>
            <a:off x="4465133" y="1364041"/>
            <a:ext cx="3618400" cy="1300768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079853" y="1331670"/>
                <a:ext cx="100368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853" y="1331670"/>
                <a:ext cx="1003680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342363" y="1448096"/>
                <a:ext cx="100368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363" y="1448096"/>
                <a:ext cx="1003680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107960" y="1793335"/>
                <a:ext cx="100368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60" y="1793335"/>
                <a:ext cx="1003680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56"/>
          <p:cNvSpPr>
            <a:spLocks noChangeAspect="1" noChangeArrowheads="1"/>
          </p:cNvSpPr>
          <p:nvPr/>
        </p:nvSpPr>
        <p:spPr bwMode="auto">
          <a:xfrm>
            <a:off x="4203015" y="3675809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98" name="Curved Connector 97"/>
          <p:cNvCxnSpPr>
            <a:stCxn id="73" idx="4"/>
            <a:endCxn id="97" idx="0"/>
          </p:cNvCxnSpPr>
          <p:nvPr/>
        </p:nvCxnSpPr>
        <p:spPr bwMode="auto">
          <a:xfrm rot="16200000" flipH="1">
            <a:off x="3245690" y="2583484"/>
            <a:ext cx="2176768" cy="78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386141" y="2932230"/>
                <a:ext cx="33795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41" y="2932230"/>
                <a:ext cx="337954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urved Connector 101"/>
          <p:cNvCxnSpPr>
            <a:stCxn id="73" idx="5"/>
            <a:endCxn id="13" idx="0"/>
          </p:cNvCxnSpPr>
          <p:nvPr/>
        </p:nvCxnSpPr>
        <p:spPr bwMode="auto">
          <a:xfrm rot="16200000" flipH="1">
            <a:off x="4182853" y="1702238"/>
            <a:ext cx="1213329" cy="7278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119466" y="1934814"/>
                <a:ext cx="33795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66" y="1934814"/>
                <a:ext cx="337954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7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474" y="3945075"/>
                <a:ext cx="9138462" cy="1291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ii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US" sz="24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" y="3945075"/>
                <a:ext cx="9138462" cy="129144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4" y="5332710"/>
                <a:ext cx="9138462" cy="1291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iii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≥−</m:t>
                          </m:r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24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" y="5332710"/>
                <a:ext cx="9138462" cy="129144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841321" y="1797975"/>
                <a:ext cx="100368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21" y="1797975"/>
                <a:ext cx="1003680" cy="46166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4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31501" y="2438305"/>
                <a:ext cx="453992" cy="5245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01" y="2438305"/>
                <a:ext cx="453992" cy="5245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6532" y="119171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05523" y="2215629"/>
            <a:ext cx="1138680" cy="270000"/>
            <a:chOff x="2610523" y="3998709"/>
            <a:chExt cx="1138680" cy="270000"/>
          </a:xfrm>
        </p:grpSpPr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2610523" y="39987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5" name="Oval 56"/>
            <p:cNvSpPr>
              <a:spLocks noChangeAspect="1" noChangeArrowheads="1"/>
            </p:cNvSpPr>
            <p:nvPr/>
          </p:nvSpPr>
          <p:spPr bwMode="auto">
            <a:xfrm>
              <a:off x="3479203" y="39987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 bwMode="auto">
            <a:xfrm>
              <a:off x="2880523" y="4133709"/>
              <a:ext cx="59868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961043" y="2215629"/>
            <a:ext cx="1138680" cy="270000"/>
            <a:chOff x="2762923" y="4151109"/>
            <a:chExt cx="1138680" cy="270000"/>
          </a:xfrm>
        </p:grpSpPr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2762923" y="41511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3631603" y="4151109"/>
              <a:ext cx="270000" cy="27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cxnSp>
          <p:nvCxnSpPr>
            <p:cNvPr id="12" name="Straight Arrow Connector 11"/>
            <p:cNvCxnSpPr>
              <a:stCxn id="10" idx="6"/>
              <a:endCxn id="11" idx="2"/>
            </p:cNvCxnSpPr>
            <p:nvPr/>
          </p:nvCxnSpPr>
          <p:spPr bwMode="auto">
            <a:xfrm>
              <a:off x="3032923" y="4286109"/>
              <a:ext cx="59868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5018443" y="2215629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 bwMode="auto">
          <a:xfrm>
            <a:off x="5288443" y="2350629"/>
            <a:ext cx="5986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5" idx="6"/>
            <a:endCxn id="10" idx="2"/>
          </p:cNvCxnSpPr>
          <p:nvPr/>
        </p:nvCxnSpPr>
        <p:spPr bwMode="auto">
          <a:xfrm>
            <a:off x="1844203" y="2350629"/>
            <a:ext cx="111684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 bwMode="auto">
          <a:xfrm>
            <a:off x="4099723" y="2350629"/>
            <a:ext cx="91872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43723" y="248562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23" y="2485629"/>
                <a:ext cx="4539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9243" y="248562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43" y="2485629"/>
                <a:ext cx="4539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88443" y="18497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43" y="1849748"/>
                <a:ext cx="62126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1043" y="18497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043" y="1849748"/>
                <a:ext cx="62126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75523" y="184974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23" y="1849748"/>
                <a:ext cx="62126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28290" y="1870896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90" y="1870896"/>
                <a:ext cx="21083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7143" r="-2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65133" y="1849748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33" y="1849748"/>
                <a:ext cx="21083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7143" r="-2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887123" y="2215629"/>
            <a:ext cx="270000" cy="27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48533" y="246236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533" y="2462369"/>
                <a:ext cx="45399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56"/>
          <p:cNvSpPr>
            <a:spLocks noChangeAspect="1" noChangeArrowheads="1"/>
          </p:cNvSpPr>
          <p:nvPr/>
        </p:nvSpPr>
        <p:spPr bwMode="auto">
          <a:xfrm>
            <a:off x="7079853" y="2207609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65" name="Straight Arrow Connector 64"/>
          <p:cNvCxnSpPr>
            <a:stCxn id="64" idx="6"/>
            <a:endCxn id="71" idx="2"/>
          </p:cNvCxnSpPr>
          <p:nvPr/>
        </p:nvCxnSpPr>
        <p:spPr bwMode="auto">
          <a:xfrm>
            <a:off x="7349853" y="2342609"/>
            <a:ext cx="5986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endCxn id="64" idx="2"/>
          </p:cNvCxnSpPr>
          <p:nvPr/>
        </p:nvCxnSpPr>
        <p:spPr bwMode="auto">
          <a:xfrm flipV="1">
            <a:off x="6161133" y="2342609"/>
            <a:ext cx="918720" cy="802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349853" y="1841728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53" y="1841728"/>
                <a:ext cx="621267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526543" y="1841728"/>
                <a:ext cx="21083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543" y="1841728"/>
                <a:ext cx="21083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61765" r="-235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56"/>
          <p:cNvSpPr>
            <a:spLocks noChangeAspect="1" noChangeArrowheads="1"/>
          </p:cNvSpPr>
          <p:nvPr/>
        </p:nvSpPr>
        <p:spPr bwMode="auto">
          <a:xfrm>
            <a:off x="7948533" y="2207609"/>
            <a:ext cx="270000" cy="27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73" name="Oval 56"/>
          <p:cNvSpPr>
            <a:spLocks noChangeAspect="1" noChangeArrowheads="1"/>
          </p:cNvSpPr>
          <p:nvPr/>
        </p:nvSpPr>
        <p:spPr bwMode="auto">
          <a:xfrm>
            <a:off x="4195133" y="1152841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909422" y="795398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422" y="795398"/>
                <a:ext cx="453992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73" idx="2"/>
            <a:endCxn id="5" idx="0"/>
          </p:cNvCxnSpPr>
          <p:nvPr/>
        </p:nvCxnSpPr>
        <p:spPr bwMode="auto">
          <a:xfrm rot="10800000" flipV="1">
            <a:off x="1709203" y="1287841"/>
            <a:ext cx="2485930" cy="927788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5" name="Curved Connector 74"/>
          <p:cNvCxnSpPr>
            <a:stCxn id="73" idx="4"/>
            <a:endCxn id="11" idx="0"/>
          </p:cNvCxnSpPr>
          <p:nvPr/>
        </p:nvCxnSpPr>
        <p:spPr bwMode="auto">
          <a:xfrm rot="5400000">
            <a:off x="3751034" y="1636530"/>
            <a:ext cx="792788" cy="3654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5" name="Curved Connector 84"/>
          <p:cNvCxnSpPr>
            <a:stCxn id="73" idx="6"/>
            <a:endCxn id="14" idx="0"/>
          </p:cNvCxnSpPr>
          <p:nvPr/>
        </p:nvCxnSpPr>
        <p:spPr bwMode="auto">
          <a:xfrm>
            <a:off x="4465133" y="1287841"/>
            <a:ext cx="1556990" cy="927788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6" name="Curved Connector 85"/>
          <p:cNvCxnSpPr>
            <a:stCxn id="73" idx="6"/>
            <a:endCxn id="71" idx="0"/>
          </p:cNvCxnSpPr>
          <p:nvPr/>
        </p:nvCxnSpPr>
        <p:spPr bwMode="auto">
          <a:xfrm>
            <a:off x="4465133" y="1287841"/>
            <a:ext cx="3618400" cy="919768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079853" y="1331670"/>
                <a:ext cx="100368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853" y="1331670"/>
                <a:ext cx="1003680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23363" y="1143296"/>
                <a:ext cx="100368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363" y="1143296"/>
                <a:ext cx="1003680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199400" y="1442815"/>
                <a:ext cx="100368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00" y="1442815"/>
                <a:ext cx="1003680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-7566" y="3568288"/>
                <a:ext cx="915156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66" y="3568288"/>
                <a:ext cx="9151565" cy="461665"/>
              </a:xfrm>
              <a:prstGeom prst="rect">
                <a:avLst/>
              </a:prstGeom>
              <a:blipFill rotWithShape="0">
                <a:blip r:embed="rId1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4" y="3996842"/>
                <a:ext cx="9138462" cy="4901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" y="3996842"/>
                <a:ext cx="9138462" cy="490199"/>
              </a:xfrm>
              <a:prstGeom prst="rect">
                <a:avLst/>
              </a:prstGeom>
              <a:blipFill>
                <a:blip r:embed="rId17"/>
                <a:stretch>
                  <a:fillRect t="-10000" r="-1468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88921" y="1401735"/>
                <a:ext cx="100368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 smtClean="0">
                  <a:solidFill>
                    <a:srgbClr val="00B05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21" y="1401735"/>
                <a:ext cx="1003680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56"/>
          <p:cNvSpPr>
            <a:spLocks noChangeAspect="1" noChangeArrowheads="1"/>
          </p:cNvSpPr>
          <p:nvPr/>
        </p:nvSpPr>
        <p:spPr bwMode="auto">
          <a:xfrm>
            <a:off x="3085371" y="2993667"/>
            <a:ext cx="270000" cy="27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108" name="Straight Arrow Connector 107"/>
          <p:cNvCxnSpPr>
            <a:stCxn id="107" idx="7"/>
            <a:endCxn id="11" idx="3"/>
          </p:cNvCxnSpPr>
          <p:nvPr/>
        </p:nvCxnSpPr>
        <p:spPr bwMode="auto">
          <a:xfrm flipV="1">
            <a:off x="3315830" y="2446088"/>
            <a:ext cx="553434" cy="5871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62616" y="2836926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16" y="2836926"/>
                <a:ext cx="453992" cy="49244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/>
          <p:cNvCxnSpPr>
            <a:stCxn id="14" idx="4"/>
            <a:endCxn id="107" idx="5"/>
          </p:cNvCxnSpPr>
          <p:nvPr/>
        </p:nvCxnSpPr>
        <p:spPr bwMode="auto">
          <a:xfrm rot="5400000">
            <a:off x="4299729" y="1501731"/>
            <a:ext cx="738497" cy="2706293"/>
          </a:xfrm>
          <a:prstGeom prst="curvedConnector3">
            <a:avLst>
              <a:gd name="adj1" fmla="val 136309"/>
            </a:avLst>
          </a:prstGeom>
          <a:solidFill>
            <a:schemeClr val="accent1"/>
          </a:solidFill>
          <a:ln w="31750" cap="flat" cmpd="sng" algn="ctr">
            <a:solidFill>
              <a:srgbClr val="FF99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478" y="4453930"/>
                <a:ext cx="9138462" cy="8607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Otherwise,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shortest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starts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accent2"/>
                          </a:solidFill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path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" y="4453930"/>
                <a:ext cx="9138462" cy="860748"/>
              </a:xfrm>
              <a:prstGeom prst="rect">
                <a:avLst/>
              </a:prstGeom>
              <a:blipFill rotWithShape="0">
                <a:blip r:embed="rId20"/>
                <a:stretch>
                  <a:fillRect t="-5674" b="-63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014477" y="2451324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477" y="2451324"/>
                <a:ext cx="621267" cy="46166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478" y="5281567"/>
                <a:ext cx="9138462" cy="4914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By the triangle inequality,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" y="5281567"/>
                <a:ext cx="9138462" cy="491417"/>
              </a:xfrm>
              <a:prstGeom prst="rect">
                <a:avLst/>
              </a:prstGeom>
              <a:blipFill rotWithShape="0">
                <a:blip r:embed="rId22"/>
                <a:stretch>
                  <a:fillRect t="-9877" b="-209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 bwMode="auto">
          <a:xfrm>
            <a:off x="3494020" y="2552592"/>
            <a:ext cx="2398440" cy="893681"/>
          </a:xfrm>
          <a:custGeom>
            <a:avLst/>
            <a:gdLst>
              <a:gd name="connsiteX0" fmla="*/ 531612 w 2500761"/>
              <a:gd name="connsiteY0" fmla="*/ 96345 h 921591"/>
              <a:gd name="connsiteX1" fmla="*/ 2451852 w 2500761"/>
              <a:gd name="connsiteY1" fmla="*/ 65865 h 921591"/>
              <a:gd name="connsiteX2" fmla="*/ 1842252 w 2500761"/>
              <a:gd name="connsiteY2" fmla="*/ 751665 h 921591"/>
              <a:gd name="connsiteX3" fmla="*/ 897372 w 2500761"/>
              <a:gd name="connsiteY3" fmla="*/ 919305 h 921591"/>
              <a:gd name="connsiteX4" fmla="*/ 13452 w 2500761"/>
              <a:gd name="connsiteY4" fmla="*/ 675465 h 921591"/>
              <a:gd name="connsiteX5" fmla="*/ 531612 w 2500761"/>
              <a:gd name="connsiteY5" fmla="*/ 96345 h 921591"/>
              <a:gd name="connsiteX0" fmla="*/ 530805 w 2399904"/>
              <a:gd name="connsiteY0" fmla="*/ 68688 h 893681"/>
              <a:gd name="connsiteX1" fmla="*/ 2344365 w 2399904"/>
              <a:gd name="connsiteY1" fmla="*/ 83928 h 893681"/>
              <a:gd name="connsiteX2" fmla="*/ 1841445 w 2399904"/>
              <a:gd name="connsiteY2" fmla="*/ 724008 h 893681"/>
              <a:gd name="connsiteX3" fmla="*/ 896565 w 2399904"/>
              <a:gd name="connsiteY3" fmla="*/ 891648 h 893681"/>
              <a:gd name="connsiteX4" fmla="*/ 12645 w 2399904"/>
              <a:gd name="connsiteY4" fmla="*/ 647808 h 893681"/>
              <a:gd name="connsiteX5" fmla="*/ 530805 w 2399904"/>
              <a:gd name="connsiteY5" fmla="*/ 68688 h 893681"/>
              <a:gd name="connsiteX0" fmla="*/ 529341 w 2398440"/>
              <a:gd name="connsiteY0" fmla="*/ 68688 h 893681"/>
              <a:gd name="connsiteX1" fmla="*/ 2342901 w 2398440"/>
              <a:gd name="connsiteY1" fmla="*/ 83928 h 893681"/>
              <a:gd name="connsiteX2" fmla="*/ 1839981 w 2398440"/>
              <a:gd name="connsiteY2" fmla="*/ 724008 h 893681"/>
              <a:gd name="connsiteX3" fmla="*/ 895101 w 2398440"/>
              <a:gd name="connsiteY3" fmla="*/ 891648 h 893681"/>
              <a:gd name="connsiteX4" fmla="*/ 11181 w 2398440"/>
              <a:gd name="connsiteY4" fmla="*/ 647808 h 893681"/>
              <a:gd name="connsiteX5" fmla="*/ 529341 w 2398440"/>
              <a:gd name="connsiteY5" fmla="*/ 68688 h 89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8440" h="893681">
                <a:moveTo>
                  <a:pt x="529341" y="68688"/>
                </a:moveTo>
                <a:cubicBezTo>
                  <a:pt x="917961" y="-25292"/>
                  <a:pt x="2124461" y="-25292"/>
                  <a:pt x="2342901" y="83928"/>
                </a:cubicBezTo>
                <a:cubicBezTo>
                  <a:pt x="2561341" y="193148"/>
                  <a:pt x="2081281" y="589388"/>
                  <a:pt x="1839981" y="724008"/>
                </a:cubicBezTo>
                <a:cubicBezTo>
                  <a:pt x="1598681" y="858628"/>
                  <a:pt x="1199901" y="904348"/>
                  <a:pt x="895101" y="891648"/>
                </a:cubicBezTo>
                <a:cubicBezTo>
                  <a:pt x="590301" y="878948"/>
                  <a:pt x="72141" y="784968"/>
                  <a:pt x="11181" y="647808"/>
                </a:cubicBezTo>
                <a:cubicBezTo>
                  <a:pt x="-49779" y="510648"/>
                  <a:pt x="140721" y="162668"/>
                  <a:pt x="529341" y="68688"/>
                </a:cubicBezTo>
                <a:close/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8132" y="3157049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32" y="3157049"/>
                <a:ext cx="453992" cy="49244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-6762" y="5739873"/>
                <a:ext cx="9138462" cy="4914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the portion of the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 Clearly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62" y="5739873"/>
                <a:ext cx="9138462" cy="491417"/>
              </a:xfrm>
              <a:prstGeom prst="rect">
                <a:avLst/>
              </a:prstGeom>
              <a:blipFill rotWithShape="0">
                <a:blip r:embed="rId24"/>
                <a:stretch>
                  <a:fillRect t="-10000" b="-2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6762" y="6198178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is a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cycle.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62" y="6198178"/>
                <a:ext cx="9138462" cy="461665"/>
              </a:xfrm>
              <a:prstGeom prst="rect">
                <a:avLst/>
              </a:prstGeom>
              <a:blipFill rotWithShape="0">
                <a:blip r:embed="rId2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554299" y="2747445"/>
                <a:ext cx="45399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99" y="2747445"/>
                <a:ext cx="453992" cy="49244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5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60" grpId="0"/>
      <p:bldP spid="72" grpId="0"/>
      <p:bldP spid="6" grpId="0" animBg="1"/>
      <p:bldP spid="53" grpId="0"/>
      <p:bldP spid="54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210611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algorithm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[Dial (1969)]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9" y="1112977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" y="1112977"/>
                <a:ext cx="9138462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236" y="1691049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the maximum distance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" y="1691049"/>
                <a:ext cx="9138462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6788" y="2269121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 SSSP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can be solved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8" y="2269121"/>
                <a:ext cx="913846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20" y="2847193"/>
            <a:ext cx="9138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Use a </a:t>
            </a:r>
            <a:r>
              <a:rPr lang="en-US" sz="24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bucket-based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priority queue to implement </a:t>
            </a:r>
            <a:r>
              <a:rPr lang="en-US" sz="24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Dijkstra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26" y="3425264"/>
            <a:ext cx="91384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The priority queue used by </a:t>
            </a:r>
            <a:r>
              <a:rPr lang="en-US" sz="24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Dijkstra</a:t>
            </a: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is </a:t>
            </a:r>
            <a:r>
              <a:rPr lang="en-US" sz="2400" i="1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monotone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(Keys of extracted items cannot decrease.)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3509" y="4697526"/>
            <a:ext cx="7576128" cy="1824059"/>
            <a:chOff x="747743" y="4792122"/>
            <a:chExt cx="7576128" cy="1824059"/>
          </a:xfrm>
        </p:grpSpPr>
        <p:sp>
          <p:nvSpPr>
            <p:cNvPr id="9" name="Flowchart: Magnetic Disk 8"/>
            <p:cNvSpPr/>
            <p:nvPr/>
          </p:nvSpPr>
          <p:spPr bwMode="auto">
            <a:xfrm>
              <a:off x="747743" y="4872469"/>
              <a:ext cx="601280" cy="962048"/>
            </a:xfrm>
            <a:prstGeom prst="flowChartMagneticDisk">
              <a:avLst/>
            </a:prstGeom>
            <a:solidFill>
              <a:srgbClr val="FFC0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Flowchart: Magnetic Disk 9"/>
            <p:cNvSpPr/>
            <p:nvPr/>
          </p:nvSpPr>
          <p:spPr bwMode="auto">
            <a:xfrm>
              <a:off x="1389108" y="4872469"/>
              <a:ext cx="601280" cy="962048"/>
            </a:xfrm>
            <a:prstGeom prst="flowChartMagneticDisk">
              <a:avLst/>
            </a:prstGeom>
            <a:solidFill>
              <a:srgbClr val="FFC0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Flowchart: Magnetic Disk 10"/>
            <p:cNvSpPr/>
            <p:nvPr/>
          </p:nvSpPr>
          <p:spPr bwMode="auto">
            <a:xfrm>
              <a:off x="2030473" y="4872469"/>
              <a:ext cx="601280" cy="962048"/>
            </a:xfrm>
            <a:prstGeom prst="flowChartMagneticDisk">
              <a:avLst/>
            </a:prstGeom>
            <a:solidFill>
              <a:srgbClr val="FFC0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Flowchart: Magnetic Disk 11"/>
            <p:cNvSpPr/>
            <p:nvPr/>
          </p:nvSpPr>
          <p:spPr bwMode="auto">
            <a:xfrm>
              <a:off x="2671838" y="4872469"/>
              <a:ext cx="601280" cy="962048"/>
            </a:xfrm>
            <a:prstGeom prst="flowChartMagneticDisk">
              <a:avLst/>
            </a:prstGeom>
            <a:solidFill>
              <a:srgbClr val="FFC0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3313203" y="4872469"/>
              <a:ext cx="601280" cy="962048"/>
            </a:xfrm>
            <a:prstGeom prst="flowChartMagneticDisk">
              <a:avLst/>
            </a:prstGeom>
            <a:solidFill>
              <a:srgbClr val="FFC0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Flowchart: Magnetic Disk 13"/>
            <p:cNvSpPr/>
            <p:nvPr/>
          </p:nvSpPr>
          <p:spPr bwMode="auto">
            <a:xfrm>
              <a:off x="3954568" y="4872469"/>
              <a:ext cx="601280" cy="962048"/>
            </a:xfrm>
            <a:prstGeom prst="flowChartMagneticDisk">
              <a:avLst/>
            </a:prstGeom>
            <a:solidFill>
              <a:srgbClr val="FFC0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" name="Flowchart: Magnetic Disk 14"/>
            <p:cNvSpPr/>
            <p:nvPr/>
          </p:nvSpPr>
          <p:spPr bwMode="auto">
            <a:xfrm>
              <a:off x="4595935" y="4872469"/>
              <a:ext cx="601280" cy="962048"/>
            </a:xfrm>
            <a:prstGeom prst="flowChartMagneticDisk">
              <a:avLst/>
            </a:prstGeom>
            <a:solidFill>
              <a:srgbClr val="FFC0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Flowchart: Magnetic Disk 15"/>
            <p:cNvSpPr/>
            <p:nvPr/>
          </p:nvSpPr>
          <p:spPr bwMode="auto">
            <a:xfrm>
              <a:off x="6640287" y="4872469"/>
              <a:ext cx="601280" cy="962048"/>
            </a:xfrm>
            <a:prstGeom prst="flowChartMagneticDisk">
              <a:avLst/>
            </a:prstGeom>
            <a:solidFill>
              <a:srgbClr val="FFC0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97855" y="4792122"/>
              <a:ext cx="901920" cy="11227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200" dirty="0" smtClean="0"/>
                <a:t>…</a:t>
              </a:r>
              <a:endParaRPr lang="he-IL" sz="7200" dirty="0"/>
            </a:p>
          </p:txBody>
        </p:sp>
        <p:sp>
          <p:nvSpPr>
            <p:cNvPr id="18" name="Flowchart: Magnetic Disk 17"/>
            <p:cNvSpPr/>
            <p:nvPr/>
          </p:nvSpPr>
          <p:spPr bwMode="auto">
            <a:xfrm>
              <a:off x="7361823" y="4872469"/>
              <a:ext cx="962048" cy="962048"/>
            </a:xfrm>
            <a:prstGeom prst="flowChartMagneticDisk">
              <a:avLst/>
            </a:prstGeom>
            <a:solidFill>
              <a:srgbClr val="993300">
                <a:alpha val="7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3" name="Up Arrow 22"/>
            <p:cNvSpPr/>
            <p:nvPr/>
          </p:nvSpPr>
          <p:spPr bwMode="auto">
            <a:xfrm>
              <a:off x="2792095" y="6014901"/>
              <a:ext cx="420895" cy="601280"/>
            </a:xfrm>
            <a:prstGeom prst="up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2792095" y="5488037"/>
              <a:ext cx="195416" cy="1954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3003286" y="5278333"/>
              <a:ext cx="195416" cy="1954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7782719" y="5323429"/>
              <a:ext cx="195416" cy="1954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 bwMode="auto">
            <a:xfrm>
              <a:off x="6820671" y="5390329"/>
              <a:ext cx="195416" cy="1954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 bwMode="auto">
            <a:xfrm>
              <a:off x="4898807" y="5292621"/>
              <a:ext cx="195416" cy="1954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4114911" y="5376041"/>
              <a:ext cx="195416" cy="1954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4821415" y="5578973"/>
              <a:ext cx="195416" cy="195416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he-IL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29785" y="5942654"/>
                  <a:ext cx="210836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85" y="5942654"/>
                  <a:ext cx="21083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7143" r="-2285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633979" y="5942654"/>
                  <a:ext cx="210836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979" y="5942654"/>
                  <a:ext cx="210836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1765" r="-235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852203" y="5942654"/>
                  <a:ext cx="210836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203" y="5942654"/>
                  <a:ext cx="210836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3529" r="-3235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650985" y="5942654"/>
                  <a:ext cx="53099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985" y="5942654"/>
                  <a:ext cx="53099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6437" r="-114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24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18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239628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of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Goldberg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algorithm</a:t>
            </a:r>
            <a:endParaRPr lang="en-US" sz="4400" dirty="0" smtClean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6532" y="1144515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Number of recursive calls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1144515"/>
                <a:ext cx="9138462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12346" b="-29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11789" y="1696847"/>
            <a:ext cx="9138462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After each recursive call, we adjust the potential, </a:t>
            </a:r>
            <a:br>
              <a:rPr lang="en-US" sz="2600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or find a negative cycle, by the process above.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1282" y="2649288"/>
                <a:ext cx="9138462" cy="9342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negative vertices, we get rid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of them,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without creating new ones,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2" y="2649288"/>
                <a:ext cx="9138462" cy="934230"/>
              </a:xfrm>
              <a:prstGeom prst="rect">
                <a:avLst/>
              </a:prstGeom>
              <a:blipFill rotWithShape="0">
                <a:blip r:embed="rId3"/>
                <a:stretch>
                  <a:fillRect t="-1961" b="-156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6540" y="3643407"/>
                <a:ext cx="9138462" cy="5341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How many such iterations,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do we need?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40" y="3643407"/>
                <a:ext cx="9138462" cy="534121"/>
              </a:xfrm>
              <a:prstGeom prst="rect">
                <a:avLst/>
              </a:prstGeom>
              <a:blipFill rotWithShape="0">
                <a:blip r:embed="rId4"/>
                <a:stretch>
                  <a:fillRect t="-3448" b="-287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732" y="4237417"/>
                <a:ext cx="9138462" cy="65729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increasing.)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" y="4237417"/>
                <a:ext cx="9138462" cy="657296"/>
              </a:xfrm>
              <a:prstGeom prst="rect">
                <a:avLst/>
              </a:prstGeom>
              <a:blipFill>
                <a:blip r:embed="rId5"/>
                <a:stretch>
                  <a:fillRect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74" y="4954602"/>
                <a:ext cx="9138462" cy="7020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number of iterations is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4" y="4954602"/>
                <a:ext cx="9138462" cy="702052"/>
              </a:xfrm>
              <a:prstGeom prst="rect">
                <a:avLst/>
              </a:prstGeom>
              <a:blipFill rotWithShape="0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216" y="5716546"/>
                <a:ext cx="9138462" cy="4969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Thus, the total runtime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" y="5716546"/>
                <a:ext cx="9138462" cy="496931"/>
              </a:xfrm>
              <a:prstGeom prst="rect">
                <a:avLst/>
              </a:prstGeom>
              <a:blipFill rotWithShape="0">
                <a:blip r:embed="rId7"/>
                <a:stretch>
                  <a:fillRect t="-9877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4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22228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Source 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8" y="1049919"/>
            <a:ext cx="91384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Non-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negative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edge weights</a:t>
            </a:r>
            <a:endParaRPr lang="he-IL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778" y="1537599"/>
                <a:ext cx="9138462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[Dijkstra (1959)] [</a:t>
                </a:r>
                <a:r>
                  <a:rPr lang="en-US" sz="2600" dirty="0" err="1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Fredman-Tarjan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(1987)]</a:t>
                </a:r>
                <a:endParaRPr lang="he-IL" sz="26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" y="1537599"/>
                <a:ext cx="9138462" cy="584775"/>
              </a:xfrm>
              <a:prstGeom prst="rect">
                <a:avLst/>
              </a:prstGeom>
              <a:blipFill rotWithShape="0">
                <a:blip r:embed="rId3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38" y="3503559"/>
            <a:ext cx="91384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Positive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negative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edge weights</a:t>
            </a:r>
            <a:endParaRPr lang="he-IL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78" y="4036959"/>
                <a:ext cx="9138462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𝑚𝑛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[Bellman (1956)] [Ford-Fulkerson (1962)]</a:t>
                </a:r>
                <a:endParaRPr lang="he-IL" sz="26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" y="4036959"/>
                <a:ext cx="9138462" cy="584775"/>
              </a:xfrm>
              <a:prstGeom prst="rect">
                <a:avLst/>
              </a:prstGeom>
              <a:blipFill rotWithShape="0">
                <a:blip r:embed="rId4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38" y="2756799"/>
                <a:ext cx="9138462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[</a:t>
                </a:r>
                <a:r>
                  <a:rPr lang="en-US" sz="2600" dirty="0" err="1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Thorup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(1999)]</a:t>
                </a:r>
                <a:endParaRPr lang="he-IL" sz="26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" y="2756799"/>
                <a:ext cx="9138462" cy="584775"/>
              </a:xfrm>
              <a:prstGeom prst="rect">
                <a:avLst/>
              </a:prstGeom>
              <a:blipFill rotWithShape="0">
                <a:blip r:embed="rId5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0778" y="2269119"/>
            <a:ext cx="91384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Undirected </a:t>
            </a:r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positively </a:t>
            </a:r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weighted</a:t>
            </a:r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graphs (word-RAM model)</a:t>
            </a:r>
            <a:endParaRPr lang="he-IL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778" y="5332359"/>
                <a:ext cx="9138462" cy="5903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[Goldberg (1995)] </a:t>
                </a:r>
                <a:endParaRPr lang="he-IL" sz="26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" y="5332359"/>
                <a:ext cx="9138462" cy="590354"/>
              </a:xfrm>
              <a:prstGeom prst="rect">
                <a:avLst/>
              </a:prstGeom>
              <a:blipFill rotWithShape="0">
                <a:blip r:embed="rId6"/>
                <a:stretch>
                  <a:fillRect b="-216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0778" y="4798959"/>
            <a:ext cx="91384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Positive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negative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integer edge weights</a:t>
            </a:r>
            <a:endParaRPr lang="he-IL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778" y="5880999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All edge weights are integral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 </a:t>
                </a: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.)</a:t>
                </a:r>
                <a:endParaRPr lang="he-IL" sz="26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" y="5880999"/>
                <a:ext cx="9138462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2346" b="-29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3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992" y="22228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Potentials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modified weights</a:t>
            </a:r>
            <a:endParaRPr lang="en-US" sz="4400" dirty="0" smtClean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61" y="1222641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is called a </a:t>
                </a:r>
                <a:r>
                  <a:rPr lang="en-US" sz="26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potential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function.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" y="1222641"/>
                <a:ext cx="9138462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61" y="1912733"/>
                <a:ext cx="9138462" cy="9234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is a weight (length) function, then the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modified weight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is defined as follows: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" y="1912733"/>
                <a:ext cx="9138462" cy="923458"/>
              </a:xfrm>
              <a:prstGeom prst="rect">
                <a:avLst/>
              </a:prstGeom>
              <a:blipFill rotWithShape="0">
                <a:blip r:embed="rId3"/>
                <a:stretch>
                  <a:fillRect t="-5960" b="-125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61" y="3033841"/>
                <a:ext cx="9138462" cy="5233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he-IL" sz="26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" y="3033841"/>
                <a:ext cx="9138462" cy="523348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220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61" y="3754838"/>
                <a:ext cx="9138462" cy="13544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Lemma: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 err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</a:t>
                </a:r>
                <a:r>
                  <a:rPr lang="en-US" sz="26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a path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then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(ii)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is a directed cycle,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i="1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" y="3754838"/>
                <a:ext cx="9138462" cy="1354473"/>
              </a:xfrm>
              <a:prstGeom prst="rect">
                <a:avLst/>
              </a:prstGeom>
              <a:blipFill rotWithShape="0">
                <a:blip r:embed="rId5"/>
                <a:stretch>
                  <a:fillRect t="-4054" b="-81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61" y="5306961"/>
                <a:ext cx="9138462" cy="9234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Corollary: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Shortest paths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are also shortest paths with respect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" y="5306961"/>
                <a:ext cx="9138462" cy="923458"/>
              </a:xfrm>
              <a:prstGeom prst="rect">
                <a:avLst/>
              </a:prstGeom>
              <a:blipFill rotWithShape="0">
                <a:blip r:embed="rId6"/>
                <a:stretch>
                  <a:fillRect t="-6623" b="-158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10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80095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Potentials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cycles</a:t>
            </a:r>
            <a:endParaRPr lang="en-US" sz="4400" dirty="0" smtClean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6532" y="983930"/>
                <a:ext cx="9138462" cy="13235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Theorem: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 digraph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has no </a:t>
                </a:r>
                <a:r>
                  <a:rPr lang="en-US" sz="25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cycles</a:t>
                </a:r>
                <a:b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and only if there is a </a:t>
                </a:r>
                <a:r>
                  <a:rPr lang="en-US" sz="25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potential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such that</a:t>
                </a:r>
                <a:b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)≥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983930"/>
                <a:ext cx="9138462" cy="1323567"/>
              </a:xfrm>
              <a:prstGeom prst="rect">
                <a:avLst/>
              </a:prstGeom>
              <a:blipFill rotWithShape="0">
                <a:blip r:embed="rId2"/>
                <a:stretch>
                  <a:fillRect t="-3670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08" y="2302639"/>
            <a:ext cx="9138462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If there is such an </a:t>
            </a:r>
            <a:r>
              <a:rPr lang="en-US" sz="2500" i="1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admissible</a:t>
            </a:r>
            <a:r>
              <a:rPr lang="en-US" sz="25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potential function, then by </a:t>
            </a:r>
            <a:br>
              <a:rPr lang="en-US" sz="2500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5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part </a:t>
            </a:r>
            <a:r>
              <a:rPr lang="en-US" sz="25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(ii) </a:t>
            </a:r>
            <a:r>
              <a:rPr lang="en-US" sz="25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of the previous lemma, there are no </a:t>
            </a:r>
            <a:r>
              <a:rPr lang="en-US" sz="25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negative</a:t>
            </a:r>
            <a:r>
              <a:rPr lang="en-US" sz="25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cycles.</a:t>
            </a:r>
            <a:endParaRPr lang="he-IL" sz="25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6532" y="3190333"/>
            <a:ext cx="913846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Suppose that there are no </a:t>
            </a:r>
            <a:r>
              <a:rPr lang="en-US" sz="25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negative</a:t>
            </a:r>
            <a:r>
              <a:rPr lang="en-US" sz="25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cycles.</a:t>
            </a:r>
            <a:endParaRPr lang="he-IL" sz="25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08" y="3677918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Add a vertex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and an edge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of weight 0 for each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3677918"/>
                <a:ext cx="9138462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9877" b="-2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08" y="4165503"/>
                <a:ext cx="9138462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As there are still no </a:t>
                </a:r>
                <a:r>
                  <a:rPr lang="en-US" sz="25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cycles, </a:t>
                </a:r>
                <a:r>
                  <a:rPr lang="en-US" sz="25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distances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are </a:t>
                </a:r>
                <a:b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5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well-defined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and satisfy the </a:t>
                </a:r>
                <a:r>
                  <a:rPr lang="en-US" sz="25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triangle inequality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4165503"/>
                <a:ext cx="9138462" cy="892552"/>
              </a:xfrm>
              <a:prstGeom prst="rect">
                <a:avLst/>
              </a:prstGeom>
              <a:blipFill>
                <a:blip r:embed="rId4"/>
                <a:stretch>
                  <a:fillRect t="-5442" b="-1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08" y="5053197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distance from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5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5053197"/>
                <a:ext cx="9138462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111" b="-2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6532" y="5540782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he-IL" sz="25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5540782"/>
                <a:ext cx="9138462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1111" b="-2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6532" y="6028370"/>
                <a:ext cx="9138462" cy="5233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5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5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5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5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he-IL" sz="25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6028370"/>
                <a:ext cx="9138462" cy="523348"/>
              </a:xfrm>
              <a:prstGeom prst="rect">
                <a:avLst/>
              </a:prstGeom>
              <a:blipFill rotWithShape="0">
                <a:blip r:embed="rId7"/>
                <a:stretch>
                  <a:fillRect t="-10465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22228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6532" y="1324239"/>
                <a:ext cx="9138462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We want to solve a problem with a given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integer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weight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endParaRPr lang="he-IL" sz="26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1324239"/>
                <a:ext cx="9138462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08" y="2345319"/>
                <a:ext cx="9138462" cy="124220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Define a ‘coarser’ </a:t>
                </a:r>
                <a:r>
                  <a:rPr lang="en-US" sz="26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integer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weight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sz="26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2345319"/>
                <a:ext cx="9138462" cy="1242200"/>
              </a:xfrm>
              <a:prstGeom prst="rect">
                <a:avLst/>
              </a:prstGeom>
              <a:blipFill rotWithShape="0">
                <a:blip r:embed="rId3"/>
                <a:stretch>
                  <a:fillRect t="-4902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08" y="3818726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Solve the problem (recursively) with respect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3818726"/>
                <a:ext cx="9138462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6532" y="4392187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Convert the solution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into a solution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4392187"/>
                <a:ext cx="9138462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04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856" y="6513576"/>
            <a:ext cx="1905000" cy="457200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6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-6532" y="17656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negative cycles</a:t>
            </a:r>
            <a:endParaRPr lang="en-US" sz="4400" dirty="0" smtClean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6532" y="1049919"/>
                <a:ext cx="9138462" cy="13235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Given a digraph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find a </a:t>
                </a:r>
                <a:r>
                  <a:rPr lang="en-US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cycle, or find</a:t>
                </a:r>
                <a:r>
                  <a:rPr lang="en-US" sz="26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 </a:t>
                </a:r>
                <a:r>
                  <a:rPr lang="en-US" sz="26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potential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such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for every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1049919"/>
                <a:ext cx="9138462" cy="1323567"/>
              </a:xfrm>
              <a:prstGeom prst="rect">
                <a:avLst/>
              </a:prstGeom>
              <a:blipFill rotWithShape="0">
                <a:blip r:embed="rId2"/>
                <a:stretch>
                  <a:fillRect t="-4147" b="-8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08" y="2376025"/>
                <a:ext cx="9138462" cy="68820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2376025"/>
                <a:ext cx="9138462" cy="688202"/>
              </a:xfrm>
              <a:prstGeom prst="rect">
                <a:avLst/>
              </a:prstGeom>
              <a:blipFill rotWithShape="0"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08" y="3066766"/>
                <a:ext cx="9138462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 </a:t>
                </a:r>
                <a:r>
                  <a:rPr lang="en-US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cycle with respect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also a </a:t>
                </a:r>
                <a:r>
                  <a:rPr lang="en-US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cycle with respect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3066766"/>
                <a:ext cx="9138462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164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08" y="3961857"/>
                <a:ext cx="9138462" cy="57182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Otherwise,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be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3961857"/>
                <a:ext cx="9138462" cy="571823"/>
              </a:xfrm>
              <a:prstGeom prst="rect">
                <a:avLst/>
              </a:prstGeom>
              <a:blipFill rotWithShape="0">
                <a:blip r:embed="rId5"/>
                <a:stretch>
                  <a:fillRect t="-9574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08" y="5031201"/>
                <a:ext cx="9138462" cy="9234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≥−</m:t>
                      </m:r>
                      <m:r>
                        <a:rPr lang="en-US" sz="2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6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5031201"/>
                <a:ext cx="9138462" cy="9234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708" y="4536219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4536219"/>
                <a:ext cx="9138462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08" y="5957199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We thus only need to consider the case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5957199"/>
                <a:ext cx="9138462" cy="492443"/>
              </a:xfrm>
              <a:prstGeom prst="rect">
                <a:avLst/>
              </a:prstGeom>
              <a:blipFill>
                <a:blip r:embed="rId8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7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17656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Goldberg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algorithm</a:t>
            </a:r>
            <a:endParaRPr lang="en-US" sz="4400" dirty="0" smtClean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6532" y="1049919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→{−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,…}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1049919"/>
                <a:ext cx="9138462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08" y="1606140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1606140"/>
                <a:ext cx="9138462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708" y="2162361"/>
                <a:ext cx="9138462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a </a:t>
                </a:r>
                <a:r>
                  <a:rPr lang="en-US" sz="26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strongly connected component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contains a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edge, then a </a:t>
                </a:r>
                <a:r>
                  <a:rPr lang="en-US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cycle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easily found.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2162361"/>
                <a:ext cx="9138462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84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08" y="3118691"/>
                <a:ext cx="9138462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Otherwise, </a:t>
                </a:r>
                <a:r>
                  <a:rPr lang="en-US" sz="26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contract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each strongly connected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 contracted graph is </a:t>
                </a:r>
                <a:r>
                  <a:rPr lang="en-US" sz="26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acyclic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3118691"/>
                <a:ext cx="9138462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84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08" y="4075021"/>
                <a:ext cx="9138462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Add a source vertex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and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connect it with </a:t>
                </a:r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-edges to all vertices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4075021"/>
                <a:ext cx="9138462" cy="892552"/>
              </a:xfrm>
              <a:prstGeom prst="rect">
                <a:avLst/>
              </a:prstGeom>
              <a:blipFill rotWithShape="0">
                <a:blip r:embed="rId6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708" y="5031351"/>
                <a:ext cx="9138462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Compute the distances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Can be done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time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acyclic.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5031351"/>
                <a:ext cx="9138462" cy="892552"/>
              </a:xfrm>
              <a:prstGeom prst="rect">
                <a:avLst/>
              </a:prstGeom>
              <a:blipFill rotWithShape="0">
                <a:blip r:embed="rId7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08" y="5987679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b="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5987679"/>
                <a:ext cx="9138462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32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8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-6532" y="112396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Goldberg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algorithm</a:t>
            </a:r>
            <a:endParaRPr lang="en-US" sz="4400" dirty="0" smtClean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08" y="1527975"/>
                <a:ext cx="9138462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1527975"/>
                <a:ext cx="9138462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267326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8" y="936823"/>
            <a:ext cx="91384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Layers: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00963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4600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68237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01874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435509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83368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68" y="6235990"/>
                <a:ext cx="62126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38245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245" y="6235990"/>
                <a:ext cx="62126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02567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67" y="6235990"/>
                <a:ext cx="62126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83635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5" y="6235990"/>
                <a:ext cx="62126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56"/>
          <p:cNvSpPr>
            <a:spLocks noChangeAspect="1" noChangeArrowheads="1"/>
          </p:cNvSpPr>
          <p:nvPr/>
        </p:nvSpPr>
        <p:spPr bwMode="auto">
          <a:xfrm>
            <a:off x="1370616" y="3578382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s</a:t>
            </a:r>
            <a:endParaRPr lang="en-US" sz="2400" i="1" dirty="0"/>
          </a:p>
        </p:txBody>
      </p:sp>
      <p:sp>
        <p:nvSpPr>
          <p:cNvPr id="29" name="Oval 56"/>
          <p:cNvSpPr>
            <a:spLocks noChangeAspect="1" noChangeArrowheads="1"/>
          </p:cNvSpPr>
          <p:nvPr/>
        </p:nvSpPr>
        <p:spPr bwMode="auto">
          <a:xfrm>
            <a:off x="1370616" y="4388506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0" name="Oval 56"/>
          <p:cNvSpPr>
            <a:spLocks noChangeAspect="1" noChangeArrowheads="1"/>
          </p:cNvSpPr>
          <p:nvPr/>
        </p:nvSpPr>
        <p:spPr bwMode="auto">
          <a:xfrm>
            <a:off x="2610523" y="4012509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6" name="Straight Arrow Connector 5"/>
          <p:cNvCxnSpPr>
            <a:stCxn id="28" idx="4"/>
            <a:endCxn id="29" idx="0"/>
          </p:cNvCxnSpPr>
          <p:nvPr/>
        </p:nvCxnSpPr>
        <p:spPr bwMode="auto">
          <a:xfrm>
            <a:off x="1550616" y="3938382"/>
            <a:ext cx="0" cy="45012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 bwMode="auto">
          <a:xfrm flipV="1">
            <a:off x="1730616" y="4192509"/>
            <a:ext cx="879907" cy="37599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61686" y="3889811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86" y="3889811"/>
                <a:ext cx="62126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06613" y="3936713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13" y="3936713"/>
                <a:ext cx="62126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56"/>
          <p:cNvSpPr>
            <a:spLocks noChangeAspect="1" noChangeArrowheads="1"/>
          </p:cNvSpPr>
          <p:nvPr/>
        </p:nvSpPr>
        <p:spPr bwMode="auto">
          <a:xfrm>
            <a:off x="2613875" y="4749452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5" name="Oval 56"/>
          <p:cNvSpPr>
            <a:spLocks noChangeAspect="1" noChangeArrowheads="1"/>
          </p:cNvSpPr>
          <p:nvPr/>
        </p:nvSpPr>
        <p:spPr bwMode="auto">
          <a:xfrm>
            <a:off x="3853782" y="437345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36" name="Straight Arrow Connector 35"/>
          <p:cNvCxnSpPr>
            <a:stCxn id="34" idx="6"/>
            <a:endCxn id="35" idx="3"/>
          </p:cNvCxnSpPr>
          <p:nvPr/>
        </p:nvCxnSpPr>
        <p:spPr bwMode="auto">
          <a:xfrm flipV="1">
            <a:off x="2973875" y="4680734"/>
            <a:ext cx="932628" cy="2487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Oval 56"/>
          <p:cNvSpPr>
            <a:spLocks noChangeAspect="1" noChangeArrowheads="1"/>
          </p:cNvSpPr>
          <p:nvPr/>
        </p:nvSpPr>
        <p:spPr bwMode="auto">
          <a:xfrm>
            <a:off x="6311434" y="3891200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8" name="Oval 56"/>
          <p:cNvSpPr>
            <a:spLocks noChangeAspect="1" noChangeArrowheads="1"/>
          </p:cNvSpPr>
          <p:nvPr/>
        </p:nvSpPr>
        <p:spPr bwMode="auto">
          <a:xfrm>
            <a:off x="7545069" y="452585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39" name="Straight Arrow Connector 38"/>
          <p:cNvCxnSpPr>
            <a:stCxn id="37" idx="6"/>
            <a:endCxn id="38" idx="2"/>
          </p:cNvCxnSpPr>
          <p:nvPr/>
        </p:nvCxnSpPr>
        <p:spPr bwMode="auto">
          <a:xfrm>
            <a:off x="6671434" y="4071200"/>
            <a:ext cx="873635" cy="63465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" name="Straight Arrow Connector 39"/>
          <p:cNvCxnSpPr>
            <a:stCxn id="30" idx="4"/>
            <a:endCxn id="34" idx="0"/>
          </p:cNvCxnSpPr>
          <p:nvPr/>
        </p:nvCxnSpPr>
        <p:spPr bwMode="auto">
          <a:xfrm>
            <a:off x="2790523" y="4372509"/>
            <a:ext cx="3352" cy="37694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Oval 56"/>
          <p:cNvSpPr>
            <a:spLocks noChangeAspect="1" noChangeArrowheads="1"/>
          </p:cNvSpPr>
          <p:nvPr/>
        </p:nvSpPr>
        <p:spPr bwMode="auto">
          <a:xfrm>
            <a:off x="7546821" y="5206650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44" name="Straight Arrow Connector 43"/>
          <p:cNvCxnSpPr>
            <a:stCxn id="38" idx="4"/>
            <a:endCxn id="43" idx="0"/>
          </p:cNvCxnSpPr>
          <p:nvPr/>
        </p:nvCxnSpPr>
        <p:spPr bwMode="auto">
          <a:xfrm>
            <a:off x="7725069" y="4885855"/>
            <a:ext cx="1752" cy="3207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Oval 56"/>
          <p:cNvSpPr>
            <a:spLocks noChangeAspect="1" noChangeArrowheads="1"/>
          </p:cNvSpPr>
          <p:nvPr/>
        </p:nvSpPr>
        <p:spPr bwMode="auto">
          <a:xfrm>
            <a:off x="5077797" y="373177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47" name="Oval 56"/>
          <p:cNvSpPr>
            <a:spLocks noChangeAspect="1" noChangeArrowheads="1"/>
          </p:cNvSpPr>
          <p:nvPr/>
        </p:nvSpPr>
        <p:spPr bwMode="auto">
          <a:xfrm>
            <a:off x="5077797" y="4805600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 bwMode="auto">
          <a:xfrm>
            <a:off x="5257797" y="4091775"/>
            <a:ext cx="0" cy="71382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1" name="Multiply 50"/>
          <p:cNvSpPr/>
          <p:nvPr/>
        </p:nvSpPr>
        <p:spPr bwMode="auto">
          <a:xfrm>
            <a:off x="5075669" y="4103899"/>
            <a:ext cx="381054" cy="504331"/>
          </a:xfrm>
          <a:prstGeom prst="mathMultiply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Curved Connector 55"/>
          <p:cNvCxnSpPr>
            <a:stCxn id="46" idx="0"/>
          </p:cNvCxnSpPr>
          <p:nvPr/>
        </p:nvCxnSpPr>
        <p:spPr bwMode="auto">
          <a:xfrm rot="16200000" flipH="1" flipV="1">
            <a:off x="4616906" y="3157480"/>
            <a:ext cx="66596" cy="1215186"/>
          </a:xfrm>
          <a:prstGeom prst="curvedConnector4">
            <a:avLst>
              <a:gd name="adj1" fmla="val -343264"/>
              <a:gd name="adj2" fmla="val 57406"/>
            </a:avLst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Multiply 60"/>
          <p:cNvSpPr/>
          <p:nvPr/>
        </p:nvSpPr>
        <p:spPr bwMode="auto">
          <a:xfrm>
            <a:off x="4439722" y="3342258"/>
            <a:ext cx="381054" cy="504331"/>
          </a:xfrm>
          <a:prstGeom prst="mathMultiply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2" name="Curved Connector 61"/>
          <p:cNvCxnSpPr>
            <a:stCxn id="46" idx="2"/>
          </p:cNvCxnSpPr>
          <p:nvPr/>
        </p:nvCxnSpPr>
        <p:spPr bwMode="auto">
          <a:xfrm rot="10800000" flipV="1">
            <a:off x="4042611" y="3911774"/>
            <a:ext cx="1035186" cy="1927551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7" name="Multiply 66"/>
          <p:cNvSpPr/>
          <p:nvPr/>
        </p:nvSpPr>
        <p:spPr bwMode="auto">
          <a:xfrm>
            <a:off x="4439722" y="3932321"/>
            <a:ext cx="381054" cy="504331"/>
          </a:xfrm>
          <a:prstGeom prst="mathMultiply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6730" y="2041300"/>
                <a:ext cx="9138462" cy="5245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" y="2041300"/>
                <a:ext cx="9138462" cy="524567"/>
              </a:xfrm>
              <a:prstGeom prst="rect">
                <a:avLst/>
              </a:prstGeom>
              <a:blipFill rotWithShape="0">
                <a:blip r:embed="rId9"/>
                <a:stretch>
                  <a:fillRect t="-10465" b="-220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710" y="2586749"/>
                <a:ext cx="9138462" cy="5245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" y="2586749"/>
                <a:ext cx="9138462" cy="524567"/>
              </a:xfrm>
              <a:prstGeom prst="rect">
                <a:avLst/>
              </a:prstGeom>
              <a:blipFill rotWithShape="0">
                <a:blip r:embed="rId10"/>
                <a:stretch>
                  <a:fillRect t="-10465" b="-232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30" idx="5"/>
            <a:endCxn id="35" idx="1"/>
          </p:cNvCxnSpPr>
          <p:nvPr/>
        </p:nvCxnSpPr>
        <p:spPr bwMode="auto">
          <a:xfrm>
            <a:off x="2917802" y="4319788"/>
            <a:ext cx="988701" cy="1063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5" name="Curved Connector 74"/>
          <p:cNvCxnSpPr>
            <a:stCxn id="34" idx="4"/>
            <a:endCxn id="47" idx="4"/>
          </p:cNvCxnSpPr>
          <p:nvPr/>
        </p:nvCxnSpPr>
        <p:spPr bwMode="auto">
          <a:xfrm rot="16200000" flipH="1">
            <a:off x="3997762" y="3905565"/>
            <a:ext cx="56148" cy="2463922"/>
          </a:xfrm>
          <a:prstGeom prst="curvedConnector3">
            <a:avLst>
              <a:gd name="adj1" fmla="val 507138"/>
            </a:avLst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8" name="Curved Connector 77"/>
          <p:cNvCxnSpPr>
            <a:stCxn id="35" idx="6"/>
            <a:endCxn id="37" idx="4"/>
          </p:cNvCxnSpPr>
          <p:nvPr/>
        </p:nvCxnSpPr>
        <p:spPr bwMode="auto">
          <a:xfrm flipV="1">
            <a:off x="4213782" y="4251200"/>
            <a:ext cx="2277652" cy="302255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9" name="Curved Connector 88"/>
          <p:cNvCxnSpPr>
            <a:stCxn id="43" idx="4"/>
            <a:endCxn id="47" idx="4"/>
          </p:cNvCxnSpPr>
          <p:nvPr/>
        </p:nvCxnSpPr>
        <p:spPr bwMode="auto">
          <a:xfrm rot="5400000" flipH="1">
            <a:off x="6291784" y="4131613"/>
            <a:ext cx="401050" cy="2469024"/>
          </a:xfrm>
          <a:prstGeom prst="curvedConnector3">
            <a:avLst>
              <a:gd name="adj1" fmla="val -57000"/>
            </a:avLst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201874" y="5335817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74" y="5335817"/>
                <a:ext cx="62126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17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1" grpId="0" animBg="1"/>
      <p:bldP spid="67" grpId="0" animBg="1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9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6532" y="81916"/>
                <a:ext cx="9144000" cy="7694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r>
                  <a:rPr lang="en-US" sz="44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Dilworth</a:t>
                </a:r>
                <a:r>
                  <a:rPr lang="en-US" sz="4400" dirty="0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’s theorem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endParaRPr lang="en-US" sz="4400" dirty="0" smtClean="0">
                  <a:solidFill>
                    <a:srgbClr val="0099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81916"/>
                <a:ext cx="9144000" cy="769441"/>
              </a:xfrm>
              <a:prstGeom prst="rect">
                <a:avLst/>
              </a:prstGeom>
              <a:blipFill rotWithShape="0">
                <a:blip r:embed="rId2"/>
                <a:stretch>
                  <a:fillRect t="-16535" b="-35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08" y="918375"/>
                <a:ext cx="913846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the index of the last layer.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918375"/>
                <a:ext cx="9138462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267326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00963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4600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68237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01874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435509" y="3309485"/>
            <a:ext cx="579120" cy="278892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83368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68" y="6235990"/>
                <a:ext cx="62126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38245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245" y="6235990"/>
                <a:ext cx="62126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02567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67" y="6235990"/>
                <a:ext cx="62126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83635" y="6235990"/>
                <a:ext cx="62126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5" y="6235990"/>
                <a:ext cx="62126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56"/>
          <p:cNvSpPr>
            <a:spLocks noChangeAspect="1" noChangeArrowheads="1"/>
          </p:cNvSpPr>
          <p:nvPr/>
        </p:nvSpPr>
        <p:spPr bwMode="auto">
          <a:xfrm>
            <a:off x="1370616" y="3578382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s</a:t>
            </a:r>
            <a:endParaRPr lang="en-US" sz="2400" i="1" dirty="0"/>
          </a:p>
        </p:txBody>
      </p:sp>
      <p:sp>
        <p:nvSpPr>
          <p:cNvPr id="29" name="Oval 56"/>
          <p:cNvSpPr>
            <a:spLocks noChangeAspect="1" noChangeArrowheads="1"/>
          </p:cNvSpPr>
          <p:nvPr/>
        </p:nvSpPr>
        <p:spPr bwMode="auto">
          <a:xfrm>
            <a:off x="1370616" y="4388506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0" name="Oval 56"/>
          <p:cNvSpPr>
            <a:spLocks noChangeAspect="1" noChangeArrowheads="1"/>
          </p:cNvSpPr>
          <p:nvPr/>
        </p:nvSpPr>
        <p:spPr bwMode="auto">
          <a:xfrm>
            <a:off x="2610523" y="4012509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6" name="Straight Arrow Connector 5"/>
          <p:cNvCxnSpPr>
            <a:stCxn id="28" idx="4"/>
            <a:endCxn id="29" idx="0"/>
          </p:cNvCxnSpPr>
          <p:nvPr/>
        </p:nvCxnSpPr>
        <p:spPr bwMode="auto">
          <a:xfrm>
            <a:off x="1550616" y="3938382"/>
            <a:ext cx="0" cy="45012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 bwMode="auto">
          <a:xfrm flipV="1">
            <a:off x="1730616" y="4192509"/>
            <a:ext cx="879907" cy="37599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6446" y="3798371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46" y="3798371"/>
                <a:ext cx="62126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21853" y="3936713"/>
                <a:ext cx="621267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53" y="3936713"/>
                <a:ext cx="62126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56"/>
          <p:cNvSpPr>
            <a:spLocks noChangeAspect="1" noChangeArrowheads="1"/>
          </p:cNvSpPr>
          <p:nvPr/>
        </p:nvSpPr>
        <p:spPr bwMode="auto">
          <a:xfrm>
            <a:off x="2613875" y="4749452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5" name="Oval 56"/>
          <p:cNvSpPr>
            <a:spLocks noChangeAspect="1" noChangeArrowheads="1"/>
          </p:cNvSpPr>
          <p:nvPr/>
        </p:nvSpPr>
        <p:spPr bwMode="auto">
          <a:xfrm>
            <a:off x="3853782" y="4373455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36" name="Straight Arrow Connector 35"/>
          <p:cNvCxnSpPr>
            <a:stCxn id="34" idx="6"/>
            <a:endCxn id="35" idx="2"/>
          </p:cNvCxnSpPr>
          <p:nvPr/>
        </p:nvCxnSpPr>
        <p:spPr bwMode="auto">
          <a:xfrm flipV="1">
            <a:off x="2973875" y="4553455"/>
            <a:ext cx="879907" cy="37599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Oval 56"/>
          <p:cNvSpPr>
            <a:spLocks noChangeAspect="1" noChangeArrowheads="1"/>
          </p:cNvSpPr>
          <p:nvPr/>
        </p:nvSpPr>
        <p:spPr bwMode="auto">
          <a:xfrm>
            <a:off x="6311434" y="3891200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38" name="Oval 56"/>
          <p:cNvSpPr>
            <a:spLocks noChangeAspect="1" noChangeArrowheads="1"/>
          </p:cNvSpPr>
          <p:nvPr/>
        </p:nvSpPr>
        <p:spPr bwMode="auto">
          <a:xfrm>
            <a:off x="7545069" y="4525855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39" name="Straight Arrow Connector 38"/>
          <p:cNvCxnSpPr>
            <a:stCxn id="37" idx="6"/>
            <a:endCxn id="38" idx="2"/>
          </p:cNvCxnSpPr>
          <p:nvPr/>
        </p:nvCxnSpPr>
        <p:spPr bwMode="auto">
          <a:xfrm>
            <a:off x="6671434" y="4071200"/>
            <a:ext cx="873635" cy="63465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" name="Straight Arrow Connector 39"/>
          <p:cNvCxnSpPr>
            <a:stCxn id="30" idx="4"/>
            <a:endCxn id="34" idx="0"/>
          </p:cNvCxnSpPr>
          <p:nvPr/>
        </p:nvCxnSpPr>
        <p:spPr bwMode="auto">
          <a:xfrm>
            <a:off x="2790523" y="4372509"/>
            <a:ext cx="3352" cy="37694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Oval 56"/>
          <p:cNvSpPr>
            <a:spLocks noChangeAspect="1" noChangeArrowheads="1"/>
          </p:cNvSpPr>
          <p:nvPr/>
        </p:nvSpPr>
        <p:spPr bwMode="auto">
          <a:xfrm>
            <a:off x="7546821" y="5206650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44" name="Straight Arrow Connector 43"/>
          <p:cNvCxnSpPr>
            <a:stCxn id="38" idx="4"/>
            <a:endCxn id="43" idx="0"/>
          </p:cNvCxnSpPr>
          <p:nvPr/>
        </p:nvCxnSpPr>
        <p:spPr bwMode="auto">
          <a:xfrm>
            <a:off x="7725069" y="4885855"/>
            <a:ext cx="1752" cy="3207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Oval 56"/>
          <p:cNvSpPr>
            <a:spLocks noChangeAspect="1" noChangeArrowheads="1"/>
          </p:cNvSpPr>
          <p:nvPr/>
        </p:nvSpPr>
        <p:spPr bwMode="auto">
          <a:xfrm>
            <a:off x="5077797" y="373177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sp>
        <p:nvSpPr>
          <p:cNvPr id="47" name="Oval 56"/>
          <p:cNvSpPr>
            <a:spLocks noChangeAspect="1" noChangeArrowheads="1"/>
          </p:cNvSpPr>
          <p:nvPr/>
        </p:nvSpPr>
        <p:spPr bwMode="auto">
          <a:xfrm>
            <a:off x="5077797" y="4805600"/>
            <a:ext cx="360000" cy="360000"/>
          </a:xfrm>
          <a:prstGeom prst="ellipse">
            <a:avLst/>
          </a:prstGeom>
          <a:solidFill>
            <a:srgbClr val="FF0000">
              <a:alpha val="15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 dirty="0"/>
          </a:p>
        </p:txBody>
      </p:sp>
      <p:cxnSp>
        <p:nvCxnSpPr>
          <p:cNvPr id="48" name="Straight Arrow Connector 47"/>
          <p:cNvCxnSpPr>
            <a:stCxn id="35" idx="6"/>
            <a:endCxn id="47" idx="2"/>
          </p:cNvCxnSpPr>
          <p:nvPr/>
        </p:nvCxnSpPr>
        <p:spPr bwMode="auto">
          <a:xfrm>
            <a:off x="4213782" y="4553455"/>
            <a:ext cx="864015" cy="43214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6730" y="2128087"/>
                <a:ext cx="9138462" cy="50013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there is a 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layer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with at least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negative vertices.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" y="2128087"/>
                <a:ext cx="9138462" cy="500137"/>
              </a:xfrm>
              <a:prstGeom prst="rect">
                <a:avLst/>
              </a:prstGeom>
              <a:blipFill rotWithShape="0">
                <a:blip r:embed="rId10"/>
                <a:stretch>
                  <a:fillRect t="-1220" b="-2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710" y="2586749"/>
                <a:ext cx="9138462" cy="50013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there is a 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path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with at least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negative vertices.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" y="2586749"/>
                <a:ext cx="9138462" cy="500137"/>
              </a:xfrm>
              <a:prstGeom prst="rect">
                <a:avLst/>
              </a:prstGeom>
              <a:blipFill rotWithShape="0">
                <a:blip r:embed="rId11"/>
                <a:stretch>
                  <a:fillRect t="-1220" b="-2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08" y="1338565"/>
                <a:ext cx="9138462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the number of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negative vertices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i.e., vertices with an 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incoming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negative edge.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" y="1338565"/>
                <a:ext cx="9138462" cy="830997"/>
              </a:xfrm>
              <a:prstGeom prst="rect">
                <a:avLst/>
              </a:prstGeom>
              <a:blipFill>
                <a:blip r:embed="rId1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47" idx="0"/>
            <a:endCxn id="46" idx="4"/>
          </p:cNvCxnSpPr>
          <p:nvPr/>
        </p:nvCxnSpPr>
        <p:spPr bwMode="auto">
          <a:xfrm flipV="1">
            <a:off x="5257797" y="4091775"/>
            <a:ext cx="0" cy="71382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3" name="Straight Arrow Connector 52"/>
          <p:cNvCxnSpPr>
            <a:stCxn id="46" idx="6"/>
            <a:endCxn id="37" idx="2"/>
          </p:cNvCxnSpPr>
          <p:nvPr/>
        </p:nvCxnSpPr>
        <p:spPr bwMode="auto">
          <a:xfrm>
            <a:off x="5437797" y="3911775"/>
            <a:ext cx="873637" cy="15942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7" name="Straight Arrow Connector 56"/>
          <p:cNvCxnSpPr>
            <a:endCxn id="37" idx="3"/>
          </p:cNvCxnSpPr>
          <p:nvPr/>
        </p:nvCxnSpPr>
        <p:spPr bwMode="auto">
          <a:xfrm flipV="1">
            <a:off x="5437797" y="4198479"/>
            <a:ext cx="926358" cy="73097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70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ZWICK@FZFMRKMFUVWYY57I" val="5101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1">
        <a:spAutoFit/>
      </a:bodyPr>
      <a:lstStyle>
        <a:defPPr algn="ctr">
          <a:defRPr dirty="0">
            <a:cs typeface="Times New Roman" panose="02020603050405020304" pitchFamily="18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32618</TotalTime>
  <Words>3057</Words>
  <Application>Microsoft Office PowerPoint</Application>
  <PresentationFormat>On-screen Show (4:3)</PresentationFormat>
  <Paragraphs>231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 Unicode MS</vt:lpstr>
      <vt:lpstr>ＭＳ Ｐゴシック</vt:lpstr>
      <vt:lpstr>ＭＳ Ｐゴシック</vt:lpstr>
      <vt:lpstr>SimSun</vt:lpstr>
      <vt:lpstr>Arial</vt:lpstr>
      <vt:lpstr>Cambria Math</vt:lpstr>
      <vt:lpstr>Comic Sans MS</vt:lpstr>
      <vt:lpstr>StarSymbol</vt:lpstr>
      <vt:lpstr>Times New Roman</vt:lpstr>
      <vt:lpstr>Wingdings</vt:lpstr>
      <vt:lpstr>Standarddesign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Probe Complexity</dc:title>
  <dc:creator>haimk</dc:creator>
  <cp:lastModifiedBy>zwick</cp:lastModifiedBy>
  <cp:revision>901</cp:revision>
  <dcterms:created xsi:type="dcterms:W3CDTF">2010-12-27T20:22:31Z</dcterms:created>
  <dcterms:modified xsi:type="dcterms:W3CDTF">2021-11-17T06:54:12Z</dcterms:modified>
</cp:coreProperties>
</file>