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337" r:id="rId3"/>
    <p:sldId id="343" r:id="rId4"/>
    <p:sldId id="344" r:id="rId5"/>
    <p:sldId id="338" r:id="rId6"/>
    <p:sldId id="339" r:id="rId7"/>
    <p:sldId id="340" r:id="rId8"/>
    <p:sldId id="341" r:id="rId9"/>
    <p:sldId id="345" r:id="rId10"/>
    <p:sldId id="346" r:id="rId11"/>
    <p:sldId id="347" r:id="rId12"/>
    <p:sldId id="348" r:id="rId13"/>
    <p:sldId id="342" r:id="rId14"/>
    <p:sldId id="350" r:id="rId15"/>
    <p:sldId id="349" r:id="rId16"/>
    <p:sldId id="351" r:id="rId17"/>
  </p:sldIdLst>
  <p:sldSz cx="9144000" cy="6858000" type="screen4x3"/>
  <p:notesSz cx="6858000" cy="9144000"/>
  <p:custDataLst>
    <p:tags r:id="rId19"/>
  </p:custData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wick" initials="z" lastIdx="2" clrIdx="0">
    <p:extLst>
      <p:ext uri="{19B8F6BF-5375-455C-9EA6-DF929625EA0E}">
        <p15:presenceInfo xmlns:p15="http://schemas.microsoft.com/office/powerpoint/2012/main" userId="zwic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993300"/>
    <a:srgbClr val="009900"/>
    <a:srgbClr val="996633"/>
    <a:srgbClr val="663300"/>
    <a:srgbClr val="0066FF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45" autoAdjust="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49D93-393E-4D4D-9DE1-F1BB84BB9198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750D0-591B-4654-99F7-1064A60D9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157" indent="-273521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088" indent="-21881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722" indent="-21881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358" indent="-21881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6993" indent="-21881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628" indent="-21881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263" indent="-21881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19897" indent="-21881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09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ג'/שבט/תשפ"ב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ג'/שבט/תשפ"ב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ג'/שבט/תשפ"ב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ג'/שבט/תשפ"ב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ג'/שבט/תשפ"ב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ג'/שבט/תשפ"ב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ג'/שבט/תשפ"ב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ג'/שבט/תשפ"ב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ג'/שבט/תשפ"ב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ג'/שבט/תשפ"ב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ג'/שבט/תשפ"ב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DAC1-EA1D-499E-8FAF-5DC6015DFDB4}" type="datetimeFigureOut">
              <a:rPr lang="he-IL" smtClean="0"/>
              <a:pPr/>
              <a:t>ג'/שבט/תשפ"ב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0.png"/><Relationship Id="rId3" Type="http://schemas.openxmlformats.org/officeDocument/2006/relationships/image" Target="../media/image310.png"/><Relationship Id="rId7" Type="http://schemas.openxmlformats.org/officeDocument/2006/relationships/image" Target="../media/image9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72.png"/><Relationship Id="rId4" Type="http://schemas.openxmlformats.org/officeDocument/2006/relationships/image" Target="../media/image18.png"/><Relationship Id="rId9" Type="http://schemas.openxmlformats.org/officeDocument/2006/relationships/image" Target="../media/image1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png"/><Relationship Id="rId18" Type="http://schemas.openxmlformats.org/officeDocument/2006/relationships/image" Target="../media/image69.png"/><Relationship Id="rId3" Type="http://schemas.openxmlformats.org/officeDocument/2006/relationships/image" Target="../media/image180.png"/><Relationship Id="rId7" Type="http://schemas.openxmlformats.org/officeDocument/2006/relationships/image" Target="../media/image30.png"/><Relationship Id="rId12" Type="http://schemas.openxmlformats.org/officeDocument/2006/relationships/image" Target="../media/image37.png"/><Relationship Id="rId17" Type="http://schemas.openxmlformats.org/officeDocument/2006/relationships/image" Target="../media/image68.png"/><Relationship Id="rId2" Type="http://schemas.openxmlformats.org/officeDocument/2006/relationships/image" Target="../media/image170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53.png"/><Relationship Id="rId10" Type="http://schemas.openxmlformats.org/officeDocument/2006/relationships/image" Target="../media/image35.png"/><Relationship Id="rId19" Type="http://schemas.openxmlformats.org/officeDocument/2006/relationships/image" Target="../media/image70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Relationship Id="rId1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34.png"/><Relationship Id="rId7" Type="http://schemas.openxmlformats.org/officeDocument/2006/relationships/image" Target="../media/image80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33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11" Type="http://schemas.openxmlformats.org/officeDocument/2006/relationships/image" Target="../media/image86.png"/><Relationship Id="rId5" Type="http://schemas.openxmlformats.org/officeDocument/2006/relationships/image" Target="../media/image52.png"/><Relationship Id="rId15" Type="http://schemas.openxmlformats.org/officeDocument/2006/relationships/image" Target="../media/image90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18" Type="http://schemas.openxmlformats.org/officeDocument/2006/relationships/image" Target="../media/image115.png"/><Relationship Id="rId26" Type="http://schemas.openxmlformats.org/officeDocument/2006/relationships/image" Target="../media/image123.png"/><Relationship Id="rId3" Type="http://schemas.openxmlformats.org/officeDocument/2006/relationships/image" Target="../media/image100.png"/><Relationship Id="rId21" Type="http://schemas.openxmlformats.org/officeDocument/2006/relationships/image" Target="../media/image118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17" Type="http://schemas.openxmlformats.org/officeDocument/2006/relationships/image" Target="../media/image114.png"/><Relationship Id="rId25" Type="http://schemas.openxmlformats.org/officeDocument/2006/relationships/image" Target="../media/image122.png"/><Relationship Id="rId2" Type="http://schemas.openxmlformats.org/officeDocument/2006/relationships/image" Target="../media/image96.png"/><Relationship Id="rId16" Type="http://schemas.openxmlformats.org/officeDocument/2006/relationships/image" Target="../media/image113.png"/><Relationship Id="rId20" Type="http://schemas.openxmlformats.org/officeDocument/2006/relationships/image" Target="../media/image117.png"/><Relationship Id="rId29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121.png"/><Relationship Id="rId5" Type="http://schemas.openxmlformats.org/officeDocument/2006/relationships/image" Target="../media/image102.png"/><Relationship Id="rId15" Type="http://schemas.openxmlformats.org/officeDocument/2006/relationships/image" Target="../media/image112.png"/><Relationship Id="rId23" Type="http://schemas.openxmlformats.org/officeDocument/2006/relationships/image" Target="../media/image120.png"/><Relationship Id="rId28" Type="http://schemas.openxmlformats.org/officeDocument/2006/relationships/image" Target="../media/image125.png"/><Relationship Id="rId10" Type="http://schemas.openxmlformats.org/officeDocument/2006/relationships/image" Target="../media/image107.png"/><Relationship Id="rId19" Type="http://schemas.openxmlformats.org/officeDocument/2006/relationships/image" Target="../media/image116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Relationship Id="rId22" Type="http://schemas.openxmlformats.org/officeDocument/2006/relationships/image" Target="../media/image119.png"/><Relationship Id="rId27" Type="http://schemas.openxmlformats.org/officeDocument/2006/relationships/image" Target="../media/image124.png"/><Relationship Id="rId30" Type="http://schemas.openxmlformats.org/officeDocument/2006/relationships/image" Target="../media/image1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12" Type="http://schemas.openxmlformats.org/officeDocument/2006/relationships/image" Target="../media/image77.png"/><Relationship Id="rId17" Type="http://schemas.openxmlformats.org/officeDocument/2006/relationships/image" Target="../media/image17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5" Type="http://schemas.openxmlformats.org/officeDocument/2006/relationships/image" Target="../media/image128.png"/><Relationship Id="rId1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522743"/>
            <a:ext cx="9144000" cy="1107996"/>
          </a:xfrm>
        </p:spPr>
        <p:txBody>
          <a:bodyPr>
            <a:spAutoFit/>
          </a:bodyPr>
          <a:lstStyle/>
          <a:p>
            <a:pPr rtl="0" eaLnBrk="1" hangingPunct="1"/>
            <a:r>
              <a:rPr lang="en-US" altLang="en-US" sz="6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4292662"/>
            <a:ext cx="9144000" cy="184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rtl="0" eaLnBrk="1" hangingPunct="1">
              <a:lnSpc>
                <a:spcPct val="150000"/>
              </a:lnSpc>
            </a:pPr>
            <a:r>
              <a:rPr lang="en-US" altLang="en-US" sz="4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 Zwick</a:t>
            </a:r>
          </a:p>
          <a:p>
            <a:pPr algn="ctr" rtl="0" eaLnBrk="1" hangingPunct="1">
              <a:lnSpc>
                <a:spcPct val="150000"/>
              </a:lnSpc>
            </a:pPr>
            <a:r>
              <a:rPr lang="en-US" alt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22-29, 2021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241325"/>
            <a:ext cx="9144000" cy="1754316"/>
          </a:xfrm>
          <a:prstGeom prst="rect">
            <a:avLst/>
          </a:prstGeom>
          <a:noFill/>
        </p:spPr>
        <p:txBody>
          <a:bodyPr lIns="91430" tIns="45715" rIns="91430" bIns="45715">
            <a:spAutoFit/>
          </a:bodyPr>
          <a:lstStyle/>
          <a:p>
            <a:pPr algn="ctr" rtl="0">
              <a:defRPr/>
            </a:pPr>
            <a:r>
              <a:rPr lang="en-US" sz="5400" dirty="0" smtClean="0">
                <a:solidFill>
                  <a:srgbClr val="009900"/>
                </a:solidFill>
              </a:rPr>
              <a:t>Applications of</a:t>
            </a:r>
            <a:br>
              <a:rPr lang="en-US" sz="5400" dirty="0" smtClean="0">
                <a:solidFill>
                  <a:srgbClr val="009900"/>
                </a:solidFill>
              </a:rPr>
            </a:br>
            <a:r>
              <a:rPr lang="en-US" sz="5400" dirty="0" smtClean="0">
                <a:solidFill>
                  <a:srgbClr val="009900"/>
                </a:solidFill>
              </a:rPr>
              <a:t>Maximum </a:t>
            </a:r>
            <a:r>
              <a:rPr lang="en-US" sz="5400" dirty="0" smtClean="0">
                <a:solidFill>
                  <a:srgbClr val="0000FF"/>
                </a:solidFill>
              </a:rPr>
              <a:t>weight</a:t>
            </a:r>
            <a:r>
              <a:rPr lang="en-US" sz="5400" dirty="0" smtClean="0">
                <a:solidFill>
                  <a:srgbClr val="009900"/>
                </a:solidFill>
              </a:rPr>
              <a:t> matching</a:t>
            </a:r>
          </a:p>
        </p:txBody>
      </p:sp>
    </p:spTree>
    <p:extLst>
      <p:ext uri="{BB962C8B-B14F-4D97-AF65-F5344CB8AC3E}">
        <p14:creationId xmlns:p14="http://schemas.microsoft.com/office/powerpoint/2010/main" val="27446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3"/>
              <p:cNvSpPr txBox="1">
                <a:spLocks noChangeArrowheads="1"/>
              </p:cNvSpPr>
              <p:nvPr/>
            </p:nvSpPr>
            <p:spPr bwMode="auto">
              <a:xfrm>
                <a:off x="-10440" y="226818"/>
                <a:ext cx="9154440" cy="6771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lvl="0" algn="ctr" rtl="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5713" algn="l"/>
                    <a:tab pos="5791200" algn="l"/>
                    <a:tab pos="6515100" algn="l"/>
                    <a:tab pos="7235825" algn="l"/>
                    <a:tab pos="7956550" algn="l"/>
                    <a:tab pos="8686800" algn="l"/>
                  </a:tabLst>
                  <a:defRPr/>
                </a:pPr>
                <a:r>
                  <a:rPr lang="en-US" sz="4400" kern="0" dirty="0" smtClean="0">
                    <a:solidFill>
                      <a:srgbClr val="0033CC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sz="4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400" kern="0" dirty="0" smtClean="0">
                    <a:solidFill>
                      <a:srgbClr val="0033CC"/>
                    </a:solidFill>
                  </a:rPr>
                  <a:t>-joins</a:t>
                </a:r>
                <a:endParaRPr lang="en-GB" sz="3600" kern="0" dirty="0">
                  <a:solidFill>
                    <a:srgbClr val="993300"/>
                  </a:solidFill>
                </a:endParaRPr>
              </a:p>
            </p:txBody>
          </p:sp>
        </mc:Choice>
        <mc:Fallback xmlns="">
          <p:sp>
            <p:nvSpPr>
              <p:cNvPr id="8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440" y="226818"/>
                <a:ext cx="9154440" cy="677108"/>
              </a:xfrm>
              <a:prstGeom prst="rect">
                <a:avLst/>
              </a:prstGeom>
              <a:blipFill>
                <a:blip r:embed="rId2"/>
                <a:stretch>
                  <a:fillRect t="-24324" b="-49550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 txBox="1">
                <a:spLocks noChangeArrowheads="1"/>
              </p:cNvSpPr>
              <p:nvPr/>
            </p:nvSpPr>
            <p:spPr bwMode="auto">
              <a:xfrm>
                <a:off x="-1207" y="1044733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the set of negative edges.</a:t>
                </a:r>
              </a:p>
            </p:txBody>
          </p:sp>
        </mc:Choice>
        <mc:Fallback xmlns="">
          <p:sp>
            <p:nvSpPr>
              <p:cNvPr id="1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7" y="1044733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t="-9211" b="-263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4"/>
              <p:cNvSpPr txBox="1">
                <a:spLocks noChangeArrowheads="1"/>
              </p:cNvSpPr>
              <p:nvPr/>
            </p:nvSpPr>
            <p:spPr bwMode="auto">
              <a:xfrm>
                <a:off x="270" y="1628432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the set of vertices with odd degrees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1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" y="1628432"/>
                <a:ext cx="9144000" cy="446276"/>
              </a:xfrm>
              <a:prstGeom prst="rect">
                <a:avLst/>
              </a:prstGeom>
              <a:blipFill>
                <a:blip r:embed="rId4"/>
                <a:stretch>
                  <a:fillRect t="-1095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/>
              <p:cNvSpPr txBox="1">
                <a:spLocks noChangeArrowheads="1"/>
              </p:cNvSpPr>
              <p:nvPr/>
            </p:nvSpPr>
            <p:spPr bwMode="auto">
              <a:xfrm>
                <a:off x="1748" y="2196742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⊕</m:t>
                    </m:r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sz="23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8" y="2196742"/>
                <a:ext cx="9144000" cy="461665"/>
              </a:xfrm>
              <a:prstGeom prst="rect">
                <a:avLst/>
              </a:prstGeom>
              <a:blipFill>
                <a:blip r:embed="rId5"/>
                <a:stretch>
                  <a:fillRect t="-9211" b="-263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"/>
              <p:cNvSpPr txBox="1">
                <a:spLocks noChangeArrowheads="1"/>
              </p:cNvSpPr>
              <p:nvPr/>
            </p:nvSpPr>
            <p:spPr bwMode="auto">
              <a:xfrm>
                <a:off x="-4175" y="2780441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=|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for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175" y="2780441"/>
                <a:ext cx="9144000" cy="446276"/>
              </a:xfrm>
              <a:prstGeom prst="rect">
                <a:avLst/>
              </a:prstGeom>
              <a:blipFill>
                <a:blip r:embed="rId6"/>
                <a:stretch>
                  <a:fillRect t="-1095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4"/>
              <p:cNvSpPr txBox="1">
                <a:spLocks noChangeArrowheads="1"/>
              </p:cNvSpPr>
              <p:nvPr/>
            </p:nvSpPr>
            <p:spPr bwMode="auto">
              <a:xfrm>
                <a:off x="-2698" y="3917061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⊕</m:t>
                    </m:r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698" y="3917061"/>
                <a:ext cx="9144000" cy="461665"/>
              </a:xfrm>
              <a:prstGeom prst="rect">
                <a:avLst/>
              </a:prstGeom>
              <a:blipFill>
                <a:blip r:embed="rId7"/>
                <a:stretch>
                  <a:fillRect t="-9333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"/>
              <p:cNvSpPr txBox="1">
                <a:spLocks noChangeArrowheads="1"/>
              </p:cNvSpPr>
              <p:nvPr/>
            </p:nvSpPr>
            <p:spPr bwMode="auto">
              <a:xfrm>
                <a:off x="-1222" y="3348751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Find a minimum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-cost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-join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22" y="3348751"/>
                <a:ext cx="9144000" cy="446276"/>
              </a:xfrm>
              <a:prstGeom prst="rect">
                <a:avLst/>
              </a:prstGeom>
              <a:blipFill>
                <a:blip r:embed="rId8"/>
                <a:stretch>
                  <a:fillRect t="-10811" b="-283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-1220" y="450076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</a:t>
            </a: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Prove the correctness of the algorithm.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257" y="5084459"/>
            <a:ext cx="9144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algorithm only needs to find shortest paths </a:t>
            </a:r>
            <a:b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a graph with non-negative edge costs.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/>
              <p:cNvSpPr txBox="1">
                <a:spLocks noChangeArrowheads="1"/>
              </p:cNvSpPr>
              <p:nvPr/>
            </p:nvSpPr>
            <p:spPr bwMode="auto">
              <a:xfrm>
                <a:off x="11341" y="6006715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Running time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 (Why?)</a:t>
                </a:r>
              </a:p>
            </p:txBody>
          </p:sp>
        </mc:Choice>
        <mc:Fallback xmlns="">
          <p:sp>
            <p:nvSpPr>
              <p:cNvPr id="1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41" y="6006715"/>
                <a:ext cx="9144000" cy="446276"/>
              </a:xfrm>
              <a:prstGeom prst="rect">
                <a:avLst/>
              </a:prstGeom>
              <a:blipFill>
                <a:blip r:embed="rId9"/>
                <a:stretch>
                  <a:fillRect t="-10811" b="-283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76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4" grpId="0"/>
      <p:bldP spid="19" grpId="0"/>
      <p:bldP spid="21" grpId="0"/>
      <p:bldP spid="22" grpId="0"/>
      <p:bldP spid="11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243444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4400" kern="0" dirty="0" smtClean="0">
                <a:solidFill>
                  <a:srgbClr val="0033CC"/>
                </a:solidFill>
              </a:rPr>
              <a:t>Shortest paths in </a:t>
            </a:r>
            <a:r>
              <a:rPr lang="en-US" sz="4400" kern="0" dirty="0" smtClean="0">
                <a:solidFill>
                  <a:srgbClr val="00B050"/>
                </a:solidFill>
              </a:rPr>
              <a:t>undirected</a:t>
            </a:r>
            <a:r>
              <a:rPr lang="en-US" sz="4400" kern="0" dirty="0" smtClean="0">
                <a:solidFill>
                  <a:srgbClr val="0033CC"/>
                </a:solidFill>
              </a:rPr>
              <a:t> graphs</a:t>
            </a:r>
            <a:endParaRPr lang="en-GB" sz="3600" kern="0" dirty="0">
              <a:solidFill>
                <a:srgbClr val="993300"/>
              </a:solidFill>
            </a:endParaRPr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 bwMode="auto">
          <a:xfrm>
            <a:off x="-1207" y="1226484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There is an easy reduction from </a:t>
            </a:r>
            <a:r>
              <a:rPr lang="en-US" sz="23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undirected</a:t>
            </a: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to </a:t>
            </a:r>
            <a:r>
              <a:rPr lang="en-US" sz="23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directed </a:t>
            </a: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graphs, right?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219421" y="1789123"/>
            <a:ext cx="4432030" cy="1565124"/>
            <a:chOff x="2219421" y="1789123"/>
            <a:chExt cx="4432030" cy="1565124"/>
          </a:xfrm>
        </p:grpSpPr>
        <p:grpSp>
          <p:nvGrpSpPr>
            <p:cNvPr id="5" name="Group 4"/>
            <p:cNvGrpSpPr/>
            <p:nvPr/>
          </p:nvGrpSpPr>
          <p:grpSpPr>
            <a:xfrm>
              <a:off x="2219421" y="2161984"/>
              <a:ext cx="1394387" cy="598825"/>
              <a:chOff x="1500326" y="1869019"/>
              <a:chExt cx="1394387" cy="598825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1500326" y="2193524"/>
                <a:ext cx="274320" cy="274320"/>
              </a:xfrm>
              <a:prstGeom prst="ellipse">
                <a:avLst/>
              </a:prstGeom>
              <a:ln w="1905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2620393" y="2193524"/>
                <a:ext cx="274320" cy="274320"/>
              </a:xfrm>
              <a:prstGeom prst="ellipse">
                <a:avLst/>
              </a:prstGeom>
              <a:ln w="1905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Connector 3"/>
              <p:cNvCxnSpPr>
                <a:stCxn id="2" idx="6"/>
                <a:endCxn id="15" idx="2"/>
              </p:cNvCxnSpPr>
              <p:nvPr/>
            </p:nvCxnSpPr>
            <p:spPr>
              <a:xfrm>
                <a:off x="1774646" y="2330684"/>
                <a:ext cx="845747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7429" y="1869019"/>
                    <a:ext cx="309547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+mj-lt"/>
                        <a:ea typeface="ＭＳ Ｐゴシック" pitchFamily="-110" charset="-128"/>
                        <a:cs typeface="ＭＳ Ｐゴシック" pitchFamily="-110" charset="-128"/>
                      </a:defRPr>
                    </a:lvl1pPr>
                    <a:lvl2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  <a:ea typeface="ＭＳ Ｐゴシック" pitchFamily="-110" charset="-128"/>
                        <a:cs typeface="ＭＳ Ｐゴシック" pitchFamily="-110" charset="-128"/>
                      </a:defRPr>
                    </a:lvl2pPr>
                    <a:lvl3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  <a:ea typeface="ＭＳ Ｐゴシック" pitchFamily="-110" charset="-128"/>
                        <a:cs typeface="ＭＳ Ｐゴシック" pitchFamily="-110" charset="-128"/>
                      </a:defRPr>
                    </a:lvl3pPr>
                    <a:lvl4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  <a:ea typeface="ＭＳ Ｐゴシック" pitchFamily="-110" charset="-128"/>
                        <a:cs typeface="ＭＳ Ｐゴシック" pitchFamily="-110" charset="-128"/>
                      </a:defRPr>
                    </a:lvl4pPr>
                    <a:lvl5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  <a:ea typeface="ＭＳ Ｐゴシック" pitchFamily="-110" charset="-128"/>
                        <a:cs typeface="ＭＳ Ｐゴシック" pitchFamily="-110" charset="-128"/>
                      </a:defRPr>
                    </a:lvl5pPr>
                    <a:lvl6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</a:defRPr>
                    </a:lvl6pPr>
                    <a:lvl7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</a:defRPr>
                    </a:lvl7pPr>
                    <a:lvl8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</a:defRPr>
                    </a:lvl8pPr>
                    <a:lvl9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2400" kern="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Rectangle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087429" y="1869019"/>
                    <a:ext cx="309547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804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5257064" y="1789123"/>
              <a:ext cx="1394387" cy="1565124"/>
              <a:chOff x="5141650" y="1505034"/>
              <a:chExt cx="1394387" cy="1565124"/>
            </a:xfrm>
          </p:grpSpPr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5141650" y="2193524"/>
                <a:ext cx="274320" cy="274320"/>
              </a:xfrm>
              <a:prstGeom prst="ellipse">
                <a:avLst/>
              </a:prstGeom>
              <a:ln w="1905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261717" y="2193524"/>
                <a:ext cx="274320" cy="274320"/>
              </a:xfrm>
              <a:prstGeom prst="ellipse">
                <a:avLst/>
              </a:prstGeom>
              <a:ln w="19050">
                <a:solidFill>
                  <a:srgbClr val="0033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28753" y="1505034"/>
                    <a:ext cx="309547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+mj-lt"/>
                        <a:ea typeface="ＭＳ Ｐゴシック" pitchFamily="-110" charset="-128"/>
                        <a:cs typeface="ＭＳ Ｐゴシック" pitchFamily="-110" charset="-128"/>
                      </a:defRPr>
                    </a:lvl1pPr>
                    <a:lvl2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  <a:ea typeface="ＭＳ Ｐゴシック" pitchFamily="-110" charset="-128"/>
                        <a:cs typeface="ＭＳ Ｐゴシック" pitchFamily="-110" charset="-128"/>
                      </a:defRPr>
                    </a:lvl2pPr>
                    <a:lvl3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  <a:ea typeface="ＭＳ Ｐゴシック" pitchFamily="-110" charset="-128"/>
                        <a:cs typeface="ＭＳ Ｐゴシック" pitchFamily="-110" charset="-128"/>
                      </a:defRPr>
                    </a:lvl3pPr>
                    <a:lvl4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  <a:ea typeface="ＭＳ Ｐゴシック" pitchFamily="-110" charset="-128"/>
                        <a:cs typeface="ＭＳ Ｐゴシック" pitchFamily="-110" charset="-128"/>
                      </a:defRPr>
                    </a:lvl4pPr>
                    <a:lvl5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  <a:ea typeface="ＭＳ Ｐゴシック" pitchFamily="-110" charset="-128"/>
                        <a:cs typeface="ＭＳ Ｐゴシック" pitchFamily="-110" charset="-128"/>
                      </a:defRPr>
                    </a:lvl5pPr>
                    <a:lvl6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</a:defRPr>
                    </a:lvl6pPr>
                    <a:lvl7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</a:defRPr>
                    </a:lvl7pPr>
                    <a:lvl8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</a:defRPr>
                    </a:lvl8pPr>
                    <a:lvl9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2400" kern="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Rectangle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28753" y="1505034"/>
                    <a:ext cx="30954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000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Curved Connector 6"/>
              <p:cNvCxnSpPr>
                <a:stCxn id="20" idx="7"/>
                <a:endCxn id="23" idx="1"/>
              </p:cNvCxnSpPr>
              <p:nvPr/>
            </p:nvCxnSpPr>
            <p:spPr>
              <a:xfrm rot="5400000" flipH="1" flipV="1">
                <a:off x="5838843" y="1770651"/>
                <a:ext cx="12700" cy="926093"/>
              </a:xfrm>
              <a:prstGeom prst="curvedConnector3">
                <a:avLst>
                  <a:gd name="adj1" fmla="val 2116323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urved Connector 25"/>
              <p:cNvCxnSpPr>
                <a:stCxn id="23" idx="3"/>
                <a:endCxn id="20" idx="5"/>
              </p:cNvCxnSpPr>
              <p:nvPr/>
            </p:nvCxnSpPr>
            <p:spPr>
              <a:xfrm rot="5400000">
                <a:off x="5838844" y="1964625"/>
                <a:ext cx="12700" cy="926093"/>
              </a:xfrm>
              <a:prstGeom prst="curvedConnector3">
                <a:avLst>
                  <a:gd name="adj1" fmla="val 2116323"/>
                </a:avLst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28753" y="2608493"/>
                    <a:ext cx="309547" cy="46166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+mj-lt"/>
                        <a:ea typeface="ＭＳ Ｐゴシック" pitchFamily="-110" charset="-128"/>
                        <a:cs typeface="ＭＳ Ｐゴシック" pitchFamily="-110" charset="-128"/>
                      </a:defRPr>
                    </a:lvl1pPr>
                    <a:lvl2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  <a:ea typeface="ＭＳ Ｐゴシック" pitchFamily="-110" charset="-128"/>
                        <a:cs typeface="ＭＳ Ｐゴシック" pitchFamily="-110" charset="-128"/>
                      </a:defRPr>
                    </a:lvl2pPr>
                    <a:lvl3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  <a:ea typeface="ＭＳ Ｐゴシック" pitchFamily="-110" charset="-128"/>
                        <a:cs typeface="ＭＳ Ｐゴシック" pitchFamily="-110" charset="-128"/>
                      </a:defRPr>
                    </a:lvl3pPr>
                    <a:lvl4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  <a:ea typeface="ＭＳ Ｐゴシック" pitchFamily="-110" charset="-128"/>
                        <a:cs typeface="ＭＳ Ｐゴシック" pitchFamily="-110" charset="-128"/>
                      </a:defRPr>
                    </a:lvl4pPr>
                    <a:lvl5pPr algn="ctr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  <a:ea typeface="ＭＳ Ｐゴシック" pitchFamily="-110" charset="-128"/>
                        <a:cs typeface="ＭＳ Ｐゴシック" pitchFamily="-110" charset="-128"/>
                      </a:defRPr>
                    </a:lvl5pPr>
                    <a:lvl6pPr marL="4572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</a:defRPr>
                    </a:lvl6pPr>
                    <a:lvl7pPr marL="9144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</a:defRPr>
                    </a:lvl7pPr>
                    <a:lvl8pPr marL="13716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</a:defRPr>
                    </a:lvl8pPr>
                    <a:lvl9pPr marL="1828800" algn="ctr" rtl="0" fontAlgn="base">
                      <a:spcBef>
                        <a:spcPct val="0"/>
                      </a:spcBef>
                      <a:spcAft>
                        <a:spcPct val="0"/>
                      </a:spcAft>
                      <a:defRPr sz="4400">
                        <a:solidFill>
                          <a:schemeClr val="tx2"/>
                        </a:solidFill>
                        <a:latin typeface="Comic Sans MS" pitchFamily="66" charset="0"/>
                      </a:defRPr>
                    </a:lvl9pPr>
                  </a:lstStyle>
                  <a:p>
                    <a:pPr ea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en-US" sz="2400" kern="0" dirty="0" smtClean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charset="-128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Rectangle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728753" y="2608493"/>
                    <a:ext cx="30954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2000"/>
                    </a:stretch>
                  </a:blip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/>
            <p:cNvSpPr txBox="1"/>
            <p:nvPr/>
          </p:nvSpPr>
          <p:spPr>
            <a:xfrm>
              <a:off x="4216897" y="2375060"/>
              <a:ext cx="53266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</a:t>
              </a:r>
              <a:endPara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9875" y="345706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negative undirected edge introduces a negative directed cycle… </a:t>
            </a: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-1212" y="4143338"/>
            <a:ext cx="91440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How do we check if there are simple negative cycles?</a:t>
            </a: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1557" y="4814226"/>
            <a:ext cx="91440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How do we find shortest paths if there are no negative cycles?</a:t>
            </a:r>
          </a:p>
        </p:txBody>
      </p:sp>
      <p:sp>
        <p:nvSpPr>
          <p:cNvPr id="24" name="Rectangle 4"/>
          <p:cNvSpPr txBox="1">
            <a:spLocks noChangeArrowheads="1"/>
          </p:cNvSpPr>
          <p:nvPr/>
        </p:nvSpPr>
        <p:spPr bwMode="auto">
          <a:xfrm>
            <a:off x="-3987" y="5485114"/>
            <a:ext cx="9144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Finding a simple shortest path, if there may be </a:t>
            </a:r>
            <a:b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negative cycles, is an NP-hard problem. (Why?)</a:t>
            </a:r>
          </a:p>
        </p:txBody>
      </p:sp>
    </p:spTree>
    <p:extLst>
      <p:ext uri="{BB962C8B-B14F-4D97-AF65-F5344CB8AC3E}">
        <p14:creationId xmlns:p14="http://schemas.microsoft.com/office/powerpoint/2010/main" val="31255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2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285009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4400" kern="0" dirty="0" smtClean="0">
                <a:solidFill>
                  <a:srgbClr val="0033CC"/>
                </a:solidFill>
              </a:rPr>
              <a:t>Shortest paths in </a:t>
            </a:r>
            <a:r>
              <a:rPr lang="en-US" sz="4400" kern="0" dirty="0" smtClean="0">
                <a:solidFill>
                  <a:srgbClr val="00B050"/>
                </a:solidFill>
              </a:rPr>
              <a:t>undirected</a:t>
            </a:r>
            <a:r>
              <a:rPr lang="en-US" sz="4400" kern="0" dirty="0" smtClean="0">
                <a:solidFill>
                  <a:srgbClr val="0033CC"/>
                </a:solidFill>
              </a:rPr>
              <a:t> graphs</a:t>
            </a:r>
            <a:endParaRPr lang="en-GB" sz="3600" kern="0" dirty="0">
              <a:solidFill>
                <a:srgbClr val="99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4"/>
              <p:cNvSpPr txBox="1">
                <a:spLocks noChangeArrowheads="1"/>
              </p:cNvSpPr>
              <p:nvPr/>
            </p:nvSpPr>
            <p:spPr bwMode="auto">
              <a:xfrm>
                <a:off x="-1207" y="1239716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</a:t>
                </a:r>
                <a:r>
                  <a:rPr lang="en-US" sz="23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undirected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graph,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7" y="1239716"/>
                <a:ext cx="9144000" cy="461665"/>
              </a:xfrm>
              <a:prstGeom prst="rect">
                <a:avLst/>
              </a:prstGeom>
              <a:blipFill>
                <a:blip r:embed="rId2"/>
                <a:stretch>
                  <a:fillRect t="-9211" b="-263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4"/>
              <p:cNvSpPr txBox="1">
                <a:spLocks noChangeArrowheads="1"/>
              </p:cNvSpPr>
              <p:nvPr/>
            </p:nvSpPr>
            <p:spPr bwMode="auto">
              <a:xfrm>
                <a:off x="1563" y="1962672"/>
                <a:ext cx="9144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b="1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Lemma:</a:t>
                </a:r>
                <a:r>
                  <a:rPr lang="en-US" sz="2300" kern="0" dirty="0" smtClean="0">
                    <a:solidFill>
                      <a:srgbClr val="0000FF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contains a negative cycle iff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cost of the minimum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-join is negative.</a:t>
                </a:r>
              </a:p>
            </p:txBody>
          </p:sp>
        </mc:Choice>
        <mc:Fallback xmlns="">
          <p:sp>
            <p:nvSpPr>
              <p:cNvPr id="3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3" y="1962672"/>
                <a:ext cx="9144000" cy="800219"/>
              </a:xfrm>
              <a:prstGeom prst="rect">
                <a:avLst/>
              </a:prstGeom>
              <a:blipFill>
                <a:blip r:embed="rId3"/>
                <a:stretch>
                  <a:fillRect t="-6870" b="-167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4"/>
              <p:cNvSpPr txBox="1">
                <a:spLocks noChangeArrowheads="1"/>
              </p:cNvSpPr>
              <p:nvPr/>
            </p:nvSpPr>
            <p:spPr bwMode="auto">
              <a:xfrm>
                <a:off x="-3979" y="3071035"/>
                <a:ext cx="9144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b="1" kern="0" dirty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Lemma: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there are no negative cycles in </a:t>
                </a:r>
                <a14:m>
                  <m:oMath xmlns:m="http://schemas.openxmlformats.org/officeDocument/2006/math">
                    <m:r>
                      <a:rPr lang="en-US" sz="23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minimum cost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-join is a shortest path from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979" y="3071035"/>
                <a:ext cx="9144000" cy="800219"/>
              </a:xfrm>
              <a:prstGeom prst="rect">
                <a:avLst/>
              </a:prstGeom>
              <a:blipFill>
                <a:blip r:embed="rId4"/>
                <a:stretch>
                  <a:fillRect t="-6870" b="-160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 txBox="1">
                <a:spLocks noChangeArrowheads="1"/>
              </p:cNvSpPr>
              <p:nvPr/>
            </p:nvSpPr>
            <p:spPr bwMode="auto">
              <a:xfrm>
                <a:off x="7104" y="4198429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This gives us an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-time algorithm, for a single pair. </a:t>
                </a:r>
              </a:p>
            </p:txBody>
          </p:sp>
        </mc:Choice>
        <mc:Fallback xmlns="">
          <p:sp>
            <p:nvSpPr>
              <p:cNvPr id="3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04" y="4198429"/>
                <a:ext cx="9144000" cy="446276"/>
              </a:xfrm>
              <a:prstGeom prst="rect">
                <a:avLst/>
              </a:prstGeom>
              <a:blipFill>
                <a:blip r:embed="rId5"/>
                <a:stretch>
                  <a:fillRect t="-1095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"/>
              <p:cNvSpPr txBox="1">
                <a:spLocks noChangeArrowheads="1"/>
              </p:cNvSpPr>
              <p:nvPr/>
            </p:nvSpPr>
            <p:spPr bwMode="auto">
              <a:xfrm>
                <a:off x="9873" y="4965969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There is an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𝑚𝑛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300" b="0" i="0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-time algorithm for the </a:t>
                </a:r>
                <a:r>
                  <a:rPr lang="en-US" sz="2300" kern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APSP problem. </a:t>
                </a:r>
                <a:endParaRPr lang="en-US" sz="23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73" y="4965969"/>
                <a:ext cx="9144000" cy="446276"/>
              </a:xfrm>
              <a:prstGeom prst="rect">
                <a:avLst/>
              </a:prstGeom>
              <a:blipFill>
                <a:blip r:embed="rId6"/>
                <a:stretch>
                  <a:fillRect t="-1232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10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/>
      <p:bldP spid="32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188478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4400" kern="0" dirty="0" smtClean="0">
                <a:solidFill>
                  <a:srgbClr val="0033CC"/>
                </a:solidFill>
              </a:rPr>
              <a:t>Shortest paths – directed graphs</a:t>
            </a:r>
            <a:endParaRPr lang="en-GB" sz="3600" kern="0" dirty="0">
              <a:solidFill>
                <a:srgbClr val="99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271" y="1627922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there a negative cycle? If not, find a shortest path from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" y="1627922"/>
                <a:ext cx="9144000" cy="446276"/>
              </a:xfrm>
              <a:prstGeom prst="rect">
                <a:avLst/>
              </a:prstGeom>
              <a:blipFill>
                <a:blip r:embed="rId2"/>
                <a:stretch>
                  <a:fillRect t="-1095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 txBox="1">
                <a:spLocks noChangeArrowheads="1"/>
              </p:cNvSpPr>
              <p:nvPr/>
            </p:nvSpPr>
            <p:spPr bwMode="auto">
              <a:xfrm>
                <a:off x="34305" y="1059203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 directed graph,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05" y="1059203"/>
                <a:ext cx="9144000" cy="446276"/>
              </a:xfrm>
              <a:prstGeom prst="rect">
                <a:avLst/>
              </a:prstGeom>
              <a:blipFill>
                <a:blip r:embed="rId3"/>
                <a:stretch>
                  <a:fillRect t="-1095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810275" y="2651291"/>
            <a:ext cx="195840" cy="2548092"/>
            <a:chOff x="2483768" y="2276872"/>
            <a:chExt cx="195840" cy="2548092"/>
          </a:xfrm>
        </p:grpSpPr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2483768" y="2276872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2483768" y="2864935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2483768" y="3452998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483768" y="4041061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483768" y="4629124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538467" y="2651291"/>
            <a:ext cx="195840" cy="2548092"/>
            <a:chOff x="4283968" y="2276872"/>
            <a:chExt cx="195840" cy="254809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283968" y="2276872"/>
              <a:ext cx="195840" cy="1958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283968" y="2864935"/>
              <a:ext cx="195840" cy="1958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4283968" y="3452998"/>
              <a:ext cx="195840" cy="1958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4283968" y="4041061"/>
              <a:ext cx="195840" cy="1958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Oval 28"/>
            <p:cNvSpPr>
              <a:spLocks noChangeAspect="1"/>
            </p:cNvSpPr>
            <p:nvPr/>
          </p:nvSpPr>
          <p:spPr>
            <a:xfrm>
              <a:off x="4283968" y="4629124"/>
              <a:ext cx="195840" cy="19584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30" name="Straight Connector 29"/>
          <p:cNvCxnSpPr>
            <a:stCxn id="26" idx="2"/>
            <a:endCxn id="20" idx="6"/>
          </p:cNvCxnSpPr>
          <p:nvPr/>
        </p:nvCxnSpPr>
        <p:spPr>
          <a:xfrm flipH="1">
            <a:off x="1006115" y="3337274"/>
            <a:ext cx="15323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5" idx="2"/>
            <a:endCxn id="20" idx="7"/>
          </p:cNvCxnSpPr>
          <p:nvPr/>
        </p:nvCxnSpPr>
        <p:spPr>
          <a:xfrm flipH="1">
            <a:off x="977435" y="2749211"/>
            <a:ext cx="1561032" cy="5188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3"/>
            <a:endCxn id="21" idx="7"/>
          </p:cNvCxnSpPr>
          <p:nvPr/>
        </p:nvCxnSpPr>
        <p:spPr>
          <a:xfrm flipH="1">
            <a:off x="977435" y="3406514"/>
            <a:ext cx="1589712" cy="4495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3"/>
            <a:endCxn id="23" idx="7"/>
          </p:cNvCxnSpPr>
          <p:nvPr/>
        </p:nvCxnSpPr>
        <p:spPr>
          <a:xfrm flipH="1">
            <a:off x="977435" y="3994577"/>
            <a:ext cx="1589712" cy="1037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2"/>
            <a:endCxn id="22" idx="6"/>
          </p:cNvCxnSpPr>
          <p:nvPr/>
        </p:nvCxnSpPr>
        <p:spPr>
          <a:xfrm flipH="1">
            <a:off x="1006115" y="4513400"/>
            <a:ext cx="15323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1"/>
            <a:endCxn id="21" idx="5"/>
          </p:cNvCxnSpPr>
          <p:nvPr/>
        </p:nvCxnSpPr>
        <p:spPr>
          <a:xfrm flipH="1" flipV="1">
            <a:off x="977435" y="3994577"/>
            <a:ext cx="1589712" cy="4495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2"/>
            <a:endCxn id="21" idx="6"/>
          </p:cNvCxnSpPr>
          <p:nvPr/>
        </p:nvCxnSpPr>
        <p:spPr>
          <a:xfrm flipH="1">
            <a:off x="1006115" y="3925337"/>
            <a:ext cx="15323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4"/>
              <p:cNvSpPr txBox="1">
                <a:spLocks noChangeArrowheads="1"/>
              </p:cNvSpPr>
              <p:nvPr/>
            </p:nvSpPr>
            <p:spPr bwMode="auto">
              <a:xfrm>
                <a:off x="700710" y="5391185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10" y="5391185"/>
                <a:ext cx="61080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4"/>
              <p:cNvSpPr txBox="1">
                <a:spLocks noChangeArrowheads="1"/>
              </p:cNvSpPr>
              <p:nvPr/>
            </p:nvSpPr>
            <p:spPr bwMode="auto">
              <a:xfrm>
                <a:off x="2335681" y="5392662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5681" y="5392662"/>
                <a:ext cx="61080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4"/>
              <p:cNvSpPr txBox="1">
                <a:spLocks noChangeArrowheads="1"/>
              </p:cNvSpPr>
              <p:nvPr/>
            </p:nvSpPr>
            <p:spPr bwMode="auto">
              <a:xfrm>
                <a:off x="268706" y="3687286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706" y="3687286"/>
                <a:ext cx="61080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"/>
              <p:cNvSpPr txBox="1">
                <a:spLocks noChangeArrowheads="1"/>
              </p:cNvSpPr>
              <p:nvPr/>
            </p:nvSpPr>
            <p:spPr bwMode="auto">
              <a:xfrm>
                <a:off x="2800321" y="3679756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0321" y="3679756"/>
                <a:ext cx="61080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"/>
              <p:cNvSpPr txBox="1">
                <a:spLocks noChangeArrowheads="1"/>
              </p:cNvSpPr>
              <p:nvPr/>
            </p:nvSpPr>
            <p:spPr bwMode="auto">
              <a:xfrm>
                <a:off x="2791126" y="3121830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1126" y="3121830"/>
                <a:ext cx="61080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"/>
              <p:cNvSpPr txBox="1">
                <a:spLocks noChangeArrowheads="1"/>
              </p:cNvSpPr>
              <p:nvPr/>
            </p:nvSpPr>
            <p:spPr bwMode="auto">
              <a:xfrm rot="20583779">
                <a:off x="1486458" y="3165981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583779">
                <a:off x="1486458" y="3165981"/>
                <a:ext cx="610809" cy="430887"/>
              </a:xfrm>
              <a:prstGeom prst="rect">
                <a:avLst/>
              </a:prstGeom>
              <a:blipFill>
                <a:blip r:embed="rId9"/>
                <a:stretch>
                  <a:fillRect l="-20339" r="-27119" b="-173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"/>
          <p:cNvSpPr txBox="1">
            <a:spLocks noChangeArrowheads="1"/>
          </p:cNvSpPr>
          <p:nvPr/>
        </p:nvSpPr>
        <p:spPr bwMode="auto">
          <a:xfrm>
            <a:off x="3355759" y="2229457"/>
            <a:ext cx="5781114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Build a weighted bipartite graph: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"/>
              <p:cNvSpPr txBox="1">
                <a:spLocks noChangeArrowheads="1"/>
              </p:cNvSpPr>
              <p:nvPr/>
            </p:nvSpPr>
            <p:spPr bwMode="auto">
              <a:xfrm>
                <a:off x="3348355" y="4410926"/>
                <a:ext cx="5781114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3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has a negative cycle iff there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 negative cost perfect matching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sz="2300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355" y="4410926"/>
                <a:ext cx="5781114" cy="800219"/>
              </a:xfrm>
              <a:prstGeom prst="rect">
                <a:avLst/>
              </a:prstGeom>
              <a:blipFill>
                <a:blip r:embed="rId10"/>
                <a:stretch>
                  <a:fillRect t="-6107" b="-160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"/>
              <p:cNvSpPr txBox="1">
                <a:spLocks noChangeArrowheads="1"/>
              </p:cNvSpPr>
              <p:nvPr/>
            </p:nvSpPr>
            <p:spPr bwMode="auto">
              <a:xfrm>
                <a:off x="3358714" y="3312497"/>
                <a:ext cx="5781114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|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| </m:t>
                        </m:r>
                        <m:d>
                          <m:d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8714" y="3312497"/>
                <a:ext cx="5781114" cy="446276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3358710" y="3854017"/>
                <a:ext cx="578111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3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8710" y="3854017"/>
                <a:ext cx="5781114" cy="461665"/>
              </a:xfrm>
              <a:prstGeom prst="rect">
                <a:avLst/>
              </a:prstGeom>
              <a:blipFill>
                <a:blip r:embed="rId12"/>
                <a:stretch>
                  <a:fillRect t="-9211" b="-263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4"/>
              <p:cNvSpPr txBox="1">
                <a:spLocks noChangeArrowheads="1"/>
              </p:cNvSpPr>
              <p:nvPr/>
            </p:nvSpPr>
            <p:spPr bwMode="auto">
              <a:xfrm>
                <a:off x="288101" y="2493023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𝑠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101" y="2493023"/>
                <a:ext cx="610809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"/>
              <p:cNvSpPr txBox="1">
                <a:spLocks noChangeArrowheads="1"/>
              </p:cNvSpPr>
              <p:nvPr/>
            </p:nvSpPr>
            <p:spPr bwMode="auto">
              <a:xfrm>
                <a:off x="2718816" y="4849357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8816" y="4849357"/>
                <a:ext cx="61080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"/>
              <p:cNvSpPr txBox="1">
                <a:spLocks noChangeArrowheads="1"/>
              </p:cNvSpPr>
              <p:nvPr/>
            </p:nvSpPr>
            <p:spPr bwMode="auto">
              <a:xfrm>
                <a:off x="3350217" y="2770977"/>
                <a:ext cx="5781114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, </a:t>
                </a:r>
                <a14:m>
                  <m:oMath xmlns:m="http://schemas.openxmlformats.org/officeDocument/2006/math">
                    <m:r>
                      <a:rPr lang="en-US" sz="23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3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3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3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0217" y="2770977"/>
                <a:ext cx="5781114" cy="446276"/>
              </a:xfrm>
              <a:prstGeom prst="rect">
                <a:avLst/>
              </a:prstGeom>
              <a:blipFill>
                <a:blip r:embed="rId15"/>
                <a:stretch>
                  <a:fillRect t="-1232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4"/>
              <p:cNvSpPr txBox="1">
                <a:spLocks noChangeArrowheads="1"/>
              </p:cNvSpPr>
              <p:nvPr/>
            </p:nvSpPr>
            <p:spPr bwMode="auto">
              <a:xfrm>
                <a:off x="3359438" y="5306391"/>
                <a:ext cx="5781114" cy="115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there is no negative cycle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a minimum cost perfect matching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corresponds to a shortest path from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438" y="5306391"/>
                <a:ext cx="5781114" cy="1154162"/>
              </a:xfrm>
              <a:prstGeom prst="rect">
                <a:avLst/>
              </a:prstGeom>
              <a:blipFill>
                <a:blip r:embed="rId16"/>
                <a:stretch>
                  <a:fillRect t="-3684" b="-105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>
            <a:stCxn id="25" idx="2"/>
            <a:endCxn id="19" idx="6"/>
          </p:cNvCxnSpPr>
          <p:nvPr/>
        </p:nvCxnSpPr>
        <p:spPr>
          <a:xfrm flipH="1">
            <a:off x="1006115" y="2749211"/>
            <a:ext cx="15323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9" idx="2"/>
            <a:endCxn id="23" idx="6"/>
          </p:cNvCxnSpPr>
          <p:nvPr/>
        </p:nvCxnSpPr>
        <p:spPr>
          <a:xfrm flipH="1">
            <a:off x="1006115" y="5101463"/>
            <a:ext cx="15323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7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36" grpId="0"/>
      <p:bldP spid="49" grpId="0"/>
      <p:bldP spid="50" grpId="0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188478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4400" kern="0" dirty="0" smtClean="0">
                <a:solidFill>
                  <a:srgbClr val="0033CC"/>
                </a:solidFill>
              </a:rPr>
              <a:t>Shortest paths – directed graphs</a:t>
            </a:r>
            <a:endParaRPr lang="en-GB" sz="3600" kern="0" dirty="0">
              <a:solidFill>
                <a:srgbClr val="99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271" y="1627922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there a negative cycle? If not, find a shortest path from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" y="1627922"/>
                <a:ext cx="9144000" cy="446276"/>
              </a:xfrm>
              <a:prstGeom prst="rect">
                <a:avLst/>
              </a:prstGeom>
              <a:blipFill>
                <a:blip r:embed="rId2"/>
                <a:stretch>
                  <a:fillRect t="-1095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 txBox="1">
                <a:spLocks noChangeArrowheads="1"/>
              </p:cNvSpPr>
              <p:nvPr/>
            </p:nvSpPr>
            <p:spPr bwMode="auto">
              <a:xfrm>
                <a:off x="34305" y="1059203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 directed graph,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05" y="1059203"/>
                <a:ext cx="9144000" cy="446276"/>
              </a:xfrm>
              <a:prstGeom prst="rect">
                <a:avLst/>
              </a:prstGeom>
              <a:blipFill>
                <a:blip r:embed="rId3"/>
                <a:stretch>
                  <a:fillRect t="-1095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"/>
          <p:cNvSpPr txBox="1">
            <a:spLocks noChangeArrowheads="1"/>
          </p:cNvSpPr>
          <p:nvPr/>
        </p:nvSpPr>
        <p:spPr bwMode="auto">
          <a:xfrm>
            <a:off x="3355759" y="2229457"/>
            <a:ext cx="5781114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Build a weighted bipartite graph: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"/>
              <p:cNvSpPr txBox="1">
                <a:spLocks noChangeArrowheads="1"/>
              </p:cNvSpPr>
              <p:nvPr/>
            </p:nvSpPr>
            <p:spPr bwMode="auto">
              <a:xfrm>
                <a:off x="3348355" y="4410926"/>
                <a:ext cx="5781114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3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has a negative cycle iff there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 negative cost perfect matching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en-US" sz="2300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355" y="4410926"/>
                <a:ext cx="5781114" cy="800219"/>
              </a:xfrm>
              <a:prstGeom prst="rect">
                <a:avLst/>
              </a:prstGeom>
              <a:blipFill>
                <a:blip r:embed="rId4"/>
                <a:stretch>
                  <a:fillRect t="-6107" b="-1603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"/>
              <p:cNvSpPr txBox="1">
                <a:spLocks noChangeArrowheads="1"/>
              </p:cNvSpPr>
              <p:nvPr/>
            </p:nvSpPr>
            <p:spPr bwMode="auto">
              <a:xfrm>
                <a:off x="3358714" y="3312497"/>
                <a:ext cx="5781114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|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| </m:t>
                        </m:r>
                        <m:d>
                          <m:d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8714" y="3312497"/>
                <a:ext cx="5781114" cy="446276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3358710" y="3854017"/>
                <a:ext cx="578111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3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8710" y="3854017"/>
                <a:ext cx="5781114" cy="461665"/>
              </a:xfrm>
              <a:prstGeom prst="rect">
                <a:avLst/>
              </a:prstGeom>
              <a:blipFill>
                <a:blip r:embed="rId6"/>
                <a:stretch>
                  <a:fillRect t="-9211" b="-263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"/>
              <p:cNvSpPr txBox="1">
                <a:spLocks noChangeArrowheads="1"/>
              </p:cNvSpPr>
              <p:nvPr/>
            </p:nvSpPr>
            <p:spPr bwMode="auto">
              <a:xfrm>
                <a:off x="3350217" y="2770977"/>
                <a:ext cx="5781114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, </a:t>
                </a:r>
                <a14:m>
                  <m:oMath xmlns:m="http://schemas.openxmlformats.org/officeDocument/2006/math">
                    <m:r>
                      <a:rPr lang="en-US" sz="23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3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3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| 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3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3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0217" y="2770977"/>
                <a:ext cx="5781114" cy="446276"/>
              </a:xfrm>
              <a:prstGeom prst="rect">
                <a:avLst/>
              </a:prstGeom>
              <a:blipFill>
                <a:blip r:embed="rId7"/>
                <a:stretch>
                  <a:fillRect t="-1232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4"/>
              <p:cNvSpPr txBox="1">
                <a:spLocks noChangeArrowheads="1"/>
              </p:cNvSpPr>
              <p:nvPr/>
            </p:nvSpPr>
            <p:spPr bwMode="auto">
              <a:xfrm>
                <a:off x="3359438" y="5306391"/>
                <a:ext cx="5781114" cy="115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there is no negative cycle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a minimum cost perfect matching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corresponds to a shortest path from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9438" y="5306391"/>
                <a:ext cx="5781114" cy="1154162"/>
              </a:xfrm>
              <a:prstGeom prst="rect">
                <a:avLst/>
              </a:prstGeom>
              <a:blipFill>
                <a:blip r:embed="rId8"/>
                <a:stretch>
                  <a:fillRect t="-3684" b="-105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171724" y="2736498"/>
            <a:ext cx="3147967" cy="2791829"/>
            <a:chOff x="71970" y="3609335"/>
            <a:chExt cx="3147967" cy="27918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1322975" y="3609335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5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2975" y="3609335"/>
                  <a:ext cx="610809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31683" r="-30693" b="-1690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619082" y="5284295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619082" y="5872358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2347274" y="5284295"/>
              <a:ext cx="195840" cy="1958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2347274" y="5872358"/>
              <a:ext cx="195840" cy="1958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0" name="Straight Connector 79"/>
            <p:cNvCxnSpPr>
              <a:stCxn id="78" idx="2"/>
              <a:endCxn id="76" idx="6"/>
            </p:cNvCxnSpPr>
            <p:nvPr/>
          </p:nvCxnSpPr>
          <p:spPr>
            <a:xfrm flipH="1">
              <a:off x="814922" y="5382215"/>
              <a:ext cx="15323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8" idx="3"/>
              <a:endCxn id="77" idx="7"/>
            </p:cNvCxnSpPr>
            <p:nvPr/>
          </p:nvCxnSpPr>
          <p:spPr>
            <a:xfrm flipH="1">
              <a:off x="786242" y="5451455"/>
              <a:ext cx="1589712" cy="4495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9" idx="2"/>
              <a:endCxn id="77" idx="6"/>
            </p:cNvCxnSpPr>
            <p:nvPr/>
          </p:nvCxnSpPr>
          <p:spPr>
            <a:xfrm flipH="1">
              <a:off x="814922" y="5970278"/>
              <a:ext cx="15323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77513" y="5732227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513" y="5732227"/>
                  <a:ext cx="610809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2609128" y="5724697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5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09128" y="5724697"/>
                  <a:ext cx="610809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2599933" y="5166771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6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9933" y="5166771"/>
                  <a:ext cx="61080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4"/>
                <p:cNvSpPr txBox="1">
                  <a:spLocks noChangeArrowheads="1"/>
                </p:cNvSpPr>
                <p:nvPr/>
              </p:nvSpPr>
              <p:spPr bwMode="auto">
                <a:xfrm rot="20583779">
                  <a:off x="1097612" y="5310899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7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0583779">
                  <a:off x="1097612" y="5310899"/>
                  <a:ext cx="610809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20513" r="-28205" b="-1836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77512" y="5141509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8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512" y="5141509"/>
                  <a:ext cx="610809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613540" y="3948715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2341732" y="3948715"/>
              <a:ext cx="195840" cy="1958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1" name="Straight Connector 90"/>
            <p:cNvCxnSpPr>
              <a:stCxn id="90" idx="2"/>
              <a:endCxn id="89" idx="6"/>
            </p:cNvCxnSpPr>
            <p:nvPr/>
          </p:nvCxnSpPr>
          <p:spPr>
            <a:xfrm flipH="1">
              <a:off x="809380" y="4046635"/>
              <a:ext cx="15323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2594391" y="3831191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4391" y="3831191"/>
                  <a:ext cx="610809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71970" y="3805929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3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970" y="3805929"/>
                  <a:ext cx="610809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1004147" y="4936988"/>
                  <a:ext cx="328516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4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4147" y="4936988"/>
                  <a:ext cx="328516" cy="430887"/>
                </a:xfrm>
                <a:prstGeom prst="rect">
                  <a:avLst/>
                </a:prstGeom>
                <a:blipFill>
                  <a:blip r:embed="rId17"/>
                  <a:stretch>
                    <a:fillRect l="-1296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1004351" y="5970277"/>
                  <a:ext cx="328516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4351" y="5970277"/>
                  <a:ext cx="328516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1296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 rot="5400000">
                  <a:off x="1291080" y="4439052"/>
                  <a:ext cx="688705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291080" y="4439052"/>
                  <a:ext cx="688705" cy="49244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901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44" grpId="0"/>
      <p:bldP spid="46" grpId="0"/>
      <p:bldP spid="47" grpId="0"/>
      <p:bldP spid="48" grpId="0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155226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4400" kern="0" dirty="0" smtClean="0">
                <a:solidFill>
                  <a:srgbClr val="0033CC"/>
                </a:solidFill>
              </a:rPr>
              <a:t>Shortest paths – directed graphs</a:t>
            </a:r>
            <a:endParaRPr lang="en-GB" sz="3600" kern="0" dirty="0">
              <a:solidFill>
                <a:srgbClr val="99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271" y="1687106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, 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distinct.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" y="1687106"/>
                <a:ext cx="9144000" cy="446276"/>
              </a:xfrm>
              <a:prstGeom prst="rect">
                <a:avLst/>
              </a:prstGeom>
              <a:blipFill>
                <a:blip r:embed="rId2"/>
                <a:stretch>
                  <a:fillRect t="-1095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 txBox="1">
                <a:spLocks noChangeArrowheads="1"/>
              </p:cNvSpPr>
              <p:nvPr/>
            </p:nvSpPr>
            <p:spPr bwMode="auto">
              <a:xfrm>
                <a:off x="34305" y="884630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perfect matching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corresponds to a collection of cycles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05" y="884630"/>
                <a:ext cx="9144000" cy="446276"/>
              </a:xfrm>
              <a:prstGeom prst="rect">
                <a:avLst/>
              </a:prstGeom>
              <a:blipFill>
                <a:blip r:embed="rId3"/>
                <a:stretch>
                  <a:fillRect t="-1095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"/>
              <p:cNvSpPr txBox="1">
                <a:spLocks noChangeArrowheads="1"/>
              </p:cNvSpPr>
              <p:nvPr/>
            </p:nvSpPr>
            <p:spPr bwMode="auto">
              <a:xfrm>
                <a:off x="3823" y="1285868"/>
                <a:ext cx="9144000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Suppose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Then</a:t>
                </a:r>
              </a:p>
            </p:txBody>
          </p:sp>
        </mc:Choice>
        <mc:Fallback xmlns="">
          <p:sp>
            <p:nvSpPr>
              <p:cNvPr id="4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3" y="1285868"/>
                <a:ext cx="9144000" cy="446276"/>
              </a:xfrm>
              <a:prstGeom prst="rect">
                <a:avLst/>
              </a:prstGeom>
              <a:blipFill>
                <a:blip r:embed="rId4"/>
                <a:stretch>
                  <a:fillRect t="-1095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4"/>
              <p:cNvSpPr txBox="1">
                <a:spLocks noChangeArrowheads="1"/>
              </p:cNvSpPr>
              <p:nvPr/>
            </p:nvSpPr>
            <p:spPr bwMode="auto">
              <a:xfrm>
                <a:off x="3041" y="2088344"/>
                <a:ext cx="9144000" cy="446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cannot be matched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hence it must be matched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≠</m:t>
                    </m:r>
                    <m:sSubSup>
                      <m:sSub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.) </a:t>
                </a:r>
              </a:p>
            </p:txBody>
          </p:sp>
        </mc:Choice>
        <mc:Fallback xmlns="">
          <p:sp>
            <p:nvSpPr>
              <p:cNvPr id="5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1" y="2088344"/>
                <a:ext cx="9144000" cy="446532"/>
              </a:xfrm>
              <a:prstGeom prst="rect">
                <a:avLst/>
              </a:prstGeom>
              <a:blipFill>
                <a:blip r:embed="rId5"/>
                <a:stretch>
                  <a:fillRect t="-13699" b="-3013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4"/>
              <p:cNvSpPr txBox="1">
                <a:spLocks noChangeArrowheads="1"/>
              </p:cNvSpPr>
              <p:nvPr/>
            </p:nvSpPr>
            <p:spPr bwMode="auto">
              <a:xfrm>
                <a:off x="5810" y="2489838"/>
                <a:ext cx="9144000" cy="446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This corresponds to the 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0" y="2489838"/>
                <a:ext cx="9144000" cy="446532"/>
              </a:xfrm>
              <a:prstGeom prst="rect">
                <a:avLst/>
              </a:prstGeom>
              <a:blipFill>
                <a:blip r:embed="rId6"/>
                <a:stretch>
                  <a:fillRect t="-10811" b="-283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4"/>
              <p:cNvSpPr txBox="1">
                <a:spLocks noChangeArrowheads="1"/>
              </p:cNvSpPr>
              <p:nvPr/>
            </p:nvSpPr>
            <p:spPr bwMode="auto">
              <a:xfrm>
                <a:off x="3507970" y="3518418"/>
                <a:ext cx="5486666" cy="115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perfect matching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corresponds to an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23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path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a collection of cycles.</a:t>
                </a:r>
              </a:p>
            </p:txBody>
          </p:sp>
        </mc:Choice>
        <mc:Fallback xmlns="">
          <p:sp>
            <p:nvSpPr>
              <p:cNvPr id="5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7970" y="3518418"/>
                <a:ext cx="5486666" cy="1154162"/>
              </a:xfrm>
              <a:prstGeom prst="rect">
                <a:avLst/>
              </a:prstGeom>
              <a:blipFill>
                <a:blip r:embed="rId7"/>
                <a:stretch>
                  <a:fillRect t="-3704" b="-1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"/>
              <p:cNvSpPr txBox="1">
                <a:spLocks noChangeArrowheads="1"/>
              </p:cNvSpPr>
              <p:nvPr/>
            </p:nvSpPr>
            <p:spPr bwMode="auto">
              <a:xfrm>
                <a:off x="3519054" y="4712313"/>
                <a:ext cx="5486666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there are no negative cycles,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we get a shortest </a:t>
                </a:r>
                <a14:m>
                  <m:oMath xmlns:m="http://schemas.openxmlformats.org/officeDocument/2006/math">
                    <m:r>
                      <a:rPr lang="en-US" sz="23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3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2300" i="1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300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path. </a:t>
                </a:r>
                <a:endParaRPr lang="en-US" sz="23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054" y="4712313"/>
                <a:ext cx="5486666" cy="800219"/>
              </a:xfrm>
              <a:prstGeom prst="rect">
                <a:avLst/>
              </a:prstGeom>
              <a:blipFill>
                <a:blip r:embed="rId8"/>
                <a:stretch>
                  <a:fillRect t="-6107" b="-167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"/>
              <p:cNvSpPr txBox="1">
                <a:spLocks noChangeArrowheads="1"/>
              </p:cNvSpPr>
              <p:nvPr/>
            </p:nvSpPr>
            <p:spPr bwMode="auto">
              <a:xfrm>
                <a:off x="266" y="2891331"/>
                <a:ext cx="9144000" cy="446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corresponds to the ‘cycle’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" y="2891331"/>
                <a:ext cx="9144000" cy="446532"/>
              </a:xfrm>
              <a:prstGeom prst="rect">
                <a:avLst/>
              </a:prstGeom>
              <a:blipFill>
                <a:blip r:embed="rId9"/>
                <a:stretch>
                  <a:fillRect t="-10811" b="-283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1970" y="3609335"/>
            <a:ext cx="3147967" cy="2791829"/>
            <a:chOff x="71970" y="3609335"/>
            <a:chExt cx="3147967" cy="27918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1322975" y="3609335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4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22975" y="3609335"/>
                  <a:ext cx="610809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33000" r="-31000" b="-16901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619082" y="5284295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19082" y="5872358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2347274" y="5284295"/>
              <a:ext cx="195840" cy="1958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2347274" y="5872358"/>
              <a:ext cx="195840" cy="1958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0" name="Straight Connector 29"/>
            <p:cNvCxnSpPr>
              <a:stCxn id="26" idx="2"/>
              <a:endCxn id="20" idx="6"/>
            </p:cNvCxnSpPr>
            <p:nvPr/>
          </p:nvCxnSpPr>
          <p:spPr>
            <a:xfrm flipH="1">
              <a:off x="814922" y="5382215"/>
              <a:ext cx="15323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6" idx="3"/>
              <a:endCxn id="21" idx="7"/>
            </p:cNvCxnSpPr>
            <p:nvPr/>
          </p:nvCxnSpPr>
          <p:spPr>
            <a:xfrm flipH="1">
              <a:off x="786242" y="5451455"/>
              <a:ext cx="1589712" cy="4495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7" idx="2"/>
              <a:endCxn id="21" idx="6"/>
            </p:cNvCxnSpPr>
            <p:nvPr/>
          </p:nvCxnSpPr>
          <p:spPr>
            <a:xfrm flipH="1">
              <a:off x="814922" y="5970278"/>
              <a:ext cx="153235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77513" y="5732227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513" y="5732227"/>
                  <a:ext cx="610809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2609128" y="5724697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09128" y="5724697"/>
                  <a:ext cx="610809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2599933" y="5166771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9933" y="5166771"/>
                  <a:ext cx="610809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"/>
                <p:cNvSpPr txBox="1">
                  <a:spLocks noChangeArrowheads="1"/>
                </p:cNvSpPr>
                <p:nvPr/>
              </p:nvSpPr>
              <p:spPr bwMode="auto">
                <a:xfrm rot="20583779">
                  <a:off x="1097612" y="5310899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20583779">
                  <a:off x="1097612" y="5310899"/>
                  <a:ext cx="610809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19492" r="-27966" b="-1855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77512" y="5141509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9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512" y="5141509"/>
                  <a:ext cx="610809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613540" y="3948715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2341732" y="3948715"/>
              <a:ext cx="195840" cy="19584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2" name="Straight Connector 61"/>
            <p:cNvCxnSpPr>
              <a:stCxn id="61" idx="2"/>
              <a:endCxn id="60" idx="6"/>
            </p:cNvCxnSpPr>
            <p:nvPr/>
          </p:nvCxnSpPr>
          <p:spPr>
            <a:xfrm flipH="1">
              <a:off x="809380" y="4046635"/>
              <a:ext cx="153235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2594391" y="3831191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594391" y="3831191"/>
                  <a:ext cx="610809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71970" y="3805929"/>
                  <a:ext cx="610809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5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1970" y="3805929"/>
                  <a:ext cx="610809" cy="43088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1004147" y="4936988"/>
                  <a:ext cx="328516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4147" y="4936988"/>
                  <a:ext cx="328516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1481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1004351" y="5970277"/>
                  <a:ext cx="328516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4351" y="5970277"/>
                  <a:ext cx="328516" cy="430887"/>
                </a:xfrm>
                <a:prstGeom prst="rect">
                  <a:avLst/>
                </a:prstGeom>
                <a:blipFill>
                  <a:blip r:embed="rId19"/>
                  <a:stretch>
                    <a:fillRect l="-1481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 rot="5400000">
                  <a:off x="1291080" y="4439052"/>
                  <a:ext cx="688705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2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291080" y="4439052"/>
                  <a:ext cx="688705" cy="49244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3368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45" grpId="0"/>
      <p:bldP spid="54" grpId="0"/>
      <p:bldP spid="55" grpId="0"/>
      <p:bldP spid="56" grpId="0"/>
      <p:bldP spid="57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155226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4400" kern="0" dirty="0" smtClean="0">
                <a:solidFill>
                  <a:srgbClr val="0033CC"/>
                </a:solidFill>
              </a:rPr>
              <a:t>Shortest paths – </a:t>
            </a:r>
            <a:r>
              <a:rPr lang="en-US" sz="4400" kern="0" dirty="0" smtClean="0">
                <a:solidFill>
                  <a:srgbClr val="00B050"/>
                </a:solidFill>
              </a:rPr>
              <a:t>undirected</a:t>
            </a:r>
            <a:r>
              <a:rPr lang="en-US" sz="4400" kern="0" dirty="0" smtClean="0">
                <a:solidFill>
                  <a:srgbClr val="0033CC"/>
                </a:solidFill>
              </a:rPr>
              <a:t> graphs</a:t>
            </a:r>
            <a:endParaRPr lang="en-GB" sz="3600" kern="0" dirty="0">
              <a:solidFill>
                <a:srgbClr val="99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4"/>
              <p:cNvSpPr txBox="1">
                <a:spLocks noChangeArrowheads="1"/>
              </p:cNvSpPr>
              <p:nvPr/>
            </p:nvSpPr>
            <p:spPr bwMode="auto">
              <a:xfrm>
                <a:off x="3640973" y="3550134"/>
                <a:ext cx="548666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perfect matching in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2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corresponds to an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2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22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2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path in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a collection of cycles.</a:t>
                </a:r>
              </a:p>
            </p:txBody>
          </p:sp>
        </mc:Choice>
        <mc:Fallback xmlns="">
          <p:sp>
            <p:nvSpPr>
              <p:cNvPr id="5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0973" y="3550134"/>
                <a:ext cx="5486666" cy="769441"/>
              </a:xfrm>
              <a:prstGeom prst="rect">
                <a:avLst/>
              </a:prstGeom>
              <a:blipFill>
                <a:blip r:embed="rId2"/>
                <a:stretch>
                  <a:fillRect t="-4724" r="-1222" b="-149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"/>
              <p:cNvSpPr txBox="1">
                <a:spLocks noChangeArrowheads="1"/>
              </p:cNvSpPr>
              <p:nvPr/>
            </p:nvSpPr>
            <p:spPr bwMode="auto">
              <a:xfrm>
                <a:off x="-10440" y="3665909"/>
                <a:ext cx="3136025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Works only if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3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sz="23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3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3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≥</m:t>
                      </m:r>
                      <m:r>
                        <a:rPr lang="en-US" sz="23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300" kern="0" dirty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440" y="3665909"/>
                <a:ext cx="3136025" cy="800219"/>
              </a:xfrm>
              <a:prstGeom prst="rect">
                <a:avLst/>
              </a:prstGeom>
              <a:blipFill>
                <a:blip r:embed="rId3"/>
                <a:stretch>
                  <a:fillRect t="-60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4"/>
              <p:cNvSpPr txBox="1">
                <a:spLocks noChangeArrowheads="1"/>
              </p:cNvSpPr>
              <p:nvPr/>
            </p:nvSpPr>
            <p:spPr bwMode="auto">
              <a:xfrm>
                <a:off x="1322975" y="1024074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2975" y="1024074"/>
                <a:ext cx="610809" cy="430887"/>
              </a:xfrm>
              <a:prstGeom prst="rect">
                <a:avLst/>
              </a:prstGeom>
              <a:blipFill>
                <a:blip r:embed="rId4"/>
                <a:stretch>
                  <a:fillRect l="-33000" r="-31000" b="-1690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>
            <a:spLocks noChangeAspect="1"/>
          </p:cNvSpPr>
          <p:nvPr/>
        </p:nvSpPr>
        <p:spPr>
          <a:xfrm>
            <a:off x="619082" y="2549402"/>
            <a:ext cx="195840" cy="1958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619082" y="3137465"/>
            <a:ext cx="195840" cy="1958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2347274" y="2549402"/>
            <a:ext cx="195840" cy="195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347274" y="3137465"/>
            <a:ext cx="195840" cy="195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Straight Connector 29"/>
          <p:cNvCxnSpPr>
            <a:stCxn id="26" idx="2"/>
            <a:endCxn id="20" idx="6"/>
          </p:cNvCxnSpPr>
          <p:nvPr/>
        </p:nvCxnSpPr>
        <p:spPr>
          <a:xfrm flipH="1">
            <a:off x="814922" y="2647322"/>
            <a:ext cx="15323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6" idx="3"/>
            <a:endCxn id="21" idx="7"/>
          </p:cNvCxnSpPr>
          <p:nvPr/>
        </p:nvCxnSpPr>
        <p:spPr>
          <a:xfrm flipH="1">
            <a:off x="786242" y="2716562"/>
            <a:ext cx="1589712" cy="449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7" idx="2"/>
            <a:endCxn id="21" idx="6"/>
          </p:cNvCxnSpPr>
          <p:nvPr/>
        </p:nvCxnSpPr>
        <p:spPr>
          <a:xfrm flipH="1">
            <a:off x="814922" y="3235385"/>
            <a:ext cx="15323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4"/>
              <p:cNvSpPr txBox="1">
                <a:spLocks noChangeArrowheads="1"/>
              </p:cNvSpPr>
              <p:nvPr/>
            </p:nvSpPr>
            <p:spPr bwMode="auto">
              <a:xfrm>
                <a:off x="77513" y="2997334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13" y="2997334"/>
                <a:ext cx="61080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"/>
              <p:cNvSpPr txBox="1">
                <a:spLocks noChangeArrowheads="1"/>
              </p:cNvSpPr>
              <p:nvPr/>
            </p:nvSpPr>
            <p:spPr bwMode="auto">
              <a:xfrm>
                <a:off x="2609128" y="2989804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9128" y="2989804"/>
                <a:ext cx="61080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"/>
              <p:cNvSpPr txBox="1">
                <a:spLocks noChangeArrowheads="1"/>
              </p:cNvSpPr>
              <p:nvPr/>
            </p:nvSpPr>
            <p:spPr bwMode="auto">
              <a:xfrm>
                <a:off x="2599933" y="2431878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9933" y="2431878"/>
                <a:ext cx="61080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"/>
              <p:cNvSpPr txBox="1">
                <a:spLocks noChangeArrowheads="1"/>
              </p:cNvSpPr>
              <p:nvPr/>
            </p:nvSpPr>
            <p:spPr bwMode="auto">
              <a:xfrm>
                <a:off x="77512" y="2406616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12" y="2406616"/>
                <a:ext cx="61080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>
            <a:spLocks noChangeAspect="1"/>
          </p:cNvSpPr>
          <p:nvPr/>
        </p:nvSpPr>
        <p:spPr>
          <a:xfrm>
            <a:off x="613540" y="1363454"/>
            <a:ext cx="195840" cy="1958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2341732" y="1363454"/>
            <a:ext cx="195840" cy="1958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2" name="Straight Connector 61"/>
          <p:cNvCxnSpPr>
            <a:stCxn id="61" idx="2"/>
            <a:endCxn id="60" idx="6"/>
          </p:cNvCxnSpPr>
          <p:nvPr/>
        </p:nvCxnSpPr>
        <p:spPr>
          <a:xfrm flipH="1">
            <a:off x="809380" y="1461374"/>
            <a:ext cx="1532352" cy="0"/>
          </a:xfrm>
          <a:prstGeom prst="line">
            <a:avLst/>
          </a:prstGeom>
          <a:ln w="25400">
            <a:solidFill>
              <a:schemeClr val="tx1"/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4"/>
              <p:cNvSpPr txBox="1">
                <a:spLocks noChangeArrowheads="1"/>
              </p:cNvSpPr>
              <p:nvPr/>
            </p:nvSpPr>
            <p:spPr bwMode="auto">
              <a:xfrm>
                <a:off x="2594391" y="1245930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4391" y="1245930"/>
                <a:ext cx="61080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4"/>
              <p:cNvSpPr txBox="1">
                <a:spLocks noChangeArrowheads="1"/>
              </p:cNvSpPr>
              <p:nvPr/>
            </p:nvSpPr>
            <p:spPr bwMode="auto">
              <a:xfrm>
                <a:off x="71970" y="1220668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70" y="1220668"/>
                <a:ext cx="610809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4"/>
              <p:cNvSpPr txBox="1">
                <a:spLocks noChangeArrowheads="1"/>
              </p:cNvSpPr>
              <p:nvPr/>
            </p:nvSpPr>
            <p:spPr bwMode="auto">
              <a:xfrm>
                <a:off x="1469661" y="2276910"/>
                <a:ext cx="32851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9661" y="2276910"/>
                <a:ext cx="328516" cy="430887"/>
              </a:xfrm>
              <a:prstGeom prst="rect">
                <a:avLst/>
              </a:prstGeom>
              <a:blipFill>
                <a:blip r:embed="rId11"/>
                <a:stretch>
                  <a:fillRect l="-129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4"/>
              <p:cNvSpPr txBox="1">
                <a:spLocks noChangeArrowheads="1"/>
              </p:cNvSpPr>
              <p:nvPr/>
            </p:nvSpPr>
            <p:spPr bwMode="auto">
              <a:xfrm>
                <a:off x="1469865" y="3202132"/>
                <a:ext cx="32851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9865" y="3202132"/>
                <a:ext cx="328516" cy="430887"/>
              </a:xfrm>
              <a:prstGeom prst="rect">
                <a:avLst/>
              </a:prstGeom>
              <a:blipFill>
                <a:blip r:embed="rId12"/>
                <a:stretch>
                  <a:fillRect l="-129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1291080" y="1853791"/>
                <a:ext cx="6887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</m:oMath>
                  </m:oMathPara>
                </a14:m>
                <a:endParaRPr lang="en-US" sz="2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291080" y="1853791"/>
                <a:ext cx="688705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>
            <a:stCxn id="27" idx="1"/>
            <a:endCxn id="20" idx="5"/>
          </p:cNvCxnSpPr>
          <p:nvPr/>
        </p:nvCxnSpPr>
        <p:spPr>
          <a:xfrm flipH="1" flipV="1">
            <a:off x="786242" y="2716562"/>
            <a:ext cx="1589712" cy="449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"/>
              <p:cNvSpPr txBox="1">
                <a:spLocks noChangeArrowheads="1"/>
              </p:cNvSpPr>
              <p:nvPr/>
            </p:nvSpPr>
            <p:spPr bwMode="auto">
              <a:xfrm rot="20587509">
                <a:off x="874018" y="2680255"/>
                <a:ext cx="61080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587509">
                <a:off x="874018" y="2680255"/>
                <a:ext cx="610809" cy="369332"/>
              </a:xfrm>
              <a:prstGeom prst="rect">
                <a:avLst/>
              </a:prstGeom>
              <a:blipFill>
                <a:blip r:embed="rId14"/>
                <a:stretch>
                  <a:fillRect l="-9565" r="-15652" b="-1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"/>
              <p:cNvSpPr txBox="1">
                <a:spLocks noChangeArrowheads="1"/>
              </p:cNvSpPr>
              <p:nvPr/>
            </p:nvSpPr>
            <p:spPr bwMode="auto">
              <a:xfrm rot="907172">
                <a:off x="1766165" y="2693903"/>
                <a:ext cx="61080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907172">
                <a:off x="1766165" y="2693903"/>
                <a:ext cx="610809" cy="369332"/>
              </a:xfrm>
              <a:prstGeom prst="rect">
                <a:avLst/>
              </a:prstGeom>
              <a:blipFill>
                <a:blip r:embed="rId15"/>
                <a:stretch>
                  <a:fillRect l="-13158" r="-12281" b="-151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13540" y="4788296"/>
            <a:ext cx="195840" cy="1822995"/>
            <a:chOff x="613540" y="4788296"/>
            <a:chExt cx="195840" cy="1822995"/>
          </a:xfrm>
        </p:grpSpPr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613540" y="4788296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613540" y="6415451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341732" y="4788296"/>
            <a:ext cx="195840" cy="1822995"/>
            <a:chOff x="2341732" y="4788296"/>
            <a:chExt cx="195840" cy="1822995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2341732" y="4788296"/>
              <a:ext cx="195840" cy="195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2341732" y="6415451"/>
              <a:ext cx="195840" cy="1958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51" name="Straight Connector 50"/>
          <p:cNvCxnSpPr>
            <a:stCxn id="49" idx="2"/>
            <a:endCxn id="47" idx="6"/>
          </p:cNvCxnSpPr>
          <p:nvPr/>
        </p:nvCxnSpPr>
        <p:spPr>
          <a:xfrm flipH="1">
            <a:off x="809380" y="4886216"/>
            <a:ext cx="15323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9" idx="3"/>
            <a:endCxn id="76" idx="6"/>
          </p:cNvCxnSpPr>
          <p:nvPr/>
        </p:nvCxnSpPr>
        <p:spPr>
          <a:xfrm flipH="1">
            <a:off x="1641473" y="4955456"/>
            <a:ext cx="728939" cy="396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0" idx="2"/>
            <a:endCxn id="48" idx="6"/>
          </p:cNvCxnSpPr>
          <p:nvPr/>
        </p:nvCxnSpPr>
        <p:spPr>
          <a:xfrm flipH="1">
            <a:off x="809380" y="6513371"/>
            <a:ext cx="15323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"/>
              <p:cNvSpPr txBox="1">
                <a:spLocks noChangeArrowheads="1"/>
              </p:cNvSpPr>
              <p:nvPr/>
            </p:nvSpPr>
            <p:spPr bwMode="auto">
              <a:xfrm>
                <a:off x="71971" y="6275320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71" y="6275320"/>
                <a:ext cx="61080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4"/>
              <p:cNvSpPr txBox="1">
                <a:spLocks noChangeArrowheads="1"/>
              </p:cNvSpPr>
              <p:nvPr/>
            </p:nvSpPr>
            <p:spPr bwMode="auto">
              <a:xfrm>
                <a:off x="2603586" y="6267790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3586" y="6267790"/>
                <a:ext cx="6108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4"/>
              <p:cNvSpPr txBox="1">
                <a:spLocks noChangeArrowheads="1"/>
              </p:cNvSpPr>
              <p:nvPr/>
            </p:nvSpPr>
            <p:spPr bwMode="auto">
              <a:xfrm>
                <a:off x="2594391" y="4670772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′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4391" y="4670772"/>
                <a:ext cx="610809" cy="4308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4"/>
              <p:cNvSpPr txBox="1">
                <a:spLocks noChangeArrowheads="1"/>
              </p:cNvSpPr>
              <p:nvPr/>
            </p:nvSpPr>
            <p:spPr bwMode="auto">
              <a:xfrm>
                <a:off x="71970" y="4645510"/>
                <a:ext cx="610809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70" y="4645510"/>
                <a:ext cx="610809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4"/>
              <p:cNvSpPr txBox="1">
                <a:spLocks noChangeArrowheads="1"/>
              </p:cNvSpPr>
              <p:nvPr/>
            </p:nvSpPr>
            <p:spPr bwMode="auto">
              <a:xfrm>
                <a:off x="1464115" y="4507491"/>
                <a:ext cx="32851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4115" y="4507491"/>
                <a:ext cx="328516" cy="430887"/>
              </a:xfrm>
              <a:prstGeom prst="rect">
                <a:avLst/>
              </a:prstGeom>
              <a:blipFill>
                <a:blip r:embed="rId20"/>
                <a:stretch>
                  <a:fillRect l="-129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>
            <a:stCxn id="76" idx="2"/>
            <a:endCxn id="47" idx="5"/>
          </p:cNvCxnSpPr>
          <p:nvPr/>
        </p:nvCxnSpPr>
        <p:spPr>
          <a:xfrm flipH="1" flipV="1">
            <a:off x="780700" y="4955456"/>
            <a:ext cx="728939" cy="3966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4"/>
              <p:cNvSpPr txBox="1">
                <a:spLocks noChangeArrowheads="1"/>
              </p:cNvSpPr>
              <p:nvPr/>
            </p:nvSpPr>
            <p:spPr bwMode="auto">
              <a:xfrm>
                <a:off x="475295" y="5301594"/>
                <a:ext cx="610809" cy="610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5295" y="5301594"/>
                <a:ext cx="610809" cy="610936"/>
              </a:xfrm>
              <a:prstGeom prst="rect">
                <a:avLst/>
              </a:prstGeom>
              <a:blipFill>
                <a:blip r:embed="rId21"/>
                <a:stretch>
                  <a:fillRect l="-22000" r="-1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1509639" y="5286158"/>
            <a:ext cx="131834" cy="827270"/>
            <a:chOff x="1506479" y="5288245"/>
            <a:chExt cx="131834" cy="827270"/>
          </a:xfrm>
        </p:grpSpPr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1506479" y="5288245"/>
              <a:ext cx="131834" cy="1318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1506479" y="5983681"/>
              <a:ext cx="131834" cy="1318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4"/>
              <p:cNvSpPr txBox="1">
                <a:spLocks noChangeArrowheads="1"/>
              </p:cNvSpPr>
              <p:nvPr/>
            </p:nvSpPr>
            <p:spPr bwMode="auto">
              <a:xfrm>
                <a:off x="1459969" y="6513370"/>
                <a:ext cx="32851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9969" y="6513370"/>
                <a:ext cx="328516" cy="430887"/>
              </a:xfrm>
              <a:prstGeom prst="rect">
                <a:avLst/>
              </a:prstGeom>
              <a:blipFill>
                <a:blip r:embed="rId22"/>
                <a:stretch>
                  <a:fillRect l="-129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Connector 78"/>
          <p:cNvCxnSpPr>
            <a:stCxn id="77" idx="2"/>
            <a:endCxn id="48" idx="7"/>
          </p:cNvCxnSpPr>
          <p:nvPr/>
        </p:nvCxnSpPr>
        <p:spPr>
          <a:xfrm flipH="1">
            <a:off x="780700" y="6047511"/>
            <a:ext cx="728939" cy="396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0" idx="1"/>
            <a:endCxn id="77" idx="6"/>
          </p:cNvCxnSpPr>
          <p:nvPr/>
        </p:nvCxnSpPr>
        <p:spPr>
          <a:xfrm flipH="1" flipV="1">
            <a:off x="1641473" y="6047511"/>
            <a:ext cx="728939" cy="396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0"/>
            <a:endCxn id="76" idx="4"/>
          </p:cNvCxnSpPr>
          <p:nvPr/>
        </p:nvCxnSpPr>
        <p:spPr>
          <a:xfrm flipV="1">
            <a:off x="1575556" y="5417992"/>
            <a:ext cx="0" cy="56360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4"/>
              <p:cNvSpPr txBox="1">
                <a:spLocks noChangeArrowheads="1"/>
              </p:cNvSpPr>
              <p:nvPr/>
            </p:nvSpPr>
            <p:spPr bwMode="auto">
              <a:xfrm>
                <a:off x="1322975" y="5500615"/>
                <a:ext cx="32851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22975" y="5500615"/>
                <a:ext cx="328516" cy="430887"/>
              </a:xfrm>
              <a:prstGeom prst="rect">
                <a:avLst/>
              </a:prstGeom>
              <a:blipFill>
                <a:blip r:embed="rId23"/>
                <a:stretch>
                  <a:fillRect l="-129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V="1">
            <a:off x="780699" y="5212080"/>
            <a:ext cx="223448" cy="25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41543" y="5834669"/>
            <a:ext cx="301761" cy="310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4"/>
              <p:cNvSpPr txBox="1">
                <a:spLocks noChangeArrowheads="1"/>
              </p:cNvSpPr>
              <p:nvPr/>
            </p:nvSpPr>
            <p:spPr bwMode="auto">
              <a:xfrm>
                <a:off x="2090734" y="5304367"/>
                <a:ext cx="610809" cy="6109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18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0734" y="5304367"/>
                <a:ext cx="610809" cy="610936"/>
              </a:xfrm>
              <a:prstGeom prst="rect">
                <a:avLst/>
              </a:prstGeom>
              <a:blipFill>
                <a:blip r:embed="rId24"/>
                <a:stretch>
                  <a:fillRect l="-22000" r="-10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/>
          <p:cNvCxnSpPr/>
          <p:nvPr/>
        </p:nvCxnSpPr>
        <p:spPr>
          <a:xfrm flipH="1" flipV="1">
            <a:off x="2173725" y="5186844"/>
            <a:ext cx="222413" cy="283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2173725" y="5837442"/>
            <a:ext cx="183257" cy="34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4"/>
              <p:cNvSpPr txBox="1">
                <a:spLocks noChangeArrowheads="1"/>
              </p:cNvSpPr>
              <p:nvPr/>
            </p:nvSpPr>
            <p:spPr bwMode="auto">
              <a:xfrm>
                <a:off x="3652058" y="915797"/>
                <a:ext cx="5486666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undirected graph.</a:t>
                </a:r>
              </a:p>
            </p:txBody>
          </p:sp>
        </mc:Choice>
        <mc:Fallback xmlns="">
          <p:sp>
            <p:nvSpPr>
              <p:cNvPr id="9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2058" y="915797"/>
                <a:ext cx="5486666" cy="446276"/>
              </a:xfrm>
              <a:prstGeom prst="rect">
                <a:avLst/>
              </a:prstGeom>
              <a:blipFill>
                <a:blip r:embed="rId25"/>
                <a:stretch>
                  <a:fillRect t="-6849" b="-260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4"/>
              <p:cNvSpPr txBox="1">
                <a:spLocks noChangeArrowheads="1"/>
              </p:cNvSpPr>
              <p:nvPr/>
            </p:nvSpPr>
            <p:spPr bwMode="auto">
              <a:xfrm>
                <a:off x="3654828" y="1352763"/>
                <a:ext cx="5486666" cy="144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Construct a graph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which each vertex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</a:t>
                </a:r>
                <a:r>
                  <a:rPr lang="en-US" sz="22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duplicated, and each </a:t>
                </a:r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replaced </a:t>
                </a:r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by </a:t>
                </a:r>
                <a:r>
                  <a:rPr lang="en-US" sz="22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</a:t>
                </a:r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bottom gadget, or the </a:t>
                </a:r>
                <a:b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middle one, if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2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4828" y="1352763"/>
                <a:ext cx="5486666" cy="1446550"/>
              </a:xfrm>
              <a:prstGeom prst="rect">
                <a:avLst/>
              </a:prstGeom>
              <a:blipFill>
                <a:blip r:embed="rId26"/>
                <a:stretch>
                  <a:fillRect t="-2532" b="-84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4"/>
              <p:cNvSpPr txBox="1">
                <a:spLocks noChangeArrowheads="1"/>
              </p:cNvSpPr>
              <p:nvPr/>
            </p:nvSpPr>
            <p:spPr bwMode="auto">
              <a:xfrm>
                <a:off x="3652057" y="2790003"/>
                <a:ext cx="548666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perfect matching in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corresponds </a:t>
                </a:r>
                <a:b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to a collection of simple cycles in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52057" y="2790003"/>
                <a:ext cx="5486666" cy="769441"/>
              </a:xfrm>
              <a:prstGeom prst="rect">
                <a:avLst/>
              </a:prstGeom>
              <a:blipFill>
                <a:blip r:embed="rId27"/>
                <a:stretch>
                  <a:fillRect t="-4762" b="-158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4"/>
              <p:cNvSpPr txBox="1">
                <a:spLocks noChangeArrowheads="1"/>
              </p:cNvSpPr>
              <p:nvPr/>
            </p:nvSpPr>
            <p:spPr bwMode="auto">
              <a:xfrm>
                <a:off x="3660370" y="4310265"/>
                <a:ext cx="548666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there are at least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negative edges,</a:t>
                </a:r>
                <a:b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graph contains a negative cycle.</a:t>
                </a:r>
              </a:p>
            </p:txBody>
          </p:sp>
        </mc:Choice>
        <mc:Fallback xmlns="">
          <p:sp>
            <p:nvSpPr>
              <p:cNvPr id="9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60370" y="4310265"/>
                <a:ext cx="5486666" cy="769441"/>
              </a:xfrm>
              <a:prstGeom prst="rect">
                <a:avLst/>
              </a:prstGeom>
              <a:blipFill>
                <a:blip r:embed="rId28"/>
                <a:stretch>
                  <a:fillRect t="-4762" b="-158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4"/>
              <p:cNvSpPr txBox="1">
                <a:spLocks noChangeArrowheads="1"/>
              </p:cNvSpPr>
              <p:nvPr/>
            </p:nvSpPr>
            <p:spPr bwMode="auto">
              <a:xfrm>
                <a:off x="3646516" y="5070396"/>
                <a:ext cx="548666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Otherwise,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200" b="0" i="0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contains at most </a:t>
                </a:r>
                <a:b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2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vertices and at most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2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edges. </a:t>
                </a:r>
              </a:p>
            </p:txBody>
          </p:sp>
        </mc:Choice>
        <mc:Fallback xmlns="">
          <p:sp>
            <p:nvSpPr>
              <p:cNvPr id="9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6516" y="5070396"/>
                <a:ext cx="5486666" cy="769441"/>
              </a:xfrm>
              <a:prstGeom prst="rect">
                <a:avLst/>
              </a:prstGeom>
              <a:blipFill>
                <a:blip r:embed="rId29"/>
                <a:stretch>
                  <a:fillRect t="-4762" b="-158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4"/>
              <p:cNvSpPr txBox="1">
                <a:spLocks noChangeArrowheads="1"/>
              </p:cNvSpPr>
              <p:nvPr/>
            </p:nvSpPr>
            <p:spPr bwMode="auto">
              <a:xfrm>
                <a:off x="3649285" y="5830525"/>
                <a:ext cx="5486666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shortest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sz="22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path, or a negative cycle, </a:t>
                </a:r>
                <a:b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can be found in </a:t>
                </a:r>
                <a14:m>
                  <m:oMath xmlns:m="http://schemas.openxmlformats.org/officeDocument/2006/math">
                    <m:r>
                      <a:rPr lang="en-US" sz="22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𝑚𝑛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2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2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22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time. </a:t>
                </a:r>
              </a:p>
            </p:txBody>
          </p:sp>
        </mc:Choice>
        <mc:Fallback xmlns="">
          <p:sp>
            <p:nvSpPr>
              <p:cNvPr id="9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9285" y="5830525"/>
                <a:ext cx="5486666" cy="769441"/>
              </a:xfrm>
              <a:prstGeom prst="rect">
                <a:avLst/>
              </a:prstGeom>
              <a:blipFill>
                <a:blip r:embed="rId30"/>
                <a:stretch>
                  <a:fillRect t="-4724" b="-1574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02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93" grpId="0"/>
      <p:bldP spid="94" grpId="0"/>
      <p:bldP spid="96" grpId="0"/>
      <p:bldP spid="97" grpId="0"/>
      <p:bldP spid="98" grpId="0"/>
      <p:bldP spid="9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385490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4400" kern="0" dirty="0" smtClean="0">
                <a:solidFill>
                  <a:srgbClr val="0033CC"/>
                </a:solidFill>
              </a:rPr>
              <a:t>Applications of weighted matching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3140" y="2001692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Travelling Salesperson Problem (</a:t>
            </a:r>
            <a:r>
              <a:rPr 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TSP)</a:t>
            </a:r>
            <a:br>
              <a:rPr 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(An approximation algorithm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)</a:t>
            </a:r>
            <a:endParaRPr lang="en-US" sz="2800" kern="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3140" y="311925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Chinese Postman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4"/>
              <p:cNvSpPr txBox="1">
                <a:spLocks noChangeArrowheads="1"/>
              </p:cNvSpPr>
              <p:nvPr/>
            </p:nvSpPr>
            <p:spPr bwMode="auto">
              <a:xfrm>
                <a:off x="3140" y="3805921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-joins </a:t>
                </a:r>
              </a:p>
            </p:txBody>
          </p:sp>
        </mc:Choice>
        <mc:Fallback xmlns="">
          <p:sp>
            <p:nvSpPr>
              <p:cNvPr id="3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0" y="3805921"/>
                <a:ext cx="9144000" cy="523220"/>
              </a:xfrm>
              <a:prstGeom prst="rect">
                <a:avLst/>
              </a:prstGeom>
              <a:blipFill>
                <a:blip r:embed="rId2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 txBox="1">
            <a:spLocks noChangeArrowheads="1"/>
          </p:cNvSpPr>
          <p:nvPr/>
        </p:nvSpPr>
        <p:spPr bwMode="auto">
          <a:xfrm>
            <a:off x="3140" y="449259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Shortest paths or negative cycles in undirected graphs</a:t>
            </a:r>
            <a:endParaRPr lang="en-US" sz="2800" kern="0" dirty="0">
              <a:solidFill>
                <a:srgbClr val="6633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-4260" y="1315021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Maximum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</a:t>
            </a:r>
            <a:r>
              <a:rPr lang="en-US" sz="28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minimum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weight </a:t>
            </a:r>
            <a:r>
              <a:rPr lang="en-US" sz="2800" i="1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perfect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matchings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-4260" y="5179263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b="0" kern="0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Degree constrained subgraphs</a:t>
                </a:r>
                <a:r>
                  <a:rPr lang="en-US" sz="2800" b="0" kern="0" dirty="0" smtClean="0">
                    <a:solidFill>
                      <a:srgbClr val="0000FF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800" kern="0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-factors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800" kern="0" dirty="0" smtClean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-matchings</a:t>
                </a:r>
                <a:endParaRPr lang="en-US" sz="2800" kern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260" y="5179263"/>
                <a:ext cx="9144000" cy="523220"/>
              </a:xfrm>
              <a:prstGeom prst="rect">
                <a:avLst/>
              </a:prstGeom>
              <a:blipFill>
                <a:blip r:embed="rId3"/>
                <a:stretch>
                  <a:fillRect t="-12941" b="-341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4207" y="5865936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b="0" kern="0" dirty="0" err="1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Bidirected</a:t>
            </a:r>
            <a:r>
              <a:rPr lang="en-US" sz="2800" b="0" kern="0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flows</a:t>
            </a:r>
            <a:endParaRPr lang="en-US" sz="2800" kern="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8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  <p:bldP spid="40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40546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 rtl="0"/>
            <a:r>
              <a:rPr lang="en-US" sz="4400" kern="0" dirty="0">
                <a:solidFill>
                  <a:srgbClr val="00B050"/>
                </a:solidFill>
              </a:rPr>
              <a:t>Minimum</a:t>
            </a:r>
            <a:r>
              <a:rPr lang="en-US" sz="4400" kern="0" dirty="0">
                <a:solidFill>
                  <a:srgbClr val="0033CC"/>
                </a:solidFill>
              </a:rPr>
              <a:t> weight </a:t>
            </a:r>
            <a:r>
              <a:rPr lang="en-US" sz="4400" kern="0" dirty="0">
                <a:solidFill>
                  <a:srgbClr val="7030A0"/>
                </a:solidFill>
              </a:rPr>
              <a:t>perfect</a:t>
            </a:r>
            <a:r>
              <a:rPr lang="en-US" sz="4400" kern="0" dirty="0">
                <a:solidFill>
                  <a:srgbClr val="0033CC"/>
                </a:solidFill>
              </a:rPr>
              <a:t> </a:t>
            </a:r>
            <a:r>
              <a:rPr lang="en-US" sz="4400" kern="0" dirty="0" smtClean="0">
                <a:solidFill>
                  <a:srgbClr val="0033CC"/>
                </a:solidFill>
              </a:rPr>
              <a:t>matching</a:t>
            </a:r>
            <a:endParaRPr lang="en-US" sz="4400" kern="0" dirty="0">
              <a:solidFill>
                <a:srgbClr val="0033CC"/>
              </a:solidFill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7671" y="1768118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Work out the high level details. (E.g., LP formulation, complementary slackness conditions, dual adjustments steps, etc.)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71" y="846625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primal/dual method can be adapted to find 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maximum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</a:t>
            </a:r>
            <a:r>
              <a:rPr lang="en-US" sz="24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minimum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weight 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perfect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matchings.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747" y="268961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We can also do it using simple reductions.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225" y="3241772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To switch between </a:t>
            </a:r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maximum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/</a:t>
            </a:r>
            <a:r>
              <a:rPr lang="en-US" sz="24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minimum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negate all weights.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-4176" y="3793933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Maximum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weight </a:t>
            </a:r>
            <a:r>
              <a:rPr lang="en-US" sz="2400" kern="0" dirty="0" smtClean="0">
                <a:solidFill>
                  <a:srgbClr val="7030A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perfect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matching 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  <a:sym typeface="Wingdings" panose="05000000000000000000" pitchFamily="2" charset="2"/>
              </a:rPr>
              <a:t>maximum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  <a:sym typeface="Wingdings" panose="05000000000000000000" pitchFamily="2" charset="2"/>
              </a:rPr>
              <a:t> weight matching</a:t>
            </a:r>
            <a:endParaRPr lang="en-US" sz="2400" kern="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"/>
              <p:cNvSpPr txBox="1">
                <a:spLocks noChangeArrowheads="1"/>
              </p:cNvSpPr>
              <p:nvPr/>
            </p:nvSpPr>
            <p:spPr bwMode="auto">
              <a:xfrm>
                <a:off x="-2700" y="4346094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, for sufficiently large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700" y="4346094"/>
                <a:ext cx="9144000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/>
              <p:cNvSpPr txBox="1">
                <a:spLocks noChangeArrowheads="1"/>
              </p:cNvSpPr>
              <p:nvPr/>
            </p:nvSpPr>
            <p:spPr bwMode="auto">
              <a:xfrm>
                <a:off x="-1223" y="4898255"/>
                <a:ext cx="9144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Find a </a:t>
                </a:r>
                <a:r>
                  <a:rPr lang="en-US" sz="24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maximum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weight matching with respect to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is perfect it is a </a:t>
                </a:r>
                <a:r>
                  <a:rPr lang="en-US" sz="24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maximum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weight </a:t>
                </a:r>
                <a:r>
                  <a:rPr lang="en-US" sz="2400" kern="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perfect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matching.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Otherwise, there is no </a:t>
                </a:r>
                <a:r>
                  <a:rPr lang="en-US" sz="2400" kern="0" dirty="0" smtClean="0">
                    <a:solidFill>
                      <a:srgbClr val="7030A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perfect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matching in the graph.</a:t>
                </a:r>
              </a:p>
            </p:txBody>
          </p:sp>
        </mc:Choice>
        <mc:Fallback xmlns="">
          <p:sp>
            <p:nvSpPr>
              <p:cNvPr id="1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23" y="4898255"/>
                <a:ext cx="9144000" cy="1200329"/>
              </a:xfrm>
              <a:prstGeom prst="rect">
                <a:avLst/>
              </a:prstGeom>
              <a:blipFill>
                <a:blip r:embed="rId3"/>
                <a:stretch>
                  <a:fillRect t="-4082" b="-1122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-4176" y="618908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There is also a simple reduction in the other direction.</a:t>
            </a:r>
          </a:p>
        </p:txBody>
      </p:sp>
    </p:spTree>
    <p:extLst>
      <p:ext uri="{BB962C8B-B14F-4D97-AF65-F5344CB8AC3E}">
        <p14:creationId xmlns:p14="http://schemas.microsoft.com/office/powerpoint/2010/main" val="33313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7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375404"/>
            <a:ext cx="9154440" cy="13542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4400" kern="0" dirty="0">
                <a:solidFill>
                  <a:srgbClr val="FF0000"/>
                </a:solidFill>
                <a:latin typeface="+mj-lt"/>
                <a:ea typeface="ＭＳ Ｐゴシック" charset="-128"/>
                <a:cs typeface="Times New Roman" panose="02020603050405020304" pitchFamily="18" charset="0"/>
              </a:rPr>
              <a:t>Maximum</a:t>
            </a:r>
            <a:r>
              <a:rPr lang="en-US" sz="4400" kern="0" dirty="0">
                <a:latin typeface="+mj-lt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4400" kern="0" dirty="0">
                <a:solidFill>
                  <a:srgbClr val="0033CC"/>
                </a:solidFill>
                <a:latin typeface="+mj-lt"/>
                <a:ea typeface="ＭＳ Ｐゴシック" charset="-128"/>
                <a:cs typeface="Times New Roman" panose="02020603050405020304" pitchFamily="18" charset="0"/>
              </a:rPr>
              <a:t>weight</a:t>
            </a:r>
            <a:r>
              <a:rPr lang="en-US" sz="4400" kern="0" dirty="0">
                <a:latin typeface="+mj-lt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4400" kern="0" dirty="0" smtClean="0">
                <a:solidFill>
                  <a:srgbClr val="0033CC"/>
                </a:solidFill>
                <a:latin typeface="+mj-lt"/>
                <a:ea typeface="ＭＳ Ｐゴシック" charset="-128"/>
                <a:cs typeface="Times New Roman" panose="02020603050405020304" pitchFamily="18" charset="0"/>
              </a:rPr>
              <a:t>matching</a:t>
            </a:r>
            <a:r>
              <a:rPr lang="en-US" sz="4400" kern="0" dirty="0" smtClean="0">
                <a:latin typeface="+mj-lt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4400" kern="0" dirty="0" smtClean="0">
                <a:latin typeface="+mj-lt"/>
                <a:ea typeface="ＭＳ Ｐゴシック" charset="-128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4400" kern="0" dirty="0">
                <a:solidFill>
                  <a:srgbClr val="FF0000"/>
                </a:solidFill>
                <a:latin typeface="+mj-lt"/>
                <a:ea typeface="ＭＳ Ｐゴシック" charset="-128"/>
                <a:cs typeface="Times New Roman" panose="02020603050405020304" pitchFamily="18" charset="0"/>
                <a:sym typeface="Wingdings" panose="05000000000000000000" pitchFamily="2" charset="2"/>
              </a:rPr>
              <a:t>maximum</a:t>
            </a:r>
            <a:r>
              <a:rPr lang="en-US" sz="4400" kern="0" dirty="0">
                <a:latin typeface="+mj-lt"/>
                <a:ea typeface="ＭＳ Ｐゴシック" charset="-128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4400" kern="0" dirty="0">
                <a:solidFill>
                  <a:srgbClr val="0033CC"/>
                </a:solidFill>
                <a:latin typeface="+mj-lt"/>
                <a:ea typeface="ＭＳ Ｐゴシック" charset="-128"/>
                <a:cs typeface="Times New Roman" panose="02020603050405020304" pitchFamily="18" charset="0"/>
                <a:sym typeface="Wingdings" panose="05000000000000000000" pitchFamily="2" charset="2"/>
              </a:rPr>
              <a:t>weight </a:t>
            </a:r>
            <a:r>
              <a:rPr lang="en-US" sz="4400" kern="0" dirty="0">
                <a:solidFill>
                  <a:srgbClr val="7030A0"/>
                </a:solidFill>
                <a:ea typeface="ＭＳ Ｐゴシック" charset="-128"/>
                <a:cs typeface="Times New Roman" panose="02020603050405020304" pitchFamily="18" charset="0"/>
              </a:rPr>
              <a:t>perfect </a:t>
            </a:r>
            <a:r>
              <a:rPr lang="en-US" sz="4400" kern="0" dirty="0" smtClean="0">
                <a:solidFill>
                  <a:srgbClr val="0033CC"/>
                </a:solidFill>
                <a:latin typeface="+mj-lt"/>
                <a:ea typeface="ＭＳ Ｐゴシック" charset="-128"/>
                <a:cs typeface="Times New Roman" panose="02020603050405020304" pitchFamily="18" charset="0"/>
                <a:sym typeface="Wingdings" panose="05000000000000000000" pitchFamily="2" charset="2"/>
              </a:rPr>
              <a:t>matching</a:t>
            </a:r>
            <a:endParaRPr lang="en-US" sz="4400" kern="0" dirty="0">
              <a:solidFill>
                <a:srgbClr val="0033CC"/>
              </a:solidFill>
              <a:latin typeface="+mj-lt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1747" y="2050208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the input graph.</a:t>
                </a: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7" y="2050208"/>
                <a:ext cx="9144000" cy="461665"/>
              </a:xfrm>
              <a:prstGeom prst="rect">
                <a:avLst/>
              </a:prstGeom>
              <a:blipFill>
                <a:blip r:embed="rId5"/>
                <a:stretch>
                  <a:fillRect t="-9211" b="-263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3225" y="2642089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 graph composed of two disjoint copies of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with zero weight edges connecting the two copies of each vertex.</a:t>
                </a: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5" y="2642089"/>
                <a:ext cx="9144000" cy="830997"/>
              </a:xfrm>
              <a:prstGeom prst="rect">
                <a:avLst/>
              </a:prstGeom>
              <a:blipFill>
                <a:blip r:embed="rId6"/>
                <a:stretch>
                  <a:fillRect t="-3650" b="-138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763477" y="4009006"/>
            <a:ext cx="1225119" cy="2077375"/>
            <a:chOff x="763477" y="4003827"/>
            <a:chExt cx="1225119" cy="2077375"/>
          </a:xfrm>
        </p:grpSpPr>
        <p:sp>
          <p:nvSpPr>
            <p:cNvPr id="2" name="Oval 1"/>
            <p:cNvSpPr/>
            <p:nvPr/>
          </p:nvSpPr>
          <p:spPr>
            <a:xfrm>
              <a:off x="763477" y="4003827"/>
              <a:ext cx="1225119" cy="2077375"/>
            </a:xfrm>
            <a:prstGeom prst="ellipse">
              <a:avLst/>
            </a:prstGeom>
            <a:ln w="127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1307456" y="4376673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1307456" y="4946324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" name="Straight Connector 3"/>
            <p:cNvCxnSpPr>
              <a:stCxn id="16" idx="4"/>
              <a:endCxn id="17" idx="0"/>
            </p:cNvCxnSpPr>
            <p:nvPr/>
          </p:nvCxnSpPr>
          <p:spPr>
            <a:xfrm>
              <a:off x="1376036" y="4513833"/>
              <a:ext cx="0" cy="4324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1013230" y="4194297"/>
                  <a:ext cx="328516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3230" y="4194297"/>
                  <a:ext cx="328516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740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1014708" y="4772829"/>
                  <a:ext cx="328516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14708" y="4772829"/>
                  <a:ext cx="328516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555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2451715" y="4009006"/>
            <a:ext cx="1225119" cy="2077375"/>
            <a:chOff x="2451715" y="4014184"/>
            <a:chExt cx="1225119" cy="2077375"/>
          </a:xfrm>
        </p:grpSpPr>
        <p:sp>
          <p:nvSpPr>
            <p:cNvPr id="20" name="Oval 19"/>
            <p:cNvSpPr/>
            <p:nvPr/>
          </p:nvSpPr>
          <p:spPr>
            <a:xfrm>
              <a:off x="2451715" y="4014184"/>
              <a:ext cx="1225119" cy="2077375"/>
            </a:xfrm>
            <a:prstGeom prst="ellipse">
              <a:avLst/>
            </a:prstGeom>
            <a:ln w="127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2995694" y="4387030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2995694" y="4956681"/>
              <a:ext cx="137160" cy="1371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3" name="Straight Connector 22"/>
            <p:cNvCxnSpPr>
              <a:stCxn id="21" idx="4"/>
              <a:endCxn id="22" idx="0"/>
            </p:cNvCxnSpPr>
            <p:nvPr/>
          </p:nvCxnSpPr>
          <p:spPr>
            <a:xfrm>
              <a:off x="3064274" y="4524190"/>
              <a:ext cx="0" cy="4324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3225254" y="4204654"/>
                  <a:ext cx="328516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5254" y="4204654"/>
                  <a:ext cx="328516" cy="430887"/>
                </a:xfrm>
                <a:prstGeom prst="rect">
                  <a:avLst/>
                </a:prstGeom>
                <a:blipFill>
                  <a:blip r:embed="rId9"/>
                  <a:stretch>
                    <a:fillRect l="-16667" r="-740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4"/>
                <p:cNvSpPr txBox="1">
                  <a:spLocks noChangeArrowheads="1"/>
                </p:cNvSpPr>
                <p:nvPr/>
              </p:nvSpPr>
              <p:spPr bwMode="auto">
                <a:xfrm>
                  <a:off x="3226732" y="4783186"/>
                  <a:ext cx="328516" cy="43088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>
                  <a:lvl1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+mj-lt"/>
                      <a:ea typeface="ＭＳ Ｐゴシック" pitchFamily="-110" charset="-128"/>
                      <a:cs typeface="ＭＳ Ｐゴシック" pitchFamily="-110" charset="-128"/>
                    </a:defRPr>
                  </a:lvl1pPr>
                  <a:lvl2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2pPr>
                  <a:lvl3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3pPr>
                  <a:lvl4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4pPr>
                  <a:lvl5pPr algn="ctr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  <a:ea typeface="ＭＳ Ｐゴシック" pitchFamily="-110" charset="-128"/>
                      <a:cs typeface="ＭＳ Ｐゴシック" pitchFamily="-110" charset="-128"/>
                    </a:defRPr>
                  </a:lvl5pPr>
                  <a:lvl6pPr marL="4572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6pPr>
                  <a:lvl7pPr marL="9144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7pPr>
                  <a:lvl8pPr marL="13716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8pPr>
                  <a:lvl9pPr marL="1828800" algn="ctr" rtl="0" fontAlgn="base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Comic Sans MS" pitchFamily="66" charset="0"/>
                    </a:defRPr>
                  </a:lvl9pPr>
                </a:lstStyle>
                <a:p>
                  <a:pPr eaLnBrk="1" hangingPunct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2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2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5" name="Rectangle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26732" y="4783186"/>
                  <a:ext cx="328516" cy="430887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7407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Straight Connector 8"/>
          <p:cNvCxnSpPr>
            <a:stCxn id="16" idx="6"/>
            <a:endCxn id="21" idx="2"/>
          </p:cNvCxnSpPr>
          <p:nvPr/>
        </p:nvCxnSpPr>
        <p:spPr>
          <a:xfrm>
            <a:off x="1444616" y="4450432"/>
            <a:ext cx="1551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7" idx="6"/>
            <a:endCxn id="22" idx="2"/>
          </p:cNvCxnSpPr>
          <p:nvPr/>
        </p:nvCxnSpPr>
        <p:spPr>
          <a:xfrm>
            <a:off x="1444616" y="5020083"/>
            <a:ext cx="1551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4"/>
              <p:cNvSpPr txBox="1">
                <a:spLocks noChangeArrowheads="1"/>
              </p:cNvSpPr>
              <p:nvPr/>
            </p:nvSpPr>
            <p:spPr bwMode="auto">
              <a:xfrm>
                <a:off x="2113055" y="4063575"/>
                <a:ext cx="32851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3055" y="4063575"/>
                <a:ext cx="328516" cy="430887"/>
              </a:xfrm>
              <a:prstGeom prst="rect">
                <a:avLst/>
              </a:prstGeom>
              <a:blipFill>
                <a:blip r:embed="rId11"/>
                <a:stretch>
                  <a:fillRect l="-148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 txBox="1">
                <a:spLocks noChangeArrowheads="1"/>
              </p:cNvSpPr>
              <p:nvPr/>
            </p:nvSpPr>
            <p:spPr bwMode="auto">
              <a:xfrm>
                <a:off x="2113055" y="4993112"/>
                <a:ext cx="328516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22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3055" y="4993112"/>
                <a:ext cx="328516" cy="430887"/>
              </a:xfrm>
              <a:prstGeom prst="rect">
                <a:avLst/>
              </a:prstGeom>
              <a:blipFill>
                <a:blip r:embed="rId12"/>
                <a:stretch>
                  <a:fillRect l="-1481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"/>
              <p:cNvSpPr txBox="1">
                <a:spLocks noChangeArrowheads="1"/>
              </p:cNvSpPr>
              <p:nvPr/>
            </p:nvSpPr>
            <p:spPr bwMode="auto">
              <a:xfrm>
                <a:off x="1467472" y="4500429"/>
                <a:ext cx="81535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20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0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0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67472" y="4500429"/>
                <a:ext cx="815350" cy="400110"/>
              </a:xfrm>
              <a:prstGeom prst="rect">
                <a:avLst/>
              </a:prstGeom>
              <a:blipFill>
                <a:blip r:embed="rId13"/>
                <a:stretch>
                  <a:fillRect l="-10526" r="-10526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4"/>
              <p:cNvSpPr txBox="1">
                <a:spLocks noChangeArrowheads="1"/>
              </p:cNvSpPr>
              <p:nvPr/>
            </p:nvSpPr>
            <p:spPr bwMode="auto">
              <a:xfrm>
                <a:off x="3167764" y="4494462"/>
                <a:ext cx="81535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20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0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0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0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7764" y="4494462"/>
                <a:ext cx="815350" cy="400110"/>
              </a:xfrm>
              <a:prstGeom prst="rect">
                <a:avLst/>
              </a:prstGeom>
              <a:blipFill>
                <a:blip r:embed="rId14"/>
                <a:stretch>
                  <a:fillRect l="-11278" r="-10526" b="-1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4"/>
              <p:cNvSpPr txBox="1">
                <a:spLocks noChangeArrowheads="1"/>
              </p:cNvSpPr>
              <p:nvPr/>
            </p:nvSpPr>
            <p:spPr bwMode="auto">
              <a:xfrm>
                <a:off x="4270155" y="3842022"/>
                <a:ext cx="4616388" cy="22159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maximum weight perfect matching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composed of two maximum weight matching in each copy of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matching the same set of vertices, plus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-edges connecting pairs of unmatched vertices. </a:t>
                </a:r>
              </a:p>
            </p:txBody>
          </p:sp>
        </mc:Choice>
        <mc:Fallback xmlns="">
          <p:sp>
            <p:nvSpPr>
              <p:cNvPr id="3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70155" y="3842022"/>
                <a:ext cx="4616388" cy="2215991"/>
              </a:xfrm>
              <a:prstGeom prst="rect">
                <a:avLst/>
              </a:prstGeom>
              <a:blipFill>
                <a:blip r:embed="rId15"/>
                <a:stretch>
                  <a:fillRect l="-1055" t="-1648" r="-3166" b="-54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17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341100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4400" kern="0" dirty="0" smtClean="0">
                <a:solidFill>
                  <a:srgbClr val="0033CC"/>
                </a:solidFill>
              </a:rPr>
              <a:t>Travelling </a:t>
            </a:r>
            <a:r>
              <a:rPr lang="en-US" sz="4400" kern="0" dirty="0">
                <a:solidFill>
                  <a:srgbClr val="0033CC"/>
                </a:solidFill>
              </a:rPr>
              <a:t>Salesperson Problem (TSP</a:t>
            </a:r>
            <a:r>
              <a:rPr lang="en-US" sz="4400" kern="0" dirty="0" smtClean="0">
                <a:solidFill>
                  <a:srgbClr val="0033CC"/>
                </a:solidFill>
              </a:rPr>
              <a:t>)</a:t>
            </a:r>
            <a:endParaRPr lang="en-GB" sz="4400" kern="0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4"/>
              <p:cNvSpPr txBox="1">
                <a:spLocks noChangeArrowheads="1"/>
              </p:cNvSpPr>
              <p:nvPr/>
            </p:nvSpPr>
            <p:spPr bwMode="auto">
              <a:xfrm>
                <a:off x="34305" y="1337196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Given a connected weighted </a:t>
                </a:r>
                <a:r>
                  <a:rPr lang="en-US" sz="26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undirected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find a </a:t>
                </a:r>
                <a:r>
                  <a:rPr lang="en-US" sz="26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closed tour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of minimum cost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that visits all vertices.</a:t>
                </a:r>
              </a:p>
            </p:txBody>
          </p:sp>
        </mc:Choice>
        <mc:Fallback xmlns="">
          <p:sp>
            <p:nvSpPr>
              <p:cNvPr id="3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05" y="1337196"/>
                <a:ext cx="9144000" cy="1292662"/>
              </a:xfrm>
              <a:prstGeom prst="rect">
                <a:avLst/>
              </a:prstGeom>
              <a:blipFill>
                <a:blip r:embed="rId2"/>
                <a:stretch>
                  <a:fillRect t="-3774" b="-117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"/>
              <p:cNvSpPr txBox="1">
                <a:spLocks noChangeArrowheads="1"/>
              </p:cNvSpPr>
              <p:nvPr/>
            </p:nvSpPr>
            <p:spPr bwMode="auto">
              <a:xfrm>
                <a:off x="21208" y="2782631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Metric version: The costs satisfy the triangle inequality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for every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(May assume that the graph is complete.)</a:t>
                </a:r>
              </a:p>
            </p:txBody>
          </p:sp>
        </mc:Choice>
        <mc:Fallback xmlns="">
          <p:sp>
            <p:nvSpPr>
              <p:cNvPr id="3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08" y="2782631"/>
                <a:ext cx="9144000" cy="1292662"/>
              </a:xfrm>
              <a:prstGeom prst="rect">
                <a:avLst/>
              </a:prstGeom>
              <a:blipFill>
                <a:blip r:embed="rId3"/>
                <a:stretch>
                  <a:fillRect t="-3756" b="-112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-3949" y="4289188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the metric case, the optimal tour is simple, i.e.,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Hamiltonian cycle, as shortcuts can be used.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-2472" y="5360735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(Metric-)TSP is clearly NP-hard.</a:t>
            </a:r>
          </a:p>
        </p:txBody>
      </p:sp>
    </p:spTree>
    <p:extLst>
      <p:ext uri="{BB962C8B-B14F-4D97-AF65-F5344CB8AC3E}">
        <p14:creationId xmlns:p14="http://schemas.microsoft.com/office/powerpoint/2010/main" val="282783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412124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4400" kern="0" dirty="0" smtClean="0">
                <a:solidFill>
                  <a:srgbClr val="0033CC"/>
                </a:solidFill>
              </a:rPr>
              <a:t>2-approximation for metric-TSP</a:t>
            </a:r>
            <a:endParaRPr lang="en-GB" sz="4400" kern="0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-3949" y="4293933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𝑀𝑆𝑇</m:t>
                          </m:r>
                        </m:e>
                      </m:d>
                      <m:r>
                        <a:rPr lang="en-US" sz="26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6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𝑇𝑆𝑃</m:t>
                          </m:r>
                        </m:e>
                      </m:d>
                    </m:oMath>
                  </m:oMathPara>
                </a14:m>
                <a:endParaRPr lang="en-US" sz="26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949" y="4293933"/>
                <a:ext cx="914400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-2472" y="4890220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𝐴𝐿𝐺</m:t>
                          </m:r>
                        </m:e>
                      </m:d>
                      <m:r>
                        <a:rPr lang="en-US" sz="26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6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6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6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𝑀𝑆𝑇</m:t>
                          </m:r>
                        </m:e>
                      </m:d>
                      <m:r>
                        <a:rPr lang="en-US" sz="26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6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26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6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6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𝑇𝑆𝑃</m:t>
                          </m:r>
                        </m:e>
                      </m:d>
                    </m:oMath>
                  </m:oMathPara>
                </a14:m>
                <a:endParaRPr lang="en-US" sz="2600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472" y="4890220"/>
                <a:ext cx="914400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71" y="1552353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Compute a Minimum Spanning Tree (MST)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747" y="2127923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Duplicate each edge.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3226" y="2703493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Find an Eulerian tour</a:t>
            </a: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-4175" y="3279064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Use shortcuts to convert to a Hamiltonian cycle</a:t>
            </a:r>
          </a:p>
        </p:txBody>
      </p:sp>
    </p:spTree>
    <p:extLst>
      <p:ext uri="{BB962C8B-B14F-4D97-AF65-F5344CB8AC3E}">
        <p14:creationId xmlns:p14="http://schemas.microsoft.com/office/powerpoint/2010/main" val="396238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170046"/>
            <a:ext cx="9154440" cy="1107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4400" kern="0" dirty="0" smtClean="0">
                <a:solidFill>
                  <a:srgbClr val="0033CC"/>
                </a:solidFill>
              </a:rPr>
              <a:t>3/2-approximation for metric-TSP</a:t>
            </a:r>
            <a:br>
              <a:rPr lang="en-US" sz="4400" kern="0" dirty="0" smtClean="0">
                <a:solidFill>
                  <a:srgbClr val="0033CC"/>
                </a:solidFill>
              </a:rPr>
            </a:br>
            <a:r>
              <a:rPr lang="en-US" sz="2800" kern="0" dirty="0">
                <a:solidFill>
                  <a:srgbClr val="993300"/>
                </a:solidFill>
              </a:rPr>
              <a:t>[</a:t>
            </a:r>
            <a:r>
              <a:rPr lang="en-US" sz="2800" kern="0" dirty="0" err="1">
                <a:solidFill>
                  <a:srgbClr val="993300"/>
                </a:solidFill>
              </a:rPr>
              <a:t>Christofides</a:t>
            </a:r>
            <a:r>
              <a:rPr lang="en-US" sz="2800" kern="0" dirty="0">
                <a:solidFill>
                  <a:srgbClr val="993300"/>
                </a:solidFill>
              </a:rPr>
              <a:t> (</a:t>
            </a:r>
            <a:r>
              <a:rPr lang="en-US" sz="2800" kern="0" dirty="0" smtClean="0">
                <a:solidFill>
                  <a:srgbClr val="993300"/>
                </a:solidFill>
              </a:rPr>
              <a:t>1976</a:t>
            </a:r>
            <a:r>
              <a:rPr lang="en-US" sz="2800" kern="0" dirty="0">
                <a:solidFill>
                  <a:srgbClr val="993300"/>
                </a:solidFill>
              </a:rPr>
              <a:t>)] </a:t>
            </a:r>
            <a:r>
              <a:rPr lang="en-US" sz="2800" kern="0" dirty="0" smtClean="0">
                <a:solidFill>
                  <a:srgbClr val="993300"/>
                </a:solidFill>
              </a:rPr>
              <a:t>[</a:t>
            </a:r>
            <a:r>
              <a:rPr lang="en-US" sz="2800" kern="0" dirty="0" err="1" smtClean="0">
                <a:solidFill>
                  <a:srgbClr val="993300"/>
                </a:solidFill>
              </a:rPr>
              <a:t>Serdyukov</a:t>
            </a:r>
            <a:r>
              <a:rPr lang="en-US" sz="2800" kern="0" dirty="0">
                <a:solidFill>
                  <a:srgbClr val="993300"/>
                </a:solidFill>
              </a:rPr>
              <a:t> </a:t>
            </a:r>
            <a:r>
              <a:rPr lang="en-US" sz="2800" kern="0" dirty="0" smtClean="0">
                <a:solidFill>
                  <a:srgbClr val="993300"/>
                </a:solidFill>
              </a:rPr>
              <a:t>(1978)]</a:t>
            </a:r>
            <a:endParaRPr lang="en-GB" sz="2800" kern="0" dirty="0">
              <a:solidFill>
                <a:srgbClr val="99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-3949" y="3687822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3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𝑀𝑆𝑇</m:t>
                          </m:r>
                        </m:e>
                      </m:d>
                      <m:r>
                        <a:rPr lang="en-US" sz="23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US" sz="23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sz="23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3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𝑇𝑆𝑃</m:t>
                          </m:r>
                        </m:e>
                      </m:d>
                    </m:oMath>
                  </m:oMathPara>
                </a14:m>
                <a:endParaRPr lang="en-US" sz="23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949" y="3687822"/>
                <a:ext cx="914400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-2472" y="4795317"/>
                <a:ext cx="9144000" cy="614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𝐴𝐿𝐺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𝑀𝑆𝑇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𝑇𝑆𝑃</m:t>
                        </m:r>
                      </m:e>
                    </m:d>
                  </m:oMath>
                </a14:m>
                <a:endParaRPr lang="en-US" sz="23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472" y="4795317"/>
                <a:ext cx="9144000" cy="6146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271" y="1407942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Compute a MST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the input graph.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" y="1407942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9211" b="-263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1747" y="1885579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Compute a minimum cost perfect matching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subgraph induced by the vertices of odd degree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7" y="1885579"/>
                <a:ext cx="9144000" cy="830997"/>
              </a:xfrm>
              <a:prstGeom prst="rect">
                <a:avLst/>
              </a:prstGeom>
              <a:blipFill>
                <a:blip r:embed="rId5"/>
                <a:stretch>
                  <a:fillRect t="-3650" b="-1313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3226" y="2732548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Find an Eulerian tour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sz="2300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6" y="2732548"/>
                <a:ext cx="9144000" cy="461665"/>
              </a:xfrm>
              <a:prstGeom prst="rect">
                <a:avLst/>
              </a:prstGeom>
              <a:blipFill>
                <a:blip r:embed="rId6"/>
                <a:stretch>
                  <a:fillRect t="-9211" b="-263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-4175" y="321018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Use shortcuts to convert to a Hamiltonian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"/>
              <p:cNvSpPr txBox="1">
                <a:spLocks noChangeArrowheads="1"/>
              </p:cNvSpPr>
              <p:nvPr/>
            </p:nvSpPr>
            <p:spPr bwMode="auto">
              <a:xfrm>
                <a:off x="-2473" y="4165459"/>
                <a:ext cx="9144000" cy="613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d>
                      <m:d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𝑇𝑆𝑃</m:t>
                        </m:r>
                      </m:e>
                    </m:d>
                  </m:oMath>
                </a14:m>
                <a:endParaRPr lang="en-US" sz="23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473" y="4165459"/>
                <a:ext cx="9144000" cy="613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-4174" y="542594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Uses shortest paths, minimum spanning trees </a:t>
            </a:r>
            <a:b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and minimum weight perfect matching.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 txBox="1">
                <a:spLocks noChangeArrowheads="1"/>
              </p:cNvSpPr>
              <p:nvPr/>
            </p:nvSpPr>
            <p:spPr bwMode="auto">
              <a:xfrm>
                <a:off x="6181" y="6130400"/>
                <a:ext cx="9144000" cy="6146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Very recently improved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r>
                  <a:rPr lang="en-US" sz="2300" kern="0" dirty="0" smtClean="0">
                    <a:solidFill>
                      <a:srgbClr val="993300"/>
                    </a:solidFill>
                    <a:latin typeface="+mn-lt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300" kern="0" dirty="0" err="1" smtClean="0">
                    <a:solidFill>
                      <a:srgbClr val="993300"/>
                    </a:solidFill>
                    <a:latin typeface="+mn-lt"/>
                    <a:ea typeface="ＭＳ Ｐゴシック" charset="-128"/>
                    <a:cs typeface="Times New Roman" panose="02020603050405020304" pitchFamily="18" charset="0"/>
                  </a:rPr>
                  <a:t>Karlin</a:t>
                </a:r>
                <a:r>
                  <a:rPr lang="en-US" sz="2300" kern="0" dirty="0" smtClean="0">
                    <a:solidFill>
                      <a:srgbClr val="993300"/>
                    </a:solidFill>
                    <a:latin typeface="+mn-lt"/>
                    <a:ea typeface="ＭＳ Ｐゴシック" charset="-128"/>
                    <a:cs typeface="Times New Roman" panose="02020603050405020304" pitchFamily="18" charset="0"/>
                  </a:rPr>
                  <a:t>-Klein-</a:t>
                </a:r>
                <a:r>
                  <a:rPr lang="en-US" sz="2300" kern="0" dirty="0" err="1" smtClean="0">
                    <a:solidFill>
                      <a:srgbClr val="993300"/>
                    </a:solidFill>
                    <a:latin typeface="+mn-lt"/>
                    <a:ea typeface="ＭＳ Ｐゴシック" charset="-128"/>
                    <a:cs typeface="Times New Roman" panose="02020603050405020304" pitchFamily="18" charset="0"/>
                  </a:rPr>
                  <a:t>Gharan</a:t>
                </a:r>
                <a:r>
                  <a:rPr lang="en-US" sz="2300" kern="0" dirty="0" smtClean="0">
                    <a:solidFill>
                      <a:srgbClr val="993300"/>
                    </a:solidFill>
                    <a:latin typeface="+mn-lt"/>
                    <a:ea typeface="ＭＳ Ｐゴシック" charset="-128"/>
                    <a:cs typeface="Times New Roman" panose="02020603050405020304" pitchFamily="18" charset="0"/>
                  </a:rPr>
                  <a:t> (2021)]</a:t>
                </a:r>
              </a:p>
            </p:txBody>
          </p:sp>
        </mc:Choice>
        <mc:Fallback xmlns="">
          <p:sp>
            <p:nvSpPr>
              <p:cNvPr id="1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1" y="6130400"/>
                <a:ext cx="9144000" cy="614655"/>
              </a:xfrm>
              <a:prstGeom prst="rect">
                <a:avLst/>
              </a:prstGeom>
              <a:blipFill>
                <a:blip r:embed="rId8"/>
                <a:stretch>
                  <a:fillRect b="-9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3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/>
      <p:bldP spid="10" grpId="0"/>
      <p:bldP spid="11" grpId="0"/>
      <p:bldP spid="12" grpId="0"/>
      <p:bldP spid="13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163542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algn="ctr" rtl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4400" kern="0" dirty="0" smtClean="0">
                <a:solidFill>
                  <a:srgbClr val="0033CC"/>
                </a:solidFill>
              </a:rPr>
              <a:t>Chinese Postman Problem </a:t>
            </a:r>
            <a:r>
              <a:rPr lang="en-US" sz="3600" kern="0" dirty="0" smtClean="0">
                <a:solidFill>
                  <a:srgbClr val="993300"/>
                </a:solidFill>
              </a:rPr>
              <a:t>[Guan </a:t>
            </a:r>
            <a:r>
              <a:rPr lang="en-US" sz="3600" kern="0" dirty="0">
                <a:solidFill>
                  <a:srgbClr val="993300"/>
                </a:solidFill>
              </a:rPr>
              <a:t>(</a:t>
            </a:r>
            <a:r>
              <a:rPr lang="en-US" sz="3600" kern="0" dirty="0" smtClean="0">
                <a:solidFill>
                  <a:srgbClr val="993300"/>
                </a:solidFill>
              </a:rPr>
              <a:t>1960)]</a:t>
            </a:r>
            <a:endParaRPr lang="en-GB" sz="3600" kern="0" dirty="0">
              <a:solidFill>
                <a:srgbClr val="9933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271" y="2337948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all vertices in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have even degree,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 Eulerian tour is the optimal solution.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" y="2337948"/>
                <a:ext cx="9144000" cy="830997"/>
              </a:xfrm>
              <a:prstGeom prst="rect">
                <a:avLst/>
              </a:prstGeom>
              <a:blipFill>
                <a:blip r:embed="rId8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1747" y="3232146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Otherwise,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the set of vertices of odd degree in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7" y="3232146"/>
                <a:ext cx="9144000" cy="461665"/>
              </a:xfrm>
              <a:prstGeom prst="rect">
                <a:avLst/>
              </a:prstGeom>
              <a:blipFill>
                <a:blip r:embed="rId9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3226" y="3757012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Construct a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𝑑𝑖𝑠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for every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6" y="3757012"/>
                <a:ext cx="9144000" cy="830997"/>
              </a:xfrm>
              <a:prstGeom prst="rect">
                <a:avLst/>
              </a:prstGeom>
              <a:blipFill>
                <a:blip r:embed="rId10"/>
                <a:stretch>
                  <a:fillRect t="-5109" b="-16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"/>
              <p:cNvSpPr txBox="1">
                <a:spLocks noChangeArrowheads="1"/>
              </p:cNvSpPr>
              <p:nvPr/>
            </p:nvSpPr>
            <p:spPr bwMode="auto">
              <a:xfrm>
                <a:off x="-4175" y="4651210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Find a minimum cost perfect matching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175" y="4651210"/>
                <a:ext cx="9144000" cy="461665"/>
              </a:xfrm>
              <a:prstGeom prst="rect">
                <a:avLst/>
              </a:prstGeom>
              <a:blipFill>
                <a:blip r:embed="rId11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 txBox="1">
                <a:spLocks noChangeArrowheads="1"/>
              </p:cNvSpPr>
              <p:nvPr/>
            </p:nvSpPr>
            <p:spPr bwMode="auto">
              <a:xfrm>
                <a:off x="34305" y="982085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Given a connected weighted </a:t>
                </a:r>
                <a:r>
                  <a:rPr lang="en-US" sz="26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undirected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→</m:t>
                    </m:r>
                    <m:sSup>
                      <m:sSupPr>
                        <m:ctrlP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find a </a:t>
                </a:r>
                <a:r>
                  <a:rPr lang="en-US" sz="26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closed tour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of minimum cost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that traverses each edge at least once.</a:t>
                </a:r>
              </a:p>
            </p:txBody>
          </p:sp>
        </mc:Choice>
        <mc:Fallback xmlns="">
          <p:sp>
            <p:nvSpPr>
              <p:cNvPr id="1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05" y="982085"/>
                <a:ext cx="9144000" cy="1292662"/>
              </a:xfrm>
              <a:prstGeom prst="rect">
                <a:avLst/>
              </a:prstGeom>
              <a:blipFill>
                <a:blip r:embed="rId12"/>
                <a:stretch>
                  <a:fillRect t="-3774" b="-117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"/>
              <p:cNvSpPr txBox="1">
                <a:spLocks noChangeArrowheads="1"/>
              </p:cNvSpPr>
              <p:nvPr/>
            </p:nvSpPr>
            <p:spPr bwMode="auto">
              <a:xfrm>
                <a:off x="-11574" y="5176076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duplicate the edges on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shortest path from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574" y="5176076"/>
                <a:ext cx="9144000" cy="830997"/>
              </a:xfrm>
              <a:prstGeom prst="rect">
                <a:avLst/>
              </a:prstGeom>
              <a:blipFill>
                <a:blip r:embed="rId13"/>
                <a:stretch>
                  <a:fillRect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-2698" y="6070272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Find 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an Eulerian 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tour 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the resulting graph. </a:t>
            </a:r>
          </a:p>
        </p:txBody>
      </p:sp>
    </p:spTree>
    <p:extLst>
      <p:ext uri="{BB962C8B-B14F-4D97-AF65-F5344CB8AC3E}">
        <p14:creationId xmlns:p14="http://schemas.microsoft.com/office/powerpoint/2010/main" val="47074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2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3"/>
              <p:cNvSpPr txBox="1">
                <a:spLocks noChangeArrowheads="1"/>
              </p:cNvSpPr>
              <p:nvPr/>
            </p:nvSpPr>
            <p:spPr bwMode="auto">
              <a:xfrm>
                <a:off x="-10440" y="207932"/>
                <a:ext cx="9154440" cy="6771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lvl="0" algn="ctr" rtl="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5713" algn="l"/>
                    <a:tab pos="5791200" algn="l"/>
                    <a:tab pos="6515100" algn="l"/>
                    <a:tab pos="7235825" algn="l"/>
                    <a:tab pos="7956550" algn="l"/>
                    <a:tab pos="8686800" algn="l"/>
                  </a:tabLst>
                  <a:defRPr/>
                </a:pPr>
                <a14:m>
                  <m:oMath xmlns:m="http://schemas.openxmlformats.org/officeDocument/2006/math">
                    <m:r>
                      <a:rPr lang="en-US" sz="4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400" kern="0" dirty="0" smtClean="0">
                    <a:solidFill>
                      <a:srgbClr val="0033CC"/>
                    </a:solidFill>
                  </a:rPr>
                  <a:t>-joins</a:t>
                </a:r>
                <a:endParaRPr lang="en-GB" sz="3600" kern="0" dirty="0">
                  <a:solidFill>
                    <a:srgbClr val="993300"/>
                  </a:solidFill>
                </a:endParaRPr>
              </a:p>
            </p:txBody>
          </p:sp>
        </mc:Choice>
        <mc:Fallback xmlns="">
          <p:sp>
            <p:nvSpPr>
              <p:cNvPr id="8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440" y="207932"/>
                <a:ext cx="9154440" cy="677108"/>
              </a:xfrm>
              <a:prstGeom prst="rect">
                <a:avLst/>
              </a:prstGeom>
              <a:blipFill>
                <a:blip r:embed="rId6"/>
                <a:stretch>
                  <a:fillRect t="-24324" b="-49550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 txBox="1">
                <a:spLocks noChangeArrowheads="1"/>
              </p:cNvSpPr>
              <p:nvPr/>
            </p:nvSpPr>
            <p:spPr bwMode="auto">
              <a:xfrm>
                <a:off x="-1207" y="1006961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</a:t>
                </a:r>
                <a:r>
                  <a:rPr lang="en-US" sz="23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undirected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graph,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3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07" y="1006961"/>
                <a:ext cx="9144000" cy="461665"/>
              </a:xfrm>
              <a:prstGeom prst="rect">
                <a:avLst/>
              </a:prstGeom>
              <a:blipFill>
                <a:blip r:embed="rId12"/>
                <a:stretch>
                  <a:fillRect t="-9211" b="-263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"/>
              <p:cNvSpPr txBox="1">
                <a:spLocks noChangeArrowheads="1"/>
              </p:cNvSpPr>
              <p:nvPr/>
            </p:nvSpPr>
            <p:spPr bwMode="auto">
              <a:xfrm>
                <a:off x="270" y="1451316"/>
                <a:ext cx="9144000" cy="8569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Find a subset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minimum cost such that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degree of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𝐽</m:t>
                        </m:r>
                      </m:sub>
                    </m:sSub>
                    <m:r>
                      <a:rPr lang="en-US" sz="2300" b="0" i="0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odd iff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" y="1451316"/>
                <a:ext cx="9144000" cy="856901"/>
              </a:xfrm>
              <a:prstGeom prst="rect">
                <a:avLst/>
              </a:prstGeom>
              <a:blipFill>
                <a:blip r:embed="rId13"/>
                <a:stretch>
                  <a:fillRect t="-3546" b="-92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/>
              <p:cNvSpPr txBox="1">
                <a:spLocks noChangeArrowheads="1"/>
              </p:cNvSpPr>
              <p:nvPr/>
            </p:nvSpPr>
            <p:spPr bwMode="auto">
              <a:xfrm>
                <a:off x="1748" y="2290907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Such a subset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𝐽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called a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-join.</a:t>
                </a:r>
              </a:p>
            </p:txBody>
          </p:sp>
        </mc:Choice>
        <mc:Fallback xmlns="">
          <p:sp>
            <p:nvSpPr>
              <p:cNvPr id="1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8" y="2290907"/>
                <a:ext cx="9144000" cy="461665"/>
              </a:xfrm>
              <a:prstGeom prst="rect">
                <a:avLst/>
              </a:prstGeom>
              <a:blipFill>
                <a:blip r:embed="rId14"/>
                <a:stretch>
                  <a:fillRect t="-9211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/>
              <p:cNvSpPr txBox="1">
                <a:spLocks noChangeArrowheads="1"/>
              </p:cNvSpPr>
              <p:nvPr/>
            </p:nvSpPr>
            <p:spPr bwMode="auto">
              <a:xfrm>
                <a:off x="3226" y="2735262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Lemma: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-join is composed of a disjoint collection of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(simple) paths and cycles. Each path connects two vertices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6" y="2735262"/>
                <a:ext cx="9144000" cy="830997"/>
              </a:xfrm>
              <a:prstGeom prst="rect">
                <a:avLst/>
              </a:prstGeom>
              <a:blipFill>
                <a:blip r:embed="rId15"/>
                <a:stretch>
                  <a:fillRect t="-4412" b="-139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-4175" y="4362636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If there are no edges of negative cost, we can use the same </a:t>
            </a:r>
            <a:b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algorithm used for the Chinese Postman Problem.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"/>
              <p:cNvSpPr txBox="1">
                <a:spLocks noChangeArrowheads="1"/>
              </p:cNvSpPr>
              <p:nvPr/>
            </p:nvSpPr>
            <p:spPr bwMode="auto">
              <a:xfrm>
                <a:off x="-4174" y="3548949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Corollary: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If there are no negative weight cycles, then a minimum cost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-join is composed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disjoint paths connected vertices of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4174" y="3548949"/>
                <a:ext cx="9144000" cy="830997"/>
              </a:xfrm>
              <a:prstGeom prst="rect">
                <a:avLst/>
              </a:prstGeom>
              <a:blipFill>
                <a:blip r:embed="rId16"/>
                <a:stretch>
                  <a:fillRect t="-3676" b="-139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4"/>
              <p:cNvSpPr txBox="1">
                <a:spLocks noChangeArrowheads="1"/>
              </p:cNvSpPr>
              <p:nvPr/>
            </p:nvSpPr>
            <p:spPr bwMode="auto">
              <a:xfrm>
                <a:off x="-2698" y="5959233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How do we solve the general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-join problem?</a:t>
                </a:r>
              </a:p>
            </p:txBody>
          </p:sp>
        </mc:Choice>
        <mc:Fallback xmlns="">
          <p:sp>
            <p:nvSpPr>
              <p:cNvPr id="2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698" y="5959233"/>
                <a:ext cx="9144000" cy="461665"/>
              </a:xfrm>
              <a:prstGeom prst="rect">
                <a:avLst/>
              </a:prstGeom>
              <a:blipFill>
                <a:blip r:embed="rId17"/>
                <a:stretch>
                  <a:fillRect t="-9333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-1222" y="5176323"/>
            <a:ext cx="9144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How do we find shortest paths if </a:t>
            </a:r>
            <a:b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there are negative edges but no negative cycles?</a:t>
            </a:r>
          </a:p>
        </p:txBody>
      </p:sp>
    </p:spTree>
    <p:extLst>
      <p:ext uri="{BB962C8B-B14F-4D97-AF65-F5344CB8AC3E}">
        <p14:creationId xmlns:p14="http://schemas.microsoft.com/office/powerpoint/2010/main" val="31473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3" grpId="0"/>
      <p:bldP spid="14" grpId="0"/>
      <p:bldP spid="15" grpId="0"/>
      <p:bldP spid="19" grpId="0"/>
      <p:bldP spid="20" grpId="0"/>
      <p:bldP spid="21" grpId="0"/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URI@CZFMRKMFUVWYY57I" val="5083"/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rgbClr val="0033CC"/>
          </a:solidFill>
        </a:ln>
      </a:spPr>
      <a:bodyPr rtlCol="1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square" rtlCol="0">
        <a:spAutoFit/>
      </a:bodyPr>
      <a:lstStyle>
        <a:defPPr algn="ctr" rtl="0">
          <a:defRPr sz="26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60116</TotalTime>
  <Words>2414</Words>
  <Application>Microsoft Office PowerPoint</Application>
  <PresentationFormat>On-screen Show (4:3)</PresentationFormat>
  <Paragraphs>186</Paragraphs>
  <Slides>16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Cambria Math</vt:lpstr>
      <vt:lpstr>Times New Roman</vt:lpstr>
      <vt:lpstr>Wingdings</vt:lpstr>
      <vt:lpstr>Office Theme</vt:lpstr>
      <vt:lpstr>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Tel-Aviv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Uri Zwick</dc:creator>
  <cp:lastModifiedBy>zwick</cp:lastModifiedBy>
  <cp:revision>803</cp:revision>
  <dcterms:created xsi:type="dcterms:W3CDTF">2009-12-15T16:29:10Z</dcterms:created>
  <dcterms:modified xsi:type="dcterms:W3CDTF">2022-01-05T19:43:59Z</dcterms:modified>
</cp:coreProperties>
</file>