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1"/>
  </p:notesMasterIdLst>
  <p:handoutMasterIdLst>
    <p:handoutMasterId r:id="rId22"/>
  </p:handoutMasterIdLst>
  <p:sldIdLst>
    <p:sldId id="298" r:id="rId3"/>
    <p:sldId id="286" r:id="rId4"/>
    <p:sldId id="293" r:id="rId5"/>
    <p:sldId id="258" r:id="rId6"/>
    <p:sldId id="295" r:id="rId7"/>
    <p:sldId id="290" r:id="rId8"/>
    <p:sldId id="291" r:id="rId9"/>
    <p:sldId id="296" r:id="rId10"/>
    <p:sldId id="260" r:id="rId11"/>
    <p:sldId id="292" r:id="rId12"/>
    <p:sldId id="299" r:id="rId13"/>
    <p:sldId id="267" r:id="rId14"/>
    <p:sldId id="294" r:id="rId15"/>
    <p:sldId id="297" r:id="rId16"/>
    <p:sldId id="277" r:id="rId17"/>
    <p:sldId id="300" r:id="rId18"/>
    <p:sldId id="288" r:id="rId19"/>
    <p:sldId id="301" r:id="rId20"/>
  </p:sldIdLst>
  <p:sldSz cx="9144000" cy="6858000" type="screen4x3"/>
  <p:notesSz cx="6856413" cy="97139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64" autoAdjust="0"/>
    <p:restoredTop sz="94801" autoAdjust="0"/>
  </p:normalViewPr>
  <p:slideViewPr>
    <p:cSldViewPr>
      <p:cViewPr>
        <p:scale>
          <a:sx n="100" d="100"/>
          <a:sy n="100" d="100"/>
        </p:scale>
        <p:origin x="116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06" y="-90"/>
      </p:cViewPr>
      <p:guideLst>
        <p:guide orient="horz" pos="30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5301" y="1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1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5301" y="9227028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227028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606E1C-5D9A-4471-9DAB-D85E1FBBE4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714" y="1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642" y="4613514"/>
            <a:ext cx="5485130" cy="437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7028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714" y="9227028"/>
            <a:ext cx="2971112" cy="48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D243D4-A5F6-405E-8745-FDE04FC1C88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9338" cy="3646487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5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9338" cy="3646487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EC858-8626-4560-A863-623D8319E1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2308-0E2C-4E7C-8CFA-9615C3B9281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83A1-203F-4DC2-89AF-C28A230C709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4E1BA-7BEB-4542-B4D6-4982017D696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E2A3-B161-43B3-BAE7-C2E2F66542E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2F36C-0FB2-4F8B-A554-5D2D97CE60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EC858-8626-4560-A863-623D8319E17D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89A9-2F5D-42A4-8B5C-CAB3EC1B560F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6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C536-6BCC-414C-8DCB-AE4C2320926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3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B4CD7-4B4F-4671-81E1-D057CBD82E31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B42D9-5D5C-40AA-9FCB-4329F1B936F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86F3B-BA2B-41B1-AE61-EA28AA46D5F5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1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1FE0C-18C8-4515-8132-8F2EA9A94760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8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73EC-D75B-4E04-B679-8D475C863CB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0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9BF7-269E-4516-964E-FDA74BC03E9C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2308-0E2C-4E7C-8CFA-9615C3B9281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4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83A1-203F-4DC2-89AF-C28A230C7090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6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4E1BA-7BEB-4542-B4D6-4982017D696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3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E2A3-B161-43B3-BAE7-C2E2F66542E2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3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2F36C-0FB2-4F8B-A554-5D2D97CE60A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89A9-2F5D-42A4-8B5C-CAB3EC1B56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C536-6BCC-414C-8DCB-AE4C2320926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B4CD7-4B4F-4671-81E1-D057CBD82E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86F3B-BA2B-41B1-AE61-EA28AA46D5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1FE0C-18C8-4515-8132-8F2EA9A947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73EC-D75B-4E04-B679-8D475C863C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9BF7-269E-4516-964E-FDA74BC03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דיודה - </a:t>
            </a:r>
            <a:r>
              <a:rPr lang="en-US"/>
              <a:t>Diode</a:t>
            </a:r>
            <a:endParaRPr 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34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 b="1"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C88B08-6E13-4728-8686-512CB27110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5pPr>
      <a:lvl6pPr marL="4572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6pPr>
      <a:lvl7pPr marL="9144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7pPr>
      <a:lvl8pPr marL="13716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8pPr>
      <a:lvl9pPr marL="18288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דיודה - </a:t>
            </a:r>
            <a:r>
              <a:rPr lang="en-US"/>
              <a:t>Diode</a:t>
            </a:r>
            <a:endParaRPr 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34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 b="1"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C88B08-6E13-4728-8686-512CB27110F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5pPr>
      <a:lvl6pPr marL="4572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6pPr>
      <a:lvl7pPr marL="9144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7pPr>
      <a:lvl8pPr marL="13716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8pPr>
      <a:lvl9pPr marL="18288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128FC3-C5BD-4788-8929-B2E508312F95}" type="slidenum">
              <a:rPr lang="he-IL" smtClean="0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97574BE3-338E-4123-B5E4-8BF1D0DA9655}" type="slidenum">
              <a:rPr lang="he-IL" sz="1400"/>
              <a:pPr rtl="0"/>
              <a:t>1</a:t>
            </a:fld>
            <a:endParaRPr lang="en-US" sz="1400"/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4588FFA-B5D0-47EE-88D0-296DD807D6ED}" type="slidenum">
              <a:rPr lang="he-IL" sz="1400"/>
              <a:pPr rtl="0"/>
              <a:t>1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8" y="226582"/>
            <a:ext cx="8310154" cy="8535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2084" y="1316894"/>
            <a:ext cx="5562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>
                <a:solidFill>
                  <a:srgbClr val="CA8853"/>
                </a:solidFill>
                <a:latin typeface="tahoma" panose="020B0604030504040204" pitchFamily="34" charset="0"/>
              </a:rPr>
              <a:t>מעבדות בהנדסת חשמל 1,1ח'</a:t>
            </a:r>
          </a:p>
          <a:p>
            <a:pPr algn="ctr"/>
            <a:r>
              <a:rPr lang="he-IL" sz="2800" b="1" dirty="0">
                <a:solidFill>
                  <a:srgbClr val="CA8853"/>
                </a:solidFill>
                <a:latin typeface="tahoma" panose="020B0604030504040204" pitchFamily="34" charset="0"/>
              </a:rPr>
              <a:t>044151 - 044160</a:t>
            </a:r>
            <a:endParaRPr lang="he-IL" sz="2800" b="1" i="0" dirty="0">
              <a:solidFill>
                <a:srgbClr val="CA8853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264460" y="-838200"/>
            <a:ext cx="2653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30339" y="2310825"/>
            <a:ext cx="6694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/>
              <a:t>ניסוי </a:t>
            </a:r>
            <a:r>
              <a:rPr lang="en-US" sz="3200" b="1" dirty="0">
                <a:cs typeface="Arial" panose="020B0604020202020204" pitchFamily="34" charset="0"/>
              </a:rPr>
              <a:t>MSS – Mixed Signal Systems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80360"/>
            <a:ext cx="44958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0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5C77A9-F18A-477A-80ED-D625AAE2199A}" type="slidenum">
              <a:rPr lang="he-IL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4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B496B4A-CE1E-4CA3-B8FE-FD39EA97F9A3}" type="slidenum">
              <a:rPr lang="he-IL" sz="1400"/>
              <a:pPr rtl="0"/>
              <a:t>10</a:t>
            </a:fld>
            <a:endParaRPr lang="en-US" sz="1400"/>
          </a:p>
        </p:txBody>
      </p:sp>
      <p:sp>
        <p:nvSpPr>
          <p:cNvPr id="2154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A177FC6-2BD0-4D0A-88AC-1FEBEE1C8074}" type="slidenum">
              <a:rPr lang="he-IL" sz="1400"/>
              <a:pPr rtl="0"/>
              <a:t>10</a:t>
            </a:fld>
            <a:endParaRPr lang="en-US" sz="1400"/>
          </a:p>
        </p:txBody>
      </p:sp>
      <p:sp>
        <p:nvSpPr>
          <p:cNvPr id="215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יצירת פונקציה באמצעות טבלה</a:t>
            </a:r>
          </a:p>
        </p:txBody>
      </p:sp>
      <p:sp>
        <p:nvSpPr>
          <p:cNvPr id="21551" name="Text Box 5"/>
          <p:cNvSpPr txBox="1">
            <a:spLocks noChangeArrowheads="1"/>
          </p:cNvSpPr>
          <p:nvPr/>
        </p:nvSpPr>
        <p:spPr bwMode="auto">
          <a:xfrm>
            <a:off x="368614" y="1048231"/>
            <a:ext cx="83528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dirty="0"/>
              <a:t>בדומה ליצירת אות הסינוס, יש להחליף את טבלת הסינוס בטבלה של הפונקציה הנדרשת: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24600" y="4063425"/>
            <a:ext cx="2362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b="1" dirty="0">
                <a:solidFill>
                  <a:srgbClr val="CC0000"/>
                </a:solidFill>
              </a:rPr>
              <a:t>אחסון 256 ערכי הפונקציה</a:t>
            </a:r>
          </a:p>
          <a:p>
            <a:r>
              <a:rPr lang="he-IL" sz="1600" b="1" dirty="0">
                <a:solidFill>
                  <a:srgbClr val="CC0000"/>
                </a:solidFill>
              </a:rPr>
              <a:t>ברזולוציה של 16 סיביות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6022"/>
            <a:ext cx="8328092" cy="14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F426DB-C23A-4AE4-B979-954BF098F988}" type="slidenum">
              <a:rPr lang="he-IL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597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62B4BEC-0E04-4388-885F-D7CFA1DEBE60}" type="slidenum">
              <a:rPr lang="he-IL" sz="1400">
                <a:solidFill>
                  <a:srgbClr val="000000"/>
                </a:solidFill>
              </a:rPr>
              <a:pPr rtl="0"/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598" name="Rectangle 58"/>
          <p:cNvSpPr>
            <a:spLocks noChangeArrowheads="1"/>
          </p:cNvSpPr>
          <p:nvPr/>
        </p:nvSpPr>
        <p:spPr bwMode="auto">
          <a:xfrm>
            <a:off x="762000" y="228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he-IL" sz="3600">
                <a:solidFill>
                  <a:srgbClr val="000099"/>
                </a:solidFill>
                <a:cs typeface="David" pitchFamily="2" charset="-79"/>
              </a:rPr>
              <a:t>הפסקה בעבודה – השלמת דו"ח </a:t>
            </a:r>
            <a:endParaRPr lang="en-US" sz="3600" dirty="0">
              <a:solidFill>
                <a:srgbClr val="000099"/>
              </a:solidFill>
              <a:cs typeface="David" pitchFamily="2" charset="-79"/>
            </a:endParaRP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926699" y="1143001"/>
            <a:ext cx="77046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he-IL" sz="2800"/>
              <a:t>הסטודנטים ישלימו סעיפים בדו"ח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31171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1C0C86-7112-4DDF-B0A1-A28C9E39FF14}" type="slidenum">
              <a:rPr lang="he-IL" smtClean="0">
                <a:latin typeface="Arial" charset="0"/>
                <a:cs typeface="Arial" charset="0"/>
              </a:rPr>
              <a:pPr/>
              <a:t>12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30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50376"/>
            <a:ext cx="8229600" cy="995612"/>
          </a:xfrm>
        </p:spPr>
        <p:txBody>
          <a:bodyPr/>
          <a:lstStyle/>
          <a:p>
            <a:r>
              <a:rPr lang="he-IL" b="1" dirty="0"/>
              <a:t>מעגל הופך מופע, מיישר חצי גל וגל שלם – חיבור המערכת</a:t>
            </a:r>
            <a:endParaRPr lang="en-US" b="1" dirty="0"/>
          </a:p>
        </p:txBody>
      </p:sp>
      <p:pic>
        <p:nvPicPr>
          <p:cNvPr id="32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867878" y="1522603"/>
            <a:ext cx="6781800" cy="4573238"/>
          </a:xfrm>
          <a:prstGeom prst="rect">
            <a:avLst/>
          </a:prstGeom>
        </p:spPr>
      </p:pic>
      <p:sp>
        <p:nvSpPr>
          <p:cNvPr id="43034" name="Text Box 35"/>
          <p:cNvSpPr txBox="1">
            <a:spLocks noChangeArrowheads="1"/>
          </p:cNvSpPr>
          <p:nvPr/>
        </p:nvSpPr>
        <p:spPr bwMode="auto">
          <a:xfrm>
            <a:off x="5638996" y="5881687"/>
            <a:ext cx="1752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</a:rPr>
              <a:t>Analog Input</a:t>
            </a:r>
          </a:p>
        </p:txBody>
      </p:sp>
      <p:sp>
        <p:nvSpPr>
          <p:cNvPr id="43036" name="Text Box 37"/>
          <p:cNvSpPr txBox="1">
            <a:spLocks noChangeArrowheads="1"/>
          </p:cNvSpPr>
          <p:nvPr/>
        </p:nvSpPr>
        <p:spPr bwMode="auto">
          <a:xfrm>
            <a:off x="6934200" y="1522603"/>
            <a:ext cx="105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 sz="2000" b="1" dirty="0">
                <a:solidFill>
                  <a:srgbClr val="CC0000"/>
                </a:solidFill>
              </a:rPr>
              <a:t>Analog</a:t>
            </a:r>
          </a:p>
          <a:p>
            <a:pPr algn="l" rtl="0"/>
            <a:r>
              <a:rPr lang="en-US" sz="2000" b="1" dirty="0">
                <a:solidFill>
                  <a:srgbClr val="CC0000"/>
                </a:solidFill>
              </a:rPr>
              <a:t>output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124200" y="4876800"/>
            <a:ext cx="18286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CC0000"/>
                </a:solidFill>
              </a:rPr>
              <a:t>Digital signal processing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מעגל הופך מופע, מיישר חצי גל וגל שלם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7674" y="1371600"/>
            <a:ext cx="8239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מיני פרויקט מודרך – הקלטה דיגיטלית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853975"/>
            <a:ext cx="4419600" cy="300920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6096000" cy="2824956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94235" y="871621"/>
            <a:ext cx="315887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dirty="0"/>
              <a:t>הקלטת אות סינוס ממחולל האותות:</a:t>
            </a:r>
          </a:p>
          <a:p>
            <a:endParaRPr lang="he-IL" sz="2400" b="1" dirty="0"/>
          </a:p>
          <a:p>
            <a:endParaRPr lang="he-IL" sz="2400" b="1" dirty="0"/>
          </a:p>
          <a:p>
            <a:endParaRPr lang="he-IL" sz="2400" b="1" dirty="0"/>
          </a:p>
          <a:p>
            <a:endParaRPr lang="he-IL" sz="2400" b="1" dirty="0"/>
          </a:p>
          <a:p>
            <a:endParaRPr lang="he-IL" sz="2400" b="1" dirty="0"/>
          </a:p>
          <a:p>
            <a:r>
              <a:rPr lang="he-IL" sz="2400" b="1" dirty="0"/>
              <a:t>משתמשים ברכיב </a:t>
            </a:r>
          </a:p>
          <a:p>
            <a:r>
              <a:rPr lang="he-IL" sz="2400" b="1" dirty="0"/>
              <a:t>זכרון לשמירת </a:t>
            </a:r>
          </a:p>
          <a:p>
            <a:r>
              <a:rPr lang="he-IL" sz="2400" b="1" dirty="0"/>
              <a:t>ההקלטה:</a:t>
            </a:r>
          </a:p>
        </p:txBody>
      </p:sp>
    </p:spTree>
    <p:extLst>
      <p:ext uri="{BB962C8B-B14F-4D97-AF65-F5344CB8AC3E}">
        <p14:creationId xmlns:p14="http://schemas.microsoft.com/office/powerpoint/2010/main" val="9561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/>
              <a:t>DPR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025009"/>
            <a:ext cx="648344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יש ליצור השהייה מקסימאלית בין אות הכניסה לבין אות היציאה. </a:t>
            </a:r>
          </a:p>
          <a:p>
            <a:pPr algn="r"/>
            <a:r>
              <a:rPr lang="he-IL" dirty="0"/>
              <a:t>                     לרשותך התקן בעל גודל קבוע  </a:t>
            </a:r>
            <a:r>
              <a:rPr lang="en-US" i="1" dirty="0"/>
              <a:t>Dual Port RAM</a:t>
            </a:r>
            <a:endParaRPr lang="he-IL" u="sng" dirty="0"/>
          </a:p>
          <a:p>
            <a:r>
              <a:rPr lang="he-IL" u="sng" dirty="0"/>
              <a:t>הערות:</a:t>
            </a:r>
          </a:p>
          <a:p>
            <a:endParaRPr lang="he-IL" u="sng" dirty="0"/>
          </a:p>
          <a:p>
            <a:pPr marL="342900" indent="-342900">
              <a:buAutoNum type="arabicPeriod"/>
            </a:pPr>
            <a:r>
              <a:rPr lang="he-IL" dirty="0"/>
              <a:t>מבצעים את ההשהיה בצורה ספרתית ע"י דגימת האות ורישום בזיכרון בצורה ציקלית ולאחר מכן קריאה של הזיכרון בצורה ציקלית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קצב הקריאה שווה לקצב הכתיבה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שים לב של-</a:t>
            </a:r>
            <a:r>
              <a:rPr lang="en-US" dirty="0"/>
              <a:t>PRESCALE </a:t>
            </a:r>
            <a:r>
              <a:rPr lang="he-IL" dirty="0"/>
              <a:t> יש שתי יציאות בהפרש של שעון, הדבר נועד למנוע מצב של קריאה וכתיבה בו זמנית מהזיכרון</a:t>
            </a:r>
          </a:p>
          <a:p>
            <a:r>
              <a:rPr lang="he-IL" dirty="0"/>
              <a:t>    </a:t>
            </a:r>
          </a:p>
          <a:p>
            <a:pPr marL="342900" indent="-342900">
              <a:buAutoNum type="arabicPeriod"/>
            </a:pPr>
            <a:endParaRPr lang="he-IL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3657600"/>
            <a:ext cx="6019800" cy="280759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3" cstate="print"/>
          <a:srcRect l="38496"/>
          <a:stretch/>
        </p:blipFill>
        <p:spPr bwMode="auto">
          <a:xfrm>
            <a:off x="5701337" y="5105400"/>
            <a:ext cx="3137863" cy="1420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6750EA00-BCD6-43AD-B75C-86552C02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54346"/>
            <a:ext cx="2209800" cy="1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F426DB-C23A-4AE4-B979-954BF098F988}" type="slidenum">
              <a:rPr lang="he-IL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597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62B4BEC-0E04-4388-885F-D7CFA1DEBE60}" type="slidenum">
              <a:rPr lang="he-IL" sz="1400">
                <a:solidFill>
                  <a:srgbClr val="000000"/>
                </a:solidFill>
              </a:rPr>
              <a:pPr rtl="0"/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598" name="Rectangle 58"/>
          <p:cNvSpPr>
            <a:spLocks noChangeArrowheads="1"/>
          </p:cNvSpPr>
          <p:nvPr/>
        </p:nvSpPr>
        <p:spPr bwMode="auto">
          <a:xfrm>
            <a:off x="762000" y="228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he-IL" sz="3600">
                <a:solidFill>
                  <a:srgbClr val="000099"/>
                </a:solidFill>
                <a:cs typeface="David" pitchFamily="2" charset="-79"/>
              </a:rPr>
              <a:t>הפסקה בעבודה – השלמת דו"ח </a:t>
            </a:r>
            <a:endParaRPr lang="en-US" sz="3600" dirty="0">
              <a:solidFill>
                <a:srgbClr val="000099"/>
              </a:solidFill>
              <a:cs typeface="David" pitchFamily="2" charset="-79"/>
            </a:endParaRP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926699" y="1143001"/>
            <a:ext cx="77046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he-IL" sz="2800"/>
              <a:t>הסטודנטים ישלימו סעיפים בדו"ח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9966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5C77A9-F18A-477A-80ED-D625AAE2199A}" type="slidenum">
              <a:rPr lang="he-IL" smtClean="0">
                <a:latin typeface="Arial" charset="0"/>
                <a:cs typeface="Arial" charset="0"/>
              </a:rPr>
              <a:pPr/>
              <a:t>17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4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B496B4A-CE1E-4CA3-B8FE-FD39EA97F9A3}" type="slidenum">
              <a:rPr lang="he-IL" sz="1400"/>
              <a:pPr rtl="0"/>
              <a:t>17</a:t>
            </a:fld>
            <a:endParaRPr lang="en-US" sz="1400"/>
          </a:p>
        </p:txBody>
      </p:sp>
      <p:sp>
        <p:nvSpPr>
          <p:cNvPr id="2154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A177FC6-2BD0-4D0A-88AC-1FEBEE1C8074}" type="slidenum">
              <a:rPr lang="he-IL" sz="1400"/>
              <a:pPr rtl="0"/>
              <a:t>17</a:t>
            </a:fld>
            <a:endParaRPr lang="en-US" sz="1400"/>
          </a:p>
        </p:txBody>
      </p:sp>
      <p:sp>
        <p:nvSpPr>
          <p:cNvPr id="215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פרוייקט</a:t>
            </a:r>
          </a:p>
        </p:txBody>
      </p:sp>
      <p:sp>
        <p:nvSpPr>
          <p:cNvPr id="21551" name="Text Box 5"/>
          <p:cNvSpPr txBox="1">
            <a:spLocks noChangeArrowheads="1"/>
          </p:cNvSpPr>
          <p:nvPr/>
        </p:nvSpPr>
        <p:spPr bwMode="auto">
          <a:xfrm>
            <a:off x="5380932" y="1027113"/>
            <a:ext cx="33217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 dirty="0"/>
              <a:t>קבלת המשימה והגדרתה </a:t>
            </a:r>
          </a:p>
          <a:p>
            <a:r>
              <a:rPr lang="he-IL" b="1" dirty="0"/>
              <a:t>דיון עם המדריך - מה צריך לעשות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439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סיום והגשת דוח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066800"/>
            <a:ext cx="8305799" cy="1143000"/>
          </a:xfrm>
        </p:spPr>
        <p:txBody>
          <a:bodyPr/>
          <a:lstStyle/>
          <a:p>
            <a:pPr marL="0" indent="0" algn="r" rtl="1">
              <a:buNone/>
            </a:pPr>
            <a:endParaRPr lang="he-IL" sz="4000" dirty="0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r>
              <a:rPr lang="he-IL" sz="4000" dirty="0">
                <a:solidFill>
                  <a:srgbClr val="0070C0"/>
                </a:solidFill>
              </a:rPr>
              <a:t>לשמור את הקובץ ב- </a:t>
            </a:r>
            <a:r>
              <a:rPr lang="en-US" sz="4000" dirty="0">
                <a:solidFill>
                  <a:srgbClr val="0070C0"/>
                </a:solidFill>
              </a:rPr>
              <a:t>PDF</a:t>
            </a:r>
            <a:r>
              <a:rPr lang="he-IL" sz="4000" dirty="0">
                <a:solidFill>
                  <a:srgbClr val="0070C0"/>
                </a:solidFill>
              </a:rPr>
              <a:t> ולהגיש במודל</a:t>
            </a:r>
          </a:p>
          <a:p>
            <a:pPr marL="0" indent="0" algn="r" rtl="1">
              <a:buNone/>
            </a:pPr>
            <a:endParaRPr lang="he-IL" sz="3600" dirty="0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endParaRPr lang="en-US" sz="6000" dirty="0">
              <a:solidFill>
                <a:srgbClr val="99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B5141A-BAB5-423B-962C-830C765DD05A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Content Placeholder 4" descr="תוצאת תמונה עבור ‪smiley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09" y="4137819"/>
            <a:ext cx="1196181" cy="119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2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1EF451-7DFD-4C72-A0E7-B3A8B027349D}" type="slidenum">
              <a:rPr lang="he-IL" smtClean="0">
                <a:latin typeface="Arial" charset="0"/>
                <a:cs typeface="Arial" charset="0"/>
              </a:rPr>
              <a:pPr/>
              <a:t>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6626" name="מציין מיקום של מספר שקופית 3"/>
          <p:cNvSpPr txBox="1">
            <a:spLocks noGrp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F088F47-EE2A-4634-89DB-F71EA4F042D1}" type="slidenum">
              <a:rPr lang="he-IL" sz="1400"/>
              <a:pPr rtl="0"/>
              <a:t>2</a:t>
            </a:fld>
            <a:endParaRPr lang="en-US" sz="1400"/>
          </a:p>
        </p:txBody>
      </p:sp>
      <p:sp>
        <p:nvSpPr>
          <p:cNvPr id="5" name="Rectangle 58"/>
          <p:cNvSpPr txBox="1">
            <a:spLocks noChangeArrowheads="1"/>
          </p:cNvSpPr>
          <p:nvPr/>
        </p:nvSpPr>
        <p:spPr bwMode="auto">
          <a:xfrm>
            <a:off x="304800" y="283451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he-IL" sz="3600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ניסוי </a:t>
            </a:r>
            <a:r>
              <a:rPr lang="en-US" sz="3600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MSS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78486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800" dirty="0"/>
              <a:t>מחולל גל סינוס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יצירת פונקציה באמצעות טבלה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מעגל הופך מופע, מיישר חצי גל גל שלם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בניית מסנן החלקה אנלוגי 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מיני פרויקט מודרך - הקלטה דיגיטלית  - סינוס טהור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הקלטת אות דיבור – שמוש ברכיב זכרון	</a:t>
            </a:r>
          </a:p>
          <a:p>
            <a:pPr marL="457200" indent="-457200">
              <a:buFont typeface="+mj-lt"/>
              <a:buAutoNum type="arabicPeriod"/>
            </a:pPr>
            <a:endParaRPr lang="he-IL" sz="2800" dirty="0"/>
          </a:p>
          <a:p>
            <a:r>
              <a:rPr lang="he-IL" sz="3600" dirty="0" err="1"/>
              <a:t>פרוייקט</a:t>
            </a:r>
            <a:r>
              <a:rPr lang="en-US" sz="3600" dirty="0"/>
              <a:t> </a:t>
            </a:r>
            <a:r>
              <a:rPr lang="he-IL" sz="3600" dirty="0"/>
              <a:t>- </a:t>
            </a:r>
            <a:endParaRPr lang="he-IL" sz="2800" dirty="0"/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קבלת המשימה והגדרתה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הבנת הדרישות של הפרויקט	</a:t>
            </a:r>
          </a:p>
          <a:p>
            <a:endParaRPr lang="he-IL" sz="2800" strike="sngStrike" dirty="0"/>
          </a:p>
          <a:p>
            <a:pPr marL="457200" indent="-457200">
              <a:buFont typeface="+mj-lt"/>
              <a:buAutoNum type="arabicPeriod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833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פלטפורמת ה- </a:t>
            </a:r>
            <a:r>
              <a:rPr lang="en-US" b="1" dirty="0"/>
              <a:t>MSS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2" y="968633"/>
            <a:ext cx="5105400" cy="3352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47097" y="3962400"/>
            <a:ext cx="3293444" cy="2466975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57800" y="958334"/>
            <a:ext cx="1689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 dirty="0"/>
              <a:t>כרטיס ה- 10</a:t>
            </a:r>
            <a:r>
              <a:rPr lang="en-US" b="1" dirty="0"/>
              <a:t>DE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38363" y="3316069"/>
            <a:ext cx="28264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 dirty="0"/>
              <a:t>יחידת ה-</a:t>
            </a:r>
            <a:br>
              <a:rPr lang="en-US" b="1" dirty="0"/>
            </a:br>
            <a:r>
              <a:rPr lang="en-US" b="1" dirty="0"/>
              <a:t>Audio codec controller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1" y="4862423"/>
            <a:ext cx="462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latin typeface="Times New Roman" panose="02020603050405020304" pitchFamily="18" charset="0"/>
                <a:ea typeface="MS Mincho"/>
                <a:cs typeface="+mn-cs"/>
              </a:rPr>
              <a:t>ה-</a:t>
            </a:r>
            <a:r>
              <a:rPr lang="en-US" dirty="0" err="1">
                <a:latin typeface="Times New Roman" panose="02020603050405020304" pitchFamily="18" charset="0"/>
                <a:ea typeface="MS Mincho"/>
                <a:cs typeface="+mn-cs"/>
              </a:rPr>
              <a:t>audio_codec_controller</a:t>
            </a:r>
            <a:r>
              <a:rPr lang="en-US" dirty="0">
                <a:latin typeface="Times New Roman" panose="02020603050405020304" pitchFamily="18" charset="0"/>
                <a:ea typeface="MS Mincho"/>
                <a:cs typeface="+mn-cs"/>
              </a:rPr>
              <a:t> </a:t>
            </a:r>
            <a:r>
              <a:rPr lang="en-US" dirty="0">
                <a:latin typeface="David" panose="020E0502060401010101" pitchFamily="34" charset="-79"/>
                <a:ea typeface="MS Mincho"/>
                <a:cs typeface="+mn-cs"/>
              </a:rPr>
              <a:t> </a:t>
            </a:r>
            <a:r>
              <a:rPr lang="he-IL" dirty="0">
                <a:latin typeface="David" panose="020E0502060401010101" pitchFamily="34" charset="-79"/>
                <a:ea typeface="MS Mincho"/>
                <a:cs typeface="+mn-cs"/>
              </a:rPr>
              <a:t> נמצא ב-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+mn-cs"/>
              </a:rPr>
              <a:t>FPGA</a:t>
            </a:r>
            <a:r>
              <a:rPr lang="he-IL" dirty="0">
                <a:latin typeface="Times New Roman" panose="02020603050405020304" pitchFamily="18" charset="0"/>
                <a:ea typeface="MS Mincho"/>
                <a:cs typeface="+mn-cs"/>
              </a:rPr>
              <a:t> ומממש ממשק בין  רכיב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+mn-cs"/>
              </a:rPr>
              <a:t>WM8731</a:t>
            </a:r>
            <a:r>
              <a:rPr lang="en-US" dirty="0">
                <a:latin typeface="David" panose="020E0502060401010101" pitchFamily="34" charset="-79"/>
                <a:ea typeface="MS Mincho"/>
                <a:cs typeface="+mn-cs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(Audio codec)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ובין התכן של הסטודנט ב-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FPGA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ש</a:t>
            </a:r>
            <a:r>
              <a:rPr lang="he-IL" dirty="0">
                <a:latin typeface="Times New Roman" panose="02020603050405020304" pitchFamily="18" charset="0"/>
                <a:ea typeface="MS Mincho"/>
                <a:cs typeface="+mn-cs"/>
              </a:rPr>
              <a:t>נמצאים כולם  על כרטיס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+mn-cs"/>
              </a:rPr>
              <a:t>DE10</a:t>
            </a:r>
            <a:r>
              <a:rPr lang="he-IL" dirty="0">
                <a:latin typeface="Times New Roman" panose="02020603050405020304" pitchFamily="18" charset="0"/>
                <a:ea typeface="MS Mincho"/>
                <a:cs typeface="+mn-cs"/>
              </a:rPr>
              <a:t>. 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8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C9E6A2-3EEE-47BD-A632-87038C219C56}" type="slidenum">
              <a:rPr lang="he-IL" smtClean="0">
                <a:latin typeface="Arial" charset="0"/>
                <a:cs typeface="Arial" charset="0"/>
              </a:rPr>
              <a:pPr/>
              <a:t>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94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FA14866C-7DDC-4DA2-BD92-32B8214EDA71}" type="slidenum">
              <a:rPr lang="he-IL" sz="1400"/>
              <a:pPr rtl="0"/>
              <a:t>4</a:t>
            </a:fld>
            <a:endParaRPr lang="en-US" sz="1400"/>
          </a:p>
        </p:txBody>
      </p:sp>
      <p:sp>
        <p:nvSpPr>
          <p:cNvPr id="1849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E4D7EAF-473D-4629-9F44-FE7CB827FC9F}" type="slidenum">
              <a:rPr lang="he-IL" sz="1400"/>
              <a:pPr rtl="0"/>
              <a:t>4</a:t>
            </a:fld>
            <a:endParaRPr lang="en-US" sz="1400"/>
          </a:p>
        </p:txBody>
      </p:sp>
      <p:sp>
        <p:nvSpPr>
          <p:cNvPr id="18496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0CEE772-25F6-4096-A922-896E37CDC6F3}" type="slidenum">
              <a:rPr lang="he-IL" sz="1400"/>
              <a:pPr rtl="0"/>
              <a:t>4</a:t>
            </a:fld>
            <a:endParaRPr lang="en-US" sz="1400"/>
          </a:p>
        </p:txBody>
      </p:sp>
      <p:sp>
        <p:nvSpPr>
          <p:cNvPr id="18497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74168B73-FAF4-4924-BE8E-1C86D9CAAF4D}" type="slidenum">
              <a:rPr lang="he-IL" sz="1400"/>
              <a:pPr rtl="0"/>
              <a:t>4</a:t>
            </a:fld>
            <a:endParaRPr lang="en-US" sz="1400"/>
          </a:p>
        </p:txBody>
      </p:sp>
      <p:sp>
        <p:nvSpPr>
          <p:cNvPr id="18498" name="Rectangle 11"/>
          <p:cNvSpPr>
            <a:spLocks noChangeArrowheads="1"/>
          </p:cNvSpPr>
          <p:nvPr/>
        </p:nvSpPr>
        <p:spPr bwMode="auto">
          <a:xfrm>
            <a:off x="476621" y="209660"/>
            <a:ext cx="843877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he-IL" sz="3600" b="1" dirty="0"/>
              <a:t>בעבודה עם פלטפורמת ה- </a:t>
            </a:r>
            <a:r>
              <a:rPr lang="en-US" sz="3600" b="1" dirty="0"/>
              <a:t>MSS</a:t>
            </a:r>
            <a:r>
              <a:rPr lang="he-IL" sz="3600" b="1" dirty="0"/>
              <a:t> חשוב לזכור</a:t>
            </a:r>
            <a:endParaRPr lang="en-US" sz="3600" b="1" dirty="0">
              <a:solidFill>
                <a:srgbClr val="000099"/>
              </a:solidFill>
              <a:cs typeface="David" pitchFamily="2" charset="-79"/>
            </a:endParaRPr>
          </a:p>
        </p:txBody>
      </p:sp>
      <p:sp>
        <p:nvSpPr>
          <p:cNvPr id="18499" name="Text Box 25"/>
          <p:cNvSpPr txBox="1">
            <a:spLocks noChangeArrowheads="1"/>
          </p:cNvSpPr>
          <p:nvPr/>
        </p:nvSpPr>
        <p:spPr bwMode="auto">
          <a:xfrm>
            <a:off x="2286000" y="1107281"/>
            <a:ext cx="647362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he-IL" b="1" dirty="0"/>
              <a:t>מערכת ה- </a:t>
            </a:r>
            <a:r>
              <a:rPr lang="en-US" b="1" dirty="0"/>
              <a:t>M.S.S.</a:t>
            </a:r>
            <a:r>
              <a:rPr lang="he-IL" b="1" dirty="0"/>
              <a:t> כוללת רכיב </a:t>
            </a:r>
            <a:r>
              <a:rPr lang="en-US" b="1" dirty="0"/>
              <a:t>codec </a:t>
            </a:r>
            <a:r>
              <a:rPr lang="he-IL" b="1" dirty="0"/>
              <a:t> וממשק </a:t>
            </a:r>
            <a:br>
              <a:rPr lang="en-US" b="1" dirty="0"/>
            </a:br>
            <a:r>
              <a:rPr lang="en-US" b="1" dirty="0"/>
              <a:t>Audio codec controller  </a:t>
            </a:r>
            <a:r>
              <a:rPr lang="he-IL" b="1" dirty="0"/>
              <a:t> שנמצא על הכרטיס</a:t>
            </a:r>
            <a:br>
              <a:rPr lang="en-US" b="1" dirty="0"/>
            </a:br>
            <a:r>
              <a:rPr lang="he-IL" b="1" dirty="0"/>
              <a:t> 10</a:t>
            </a:r>
            <a:r>
              <a:rPr lang="en-US" b="1" dirty="0"/>
              <a:t>DE</a:t>
            </a:r>
            <a:endParaRPr lang="he-IL" b="1" dirty="0"/>
          </a:p>
          <a:p>
            <a:pPr marL="342900" indent="-342900">
              <a:buFontTx/>
              <a:buAutoNum type="arabicPeriod"/>
            </a:pPr>
            <a:endParaRPr lang="he-IL" b="1" dirty="0"/>
          </a:p>
          <a:p>
            <a:pPr marL="342900" indent="-342900">
              <a:buFontTx/>
              <a:buAutoNum type="arabicPeriod"/>
            </a:pPr>
            <a:r>
              <a:rPr lang="he-IL" b="1" dirty="0"/>
              <a:t>לא ניתן לדגום מתח </a:t>
            </a:r>
            <a:r>
              <a:rPr lang="en-US" b="1" dirty="0"/>
              <a:t>DC</a:t>
            </a:r>
            <a:r>
              <a:rPr lang="he-IL" b="1" dirty="0"/>
              <a:t> </a:t>
            </a:r>
            <a:br>
              <a:rPr lang="en-US" b="1" dirty="0"/>
            </a:br>
            <a:r>
              <a:rPr lang="he-IL" b="1" dirty="0"/>
              <a:t>מפני שהוא נחסם ע"י הקבל הטורי בכניסה ל- </a:t>
            </a:r>
            <a:r>
              <a:rPr lang="en-US" b="1" dirty="0"/>
              <a:t>A/D</a:t>
            </a:r>
            <a:r>
              <a:rPr lang="he-IL" b="1" dirty="0"/>
              <a:t>.</a:t>
            </a:r>
          </a:p>
          <a:p>
            <a:pPr marL="342900" indent="-342900">
              <a:buFontTx/>
              <a:buAutoNum type="arabicPeriod"/>
            </a:pPr>
            <a:endParaRPr lang="he-IL" b="1" dirty="0"/>
          </a:p>
          <a:p>
            <a:pPr marL="342900" indent="-342900">
              <a:buFontTx/>
              <a:buAutoNum type="arabicPeriod"/>
            </a:pPr>
            <a:endParaRPr lang="he-IL" b="1" dirty="0"/>
          </a:p>
          <a:p>
            <a:pPr marL="342900" indent="-342900">
              <a:buFontTx/>
              <a:buAutoNum type="arabicPeriod"/>
            </a:pPr>
            <a:r>
              <a:rPr lang="he-IL" b="1" dirty="0"/>
              <a:t>ניתן לדגום רק אות אנלוגי ורק אחד בו זמנית.</a:t>
            </a:r>
          </a:p>
          <a:p>
            <a:pPr marL="342900" indent="-342900">
              <a:buFontTx/>
              <a:buAutoNum type="arabicPeriod"/>
            </a:pPr>
            <a:endParaRPr lang="he-IL" b="1" dirty="0"/>
          </a:p>
          <a:p>
            <a:pPr marL="342900" indent="-342900">
              <a:buFontTx/>
              <a:buAutoNum type="arabicPeriod"/>
            </a:pPr>
            <a:r>
              <a:rPr lang="he-IL" b="1" dirty="0"/>
              <a:t>אין אפשרות לאות קלט /פלט ספרתי מבחוץ אלא רק לאות אנלוגי. הקלט הספרתי מוכנס ע"י המתגים והלחצנים והפלט הספרתי יוצא ל- </a:t>
            </a:r>
            <a:r>
              <a:rPr lang="en-US" b="1" dirty="0" err="1"/>
              <a:t>leds</a:t>
            </a:r>
            <a:r>
              <a:rPr lang="en-US" b="1" dirty="0"/>
              <a:t> </a:t>
            </a:r>
            <a:r>
              <a:rPr lang="he-IL" b="1" dirty="0"/>
              <a:t> או </a:t>
            </a:r>
            <a:r>
              <a:rPr lang="en-US" b="1" dirty="0"/>
              <a:t>segments </a:t>
            </a:r>
            <a:r>
              <a:rPr lang="he-IL" b="1" dirty="0"/>
              <a:t>7 המהווים חלק מכרטיס ה- 10</a:t>
            </a:r>
            <a:r>
              <a:rPr lang="en-US" b="1" dirty="0"/>
              <a:t>DE</a:t>
            </a:r>
          </a:p>
        </p:txBody>
      </p:sp>
      <p:pic>
        <p:nvPicPr>
          <p:cNvPr id="18522" name="Picture 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280"/>
            <a:ext cx="3429000" cy="16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2495179" y="1524000"/>
            <a:ext cx="228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33400" y="1521372"/>
            <a:ext cx="228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רכיב הדגימה והשחזור  </a:t>
            </a:r>
            <a:r>
              <a:rPr lang="en-US" b="1" dirty="0"/>
              <a:t>AUDIO CODEC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7249"/>
          <a:stretch/>
        </p:blipFill>
        <p:spPr bwMode="auto">
          <a:xfrm>
            <a:off x="457200" y="970999"/>
            <a:ext cx="6629400" cy="3074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4782502"/>
            <a:ext cx="2133600" cy="1618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4356694"/>
            <a:ext cx="5621789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חיבורי הכרטיס: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2000" dirty="0"/>
              <a:t>יציאה אחת </a:t>
            </a:r>
            <a:r>
              <a:rPr lang="en-US" sz="2000" dirty="0"/>
              <a:t>Line-Out</a:t>
            </a:r>
            <a:endParaRPr lang="he-IL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2000" dirty="0"/>
              <a:t>מפסק </a:t>
            </a:r>
            <a:r>
              <a:rPr lang="en-US" sz="2000" dirty="0"/>
              <a:t> SW9 </a:t>
            </a:r>
            <a:r>
              <a:rPr lang="he-IL" sz="2000" dirty="0"/>
              <a:t> במצב למעלה גורם ל</a:t>
            </a:r>
            <a:r>
              <a:rPr lang="en-US" sz="2000" dirty="0" err="1"/>
              <a:t>audio_codec</a:t>
            </a:r>
            <a:r>
              <a:rPr lang="en-US" sz="2000" dirty="0"/>
              <a:t> </a:t>
            </a:r>
            <a:r>
              <a:rPr lang="he-IL" sz="2000" dirty="0"/>
              <a:t> להשתמש ב </a:t>
            </a:r>
            <a:r>
              <a:rPr lang="en-US" sz="2000" dirty="0"/>
              <a:t>MIC-IN</a:t>
            </a:r>
            <a:r>
              <a:rPr lang="he-IL" sz="2000" dirty="0"/>
              <a:t>  במקום </a:t>
            </a:r>
            <a:r>
              <a:rPr lang="en-US" sz="2000" dirty="0"/>
              <a:t> Line-In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2000" dirty="0"/>
              <a:t>נורית </a:t>
            </a:r>
            <a:r>
              <a:rPr lang="en-US" sz="2000" dirty="0"/>
              <a:t>LEDR9 </a:t>
            </a:r>
            <a:r>
              <a:rPr lang="he-IL" sz="2000" dirty="0"/>
              <a:t> תדלק במצב </a:t>
            </a:r>
            <a:r>
              <a:rPr lang="en-US" sz="2000" dirty="0"/>
              <a:t>MICROPHONE</a:t>
            </a:r>
            <a:endParaRPr lang="en-US" sz="1600" dirty="0"/>
          </a:p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9142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5C77A9-F18A-477A-80ED-D625AAE2199A}" type="slidenum">
              <a:rPr lang="he-IL" smtClean="0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4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B496B4A-CE1E-4CA3-B8FE-FD39EA97F9A3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154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A177FC6-2BD0-4D0A-88AC-1FEBEE1C8074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15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זרימת הנתונים </a:t>
            </a:r>
            <a:r>
              <a:rPr lang="en-US" b="1" dirty="0"/>
              <a:t>A</a:t>
            </a:r>
            <a:r>
              <a:rPr lang="he-IL" b="1" dirty="0"/>
              <a:t>/</a:t>
            </a:r>
            <a:r>
              <a:rPr lang="en-US" b="1" dirty="0"/>
              <a:t>D</a:t>
            </a:r>
            <a:endParaRPr lang="he-IL" b="1" dirty="0"/>
          </a:p>
        </p:txBody>
      </p:sp>
      <p:sp>
        <p:nvSpPr>
          <p:cNvPr id="21551" name="Text Box 5"/>
          <p:cNvSpPr txBox="1">
            <a:spLocks noChangeArrowheads="1"/>
          </p:cNvSpPr>
          <p:nvPr/>
        </p:nvSpPr>
        <p:spPr bwMode="auto">
          <a:xfrm>
            <a:off x="547878" y="1027113"/>
            <a:ext cx="8154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 dirty="0"/>
              <a:t>במספר פרויקטים נדרש ליצור באופן סינטטי אות כלשהו (דיגיטלי) ולהוציאו כאות אנלוגי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1828800"/>
            <a:ext cx="8253255" cy="1308957"/>
            <a:chOff x="457200" y="1828800"/>
            <a:chExt cx="8253255" cy="1308957"/>
          </a:xfrm>
        </p:grpSpPr>
        <p:sp>
          <p:nvSpPr>
            <p:cNvPr id="47" name="Rectangle 46"/>
            <p:cNvSpPr/>
            <p:nvPr/>
          </p:nvSpPr>
          <p:spPr bwMode="auto">
            <a:xfrm>
              <a:off x="7034055" y="1828800"/>
              <a:ext cx="1676400" cy="1308957"/>
            </a:xfrm>
            <a:prstGeom prst="rect">
              <a:avLst/>
            </a:prstGeom>
            <a:solidFill>
              <a:srgbClr val="A5A5A5">
                <a:lumMod val="100000"/>
                <a:lumOff val="0"/>
              </a:srgbClr>
            </a:solidFill>
            <a:ln w="38100">
              <a:solidFill>
                <a:sysClr val="window" lastClr="FFFFFF">
                  <a:lumMod val="95000"/>
                  <a:lumOff val="0"/>
                </a:sysClr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Oscilloscope, Earphones, etc.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566750" y="1958270"/>
              <a:ext cx="849900" cy="101990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ysClr val="window" lastClr="FFFFFF">
                  <a:lumMod val="95000"/>
                  <a:lumOff val="0"/>
                </a:sysClr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Audio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algn="ctr" rtl="1">
                <a:spcAft>
                  <a:spcPts val="0"/>
                </a:spcAft>
              </a:pPr>
              <a:r>
                <a: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codec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3402870" y="1958571"/>
              <a:ext cx="1794295" cy="1019601"/>
            </a:xfrm>
            <a:prstGeom prst="rect">
              <a:avLst/>
            </a:prstGeom>
            <a:solidFill>
              <a:srgbClr val="ED7D31">
                <a:lumMod val="100000"/>
                <a:lumOff val="0"/>
              </a:srgbClr>
            </a:solidFill>
            <a:ln w="38100">
              <a:solidFill>
                <a:sysClr val="window" lastClr="FFFFFF">
                  <a:lumMod val="95000"/>
                  <a:lumOff val="0"/>
                </a:sysClr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Audio codec controller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57200" y="2022663"/>
              <a:ext cx="2703115" cy="891115"/>
            </a:xfrm>
            <a:prstGeom prst="rect">
              <a:avLst/>
            </a:prstGeom>
            <a:solidFill>
              <a:srgbClr val="8BFF8B"/>
            </a:solidFill>
            <a:ln w="285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Student design (VHD, BDF files)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cxnSp>
          <p:nvCxnSpPr>
            <p:cNvPr id="8" name="Straight Arrow Connector 7"/>
            <p:cNvCxnSpPr>
              <a:stCxn id="48" idx="3"/>
              <a:endCxn id="47" idx="1"/>
            </p:cNvCxnSpPr>
            <p:nvPr/>
          </p:nvCxnSpPr>
          <p:spPr bwMode="auto">
            <a:xfrm>
              <a:off x="6416650" y="2468221"/>
              <a:ext cx="617405" cy="150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49" idx="3"/>
              <a:endCxn id="48" idx="1"/>
            </p:cNvCxnSpPr>
            <p:nvPr/>
          </p:nvCxnSpPr>
          <p:spPr bwMode="auto">
            <a:xfrm flipV="1">
              <a:off x="5197165" y="2468221"/>
              <a:ext cx="369585" cy="1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>
              <a:stCxn id="50" idx="3"/>
              <a:endCxn id="49" idx="1"/>
            </p:cNvCxnSpPr>
            <p:nvPr/>
          </p:nvCxnSpPr>
          <p:spPr bwMode="auto">
            <a:xfrm>
              <a:off x="3160315" y="2468221"/>
              <a:ext cx="242555" cy="1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92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5C77A9-F18A-477A-80ED-D625AAE2199A}" type="slidenum">
              <a:rPr lang="he-IL" smtClean="0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4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B496B4A-CE1E-4CA3-B8FE-FD39EA97F9A3}" type="slidenum">
              <a:rPr lang="he-IL" sz="1400"/>
              <a:pPr rtl="0"/>
              <a:t>7</a:t>
            </a:fld>
            <a:endParaRPr lang="en-US" sz="1400"/>
          </a:p>
        </p:txBody>
      </p:sp>
      <p:sp>
        <p:nvSpPr>
          <p:cNvPr id="2154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A177FC6-2BD0-4D0A-88AC-1FEBEE1C8074}" type="slidenum">
              <a:rPr lang="he-IL" sz="1400"/>
              <a:pPr rtl="0"/>
              <a:t>7</a:t>
            </a:fld>
            <a:endParaRPr lang="en-US" sz="1400"/>
          </a:p>
        </p:txBody>
      </p:sp>
      <p:sp>
        <p:nvSpPr>
          <p:cNvPr id="215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 זרימת נתונים </a:t>
            </a:r>
            <a:r>
              <a:rPr lang="en-US" b="1" dirty="0"/>
              <a:t>D</a:t>
            </a:r>
            <a:r>
              <a:rPr lang="he-IL" b="1" dirty="0"/>
              <a:t>/</a:t>
            </a:r>
            <a:r>
              <a:rPr lang="en-US" b="1" dirty="0"/>
              <a:t>A</a:t>
            </a:r>
            <a:r>
              <a:rPr lang="he-IL" b="1" dirty="0"/>
              <a:t> ו- </a:t>
            </a:r>
            <a:r>
              <a:rPr lang="en-US" b="1" dirty="0"/>
              <a:t>A</a:t>
            </a:r>
            <a:r>
              <a:rPr lang="he-IL" b="1" dirty="0"/>
              <a:t>/</a:t>
            </a:r>
            <a:r>
              <a:rPr lang="en-US" b="1" dirty="0"/>
              <a:t>D</a:t>
            </a:r>
            <a:endParaRPr lang="he-IL" b="1" dirty="0"/>
          </a:p>
        </p:txBody>
      </p:sp>
      <p:sp>
        <p:nvSpPr>
          <p:cNvPr id="21551" name="Text Box 5"/>
          <p:cNvSpPr txBox="1">
            <a:spLocks noChangeArrowheads="1"/>
          </p:cNvSpPr>
          <p:nvPr/>
        </p:nvSpPr>
        <p:spPr bwMode="auto">
          <a:xfrm>
            <a:off x="1102870" y="1027113"/>
            <a:ext cx="7564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 dirty="0"/>
              <a:t>במספר פרויקטים נדרש לשנות באופן סינטטי אות כניסה כלשהו ולהוציאו ליציאה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4273" y="1733838"/>
            <a:ext cx="1447800" cy="1308957"/>
          </a:xfrm>
          <a:prstGeom prst="rect">
            <a:avLst/>
          </a:prstGeom>
          <a:solidFill>
            <a:srgbClr val="A5A5A5">
              <a:lumMod val="100000"/>
              <a:lumOff val="0"/>
            </a:srgb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miter lim="800000"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Signal Generator Microphone, etc.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110255" y="4203523"/>
            <a:ext cx="1676400" cy="1308957"/>
          </a:xfrm>
          <a:prstGeom prst="rect">
            <a:avLst/>
          </a:prstGeom>
          <a:solidFill>
            <a:srgbClr val="A5A5A5">
              <a:lumMod val="100000"/>
              <a:lumOff val="0"/>
            </a:srgb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miter lim="800000"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Oscilloscope, Earphones, etc.</a:t>
            </a: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5642950" y="4332993"/>
            <a:ext cx="849900" cy="1019902"/>
          </a:xfrm>
          <a:prstGeom prst="rect">
            <a:avLst/>
          </a:prstGeom>
          <a:solidFill>
            <a:srgbClr val="FF0000"/>
          </a:solidFill>
          <a:ln w="38100">
            <a:solidFill>
              <a:sysClr val="window" lastClr="FFFFFF">
                <a:lumMod val="95000"/>
                <a:lumOff val="0"/>
              </a:sysClr>
            </a:solidFill>
            <a:miter lim="800000"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Audio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  <a:p>
            <a:pPr algn="ctr" rtl="1"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codec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3479070" y="4333294"/>
            <a:ext cx="1794295" cy="1019601"/>
          </a:xfrm>
          <a:prstGeom prst="rect">
            <a:avLst/>
          </a:prstGeom>
          <a:solidFill>
            <a:srgbClr val="ED7D31">
              <a:lumMod val="100000"/>
              <a:lumOff val="0"/>
            </a:srgb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miter lim="800000"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Audio codec controller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533400" y="4397386"/>
            <a:ext cx="2703115" cy="891115"/>
          </a:xfrm>
          <a:prstGeom prst="rect">
            <a:avLst/>
          </a:prstGeom>
          <a:solidFill>
            <a:srgbClr val="8BFF8B"/>
          </a:solidFill>
          <a:ln w="28575">
            <a:solidFill>
              <a:sysClr val="windowText" lastClr="000000">
                <a:lumMod val="50000"/>
                <a:lumOff val="50000"/>
              </a:sysClr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Student design (VHD, BDF files)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cxnSp>
        <p:nvCxnSpPr>
          <p:cNvPr id="8" name="Straight Arrow Connector 7"/>
          <p:cNvCxnSpPr>
            <a:stCxn id="48" idx="3"/>
            <a:endCxn id="47" idx="1"/>
          </p:cNvCxnSpPr>
          <p:nvPr/>
        </p:nvCxnSpPr>
        <p:spPr bwMode="auto">
          <a:xfrm>
            <a:off x="6492850" y="4842944"/>
            <a:ext cx="617405" cy="150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49" idx="3"/>
            <a:endCxn id="48" idx="1"/>
          </p:cNvCxnSpPr>
          <p:nvPr/>
        </p:nvCxnSpPr>
        <p:spPr bwMode="auto">
          <a:xfrm flipV="1">
            <a:off x="5273365" y="4842944"/>
            <a:ext cx="369585" cy="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50" idx="3"/>
            <a:endCxn id="49" idx="1"/>
          </p:cNvCxnSpPr>
          <p:nvPr/>
        </p:nvCxnSpPr>
        <p:spPr bwMode="auto">
          <a:xfrm>
            <a:off x="3236515" y="4842944"/>
            <a:ext cx="242555" cy="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3357792" y="1878365"/>
            <a:ext cx="849900" cy="1019902"/>
          </a:xfrm>
          <a:prstGeom prst="rect">
            <a:avLst/>
          </a:prstGeom>
          <a:solidFill>
            <a:srgbClr val="FF0000"/>
          </a:solidFill>
          <a:ln w="38100">
            <a:solidFill>
              <a:sysClr val="window" lastClr="FFFFFF">
                <a:lumMod val="95000"/>
                <a:lumOff val="0"/>
              </a:sysClr>
            </a:solidFill>
            <a:miter lim="800000"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Audio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  <a:p>
            <a:pPr algn="ctr" rtl="1"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codec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5057592" y="1878516"/>
            <a:ext cx="1794295" cy="1019601"/>
          </a:xfrm>
          <a:prstGeom prst="rect">
            <a:avLst/>
          </a:prstGeom>
          <a:solidFill>
            <a:srgbClr val="ED7D31">
              <a:lumMod val="100000"/>
              <a:lumOff val="0"/>
            </a:srgb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miter lim="800000"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Audio codec controller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 panose="020B0502050101010101" pitchFamily="34" charset="-79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6851887" y="2406220"/>
            <a:ext cx="849900" cy="8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2202073" y="2388316"/>
            <a:ext cx="115571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 bwMode="auto">
          <a:xfrm>
            <a:off x="4207692" y="2388316"/>
            <a:ext cx="8499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Elbow Connector 11"/>
          <p:cNvCxnSpPr>
            <a:endCxn id="50" idx="1"/>
          </p:cNvCxnSpPr>
          <p:nvPr/>
        </p:nvCxnSpPr>
        <p:spPr bwMode="auto">
          <a:xfrm rot="10800000" flipV="1">
            <a:off x="533401" y="3447322"/>
            <a:ext cx="7168387" cy="1395621"/>
          </a:xfrm>
          <a:prstGeom prst="bentConnector3">
            <a:avLst>
              <a:gd name="adj1" fmla="val 10318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701787" y="2424124"/>
            <a:ext cx="0" cy="1023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268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יצירת אות סינוס – חיבור המערכת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B42D9-5D5C-40AA-9FCB-4329F1B936F0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429250" cy="46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 rotWithShape="1">
          <a:blip r:embed="rId3"/>
          <a:srcRect t="14740" b="8576"/>
          <a:stretch/>
        </p:blipFill>
        <p:spPr>
          <a:xfrm>
            <a:off x="337778" y="1676400"/>
            <a:ext cx="8529637" cy="2362200"/>
          </a:xfrm>
          <a:prstGeom prst="rect">
            <a:avLst/>
          </a:prstGeom>
        </p:spPr>
      </p:pic>
      <p:sp>
        <p:nvSpPr>
          <p:cNvPr id="215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5C77A9-F18A-477A-80ED-D625AAE2199A}" type="slidenum">
              <a:rPr lang="he-IL" smtClean="0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4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B496B4A-CE1E-4CA3-B8FE-FD39EA97F9A3}" type="slidenum">
              <a:rPr lang="he-IL" sz="1400"/>
              <a:pPr rtl="0"/>
              <a:t>9</a:t>
            </a:fld>
            <a:endParaRPr lang="en-US" sz="1400"/>
          </a:p>
        </p:txBody>
      </p:sp>
      <p:sp>
        <p:nvSpPr>
          <p:cNvPr id="2154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A177FC6-2BD0-4D0A-88AC-1FEBEE1C8074}" type="slidenum">
              <a:rPr lang="he-IL" sz="1400"/>
              <a:pPr rtl="0"/>
              <a:t>9</a:t>
            </a:fld>
            <a:endParaRPr lang="en-US" sz="1400"/>
          </a:p>
        </p:txBody>
      </p:sp>
      <p:sp>
        <p:nvSpPr>
          <p:cNvPr id="215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יצירת אות סינוס</a:t>
            </a:r>
          </a:p>
        </p:txBody>
      </p:sp>
      <p:sp>
        <p:nvSpPr>
          <p:cNvPr id="21551" name="Text Box 5"/>
          <p:cNvSpPr txBox="1">
            <a:spLocks noChangeArrowheads="1"/>
          </p:cNvSpPr>
          <p:nvPr/>
        </p:nvSpPr>
        <p:spPr bwMode="auto">
          <a:xfrm>
            <a:off x="1594639" y="1027113"/>
            <a:ext cx="7108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b="1" dirty="0"/>
              <a:t>במספר פרויקטים נדרש ליצור אות סינוס בתדר כלשהו כאות או כדי להשמיעו</a:t>
            </a:r>
          </a:p>
          <a:p>
            <a:r>
              <a:rPr lang="he-IL" b="1" dirty="0"/>
              <a:t>כצליל דרך האוזניות/רמקול. המעגל הבא יוצר אות סינוס דיגיטלי:</a:t>
            </a:r>
            <a:endParaRPr lang="en-US" b="1" dirty="0"/>
          </a:p>
        </p:txBody>
      </p:sp>
      <p:sp>
        <p:nvSpPr>
          <p:cNvPr id="21553" name="Text Box 7"/>
          <p:cNvSpPr txBox="1">
            <a:spLocks noChangeArrowheads="1"/>
          </p:cNvSpPr>
          <p:nvPr/>
        </p:nvSpPr>
        <p:spPr bwMode="auto">
          <a:xfrm>
            <a:off x="685800" y="4684713"/>
            <a:ext cx="81692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b="1" dirty="0"/>
              <a:t>- הבלוק הימני הוא זיכרון בגודל </a:t>
            </a:r>
            <a:r>
              <a:rPr lang="en-US" b="1" dirty="0"/>
              <a:t>256X16 </a:t>
            </a:r>
            <a:r>
              <a:rPr lang="he-IL" b="1" dirty="0"/>
              <a:t> והוא מכיל 256 דגימות של מחזור סינוס אחד</a:t>
            </a:r>
          </a:p>
          <a:p>
            <a:r>
              <a:rPr lang="he-IL" b="1" dirty="0"/>
              <a:t>- הבלוק האמצעי הוא מונה 8 סיביות שמספק את 256 הכתובות של הזיכרון.</a:t>
            </a:r>
          </a:p>
          <a:p>
            <a:pPr>
              <a:buFontTx/>
              <a:buChar char="-"/>
            </a:pPr>
            <a:r>
              <a:rPr lang="he-IL" b="1" dirty="0"/>
              <a:t> הבלוק השמאלי הוא מחלק תדר של השעון המרכזי והוא קובע את תדר אות הסינוס.</a:t>
            </a:r>
          </a:p>
          <a:p>
            <a:pPr>
              <a:buFontTx/>
              <a:buChar char="-"/>
            </a:pPr>
            <a:endParaRPr lang="he-IL" b="1" dirty="0"/>
          </a:p>
          <a:p>
            <a:pPr>
              <a:buFontTx/>
              <a:buChar char="-"/>
            </a:pPr>
            <a:r>
              <a:rPr lang="he-IL" b="1" dirty="0"/>
              <a:t>כדי לקבל אות סינוס בתדר </a:t>
            </a:r>
            <a:r>
              <a:rPr lang="en-US" b="1" dirty="0" err="1"/>
              <a:t>f</a:t>
            </a:r>
            <a:r>
              <a:rPr lang="en-US" dirty="0" err="1"/>
              <a:t>Hz</a:t>
            </a:r>
            <a:r>
              <a:rPr lang="he-IL" b="1" dirty="0"/>
              <a:t>, גורם החלוקה </a:t>
            </a:r>
            <a:r>
              <a:rPr lang="en-US" b="1" dirty="0"/>
              <a:t>n</a:t>
            </a:r>
            <a:r>
              <a:rPr lang="he-IL" b="1" dirty="0"/>
              <a:t> של ה </a:t>
            </a:r>
            <a:r>
              <a:rPr lang="en-US" b="1" dirty="0" err="1"/>
              <a:t>clk_divider</a:t>
            </a:r>
            <a:r>
              <a:rPr lang="he-IL" b="1" dirty="0"/>
              <a:t> יהיה:</a:t>
            </a:r>
            <a:endParaRPr lang="en-US" b="1" dirty="0"/>
          </a:p>
        </p:txBody>
      </p:sp>
      <p:graphicFrame>
        <p:nvGraphicFramePr>
          <p:cNvPr id="2154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32318"/>
              </p:ext>
            </p:extLst>
          </p:nvPr>
        </p:nvGraphicFramePr>
        <p:xfrm>
          <a:off x="228600" y="5715000"/>
          <a:ext cx="1698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5" name="Equation" r:id="rId4" imgW="1016000" imgH="419100" progId="">
                  <p:embed/>
                </p:oleObj>
              </mc:Choice>
              <mc:Fallback>
                <p:oleObj name="Equation" r:id="rId4" imgW="1016000" imgH="41910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15000"/>
                        <a:ext cx="16986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67" name="Picture 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450254" cy="9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1948" y="3036322"/>
            <a:ext cx="1564852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b="1" dirty="0">
                <a:solidFill>
                  <a:srgbClr val="CC0000"/>
                </a:solidFill>
              </a:rPr>
              <a:t>אחסון 256ערכי סינוס</a:t>
            </a:r>
          </a:p>
          <a:p>
            <a:r>
              <a:rPr lang="he-IL" sz="1100" b="1" dirty="0">
                <a:solidFill>
                  <a:srgbClr val="CC0000"/>
                </a:solidFill>
              </a:rPr>
              <a:t>ברזולוציה של 16 סיביות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019800" y="3733800"/>
            <a:ext cx="1088310" cy="190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4879" y="3810000"/>
            <a:ext cx="14238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b="1" dirty="0">
                <a:solidFill>
                  <a:srgbClr val="CC0000"/>
                </a:solidFill>
              </a:rPr>
              <a:t>התדר הגבוה ביותר </a:t>
            </a:r>
          </a:p>
          <a:p>
            <a:r>
              <a:rPr lang="he-IL" sz="1200" b="1" dirty="0">
                <a:solidFill>
                  <a:srgbClr val="CC0000"/>
                </a:solidFill>
              </a:rPr>
              <a:t>שניתן להשיג:</a:t>
            </a:r>
          </a:p>
          <a:p>
            <a:endParaRPr lang="he-IL" sz="1200" b="1" dirty="0">
              <a:solidFill>
                <a:srgbClr val="CC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0954"/>
              </p:ext>
            </p:extLst>
          </p:nvPr>
        </p:nvGraphicFramePr>
        <p:xfrm>
          <a:off x="325438" y="429895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6" name="Equation" r:id="rId7" imgW="1218671" imgH="393529" progId="">
                  <p:embed/>
                </p:oleObj>
              </mc:Choice>
              <mc:Fallback>
                <p:oleObj name="Equation" r:id="rId7" imgW="1218671" imgH="393529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298950"/>
                        <a:ext cx="1219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57278" y="2039779"/>
            <a:ext cx="838691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גורם החלוקה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3868579"/>
            <a:ext cx="121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b="1" dirty="0">
                <a:solidFill>
                  <a:srgbClr val="CC0000"/>
                </a:solidFill>
              </a:rPr>
              <a:t>מונה 8 ביט לכתובות הזכרון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David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David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22503</TotalTime>
  <Words>563</Words>
  <Application>Microsoft Office PowerPoint</Application>
  <PresentationFormat>‫הצגה על המסך (4:3)</PresentationFormat>
  <Paragraphs>141</Paragraphs>
  <Slides>18</Slides>
  <Notes>3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7" baseType="lpstr">
      <vt:lpstr>MS Mincho</vt:lpstr>
      <vt:lpstr>Arial</vt:lpstr>
      <vt:lpstr>David</vt:lpstr>
      <vt:lpstr>Miriam</vt:lpstr>
      <vt:lpstr>tahoma</vt:lpstr>
      <vt:lpstr>Times New Roman</vt:lpstr>
      <vt:lpstr>Default Design</vt:lpstr>
      <vt:lpstr>1_Default Design</vt:lpstr>
      <vt:lpstr>Equation</vt:lpstr>
      <vt:lpstr>מצגת של PowerPoint‏</vt:lpstr>
      <vt:lpstr>מצגת של PowerPoint‏</vt:lpstr>
      <vt:lpstr>פלטפורמת ה- MSS</vt:lpstr>
      <vt:lpstr>מצגת של PowerPoint‏</vt:lpstr>
      <vt:lpstr>רכיב הדגימה והשחזור  AUDIO CODEC</vt:lpstr>
      <vt:lpstr>זרימת הנתונים A/D</vt:lpstr>
      <vt:lpstr> זרימת נתונים D/A ו- A/D</vt:lpstr>
      <vt:lpstr>יצירת אות סינוס – חיבור המערכת</vt:lpstr>
      <vt:lpstr>יצירת אות סינוס</vt:lpstr>
      <vt:lpstr>יצירת פונקציה באמצעות טבלה</vt:lpstr>
      <vt:lpstr>מצגת של PowerPoint‏</vt:lpstr>
      <vt:lpstr>מעגל הופך מופע, מיישר חצי גל וגל שלם – חיבור המערכת</vt:lpstr>
      <vt:lpstr>מעגל הופך מופע, מיישר חצי גל וגל שלם</vt:lpstr>
      <vt:lpstr>מיני פרויקט מודרך – הקלטה דיגיטלית </vt:lpstr>
      <vt:lpstr>DPR</vt:lpstr>
      <vt:lpstr>מצגת של PowerPoint‏</vt:lpstr>
      <vt:lpstr>פרוייקט</vt:lpstr>
      <vt:lpstr>סיום והגשת דוח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Avraham kaplan</cp:lastModifiedBy>
  <cp:revision>576</cp:revision>
  <dcterms:created xsi:type="dcterms:W3CDTF">2008-04-22T05:26:54Z</dcterms:created>
  <dcterms:modified xsi:type="dcterms:W3CDTF">2018-04-26T07:09:25Z</dcterms:modified>
</cp:coreProperties>
</file>