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7"/>
  </p:notesMasterIdLst>
  <p:handoutMasterIdLst>
    <p:handoutMasterId r:id="rId18"/>
  </p:handoutMasterIdLst>
  <p:sldIdLst>
    <p:sldId id="291" r:id="rId3"/>
    <p:sldId id="258" r:id="rId4"/>
    <p:sldId id="283" r:id="rId5"/>
    <p:sldId id="284" r:id="rId6"/>
    <p:sldId id="257" r:id="rId7"/>
    <p:sldId id="285" r:id="rId8"/>
    <p:sldId id="267" r:id="rId9"/>
    <p:sldId id="287" r:id="rId10"/>
    <p:sldId id="288" r:id="rId11"/>
    <p:sldId id="263" r:id="rId12"/>
    <p:sldId id="290" r:id="rId13"/>
    <p:sldId id="280" r:id="rId14"/>
    <p:sldId id="292" r:id="rId15"/>
    <p:sldId id="289" r:id="rId16"/>
  </p:sldIdLst>
  <p:sldSz cx="9144000" cy="6858000" type="screen4x3"/>
  <p:notesSz cx="6858000" cy="9723438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6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00"/>
    <a:srgbClr val="FFFFCC"/>
    <a:srgbClr val="99CCFF"/>
    <a:srgbClr val="FF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64" autoAdjust="0"/>
    <p:restoredTop sz="94801" autoAdjust="0"/>
  </p:normalViewPr>
  <p:slideViewPr>
    <p:cSldViewPr>
      <p:cViewPr>
        <p:scale>
          <a:sx n="89" d="100"/>
          <a:sy n="89" d="100"/>
        </p:scale>
        <p:origin x="-954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06" y="-90"/>
      </p:cViewPr>
      <p:guideLst>
        <p:guide orient="horz" pos="306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92360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2360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2F5519-BB0B-4C29-BAE4-50E527CD626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3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2866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8038"/>
            <a:ext cx="5486400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360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360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96D700-BCE7-41BF-BE18-90A72A0E81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2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6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9338" cy="3646487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095F7-DA15-4B32-91DF-C225603E47B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37D22-874D-46BB-B674-C8B853E8720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B08F-3D10-4E7D-BF60-AEE93BABD2A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7AEA5-7668-48CA-8DC4-00D81714F2B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458DB-1355-479A-B13D-8BCDB64C245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78551-01AF-40BA-A757-3FBCC03BA9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095F7-DA15-4B32-91DF-C225603E47B2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BBB8-8924-4E09-BBCC-A2379AADB211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5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76AFF-8A40-4448-8AF7-F7449EDBA36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2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2245A-4522-4FDE-B34A-756612847ABA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318D3-D77B-405B-A23D-371CA7AAD4F1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BBB8-8924-4E09-BBCC-A2379AADB21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3E807-C0BD-4AF4-A774-716638964624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8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2AF2B-1867-4B45-959D-B0394BBD5554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62C07-4521-4059-BD25-62BF461D6CB2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EA3DE-6979-42C5-9D03-53A5A9D5F482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1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37D22-874D-46BB-B674-C8B853E8720B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7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B08F-3D10-4E7D-BF60-AEE93BABD2AB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1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7AEA5-7668-48CA-8DC4-00D81714F2BC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0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458DB-1355-479A-B13D-8BCDB64C245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7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78551-01AF-40BA-A757-3FBCC03BA91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76AFF-8A40-4448-8AF7-F7449EDBA36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2245A-4522-4FDE-B34A-756612847AB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318D3-D77B-405B-A23D-371CA7AAD4F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3E807-C0BD-4AF4-A774-71663896462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2AF2B-1867-4B45-959D-B0394BBD555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62C07-4521-4059-BD25-62BF461D6CB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EA3DE-6979-42C5-9D03-53A5A9D5F4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דיודה - </a:t>
            </a:r>
            <a:r>
              <a:rPr lang="en-US" smtClean="0"/>
              <a:t>Diode</a:t>
            </a:r>
            <a:endParaRPr lang="he-I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34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 b="1"/>
            </a:lvl1pPr>
          </a:lstStyle>
          <a:p>
            <a:pPr>
              <a:defRPr/>
            </a:pPr>
            <a:r>
              <a:rPr lang="he-IL"/>
              <a:t>כתב: יאן לרון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4F7505-5436-48BD-90C7-55F3449BC0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" y="152400"/>
            <a:ext cx="8839200" cy="64008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5pPr>
      <a:lvl6pPr marL="4572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6pPr>
      <a:lvl7pPr marL="9144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7pPr>
      <a:lvl8pPr marL="13716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8pPr>
      <a:lvl9pPr marL="18288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דיודה - </a:t>
            </a:r>
            <a:r>
              <a:rPr lang="en-US" smtClean="0"/>
              <a:t>Diode</a:t>
            </a:r>
            <a:endParaRPr lang="he-I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34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 b="1"/>
            </a:lvl1pPr>
          </a:lstStyle>
          <a:p>
            <a:pPr>
              <a:defRPr/>
            </a:pPr>
            <a:r>
              <a:rPr lang="he-IL" smtClean="0"/>
              <a:t>כתב: יאן לרון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4F7505-5436-48BD-90C7-55F3449BC082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" y="152400"/>
            <a:ext cx="8839200" cy="64008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5pPr>
      <a:lvl6pPr marL="4572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6pPr>
      <a:lvl7pPr marL="9144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7pPr>
      <a:lvl8pPr marL="13716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8pPr>
      <a:lvl9pPr marL="1828800" algn="ctr" rtl="1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itchFamily="34" charset="0"/>
          <a:cs typeface="David" pitchFamily="2" charset="-79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128FC3-C5BD-4788-8929-B2E508312F95}" type="slidenum">
              <a:rPr lang="he-IL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97574BE3-338E-4123-B5E4-8BF1D0DA9655}" type="slidenum">
              <a:rPr lang="he-IL" sz="1400"/>
              <a:pPr rtl="0"/>
              <a:t>1</a:t>
            </a:fld>
            <a:endParaRPr lang="en-US" sz="1400"/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D4588FFA-B5D0-47EE-88D0-296DD807D6ED}" type="slidenum">
              <a:rPr lang="he-IL" sz="1400"/>
              <a:pPr rtl="0"/>
              <a:t>1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8" y="226582"/>
            <a:ext cx="8310154" cy="8535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2084" y="1316894"/>
            <a:ext cx="5562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 smtClean="0">
                <a:solidFill>
                  <a:srgbClr val="CA8853"/>
                </a:solidFill>
                <a:latin typeface="tahoma" panose="020B0604030504040204" pitchFamily="34" charset="0"/>
              </a:rPr>
              <a:t>מעבדות </a:t>
            </a:r>
            <a:r>
              <a:rPr lang="he-IL" sz="2800" b="1" dirty="0">
                <a:solidFill>
                  <a:srgbClr val="CA8853"/>
                </a:solidFill>
                <a:latin typeface="tahoma" panose="020B0604030504040204" pitchFamily="34" charset="0"/>
              </a:rPr>
              <a:t>בהנדסת </a:t>
            </a:r>
            <a:r>
              <a:rPr lang="he-IL" sz="2800" b="1" dirty="0" smtClean="0">
                <a:solidFill>
                  <a:srgbClr val="CA8853"/>
                </a:solidFill>
                <a:latin typeface="tahoma" panose="020B0604030504040204" pitchFamily="34" charset="0"/>
              </a:rPr>
              <a:t>חשמל 1,1ח'</a:t>
            </a:r>
          </a:p>
          <a:p>
            <a:pPr algn="ctr"/>
            <a:r>
              <a:rPr lang="he-IL" sz="2800" b="1" dirty="0">
                <a:solidFill>
                  <a:srgbClr val="CA8853"/>
                </a:solidFill>
                <a:latin typeface="tahoma" panose="020B0604030504040204" pitchFamily="34" charset="0"/>
              </a:rPr>
              <a:t>044151 - 044160</a:t>
            </a:r>
            <a:endParaRPr lang="he-IL" sz="2800" b="1" i="0" dirty="0">
              <a:solidFill>
                <a:srgbClr val="CA8853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264460" y="-838200"/>
            <a:ext cx="2653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2273" y="2436583"/>
            <a:ext cx="3292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 smtClean="0"/>
              <a:t>ניסוי מגברי שרת 2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73"/>
          <a:stretch/>
        </p:blipFill>
        <p:spPr>
          <a:xfrm>
            <a:off x="4724400" y="4367325"/>
            <a:ext cx="4129548" cy="1804875"/>
          </a:xfrm>
          <a:prstGeom prst="rect">
            <a:avLst/>
          </a:prstGeom>
        </p:spPr>
      </p:pic>
      <p:pic>
        <p:nvPicPr>
          <p:cNvPr id="14" name="תמונה 5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34" y="3164464"/>
            <a:ext cx="381000" cy="94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תמונה 5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25" y="3383308"/>
            <a:ext cx="381000" cy="94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0400"/>
            <a:ext cx="436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8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9CC5A9-63E0-4732-AC00-CD5058EE7B53}" type="slidenum">
              <a:rPr lang="he-IL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4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17DC95C-1FA1-4EDD-9FB4-A204FF503E1F}" type="slidenum">
              <a:rPr lang="he-IL" sz="1400"/>
              <a:pPr rtl="0"/>
              <a:t>10</a:t>
            </a:fld>
            <a:endParaRPr lang="en-US" sz="1400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8730669" y="5376607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e-IL" sz="1600" dirty="0"/>
          </a:p>
          <a:p>
            <a:endParaRPr lang="en-US" sz="2000" dirty="0"/>
          </a:p>
        </p:txBody>
      </p:sp>
      <p:sp>
        <p:nvSpPr>
          <p:cNvPr id="49156" name="Text Box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מגברי שרת  2 </a:t>
            </a:r>
            <a:r>
              <a:rPr lang="he-IL" dirty="0" smtClean="0"/>
              <a:t>– מתנד (</a:t>
            </a:r>
            <a:r>
              <a:rPr lang="he-IL" dirty="0"/>
              <a:t>המשך)</a:t>
            </a:r>
            <a:endParaRPr lang="en-US" dirty="0" smtClean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68862" y="838200"/>
            <a:ext cx="382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sz="2400" b="1" u="sng" dirty="0"/>
              <a:t>מעגל 3</a:t>
            </a:r>
            <a:r>
              <a:rPr lang="he-IL" sz="2400" b="1" u="sng" dirty="0" smtClean="0"/>
              <a:t> </a:t>
            </a:r>
            <a:r>
              <a:rPr lang="he-IL" sz="2400" b="1" u="sng" dirty="0"/>
              <a:t>– </a:t>
            </a:r>
            <a:r>
              <a:rPr lang="he-IL" sz="2400" b="1" u="sng" dirty="0" smtClean="0"/>
              <a:t>מתנד מלא</a:t>
            </a:r>
            <a:endParaRPr lang="he-IL" sz="24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6171641" y="1377434"/>
            <a:ext cx="2553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b="1" u="sng" dirty="0" smtClean="0"/>
              <a:t>שלב 2 </a:t>
            </a:r>
            <a:r>
              <a:rPr lang="he-IL" b="1" u="sng" dirty="0"/>
              <a:t>חיבור </a:t>
            </a:r>
            <a:r>
              <a:rPr lang="he-IL" b="1" u="sng" dirty="0" smtClean="0"/>
              <a:t>מלא ובדיקה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060761" y="1905000"/>
            <a:ext cx="2778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•   נתק </a:t>
            </a:r>
            <a:r>
              <a:rPr lang="he-IL" dirty="0"/>
              <a:t>את </a:t>
            </a:r>
            <a:r>
              <a:rPr lang="he-IL" dirty="0" smtClean="0"/>
              <a:t>המחולל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השלם את חיבור המעגל הבא: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הוסף/הורד </a:t>
            </a:r>
            <a:r>
              <a:rPr lang="he-IL" b="1" u="sng" dirty="0" smtClean="0"/>
              <a:t>קבלי סינון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572000" y="555367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מדוע המתח ב- </a:t>
            </a:r>
            <a:r>
              <a:rPr lang="en-US" dirty="0"/>
              <a:t>C</a:t>
            </a:r>
            <a:r>
              <a:rPr lang="he-IL" dirty="0"/>
              <a:t> הוא סביב האפס </a:t>
            </a:r>
            <a:r>
              <a:rPr lang="he-IL" dirty="0" smtClean="0"/>
              <a:t>ולא </a:t>
            </a:r>
            <a:r>
              <a:rPr lang="he-IL" dirty="0"/>
              <a:t>שואף לרוויה כמו קודם</a:t>
            </a:r>
            <a:r>
              <a:rPr lang="he-IL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כיצד ניתן לשלוט על תדר התנודות?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78521"/>
            <a:ext cx="4191000" cy="22270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2600" y="3200400"/>
            <a:ext cx="3505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u="sng" dirty="0" smtClean="0">
                <a:solidFill>
                  <a:srgbClr val="CC0000"/>
                </a:solidFill>
              </a:rPr>
              <a:t>תזכורת</a:t>
            </a:r>
            <a:r>
              <a:rPr lang="he-IL" dirty="0" smtClean="0">
                <a:solidFill>
                  <a:srgbClr val="CC0000"/>
                </a:solidFill>
              </a:rPr>
              <a:t>! בבניית מעגל המתנד חייבים להקפיד על חיבור מתחי אספקה לקווי הזנה כדי שאפשר יהיה לחבר את קבלי הסינון כמתואר בשרטוט.</a:t>
            </a:r>
            <a:endParaRPr lang="he-IL" dirty="0">
              <a:solidFill>
                <a:srgbClr val="CC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4563070"/>
            <a:ext cx="365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הצג בסקופ את המתחים בנקודה </a:t>
            </a:r>
            <a:r>
              <a:rPr lang="en-US" dirty="0"/>
              <a:t>B</a:t>
            </a:r>
            <a:r>
              <a:rPr lang="he-IL" dirty="0"/>
              <a:t> ובנקודה </a:t>
            </a:r>
            <a:r>
              <a:rPr lang="en-US" dirty="0"/>
              <a:t>C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מדוד תדר בערוצים אלה</a:t>
            </a:r>
          </a:p>
        </p:txBody>
      </p:sp>
      <p:pic>
        <p:nvPicPr>
          <p:cNvPr id="15" name="Picture 14" descr="\\ds-eed-machon.efit.technion.ac.il\machon\Lab1\LabDocs\13-OpAmp2\מתנד עם קבלים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4" y="1037076"/>
            <a:ext cx="5053115" cy="2772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F426DB-C23A-4AE4-B979-954BF098F988}" type="slidenum">
              <a:rPr lang="he-IL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597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262B4BEC-0E04-4388-885F-D7CFA1DEBE60}" type="slidenum">
              <a:rPr lang="he-IL" sz="1400">
                <a:solidFill>
                  <a:srgbClr val="000000"/>
                </a:solidFill>
              </a:rPr>
              <a:pPr rtl="0"/>
              <a:t>11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598" name="Rectangle 58"/>
          <p:cNvSpPr>
            <a:spLocks noChangeArrowheads="1"/>
          </p:cNvSpPr>
          <p:nvPr/>
        </p:nvSpPr>
        <p:spPr bwMode="auto">
          <a:xfrm>
            <a:off x="762000" y="228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he-IL" sz="3600" dirty="0" smtClean="0">
                <a:solidFill>
                  <a:srgbClr val="000099"/>
                </a:solidFill>
                <a:cs typeface="David" pitchFamily="2" charset="-79"/>
              </a:rPr>
              <a:t>הפסקה </a:t>
            </a:r>
            <a:r>
              <a:rPr lang="he-IL" sz="3600" dirty="0">
                <a:solidFill>
                  <a:srgbClr val="000099"/>
                </a:solidFill>
                <a:cs typeface="David" pitchFamily="2" charset="-79"/>
              </a:rPr>
              <a:t>בעבודה – השלמת דו"ח </a:t>
            </a:r>
            <a:endParaRPr lang="en-US" sz="3600" dirty="0">
              <a:solidFill>
                <a:srgbClr val="000099"/>
              </a:solidFill>
              <a:cs typeface="David" pitchFamily="2" charset="-79"/>
            </a:endParaRP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926699" y="1143001"/>
            <a:ext cx="77046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he-IL" sz="2800" dirty="0" smtClean="0"/>
              <a:t>הסטודנטים ישלימו </a:t>
            </a:r>
            <a:r>
              <a:rPr lang="he-IL" sz="2800" dirty="0"/>
              <a:t>סעיפים </a:t>
            </a:r>
            <a:r>
              <a:rPr lang="he-IL" sz="2800" dirty="0" smtClean="0"/>
              <a:t>בדו"ח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68922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26BBB8-8924-4E09-BBCC-A2379AADB211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8000" y="2286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9pPr>
          </a:lstStyle>
          <a:p>
            <a:pPr eaLnBrk="1" hangingPunct="1"/>
            <a:r>
              <a:rPr lang="he-IL" dirty="0"/>
              <a:t>מגברי שרת </a:t>
            </a:r>
            <a:r>
              <a:rPr lang="he-IL" dirty="0" smtClean="0"/>
              <a:t>2 - קבלי סינון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83412" y="914400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u="sng" dirty="0"/>
              <a:t>השפעת קבלי הסינון על </a:t>
            </a:r>
            <a:r>
              <a:rPr lang="he-IL" sz="2400" b="1" u="sng" dirty="0" smtClean="0"/>
              <a:t>הרעש</a:t>
            </a:r>
            <a:endParaRPr lang="he-IL" sz="2400" b="1" u="sng" dirty="0"/>
          </a:p>
        </p:txBody>
      </p:sp>
      <p:pic>
        <p:nvPicPr>
          <p:cNvPr id="62469" name="Picture 5" descr="Z:\תמונות קבל\IMG_09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27980" r="23943" b="33282"/>
          <a:stretch/>
        </p:blipFill>
        <p:spPr bwMode="auto">
          <a:xfrm>
            <a:off x="324786" y="2918833"/>
            <a:ext cx="3157020" cy="14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77341" y="2580139"/>
            <a:ext cx="85953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 smtClean="0"/>
              <a:t>קבלי סינון</a:t>
            </a:r>
            <a:endParaRPr lang="he-IL" sz="14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1066800" y="2887916"/>
            <a:ext cx="836496" cy="774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1295400" y="2887916"/>
            <a:ext cx="607896" cy="16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תמונה 5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0" y="2690596"/>
            <a:ext cx="147320" cy="39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תמונה 5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23" y="3363838"/>
            <a:ext cx="147320" cy="39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תמונה 5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07611"/>
            <a:ext cx="864916" cy="122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9" y="1115394"/>
            <a:ext cx="3628571" cy="12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95" y="4463511"/>
            <a:ext cx="3253206" cy="203867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09001" y="2737584"/>
            <a:ext cx="5153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he-IL" dirty="0" smtClean="0"/>
              <a:t>חבר את מתחי ההזנה מרגלי המגבר לסקופ</a:t>
            </a:r>
            <a:endParaRPr lang="en-US" dirty="0" smtClean="0"/>
          </a:p>
          <a:p>
            <a:pPr marL="287338" indent="-287338"/>
            <a:r>
              <a:rPr lang="he-IL" dirty="0" smtClean="0"/>
              <a:t>•   הצג </a:t>
            </a:r>
            <a:r>
              <a:rPr lang="he-IL" dirty="0"/>
              <a:t>את מתחי </a:t>
            </a:r>
            <a:r>
              <a:rPr lang="he-IL" dirty="0" smtClean="0"/>
              <a:t>ההזנה: </a:t>
            </a:r>
            <a:r>
              <a:rPr lang="en-US" dirty="0" smtClean="0"/>
              <a:t>+15V</a:t>
            </a:r>
            <a:r>
              <a:rPr lang="he-IL" dirty="0" smtClean="0"/>
              <a:t> לערוץ 1, </a:t>
            </a:r>
            <a:r>
              <a:rPr lang="en-US" dirty="0" smtClean="0"/>
              <a:t>-15V</a:t>
            </a:r>
            <a:r>
              <a:rPr lang="he-IL" dirty="0" smtClean="0"/>
              <a:t> לערוץ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עבור לצימוד </a:t>
            </a:r>
            <a:r>
              <a:rPr lang="en-US" dirty="0"/>
              <a:t>AC 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מדוד ישירות את מתחי השיא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קבע </a:t>
            </a:r>
            <a:r>
              <a:rPr lang="he-IL" dirty="0"/>
              <a:t>את </a:t>
            </a:r>
            <a:r>
              <a:rPr lang="he-IL" dirty="0" smtClean="0"/>
              <a:t>הרגישות כך </a:t>
            </a:r>
            <a:r>
              <a:rPr lang="he-IL" dirty="0"/>
              <a:t>שיראו את </a:t>
            </a:r>
            <a:r>
              <a:rPr lang="he-IL" dirty="0" smtClean="0"/>
              <a:t>הרעש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מדוד מתח</a:t>
            </a:r>
            <a:r>
              <a:rPr lang="en-US" dirty="0" err="1" smtClean="0"/>
              <a:t>VmaxAC</a:t>
            </a:r>
            <a:r>
              <a:rPr lang="en-US" dirty="0" smtClean="0"/>
              <a:t>  </a:t>
            </a:r>
            <a:r>
              <a:rPr lang="he-IL" dirty="0" smtClean="0"/>
              <a:t> עם ובלי קבלי סינון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חשב יחס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הסק מסקנות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4552438" y="4277041"/>
            <a:ext cx="3928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 smtClean="0">
                <a:solidFill>
                  <a:srgbClr val="CC0000"/>
                </a:solidFill>
              </a:rPr>
              <a:t>שים לב! </a:t>
            </a:r>
            <a:r>
              <a:rPr lang="he-IL" sz="2000" dirty="0">
                <a:solidFill>
                  <a:srgbClr val="CC0000"/>
                </a:solidFill>
              </a:rPr>
              <a:t>לחיצה </a:t>
            </a:r>
            <a:r>
              <a:rPr lang="he-IL" sz="2000" dirty="0" smtClean="0">
                <a:solidFill>
                  <a:srgbClr val="CC0000"/>
                </a:solidFill>
              </a:rPr>
              <a:t>על </a:t>
            </a:r>
            <a:r>
              <a:rPr lang="en-US" sz="2000" dirty="0" smtClean="0">
                <a:solidFill>
                  <a:srgbClr val="CC0000"/>
                </a:solidFill>
              </a:rPr>
              <a:t>AUTO-SCALE </a:t>
            </a:r>
            <a:r>
              <a:rPr lang="he-IL" sz="2000" dirty="0" smtClean="0">
                <a:solidFill>
                  <a:srgbClr val="CC0000"/>
                </a:solidFill>
              </a:rPr>
              <a:t> מחזירה לצימוד </a:t>
            </a:r>
            <a:r>
              <a:rPr lang="en-US" sz="2000" dirty="0" smtClean="0">
                <a:solidFill>
                  <a:srgbClr val="CC0000"/>
                </a:solidFill>
              </a:rPr>
              <a:t>DC</a:t>
            </a:r>
            <a:r>
              <a:rPr lang="he-IL" sz="2000" dirty="0">
                <a:solidFill>
                  <a:srgbClr val="CC0000"/>
                </a:solidFill>
              </a:rPr>
              <a:t>,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he-IL" sz="2000" dirty="0">
                <a:solidFill>
                  <a:srgbClr val="CC0000"/>
                </a:solidFill>
              </a:rPr>
              <a:t>המנע </a:t>
            </a:r>
            <a:r>
              <a:rPr lang="he-IL" sz="2000" dirty="0" smtClean="0">
                <a:solidFill>
                  <a:srgbClr val="CC0000"/>
                </a:solidFill>
              </a:rPr>
              <a:t>ממנה!</a:t>
            </a:r>
            <a:endParaRPr lang="he-IL" sz="2000" dirty="0">
              <a:solidFill>
                <a:srgbClr val="CC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1752600"/>
            <a:ext cx="2605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b="1" u="sng" dirty="0" smtClean="0">
                <a:solidFill>
                  <a:srgbClr val="000099"/>
                </a:solidFill>
              </a:rPr>
              <a:t>קבלי הסינון</a:t>
            </a:r>
            <a:r>
              <a:rPr lang="he-IL" dirty="0" smtClean="0">
                <a:solidFill>
                  <a:srgbClr val="000099"/>
                </a:solidFill>
              </a:rPr>
              <a:t> מותקנים על קווי ההזנה מהספקים</a:t>
            </a:r>
            <a:endParaRPr lang="he-IL" dirty="0">
              <a:solidFill>
                <a:srgbClr val="000099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7620925">
            <a:off x="2177997" y="3346020"/>
            <a:ext cx="657225" cy="124777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he-IL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מהמשווה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2478848">
            <a:off x="604249" y="2095655"/>
            <a:ext cx="657225" cy="10477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he-IL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לא  מבננות אלה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2003367" y="2907479"/>
            <a:ext cx="856211" cy="367736"/>
          </a:xfrm>
          <a:custGeom>
            <a:avLst/>
            <a:gdLst>
              <a:gd name="connsiteX0" fmla="*/ 0 w 856211"/>
              <a:gd name="connsiteY0" fmla="*/ 367736 h 367736"/>
              <a:gd name="connsiteX1" fmla="*/ 457200 w 856211"/>
              <a:gd name="connsiteY1" fmla="*/ 1976 h 367736"/>
              <a:gd name="connsiteX2" fmla="*/ 781397 w 856211"/>
              <a:gd name="connsiteY2" fmla="*/ 218106 h 367736"/>
              <a:gd name="connsiteX3" fmla="*/ 856211 w 856211"/>
              <a:gd name="connsiteY3" fmla="*/ 134979 h 36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211" h="367736">
                <a:moveTo>
                  <a:pt x="0" y="367736"/>
                </a:moveTo>
                <a:cubicBezTo>
                  <a:pt x="163483" y="197325"/>
                  <a:pt x="326967" y="26914"/>
                  <a:pt x="457200" y="1976"/>
                </a:cubicBezTo>
                <a:cubicBezTo>
                  <a:pt x="587433" y="-22962"/>
                  <a:pt x="714895" y="195939"/>
                  <a:pt x="781397" y="218106"/>
                </a:cubicBezTo>
                <a:cubicBezTo>
                  <a:pt x="847899" y="240273"/>
                  <a:pt x="852055" y="187626"/>
                  <a:pt x="856211" y="134979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t="13241" r="7831" b="44431"/>
          <a:stretch/>
        </p:blipFill>
        <p:spPr>
          <a:xfrm rot="16200000">
            <a:off x="2729037" y="3046651"/>
            <a:ext cx="623416" cy="3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B5141A-BAB5-423B-962C-830C765DD05A}" type="slidenum">
              <a:rPr lang="he-IL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 dirty="0" smtClean="0"/>
              <a:t>חיבור הסקופ לקווי האספקה</a:t>
            </a:r>
            <a:endParaRPr lang="en-US" dirty="0" smtClean="0"/>
          </a:p>
        </p:txBody>
      </p:sp>
      <p:pic>
        <p:nvPicPr>
          <p:cNvPr id="64520" name="Picture 8"/>
          <p:cNvPicPr>
            <a:picLocks noChangeAspect="1" noChangeArrowheads="1"/>
          </p:cNvPicPr>
          <p:nvPr/>
        </p:nvPicPr>
        <p:blipFill rotWithShape="1">
          <a:blip r:embed="rId2" cstate="print"/>
          <a:srcRect t="5787" r="67355"/>
          <a:stretch/>
        </p:blipFill>
        <p:spPr bwMode="auto">
          <a:xfrm>
            <a:off x="4437112" y="2381408"/>
            <a:ext cx="1872208" cy="189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קבוצה 20"/>
          <p:cNvGrpSpPr/>
          <p:nvPr/>
        </p:nvGrpSpPr>
        <p:grpSpPr>
          <a:xfrm>
            <a:off x="2060848" y="2048714"/>
            <a:ext cx="914400" cy="1296144"/>
            <a:chOff x="463352" y="2348880"/>
            <a:chExt cx="914400" cy="2209800"/>
          </a:xfrm>
        </p:grpSpPr>
        <p:sp>
          <p:nvSpPr>
            <p:cNvPr id="13" name="Rectangle 126"/>
            <p:cNvSpPr>
              <a:spLocks noChangeArrowheads="1"/>
            </p:cNvSpPr>
            <p:nvPr/>
          </p:nvSpPr>
          <p:spPr bwMode="auto">
            <a:xfrm>
              <a:off x="539552" y="2348880"/>
              <a:ext cx="8382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4" name="Oval 127"/>
            <p:cNvSpPr>
              <a:spLocks noChangeArrowheads="1"/>
            </p:cNvSpPr>
            <p:nvPr/>
          </p:nvSpPr>
          <p:spPr bwMode="auto">
            <a:xfrm>
              <a:off x="1149152" y="295848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5" name="Oval 128"/>
            <p:cNvSpPr>
              <a:spLocks noChangeArrowheads="1"/>
            </p:cNvSpPr>
            <p:nvPr/>
          </p:nvSpPr>
          <p:spPr bwMode="auto">
            <a:xfrm>
              <a:off x="1149152" y="364428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6" name="Oval 129"/>
            <p:cNvSpPr>
              <a:spLocks noChangeArrowheads="1"/>
            </p:cNvSpPr>
            <p:nvPr/>
          </p:nvSpPr>
          <p:spPr bwMode="auto">
            <a:xfrm>
              <a:off x="1149152" y="425388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7" name="Text Box 130"/>
            <p:cNvSpPr txBox="1">
              <a:spLocks noChangeArrowheads="1"/>
            </p:cNvSpPr>
            <p:nvPr/>
          </p:nvSpPr>
          <p:spPr bwMode="auto">
            <a:xfrm>
              <a:off x="463352" y="2882280"/>
              <a:ext cx="54927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600">
                  <a:solidFill>
                    <a:srgbClr val="CC0000"/>
                  </a:solidFill>
                </a:rPr>
                <a:t>+15V</a:t>
              </a:r>
            </a:p>
          </p:txBody>
        </p:sp>
        <p:sp>
          <p:nvSpPr>
            <p:cNvPr id="18" name="Text Box 131"/>
            <p:cNvSpPr txBox="1">
              <a:spLocks noChangeArrowheads="1"/>
            </p:cNvSpPr>
            <p:nvPr/>
          </p:nvSpPr>
          <p:spPr bwMode="auto">
            <a:xfrm>
              <a:off x="539552" y="2348880"/>
              <a:ext cx="7778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he-IL" b="1" u="sng" dirty="0">
                  <a:solidFill>
                    <a:srgbClr val="000000"/>
                  </a:solidFill>
                </a:rPr>
                <a:t>ספק </a:t>
              </a:r>
              <a:r>
                <a:rPr lang="he-IL" b="1" u="sng" dirty="0" err="1">
                  <a:solidFill>
                    <a:srgbClr val="000000"/>
                  </a:solidFill>
                </a:rPr>
                <a:t>כח</a:t>
              </a:r>
              <a:endParaRPr lang="en-US" b="1" u="sng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615752" y="3568080"/>
              <a:ext cx="4572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rtl="0"/>
              <a:r>
                <a:rPr lang="en-US" sz="1600" dirty="0">
                  <a:solidFill>
                    <a:srgbClr val="000000"/>
                  </a:solidFill>
                </a:rPr>
                <a:t>com</a:t>
              </a:r>
            </a:p>
          </p:txBody>
        </p:sp>
        <p:sp>
          <p:nvSpPr>
            <p:cNvPr id="20" name="Text Box 133"/>
            <p:cNvSpPr txBox="1">
              <a:spLocks noChangeArrowheads="1"/>
            </p:cNvSpPr>
            <p:nvPr/>
          </p:nvSpPr>
          <p:spPr bwMode="auto">
            <a:xfrm>
              <a:off x="615752" y="4177680"/>
              <a:ext cx="4572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rtl="0"/>
              <a:r>
                <a:rPr lang="en-US" sz="1600">
                  <a:solidFill>
                    <a:srgbClr val="339933"/>
                  </a:solidFill>
                </a:rPr>
                <a:t>-15V</a:t>
              </a:r>
            </a:p>
          </p:txBody>
        </p:sp>
      </p:grpSp>
      <p:cxnSp>
        <p:nvCxnSpPr>
          <p:cNvPr id="43" name="מחבר ישר 42"/>
          <p:cNvCxnSpPr>
            <a:stCxn id="15" idx="7"/>
            <a:endCxn id="15" idx="7"/>
          </p:cNvCxnSpPr>
          <p:nvPr/>
        </p:nvCxnSpPr>
        <p:spPr bwMode="auto">
          <a:xfrm>
            <a:off x="2876730" y="2821614"/>
            <a:ext cx="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ישר 44"/>
          <p:cNvCxnSpPr/>
          <p:nvPr/>
        </p:nvCxnSpPr>
        <p:spPr bwMode="auto">
          <a:xfrm>
            <a:off x="3861048" y="2840802"/>
            <a:ext cx="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אליפסה 55"/>
          <p:cNvSpPr/>
          <p:nvPr/>
        </p:nvSpPr>
        <p:spPr bwMode="auto">
          <a:xfrm>
            <a:off x="3717032" y="2624778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אליפסה 56"/>
          <p:cNvSpPr/>
          <p:nvPr/>
        </p:nvSpPr>
        <p:spPr bwMode="auto">
          <a:xfrm>
            <a:off x="3717032" y="2840802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3717032" y="3056826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rgbClr val="33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אליפסה 58"/>
          <p:cNvSpPr/>
          <p:nvPr/>
        </p:nvSpPr>
        <p:spPr bwMode="auto">
          <a:xfrm>
            <a:off x="3717032" y="3704898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אליפסה 59"/>
          <p:cNvSpPr/>
          <p:nvPr/>
        </p:nvSpPr>
        <p:spPr bwMode="auto">
          <a:xfrm>
            <a:off x="3717032" y="3920922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מחבר ישר 61"/>
          <p:cNvCxnSpPr>
            <a:stCxn id="14" idx="5"/>
            <a:endCxn id="56" idx="2"/>
          </p:cNvCxnSpPr>
          <p:nvPr/>
        </p:nvCxnSpPr>
        <p:spPr bwMode="auto">
          <a:xfrm>
            <a:off x="2876730" y="2482569"/>
            <a:ext cx="840302" cy="2142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מחבר ישר 66"/>
          <p:cNvCxnSpPr>
            <a:stCxn id="15" idx="6"/>
            <a:endCxn id="57" idx="2"/>
          </p:cNvCxnSpPr>
          <p:nvPr/>
        </p:nvCxnSpPr>
        <p:spPr bwMode="auto">
          <a:xfrm>
            <a:off x="2899048" y="2853218"/>
            <a:ext cx="817984" cy="595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מחבר ישר 70"/>
          <p:cNvCxnSpPr>
            <a:stCxn id="16" idx="7"/>
            <a:endCxn id="58" idx="2"/>
          </p:cNvCxnSpPr>
          <p:nvPr/>
        </p:nvCxnSpPr>
        <p:spPr bwMode="auto">
          <a:xfrm flipV="1">
            <a:off x="2876730" y="3128834"/>
            <a:ext cx="840302" cy="503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מחבר ישר 79"/>
          <p:cNvCxnSpPr>
            <a:stCxn id="56" idx="6"/>
          </p:cNvCxnSpPr>
          <p:nvPr/>
        </p:nvCxnSpPr>
        <p:spPr bwMode="auto">
          <a:xfrm flipV="1">
            <a:off x="3861048" y="2480762"/>
            <a:ext cx="1008112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מחבר ישר 81"/>
          <p:cNvCxnSpPr>
            <a:stCxn id="58" idx="4"/>
          </p:cNvCxnSpPr>
          <p:nvPr/>
        </p:nvCxnSpPr>
        <p:spPr bwMode="auto">
          <a:xfrm>
            <a:off x="3789040" y="3200842"/>
            <a:ext cx="936104" cy="93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993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מחבר ישר 85"/>
          <p:cNvCxnSpPr>
            <a:stCxn id="57" idx="6"/>
          </p:cNvCxnSpPr>
          <p:nvPr/>
        </p:nvCxnSpPr>
        <p:spPr bwMode="auto">
          <a:xfrm>
            <a:off x="3861048" y="2912810"/>
            <a:ext cx="936104" cy="1080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מחבר ישר 87"/>
          <p:cNvCxnSpPr>
            <a:stCxn id="57" idx="6"/>
          </p:cNvCxnSpPr>
          <p:nvPr/>
        </p:nvCxnSpPr>
        <p:spPr bwMode="auto">
          <a:xfrm flipV="1">
            <a:off x="3861048" y="2408754"/>
            <a:ext cx="936104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מלבן 95"/>
          <p:cNvSpPr/>
          <p:nvPr/>
        </p:nvSpPr>
        <p:spPr bwMode="auto">
          <a:xfrm>
            <a:off x="3429000" y="2209800"/>
            <a:ext cx="3261320" cy="26472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מחבר ישר 97"/>
          <p:cNvCxnSpPr/>
          <p:nvPr/>
        </p:nvCxnSpPr>
        <p:spPr bwMode="auto">
          <a:xfrm>
            <a:off x="5085184" y="2480762"/>
            <a:ext cx="72008" cy="6480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מחבר ישר 99"/>
          <p:cNvCxnSpPr/>
          <p:nvPr/>
        </p:nvCxnSpPr>
        <p:spPr bwMode="auto">
          <a:xfrm>
            <a:off x="5301208" y="3344858"/>
            <a:ext cx="0" cy="72008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מחבר ישר 107"/>
          <p:cNvCxnSpPr/>
          <p:nvPr/>
        </p:nvCxnSpPr>
        <p:spPr bwMode="auto">
          <a:xfrm>
            <a:off x="5373216" y="2408754"/>
            <a:ext cx="0" cy="72008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מלבן 128"/>
          <p:cNvSpPr/>
          <p:nvPr/>
        </p:nvSpPr>
        <p:spPr bwMode="auto">
          <a:xfrm>
            <a:off x="2060848" y="4424978"/>
            <a:ext cx="1008112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he-IL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he-I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סקופ</a:t>
            </a:r>
          </a:p>
        </p:txBody>
      </p:sp>
      <p:sp>
        <p:nvSpPr>
          <p:cNvPr id="137" name="אליפסה 136"/>
          <p:cNvSpPr/>
          <p:nvPr/>
        </p:nvSpPr>
        <p:spPr bwMode="auto">
          <a:xfrm>
            <a:off x="2817716" y="4474730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אליפסה 137"/>
          <p:cNvSpPr/>
          <p:nvPr/>
        </p:nvSpPr>
        <p:spPr bwMode="auto">
          <a:xfrm>
            <a:off x="2863481" y="4529970"/>
            <a:ext cx="72008" cy="45719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אליפסה 138"/>
          <p:cNvSpPr/>
          <p:nvPr/>
        </p:nvSpPr>
        <p:spPr bwMode="auto">
          <a:xfrm>
            <a:off x="3727577" y="4385954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אליפסה 139"/>
          <p:cNvSpPr/>
          <p:nvPr/>
        </p:nvSpPr>
        <p:spPr bwMode="auto">
          <a:xfrm>
            <a:off x="3727577" y="4601978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1" name="מחבר ישר 140"/>
          <p:cNvCxnSpPr>
            <a:stCxn id="138" idx="7"/>
            <a:endCxn id="139" idx="2"/>
          </p:cNvCxnSpPr>
          <p:nvPr/>
        </p:nvCxnSpPr>
        <p:spPr bwMode="auto">
          <a:xfrm flipV="1">
            <a:off x="2924944" y="4457962"/>
            <a:ext cx="802633" cy="78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מחבר ישר 141"/>
          <p:cNvCxnSpPr>
            <a:stCxn id="138" idx="5"/>
          </p:cNvCxnSpPr>
          <p:nvPr/>
        </p:nvCxnSpPr>
        <p:spPr bwMode="auto">
          <a:xfrm>
            <a:off x="2924944" y="4568994"/>
            <a:ext cx="813178" cy="1049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מחבר ישר 143"/>
          <p:cNvCxnSpPr>
            <a:stCxn id="139" idx="7"/>
          </p:cNvCxnSpPr>
          <p:nvPr/>
        </p:nvCxnSpPr>
        <p:spPr bwMode="auto">
          <a:xfrm flipV="1">
            <a:off x="3850502" y="3121385"/>
            <a:ext cx="1306690" cy="12856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מחבר ישר 144"/>
          <p:cNvCxnSpPr>
            <a:stCxn id="140" idx="6"/>
          </p:cNvCxnSpPr>
          <p:nvPr/>
        </p:nvCxnSpPr>
        <p:spPr bwMode="auto">
          <a:xfrm flipV="1">
            <a:off x="3871593" y="3992930"/>
            <a:ext cx="1213591" cy="681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תמונה 5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81059" y="3819336"/>
            <a:ext cx="283303" cy="491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תמונה 5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191" y="2165517"/>
            <a:ext cx="283303" cy="4912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Down Arrow 64"/>
          <p:cNvSpPr/>
          <p:nvPr/>
        </p:nvSpPr>
        <p:spPr>
          <a:xfrm rot="6831232">
            <a:off x="5456415" y="2830172"/>
            <a:ext cx="1104265" cy="124777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he-IL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לקחת ישירות מהמשווה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Down Arrow 65"/>
          <p:cNvSpPr/>
          <p:nvPr/>
        </p:nvSpPr>
        <p:spPr>
          <a:xfrm rot="2478848">
            <a:off x="3786778" y="1629524"/>
            <a:ext cx="657225" cy="10477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he-IL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לא  מבננות אלה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סיום והגשת דוח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066800"/>
            <a:ext cx="8305799" cy="2819400"/>
          </a:xfrm>
        </p:spPr>
        <p:txBody>
          <a:bodyPr/>
          <a:lstStyle/>
          <a:p>
            <a:pPr marL="0" indent="0" algn="r" rtl="1">
              <a:buNone/>
            </a:pPr>
            <a:endParaRPr lang="en-US" sz="4000" dirty="0" smtClean="0">
              <a:solidFill>
                <a:srgbClr val="0070C0"/>
              </a:solidFill>
            </a:endParaRPr>
          </a:p>
          <a:p>
            <a:pPr marL="0" indent="0" algn="r" rtl="1">
              <a:buNone/>
            </a:pPr>
            <a:r>
              <a:rPr lang="he-IL" sz="4000" dirty="0" smtClean="0">
                <a:solidFill>
                  <a:srgbClr val="0070C0"/>
                </a:solidFill>
              </a:rPr>
              <a:t>לשמור את הקובץ ב- </a:t>
            </a:r>
            <a:r>
              <a:rPr lang="en-US" sz="4000" dirty="0" smtClean="0">
                <a:solidFill>
                  <a:srgbClr val="0070C0"/>
                </a:solidFill>
              </a:rPr>
              <a:t>PDF</a:t>
            </a:r>
            <a:r>
              <a:rPr lang="he-IL" sz="4000" dirty="0" smtClean="0">
                <a:solidFill>
                  <a:srgbClr val="0070C0"/>
                </a:solidFill>
              </a:rPr>
              <a:t> ולהגיש במודל</a:t>
            </a:r>
          </a:p>
          <a:p>
            <a:pPr marL="0" indent="0" algn="r" rtl="1">
              <a:buNone/>
            </a:pPr>
            <a:endParaRPr lang="he-IL" sz="3600" dirty="0" smtClean="0">
              <a:solidFill>
                <a:srgbClr val="0070C0"/>
              </a:solidFill>
            </a:endParaRPr>
          </a:p>
          <a:p>
            <a:pPr marL="0" indent="0" algn="r" rtl="1">
              <a:buNone/>
            </a:pPr>
            <a:endParaRPr lang="en-US" sz="6000" dirty="0">
              <a:solidFill>
                <a:srgbClr val="99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B5141A-BAB5-423B-962C-830C765DD05A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Content Placeholder 4" descr="תוצאת תמונה עבור ‪smiley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09" y="4137819"/>
            <a:ext cx="1196181" cy="119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82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AB6569-F27E-4265-ADF2-E10AEFACF1CA}" type="slidenum">
              <a:rPr lang="he-IL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1A887533-CFE0-46E6-8280-FEB083184854}" type="slidenum">
              <a:rPr lang="he-IL" sz="1400"/>
              <a:pPr rtl="0"/>
              <a:t>2</a:t>
            </a:fld>
            <a:endParaRPr lang="en-US" sz="1400"/>
          </a:p>
        </p:txBody>
      </p:sp>
      <p:sp>
        <p:nvSpPr>
          <p:cNvPr id="25603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299803E-CF10-4DDF-9064-EABDDE80F8F7}" type="slidenum">
              <a:rPr lang="he-IL" sz="1400"/>
              <a:pPr rtl="0"/>
              <a:t>2</a:t>
            </a:fld>
            <a:endParaRPr lang="en-US" sz="1400"/>
          </a:p>
        </p:txBody>
      </p:sp>
      <p:sp>
        <p:nvSpPr>
          <p:cNvPr id="25604" name="Text Box 4"/>
          <p:cNvSpPr>
            <a:spLocks noGrp="1" noChangeArrowheads="1"/>
          </p:cNvSpPr>
          <p:nvPr>
            <p:ph type="title"/>
          </p:nvPr>
        </p:nvSpPr>
        <p:spPr>
          <a:xfrm>
            <a:off x="457200" y="272722"/>
            <a:ext cx="8229600" cy="563562"/>
          </a:xfrm>
        </p:spPr>
        <p:txBody>
          <a:bodyPr/>
          <a:lstStyle/>
          <a:p>
            <a:pPr eaLnBrk="1" hangingPunct="1"/>
            <a:r>
              <a:rPr lang="he-IL" dirty="0"/>
              <a:t>מגברי שרת </a:t>
            </a:r>
            <a:r>
              <a:rPr lang="he-IL" dirty="0" smtClean="0"/>
              <a:t>2</a:t>
            </a:r>
            <a:endParaRPr lang="en-US" dirty="0" smtClean="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981200" y="914400"/>
            <a:ext cx="6705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3200" dirty="0" smtClean="0"/>
              <a:t>משווה </a:t>
            </a:r>
            <a:r>
              <a:rPr lang="he-IL" sz="3200" dirty="0"/>
              <a:t>עם </a:t>
            </a:r>
            <a:r>
              <a:rPr lang="he-IL" sz="3200" dirty="0" err="1"/>
              <a:t>היסטרזיס</a:t>
            </a:r>
            <a:r>
              <a:rPr lang="he-IL" sz="3200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 err="1" smtClean="0"/>
              <a:t>אינטגרטור</a:t>
            </a:r>
            <a:r>
              <a:rPr lang="he-IL" sz="3200" dirty="0" smtClean="0"/>
              <a:t>-</a:t>
            </a:r>
            <a:r>
              <a:rPr lang="he-IL" sz="3200" dirty="0"/>
              <a:t>	</a:t>
            </a:r>
            <a:endParaRPr lang="he-IL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he-IL" sz="3200" dirty="0" smtClean="0"/>
              <a:t>רוויה מזרמי </a:t>
            </a:r>
            <a:r>
              <a:rPr lang="en-US" sz="3200" dirty="0" smtClean="0"/>
              <a:t>bias</a:t>
            </a:r>
            <a:r>
              <a:rPr lang="he-IL" sz="3200" dirty="0" smtClean="0"/>
              <a:t> ומתח היסט</a:t>
            </a:r>
            <a:r>
              <a:rPr lang="he-IL" sz="3200" dirty="0" smtClean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 smtClean="0"/>
              <a:t>מתנד </a:t>
            </a:r>
            <a:r>
              <a:rPr lang="he-IL" sz="3200" dirty="0"/>
              <a:t>גל ריבועי ומשולש	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sz="3200" dirty="0" smtClean="0"/>
              <a:t>הוספת </a:t>
            </a:r>
            <a:r>
              <a:rPr lang="he-IL" sz="3200" dirty="0"/>
              <a:t>קבלי </a:t>
            </a:r>
            <a:r>
              <a:rPr lang="he-IL" sz="3200" dirty="0" smtClean="0"/>
              <a:t>סינון</a:t>
            </a:r>
            <a:endParaRPr lang="he-IL" sz="3200" dirty="0"/>
          </a:p>
          <a:p>
            <a:pPr marL="457200" indent="-457200">
              <a:buFont typeface="+mj-lt"/>
              <a:buAutoNum type="arabicPeriod"/>
            </a:pPr>
            <a:r>
              <a:rPr lang="he-IL" sz="3200" dirty="0" smtClean="0"/>
              <a:t>מדידת רעש עם ובלי קבלי סינון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126" y="5553670"/>
            <a:ext cx="8249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מאד חשוב - להקפיד על סדר !!!!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4546937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e-IL" b="1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היום נעבוד בשיטה מודולרית: תחילה נבנה </a:t>
            </a:r>
            <a:r>
              <a:rPr lang="he-IL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משווה </a:t>
            </a:r>
            <a:r>
              <a:rPr lang="he-IL" b="1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על המטריצה ואחר כך אינטגרטור. </a:t>
            </a:r>
            <a:r>
              <a:rPr lang="he-IL" sz="2400" b="1" u="sng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לא לפרק מעגלים אלה! </a:t>
            </a:r>
            <a:r>
              <a:rPr lang="en-US" sz="2400" b="1" u="sng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/>
            </a:r>
            <a:br>
              <a:rPr lang="en-US" sz="2400" b="1" u="sng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lang="he-IL" b="1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המעגל השלישי – </a:t>
            </a:r>
            <a:r>
              <a:rPr lang="he-IL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מתנד גל ריבועי ומשולש – </a:t>
            </a:r>
            <a:r>
              <a:rPr lang="he-IL" b="1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ייבנה ע"י חיבור שני המעגלים הראשונים!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128FC3-C5BD-4788-8929-B2E508312F95}" type="slidenum">
              <a:rPr lang="he-IL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97574BE3-338E-4123-B5E4-8BF1D0DA9655}" type="slidenum">
              <a:rPr lang="he-IL" sz="1400">
                <a:solidFill>
                  <a:srgbClr val="000000"/>
                </a:solidFill>
              </a:rPr>
              <a:pPr rtl="0"/>
              <a:t>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D4588FFA-B5D0-47EE-88D0-296DD807D6ED}" type="slidenum">
              <a:rPr lang="he-IL" sz="1400">
                <a:solidFill>
                  <a:srgbClr val="000000"/>
                </a:solidFill>
              </a:rPr>
              <a:pPr rtl="0"/>
              <a:t>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974725" y="803731"/>
            <a:ext cx="780415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he-IL" sz="2000" b="1" u="sng" dirty="0" smtClean="0">
                <a:solidFill>
                  <a:srgbClr val="000000"/>
                </a:solidFill>
              </a:rPr>
              <a:t>תזכורת</a:t>
            </a:r>
            <a:r>
              <a:rPr lang="en-US" sz="2000" b="1" u="sng" dirty="0" smtClean="0">
                <a:solidFill>
                  <a:srgbClr val="000000"/>
                </a:solidFill>
              </a:rPr>
              <a:t>:</a:t>
            </a:r>
            <a:r>
              <a:rPr lang="he-IL" sz="2000" b="1" u="sng" dirty="0" smtClean="0">
                <a:solidFill>
                  <a:srgbClr val="000000"/>
                </a:solidFill>
              </a:rPr>
              <a:t> בתחילת </a:t>
            </a:r>
            <a:r>
              <a:rPr lang="he-IL" sz="2000" b="1" u="sng" dirty="0">
                <a:solidFill>
                  <a:srgbClr val="000000"/>
                </a:solidFill>
              </a:rPr>
              <a:t>כל ניסוי, יש לבדוק ולכוון את המכשירים כלהלן:</a:t>
            </a:r>
          </a:p>
          <a:p>
            <a:pPr marL="342900" indent="-342900">
              <a:buFontTx/>
              <a:buAutoNum type="arabicPeriod"/>
            </a:pPr>
            <a:endParaRPr lang="he-IL" b="1" u="sng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•"/>
            </a:pPr>
            <a:r>
              <a:rPr lang="he-IL" b="1" dirty="0" smtClean="0">
                <a:solidFill>
                  <a:srgbClr val="000000"/>
                </a:solidFill>
              </a:rPr>
              <a:t>סקופ</a:t>
            </a:r>
            <a:r>
              <a:rPr lang="he-IL" b="1" dirty="0">
                <a:solidFill>
                  <a:srgbClr val="000000"/>
                </a:solidFill>
              </a:rPr>
              <a:t>:</a:t>
            </a:r>
            <a:r>
              <a:rPr lang="he-IL" dirty="0">
                <a:solidFill>
                  <a:srgbClr val="000000"/>
                </a:solidFill>
              </a:rPr>
              <a:t> 2 הכניסות במצב </a:t>
            </a:r>
            <a:r>
              <a:rPr lang="en-US" b="1" dirty="0">
                <a:solidFill>
                  <a:srgbClr val="000000"/>
                </a:solidFill>
              </a:rPr>
              <a:t>probe 1:1</a:t>
            </a:r>
            <a:r>
              <a:rPr lang="he-IL" b="1" dirty="0">
                <a:solidFill>
                  <a:srgbClr val="000000"/>
                </a:solidFill>
              </a:rPr>
              <a:t> </a:t>
            </a:r>
            <a:r>
              <a:rPr lang="he-IL" dirty="0" smtClean="0">
                <a:solidFill>
                  <a:srgbClr val="000000"/>
                </a:solidFill>
              </a:rPr>
              <a:t>(מדריך למשתמש, פרק 5, עמודים 7, 8 )</a:t>
            </a: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•"/>
            </a:pPr>
            <a:r>
              <a:rPr lang="he-IL" b="1" dirty="0" smtClean="0"/>
              <a:t>ספק </a:t>
            </a:r>
            <a:r>
              <a:rPr lang="he-IL" b="1" dirty="0"/>
              <a:t>הכח</a:t>
            </a:r>
            <a:r>
              <a:rPr lang="he-IL" dirty="0"/>
              <a:t>: להגביל את זרם היציאה המכסימלי של 3 </a:t>
            </a:r>
            <a:r>
              <a:rPr lang="he-IL" dirty="0" smtClean="0"/>
              <a:t>הספקים </a:t>
            </a:r>
            <a:r>
              <a:rPr lang="he-IL" dirty="0"/>
              <a:t>ל- </a:t>
            </a:r>
            <a:r>
              <a:rPr lang="en-US" b="1" dirty="0" smtClean="0"/>
              <a:t>0.1A</a:t>
            </a:r>
          </a:p>
          <a:p>
            <a:pPr marL="342900" indent="-342900">
              <a:buFontTx/>
              <a:buChar char="•"/>
            </a:pPr>
            <a:endParaRPr lang="en-US" b="1" dirty="0"/>
          </a:p>
          <a:p>
            <a:pPr marL="342900" indent="-342900">
              <a:buFontTx/>
              <a:buChar char="•"/>
            </a:pPr>
            <a:r>
              <a:rPr lang="he-IL" b="1" u="sng" dirty="0" smtClean="0">
                <a:solidFill>
                  <a:srgbClr val="000000"/>
                </a:solidFill>
              </a:rPr>
              <a:t>שימו לב:</a:t>
            </a:r>
            <a:r>
              <a:rPr lang="he-IL" dirty="0" smtClean="0">
                <a:solidFill>
                  <a:srgbClr val="000000"/>
                </a:solidFill>
              </a:rPr>
              <a:t>  במעבדה , אם </a:t>
            </a:r>
            <a:r>
              <a:rPr lang="en-US" dirty="0" smtClean="0">
                <a:solidFill>
                  <a:srgbClr val="000000"/>
                </a:solidFill>
              </a:rPr>
              <a:t>v(t)=</a:t>
            </a:r>
            <a:r>
              <a:rPr lang="en-US" dirty="0" err="1" smtClean="0">
                <a:solidFill>
                  <a:srgbClr val="000000"/>
                </a:solidFill>
              </a:rPr>
              <a:t>Asin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wt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he-IL" dirty="0" smtClean="0">
                <a:solidFill>
                  <a:srgbClr val="000000"/>
                </a:solidFill>
              </a:rPr>
              <a:t> אז </a:t>
            </a:r>
            <a:r>
              <a:rPr lang="en-US" dirty="0" err="1" smtClean="0">
                <a:solidFill>
                  <a:srgbClr val="000000"/>
                </a:solidFill>
              </a:rPr>
              <a:t>Vamplitude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err="1" smtClean="0">
                <a:solidFill>
                  <a:srgbClr val="000000"/>
                </a:solidFill>
              </a:rPr>
              <a:t>Vptp</a:t>
            </a:r>
            <a:r>
              <a:rPr lang="en-US" dirty="0" smtClean="0">
                <a:solidFill>
                  <a:srgbClr val="000000"/>
                </a:solidFill>
              </a:rPr>
              <a:t>=2A  </a:t>
            </a:r>
            <a:endParaRPr lang="he-IL" b="1" u="sng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/>
            <a:r>
              <a:rPr lang="he-IL" sz="2000" b="1" dirty="0" smtClean="0">
                <a:solidFill>
                  <a:srgbClr val="000000"/>
                </a:solidFill>
              </a:rPr>
              <a:t>2</a:t>
            </a:r>
            <a:r>
              <a:rPr lang="he-IL" sz="2000" b="1" dirty="0">
                <a:solidFill>
                  <a:srgbClr val="000000"/>
                </a:solidFill>
              </a:rPr>
              <a:t>. </a:t>
            </a:r>
            <a:r>
              <a:rPr lang="he-IL" sz="2000" b="1" u="sng" dirty="0">
                <a:solidFill>
                  <a:srgbClr val="000000"/>
                </a:solidFill>
              </a:rPr>
              <a:t>כללי שימוש בצבעי חוטים </a:t>
            </a:r>
            <a:r>
              <a:rPr lang="he-IL" sz="2000" u="sng" dirty="0">
                <a:solidFill>
                  <a:srgbClr val="000000"/>
                </a:solidFill>
              </a:rPr>
              <a:t>(עוזר לבדוק ולגלות תקלות </a:t>
            </a:r>
            <a:r>
              <a:rPr lang="he-IL" sz="2000" u="sng" dirty="0" smtClean="0">
                <a:solidFill>
                  <a:srgbClr val="000000"/>
                </a:solidFill>
              </a:rPr>
              <a:t>בחיווט</a:t>
            </a:r>
            <a:r>
              <a:rPr lang="he-IL" sz="2000" u="sng" dirty="0">
                <a:solidFill>
                  <a:srgbClr val="000000"/>
                </a:solidFill>
              </a:rPr>
              <a:t>)</a:t>
            </a:r>
          </a:p>
          <a:p>
            <a:pPr marL="342900" indent="-342900"/>
            <a:endParaRPr lang="he-IL" u="sng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•"/>
            </a:pPr>
            <a:r>
              <a:rPr lang="he-IL" b="1" dirty="0">
                <a:solidFill>
                  <a:srgbClr val="000000"/>
                </a:solidFill>
              </a:rPr>
              <a:t>שחור: </a:t>
            </a:r>
            <a:r>
              <a:rPr lang="he-IL" dirty="0">
                <a:solidFill>
                  <a:srgbClr val="000000"/>
                </a:solidFill>
              </a:rPr>
              <a:t>אפס / </a:t>
            </a:r>
            <a:r>
              <a:rPr lang="he-IL" dirty="0" smtClean="0">
                <a:solidFill>
                  <a:srgbClr val="000000"/>
                </a:solidFill>
              </a:rPr>
              <a:t>אדמה</a:t>
            </a:r>
          </a:p>
          <a:p>
            <a:pPr marL="342900" indent="-342900">
              <a:buFontTx/>
              <a:buChar char="•"/>
            </a:pPr>
            <a:r>
              <a:rPr lang="he-IL" b="1" dirty="0" smtClean="0">
                <a:solidFill>
                  <a:srgbClr val="FF0000"/>
                </a:solidFill>
              </a:rPr>
              <a:t>אדום</a:t>
            </a:r>
            <a:r>
              <a:rPr lang="he-IL" dirty="0" smtClean="0">
                <a:solidFill>
                  <a:srgbClr val="000000"/>
                </a:solidFill>
              </a:rPr>
              <a:t>: מתח אספקה חיובי</a:t>
            </a:r>
          </a:p>
          <a:p>
            <a:pPr marL="342900" indent="-342900">
              <a:buFontTx/>
              <a:buChar char="•"/>
            </a:pPr>
            <a:r>
              <a:rPr lang="he-IL" b="1" dirty="0" smtClean="0">
                <a:solidFill>
                  <a:srgbClr val="339933"/>
                </a:solidFill>
              </a:rPr>
              <a:t>ירוק</a:t>
            </a:r>
            <a:r>
              <a:rPr lang="he-IL" dirty="0" smtClean="0">
                <a:solidFill>
                  <a:srgbClr val="000000"/>
                </a:solidFill>
              </a:rPr>
              <a:t>: מתח אספקה שלילי</a:t>
            </a:r>
            <a:endParaRPr lang="he-IL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•"/>
            </a:pPr>
            <a:endParaRPr lang="he-IL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•"/>
            </a:pPr>
            <a:r>
              <a:rPr lang="he-IL" b="1" dirty="0" smtClean="0">
                <a:solidFill>
                  <a:srgbClr val="9900CC"/>
                </a:solidFill>
              </a:rPr>
              <a:t>ש</a:t>
            </a:r>
            <a:r>
              <a:rPr lang="he-IL" b="1" dirty="0" smtClean="0">
                <a:solidFill>
                  <a:srgbClr val="FF9900"/>
                </a:solidFill>
              </a:rPr>
              <a:t>א</a:t>
            </a:r>
            <a:r>
              <a:rPr lang="he-IL" b="1" dirty="0" smtClean="0">
                <a:solidFill>
                  <a:srgbClr val="0000CC"/>
                </a:solidFill>
              </a:rPr>
              <a:t>ר</a:t>
            </a:r>
            <a:r>
              <a:rPr lang="he-IL" b="1" dirty="0" smtClean="0">
                <a:solidFill>
                  <a:srgbClr val="FF3300"/>
                </a:solidFill>
              </a:rPr>
              <a:t> </a:t>
            </a:r>
            <a:r>
              <a:rPr lang="he-IL" b="1" dirty="0">
                <a:solidFill>
                  <a:srgbClr val="FFFF00"/>
                </a:solidFill>
              </a:rPr>
              <a:t>ה</a:t>
            </a:r>
            <a:r>
              <a:rPr lang="he-IL" b="1" dirty="0">
                <a:solidFill>
                  <a:srgbClr val="808080"/>
                </a:solidFill>
              </a:rPr>
              <a:t>צ</a:t>
            </a:r>
            <a:r>
              <a:rPr lang="he-IL" b="1" dirty="0">
                <a:solidFill>
                  <a:srgbClr val="800000"/>
                </a:solidFill>
              </a:rPr>
              <a:t>ב</a:t>
            </a:r>
            <a:r>
              <a:rPr lang="he-IL" b="1" dirty="0">
                <a:solidFill>
                  <a:srgbClr val="993366"/>
                </a:solidFill>
              </a:rPr>
              <a:t>ע</a:t>
            </a:r>
            <a:r>
              <a:rPr lang="he-IL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י</a:t>
            </a:r>
            <a:r>
              <a:rPr lang="he-IL" b="1" dirty="0">
                <a:solidFill>
                  <a:srgbClr val="0099FF"/>
                </a:solidFill>
              </a:rPr>
              <a:t>ם</a:t>
            </a:r>
            <a:r>
              <a:rPr lang="he-IL" dirty="0">
                <a:solidFill>
                  <a:srgbClr val="FF3300"/>
                </a:solidFill>
              </a:rPr>
              <a:t>: </a:t>
            </a:r>
            <a:r>
              <a:rPr lang="he-IL" dirty="0" err="1">
                <a:solidFill>
                  <a:srgbClr val="000000"/>
                </a:solidFill>
              </a:rPr>
              <a:t>חיוט</a:t>
            </a:r>
            <a:r>
              <a:rPr lang="he-IL" dirty="0">
                <a:solidFill>
                  <a:srgbClr val="000000"/>
                </a:solidFill>
              </a:rPr>
              <a:t> צמתים</a:t>
            </a:r>
          </a:p>
          <a:p>
            <a:pPr marL="342900" indent="-342900"/>
            <a:r>
              <a:rPr lang="he-IL" b="1" dirty="0">
                <a:solidFill>
                  <a:srgbClr val="000000"/>
                </a:solidFill>
              </a:rPr>
              <a:t>	כל החוטים בצומת אחת באותו צבע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8438" name="Group 93"/>
          <p:cNvGrpSpPr>
            <a:grpSpLocks/>
          </p:cNvGrpSpPr>
          <p:nvPr/>
        </p:nvGrpSpPr>
        <p:grpSpPr bwMode="auto">
          <a:xfrm>
            <a:off x="990600" y="3733800"/>
            <a:ext cx="3581400" cy="2743200"/>
            <a:chOff x="1152" y="1248"/>
            <a:chExt cx="1824" cy="1488"/>
          </a:xfrm>
        </p:grpSpPr>
        <p:pic>
          <p:nvPicPr>
            <p:cNvPr id="18447" name="Picture 9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99" y="1318"/>
              <a:ext cx="30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8" name="Picture 9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9" y="1515"/>
              <a:ext cx="30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9" name="Picture 9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2" y="2185"/>
              <a:ext cx="284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0" name="Picture 9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45" y="1830"/>
              <a:ext cx="668" cy="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1" name="Picture 9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0" y="1870"/>
              <a:ext cx="347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452" name="Group 99"/>
            <p:cNvGrpSpPr>
              <a:grpSpLocks/>
            </p:cNvGrpSpPr>
            <p:nvPr/>
          </p:nvGrpSpPr>
          <p:grpSpPr bwMode="auto">
            <a:xfrm>
              <a:off x="1499" y="2657"/>
              <a:ext cx="231" cy="79"/>
              <a:chOff x="2352" y="2976"/>
              <a:chExt cx="288" cy="96"/>
            </a:xfrm>
          </p:grpSpPr>
          <p:sp>
            <p:nvSpPr>
              <p:cNvPr id="18476" name="Line 100"/>
              <p:cNvSpPr>
                <a:spLocks noChangeShapeType="1"/>
              </p:cNvSpPr>
              <p:nvPr/>
            </p:nvSpPr>
            <p:spPr bwMode="auto">
              <a:xfrm>
                <a:off x="2352" y="29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7" name="Line 101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8" name="Line 102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53" name="Line 103"/>
            <p:cNvSpPr>
              <a:spLocks noChangeShapeType="1"/>
            </p:cNvSpPr>
            <p:nvPr/>
          </p:nvSpPr>
          <p:spPr bwMode="auto">
            <a:xfrm>
              <a:off x="1191" y="1830"/>
              <a:ext cx="1039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54" name="Line 104"/>
            <p:cNvSpPr>
              <a:spLocks noChangeShapeType="1"/>
            </p:cNvSpPr>
            <p:nvPr/>
          </p:nvSpPr>
          <p:spPr bwMode="auto">
            <a:xfrm>
              <a:off x="2230" y="1830"/>
              <a:ext cx="1" cy="1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55" name="Line 105"/>
            <p:cNvSpPr>
              <a:spLocks noChangeShapeType="1"/>
            </p:cNvSpPr>
            <p:nvPr/>
          </p:nvSpPr>
          <p:spPr bwMode="auto">
            <a:xfrm>
              <a:off x="1191" y="2539"/>
              <a:ext cx="1039" cy="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56" name="Line 106"/>
            <p:cNvSpPr>
              <a:spLocks noChangeShapeType="1"/>
            </p:cNvSpPr>
            <p:nvPr/>
          </p:nvSpPr>
          <p:spPr bwMode="auto">
            <a:xfrm flipV="1">
              <a:off x="2230" y="2382"/>
              <a:ext cx="1" cy="15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57" name="Line 107"/>
            <p:cNvSpPr>
              <a:spLocks noChangeShapeType="1"/>
            </p:cNvSpPr>
            <p:nvPr/>
          </p:nvSpPr>
          <p:spPr bwMode="auto">
            <a:xfrm flipV="1">
              <a:off x="1614" y="2185"/>
              <a:ext cx="1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58" name="Line 108"/>
            <p:cNvSpPr>
              <a:spLocks noChangeShapeType="1"/>
            </p:cNvSpPr>
            <p:nvPr/>
          </p:nvSpPr>
          <p:spPr bwMode="auto">
            <a:xfrm flipV="1">
              <a:off x="1499" y="1358"/>
              <a:ext cx="1" cy="66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59" name="Text Box 109"/>
            <p:cNvSpPr txBox="1">
              <a:spLocks noChangeArrowheads="1"/>
            </p:cNvSpPr>
            <p:nvPr/>
          </p:nvSpPr>
          <p:spPr bwMode="auto">
            <a:xfrm>
              <a:off x="1248" y="1248"/>
              <a:ext cx="23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rtl="0"/>
              <a:r>
                <a:rPr lang="en-US" sz="1600">
                  <a:solidFill>
                    <a:srgbClr val="000000"/>
                  </a:solidFill>
                </a:rPr>
                <a:t>Vin</a:t>
              </a:r>
            </a:p>
          </p:txBody>
        </p:sp>
        <p:pic>
          <p:nvPicPr>
            <p:cNvPr id="18460" name="Picture 1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1" y="1946"/>
              <a:ext cx="20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61" name="Line 111"/>
            <p:cNvSpPr>
              <a:spLocks noChangeShapeType="1"/>
            </p:cNvSpPr>
            <p:nvPr/>
          </p:nvSpPr>
          <p:spPr bwMode="auto">
            <a:xfrm flipV="1">
              <a:off x="1727" y="2038"/>
              <a:ext cx="227" cy="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62" name="Line 112"/>
            <p:cNvSpPr>
              <a:spLocks noChangeShapeType="1"/>
            </p:cNvSpPr>
            <p:nvPr/>
          </p:nvSpPr>
          <p:spPr bwMode="auto">
            <a:xfrm flipV="1">
              <a:off x="1961" y="1476"/>
              <a:ext cx="1" cy="59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63" name="Line 113"/>
            <p:cNvSpPr>
              <a:spLocks noChangeShapeType="1"/>
            </p:cNvSpPr>
            <p:nvPr/>
          </p:nvSpPr>
          <p:spPr bwMode="auto">
            <a:xfrm>
              <a:off x="1961" y="1712"/>
              <a:ext cx="154" cy="1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64" name="Line 114"/>
            <p:cNvSpPr>
              <a:spLocks noChangeShapeType="1"/>
            </p:cNvSpPr>
            <p:nvPr/>
          </p:nvSpPr>
          <p:spPr bwMode="auto">
            <a:xfrm flipH="1">
              <a:off x="1961" y="1476"/>
              <a:ext cx="77" cy="1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grpSp>
          <p:nvGrpSpPr>
            <p:cNvPr id="18465" name="Group 115"/>
            <p:cNvGrpSpPr>
              <a:grpSpLocks/>
            </p:cNvGrpSpPr>
            <p:nvPr/>
          </p:nvGrpSpPr>
          <p:grpSpPr bwMode="auto">
            <a:xfrm>
              <a:off x="2629" y="2657"/>
              <a:ext cx="231" cy="79"/>
              <a:chOff x="2352" y="2976"/>
              <a:chExt cx="288" cy="96"/>
            </a:xfrm>
          </p:grpSpPr>
          <p:sp>
            <p:nvSpPr>
              <p:cNvPr id="18473" name="Line 116"/>
              <p:cNvSpPr>
                <a:spLocks noChangeShapeType="1"/>
              </p:cNvSpPr>
              <p:nvPr/>
            </p:nvSpPr>
            <p:spPr bwMode="auto">
              <a:xfrm>
                <a:off x="2352" y="29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4" name="Line 117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5" name="Line 118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66" name="Line 119"/>
            <p:cNvSpPr>
              <a:spLocks noChangeShapeType="1"/>
            </p:cNvSpPr>
            <p:nvPr/>
          </p:nvSpPr>
          <p:spPr bwMode="auto">
            <a:xfrm>
              <a:off x="2751" y="2500"/>
              <a:ext cx="1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67" name="Line 120"/>
            <p:cNvSpPr>
              <a:spLocks noChangeShapeType="1"/>
            </p:cNvSpPr>
            <p:nvPr/>
          </p:nvSpPr>
          <p:spPr bwMode="auto">
            <a:xfrm flipH="1">
              <a:off x="1614" y="2303"/>
              <a:ext cx="34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68" name="Line 121"/>
            <p:cNvSpPr>
              <a:spLocks noChangeShapeType="1"/>
            </p:cNvSpPr>
            <p:nvPr/>
          </p:nvSpPr>
          <p:spPr bwMode="auto">
            <a:xfrm>
              <a:off x="1152" y="2185"/>
              <a:ext cx="4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69" name="Line 122"/>
            <p:cNvSpPr>
              <a:spLocks noChangeShapeType="1"/>
            </p:cNvSpPr>
            <p:nvPr/>
          </p:nvSpPr>
          <p:spPr bwMode="auto">
            <a:xfrm>
              <a:off x="2461" y="2185"/>
              <a:ext cx="308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70" name="Line 123"/>
            <p:cNvSpPr>
              <a:spLocks noChangeShapeType="1"/>
            </p:cNvSpPr>
            <p:nvPr/>
          </p:nvSpPr>
          <p:spPr bwMode="auto">
            <a:xfrm>
              <a:off x="2269" y="1476"/>
              <a:ext cx="1" cy="23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71" name="Line 124"/>
            <p:cNvSpPr>
              <a:spLocks noChangeShapeType="1"/>
            </p:cNvSpPr>
            <p:nvPr/>
          </p:nvSpPr>
          <p:spPr bwMode="auto">
            <a:xfrm>
              <a:off x="2269" y="1712"/>
              <a:ext cx="346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8472" name="Line 125"/>
            <p:cNvSpPr>
              <a:spLocks noChangeShapeType="1"/>
            </p:cNvSpPr>
            <p:nvPr/>
          </p:nvSpPr>
          <p:spPr bwMode="auto">
            <a:xfrm>
              <a:off x="2615" y="1712"/>
              <a:ext cx="1" cy="473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</p:grpSp>
      <p:sp>
        <p:nvSpPr>
          <p:cNvPr id="18439" name="Rectangle 126"/>
          <p:cNvSpPr>
            <a:spLocks noChangeArrowheads="1"/>
          </p:cNvSpPr>
          <p:nvPr/>
        </p:nvSpPr>
        <p:spPr bwMode="auto">
          <a:xfrm>
            <a:off x="304800" y="4114800"/>
            <a:ext cx="838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>
              <a:solidFill>
                <a:srgbClr val="000000"/>
              </a:solidFill>
            </a:endParaRPr>
          </a:p>
        </p:txBody>
      </p:sp>
      <p:sp>
        <p:nvSpPr>
          <p:cNvPr id="18440" name="Oval 127"/>
          <p:cNvSpPr>
            <a:spLocks noChangeArrowheads="1"/>
          </p:cNvSpPr>
          <p:nvPr/>
        </p:nvSpPr>
        <p:spPr bwMode="auto">
          <a:xfrm>
            <a:off x="914400" y="4724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srgbClr val="000000"/>
              </a:solidFill>
            </a:endParaRPr>
          </a:p>
        </p:txBody>
      </p:sp>
      <p:sp>
        <p:nvSpPr>
          <p:cNvPr id="18441" name="Oval 128"/>
          <p:cNvSpPr>
            <a:spLocks noChangeArrowheads="1"/>
          </p:cNvSpPr>
          <p:nvPr/>
        </p:nvSpPr>
        <p:spPr bwMode="auto">
          <a:xfrm>
            <a:off x="914400" y="5410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srgbClr val="000000"/>
              </a:solidFill>
            </a:endParaRPr>
          </a:p>
        </p:txBody>
      </p:sp>
      <p:sp>
        <p:nvSpPr>
          <p:cNvPr id="18442" name="Oval 129"/>
          <p:cNvSpPr>
            <a:spLocks noChangeArrowheads="1"/>
          </p:cNvSpPr>
          <p:nvPr/>
        </p:nvSpPr>
        <p:spPr bwMode="auto">
          <a:xfrm>
            <a:off x="914400" y="6019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srgbClr val="000000"/>
              </a:solidFill>
            </a:endParaRPr>
          </a:p>
        </p:txBody>
      </p:sp>
      <p:sp>
        <p:nvSpPr>
          <p:cNvPr id="18443" name="Text Box 130"/>
          <p:cNvSpPr txBox="1">
            <a:spLocks noChangeArrowheads="1"/>
          </p:cNvSpPr>
          <p:nvPr/>
        </p:nvSpPr>
        <p:spPr bwMode="auto">
          <a:xfrm>
            <a:off x="228600" y="4648200"/>
            <a:ext cx="549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+15V</a:t>
            </a:r>
          </a:p>
        </p:txBody>
      </p:sp>
      <p:sp>
        <p:nvSpPr>
          <p:cNvPr id="18444" name="Text Box 131"/>
          <p:cNvSpPr txBox="1">
            <a:spLocks noChangeArrowheads="1"/>
          </p:cNvSpPr>
          <p:nvPr/>
        </p:nvSpPr>
        <p:spPr bwMode="auto">
          <a:xfrm>
            <a:off x="304800" y="4114800"/>
            <a:ext cx="777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he-IL" b="1" u="sng" dirty="0">
                <a:solidFill>
                  <a:srgbClr val="000000"/>
                </a:solidFill>
              </a:rPr>
              <a:t>ספק </a:t>
            </a:r>
            <a:r>
              <a:rPr lang="he-IL" b="1" u="sng" dirty="0" err="1">
                <a:solidFill>
                  <a:srgbClr val="000000"/>
                </a:solidFill>
              </a:rPr>
              <a:t>כח</a:t>
            </a:r>
            <a:endParaRPr lang="en-US" b="1" u="sng" dirty="0">
              <a:solidFill>
                <a:srgbClr val="000000"/>
              </a:solidFill>
            </a:endParaRPr>
          </a:p>
        </p:txBody>
      </p:sp>
      <p:sp>
        <p:nvSpPr>
          <p:cNvPr id="18445" name="Text Box 132"/>
          <p:cNvSpPr txBox="1">
            <a:spLocks noChangeArrowheads="1"/>
          </p:cNvSpPr>
          <p:nvPr/>
        </p:nvSpPr>
        <p:spPr bwMode="auto">
          <a:xfrm>
            <a:off x="381000" y="5334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rtl="0"/>
            <a:r>
              <a:rPr lang="en-US" sz="1600">
                <a:solidFill>
                  <a:srgbClr val="000000"/>
                </a:solidFill>
              </a:rPr>
              <a:t>com</a:t>
            </a:r>
          </a:p>
        </p:txBody>
      </p:sp>
      <p:sp>
        <p:nvSpPr>
          <p:cNvPr id="18446" name="Text Box 133"/>
          <p:cNvSpPr txBox="1">
            <a:spLocks noChangeArrowheads="1"/>
          </p:cNvSpPr>
          <p:nvPr/>
        </p:nvSpPr>
        <p:spPr bwMode="auto">
          <a:xfrm>
            <a:off x="381000" y="5943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rtl="0"/>
            <a:r>
              <a:rPr lang="en-US" sz="1600">
                <a:solidFill>
                  <a:srgbClr val="339933"/>
                </a:solidFill>
              </a:rPr>
              <a:t>-15V</a:t>
            </a:r>
          </a:p>
        </p:txBody>
      </p:sp>
      <p:sp>
        <p:nvSpPr>
          <p:cNvPr id="50" name="Rectangle 58"/>
          <p:cNvSpPr txBox="1">
            <a:spLocks noChangeArrowheads="1"/>
          </p:cNvSpPr>
          <p:nvPr/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pitchFamily="34" charset="0"/>
                <a:cs typeface="David" pitchFamily="2" charset="-79"/>
              </a:defRPr>
            </a:lvl9pPr>
          </a:lstStyle>
          <a:p>
            <a:r>
              <a:rPr lang="he-IL" kern="0" dirty="0" smtClean="0"/>
              <a:t>מגברי שרת 2 - תזכורות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046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B5141A-BAB5-423B-962C-830C765DD05A}" type="slidenum">
              <a:rPr lang="he-IL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he-IL" dirty="0"/>
              <a:t>מגברי שרת </a:t>
            </a:r>
            <a:r>
              <a:rPr lang="he-IL" dirty="0" smtClean="0"/>
              <a:t>2 - תזכורות</a:t>
            </a:r>
            <a:endParaRPr lang="en-US" dirty="0" smtClean="0"/>
          </a:p>
        </p:txBody>
      </p:sp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769529"/>
            <a:ext cx="573503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קבוצה 20"/>
          <p:cNvGrpSpPr/>
          <p:nvPr/>
        </p:nvGrpSpPr>
        <p:grpSpPr>
          <a:xfrm>
            <a:off x="323528" y="3553505"/>
            <a:ext cx="914400" cy="1296144"/>
            <a:chOff x="463352" y="2348880"/>
            <a:chExt cx="914400" cy="2209800"/>
          </a:xfrm>
        </p:grpSpPr>
        <p:sp>
          <p:nvSpPr>
            <p:cNvPr id="13" name="Rectangle 126"/>
            <p:cNvSpPr>
              <a:spLocks noChangeArrowheads="1"/>
            </p:cNvSpPr>
            <p:nvPr/>
          </p:nvSpPr>
          <p:spPr bwMode="auto">
            <a:xfrm>
              <a:off x="539552" y="2348880"/>
              <a:ext cx="8382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4" name="Oval 127"/>
            <p:cNvSpPr>
              <a:spLocks noChangeArrowheads="1"/>
            </p:cNvSpPr>
            <p:nvPr/>
          </p:nvSpPr>
          <p:spPr bwMode="auto">
            <a:xfrm>
              <a:off x="1149152" y="295848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5" name="Oval 128"/>
            <p:cNvSpPr>
              <a:spLocks noChangeArrowheads="1"/>
            </p:cNvSpPr>
            <p:nvPr/>
          </p:nvSpPr>
          <p:spPr bwMode="auto">
            <a:xfrm>
              <a:off x="1149152" y="364428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6" name="Oval 129"/>
            <p:cNvSpPr>
              <a:spLocks noChangeArrowheads="1"/>
            </p:cNvSpPr>
            <p:nvPr/>
          </p:nvSpPr>
          <p:spPr bwMode="auto">
            <a:xfrm>
              <a:off x="1149152" y="425388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17" name="Text Box 130"/>
            <p:cNvSpPr txBox="1">
              <a:spLocks noChangeArrowheads="1"/>
            </p:cNvSpPr>
            <p:nvPr/>
          </p:nvSpPr>
          <p:spPr bwMode="auto">
            <a:xfrm>
              <a:off x="463352" y="2882280"/>
              <a:ext cx="54927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600">
                  <a:solidFill>
                    <a:srgbClr val="CC0000"/>
                  </a:solidFill>
                </a:rPr>
                <a:t>+15V</a:t>
              </a:r>
            </a:p>
          </p:txBody>
        </p:sp>
        <p:sp>
          <p:nvSpPr>
            <p:cNvPr id="18" name="Text Box 131"/>
            <p:cNvSpPr txBox="1">
              <a:spLocks noChangeArrowheads="1"/>
            </p:cNvSpPr>
            <p:nvPr/>
          </p:nvSpPr>
          <p:spPr bwMode="auto">
            <a:xfrm>
              <a:off x="539552" y="2348880"/>
              <a:ext cx="7778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he-IL" b="1" u="sng" dirty="0">
                  <a:solidFill>
                    <a:srgbClr val="000000"/>
                  </a:solidFill>
                </a:rPr>
                <a:t>ספק </a:t>
              </a:r>
              <a:r>
                <a:rPr lang="he-IL" b="1" u="sng" dirty="0" err="1">
                  <a:solidFill>
                    <a:srgbClr val="000000"/>
                  </a:solidFill>
                </a:rPr>
                <a:t>כח</a:t>
              </a:r>
              <a:endParaRPr lang="en-US" b="1" u="sng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615752" y="3568080"/>
              <a:ext cx="4572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rtl="0"/>
              <a:r>
                <a:rPr lang="en-US" sz="1600" dirty="0">
                  <a:solidFill>
                    <a:srgbClr val="000000"/>
                  </a:solidFill>
                </a:rPr>
                <a:t>com</a:t>
              </a:r>
            </a:p>
          </p:txBody>
        </p:sp>
        <p:sp>
          <p:nvSpPr>
            <p:cNvPr id="20" name="Text Box 133"/>
            <p:cNvSpPr txBox="1">
              <a:spLocks noChangeArrowheads="1"/>
            </p:cNvSpPr>
            <p:nvPr/>
          </p:nvSpPr>
          <p:spPr bwMode="auto">
            <a:xfrm>
              <a:off x="615752" y="4177680"/>
              <a:ext cx="4572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rtl="0"/>
              <a:r>
                <a:rPr lang="en-US" sz="1600">
                  <a:solidFill>
                    <a:srgbClr val="339933"/>
                  </a:solidFill>
                </a:rPr>
                <a:t>-15V</a:t>
              </a:r>
            </a:p>
          </p:txBody>
        </p:sp>
      </p:grpSp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561617"/>
            <a:ext cx="676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מלבן 22"/>
          <p:cNvSpPr/>
          <p:nvPr/>
        </p:nvSpPr>
        <p:spPr bwMode="auto">
          <a:xfrm>
            <a:off x="323528" y="5065673"/>
            <a:ext cx="1008112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he-IL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he-I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מחולל</a:t>
            </a:r>
          </a:p>
          <a:p>
            <a:pPr rtl="0"/>
            <a:r>
              <a:rPr lang="he-I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אותות</a:t>
            </a:r>
          </a:p>
        </p:txBody>
      </p:sp>
      <p:cxnSp>
        <p:nvCxnSpPr>
          <p:cNvPr id="43" name="מחבר ישר 42"/>
          <p:cNvCxnSpPr>
            <a:stCxn id="15" idx="7"/>
            <a:endCxn id="15" idx="7"/>
          </p:cNvCxnSpPr>
          <p:nvPr/>
        </p:nvCxnSpPr>
        <p:spPr bwMode="auto">
          <a:xfrm>
            <a:off x="1139410" y="4326405"/>
            <a:ext cx="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ישר 44"/>
          <p:cNvCxnSpPr/>
          <p:nvPr/>
        </p:nvCxnSpPr>
        <p:spPr bwMode="auto">
          <a:xfrm>
            <a:off x="2123728" y="4345593"/>
            <a:ext cx="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אליפסה 52"/>
          <p:cNvSpPr/>
          <p:nvPr/>
        </p:nvSpPr>
        <p:spPr bwMode="auto">
          <a:xfrm>
            <a:off x="1069851" y="5298465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אליפסה 53"/>
          <p:cNvSpPr/>
          <p:nvPr/>
        </p:nvSpPr>
        <p:spPr bwMode="auto">
          <a:xfrm>
            <a:off x="1115616" y="5353705"/>
            <a:ext cx="72008" cy="45719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אליפסה 55"/>
          <p:cNvSpPr/>
          <p:nvPr/>
        </p:nvSpPr>
        <p:spPr bwMode="auto">
          <a:xfrm>
            <a:off x="1979712" y="4129569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אליפסה 56"/>
          <p:cNvSpPr/>
          <p:nvPr/>
        </p:nvSpPr>
        <p:spPr bwMode="auto">
          <a:xfrm>
            <a:off x="1979712" y="4345593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1979712" y="4561617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rgbClr val="33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אליפסה 58"/>
          <p:cNvSpPr/>
          <p:nvPr/>
        </p:nvSpPr>
        <p:spPr bwMode="auto">
          <a:xfrm>
            <a:off x="1979712" y="5209689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אליפסה 59"/>
          <p:cNvSpPr/>
          <p:nvPr/>
        </p:nvSpPr>
        <p:spPr bwMode="auto">
          <a:xfrm>
            <a:off x="1979712" y="5425713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מחבר ישר 61"/>
          <p:cNvCxnSpPr>
            <a:stCxn id="14" idx="5"/>
            <a:endCxn id="56" idx="2"/>
          </p:cNvCxnSpPr>
          <p:nvPr/>
        </p:nvCxnSpPr>
        <p:spPr bwMode="auto">
          <a:xfrm>
            <a:off x="1139410" y="3987360"/>
            <a:ext cx="840302" cy="2142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מחבר ישר 66"/>
          <p:cNvCxnSpPr>
            <a:stCxn id="15" idx="6"/>
            <a:endCxn id="57" idx="2"/>
          </p:cNvCxnSpPr>
          <p:nvPr/>
        </p:nvCxnSpPr>
        <p:spPr bwMode="auto">
          <a:xfrm>
            <a:off x="1161728" y="4358009"/>
            <a:ext cx="817984" cy="595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מחבר ישר 70"/>
          <p:cNvCxnSpPr>
            <a:stCxn id="16" idx="7"/>
            <a:endCxn id="58" idx="2"/>
          </p:cNvCxnSpPr>
          <p:nvPr/>
        </p:nvCxnSpPr>
        <p:spPr bwMode="auto">
          <a:xfrm flipV="1">
            <a:off x="1139410" y="4633625"/>
            <a:ext cx="840302" cy="503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מחבר ישר 72"/>
          <p:cNvCxnSpPr>
            <a:stCxn id="54" idx="7"/>
            <a:endCxn id="59" idx="2"/>
          </p:cNvCxnSpPr>
          <p:nvPr/>
        </p:nvCxnSpPr>
        <p:spPr bwMode="auto">
          <a:xfrm flipV="1">
            <a:off x="1177079" y="5281697"/>
            <a:ext cx="802633" cy="78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מחבר ישר 73"/>
          <p:cNvCxnSpPr>
            <a:stCxn id="54" idx="5"/>
          </p:cNvCxnSpPr>
          <p:nvPr/>
        </p:nvCxnSpPr>
        <p:spPr bwMode="auto">
          <a:xfrm>
            <a:off x="1177079" y="5392729"/>
            <a:ext cx="813178" cy="1049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מחבר ישר 79"/>
          <p:cNvCxnSpPr>
            <a:stCxn id="56" idx="6"/>
          </p:cNvCxnSpPr>
          <p:nvPr/>
        </p:nvCxnSpPr>
        <p:spPr bwMode="auto">
          <a:xfrm flipV="1">
            <a:off x="2123728" y="3985553"/>
            <a:ext cx="1008112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מחבר ישר 81"/>
          <p:cNvCxnSpPr>
            <a:stCxn id="58" idx="4"/>
          </p:cNvCxnSpPr>
          <p:nvPr/>
        </p:nvCxnSpPr>
        <p:spPr bwMode="auto">
          <a:xfrm>
            <a:off x="2051720" y="4705633"/>
            <a:ext cx="936104" cy="93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993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מחבר ישר 85"/>
          <p:cNvCxnSpPr>
            <a:stCxn id="57" idx="6"/>
          </p:cNvCxnSpPr>
          <p:nvPr/>
        </p:nvCxnSpPr>
        <p:spPr bwMode="auto">
          <a:xfrm>
            <a:off x="2123728" y="4417601"/>
            <a:ext cx="936104" cy="1080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מחבר ישר 87"/>
          <p:cNvCxnSpPr>
            <a:stCxn id="57" idx="6"/>
          </p:cNvCxnSpPr>
          <p:nvPr/>
        </p:nvCxnSpPr>
        <p:spPr bwMode="auto">
          <a:xfrm flipV="1">
            <a:off x="2123728" y="3913545"/>
            <a:ext cx="936104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מחבר ישר 91"/>
          <p:cNvCxnSpPr>
            <a:stCxn id="60" idx="6"/>
          </p:cNvCxnSpPr>
          <p:nvPr/>
        </p:nvCxnSpPr>
        <p:spPr bwMode="auto">
          <a:xfrm>
            <a:off x="2123728" y="5497721"/>
            <a:ext cx="10081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מחבר ישר 94"/>
          <p:cNvCxnSpPr>
            <a:stCxn id="59" idx="6"/>
          </p:cNvCxnSpPr>
          <p:nvPr/>
        </p:nvCxnSpPr>
        <p:spPr bwMode="auto">
          <a:xfrm flipV="1">
            <a:off x="2123728" y="4921657"/>
            <a:ext cx="1224136" cy="3600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מלבן 95"/>
          <p:cNvSpPr/>
          <p:nvPr/>
        </p:nvSpPr>
        <p:spPr bwMode="auto">
          <a:xfrm>
            <a:off x="1691680" y="3481497"/>
            <a:ext cx="6984776" cy="2880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מחבר ישר 97"/>
          <p:cNvCxnSpPr/>
          <p:nvPr/>
        </p:nvCxnSpPr>
        <p:spPr bwMode="auto">
          <a:xfrm>
            <a:off x="3347864" y="3985553"/>
            <a:ext cx="72008" cy="6480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מחבר ישר 99"/>
          <p:cNvCxnSpPr/>
          <p:nvPr/>
        </p:nvCxnSpPr>
        <p:spPr bwMode="auto">
          <a:xfrm>
            <a:off x="3563888" y="4849649"/>
            <a:ext cx="0" cy="72008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מחבר ישר 107"/>
          <p:cNvCxnSpPr/>
          <p:nvPr/>
        </p:nvCxnSpPr>
        <p:spPr bwMode="auto">
          <a:xfrm>
            <a:off x="3635896" y="3913545"/>
            <a:ext cx="0" cy="72008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מחבר ישר 110"/>
          <p:cNvCxnSpPr/>
          <p:nvPr/>
        </p:nvCxnSpPr>
        <p:spPr bwMode="auto">
          <a:xfrm>
            <a:off x="4572000" y="3913545"/>
            <a:ext cx="0" cy="72008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מחבר ישר 111"/>
          <p:cNvCxnSpPr/>
          <p:nvPr/>
        </p:nvCxnSpPr>
        <p:spPr bwMode="auto">
          <a:xfrm>
            <a:off x="4427984" y="4921657"/>
            <a:ext cx="0" cy="72008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מחבר ישר 112"/>
          <p:cNvCxnSpPr/>
          <p:nvPr/>
        </p:nvCxnSpPr>
        <p:spPr bwMode="auto">
          <a:xfrm>
            <a:off x="4355976" y="3985553"/>
            <a:ext cx="0" cy="6480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מחבר ישר 118"/>
          <p:cNvCxnSpPr/>
          <p:nvPr/>
        </p:nvCxnSpPr>
        <p:spPr bwMode="auto">
          <a:xfrm>
            <a:off x="3635896" y="4849649"/>
            <a:ext cx="288032" cy="21602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מחבר ישר 120"/>
          <p:cNvCxnSpPr/>
          <p:nvPr/>
        </p:nvCxnSpPr>
        <p:spPr bwMode="auto">
          <a:xfrm flipV="1">
            <a:off x="3923928" y="4921657"/>
            <a:ext cx="360040" cy="14401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863" y="4280059"/>
            <a:ext cx="676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מלבן 128"/>
          <p:cNvSpPr/>
          <p:nvPr/>
        </p:nvSpPr>
        <p:spPr bwMode="auto">
          <a:xfrm>
            <a:off x="323528" y="5929769"/>
            <a:ext cx="1008112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he-IL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he-I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סקופ</a:t>
            </a:r>
          </a:p>
        </p:txBody>
      </p:sp>
      <p:sp>
        <p:nvSpPr>
          <p:cNvPr id="137" name="אליפסה 136"/>
          <p:cNvSpPr/>
          <p:nvPr/>
        </p:nvSpPr>
        <p:spPr bwMode="auto">
          <a:xfrm>
            <a:off x="1080396" y="5979521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אליפסה 137"/>
          <p:cNvSpPr/>
          <p:nvPr/>
        </p:nvSpPr>
        <p:spPr bwMode="auto">
          <a:xfrm>
            <a:off x="1126161" y="6034761"/>
            <a:ext cx="72008" cy="45719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אליפסה 138"/>
          <p:cNvSpPr/>
          <p:nvPr/>
        </p:nvSpPr>
        <p:spPr bwMode="auto">
          <a:xfrm>
            <a:off x="1990257" y="5890745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אליפסה 139"/>
          <p:cNvSpPr/>
          <p:nvPr/>
        </p:nvSpPr>
        <p:spPr bwMode="auto">
          <a:xfrm>
            <a:off x="1990257" y="6106769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0"/>
            <a:endParaRPr 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1" name="מחבר ישר 140"/>
          <p:cNvCxnSpPr>
            <a:stCxn id="138" idx="7"/>
            <a:endCxn id="139" idx="2"/>
          </p:cNvCxnSpPr>
          <p:nvPr/>
        </p:nvCxnSpPr>
        <p:spPr bwMode="auto">
          <a:xfrm flipV="1">
            <a:off x="1187624" y="5962753"/>
            <a:ext cx="802633" cy="787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מחבר ישר 141"/>
          <p:cNvCxnSpPr>
            <a:stCxn id="138" idx="5"/>
          </p:cNvCxnSpPr>
          <p:nvPr/>
        </p:nvCxnSpPr>
        <p:spPr bwMode="auto">
          <a:xfrm>
            <a:off x="1187624" y="6073785"/>
            <a:ext cx="813178" cy="1049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מחבר ישר 143"/>
          <p:cNvCxnSpPr>
            <a:stCxn id="139" idx="7"/>
          </p:cNvCxnSpPr>
          <p:nvPr/>
        </p:nvCxnSpPr>
        <p:spPr bwMode="auto">
          <a:xfrm flipV="1">
            <a:off x="2113182" y="4993665"/>
            <a:ext cx="1306690" cy="9181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מחבר ישר 144"/>
          <p:cNvCxnSpPr>
            <a:stCxn id="140" idx="6"/>
          </p:cNvCxnSpPr>
          <p:nvPr/>
        </p:nvCxnSpPr>
        <p:spPr bwMode="auto">
          <a:xfrm flipV="1">
            <a:off x="2134273" y="5497721"/>
            <a:ext cx="1213591" cy="681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85800" y="949936"/>
            <a:ext cx="8150408" cy="25699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rgbClr val="000000"/>
                </a:solidFill>
              </a:rPr>
              <a:t> 3. </a:t>
            </a:r>
            <a:r>
              <a:rPr lang="he-IL" sz="2000" b="1" u="sng" dirty="0" smtClean="0">
                <a:solidFill>
                  <a:srgbClr val="000000"/>
                </a:solidFill>
              </a:rPr>
              <a:t>תזכורת: חיבור מכשירים למטריצה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b="1" u="sng" dirty="0" smtClean="0">
                <a:solidFill>
                  <a:srgbClr val="000000"/>
                </a:solidFill>
              </a:rPr>
              <a:t>מתחי הספק </a:t>
            </a:r>
            <a:r>
              <a:rPr lang="he-IL" dirty="0" smtClean="0">
                <a:solidFill>
                  <a:srgbClr val="000000"/>
                </a:solidFill>
              </a:rPr>
              <a:t>יחוברו אל קווי ההזנה - לחורים של פסי האורך, המקבילים לפסים</a:t>
            </a:r>
          </a:p>
          <a:p>
            <a:r>
              <a:rPr lang="he-IL" dirty="0" smtClean="0">
                <a:solidFill>
                  <a:srgbClr val="000000"/>
                </a:solidFill>
              </a:rPr>
              <a:t>    האדומים (המתח החיובי או השלילי) והכחולים (מתח הייחוס). </a:t>
            </a:r>
          </a:p>
          <a:p>
            <a:r>
              <a:rPr lang="he-IL" dirty="0">
                <a:solidFill>
                  <a:srgbClr val="000000"/>
                </a:solidFill>
              </a:rPr>
              <a:t> </a:t>
            </a:r>
            <a:r>
              <a:rPr lang="he-IL" dirty="0" smtClean="0">
                <a:solidFill>
                  <a:srgbClr val="000000"/>
                </a:solidFill>
              </a:rPr>
              <a:t>   מפסים אלו יועברו מתחי ההזנה לרכיבים שימוקמו בין פסים אלו.</a:t>
            </a:r>
          </a:p>
          <a:p>
            <a:pPr algn="ctr">
              <a:spcBef>
                <a:spcPts val="600"/>
              </a:spcBef>
            </a:pPr>
            <a:r>
              <a:rPr lang="he-IL" b="1" u="sng" dirty="0" smtClean="0">
                <a:solidFill>
                  <a:srgbClr val="C00000"/>
                </a:solidFill>
              </a:rPr>
              <a:t>חשוב</a:t>
            </a:r>
            <a:r>
              <a:rPr lang="he-IL" b="1" dirty="0" smtClean="0">
                <a:solidFill>
                  <a:srgbClr val="C00000"/>
                </a:solidFill>
              </a:rPr>
              <a:t>! </a:t>
            </a:r>
            <a:r>
              <a:rPr lang="he-IL" dirty="0" smtClean="0">
                <a:solidFill>
                  <a:srgbClr val="C00000"/>
                </a:solidFill>
              </a:rPr>
              <a:t>בבניית המעגלים בניסוי זה חייבים </a:t>
            </a:r>
            <a:r>
              <a:rPr lang="he-IL" dirty="0">
                <a:solidFill>
                  <a:srgbClr val="C00000"/>
                </a:solidFill>
              </a:rPr>
              <a:t>להקפיד על </a:t>
            </a:r>
            <a:r>
              <a:rPr lang="he-IL" dirty="0" smtClean="0">
                <a:solidFill>
                  <a:srgbClr val="C00000"/>
                </a:solidFill>
              </a:rPr>
              <a:t>חיבור מתחי האספקה לקווי ההזנה (</a:t>
            </a:r>
            <a:r>
              <a:rPr lang="he-IL" b="1" u="sng" dirty="0" smtClean="0">
                <a:solidFill>
                  <a:srgbClr val="C00000"/>
                </a:solidFill>
              </a:rPr>
              <a:t>קו מתח וקו אדמה</a:t>
            </a:r>
            <a:r>
              <a:rPr lang="he-IL" dirty="0" smtClean="0">
                <a:solidFill>
                  <a:srgbClr val="C00000"/>
                </a:solidFill>
              </a:rPr>
              <a:t>) כדי </a:t>
            </a:r>
            <a:r>
              <a:rPr lang="he-IL" dirty="0">
                <a:solidFill>
                  <a:srgbClr val="C00000"/>
                </a:solidFill>
              </a:rPr>
              <a:t>שאפשר יהיה לחבר </a:t>
            </a:r>
            <a:r>
              <a:rPr lang="he-IL" dirty="0" smtClean="0">
                <a:solidFill>
                  <a:srgbClr val="C00000"/>
                </a:solidFill>
              </a:rPr>
              <a:t>את </a:t>
            </a:r>
            <a:r>
              <a:rPr lang="he-IL" dirty="0">
                <a:solidFill>
                  <a:srgbClr val="C00000"/>
                </a:solidFill>
              </a:rPr>
              <a:t>קבלי </a:t>
            </a:r>
            <a:r>
              <a:rPr lang="he-IL" dirty="0" smtClean="0">
                <a:solidFill>
                  <a:srgbClr val="C00000"/>
                </a:solidFill>
              </a:rPr>
              <a:t>הסינון על קווים אלה בתרגיל האחרון!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b="1" u="sng" dirty="0" smtClean="0">
                <a:solidFill>
                  <a:srgbClr val="000000"/>
                </a:solidFill>
              </a:rPr>
              <a:t>האותות</a:t>
            </a:r>
            <a:r>
              <a:rPr lang="he-IL" dirty="0" smtClean="0">
                <a:solidFill>
                  <a:srgbClr val="000000"/>
                </a:solidFill>
              </a:rPr>
              <a:t> מהמחולל ואל מכשירי המדידה יתחברו ישירות משקעי הכניסה (הבננות) לרכיבים המורכבים על המטריצה.</a:t>
            </a:r>
            <a:endParaRPr lang="he-I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21B27D-EBB9-4B64-AB02-D32283C11B5A}" type="slidenum">
              <a:rPr lang="he-IL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608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0BB57527-3FFF-4C7B-A22C-AA6090E3542F}" type="slidenum">
              <a:rPr lang="he-IL" sz="1400"/>
              <a:pPr rtl="0"/>
              <a:t>5</a:t>
            </a:fld>
            <a:endParaRPr lang="en-US" sz="1400"/>
          </a:p>
        </p:txBody>
      </p:sp>
      <p:sp>
        <p:nvSpPr>
          <p:cNvPr id="22609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6AFB9AD-8C1F-4D28-AAD9-F6F83AC64242}" type="slidenum">
              <a:rPr lang="he-IL" sz="1400"/>
              <a:pPr rtl="0"/>
              <a:t>5</a:t>
            </a:fld>
            <a:endParaRPr lang="en-US" sz="1400"/>
          </a:p>
        </p:txBody>
      </p:sp>
      <p:sp>
        <p:nvSpPr>
          <p:cNvPr id="22610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9D79FB29-989A-424D-814F-4CE9E1CE3E82}" type="slidenum">
              <a:rPr lang="he-IL" sz="1400"/>
              <a:pPr rtl="0"/>
              <a:t>5</a:t>
            </a:fld>
            <a:endParaRPr lang="en-US" sz="1400"/>
          </a:p>
        </p:txBody>
      </p:sp>
      <p:sp>
        <p:nvSpPr>
          <p:cNvPr id="22611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75C60C9-FC43-4FA7-BF18-21AB1FA8EB9A}" type="slidenum">
              <a:rPr lang="he-IL" sz="1400"/>
              <a:pPr rtl="0"/>
              <a:t>5</a:t>
            </a:fld>
            <a:endParaRPr lang="en-US" sz="1400"/>
          </a:p>
        </p:txBody>
      </p:sp>
      <p:sp>
        <p:nvSpPr>
          <p:cNvPr id="22612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03F043A8-9911-4051-805B-BF2A174F706E}" type="slidenum">
              <a:rPr lang="he-IL" sz="1400"/>
              <a:pPr rtl="0"/>
              <a:t>5</a:t>
            </a:fld>
            <a:endParaRPr lang="en-US" sz="1400"/>
          </a:p>
        </p:txBody>
      </p:sp>
      <p:sp>
        <p:nvSpPr>
          <p:cNvPr id="22613" name="מציין מיקום של מספר שקופית 4"/>
          <p:cNvSpPr txBox="1">
            <a:spLocks noGrp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05A67578-A101-4A40-800C-C20F523A2E53}" type="slidenum">
              <a:rPr lang="he-IL" sz="1400"/>
              <a:pPr rtl="0"/>
              <a:t>5</a:t>
            </a:fld>
            <a:endParaRPr lang="en-US" sz="1400"/>
          </a:p>
        </p:txBody>
      </p:sp>
      <p:sp>
        <p:nvSpPr>
          <p:cNvPr id="22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17" name="Rectangle 9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20" name="Rectangle 24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2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22" name="Text Box 4"/>
          <p:cNvSpPr txBox="1">
            <a:spLocks noChangeArrowheads="1"/>
          </p:cNvSpPr>
          <p:nvPr/>
        </p:nvSpPr>
        <p:spPr bwMode="auto">
          <a:xfrm>
            <a:off x="1327320" y="228600"/>
            <a:ext cx="6572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e-IL" sz="36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מגברי שרת </a:t>
            </a:r>
            <a:r>
              <a:rPr lang="he-IL" sz="3600" dirty="0" smtClean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- 2 </a:t>
            </a:r>
            <a:r>
              <a:rPr lang="he-IL" sz="36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- משווה עם היסטרזיס</a:t>
            </a:r>
            <a:endParaRPr lang="en-US" sz="360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724400" y="838200"/>
            <a:ext cx="413067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sz="2400" b="1" u="sng" dirty="0" smtClean="0"/>
              <a:t>מעגל 1 – משווה עם היסטרזיס </a:t>
            </a:r>
            <a:endParaRPr lang="he-IL" sz="2400" b="1" u="sng" dirty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בנה את מעגל המשווה הבא: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983969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 smtClean="0">
                <a:solidFill>
                  <a:srgbClr val="CC0000"/>
                </a:solidFill>
              </a:rPr>
              <a:t>שים </a:t>
            </a:r>
            <a:r>
              <a:rPr lang="he-IL" dirty="0">
                <a:solidFill>
                  <a:srgbClr val="CC0000"/>
                </a:solidFill>
              </a:rPr>
              <a:t>לב! </a:t>
            </a:r>
            <a:r>
              <a:rPr lang="he-IL" dirty="0" smtClean="0">
                <a:solidFill>
                  <a:srgbClr val="CC0000"/>
                </a:solidFill>
              </a:rPr>
              <a:t>בנה את </a:t>
            </a:r>
            <a:r>
              <a:rPr lang="he-IL" dirty="0">
                <a:solidFill>
                  <a:srgbClr val="CC0000"/>
                </a:solidFill>
              </a:rPr>
              <a:t>המעגל </a:t>
            </a:r>
            <a:r>
              <a:rPr lang="he-IL" dirty="0" smtClean="0">
                <a:solidFill>
                  <a:srgbClr val="CC0000"/>
                </a:solidFill>
              </a:rPr>
              <a:t>הראשון לכיוון קצה המטריצה כאשר תושבת מגברי </a:t>
            </a:r>
            <a:r>
              <a:rPr lang="he-IL" dirty="0">
                <a:solidFill>
                  <a:srgbClr val="CC0000"/>
                </a:solidFill>
              </a:rPr>
              <a:t>השרת  </a:t>
            </a:r>
            <a:r>
              <a:rPr lang="he-IL" dirty="0" smtClean="0">
                <a:solidFill>
                  <a:srgbClr val="CC0000"/>
                </a:solidFill>
              </a:rPr>
              <a:t>בערך במרכזה. שמור </a:t>
            </a:r>
            <a:r>
              <a:rPr lang="he-IL" dirty="0">
                <a:solidFill>
                  <a:srgbClr val="CC0000"/>
                </a:solidFill>
              </a:rPr>
              <a:t>על רווחים  בין </a:t>
            </a:r>
            <a:r>
              <a:rPr lang="he-IL" dirty="0" smtClean="0">
                <a:solidFill>
                  <a:srgbClr val="CC0000"/>
                </a:solidFill>
              </a:rPr>
              <a:t>החלקים.</a:t>
            </a:r>
          </a:p>
          <a:p>
            <a:pPr algn="ctr"/>
            <a:r>
              <a:rPr lang="he-IL" dirty="0" smtClean="0">
                <a:solidFill>
                  <a:srgbClr val="CC0000"/>
                </a:solidFill>
              </a:rPr>
              <a:t>זכור! לא לפרק את המעגל בסוף תרגיל זה!</a:t>
            </a: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21" name="Picture 20" descr="U:\מגברי שרת\שרת 3\מתח כניסה משולש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4465637" cy="15279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181600" y="3781996"/>
            <a:ext cx="35740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חבר לכניסת המעגל מתח משולש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חבר מתח מבוא לערוץ </a:t>
            </a:r>
            <a:r>
              <a:rPr lang="he-IL" dirty="0"/>
              <a:t>1 </a:t>
            </a:r>
            <a:r>
              <a:rPr lang="he-IL" dirty="0" smtClean="0"/>
              <a:t>ומתח מוצא לערוץ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הצג את אותות על הסקופ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בצע מדידות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שים לב שיש היסטרזיס באות המוצא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08" y="5006366"/>
            <a:ext cx="2360492" cy="1535533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8" r="48323"/>
          <a:stretch/>
        </p:blipFill>
        <p:spPr bwMode="auto">
          <a:xfrm>
            <a:off x="417871" y="930908"/>
            <a:ext cx="3313846" cy="24947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 Box 10"/>
          <p:cNvSpPr txBox="1"/>
          <p:nvPr/>
        </p:nvSpPr>
        <p:spPr>
          <a:xfrm>
            <a:off x="3634334" y="1498600"/>
            <a:ext cx="501650" cy="330200"/>
          </a:xfrm>
          <a:prstGeom prst="ellipse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 Box 17"/>
          <p:cNvSpPr txBox="1"/>
          <p:nvPr/>
        </p:nvSpPr>
        <p:spPr>
          <a:xfrm>
            <a:off x="3731717" y="3058953"/>
            <a:ext cx="501650" cy="330200"/>
          </a:xfrm>
          <a:prstGeom prst="ellipse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21B27D-EBB9-4B64-AB02-D32283C11B5A}" type="slidenum">
              <a:rPr lang="he-IL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608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0BB57527-3FFF-4C7B-A22C-AA6090E3542F}" type="slidenum">
              <a:rPr lang="he-IL" sz="1400"/>
              <a:pPr rtl="0"/>
              <a:t>6</a:t>
            </a:fld>
            <a:endParaRPr lang="en-US" sz="1400"/>
          </a:p>
        </p:txBody>
      </p:sp>
      <p:sp>
        <p:nvSpPr>
          <p:cNvPr id="22609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6AFB9AD-8C1F-4D28-AAD9-F6F83AC64242}" type="slidenum">
              <a:rPr lang="he-IL" sz="1400"/>
              <a:pPr rtl="0"/>
              <a:t>6</a:t>
            </a:fld>
            <a:endParaRPr lang="en-US" sz="1400"/>
          </a:p>
        </p:txBody>
      </p:sp>
      <p:sp>
        <p:nvSpPr>
          <p:cNvPr id="22610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9D79FB29-989A-424D-814F-4CE9E1CE3E82}" type="slidenum">
              <a:rPr lang="he-IL" sz="1400"/>
              <a:pPr rtl="0"/>
              <a:t>6</a:t>
            </a:fld>
            <a:endParaRPr lang="en-US" sz="1400"/>
          </a:p>
        </p:txBody>
      </p:sp>
      <p:sp>
        <p:nvSpPr>
          <p:cNvPr id="22611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75C60C9-FC43-4FA7-BF18-21AB1FA8EB9A}" type="slidenum">
              <a:rPr lang="he-IL" sz="1400"/>
              <a:pPr rtl="0"/>
              <a:t>6</a:t>
            </a:fld>
            <a:endParaRPr lang="en-US" sz="1400"/>
          </a:p>
        </p:txBody>
      </p:sp>
      <p:sp>
        <p:nvSpPr>
          <p:cNvPr id="22612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03F043A8-9911-4051-805B-BF2A174F706E}" type="slidenum">
              <a:rPr lang="he-IL" sz="1400"/>
              <a:pPr rtl="0"/>
              <a:t>6</a:t>
            </a:fld>
            <a:endParaRPr lang="en-US" sz="1400"/>
          </a:p>
        </p:txBody>
      </p:sp>
      <p:sp>
        <p:nvSpPr>
          <p:cNvPr id="22613" name="מציין מיקום של מספר שקופית 4"/>
          <p:cNvSpPr txBox="1">
            <a:spLocks noGrp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05A67578-A101-4A40-800C-C20F523A2E53}" type="slidenum">
              <a:rPr lang="he-IL" sz="1400"/>
              <a:pPr rtl="0"/>
              <a:t>6</a:t>
            </a:fld>
            <a:endParaRPr lang="en-US" sz="1400"/>
          </a:p>
        </p:txBody>
      </p:sp>
      <p:sp>
        <p:nvSpPr>
          <p:cNvPr id="22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17" name="Rectangle 9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20" name="Rectangle 24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2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rtl="0"/>
            <a:endParaRPr lang="he-IL"/>
          </a:p>
        </p:txBody>
      </p:sp>
      <p:sp>
        <p:nvSpPr>
          <p:cNvPr id="22622" name="Text Box 4"/>
          <p:cNvSpPr txBox="1">
            <a:spLocks noChangeArrowheads="1"/>
          </p:cNvSpPr>
          <p:nvPr/>
        </p:nvSpPr>
        <p:spPr bwMode="auto">
          <a:xfrm>
            <a:off x="684518" y="228600"/>
            <a:ext cx="785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e-IL" sz="36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מגברי שרת </a:t>
            </a:r>
            <a:r>
              <a:rPr lang="he-IL" sz="3600" dirty="0" smtClean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2 - </a:t>
            </a:r>
            <a:r>
              <a:rPr lang="he-IL" sz="3600" dirty="0">
                <a:solidFill>
                  <a:srgbClr val="000099"/>
                </a:solidFill>
              </a:rPr>
              <a:t>משווה עם </a:t>
            </a:r>
            <a:r>
              <a:rPr lang="he-IL" sz="3600" dirty="0" smtClean="0">
                <a:solidFill>
                  <a:srgbClr val="000099"/>
                </a:solidFill>
              </a:rPr>
              <a:t>היסטרזיס (המשך)</a:t>
            </a:r>
            <a:endParaRPr lang="en-US" sz="360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029200" y="838200"/>
            <a:ext cx="382587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sz="2400" b="1" u="sng" dirty="0" smtClean="0"/>
              <a:t>היסטרזיס </a:t>
            </a:r>
            <a:endParaRPr lang="he-IL" sz="2400" b="1" u="sng" dirty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36617" y="1330642"/>
            <a:ext cx="454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הסבר כיצד רואים שיש היסטרזיס באות המוצא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6" y="1079319"/>
            <a:ext cx="3008833" cy="19572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3448" y="2215931"/>
            <a:ext cx="4171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/>
            <a:r>
              <a:rPr lang="he-IL" dirty="0" smtClean="0"/>
              <a:t>•   עבור </a:t>
            </a:r>
            <a:r>
              <a:rPr lang="he-IL" dirty="0"/>
              <a:t>למצב </a:t>
            </a:r>
            <a:r>
              <a:rPr lang="he-IL" dirty="0" smtClean="0"/>
              <a:t>תצוגה של</a:t>
            </a:r>
            <a:r>
              <a:rPr lang="en-US" dirty="0" smtClean="0"/>
              <a:t>X-Y </a:t>
            </a:r>
            <a:r>
              <a:rPr lang="he-IL" dirty="0" smtClean="0"/>
              <a:t> בסקופ </a:t>
            </a:r>
            <a:r>
              <a:rPr lang="he-IL" dirty="0"/>
              <a:t>להצגת אופיין </a:t>
            </a:r>
            <a:r>
              <a:rPr lang="he-IL" dirty="0" smtClean="0"/>
              <a:t>מעבר של המעגל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52600" y="2916554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>
                <a:solidFill>
                  <a:srgbClr val="000099"/>
                </a:solidFill>
              </a:rPr>
              <a:t>לעבור למצב </a:t>
            </a:r>
            <a:r>
              <a:rPr lang="en-US" dirty="0" smtClean="0">
                <a:solidFill>
                  <a:srgbClr val="000099"/>
                </a:solidFill>
              </a:rPr>
              <a:t>Y</a:t>
            </a:r>
            <a:r>
              <a:rPr lang="he-IL" dirty="0" smtClean="0">
                <a:solidFill>
                  <a:srgbClr val="000099"/>
                </a:solidFill>
              </a:rPr>
              <a:t>-</a:t>
            </a:r>
            <a:r>
              <a:rPr lang="en-US" dirty="0" smtClean="0">
                <a:solidFill>
                  <a:srgbClr val="000099"/>
                </a:solidFill>
              </a:rPr>
              <a:t>X</a:t>
            </a:r>
            <a:r>
              <a:rPr lang="he-IL" dirty="0" smtClean="0">
                <a:solidFill>
                  <a:srgbClr val="000099"/>
                </a:solidFill>
              </a:rPr>
              <a:t> בסקופ: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rgbClr val="000099"/>
                </a:solidFill>
              </a:rPr>
              <a:t>לחיצה </a:t>
            </a:r>
            <a:r>
              <a:rPr lang="he-IL" dirty="0">
                <a:solidFill>
                  <a:srgbClr val="000099"/>
                </a:solidFill>
              </a:rPr>
              <a:t>על המקש </a:t>
            </a:r>
            <a:r>
              <a:rPr lang="en-US" dirty="0" err="1">
                <a:solidFill>
                  <a:srgbClr val="000099"/>
                </a:solidFill>
              </a:rPr>
              <a:t>Horiz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he-IL" dirty="0" smtClean="0">
                <a:solidFill>
                  <a:srgbClr val="000099"/>
                </a:solidFill>
              </a:rPr>
              <a:t> בחלקו </a:t>
            </a:r>
            <a:r>
              <a:rPr lang="he-IL" dirty="0">
                <a:solidFill>
                  <a:srgbClr val="000099"/>
                </a:solidFill>
              </a:rPr>
              <a:t>העליון של פאנל הסקופ. </a:t>
            </a:r>
            <a:endParaRPr lang="he-IL" dirty="0" smtClean="0">
              <a:solidFill>
                <a:srgbClr val="0000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rgbClr val="000099"/>
                </a:solidFill>
              </a:rPr>
              <a:t>בחירת המצב </a:t>
            </a:r>
            <a:r>
              <a:rPr lang="en-US" dirty="0">
                <a:solidFill>
                  <a:srgbClr val="000099"/>
                </a:solidFill>
              </a:rPr>
              <a:t>Y</a:t>
            </a:r>
            <a:r>
              <a:rPr lang="he-IL" dirty="0">
                <a:solidFill>
                  <a:srgbClr val="000099"/>
                </a:solidFill>
              </a:rPr>
              <a:t>-</a:t>
            </a:r>
            <a:r>
              <a:rPr lang="en-US" dirty="0" smtClean="0">
                <a:solidFill>
                  <a:srgbClr val="000099"/>
                </a:solidFill>
              </a:rPr>
              <a:t>X</a:t>
            </a:r>
            <a:r>
              <a:rPr lang="he-IL" dirty="0" smtClean="0">
                <a:solidFill>
                  <a:srgbClr val="000099"/>
                </a:solidFill>
              </a:rPr>
              <a:t> מהתפריט</a:t>
            </a:r>
            <a:endParaRPr lang="he-IL" dirty="0">
              <a:solidFill>
                <a:srgbClr val="000099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5" r="17640"/>
          <a:stretch/>
        </p:blipFill>
        <p:spPr bwMode="auto">
          <a:xfrm>
            <a:off x="304367" y="3766955"/>
            <a:ext cx="4032250" cy="2622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667573" y="4133671"/>
            <a:ext cx="4171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/>
            <a:r>
              <a:rPr lang="he-IL" dirty="0" smtClean="0"/>
              <a:t>•   עבור </a:t>
            </a:r>
            <a:r>
              <a:rPr lang="he-IL" dirty="0"/>
              <a:t>למצב </a:t>
            </a:r>
            <a:r>
              <a:rPr lang="he-IL" dirty="0" smtClean="0"/>
              <a:t>תצוגה של</a:t>
            </a:r>
            <a:r>
              <a:rPr lang="en-US" dirty="0" smtClean="0"/>
              <a:t>X-Y </a:t>
            </a:r>
            <a:r>
              <a:rPr lang="he-IL" dirty="0" smtClean="0"/>
              <a:t> בסקופ </a:t>
            </a:r>
            <a:r>
              <a:rPr lang="he-IL" dirty="0"/>
              <a:t>להצגת אופיין </a:t>
            </a:r>
            <a:r>
              <a:rPr lang="he-IL" dirty="0" smtClean="0"/>
              <a:t>מעבר של המעגל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he-IL" dirty="0" smtClean="0"/>
              <a:t>היעזר בסמנים כדי למדוד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he-IL" dirty="0" smtClean="0"/>
              <a:t>השווה לדו"ח הכנה</a:t>
            </a:r>
            <a:endParaRPr lang="he-IL" dirty="0"/>
          </a:p>
        </p:txBody>
      </p:sp>
      <p:pic>
        <p:nvPicPr>
          <p:cNvPr id="22594" name="Picture 225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758013"/>
            <a:ext cx="1280869" cy="320217"/>
          </a:xfrm>
          <a:prstGeom prst="rect">
            <a:avLst/>
          </a:prstGeom>
        </p:spPr>
      </p:pic>
      <p:sp>
        <p:nvSpPr>
          <p:cNvPr id="22595" name="Rectangle 22594"/>
          <p:cNvSpPr/>
          <p:nvPr/>
        </p:nvSpPr>
        <p:spPr>
          <a:xfrm>
            <a:off x="4914900" y="5493603"/>
            <a:ext cx="3740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e-IL" sz="2400" dirty="0" smtClean="0">
                <a:solidFill>
                  <a:srgbClr val="CC0000"/>
                </a:solidFill>
              </a:rPr>
              <a:t>שים </a:t>
            </a:r>
            <a:r>
              <a:rPr lang="he-IL" sz="2400" dirty="0">
                <a:solidFill>
                  <a:srgbClr val="CC0000"/>
                </a:solidFill>
              </a:rPr>
              <a:t>לב! אל </a:t>
            </a:r>
            <a:r>
              <a:rPr lang="he-IL" sz="2400" dirty="0" smtClean="0">
                <a:solidFill>
                  <a:srgbClr val="CC0000"/>
                </a:solidFill>
              </a:rPr>
              <a:t>תפרק </a:t>
            </a:r>
            <a:r>
              <a:rPr lang="he-IL" sz="2400" dirty="0">
                <a:solidFill>
                  <a:srgbClr val="CC0000"/>
                </a:solidFill>
              </a:rPr>
              <a:t>את </a:t>
            </a:r>
            <a:r>
              <a:rPr lang="he-IL" sz="2400" dirty="0" smtClean="0">
                <a:solidFill>
                  <a:srgbClr val="CC0000"/>
                </a:solidFill>
              </a:rPr>
              <a:t>מעגל המשווה, תשתמש </a:t>
            </a:r>
            <a:r>
              <a:rPr lang="he-IL" sz="2400" dirty="0">
                <a:solidFill>
                  <a:srgbClr val="CC0000"/>
                </a:solidFill>
              </a:rPr>
              <a:t>בו בהמשך</a:t>
            </a:r>
            <a:r>
              <a:rPr lang="he-IL" sz="2400" dirty="0" smtClean="0">
                <a:solidFill>
                  <a:srgbClr val="CC0000"/>
                </a:solidFill>
              </a:rPr>
              <a:t>.</a:t>
            </a:r>
            <a:endParaRPr lang="en-US" sz="24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3" name="מציין מיקום של מספר שקופית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F0AC7F-C858-45D0-960E-C395F4120AAF}" type="slidenum">
              <a:rPr lang="he-IL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34" name="Rectangle 6"/>
          <p:cNvSpPr txBox="1">
            <a:spLocks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2C8BC2B-9AAD-4681-AA77-DDADE613B44E}" type="slidenum">
              <a:rPr lang="he-IL" sz="1400"/>
              <a:pPr rtl="0"/>
              <a:t>7</a:t>
            </a:fld>
            <a:endParaRPr lang="en-US" sz="1400"/>
          </a:p>
        </p:txBody>
      </p:sp>
      <p:sp>
        <p:nvSpPr>
          <p:cNvPr id="47135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659B7B9B-F90C-417E-B301-C8E5300097F7}" type="slidenum">
              <a:rPr lang="he-IL" sz="1400"/>
              <a:pPr rtl="0"/>
              <a:t>7</a:t>
            </a:fld>
            <a:endParaRPr lang="en-US" sz="1400"/>
          </a:p>
        </p:txBody>
      </p:sp>
      <p:sp>
        <p:nvSpPr>
          <p:cNvPr id="47136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6D3B023B-7127-4568-BDE5-53AD517797A3}" type="slidenum">
              <a:rPr lang="he-IL" sz="1400"/>
              <a:pPr rtl="0"/>
              <a:t>7</a:t>
            </a:fld>
            <a:endParaRPr lang="en-US" sz="1400"/>
          </a:p>
        </p:txBody>
      </p:sp>
      <p:sp>
        <p:nvSpPr>
          <p:cNvPr id="47137" name="Text Box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מגברי שרת </a:t>
            </a:r>
            <a:r>
              <a:rPr lang="he-IL" dirty="0" smtClean="0"/>
              <a:t>2 – איטגרטור</a:t>
            </a:r>
            <a:endParaRPr lang="en-US" dirty="0" smtClean="0"/>
          </a:p>
        </p:txBody>
      </p:sp>
      <p:sp>
        <p:nvSpPr>
          <p:cNvPr id="47138" name="Rectangle 3"/>
          <p:cNvSpPr>
            <a:spLocks noChangeArrowheads="1"/>
          </p:cNvSpPr>
          <p:nvPr/>
        </p:nvSpPr>
        <p:spPr bwMode="auto">
          <a:xfrm>
            <a:off x="4495306" y="4017125"/>
            <a:ext cx="411529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sz="2000" u="sng" dirty="0" smtClean="0">
                <a:solidFill>
                  <a:srgbClr val="000099"/>
                </a:solidFill>
              </a:rPr>
              <a:t>במעגל אינטגרטור טהור (רק עם קבל)</a:t>
            </a:r>
          </a:p>
          <a:p>
            <a:r>
              <a:rPr lang="he-IL" sz="2000" dirty="0" smtClean="0">
                <a:solidFill>
                  <a:srgbClr val="000099"/>
                </a:solidFill>
              </a:rPr>
              <a:t>מתקיים הקשר:</a:t>
            </a:r>
          </a:p>
          <a:p>
            <a:r>
              <a:rPr lang="he-IL" sz="2000" dirty="0" smtClean="0">
                <a:solidFill>
                  <a:srgbClr val="000099"/>
                </a:solidFill>
              </a:rPr>
              <a:t>וזה מביא לרוויה במוצא</a:t>
            </a:r>
          </a:p>
          <a:p>
            <a:endParaRPr lang="he-IL" sz="2000" dirty="0">
              <a:solidFill>
                <a:srgbClr val="000099"/>
              </a:solidFill>
            </a:endParaRPr>
          </a:p>
          <a:p>
            <a:r>
              <a:rPr lang="he-IL" sz="2000" dirty="0" smtClean="0">
                <a:solidFill>
                  <a:srgbClr val="000099"/>
                </a:solidFill>
              </a:rPr>
              <a:t>פונקצית התמסורת של אינטגרטור טהור: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47139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0" name="Rectangle 5"/>
          <p:cNvSpPr>
            <a:spLocks noChangeArrowheads="1"/>
          </p:cNvSpPr>
          <p:nvPr/>
        </p:nvSpPr>
        <p:spPr bwMode="auto">
          <a:xfrm>
            <a:off x="9417050" y="38560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1" name="Text Box 6"/>
          <p:cNvSpPr txBox="1">
            <a:spLocks noChangeArrowheads="1"/>
          </p:cNvSpPr>
          <p:nvPr/>
        </p:nvSpPr>
        <p:spPr bwMode="auto">
          <a:xfrm>
            <a:off x="8783638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he-IL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4" name="Rectangle 9"/>
          <p:cNvSpPr>
            <a:spLocks noChangeArrowheads="1"/>
          </p:cNvSpPr>
          <p:nvPr/>
        </p:nvSpPr>
        <p:spPr bwMode="auto">
          <a:xfrm>
            <a:off x="-521190" y="320152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7" name="Text Box 13"/>
          <p:cNvSpPr txBox="1">
            <a:spLocks noChangeArrowheads="1"/>
          </p:cNvSpPr>
          <p:nvPr/>
        </p:nvSpPr>
        <p:spPr bwMode="auto">
          <a:xfrm>
            <a:off x="9155113" y="2209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he-IL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5941"/>
              </p:ext>
            </p:extLst>
          </p:nvPr>
        </p:nvGraphicFramePr>
        <p:xfrm>
          <a:off x="2286000" y="4956175"/>
          <a:ext cx="2133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8" name="Equation" r:id="rId3" imgW="1459866" imgH="571252" progId="Equation.DSMT4">
                  <p:embed/>
                </p:oleObj>
              </mc:Choice>
              <mc:Fallback>
                <p:oleObj name="Equation" r:id="rId3" imgW="1459866" imgH="571252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6175"/>
                        <a:ext cx="21336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0" name="Rectangle 17"/>
          <p:cNvSpPr>
            <a:spLocks noChangeArrowheads="1"/>
          </p:cNvSpPr>
          <p:nvPr/>
        </p:nvSpPr>
        <p:spPr bwMode="auto">
          <a:xfrm>
            <a:off x="533400" y="48006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54" name="Rectangle 9"/>
          <p:cNvSpPr>
            <a:spLocks noChangeArrowheads="1"/>
          </p:cNvSpPr>
          <p:nvPr/>
        </p:nvSpPr>
        <p:spPr bwMode="auto">
          <a:xfrm>
            <a:off x="-4038600" y="5272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pSp>
        <p:nvGrpSpPr>
          <p:cNvPr id="5" name="Group 4"/>
          <p:cNvGrpSpPr/>
          <p:nvPr/>
        </p:nvGrpSpPr>
        <p:grpSpPr>
          <a:xfrm>
            <a:off x="2286000" y="4112880"/>
            <a:ext cx="2514600" cy="746125"/>
            <a:chOff x="1143000" y="4112880"/>
            <a:chExt cx="2514600" cy="746125"/>
          </a:xfrm>
        </p:grpSpPr>
        <p:graphicFrame>
          <p:nvGraphicFramePr>
            <p:cNvPr id="4713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688505"/>
                </p:ext>
              </p:extLst>
            </p:nvPr>
          </p:nvGraphicFramePr>
          <p:xfrm>
            <a:off x="1143000" y="4112880"/>
            <a:ext cx="24384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9" name="Equation" r:id="rId5" imgW="1548728" imgH="215806" progId="Equation.DSMT4">
                    <p:embed/>
                  </p:oleObj>
                </mc:Choice>
                <mc:Fallback>
                  <p:oleObj name="Equation" r:id="rId5" imgW="1548728" imgH="215806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112880"/>
                          <a:ext cx="2438400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3" name="AutoShape 46"/>
            <p:cNvSpPr>
              <a:spLocks/>
            </p:cNvSpPr>
            <p:nvPr/>
          </p:nvSpPr>
          <p:spPr bwMode="auto">
            <a:xfrm rot="5400000">
              <a:off x="1943100" y="4197350"/>
              <a:ext cx="152400" cy="685800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4713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864552"/>
                </p:ext>
              </p:extLst>
            </p:nvPr>
          </p:nvGraphicFramePr>
          <p:xfrm>
            <a:off x="1836968" y="4605005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0" name="Equation" r:id="rId7" imgW="152202" imgH="126835" progId="Equation.DSMT4">
                    <p:embed/>
                  </p:oleObj>
                </mc:Choice>
                <mc:Fallback>
                  <p:oleObj name="Equation" r:id="rId7" imgW="152202" imgH="126835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968" y="4605005"/>
                          <a:ext cx="3048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1477425"/>
                </p:ext>
              </p:extLst>
            </p:nvPr>
          </p:nvGraphicFramePr>
          <p:xfrm>
            <a:off x="2590800" y="4540250"/>
            <a:ext cx="5334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1" name="Equation" r:id="rId9" imgW="355138" imgH="177569" progId="Equation.DSMT4">
                    <p:embed/>
                  </p:oleObj>
                </mc:Choice>
                <mc:Fallback>
                  <p:oleObj name="Equation" r:id="rId9" imgW="355138" imgH="177569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4540250"/>
                          <a:ext cx="5334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5" name="Text Box 50"/>
            <p:cNvSpPr txBox="1">
              <a:spLocks noChangeArrowheads="1"/>
            </p:cNvSpPr>
            <p:nvPr/>
          </p:nvSpPr>
          <p:spPr bwMode="auto">
            <a:xfrm>
              <a:off x="3114675" y="4495800"/>
              <a:ext cx="542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 sz="1600" dirty="0">
                  <a:latin typeface="Times New Roman" pitchFamily="18" charset="0"/>
                  <a:cs typeface="Times New Roman" pitchFamily="18" charset="0"/>
                </a:rPr>
                <a:t>רוויה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868862" y="898207"/>
            <a:ext cx="382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sz="2400" b="1" u="sng" dirty="0" smtClean="0"/>
              <a:t>מעגל 2 – אינטגרטור טהור</a:t>
            </a:r>
            <a:endParaRPr lang="he-IL" dirty="0" smtClean="0"/>
          </a:p>
        </p:txBody>
      </p:sp>
      <p:pic>
        <p:nvPicPr>
          <p:cNvPr id="27" name="Picture 26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9563" r="9879" b="2892"/>
          <a:stretch/>
        </p:blipFill>
        <p:spPr bwMode="auto">
          <a:xfrm>
            <a:off x="304800" y="990600"/>
            <a:ext cx="3657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495800" y="1464345"/>
            <a:ext cx="3817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e-IL" sz="2000" dirty="0" smtClean="0">
                <a:solidFill>
                  <a:srgbClr val="CC0000"/>
                </a:solidFill>
              </a:rPr>
              <a:t>שים לב! תבנה את מעגל האינטגרטור מצדה השני </a:t>
            </a:r>
            <a:r>
              <a:rPr lang="he-IL" sz="2000" dirty="0">
                <a:solidFill>
                  <a:srgbClr val="CC0000"/>
                </a:solidFill>
              </a:rPr>
              <a:t>של </a:t>
            </a:r>
            <a:r>
              <a:rPr lang="he-IL" sz="2000" dirty="0" smtClean="0">
                <a:solidFill>
                  <a:srgbClr val="CC0000"/>
                </a:solidFill>
              </a:rPr>
              <a:t>תושבת המגברים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9186" y="2441885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7338" lvl="0" indent="-287338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חבר אדמה לכניסה </a:t>
            </a:r>
            <a:r>
              <a:rPr lang="en-US" dirty="0"/>
              <a:t>Vin = 0 </a:t>
            </a:r>
            <a:endParaRPr lang="he-IL" dirty="0" smtClean="0"/>
          </a:p>
          <a:p>
            <a:pPr marL="287338" lvl="0" indent="-287338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הפעל </a:t>
            </a:r>
            <a:r>
              <a:rPr lang="he-IL" dirty="0"/>
              <a:t>את הספק</a:t>
            </a:r>
            <a:endParaRPr lang="en-US" dirty="0"/>
          </a:p>
          <a:p>
            <a:pPr marL="287338" indent="-287338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מדוד </a:t>
            </a:r>
            <a:r>
              <a:rPr lang="he-IL" dirty="0"/>
              <a:t>את מתח </a:t>
            </a:r>
            <a:r>
              <a:rPr lang="he-IL" dirty="0" smtClean="0"/>
              <a:t>המוצא בסקופ</a:t>
            </a:r>
          </a:p>
          <a:p>
            <a:pPr marL="287338" indent="-287338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הסבר מהם הגורמים למתח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756" y="4112880"/>
            <a:ext cx="2090244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3" name="מציין מיקום של מספר שקופית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F0AC7F-C858-45D0-960E-C395F4120AAF}" type="slidenum">
              <a:rPr lang="he-IL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34" name="Rectangle 6"/>
          <p:cNvSpPr txBox="1">
            <a:spLocks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2C8BC2B-9AAD-4681-AA77-DDADE613B44E}" type="slidenum">
              <a:rPr lang="he-IL" sz="1400"/>
              <a:pPr rtl="0"/>
              <a:t>8</a:t>
            </a:fld>
            <a:endParaRPr lang="en-US" sz="1400"/>
          </a:p>
        </p:txBody>
      </p:sp>
      <p:sp>
        <p:nvSpPr>
          <p:cNvPr id="47135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659B7B9B-F90C-417E-B301-C8E5300097F7}" type="slidenum">
              <a:rPr lang="he-IL" sz="1400"/>
              <a:pPr rtl="0"/>
              <a:t>8</a:t>
            </a:fld>
            <a:endParaRPr lang="en-US" sz="1400"/>
          </a:p>
        </p:txBody>
      </p:sp>
      <p:sp>
        <p:nvSpPr>
          <p:cNvPr id="47136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6D3B023B-7127-4568-BDE5-53AD517797A3}" type="slidenum">
              <a:rPr lang="he-IL" sz="1400"/>
              <a:pPr rtl="0"/>
              <a:t>8</a:t>
            </a:fld>
            <a:endParaRPr lang="en-US" sz="1400"/>
          </a:p>
        </p:txBody>
      </p:sp>
      <p:sp>
        <p:nvSpPr>
          <p:cNvPr id="47137" name="Text Box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מגברי שרת </a:t>
            </a:r>
            <a:r>
              <a:rPr lang="he-IL" dirty="0" smtClean="0"/>
              <a:t>2 – איטגרטור (המשך)</a:t>
            </a:r>
            <a:endParaRPr lang="en-US" dirty="0" smtClean="0"/>
          </a:p>
        </p:txBody>
      </p:sp>
      <p:sp>
        <p:nvSpPr>
          <p:cNvPr id="47139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0" name="Rectangle 5"/>
          <p:cNvSpPr>
            <a:spLocks noChangeArrowheads="1"/>
          </p:cNvSpPr>
          <p:nvPr/>
        </p:nvSpPr>
        <p:spPr bwMode="auto">
          <a:xfrm>
            <a:off x="9417050" y="38560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1" name="Text Box 6"/>
          <p:cNvSpPr txBox="1">
            <a:spLocks noChangeArrowheads="1"/>
          </p:cNvSpPr>
          <p:nvPr/>
        </p:nvSpPr>
        <p:spPr bwMode="auto">
          <a:xfrm>
            <a:off x="8783638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he-IL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4" name="Rectangle 9"/>
          <p:cNvSpPr>
            <a:spLocks noChangeArrowheads="1"/>
          </p:cNvSpPr>
          <p:nvPr/>
        </p:nvSpPr>
        <p:spPr bwMode="auto">
          <a:xfrm>
            <a:off x="-521190" y="320152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5" name="Rectangle 11"/>
          <p:cNvSpPr>
            <a:spLocks noChangeArrowheads="1"/>
          </p:cNvSpPr>
          <p:nvPr/>
        </p:nvSpPr>
        <p:spPr bwMode="auto">
          <a:xfrm>
            <a:off x="457200" y="42672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6" name="Rectangle 12"/>
          <p:cNvSpPr>
            <a:spLocks noChangeArrowheads="1"/>
          </p:cNvSpPr>
          <p:nvPr/>
        </p:nvSpPr>
        <p:spPr bwMode="auto">
          <a:xfrm>
            <a:off x="381000" y="48387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7" name="Text Box 13"/>
          <p:cNvSpPr txBox="1">
            <a:spLocks noChangeArrowheads="1"/>
          </p:cNvSpPr>
          <p:nvPr/>
        </p:nvSpPr>
        <p:spPr bwMode="auto">
          <a:xfrm>
            <a:off x="9155113" y="2209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he-IL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9" name="Rectangle 15"/>
          <p:cNvSpPr>
            <a:spLocks noChangeArrowheads="1"/>
          </p:cNvSpPr>
          <p:nvPr/>
        </p:nvSpPr>
        <p:spPr bwMode="auto">
          <a:xfrm>
            <a:off x="0" y="44196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50" name="Rectangle 17"/>
          <p:cNvSpPr>
            <a:spLocks noChangeArrowheads="1"/>
          </p:cNvSpPr>
          <p:nvPr/>
        </p:nvSpPr>
        <p:spPr bwMode="auto">
          <a:xfrm>
            <a:off x="533400" y="48006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54" name="Rectangle 9"/>
          <p:cNvSpPr>
            <a:spLocks noChangeArrowheads="1"/>
          </p:cNvSpPr>
          <p:nvPr/>
        </p:nvSpPr>
        <p:spPr bwMode="auto">
          <a:xfrm>
            <a:off x="-4038600" y="5272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635990" y="838200"/>
            <a:ext cx="40587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sz="2400" b="1" u="sng" dirty="0" smtClean="0"/>
              <a:t>הפעלת האינטגרטור </a:t>
            </a:r>
            <a:endParaRPr lang="he-IL" sz="2400" b="1" u="sng" dirty="0"/>
          </a:p>
          <a:p>
            <a:endParaRPr lang="he-I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חבר לכניסה ההופכת מחולל גל ריבועי:</a:t>
            </a:r>
            <a:endParaRPr lang="he-IL" sz="2000" dirty="0" smtClean="0"/>
          </a:p>
        </p:txBody>
      </p:sp>
      <p:pic>
        <p:nvPicPr>
          <p:cNvPr id="27" name="Picture 2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9562" r="9879" b="5393"/>
          <a:stretch/>
        </p:blipFill>
        <p:spPr bwMode="auto">
          <a:xfrm>
            <a:off x="228600" y="914400"/>
            <a:ext cx="36576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תמונה 12"/>
          <p:cNvPicPr/>
          <p:nvPr/>
        </p:nvPicPr>
        <p:blipFill rotWithShape="1">
          <a:blip r:embed="rId3" cstate="print"/>
          <a:srcRect t="8928" b="11189"/>
          <a:stretch/>
        </p:blipFill>
        <p:spPr bwMode="auto">
          <a:xfrm>
            <a:off x="4219575" y="1793259"/>
            <a:ext cx="4695825" cy="1489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15000" y="3720883"/>
            <a:ext cx="3163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/>
            <a:r>
              <a:rPr lang="he-IL" dirty="0" smtClean="0"/>
              <a:t>•   הצג את מתח </a:t>
            </a:r>
            <a:r>
              <a:rPr lang="he-IL" dirty="0"/>
              <a:t>המבוא (ערוץ 1) ומתח המוצא (ערוץ 2</a:t>
            </a:r>
            <a:r>
              <a:rPr lang="he-I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הסבר את התוצאה (למה מתח המוצא אינו סביב האפס)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71142"/>
            <a:ext cx="5400675" cy="28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3" name="מציין מיקום של מספר שקופית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F0AC7F-C858-45D0-960E-C395F4120AAF}" type="slidenum">
              <a:rPr lang="he-IL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34" name="Rectangle 6"/>
          <p:cNvSpPr txBox="1">
            <a:spLocks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2C8BC2B-9AAD-4681-AA77-DDADE613B44E}" type="slidenum">
              <a:rPr lang="he-IL" sz="1400"/>
              <a:pPr rtl="0"/>
              <a:t>9</a:t>
            </a:fld>
            <a:endParaRPr lang="en-US" sz="1400"/>
          </a:p>
        </p:txBody>
      </p:sp>
      <p:sp>
        <p:nvSpPr>
          <p:cNvPr id="47135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659B7B9B-F90C-417E-B301-C8E5300097F7}" type="slidenum">
              <a:rPr lang="he-IL" sz="1400"/>
              <a:pPr rtl="0"/>
              <a:t>9</a:t>
            </a:fld>
            <a:endParaRPr lang="en-US" sz="1400"/>
          </a:p>
        </p:txBody>
      </p:sp>
      <p:sp>
        <p:nvSpPr>
          <p:cNvPr id="47136" name="Rectangle 6"/>
          <p:cNvSpPr txBox="1">
            <a:spLocks noGrp="1" noChangeArrowheads="1"/>
          </p:cNvSpPr>
          <p:nvPr/>
        </p:nvSpPr>
        <p:spPr bwMode="auto">
          <a:xfrm>
            <a:off x="67818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6D3B023B-7127-4568-BDE5-53AD517797A3}" type="slidenum">
              <a:rPr lang="he-IL" sz="1400"/>
              <a:pPr rtl="0"/>
              <a:t>9</a:t>
            </a:fld>
            <a:endParaRPr lang="en-US" sz="1400"/>
          </a:p>
        </p:txBody>
      </p:sp>
      <p:sp>
        <p:nvSpPr>
          <p:cNvPr id="47137" name="Text Box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מגברי שרת </a:t>
            </a:r>
            <a:r>
              <a:rPr lang="he-IL" dirty="0" smtClean="0"/>
              <a:t>2 </a:t>
            </a:r>
            <a:r>
              <a:rPr lang="he-IL" dirty="0"/>
              <a:t>– </a:t>
            </a:r>
            <a:r>
              <a:rPr lang="he-IL" dirty="0" smtClean="0"/>
              <a:t>מתנד</a:t>
            </a:r>
            <a:endParaRPr lang="en-US" dirty="0" smtClean="0"/>
          </a:p>
        </p:txBody>
      </p:sp>
      <p:sp>
        <p:nvSpPr>
          <p:cNvPr id="47139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0" name="Rectangle 5"/>
          <p:cNvSpPr>
            <a:spLocks noChangeArrowheads="1"/>
          </p:cNvSpPr>
          <p:nvPr/>
        </p:nvSpPr>
        <p:spPr bwMode="auto">
          <a:xfrm>
            <a:off x="9417050" y="38560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1" name="Text Box 6"/>
          <p:cNvSpPr txBox="1">
            <a:spLocks noChangeArrowheads="1"/>
          </p:cNvSpPr>
          <p:nvPr/>
        </p:nvSpPr>
        <p:spPr bwMode="auto">
          <a:xfrm>
            <a:off x="8783638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he-IL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4" name="Rectangle 9"/>
          <p:cNvSpPr>
            <a:spLocks noChangeArrowheads="1"/>
          </p:cNvSpPr>
          <p:nvPr/>
        </p:nvSpPr>
        <p:spPr bwMode="auto">
          <a:xfrm>
            <a:off x="-521190" y="320152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5" name="Rectangle 11"/>
          <p:cNvSpPr>
            <a:spLocks noChangeArrowheads="1"/>
          </p:cNvSpPr>
          <p:nvPr/>
        </p:nvSpPr>
        <p:spPr bwMode="auto">
          <a:xfrm>
            <a:off x="457200" y="42672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6" name="Rectangle 12"/>
          <p:cNvSpPr>
            <a:spLocks noChangeArrowheads="1"/>
          </p:cNvSpPr>
          <p:nvPr/>
        </p:nvSpPr>
        <p:spPr bwMode="auto">
          <a:xfrm>
            <a:off x="381000" y="48387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47" name="Text Box 13"/>
          <p:cNvSpPr txBox="1">
            <a:spLocks noChangeArrowheads="1"/>
          </p:cNvSpPr>
          <p:nvPr/>
        </p:nvSpPr>
        <p:spPr bwMode="auto">
          <a:xfrm>
            <a:off x="9155113" y="2209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he-IL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9" name="Rectangle 15"/>
          <p:cNvSpPr>
            <a:spLocks noChangeArrowheads="1"/>
          </p:cNvSpPr>
          <p:nvPr/>
        </p:nvSpPr>
        <p:spPr bwMode="auto">
          <a:xfrm>
            <a:off x="0" y="44196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50" name="Rectangle 17"/>
          <p:cNvSpPr>
            <a:spLocks noChangeArrowheads="1"/>
          </p:cNvSpPr>
          <p:nvPr/>
        </p:nvSpPr>
        <p:spPr bwMode="auto">
          <a:xfrm>
            <a:off x="533400" y="4800600"/>
            <a:ext cx="83073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7154" name="Rectangle 9"/>
          <p:cNvSpPr>
            <a:spLocks noChangeArrowheads="1"/>
          </p:cNvSpPr>
          <p:nvPr/>
        </p:nvSpPr>
        <p:spPr bwMode="auto">
          <a:xfrm>
            <a:off x="-4038600" y="5272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868862" y="838200"/>
            <a:ext cx="3825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sz="2400" b="1" u="sng" dirty="0"/>
              <a:t>מעגל 3</a:t>
            </a:r>
            <a:r>
              <a:rPr lang="he-IL" sz="2400" b="1" u="sng" dirty="0" smtClean="0"/>
              <a:t> </a:t>
            </a:r>
            <a:r>
              <a:rPr lang="he-IL" sz="2400" b="1" u="sng" dirty="0"/>
              <a:t>– </a:t>
            </a:r>
            <a:r>
              <a:rPr lang="he-IL" sz="2400" b="1" u="sng" dirty="0" smtClean="0"/>
              <a:t>מתנד חלקי </a:t>
            </a:r>
            <a:endParaRPr lang="he-IL" sz="2400" b="1" u="sng" dirty="0"/>
          </a:p>
          <a:p>
            <a:endParaRPr lang="he-IL" sz="1600" dirty="0" smtClean="0"/>
          </a:p>
          <a:p>
            <a:r>
              <a:rPr lang="he-IL" dirty="0" smtClean="0"/>
              <a:t>חיבור המעגל הכולל יעשה בשלבים</a:t>
            </a:r>
            <a:endParaRPr lang="he-IL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953000" y="2893874"/>
            <a:ext cx="396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he-IL" dirty="0"/>
              <a:t>כוון את המחולל לגל מרובע סימטרי </a:t>
            </a:r>
            <a:r>
              <a:rPr lang="he-IL" dirty="0" smtClean="0"/>
              <a:t>עם </a:t>
            </a:r>
            <a:r>
              <a:rPr lang="he-IL" b="1" dirty="0" smtClean="0"/>
              <a:t>אמפליטודה</a:t>
            </a:r>
            <a:r>
              <a:rPr lang="en-US" b="1" dirty="0" smtClean="0"/>
              <a:t>10Vpp </a:t>
            </a:r>
            <a:r>
              <a:rPr lang="he-IL" b="1" dirty="0" smtClean="0"/>
              <a:t> ותדר </a:t>
            </a:r>
            <a:r>
              <a:rPr lang="en-US" b="1" dirty="0" smtClean="0"/>
              <a:t>1.5KHz</a:t>
            </a:r>
            <a:endParaRPr lang="en-US" b="1" dirty="0"/>
          </a:p>
          <a:p>
            <a:pPr marL="287338" indent="-287338"/>
            <a:r>
              <a:rPr lang="he-IL" dirty="0" smtClean="0"/>
              <a:t>•   חבר את שני המעגלים באופן הבא: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בדוק עם הסקופ ש: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 smtClean="0"/>
              <a:t>בנקודה </a:t>
            </a:r>
            <a:r>
              <a:rPr lang="en-US" dirty="0" smtClean="0"/>
              <a:t>C</a:t>
            </a:r>
            <a:r>
              <a:rPr lang="he-IL" dirty="0" smtClean="0"/>
              <a:t> מתקבל גל משולש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 smtClean="0"/>
              <a:t>בנקודה </a:t>
            </a:r>
            <a:r>
              <a:rPr lang="en-US" dirty="0" smtClean="0"/>
              <a:t>B</a:t>
            </a:r>
            <a:r>
              <a:rPr lang="he-IL" dirty="0" smtClean="0"/>
              <a:t> מתקבל מרובע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בדוק את נקודות מיתוג המתח של יציאת המשווה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44032" y="1934791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b="1" u="sng" dirty="0" smtClean="0"/>
              <a:t>שלב </a:t>
            </a:r>
            <a:r>
              <a:rPr lang="he-IL" b="1" u="sng" dirty="0"/>
              <a:t>1 חיבור </a:t>
            </a:r>
            <a:r>
              <a:rPr lang="he-IL" b="1" u="sng" dirty="0" smtClean="0"/>
              <a:t>חלקי ובדיקה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7" y="4176460"/>
            <a:ext cx="3569703" cy="2315903"/>
          </a:xfrm>
          <a:prstGeom prst="rect">
            <a:avLst/>
          </a:prstGeom>
        </p:spPr>
      </p:pic>
      <p:pic>
        <p:nvPicPr>
          <p:cNvPr id="23" name="Picture 22" descr="\\ds-eed-machon.efit.technion.ac.il\machon\Lab1\LabDocs\13-OpAmp2\מתנד  חצי גמור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9" y="1090612"/>
            <a:ext cx="4695291" cy="2627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6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David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David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14893</TotalTime>
  <Words>847</Words>
  <Application>Microsoft Office PowerPoint</Application>
  <PresentationFormat>On-screen Show (4:3)</PresentationFormat>
  <Paragraphs>190</Paragraphs>
  <Slides>14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Default Design</vt:lpstr>
      <vt:lpstr>1_Default Design</vt:lpstr>
      <vt:lpstr>Equation</vt:lpstr>
      <vt:lpstr>PowerPoint Presentation</vt:lpstr>
      <vt:lpstr>מגברי שרת 2</vt:lpstr>
      <vt:lpstr>PowerPoint Presentation</vt:lpstr>
      <vt:lpstr>מגברי שרת 2 - תזכורות</vt:lpstr>
      <vt:lpstr>PowerPoint Presentation</vt:lpstr>
      <vt:lpstr>PowerPoint Presentation</vt:lpstr>
      <vt:lpstr>מגברי שרת 2 – איטגרטור</vt:lpstr>
      <vt:lpstr>מגברי שרת 2 – איטגרטור (המשך)</vt:lpstr>
      <vt:lpstr>מגברי שרת 2 – מתנד</vt:lpstr>
      <vt:lpstr>מגברי שרת  2 – מתנד (המשך)</vt:lpstr>
      <vt:lpstr>PowerPoint Presentation</vt:lpstr>
      <vt:lpstr>PowerPoint Presentation</vt:lpstr>
      <vt:lpstr>חיבור הסקופ לקווי האספקה</vt:lpstr>
      <vt:lpstr>סיום והגשת דוח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Avraham Kaplan</cp:lastModifiedBy>
  <cp:revision>459</cp:revision>
  <dcterms:created xsi:type="dcterms:W3CDTF">2008-04-22T05:26:54Z</dcterms:created>
  <dcterms:modified xsi:type="dcterms:W3CDTF">2017-12-27T12:32:56Z</dcterms:modified>
</cp:coreProperties>
</file>