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64"/>
  </p:notesMasterIdLst>
  <p:handoutMasterIdLst>
    <p:handoutMasterId r:id="rId65"/>
  </p:handoutMasterIdLst>
  <p:sldIdLst>
    <p:sldId id="577" r:id="rId2"/>
    <p:sldId id="465" r:id="rId3"/>
    <p:sldId id="471" r:id="rId4"/>
    <p:sldId id="603" r:id="rId5"/>
    <p:sldId id="467" r:id="rId6"/>
    <p:sldId id="469" r:id="rId7"/>
    <p:sldId id="470" r:id="rId8"/>
    <p:sldId id="600" r:id="rId9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  <p:sldId id="798" r:id="rId19"/>
    <p:sldId id="799" r:id="rId20"/>
    <p:sldId id="800" r:id="rId21"/>
    <p:sldId id="801" r:id="rId22"/>
    <p:sldId id="802" r:id="rId23"/>
    <p:sldId id="803" r:id="rId24"/>
    <p:sldId id="804" r:id="rId25"/>
    <p:sldId id="806" r:id="rId26"/>
    <p:sldId id="807" r:id="rId27"/>
    <p:sldId id="808" r:id="rId28"/>
    <p:sldId id="849" r:id="rId29"/>
    <p:sldId id="810" r:id="rId30"/>
    <p:sldId id="811" r:id="rId31"/>
    <p:sldId id="850" r:id="rId32"/>
    <p:sldId id="813" r:id="rId33"/>
    <p:sldId id="814" r:id="rId34"/>
    <p:sldId id="815" r:id="rId35"/>
    <p:sldId id="816" r:id="rId36"/>
    <p:sldId id="817" r:id="rId37"/>
    <p:sldId id="818" r:id="rId38"/>
    <p:sldId id="819" r:id="rId39"/>
    <p:sldId id="820" r:id="rId40"/>
    <p:sldId id="821" r:id="rId41"/>
    <p:sldId id="822" r:id="rId42"/>
    <p:sldId id="823" r:id="rId43"/>
    <p:sldId id="824" r:id="rId44"/>
    <p:sldId id="825" r:id="rId45"/>
    <p:sldId id="826" r:id="rId46"/>
    <p:sldId id="854" r:id="rId47"/>
    <p:sldId id="827" r:id="rId48"/>
    <p:sldId id="828" r:id="rId49"/>
    <p:sldId id="829" r:id="rId50"/>
    <p:sldId id="830" r:id="rId51"/>
    <p:sldId id="831" r:id="rId52"/>
    <p:sldId id="832" r:id="rId53"/>
    <p:sldId id="833" r:id="rId54"/>
    <p:sldId id="834" r:id="rId55"/>
    <p:sldId id="835" r:id="rId56"/>
    <p:sldId id="836" r:id="rId57"/>
    <p:sldId id="837" r:id="rId58"/>
    <p:sldId id="838" r:id="rId59"/>
    <p:sldId id="839" r:id="rId60"/>
    <p:sldId id="840" r:id="rId61"/>
    <p:sldId id="841" r:id="rId62"/>
    <p:sldId id="851" r:id="rId63"/>
  </p:sldIdLst>
  <p:sldSz cx="9144000" cy="6858000" type="screen4x3"/>
  <p:notesSz cx="10234613" cy="7099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 (Hebrew)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 (Hebrew)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 (Hebrew)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 (Hebrew)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 (Hebrew)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 (Hebrew)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 (Hebrew)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 (Hebrew)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 (Hebrew)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FFF99"/>
    <a:srgbClr val="99CCFF"/>
    <a:srgbClr val="008000"/>
    <a:srgbClr val="333399"/>
    <a:srgbClr val="339933"/>
    <a:srgbClr val="FF0000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 autoAdjust="0"/>
    <p:restoredTop sz="53439" autoAdjust="0"/>
  </p:normalViewPr>
  <p:slideViewPr>
    <p:cSldViewPr>
      <p:cViewPr varScale="1">
        <p:scale>
          <a:sx n="54" d="100"/>
          <a:sy n="54" d="100"/>
        </p:scale>
        <p:origin x="229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10901"/>
    </p:cViewPr>
  </p:sorterViewPr>
  <p:notesViewPr>
    <p:cSldViewPr>
      <p:cViewPr varScale="1">
        <p:scale>
          <a:sx n="65" d="100"/>
          <a:sy n="65" d="100"/>
        </p:scale>
        <p:origin x="-1842" y="-84"/>
      </p:cViewPr>
      <p:guideLst>
        <p:guide orient="horz" pos="2236"/>
        <p:guide pos="32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6.xml"/><Relationship Id="rId3" Type="http://schemas.openxmlformats.org/officeDocument/2006/relationships/slide" Target="slides/slide11.xml"/><Relationship Id="rId7" Type="http://schemas.openxmlformats.org/officeDocument/2006/relationships/slide" Target="slides/slide25.xml"/><Relationship Id="rId2" Type="http://schemas.openxmlformats.org/officeDocument/2006/relationships/slide" Target="slides/slide10.xml"/><Relationship Id="rId1" Type="http://schemas.openxmlformats.org/officeDocument/2006/relationships/slide" Target="slides/slide5.xml"/><Relationship Id="rId6" Type="http://schemas.openxmlformats.org/officeDocument/2006/relationships/slide" Target="slides/slide24.xml"/><Relationship Id="rId5" Type="http://schemas.openxmlformats.org/officeDocument/2006/relationships/slide" Target="slides/slide13.xml"/><Relationship Id="rId10" Type="http://schemas.openxmlformats.org/officeDocument/2006/relationships/slide" Target="slides/slide33.xml"/><Relationship Id="rId4" Type="http://schemas.openxmlformats.org/officeDocument/2006/relationships/slide" Target="slides/slide12.xml"/><Relationship Id="rId9" Type="http://schemas.openxmlformats.org/officeDocument/2006/relationships/slide" Target="slides/slide2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4" Type="http://schemas.openxmlformats.org/officeDocument/2006/relationships/image" Target="../media/image63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image" Target="../media/image2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image" Target="../media/image33.emf"/><Relationship Id="rId5" Type="http://schemas.openxmlformats.org/officeDocument/2006/relationships/image" Target="../media/image37.wmf"/><Relationship Id="rId4" Type="http://schemas.openxmlformats.org/officeDocument/2006/relationships/image" Target="../media/image36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image" Target="../media/image3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image" Target="../media/image42.emf"/><Relationship Id="rId4" Type="http://schemas.openxmlformats.org/officeDocument/2006/relationships/image" Target="../media/image3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90" tIns="47644" rIns="95290" bIns="47644" numCol="1" anchor="t" anchorCtr="0" compatLnSpc="1">
            <a:prstTxWarp prst="textNoShape">
              <a:avLst/>
            </a:prstTxWarp>
          </a:bodyPr>
          <a:lstStyle>
            <a:lvl1pPr defTabSz="954088" rtl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9138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90" tIns="47644" rIns="95290" bIns="47644" numCol="1" anchor="t" anchorCtr="0" compatLnSpc="1">
            <a:prstTxWarp prst="textNoShape">
              <a:avLst/>
            </a:prstTxWarp>
          </a:bodyPr>
          <a:lstStyle>
            <a:lvl1pPr algn="r" defTabSz="954088" rtl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370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90" tIns="47644" rIns="95290" bIns="47644" numCol="1" anchor="b" anchorCtr="0" compatLnSpc="1">
            <a:prstTxWarp prst="textNoShape">
              <a:avLst/>
            </a:prstTxWarp>
          </a:bodyPr>
          <a:lstStyle>
            <a:lvl1pPr defTabSz="954088" rtl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9138" y="674370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90" tIns="47644" rIns="95290" bIns="47644" numCol="1" anchor="b" anchorCtr="0" compatLnSpc="1">
            <a:prstTxWarp prst="textNoShape">
              <a:avLst/>
            </a:prstTxWarp>
          </a:bodyPr>
          <a:lstStyle>
            <a:lvl1pPr algn="r" defTabSz="954088" rtl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44CA9252-3E7A-49A3-BF64-CAC862474B7E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78246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290" tIns="47644" rIns="95290" bIns="47644" numCol="1" anchor="t" anchorCtr="0" compatLnSpc="1">
            <a:prstTxWarp prst="textNoShape">
              <a:avLst/>
            </a:prstTxWarp>
          </a:bodyPr>
          <a:lstStyle>
            <a:lvl1pPr defTabSz="954088" rtl="1"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680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5799138" y="0"/>
            <a:ext cx="4435475" cy="355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290" tIns="47644" rIns="95290" bIns="47644" numCol="1" anchor="t" anchorCtr="0" compatLnSpc="1">
            <a:prstTxWarp prst="textNoShape">
              <a:avLst/>
            </a:prstTxWarp>
          </a:bodyPr>
          <a:lstStyle>
            <a:lvl1pPr algn="r" defTabSz="954088" rtl="1"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523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3275" y="530225"/>
            <a:ext cx="3551238" cy="2663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6838" y="3371850"/>
            <a:ext cx="7500937" cy="31972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290" tIns="47644" rIns="95290" bIns="476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noProof="0" smtClean="0"/>
              <a:t>Click to edit Master text styles</a:t>
            </a:r>
          </a:p>
          <a:p>
            <a:pPr lvl="1"/>
            <a:r>
              <a:rPr lang="en-US" altLang="he-IL" noProof="0" smtClean="0"/>
              <a:t>Second level</a:t>
            </a:r>
          </a:p>
          <a:p>
            <a:pPr lvl="2"/>
            <a:r>
              <a:rPr lang="en-US" altLang="he-IL" noProof="0" smtClean="0"/>
              <a:t>Third level</a:t>
            </a:r>
          </a:p>
          <a:p>
            <a:pPr lvl="3"/>
            <a:r>
              <a:rPr lang="en-US" altLang="he-IL" noProof="0" smtClean="0"/>
              <a:t>Fourth level</a:t>
            </a:r>
          </a:p>
          <a:p>
            <a:pPr lvl="4"/>
            <a:r>
              <a:rPr lang="en-US" altLang="he-IL" noProof="0" smtClean="0"/>
              <a:t>Fifth level</a:t>
            </a:r>
          </a:p>
        </p:txBody>
      </p:sp>
      <p:sp>
        <p:nvSpPr>
          <p:cNvPr id="7680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3700"/>
            <a:ext cx="4435475" cy="355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290" tIns="47644" rIns="95290" bIns="47644" numCol="1" anchor="b" anchorCtr="0" compatLnSpc="1">
            <a:prstTxWarp prst="textNoShape">
              <a:avLst/>
            </a:prstTxWarp>
          </a:bodyPr>
          <a:lstStyle>
            <a:lvl1pPr defTabSz="954088" rtl="1"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680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9138" y="6743700"/>
            <a:ext cx="4435475" cy="355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290" tIns="47644" rIns="95290" bIns="47644" numCol="1" anchor="b" anchorCtr="0" compatLnSpc="1">
            <a:prstTxWarp prst="textNoShape">
              <a:avLst/>
            </a:prstTxWarp>
          </a:bodyPr>
          <a:lstStyle>
            <a:lvl1pPr algn="r" defTabSz="954088" rtl="1">
              <a:defRPr sz="1300"/>
            </a:lvl1pPr>
          </a:lstStyle>
          <a:p>
            <a:pPr>
              <a:defRPr/>
            </a:pPr>
            <a:fld id="{D881F0EA-B013-4135-9FAF-2C8604A7E817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89152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83E778-BD25-42A1-9FF6-EA778DD76807}" type="slidenum">
              <a:rPr lang="he-IL" altLang="en-US" smtClean="0"/>
              <a:pPr/>
              <a:t>1</a:t>
            </a:fld>
            <a:endParaRPr lang="en-US" altLang="en-US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39448859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BFD823-E7A2-4ED9-AE35-EABCF748FE83}" type="slidenum">
              <a:rPr lang="he-IL" altLang="en-US" smtClean="0"/>
              <a:pPr/>
              <a:t>10</a:t>
            </a:fld>
            <a:endParaRPr lang="en-US" altLang="en-US" smtClean="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2360706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BE03E7-E872-41AA-8E9D-2DF60066C5E2}" type="slidenum">
              <a:rPr lang="he-IL" altLang="en-US" smtClean="0"/>
              <a:pPr/>
              <a:t>11</a:t>
            </a:fld>
            <a:endParaRPr lang="en-US" altLang="en-US" smtClean="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28902294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ED4228-9675-4997-830A-627BD4D99D53}" type="slidenum">
              <a:rPr lang="he-IL" altLang="en-US" smtClean="0"/>
              <a:pPr/>
              <a:t>12</a:t>
            </a:fld>
            <a:endParaRPr lang="en-US" altLang="en-US" smtClean="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27522570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6069AF-8D92-4B04-B787-13A2995E4433}" type="slidenum">
              <a:rPr lang="he-IL" altLang="en-US" smtClean="0"/>
              <a:pPr/>
              <a:t>13</a:t>
            </a:fld>
            <a:endParaRPr lang="en-US" altLang="en-US" smtClean="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27763938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350C3D-F384-4DBE-A894-7591143F778B}" type="slidenum">
              <a:rPr lang="he-IL" altLang="en-US" smtClean="0"/>
              <a:pPr/>
              <a:t>14</a:t>
            </a:fld>
            <a:endParaRPr lang="en-US" altLang="en-US" smtClean="0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12461368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3EBB7D-055A-450C-9D80-05EACD6B8B65}" type="slidenum">
              <a:rPr lang="he-IL" altLang="en-US" smtClean="0"/>
              <a:pPr/>
              <a:t>15</a:t>
            </a:fld>
            <a:endParaRPr lang="en-US" altLang="en-US" smtClean="0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37136899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5E52AE-B0E7-46E0-8728-4BB99CDCA41A}" type="slidenum">
              <a:rPr lang="he-IL" altLang="en-US" smtClean="0"/>
              <a:pPr/>
              <a:t>16</a:t>
            </a:fld>
            <a:endParaRPr lang="en-US" altLang="en-US" smtClean="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27451866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E79381-5D57-4848-934F-9A278A60C881}" type="slidenum">
              <a:rPr lang="he-IL" altLang="en-US" smtClean="0"/>
              <a:pPr/>
              <a:t>17</a:t>
            </a:fld>
            <a:endParaRPr lang="en-US" altLang="en-US" smtClean="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626634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7BBEA2-A26E-4D32-AD17-5C9D8FC887CD}" type="slidenum">
              <a:rPr lang="he-IL" altLang="en-US" smtClean="0"/>
              <a:pPr/>
              <a:t>18</a:t>
            </a:fld>
            <a:endParaRPr lang="en-US" altLang="en-US" smtClean="0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323951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40B143-E364-433C-9C68-6A80CD69E34C}" type="slidenum">
              <a:rPr lang="he-IL" altLang="en-US" smtClean="0"/>
              <a:pPr/>
              <a:t>19</a:t>
            </a:fld>
            <a:endParaRPr lang="en-US" altLang="en-US" smtClean="0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49557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EB8737-2B2A-437B-9169-FAC75063AD1C}" type="slidenum">
              <a:rPr lang="he-IL" altLang="en-US" smtClean="0"/>
              <a:pPr/>
              <a:t>2</a:t>
            </a:fld>
            <a:endParaRPr lang="en-US" altLang="en-US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11296634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FCFEA5-444C-4E28-B82E-651CC2A13CF4}" type="slidenum">
              <a:rPr lang="he-IL" altLang="en-US" smtClean="0"/>
              <a:pPr/>
              <a:t>20</a:t>
            </a:fld>
            <a:endParaRPr lang="en-US" altLang="en-US" smtClean="0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31813"/>
            <a:ext cx="3549650" cy="2662237"/>
          </a:xfrm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6838" y="3373438"/>
            <a:ext cx="7500937" cy="3194050"/>
          </a:xfrm>
          <a:noFill/>
          <a:ln w="9525"/>
        </p:spPr>
        <p:txBody>
          <a:bodyPr/>
          <a:lstStyle/>
          <a:p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12698087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F2A39B-454D-434A-B8C2-4AE127A4FBCE}" type="slidenum">
              <a:rPr lang="he-IL" altLang="en-US" smtClean="0"/>
              <a:pPr/>
              <a:t>21</a:t>
            </a:fld>
            <a:endParaRPr lang="en-US" altLang="en-US" smtClean="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13550044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89A8AD-EFA6-41C7-A3B7-A7298DD0BA56}" type="slidenum">
              <a:rPr lang="he-IL" altLang="en-US" smtClean="0"/>
              <a:pPr/>
              <a:t>22</a:t>
            </a:fld>
            <a:endParaRPr lang="en-US" altLang="en-US" smtClean="0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18819148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29212F-BABA-4833-8D6A-651F6321D429}" type="slidenum">
              <a:rPr lang="he-IL" altLang="en-US" smtClean="0"/>
              <a:pPr/>
              <a:t>23</a:t>
            </a:fld>
            <a:endParaRPr lang="en-US" altLang="en-US" smtClean="0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31054844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D2EAC7-624F-42B6-B2E2-416CB00C8127}" type="slidenum">
              <a:rPr lang="he-IL" altLang="en-US" smtClean="0"/>
              <a:pPr/>
              <a:t>24</a:t>
            </a:fld>
            <a:endParaRPr lang="en-US" altLang="en-US" smtClean="0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888299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49EAF1-7A94-4652-99CE-A37D196BF452}" type="slidenum">
              <a:rPr lang="he-IL" altLang="en-US" smtClean="0"/>
              <a:pPr/>
              <a:t>25</a:t>
            </a:fld>
            <a:endParaRPr lang="en-US" altLang="en-US" smtClean="0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152471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1BBA37-7C5A-4B5F-8ECC-D87433E76381}" type="slidenum">
              <a:rPr lang="he-IL" altLang="en-US" smtClean="0"/>
              <a:pPr/>
              <a:t>26</a:t>
            </a:fld>
            <a:endParaRPr lang="en-US" altLang="en-US" smtClean="0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6440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1BBA37-7C5A-4B5F-8ECC-D87433E76381}" type="slidenum">
              <a:rPr lang="he-IL" altLang="en-US" smtClean="0"/>
              <a:pPr/>
              <a:t>27</a:t>
            </a:fld>
            <a:endParaRPr lang="en-US" altLang="en-US" smtClean="0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555173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27DD68-8EF8-483E-AEA2-0F44300F3B13}" type="slidenum">
              <a:rPr lang="he-IL" altLang="en-US" smtClean="0"/>
              <a:pPr/>
              <a:t>29</a:t>
            </a:fld>
            <a:endParaRPr lang="en-US" altLang="en-US" smtClean="0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30750735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B0CB84-4BC0-4A9A-8E12-CA8C2830C163}" type="slidenum">
              <a:rPr lang="he-IL" altLang="en-US" smtClean="0"/>
              <a:pPr/>
              <a:t>30</a:t>
            </a:fld>
            <a:endParaRPr lang="en-US" altLang="en-US" smtClean="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31813"/>
            <a:ext cx="3549650" cy="2662237"/>
          </a:xfrm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6838" y="3373438"/>
            <a:ext cx="7500937" cy="3194050"/>
          </a:xfrm>
          <a:noFill/>
          <a:ln w="9525"/>
        </p:spPr>
        <p:txBody>
          <a:bodyPr/>
          <a:lstStyle/>
          <a:p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2903107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872F85-A657-44CF-95D5-2FC907FF36F4}" type="slidenum">
              <a:rPr lang="he-IL" altLang="en-US" smtClean="0"/>
              <a:pPr/>
              <a:t>3</a:t>
            </a:fld>
            <a:endParaRPr lang="en-US" altLang="en-US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27916328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75003E-8286-4734-961F-A546001846BA}" type="slidenum">
              <a:rPr lang="he-IL" altLang="en-US" smtClean="0"/>
              <a:pPr/>
              <a:t>32</a:t>
            </a:fld>
            <a:endParaRPr lang="en-US" altLang="en-US" smtClean="0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31813"/>
            <a:ext cx="3549650" cy="2662237"/>
          </a:xfrm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6838" y="3373438"/>
            <a:ext cx="7500937" cy="3194050"/>
          </a:xfrm>
          <a:noFill/>
          <a:ln w="9525"/>
        </p:spPr>
        <p:txBody>
          <a:bodyPr/>
          <a:lstStyle/>
          <a:p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11164554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B87ABD-DB07-4E95-92DA-F083FA42F7C0}" type="slidenum">
              <a:rPr lang="he-IL" altLang="en-US" smtClean="0"/>
              <a:pPr/>
              <a:t>33</a:t>
            </a:fld>
            <a:endParaRPr lang="en-US" altLang="en-US" smtClean="0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31813"/>
            <a:ext cx="3549650" cy="2662237"/>
          </a:xfrm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6838" y="3373438"/>
            <a:ext cx="7500937" cy="3194050"/>
          </a:xfrm>
          <a:noFill/>
          <a:ln w="9525"/>
        </p:spPr>
        <p:txBody>
          <a:bodyPr/>
          <a:lstStyle/>
          <a:p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11636023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20B645-B054-41C4-BA63-BF52D046F528}" type="slidenum">
              <a:rPr lang="he-IL" altLang="en-US" smtClean="0"/>
              <a:pPr/>
              <a:t>34</a:t>
            </a:fld>
            <a:endParaRPr lang="en-US" alt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509032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0F75D8-4F9E-4036-8FCC-7A926D6577ED}" type="slidenum">
              <a:rPr lang="he-IL" altLang="en-US" smtClean="0"/>
              <a:pPr/>
              <a:t>35</a:t>
            </a:fld>
            <a:endParaRPr lang="en-US" altLang="en-US" smtClean="0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25512943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3C86D4-7AC5-44B0-ABBD-1A7C9F5DDF1B}" type="slidenum">
              <a:rPr lang="he-IL" altLang="en-US" smtClean="0"/>
              <a:pPr/>
              <a:t>36</a:t>
            </a:fld>
            <a:endParaRPr lang="en-US" altLang="en-US" smtClean="0"/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31813"/>
            <a:ext cx="3549650" cy="2662237"/>
          </a:xfrm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6838" y="3373438"/>
            <a:ext cx="7500937" cy="3194050"/>
          </a:xfrm>
          <a:noFill/>
          <a:ln w="9525"/>
        </p:spPr>
        <p:txBody>
          <a:bodyPr/>
          <a:lstStyle/>
          <a:p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298182959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94B6A4-8851-44F8-8276-E49923F96147}" type="slidenum">
              <a:rPr lang="he-IL" altLang="en-US" smtClean="0"/>
              <a:pPr/>
              <a:t>37</a:t>
            </a:fld>
            <a:endParaRPr lang="en-US" altLang="en-US" smtClean="0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31813"/>
            <a:ext cx="3549650" cy="2662237"/>
          </a:xfrm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6838" y="3373438"/>
            <a:ext cx="7500937" cy="3194050"/>
          </a:xfrm>
          <a:noFill/>
          <a:ln w="9525"/>
        </p:spPr>
        <p:txBody>
          <a:bodyPr/>
          <a:lstStyle/>
          <a:p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19868011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FDDFFA-D31E-4F4F-95C2-9584F2BB5514}" type="slidenum">
              <a:rPr lang="he-IL" altLang="en-US" smtClean="0"/>
              <a:pPr/>
              <a:t>38</a:t>
            </a:fld>
            <a:endParaRPr lang="en-US" altLang="en-US" smtClean="0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31813"/>
            <a:ext cx="3549650" cy="2662237"/>
          </a:xfrm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6838" y="3373438"/>
            <a:ext cx="7500937" cy="3194050"/>
          </a:xfrm>
          <a:noFill/>
          <a:ln w="9525"/>
        </p:spPr>
        <p:txBody>
          <a:bodyPr/>
          <a:lstStyle/>
          <a:p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406187440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F07B8C-47A8-429D-ADD0-6E40263A2FA4}" type="slidenum">
              <a:rPr lang="he-IL" altLang="en-US" smtClean="0"/>
              <a:pPr/>
              <a:t>39</a:t>
            </a:fld>
            <a:endParaRPr lang="en-US" altLang="en-US" smtClean="0"/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31813"/>
            <a:ext cx="3549650" cy="2662237"/>
          </a:xfrm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6838" y="3373438"/>
            <a:ext cx="7500937" cy="3194050"/>
          </a:xfrm>
          <a:noFill/>
          <a:ln w="9525"/>
        </p:spPr>
        <p:txBody>
          <a:bodyPr/>
          <a:lstStyle/>
          <a:p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296163647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1CE47A-A4F3-4E19-A0F5-FF70697E671C}" type="slidenum">
              <a:rPr lang="he-IL" altLang="en-US" smtClean="0"/>
              <a:pPr/>
              <a:t>40</a:t>
            </a:fld>
            <a:endParaRPr lang="en-US" altLang="en-US" smtClean="0"/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31813"/>
            <a:ext cx="3549650" cy="2662237"/>
          </a:xfrm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6838" y="3373438"/>
            <a:ext cx="7500937" cy="3194050"/>
          </a:xfrm>
          <a:noFill/>
          <a:ln w="9525"/>
        </p:spPr>
        <p:txBody>
          <a:bodyPr/>
          <a:lstStyle/>
          <a:p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379569136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75B1A7-22B7-4250-8FAA-EAA1542E597E}" type="slidenum">
              <a:rPr lang="he-IL" altLang="en-US" smtClean="0"/>
              <a:pPr/>
              <a:t>41</a:t>
            </a:fld>
            <a:endParaRPr lang="en-US" altLang="en-US" smtClean="0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31813"/>
            <a:ext cx="3549650" cy="2662237"/>
          </a:xfrm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6838" y="3373438"/>
            <a:ext cx="7500937" cy="3194050"/>
          </a:xfrm>
          <a:noFill/>
          <a:ln w="9525"/>
        </p:spPr>
        <p:txBody>
          <a:bodyPr/>
          <a:lstStyle/>
          <a:p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3552986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AAE3E0-974A-4D1E-ACA8-29A8DCBDA1E9}" type="slidenum">
              <a:rPr lang="he-IL" altLang="en-US" smtClean="0"/>
              <a:pPr/>
              <a:t>4</a:t>
            </a:fld>
            <a:endParaRPr lang="en-US" altLang="en-US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31813"/>
            <a:ext cx="3549650" cy="2662237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6838" y="3373438"/>
            <a:ext cx="7500937" cy="3194050"/>
          </a:xfrm>
          <a:noFill/>
          <a:ln w="9525"/>
        </p:spPr>
        <p:txBody>
          <a:bodyPr/>
          <a:lstStyle/>
          <a:p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5930122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97FF01-CF12-407E-914E-9EEE947E6D3D}" type="slidenum">
              <a:rPr lang="he-IL" altLang="en-US" smtClean="0"/>
              <a:pPr/>
              <a:t>42</a:t>
            </a:fld>
            <a:endParaRPr lang="en-US" altLang="en-US" smtClean="0"/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31813"/>
            <a:ext cx="3549650" cy="2662237"/>
          </a:xfrm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6838" y="3373438"/>
            <a:ext cx="7500937" cy="3194050"/>
          </a:xfrm>
          <a:noFill/>
          <a:ln w="9525"/>
        </p:spPr>
        <p:txBody>
          <a:bodyPr/>
          <a:lstStyle/>
          <a:p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325999500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5E30F5-113D-461A-BA93-C36925128CB9}" type="slidenum">
              <a:rPr lang="he-IL" altLang="en-US" smtClean="0"/>
              <a:pPr/>
              <a:t>43</a:t>
            </a:fld>
            <a:endParaRPr lang="en-US" altLang="en-US" smtClean="0"/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31813"/>
            <a:ext cx="3549650" cy="2662237"/>
          </a:xfrm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6838" y="3373438"/>
            <a:ext cx="7500937" cy="3194050"/>
          </a:xfrm>
          <a:noFill/>
          <a:ln w="9525"/>
        </p:spPr>
        <p:txBody>
          <a:bodyPr/>
          <a:lstStyle/>
          <a:p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260022942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8570E4-C45B-49D3-9EB3-6F17E32B1DFA}" type="slidenum">
              <a:rPr lang="he-IL" altLang="en-US" smtClean="0"/>
              <a:pPr/>
              <a:t>44</a:t>
            </a:fld>
            <a:endParaRPr lang="en-US" altLang="en-US" smtClean="0"/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31813"/>
            <a:ext cx="3549650" cy="2662237"/>
          </a:xfrm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6838" y="3373438"/>
            <a:ext cx="7500937" cy="3194050"/>
          </a:xfrm>
          <a:noFill/>
          <a:ln w="9525"/>
        </p:spPr>
        <p:txBody>
          <a:bodyPr/>
          <a:lstStyle/>
          <a:p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343827346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5E0E74-9CA0-4AC0-A099-D87CF42B1935}" type="slidenum">
              <a:rPr lang="he-IL" altLang="en-US" smtClean="0"/>
              <a:pPr/>
              <a:t>45</a:t>
            </a:fld>
            <a:endParaRPr lang="en-US" altLang="en-US" smtClean="0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31813"/>
            <a:ext cx="3549650" cy="2662237"/>
          </a:xfrm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6838" y="3373438"/>
            <a:ext cx="7500937" cy="3194050"/>
          </a:xfrm>
          <a:noFill/>
          <a:ln w="9525"/>
        </p:spPr>
        <p:txBody>
          <a:bodyPr/>
          <a:lstStyle/>
          <a:p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296656538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CAC0D9-D4E3-4931-AD87-F5AA01B38878}" type="slidenum">
              <a:rPr lang="he-IL" altLang="en-US" smtClean="0"/>
              <a:pPr/>
              <a:t>47</a:t>
            </a:fld>
            <a:endParaRPr lang="en-US" altLang="en-US" smtClean="0"/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31813"/>
            <a:ext cx="3549650" cy="2662237"/>
          </a:xfrm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6838" y="3373438"/>
            <a:ext cx="7500937" cy="319405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269079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1F4E67-8C51-4890-A844-1220C554972C}" type="slidenum">
              <a:rPr lang="he-IL" altLang="en-US" smtClean="0"/>
              <a:pPr/>
              <a:t>48</a:t>
            </a:fld>
            <a:endParaRPr lang="en-US" altLang="en-US" smtClean="0"/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31813"/>
            <a:ext cx="3549650" cy="2662237"/>
          </a:xfrm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6838" y="3373438"/>
            <a:ext cx="7500937" cy="3194050"/>
          </a:xfrm>
          <a:noFill/>
          <a:ln w="9525"/>
        </p:spPr>
        <p:txBody>
          <a:bodyPr/>
          <a:lstStyle/>
          <a:p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362051512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2F7F24-7EA5-4D15-9B25-B188D074DD77}" type="slidenum">
              <a:rPr lang="he-IL" altLang="en-US" smtClean="0"/>
              <a:pPr/>
              <a:t>49</a:t>
            </a:fld>
            <a:endParaRPr lang="en-US" altLang="en-US" smtClean="0"/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31813"/>
            <a:ext cx="3549650" cy="2662237"/>
          </a:xfrm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6838" y="3373438"/>
            <a:ext cx="7500937" cy="3194050"/>
          </a:xfrm>
          <a:noFill/>
          <a:ln w="9525"/>
        </p:spPr>
        <p:txBody>
          <a:bodyPr/>
          <a:lstStyle/>
          <a:p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33489705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5F1364-4556-4A78-AD6A-3070C2B98BCB}" type="slidenum">
              <a:rPr lang="he-IL" altLang="en-US" smtClean="0"/>
              <a:pPr/>
              <a:t>50</a:t>
            </a:fld>
            <a:endParaRPr lang="en-US" altLang="en-US" smtClean="0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31813"/>
            <a:ext cx="3549650" cy="2662237"/>
          </a:xfrm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6838" y="3373438"/>
            <a:ext cx="7500937" cy="3194050"/>
          </a:xfrm>
          <a:noFill/>
          <a:ln w="9525"/>
        </p:spPr>
        <p:txBody>
          <a:bodyPr/>
          <a:lstStyle/>
          <a:p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392771931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250669-0E23-4BCE-B689-9367B6C10B94}" type="slidenum">
              <a:rPr lang="he-IL" altLang="en-US" smtClean="0"/>
              <a:pPr/>
              <a:t>51</a:t>
            </a:fld>
            <a:endParaRPr lang="en-US" altLang="en-US" smtClean="0"/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3930340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47ED1D-4B7C-47FD-B788-B56AB99E0A19}" type="slidenum">
              <a:rPr lang="he-IL" altLang="en-US" smtClean="0"/>
              <a:pPr/>
              <a:t>52</a:t>
            </a:fld>
            <a:endParaRPr lang="en-US" altLang="en-US" smtClean="0"/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4127782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603589-6A2E-463C-81EB-539F2D7026BC}" type="slidenum">
              <a:rPr lang="he-IL" altLang="en-US" smtClean="0"/>
              <a:pPr/>
              <a:t>5</a:t>
            </a:fld>
            <a:endParaRPr lang="en-US" altLang="en-US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297708552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D1ED3E-A58D-4631-A8C0-376B7E7B6C0B}" type="slidenum">
              <a:rPr lang="he-IL" altLang="en-US" smtClean="0"/>
              <a:pPr/>
              <a:t>53</a:t>
            </a:fld>
            <a:endParaRPr lang="en-US" altLang="en-US" smtClean="0"/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8132472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148C76-E9AE-42DC-83A6-675CC8854CFA}" type="slidenum">
              <a:rPr lang="he-IL" altLang="en-US" smtClean="0"/>
              <a:pPr/>
              <a:t>54</a:t>
            </a:fld>
            <a:endParaRPr lang="en-US" altLang="en-US" smtClean="0"/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157667712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F83AC2-397C-40E0-8DE8-698DB949B09D}" type="slidenum">
              <a:rPr lang="he-IL" altLang="en-US" smtClean="0"/>
              <a:pPr/>
              <a:t>55</a:t>
            </a:fld>
            <a:endParaRPr lang="en-US" altLang="en-US" smtClean="0"/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45641513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39447A-2FBC-44B8-9E78-03933310CE8F}" type="slidenum">
              <a:rPr lang="he-IL" altLang="en-US" smtClean="0"/>
              <a:pPr/>
              <a:t>56</a:t>
            </a:fld>
            <a:endParaRPr lang="en-US" altLang="en-US" smtClean="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179864606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5A402B-D135-4494-8A40-663013103BF9}" type="slidenum">
              <a:rPr lang="he-IL" altLang="en-US" smtClean="0"/>
              <a:pPr/>
              <a:t>57</a:t>
            </a:fld>
            <a:endParaRPr lang="en-US" altLang="en-US" smtClean="0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4863" y="533400"/>
            <a:ext cx="3546475" cy="2660650"/>
          </a:xfrm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6838" y="3371850"/>
            <a:ext cx="7500937" cy="3194050"/>
          </a:xfrm>
          <a:noFill/>
          <a:ln w="9525"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6712211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23C344-BCE1-42DD-A960-A59325CFC02E}" type="slidenum">
              <a:rPr lang="he-IL" altLang="en-US" smtClean="0"/>
              <a:pPr/>
              <a:t>58</a:t>
            </a:fld>
            <a:endParaRPr lang="en-US" altLang="en-US" smtClean="0"/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374822803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B61D0F-CE45-4DB9-8B6B-AE1C8D0875FE}" type="slidenum">
              <a:rPr lang="he-IL" altLang="en-US" smtClean="0"/>
              <a:pPr/>
              <a:t>59</a:t>
            </a:fld>
            <a:endParaRPr lang="en-US" altLang="en-US" smtClean="0"/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125155218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C9166A-17DD-4313-BC50-5F7421B4C4E9}" type="slidenum">
              <a:rPr lang="he-IL" altLang="en-US" smtClean="0"/>
              <a:pPr/>
              <a:t>60</a:t>
            </a:fld>
            <a:endParaRPr lang="en-US" altLang="en-US" smtClean="0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46546780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B8F0C4-9230-4E65-B05C-6D8C685BBAFC}" type="slidenum">
              <a:rPr lang="he-IL" altLang="en-US" smtClean="0"/>
              <a:pPr/>
              <a:t>61</a:t>
            </a:fld>
            <a:endParaRPr lang="en-US" altLang="en-US" smtClean="0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32224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71B454-B908-43FA-9BB7-9A603AAB82C2}" type="slidenum">
              <a:rPr lang="he-IL" altLang="en-US" smtClean="0"/>
              <a:pPr/>
              <a:t>6</a:t>
            </a:fld>
            <a:endParaRPr lang="en-US" altLang="en-US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1320357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15B4FD-93E7-40A7-BB05-C1A055DE3E06}" type="slidenum">
              <a:rPr lang="he-IL" altLang="en-US" smtClean="0"/>
              <a:pPr/>
              <a:t>7</a:t>
            </a:fld>
            <a:endParaRPr lang="en-US" altLang="en-US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30156608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BB8BB9-1E8B-4EFB-8EB8-626B43CF0B51}" type="slidenum">
              <a:rPr lang="he-IL" altLang="en-US" smtClean="0"/>
              <a:pPr/>
              <a:t>8</a:t>
            </a:fld>
            <a:endParaRPr lang="en-US" altLang="en-US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512228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D08A43-0DE1-467F-A751-92A8E596988B}" type="slidenum">
              <a:rPr lang="he-IL" altLang="en-US" smtClean="0"/>
              <a:pPr/>
              <a:t>9</a:t>
            </a:fld>
            <a:endParaRPr lang="en-US" altLang="en-US" smtClean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18227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IDC_HE blu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2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he-IL"/>
              <a:t>Click to edit Master title style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altLang="he-IL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 b="0"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 sz="1400"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92C91784-C1C3-4632-9F28-45E781FC6FB8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E54A8-08E8-4889-991A-994EAD017F9A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457200"/>
            <a:ext cx="2044700" cy="5600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5981700" cy="5600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B3E4CB-5786-4DE1-91C6-163918A8468A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CA5AD0-F00F-4425-BF09-7758015D04B0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85950"/>
            <a:ext cx="4013200" cy="2009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22800" y="1885950"/>
            <a:ext cx="4013200" cy="2009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4048125"/>
            <a:ext cx="4013200" cy="2009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2800" y="4048125"/>
            <a:ext cx="4013200" cy="2009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AE8F06-7123-4FA3-80EF-3D559962488C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8208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AF89D1-727C-46BB-937B-A091C829F944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05D050-9FE4-47E2-803E-5DE47029C993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CE85F8-5A00-4484-824B-36F4A9A2893A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C1218F-A14F-4314-8081-BE3DE6A43162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03F516-853F-45C3-9FA8-A2E0EEB21573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5C7B9C-2097-4AB0-9CD9-177096757769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E0BEE0-2839-4BE9-AD60-E36793C0009A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0C3EFC-97DC-488B-9E71-5D112F6009BD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 Master title style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 Master text styles</a:t>
            </a:r>
          </a:p>
          <a:p>
            <a:pPr lvl="1"/>
            <a:r>
              <a:rPr lang="en-US" altLang="he-IL" smtClean="0"/>
              <a:t>Second level</a:t>
            </a:r>
          </a:p>
          <a:p>
            <a:pPr lvl="2"/>
            <a:r>
              <a:rPr lang="en-US" altLang="he-IL" smtClean="0"/>
              <a:t>Third level</a:t>
            </a:r>
          </a:p>
          <a:p>
            <a:pPr lvl="3"/>
            <a:r>
              <a:rPr lang="en-US" altLang="he-IL" smtClean="0"/>
              <a:t>Fourth level</a:t>
            </a:r>
          </a:p>
          <a:p>
            <a:pPr lvl="4"/>
            <a:r>
              <a:rPr lang="en-US" altLang="he-IL" smtClean="0"/>
              <a:t>Fifth level</a:t>
            </a:r>
          </a:p>
        </p:txBody>
      </p:sp>
      <p:sp>
        <p:nvSpPr>
          <p:cNvPr id="1617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6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4395907-0B31-4188-9398-650C61799D45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10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pic>
        <p:nvPicPr>
          <p:cNvPr id="22535" name="Picture 7" descr="IDC_HE blue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40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8" r:id="rId12"/>
    <p:sldLayoutId id="2147483712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99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990099"/>
          </a:solidFill>
          <a:latin typeface="Arial Black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990099"/>
          </a:solidFill>
          <a:latin typeface="Arial Black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990099"/>
          </a:solidFill>
          <a:latin typeface="Arial Black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990099"/>
          </a:solidFill>
          <a:latin typeface="Arial Black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990099"/>
          </a:solidFill>
          <a:latin typeface="Arial Black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990099"/>
          </a:solidFill>
          <a:latin typeface="Arial Black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990099"/>
          </a:solidFill>
          <a:latin typeface="Arial Black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990099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99"/>
        </a:buClr>
        <a:buFont typeface="Wingdings" pitchFamily="2" charset="2"/>
        <a:buChar char="§"/>
        <a:defRPr kumimoji="1" sz="3200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0099"/>
        </a:buClr>
        <a:buFont typeface="Wingdings" pitchFamily="2" charset="2"/>
        <a:buChar char="§"/>
        <a:defRPr kumimoji="1" sz="2800">
          <a:solidFill>
            <a:srgbClr val="0033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0099"/>
        </a:buClr>
        <a:buFont typeface="Wingdings" pitchFamily="2" charset="2"/>
        <a:buChar char="§"/>
        <a:defRPr kumimoji="1" sz="2400">
          <a:solidFill>
            <a:srgbClr val="0033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990099"/>
        </a:buClr>
        <a:buFont typeface="Wingdings" pitchFamily="2" charset="2"/>
        <a:buChar char="§"/>
        <a:defRPr kumimoji="1" sz="2000">
          <a:solidFill>
            <a:srgbClr val="0033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99"/>
        </a:buClr>
        <a:buFont typeface="Wingdings" pitchFamily="2" charset="2"/>
        <a:buChar char="§"/>
        <a:defRPr kumimoji="1" sz="2000">
          <a:solidFill>
            <a:srgbClr val="003399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990099"/>
        </a:buClr>
        <a:buFont typeface="Wingdings" pitchFamily="2" charset="2"/>
        <a:buChar char="§"/>
        <a:defRPr kumimoji="1" sz="2000">
          <a:solidFill>
            <a:srgbClr val="003399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990099"/>
        </a:buClr>
        <a:buFont typeface="Wingdings" pitchFamily="2" charset="2"/>
        <a:buChar char="§"/>
        <a:defRPr kumimoji="1" sz="2000">
          <a:solidFill>
            <a:srgbClr val="003399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990099"/>
        </a:buClr>
        <a:buFont typeface="Wingdings" pitchFamily="2" charset="2"/>
        <a:buChar char="§"/>
        <a:defRPr kumimoji="1" sz="2000">
          <a:solidFill>
            <a:srgbClr val="003399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990099"/>
        </a:buClr>
        <a:buFont typeface="Wingdings" pitchFamily="2" charset="2"/>
        <a:buChar char="§"/>
        <a:defRPr kumimoji="1" sz="2000">
          <a:solidFill>
            <a:srgbClr val="003399"/>
          </a:solidFill>
          <a:latin typeface="+mn-lt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pticalillusion.net/optical-illusions/the-barber-pole-illusion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24.wmf"/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21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23.wmf"/><Relationship Id="rId5" Type="http://schemas.openxmlformats.org/officeDocument/2006/relationships/image" Target="../media/image20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22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5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7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7" Type="http://schemas.openxmlformats.org/officeDocument/2006/relationships/image" Target="../media/image3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29.wmf"/><Relationship Id="rId4" Type="http://schemas.openxmlformats.org/officeDocument/2006/relationships/oleObject" Target="../embeddings/oleObject8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7" Type="http://schemas.openxmlformats.org/officeDocument/2006/relationships/image" Target="../media/image3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31.emf"/><Relationship Id="rId4" Type="http://schemas.openxmlformats.org/officeDocument/2006/relationships/oleObject" Target="../embeddings/oleObject10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image" Target="../media/image37.wmf"/><Relationship Id="rId3" Type="http://schemas.openxmlformats.org/officeDocument/2006/relationships/notesSlide" Target="../notesSlides/notesSlide37.xml"/><Relationship Id="rId7" Type="http://schemas.openxmlformats.org/officeDocument/2006/relationships/image" Target="../media/image34.emf"/><Relationship Id="rId12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36.emf"/><Relationship Id="rId5" Type="http://schemas.openxmlformats.org/officeDocument/2006/relationships/image" Target="../media/image33.e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35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notesSlide" Target="../notesSlides/notesSlide38.xml"/><Relationship Id="rId7" Type="http://schemas.openxmlformats.org/officeDocument/2006/relationships/image" Target="../media/image3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38.emf"/><Relationship Id="rId4" Type="http://schemas.openxmlformats.org/officeDocument/2006/relationships/oleObject" Target="../embeddings/oleObject17.bin"/><Relationship Id="rId9" Type="http://schemas.openxmlformats.org/officeDocument/2006/relationships/image" Target="../media/image40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41.emf"/><Relationship Id="rId4" Type="http://schemas.openxmlformats.org/officeDocument/2006/relationships/oleObject" Target="../embeddings/oleObject20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13" Type="http://schemas.openxmlformats.org/officeDocument/2006/relationships/image" Target="../media/image46.png"/><Relationship Id="rId3" Type="http://schemas.openxmlformats.org/officeDocument/2006/relationships/notesSlide" Target="../notesSlides/notesSlide40.xml"/><Relationship Id="rId7" Type="http://schemas.openxmlformats.org/officeDocument/2006/relationships/image" Target="../media/image43.emf"/><Relationship Id="rId12" Type="http://schemas.openxmlformats.org/officeDocument/2006/relationships/image" Target="../media/image3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2.bin"/><Relationship Id="rId11" Type="http://schemas.openxmlformats.org/officeDocument/2006/relationships/oleObject" Target="../embeddings/oleObject24.bin"/><Relationship Id="rId5" Type="http://schemas.openxmlformats.org/officeDocument/2006/relationships/image" Target="../media/image42.emf"/><Relationship Id="rId10" Type="http://schemas.openxmlformats.org/officeDocument/2006/relationships/image" Target="../media/image45.png"/><Relationship Id="rId4" Type="http://schemas.openxmlformats.org/officeDocument/2006/relationships/oleObject" Target="../embeddings/oleObject21.bin"/><Relationship Id="rId9" Type="http://schemas.openxmlformats.org/officeDocument/2006/relationships/image" Target="../media/image44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7" Type="http://schemas.openxmlformats.org/officeDocument/2006/relationships/image" Target="../media/image40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7" Type="http://schemas.openxmlformats.org/officeDocument/2006/relationships/image" Target="../media/image40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7" Type="http://schemas.openxmlformats.org/officeDocument/2006/relationships/image" Target="../media/image40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4.png"/><Relationship Id="rId5" Type="http://schemas.openxmlformats.org/officeDocument/2006/relationships/image" Target="../media/image40.emf"/><Relationship Id="rId4" Type="http://schemas.openxmlformats.org/officeDocument/2006/relationships/oleObject" Target="../embeddings/oleObject28.bin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56.wmf"/><Relationship Id="rId4" Type="http://schemas.openxmlformats.org/officeDocument/2006/relationships/oleObject" Target="../embeddings/oleObject29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9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notesSlide" Target="../notesSlides/notesSlide51.xml"/><Relationship Id="rId7" Type="http://schemas.openxmlformats.org/officeDocument/2006/relationships/image" Target="../media/image6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1.bin"/><Relationship Id="rId11" Type="http://schemas.openxmlformats.org/officeDocument/2006/relationships/image" Target="../media/image63.wmf"/><Relationship Id="rId5" Type="http://schemas.openxmlformats.org/officeDocument/2006/relationships/image" Target="../media/image60.wmf"/><Relationship Id="rId10" Type="http://schemas.openxmlformats.org/officeDocument/2006/relationships/oleObject" Target="../embeddings/oleObject33.bin"/><Relationship Id="rId4" Type="http://schemas.openxmlformats.org/officeDocument/2006/relationships/oleObject" Target="../embeddings/oleObject30.bin"/><Relationship Id="rId9" Type="http://schemas.openxmlformats.org/officeDocument/2006/relationships/image" Target="../media/image62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7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gif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gif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gif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71.wmf"/><Relationship Id="rId4" Type="http://schemas.openxmlformats.org/officeDocument/2006/relationships/oleObject" Target="../embeddings/oleObject34.bin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7AB91DF-83D4-480B-91A3-7FB7454B43AD}" type="slidenum">
              <a:rPr lang="he-IL" altLang="en-US" smtClean="0"/>
              <a:pPr/>
              <a:t>1</a:t>
            </a:fld>
            <a:endParaRPr lang="en-US" altLang="en-US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 smtClean="0"/>
              <a:t>Motion</a:t>
            </a:r>
            <a:br>
              <a:rPr lang="en-US" altLang="he-IL" dirty="0" smtClean="0"/>
            </a:br>
            <a:r>
              <a:rPr lang="en-US" altLang="he-IL" smtClean="0"/>
              <a:t>Class </a:t>
            </a:r>
            <a:r>
              <a:rPr lang="en-US" altLang="he-IL" smtClean="0"/>
              <a:t>6</a:t>
            </a:r>
            <a:endParaRPr lang="en-US" altLang="he-IL" dirty="0" smtClean="0"/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altLang="he-IL" sz="2400" dirty="0" smtClean="0"/>
              <a:t>Optical </a:t>
            </a:r>
            <a:r>
              <a:rPr lang="en-US" altLang="he-IL" sz="2400" dirty="0" smtClean="0"/>
              <a:t>Flow</a:t>
            </a:r>
            <a:endParaRPr lang="en-US" altLang="he-IL" sz="2400" dirty="0" smtClean="0"/>
          </a:p>
        </p:txBody>
      </p:sp>
      <p:pic>
        <p:nvPicPr>
          <p:cNvPr id="28677" name="Picture 4" descr="Cat_OF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3200400"/>
            <a:ext cx="3514725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8" name="Picture 9" descr="archieGrey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2743200"/>
            <a:ext cx="2676525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A24C898-041C-4D66-9E23-A7816AFD3F4E}" type="slidenum">
              <a:rPr lang="he-IL" altLang="en-US" smtClean="0"/>
              <a:pPr/>
              <a:t>10</a:t>
            </a:fld>
            <a:endParaRPr lang="en-US" altLang="en-US" smtClean="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Correspondence</a:t>
            </a:r>
            <a:endParaRPr lang="en-GB" smtClean="0"/>
          </a:p>
        </p:txBody>
      </p:sp>
      <p:sp>
        <p:nvSpPr>
          <p:cNvPr id="56324" name="Rectangle 3"/>
          <p:cNvSpPr>
            <a:spLocks noChangeArrowheads="1"/>
          </p:cNvSpPr>
          <p:nvPr/>
        </p:nvSpPr>
        <p:spPr bwMode="auto">
          <a:xfrm>
            <a:off x="1317625" y="3717925"/>
            <a:ext cx="2182813" cy="2157413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56325" name="Rectangle 4"/>
          <p:cNvSpPr>
            <a:spLocks noChangeArrowheads="1"/>
          </p:cNvSpPr>
          <p:nvPr/>
        </p:nvSpPr>
        <p:spPr bwMode="auto">
          <a:xfrm>
            <a:off x="4505325" y="3736975"/>
            <a:ext cx="2182813" cy="2157413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56326" name="AutoShape 5"/>
          <p:cNvSpPr>
            <a:spLocks noChangeArrowheads="1"/>
          </p:cNvSpPr>
          <p:nvPr/>
        </p:nvSpPr>
        <p:spPr bwMode="auto">
          <a:xfrm>
            <a:off x="1524000" y="5340350"/>
            <a:ext cx="195263" cy="182563"/>
          </a:xfrm>
          <a:custGeom>
            <a:avLst/>
            <a:gdLst>
              <a:gd name="T0" fmla="*/ 15957036 w 21600"/>
              <a:gd name="T1" fmla="*/ 6520837 h 21600"/>
              <a:gd name="T2" fmla="*/ 7978563 w 21600"/>
              <a:gd name="T3" fmla="*/ 13041599 h 21600"/>
              <a:gd name="T4" fmla="*/ 0 w 21600"/>
              <a:gd name="T5" fmla="*/ 6520837 h 21600"/>
              <a:gd name="T6" fmla="*/ 7978563 w 21600"/>
              <a:gd name="T7" fmla="*/ 0 h 216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2160 w 21600"/>
              <a:gd name="T13" fmla="*/ 8640 h 21600"/>
              <a:gd name="T14" fmla="*/ 19440 w 21600"/>
              <a:gd name="T15" fmla="*/ 1296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00" y="0"/>
                </a:moveTo>
                <a:lnTo>
                  <a:pt x="6480" y="4320"/>
                </a:lnTo>
                <a:lnTo>
                  <a:pt x="8640" y="4320"/>
                </a:lnTo>
                <a:lnTo>
                  <a:pt x="8640" y="8640"/>
                </a:lnTo>
                <a:lnTo>
                  <a:pt x="4320" y="8640"/>
                </a:lnTo>
                <a:lnTo>
                  <a:pt x="4320" y="6480"/>
                </a:lnTo>
                <a:lnTo>
                  <a:pt x="0" y="10800"/>
                </a:lnTo>
                <a:lnTo>
                  <a:pt x="4320" y="15120"/>
                </a:lnTo>
                <a:lnTo>
                  <a:pt x="4320" y="12960"/>
                </a:lnTo>
                <a:lnTo>
                  <a:pt x="8640" y="12960"/>
                </a:lnTo>
                <a:lnTo>
                  <a:pt x="8640" y="17280"/>
                </a:lnTo>
                <a:lnTo>
                  <a:pt x="6480" y="17280"/>
                </a:lnTo>
                <a:lnTo>
                  <a:pt x="10800" y="21600"/>
                </a:lnTo>
                <a:lnTo>
                  <a:pt x="15120" y="17280"/>
                </a:lnTo>
                <a:lnTo>
                  <a:pt x="12960" y="17280"/>
                </a:lnTo>
                <a:lnTo>
                  <a:pt x="12960" y="12960"/>
                </a:lnTo>
                <a:lnTo>
                  <a:pt x="17280" y="12960"/>
                </a:lnTo>
                <a:lnTo>
                  <a:pt x="17280" y="15120"/>
                </a:lnTo>
                <a:lnTo>
                  <a:pt x="21600" y="10800"/>
                </a:lnTo>
                <a:lnTo>
                  <a:pt x="17280" y="6480"/>
                </a:lnTo>
                <a:lnTo>
                  <a:pt x="17280" y="8640"/>
                </a:lnTo>
                <a:lnTo>
                  <a:pt x="12960" y="8640"/>
                </a:lnTo>
                <a:lnTo>
                  <a:pt x="12960" y="4320"/>
                </a:lnTo>
                <a:lnTo>
                  <a:pt x="15120" y="4320"/>
                </a:lnTo>
                <a:close/>
              </a:path>
            </a:pathLst>
          </a:cu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27" name="AutoShape 6"/>
          <p:cNvSpPr>
            <a:spLocks noChangeArrowheads="1"/>
          </p:cNvSpPr>
          <p:nvPr/>
        </p:nvSpPr>
        <p:spPr bwMode="auto">
          <a:xfrm>
            <a:off x="6137275" y="5408613"/>
            <a:ext cx="195263" cy="182562"/>
          </a:xfrm>
          <a:custGeom>
            <a:avLst/>
            <a:gdLst>
              <a:gd name="T0" fmla="*/ 15957036 w 21600"/>
              <a:gd name="T1" fmla="*/ 6520692 h 21600"/>
              <a:gd name="T2" fmla="*/ 7978563 w 21600"/>
              <a:gd name="T3" fmla="*/ 13041384 h 21600"/>
              <a:gd name="T4" fmla="*/ 0 w 21600"/>
              <a:gd name="T5" fmla="*/ 6520692 h 21600"/>
              <a:gd name="T6" fmla="*/ 7978563 w 21600"/>
              <a:gd name="T7" fmla="*/ 0 h 216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2160 w 21600"/>
              <a:gd name="T13" fmla="*/ 8640 h 21600"/>
              <a:gd name="T14" fmla="*/ 19440 w 21600"/>
              <a:gd name="T15" fmla="*/ 1296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00" y="0"/>
                </a:moveTo>
                <a:lnTo>
                  <a:pt x="6480" y="4320"/>
                </a:lnTo>
                <a:lnTo>
                  <a:pt x="8640" y="4320"/>
                </a:lnTo>
                <a:lnTo>
                  <a:pt x="8640" y="8640"/>
                </a:lnTo>
                <a:lnTo>
                  <a:pt x="4320" y="8640"/>
                </a:lnTo>
                <a:lnTo>
                  <a:pt x="4320" y="6480"/>
                </a:lnTo>
                <a:lnTo>
                  <a:pt x="0" y="10800"/>
                </a:lnTo>
                <a:lnTo>
                  <a:pt x="4320" y="15120"/>
                </a:lnTo>
                <a:lnTo>
                  <a:pt x="4320" y="12960"/>
                </a:lnTo>
                <a:lnTo>
                  <a:pt x="8640" y="12960"/>
                </a:lnTo>
                <a:lnTo>
                  <a:pt x="8640" y="17280"/>
                </a:lnTo>
                <a:lnTo>
                  <a:pt x="6480" y="17280"/>
                </a:lnTo>
                <a:lnTo>
                  <a:pt x="10800" y="21600"/>
                </a:lnTo>
                <a:lnTo>
                  <a:pt x="15120" y="17280"/>
                </a:lnTo>
                <a:lnTo>
                  <a:pt x="12960" y="17280"/>
                </a:lnTo>
                <a:lnTo>
                  <a:pt x="12960" y="12960"/>
                </a:lnTo>
                <a:lnTo>
                  <a:pt x="17280" y="12960"/>
                </a:lnTo>
                <a:lnTo>
                  <a:pt x="17280" y="15120"/>
                </a:lnTo>
                <a:lnTo>
                  <a:pt x="21600" y="10800"/>
                </a:lnTo>
                <a:lnTo>
                  <a:pt x="17280" y="6480"/>
                </a:lnTo>
                <a:lnTo>
                  <a:pt x="17280" y="8640"/>
                </a:lnTo>
                <a:lnTo>
                  <a:pt x="12960" y="8640"/>
                </a:lnTo>
                <a:lnTo>
                  <a:pt x="12960" y="4320"/>
                </a:lnTo>
                <a:lnTo>
                  <a:pt x="15120" y="4320"/>
                </a:lnTo>
                <a:close/>
              </a:path>
            </a:pathLst>
          </a:cu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28" name="AutoShape 7"/>
          <p:cNvSpPr>
            <a:spLocks noChangeArrowheads="1"/>
          </p:cNvSpPr>
          <p:nvPr/>
        </p:nvSpPr>
        <p:spPr bwMode="auto">
          <a:xfrm>
            <a:off x="4846638" y="4029075"/>
            <a:ext cx="195262" cy="182563"/>
          </a:xfrm>
          <a:custGeom>
            <a:avLst/>
            <a:gdLst>
              <a:gd name="T0" fmla="*/ 15956791 w 21600"/>
              <a:gd name="T1" fmla="*/ 6520837 h 21600"/>
              <a:gd name="T2" fmla="*/ 7978396 w 21600"/>
              <a:gd name="T3" fmla="*/ 13041599 h 21600"/>
              <a:gd name="T4" fmla="*/ 0 w 21600"/>
              <a:gd name="T5" fmla="*/ 6520837 h 21600"/>
              <a:gd name="T6" fmla="*/ 7978396 w 21600"/>
              <a:gd name="T7" fmla="*/ 0 h 216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2160 w 21600"/>
              <a:gd name="T13" fmla="*/ 8640 h 21600"/>
              <a:gd name="T14" fmla="*/ 19440 w 21600"/>
              <a:gd name="T15" fmla="*/ 1296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00" y="0"/>
                </a:moveTo>
                <a:lnTo>
                  <a:pt x="6480" y="4320"/>
                </a:lnTo>
                <a:lnTo>
                  <a:pt x="8640" y="4320"/>
                </a:lnTo>
                <a:lnTo>
                  <a:pt x="8640" y="8640"/>
                </a:lnTo>
                <a:lnTo>
                  <a:pt x="4320" y="8640"/>
                </a:lnTo>
                <a:lnTo>
                  <a:pt x="4320" y="6480"/>
                </a:lnTo>
                <a:lnTo>
                  <a:pt x="0" y="10800"/>
                </a:lnTo>
                <a:lnTo>
                  <a:pt x="4320" y="15120"/>
                </a:lnTo>
                <a:lnTo>
                  <a:pt x="4320" y="12960"/>
                </a:lnTo>
                <a:lnTo>
                  <a:pt x="8640" y="12960"/>
                </a:lnTo>
                <a:lnTo>
                  <a:pt x="8640" y="17280"/>
                </a:lnTo>
                <a:lnTo>
                  <a:pt x="6480" y="17280"/>
                </a:lnTo>
                <a:lnTo>
                  <a:pt x="10800" y="21600"/>
                </a:lnTo>
                <a:lnTo>
                  <a:pt x="15120" y="17280"/>
                </a:lnTo>
                <a:lnTo>
                  <a:pt x="12960" y="17280"/>
                </a:lnTo>
                <a:lnTo>
                  <a:pt x="12960" y="12960"/>
                </a:lnTo>
                <a:lnTo>
                  <a:pt x="17280" y="12960"/>
                </a:lnTo>
                <a:lnTo>
                  <a:pt x="17280" y="15120"/>
                </a:lnTo>
                <a:lnTo>
                  <a:pt x="21600" y="10800"/>
                </a:lnTo>
                <a:lnTo>
                  <a:pt x="17280" y="6480"/>
                </a:lnTo>
                <a:lnTo>
                  <a:pt x="17280" y="8640"/>
                </a:lnTo>
                <a:lnTo>
                  <a:pt x="12960" y="8640"/>
                </a:lnTo>
                <a:lnTo>
                  <a:pt x="12960" y="4320"/>
                </a:lnTo>
                <a:lnTo>
                  <a:pt x="15120" y="4320"/>
                </a:lnTo>
                <a:close/>
              </a:path>
            </a:pathLst>
          </a:cu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29" name="AutoShape 8"/>
          <p:cNvSpPr>
            <a:spLocks noChangeArrowheads="1"/>
          </p:cNvSpPr>
          <p:nvPr/>
        </p:nvSpPr>
        <p:spPr bwMode="auto">
          <a:xfrm>
            <a:off x="2811463" y="4005263"/>
            <a:ext cx="195262" cy="182562"/>
          </a:xfrm>
          <a:custGeom>
            <a:avLst/>
            <a:gdLst>
              <a:gd name="T0" fmla="*/ 15956791 w 21600"/>
              <a:gd name="T1" fmla="*/ 6520692 h 21600"/>
              <a:gd name="T2" fmla="*/ 7978396 w 21600"/>
              <a:gd name="T3" fmla="*/ 13041384 h 21600"/>
              <a:gd name="T4" fmla="*/ 0 w 21600"/>
              <a:gd name="T5" fmla="*/ 6520692 h 21600"/>
              <a:gd name="T6" fmla="*/ 7978396 w 21600"/>
              <a:gd name="T7" fmla="*/ 0 h 216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2160 w 21600"/>
              <a:gd name="T13" fmla="*/ 8640 h 21600"/>
              <a:gd name="T14" fmla="*/ 19440 w 21600"/>
              <a:gd name="T15" fmla="*/ 1296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00" y="0"/>
                </a:moveTo>
                <a:lnTo>
                  <a:pt x="6480" y="4320"/>
                </a:lnTo>
                <a:lnTo>
                  <a:pt x="8640" y="4320"/>
                </a:lnTo>
                <a:lnTo>
                  <a:pt x="8640" y="8640"/>
                </a:lnTo>
                <a:lnTo>
                  <a:pt x="4320" y="8640"/>
                </a:lnTo>
                <a:lnTo>
                  <a:pt x="4320" y="6480"/>
                </a:lnTo>
                <a:lnTo>
                  <a:pt x="0" y="10800"/>
                </a:lnTo>
                <a:lnTo>
                  <a:pt x="4320" y="15120"/>
                </a:lnTo>
                <a:lnTo>
                  <a:pt x="4320" y="12960"/>
                </a:lnTo>
                <a:lnTo>
                  <a:pt x="8640" y="12960"/>
                </a:lnTo>
                <a:lnTo>
                  <a:pt x="8640" y="17280"/>
                </a:lnTo>
                <a:lnTo>
                  <a:pt x="6480" y="17280"/>
                </a:lnTo>
                <a:lnTo>
                  <a:pt x="10800" y="21600"/>
                </a:lnTo>
                <a:lnTo>
                  <a:pt x="15120" y="17280"/>
                </a:lnTo>
                <a:lnTo>
                  <a:pt x="12960" y="17280"/>
                </a:lnTo>
                <a:lnTo>
                  <a:pt x="12960" y="12960"/>
                </a:lnTo>
                <a:lnTo>
                  <a:pt x="17280" y="12960"/>
                </a:lnTo>
                <a:lnTo>
                  <a:pt x="17280" y="15120"/>
                </a:lnTo>
                <a:lnTo>
                  <a:pt x="21600" y="10800"/>
                </a:lnTo>
                <a:lnTo>
                  <a:pt x="17280" y="6480"/>
                </a:lnTo>
                <a:lnTo>
                  <a:pt x="17280" y="8640"/>
                </a:lnTo>
                <a:lnTo>
                  <a:pt x="12960" y="8640"/>
                </a:lnTo>
                <a:lnTo>
                  <a:pt x="12960" y="4320"/>
                </a:lnTo>
                <a:lnTo>
                  <a:pt x="15120" y="4320"/>
                </a:lnTo>
                <a:close/>
              </a:path>
            </a:pathLst>
          </a:cu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963738" y="4194175"/>
            <a:ext cx="4022725" cy="1206500"/>
            <a:chOff x="1237" y="1713"/>
            <a:chExt cx="2534" cy="760"/>
          </a:xfrm>
        </p:grpSpPr>
        <p:sp>
          <p:nvSpPr>
            <p:cNvPr id="56335" name="Line 10"/>
            <p:cNvSpPr>
              <a:spLocks noChangeShapeType="1"/>
            </p:cNvSpPr>
            <p:nvPr/>
          </p:nvSpPr>
          <p:spPr bwMode="auto">
            <a:xfrm flipV="1">
              <a:off x="1237" y="1736"/>
              <a:ext cx="1720" cy="676"/>
            </a:xfrm>
            <a:prstGeom prst="line">
              <a:avLst/>
            </a:prstGeom>
            <a:noFill/>
            <a:ln w="12700" cap="sq">
              <a:solidFill>
                <a:srgbClr val="66CCFF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36" name="Line 11"/>
            <p:cNvSpPr>
              <a:spLocks noChangeShapeType="1"/>
            </p:cNvSpPr>
            <p:nvPr/>
          </p:nvSpPr>
          <p:spPr bwMode="auto">
            <a:xfrm>
              <a:off x="1928" y="1713"/>
              <a:ext cx="1843" cy="760"/>
            </a:xfrm>
            <a:prstGeom prst="line">
              <a:avLst/>
            </a:prstGeom>
            <a:noFill/>
            <a:ln w="12700" cap="sq">
              <a:solidFill>
                <a:srgbClr val="66CCFF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1816100" y="4052888"/>
            <a:ext cx="4157663" cy="1470025"/>
            <a:chOff x="1144" y="1624"/>
            <a:chExt cx="2619" cy="926"/>
          </a:xfrm>
        </p:grpSpPr>
        <p:sp>
          <p:nvSpPr>
            <p:cNvPr id="56333" name="Line 13"/>
            <p:cNvSpPr>
              <a:spLocks noChangeShapeType="1"/>
            </p:cNvSpPr>
            <p:nvPr/>
          </p:nvSpPr>
          <p:spPr bwMode="auto">
            <a:xfrm>
              <a:off x="1144" y="2488"/>
              <a:ext cx="2619" cy="62"/>
            </a:xfrm>
            <a:prstGeom prst="line">
              <a:avLst/>
            </a:prstGeom>
            <a:noFill/>
            <a:ln w="28575" cap="sq">
              <a:solidFill>
                <a:srgbClr val="990099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34" name="Line 14"/>
            <p:cNvSpPr>
              <a:spLocks noChangeShapeType="1"/>
            </p:cNvSpPr>
            <p:nvPr/>
          </p:nvSpPr>
          <p:spPr bwMode="auto">
            <a:xfrm>
              <a:off x="1970" y="1624"/>
              <a:ext cx="937" cy="8"/>
            </a:xfrm>
            <a:prstGeom prst="line">
              <a:avLst/>
            </a:prstGeom>
            <a:noFill/>
            <a:ln w="28575" cap="sq">
              <a:solidFill>
                <a:srgbClr val="990099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6332" name="Rectangle 1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he-IL" smtClean="0"/>
              <a:t>Perceived motion.</a:t>
            </a:r>
          </a:p>
          <a:p>
            <a:r>
              <a:rPr lang="en-US" altLang="he-IL" smtClean="0"/>
              <a:t>Which point in image I</a:t>
            </a:r>
            <a:r>
              <a:rPr lang="en-US" altLang="he-IL" baseline="-25000" smtClean="0"/>
              <a:t>t </a:t>
            </a:r>
            <a:r>
              <a:rPr lang="en-US" altLang="he-IL" smtClean="0"/>
              <a:t>corresponds to which point in image I</a:t>
            </a:r>
            <a:r>
              <a:rPr lang="en-US" altLang="he-IL" baseline="-25000" smtClean="0"/>
              <a:t>t+1</a:t>
            </a:r>
            <a:r>
              <a:rPr lang="en-US" altLang="he-IL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39624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3739766-F607-4149-B352-B4AC4E38B50B}" type="slidenum">
              <a:rPr lang="he-IL" altLang="en-US" smtClean="0"/>
              <a:pPr/>
              <a:t>11</a:t>
            </a:fld>
            <a:endParaRPr lang="en-US" altLang="en-US" smtClean="0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GB" smtClean="0"/>
          </a:p>
        </p:txBody>
      </p:sp>
      <p:pic>
        <p:nvPicPr>
          <p:cNvPr id="57348" name="Picture 3" descr="PramA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39875" y="2308225"/>
            <a:ext cx="4676775" cy="2338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49" name="Rectangle 4"/>
          <p:cNvSpPr>
            <a:spLocks noChangeArrowheads="1"/>
          </p:cNvSpPr>
          <p:nvPr/>
        </p:nvSpPr>
        <p:spPr bwMode="auto">
          <a:xfrm>
            <a:off x="1524000" y="2249488"/>
            <a:ext cx="1857375" cy="238125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57350" name="Text Box 5"/>
          <p:cNvSpPr txBox="1">
            <a:spLocks noChangeArrowheads="1"/>
          </p:cNvSpPr>
          <p:nvPr/>
        </p:nvSpPr>
        <p:spPr bwMode="auto">
          <a:xfrm>
            <a:off x="595313" y="6067425"/>
            <a:ext cx="5892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aseline="-25000"/>
              <a:t>Taken from </a:t>
            </a:r>
            <a:r>
              <a:rPr lang="en-GB" baseline="-25000"/>
              <a:t>http://www-psy.ucsd.edu/~sanstis/motion.html</a:t>
            </a:r>
          </a:p>
        </p:txBody>
      </p:sp>
    </p:spTree>
    <p:extLst>
      <p:ext uri="{BB962C8B-B14F-4D97-AF65-F5344CB8AC3E}">
        <p14:creationId xmlns:p14="http://schemas.microsoft.com/office/powerpoint/2010/main" val="41379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355CBAC-DF07-44E7-8BC8-9121B5A5DE1D}" type="slidenum">
              <a:rPr lang="he-IL" altLang="en-US" smtClean="0"/>
              <a:pPr/>
              <a:t>12</a:t>
            </a:fld>
            <a:endParaRPr lang="en-US" altLang="en-US" smtClean="0"/>
          </a:p>
        </p:txBody>
      </p:sp>
      <p:pic>
        <p:nvPicPr>
          <p:cNvPr id="58371" name="Picture 2" descr="PramA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39875" y="2308225"/>
            <a:ext cx="4676775" cy="2338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2" name="Rectangle 3"/>
          <p:cNvSpPr>
            <a:spLocks noChangeArrowheads="1"/>
          </p:cNvSpPr>
          <p:nvPr/>
        </p:nvSpPr>
        <p:spPr bwMode="auto">
          <a:xfrm>
            <a:off x="3409950" y="2190750"/>
            <a:ext cx="2930525" cy="2511425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58373" name="Text Box 4"/>
          <p:cNvSpPr txBox="1">
            <a:spLocks noChangeArrowheads="1"/>
          </p:cNvSpPr>
          <p:nvPr/>
        </p:nvSpPr>
        <p:spPr bwMode="auto">
          <a:xfrm>
            <a:off x="595313" y="6067425"/>
            <a:ext cx="5892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aseline="-25000"/>
              <a:t>Taken from </a:t>
            </a:r>
            <a:r>
              <a:rPr lang="en-GB" baseline="-25000"/>
              <a:t>http://www-psy.ucsd.edu/~sanstis/motion.html</a:t>
            </a:r>
          </a:p>
        </p:txBody>
      </p:sp>
      <p:sp>
        <p:nvSpPr>
          <p:cNvPr id="703493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Distance</a:t>
            </a:r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62299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3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3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3493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05BC55D-91F9-4799-8E32-6C1B7DD37CD3}" type="slidenum">
              <a:rPr lang="he-IL" altLang="en-US" smtClean="0"/>
              <a:pPr/>
              <a:t>13</a:t>
            </a:fld>
            <a:endParaRPr lang="en-US" altLang="en-US" smtClean="0"/>
          </a:p>
        </p:txBody>
      </p:sp>
      <p:pic>
        <p:nvPicPr>
          <p:cNvPr id="59395" name="Picture 2" descr="BamA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5825" y="2089150"/>
            <a:ext cx="6245225" cy="312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6" name="Text Box 3"/>
          <p:cNvSpPr txBox="1">
            <a:spLocks noChangeArrowheads="1"/>
          </p:cNvSpPr>
          <p:nvPr/>
        </p:nvSpPr>
        <p:spPr bwMode="auto">
          <a:xfrm>
            <a:off x="595313" y="6067425"/>
            <a:ext cx="5892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aseline="-25000"/>
              <a:t>Taken from </a:t>
            </a:r>
            <a:r>
              <a:rPr lang="en-GB" baseline="-25000"/>
              <a:t>http://www-psy.ucsd.edu/~sanstis/motion.html</a:t>
            </a:r>
          </a:p>
        </p:txBody>
      </p:sp>
      <p:sp>
        <p:nvSpPr>
          <p:cNvPr id="5939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168365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684B4E7-0602-41C4-A8F1-87C23F374749}" type="slidenum">
              <a:rPr lang="he-IL" altLang="en-US" smtClean="0"/>
              <a:pPr/>
              <a:t>14</a:t>
            </a:fld>
            <a:endParaRPr lang="en-US" altLang="en-US" smtClean="0"/>
          </a:p>
        </p:txBody>
      </p:sp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Global movement</a:t>
            </a:r>
            <a:endParaRPr lang="en-GB" smtClean="0"/>
          </a:p>
        </p:txBody>
      </p:sp>
      <p:pic>
        <p:nvPicPr>
          <p:cNvPr id="60420" name="Picture 3" descr="RamA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85988" y="1947863"/>
            <a:ext cx="4111625" cy="411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1" name="Text Box 4"/>
          <p:cNvSpPr txBox="1">
            <a:spLocks noChangeArrowheads="1"/>
          </p:cNvSpPr>
          <p:nvPr/>
        </p:nvSpPr>
        <p:spPr bwMode="auto">
          <a:xfrm>
            <a:off x="595313" y="6067425"/>
            <a:ext cx="5892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aseline="-25000"/>
              <a:t>Taken from </a:t>
            </a:r>
            <a:r>
              <a:rPr lang="en-GB" baseline="-25000"/>
              <a:t>http://www-psy.ucsd.edu/~sanstis/motion.html</a:t>
            </a:r>
          </a:p>
        </p:txBody>
      </p:sp>
    </p:spTree>
    <p:extLst>
      <p:ext uri="{BB962C8B-B14F-4D97-AF65-F5344CB8AC3E}">
        <p14:creationId xmlns:p14="http://schemas.microsoft.com/office/powerpoint/2010/main" val="3418140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7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7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586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CC8452C-BF5C-4D76-A9AE-F63034826512}" type="slidenum">
              <a:rPr lang="he-IL" altLang="en-US" smtClean="0"/>
              <a:pPr/>
              <a:t>15</a:t>
            </a:fld>
            <a:endParaRPr lang="en-US" altLang="en-US" smtClean="0"/>
          </a:p>
        </p:txBody>
      </p:sp>
      <p:sp>
        <p:nvSpPr>
          <p:cNvPr id="70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Shape similarity</a:t>
            </a:r>
            <a:endParaRPr lang="en-GB" smtClean="0"/>
          </a:p>
        </p:txBody>
      </p:sp>
      <p:pic>
        <p:nvPicPr>
          <p:cNvPr id="61444" name="Picture 3" descr="shapeV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30513" y="2300288"/>
            <a:ext cx="2212975" cy="245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5" name="Text Box 4"/>
          <p:cNvSpPr txBox="1">
            <a:spLocks noChangeArrowheads="1"/>
          </p:cNvSpPr>
          <p:nvPr/>
        </p:nvSpPr>
        <p:spPr bwMode="auto">
          <a:xfrm>
            <a:off x="549275" y="5924550"/>
            <a:ext cx="5229225" cy="5810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aseline="-25000" dirty="0"/>
              <a:t>http://www.cquest.utoronto.ca/psych/psy280f/ch8/ternus.html</a:t>
            </a:r>
          </a:p>
        </p:txBody>
      </p:sp>
    </p:spTree>
    <p:extLst>
      <p:ext uri="{BB962C8B-B14F-4D97-AF65-F5344CB8AC3E}">
        <p14:creationId xmlns:p14="http://schemas.microsoft.com/office/powerpoint/2010/main" val="159794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0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9634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E91F7C8-AE55-46A9-B005-BC8A20B0D2EE}" type="slidenum">
              <a:rPr lang="he-IL" altLang="en-US" smtClean="0"/>
              <a:pPr/>
              <a:t>16</a:t>
            </a:fld>
            <a:endParaRPr lang="en-US" altLang="en-US" smtClean="0"/>
          </a:p>
        </p:txBody>
      </p:sp>
      <p:pic>
        <p:nvPicPr>
          <p:cNvPr id="62467" name="Picture 2" descr="apMoti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28825" y="604838"/>
            <a:ext cx="4325938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468" name="Rectangle 3"/>
          <p:cNvSpPr>
            <a:spLocks noChangeArrowheads="1"/>
          </p:cNvSpPr>
          <p:nvPr/>
        </p:nvSpPr>
        <p:spPr bwMode="auto">
          <a:xfrm>
            <a:off x="400050" y="5245100"/>
            <a:ext cx="6854825" cy="6699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800" baseline="-25000">
                <a:solidFill>
                  <a:srgbClr val="0033CC"/>
                </a:solidFill>
              </a:rPr>
              <a:t>Taken from http://www.cquest.utoronto.ca/psych/psy280f/ch8/amTiming.html</a:t>
            </a:r>
          </a:p>
        </p:txBody>
      </p:sp>
    </p:spTree>
    <p:extLst>
      <p:ext uri="{BB962C8B-B14F-4D97-AF65-F5344CB8AC3E}">
        <p14:creationId xmlns:p14="http://schemas.microsoft.com/office/powerpoint/2010/main" val="38631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8A6DA6E-288E-454F-A41F-FB2A5C0D7078}" type="slidenum">
              <a:rPr lang="he-IL" altLang="en-US" smtClean="0"/>
              <a:pPr/>
              <a:t>17</a:t>
            </a:fld>
            <a:endParaRPr lang="en-US" altLang="en-US" smtClean="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Motion Estimation Direction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mtClean="0"/>
              <a:t>Where are the moving regions moving to?</a:t>
            </a:r>
          </a:p>
        </p:txBody>
      </p:sp>
      <p:grpSp>
        <p:nvGrpSpPr>
          <p:cNvPr id="54277" name="Group 25"/>
          <p:cNvGrpSpPr>
            <a:grpSpLocks/>
          </p:cNvGrpSpPr>
          <p:nvPr/>
        </p:nvGrpSpPr>
        <p:grpSpPr bwMode="auto">
          <a:xfrm>
            <a:off x="1981200" y="2743200"/>
            <a:ext cx="5229225" cy="2155825"/>
            <a:chOff x="566" y="994"/>
            <a:chExt cx="4552" cy="1911"/>
          </a:xfrm>
        </p:grpSpPr>
        <p:sp>
          <p:nvSpPr>
            <p:cNvPr id="54279" name="Rectangle 4"/>
            <p:cNvSpPr>
              <a:spLocks noChangeArrowheads="1"/>
            </p:cNvSpPr>
            <p:nvPr/>
          </p:nvSpPr>
          <p:spPr bwMode="auto">
            <a:xfrm>
              <a:off x="3018" y="1000"/>
              <a:ext cx="2100" cy="1905"/>
            </a:xfrm>
            <a:prstGeom prst="rect">
              <a:avLst/>
            </a:prstGeom>
            <a:solidFill>
              <a:srgbClr val="00CC00"/>
            </a:solidFill>
            <a:ln w="12700">
              <a:solidFill>
                <a:srgbClr val="FF00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54280" name="Rectangle 5"/>
            <p:cNvSpPr>
              <a:spLocks noChangeArrowheads="1"/>
            </p:cNvSpPr>
            <p:nvPr/>
          </p:nvSpPr>
          <p:spPr bwMode="auto">
            <a:xfrm>
              <a:off x="566" y="994"/>
              <a:ext cx="2100" cy="1905"/>
            </a:xfrm>
            <a:prstGeom prst="rect">
              <a:avLst/>
            </a:prstGeom>
            <a:solidFill>
              <a:srgbClr val="00CC00"/>
            </a:solidFill>
            <a:ln w="12700">
              <a:solidFill>
                <a:srgbClr val="FF00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grpSp>
          <p:nvGrpSpPr>
            <p:cNvPr id="54281" name="Group 6"/>
            <p:cNvGrpSpPr>
              <a:grpSpLocks/>
            </p:cNvGrpSpPr>
            <p:nvPr/>
          </p:nvGrpSpPr>
          <p:grpSpPr bwMode="auto">
            <a:xfrm>
              <a:off x="1257" y="1588"/>
              <a:ext cx="1149" cy="1182"/>
              <a:chOff x="1257" y="1588"/>
              <a:chExt cx="1149" cy="1182"/>
            </a:xfrm>
          </p:grpSpPr>
          <p:sp>
            <p:nvSpPr>
              <p:cNvPr id="54293" name="Oval 7"/>
              <p:cNvSpPr>
                <a:spLocks noChangeArrowheads="1"/>
              </p:cNvSpPr>
              <p:nvPr/>
            </p:nvSpPr>
            <p:spPr bwMode="auto">
              <a:xfrm>
                <a:off x="1389" y="1780"/>
                <a:ext cx="862" cy="990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rgbClr val="FF00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4294" name="Oval 8"/>
              <p:cNvSpPr>
                <a:spLocks noChangeArrowheads="1"/>
              </p:cNvSpPr>
              <p:nvPr/>
            </p:nvSpPr>
            <p:spPr bwMode="auto">
              <a:xfrm>
                <a:off x="1591" y="2065"/>
                <a:ext cx="195" cy="179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rgbClr val="FF00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4295" name="Oval 9"/>
              <p:cNvSpPr>
                <a:spLocks noChangeArrowheads="1"/>
              </p:cNvSpPr>
              <p:nvPr/>
            </p:nvSpPr>
            <p:spPr bwMode="auto">
              <a:xfrm>
                <a:off x="1852" y="2056"/>
                <a:ext cx="195" cy="179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rgbClr val="FF00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4296" name="Rectangle 10"/>
              <p:cNvSpPr>
                <a:spLocks noChangeArrowheads="1"/>
              </p:cNvSpPr>
              <p:nvPr/>
            </p:nvSpPr>
            <p:spPr bwMode="auto">
              <a:xfrm>
                <a:off x="1816" y="2222"/>
                <a:ext cx="30" cy="195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rgbClr val="FF0033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4297" name="Oval 11"/>
              <p:cNvSpPr>
                <a:spLocks noChangeArrowheads="1"/>
              </p:cNvSpPr>
              <p:nvPr/>
            </p:nvSpPr>
            <p:spPr bwMode="auto">
              <a:xfrm>
                <a:off x="1636" y="2485"/>
                <a:ext cx="420" cy="59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rgbClr val="FF00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4298" name="Freeform 12"/>
              <p:cNvSpPr>
                <a:spLocks/>
              </p:cNvSpPr>
              <p:nvPr/>
            </p:nvSpPr>
            <p:spPr bwMode="auto">
              <a:xfrm>
                <a:off x="1257" y="1588"/>
                <a:ext cx="1149" cy="1066"/>
              </a:xfrm>
              <a:custGeom>
                <a:avLst/>
                <a:gdLst>
                  <a:gd name="T0" fmla="*/ 1005 w 1149"/>
                  <a:gd name="T1" fmla="*/ 795 h 1066"/>
                  <a:gd name="T2" fmla="*/ 1073 w 1149"/>
                  <a:gd name="T3" fmla="*/ 870 h 1066"/>
                  <a:gd name="T4" fmla="*/ 1118 w 1149"/>
                  <a:gd name="T5" fmla="*/ 863 h 1066"/>
                  <a:gd name="T6" fmla="*/ 1148 w 1149"/>
                  <a:gd name="T7" fmla="*/ 795 h 1066"/>
                  <a:gd name="T8" fmla="*/ 1148 w 1149"/>
                  <a:gd name="T9" fmla="*/ 720 h 1066"/>
                  <a:gd name="T10" fmla="*/ 1125 w 1149"/>
                  <a:gd name="T11" fmla="*/ 653 h 1066"/>
                  <a:gd name="T12" fmla="*/ 1103 w 1149"/>
                  <a:gd name="T13" fmla="*/ 578 h 1066"/>
                  <a:gd name="T14" fmla="*/ 1095 w 1149"/>
                  <a:gd name="T15" fmla="*/ 510 h 1066"/>
                  <a:gd name="T16" fmla="*/ 1095 w 1149"/>
                  <a:gd name="T17" fmla="*/ 435 h 1066"/>
                  <a:gd name="T18" fmla="*/ 1118 w 1149"/>
                  <a:gd name="T19" fmla="*/ 353 h 1066"/>
                  <a:gd name="T20" fmla="*/ 1095 w 1149"/>
                  <a:gd name="T21" fmla="*/ 270 h 1066"/>
                  <a:gd name="T22" fmla="*/ 1028 w 1149"/>
                  <a:gd name="T23" fmla="*/ 218 h 1066"/>
                  <a:gd name="T24" fmla="*/ 953 w 1149"/>
                  <a:gd name="T25" fmla="*/ 180 h 1066"/>
                  <a:gd name="T26" fmla="*/ 870 w 1149"/>
                  <a:gd name="T27" fmla="*/ 150 h 1066"/>
                  <a:gd name="T28" fmla="*/ 803 w 1149"/>
                  <a:gd name="T29" fmla="*/ 105 h 1066"/>
                  <a:gd name="T30" fmla="*/ 735 w 1149"/>
                  <a:gd name="T31" fmla="*/ 45 h 1066"/>
                  <a:gd name="T32" fmla="*/ 660 w 1149"/>
                  <a:gd name="T33" fmla="*/ 8 h 1066"/>
                  <a:gd name="T34" fmla="*/ 585 w 1149"/>
                  <a:gd name="T35" fmla="*/ 0 h 1066"/>
                  <a:gd name="T36" fmla="*/ 503 w 1149"/>
                  <a:gd name="T37" fmla="*/ 38 h 1066"/>
                  <a:gd name="T38" fmla="*/ 435 w 1149"/>
                  <a:gd name="T39" fmla="*/ 68 h 1066"/>
                  <a:gd name="T40" fmla="*/ 353 w 1149"/>
                  <a:gd name="T41" fmla="*/ 60 h 1066"/>
                  <a:gd name="T42" fmla="*/ 285 w 1149"/>
                  <a:gd name="T43" fmla="*/ 53 h 1066"/>
                  <a:gd name="T44" fmla="*/ 248 w 1149"/>
                  <a:gd name="T45" fmla="*/ 143 h 1066"/>
                  <a:gd name="T46" fmla="*/ 218 w 1149"/>
                  <a:gd name="T47" fmla="*/ 210 h 1066"/>
                  <a:gd name="T48" fmla="*/ 150 w 1149"/>
                  <a:gd name="T49" fmla="*/ 240 h 1066"/>
                  <a:gd name="T50" fmla="*/ 98 w 1149"/>
                  <a:gd name="T51" fmla="*/ 338 h 1066"/>
                  <a:gd name="T52" fmla="*/ 98 w 1149"/>
                  <a:gd name="T53" fmla="*/ 420 h 1066"/>
                  <a:gd name="T54" fmla="*/ 60 w 1149"/>
                  <a:gd name="T55" fmla="*/ 488 h 1066"/>
                  <a:gd name="T56" fmla="*/ 8 w 1149"/>
                  <a:gd name="T57" fmla="*/ 540 h 1066"/>
                  <a:gd name="T58" fmla="*/ 8 w 1149"/>
                  <a:gd name="T59" fmla="*/ 623 h 1066"/>
                  <a:gd name="T60" fmla="*/ 15 w 1149"/>
                  <a:gd name="T61" fmla="*/ 705 h 1066"/>
                  <a:gd name="T62" fmla="*/ 30 w 1149"/>
                  <a:gd name="T63" fmla="*/ 780 h 1066"/>
                  <a:gd name="T64" fmla="*/ 68 w 1149"/>
                  <a:gd name="T65" fmla="*/ 863 h 1066"/>
                  <a:gd name="T66" fmla="*/ 83 w 1149"/>
                  <a:gd name="T67" fmla="*/ 938 h 1066"/>
                  <a:gd name="T68" fmla="*/ 135 w 1149"/>
                  <a:gd name="T69" fmla="*/ 1020 h 1066"/>
                  <a:gd name="T70" fmla="*/ 210 w 1149"/>
                  <a:gd name="T71" fmla="*/ 1065 h 1066"/>
                  <a:gd name="T72" fmla="*/ 278 w 1149"/>
                  <a:gd name="T73" fmla="*/ 1035 h 1066"/>
                  <a:gd name="T74" fmla="*/ 300 w 1149"/>
                  <a:gd name="T75" fmla="*/ 968 h 1066"/>
                  <a:gd name="T76" fmla="*/ 293 w 1149"/>
                  <a:gd name="T77" fmla="*/ 900 h 1066"/>
                  <a:gd name="T78" fmla="*/ 285 w 1149"/>
                  <a:gd name="T79" fmla="*/ 833 h 1066"/>
                  <a:gd name="T80" fmla="*/ 263 w 1149"/>
                  <a:gd name="T81" fmla="*/ 750 h 1066"/>
                  <a:gd name="T82" fmla="*/ 255 w 1149"/>
                  <a:gd name="T83" fmla="*/ 668 h 1066"/>
                  <a:gd name="T84" fmla="*/ 248 w 1149"/>
                  <a:gd name="T85" fmla="*/ 585 h 1066"/>
                  <a:gd name="T86" fmla="*/ 248 w 1149"/>
                  <a:gd name="T87" fmla="*/ 495 h 1066"/>
                  <a:gd name="T88" fmla="*/ 255 w 1149"/>
                  <a:gd name="T89" fmla="*/ 428 h 1066"/>
                  <a:gd name="T90" fmla="*/ 323 w 1149"/>
                  <a:gd name="T91" fmla="*/ 390 h 1066"/>
                  <a:gd name="T92" fmla="*/ 398 w 1149"/>
                  <a:gd name="T93" fmla="*/ 338 h 1066"/>
                  <a:gd name="T94" fmla="*/ 473 w 1149"/>
                  <a:gd name="T95" fmla="*/ 300 h 1066"/>
                  <a:gd name="T96" fmla="*/ 540 w 1149"/>
                  <a:gd name="T97" fmla="*/ 300 h 1066"/>
                  <a:gd name="T98" fmla="*/ 615 w 1149"/>
                  <a:gd name="T99" fmla="*/ 315 h 1066"/>
                  <a:gd name="T100" fmla="*/ 698 w 1149"/>
                  <a:gd name="T101" fmla="*/ 345 h 1066"/>
                  <a:gd name="T102" fmla="*/ 758 w 1149"/>
                  <a:gd name="T103" fmla="*/ 405 h 1066"/>
                  <a:gd name="T104" fmla="*/ 825 w 1149"/>
                  <a:gd name="T105" fmla="*/ 450 h 1066"/>
                  <a:gd name="T106" fmla="*/ 893 w 1149"/>
                  <a:gd name="T107" fmla="*/ 518 h 1066"/>
                  <a:gd name="T108" fmla="*/ 938 w 1149"/>
                  <a:gd name="T109" fmla="*/ 578 h 1066"/>
                  <a:gd name="T110" fmla="*/ 953 w 1149"/>
                  <a:gd name="T111" fmla="*/ 630 h 106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149"/>
                  <a:gd name="T169" fmla="*/ 0 h 1066"/>
                  <a:gd name="T170" fmla="*/ 1149 w 1149"/>
                  <a:gd name="T171" fmla="*/ 1066 h 106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149" h="1066">
                    <a:moveTo>
                      <a:pt x="953" y="630"/>
                    </a:moveTo>
                    <a:lnTo>
                      <a:pt x="998" y="773"/>
                    </a:lnTo>
                    <a:lnTo>
                      <a:pt x="1005" y="795"/>
                    </a:lnTo>
                    <a:lnTo>
                      <a:pt x="1020" y="825"/>
                    </a:lnTo>
                    <a:lnTo>
                      <a:pt x="1043" y="848"/>
                    </a:lnTo>
                    <a:lnTo>
                      <a:pt x="1073" y="870"/>
                    </a:lnTo>
                    <a:lnTo>
                      <a:pt x="1095" y="878"/>
                    </a:lnTo>
                    <a:lnTo>
                      <a:pt x="1118" y="885"/>
                    </a:lnTo>
                    <a:lnTo>
                      <a:pt x="1118" y="863"/>
                    </a:lnTo>
                    <a:lnTo>
                      <a:pt x="1125" y="840"/>
                    </a:lnTo>
                    <a:lnTo>
                      <a:pt x="1140" y="818"/>
                    </a:lnTo>
                    <a:lnTo>
                      <a:pt x="1148" y="795"/>
                    </a:lnTo>
                    <a:lnTo>
                      <a:pt x="1148" y="773"/>
                    </a:lnTo>
                    <a:lnTo>
                      <a:pt x="1148" y="743"/>
                    </a:lnTo>
                    <a:lnTo>
                      <a:pt x="1148" y="720"/>
                    </a:lnTo>
                    <a:lnTo>
                      <a:pt x="1140" y="698"/>
                    </a:lnTo>
                    <a:lnTo>
                      <a:pt x="1133" y="675"/>
                    </a:lnTo>
                    <a:lnTo>
                      <a:pt x="1125" y="653"/>
                    </a:lnTo>
                    <a:lnTo>
                      <a:pt x="1118" y="630"/>
                    </a:lnTo>
                    <a:lnTo>
                      <a:pt x="1110" y="600"/>
                    </a:lnTo>
                    <a:lnTo>
                      <a:pt x="1103" y="578"/>
                    </a:lnTo>
                    <a:lnTo>
                      <a:pt x="1095" y="555"/>
                    </a:lnTo>
                    <a:lnTo>
                      <a:pt x="1095" y="533"/>
                    </a:lnTo>
                    <a:lnTo>
                      <a:pt x="1095" y="510"/>
                    </a:lnTo>
                    <a:lnTo>
                      <a:pt x="1088" y="488"/>
                    </a:lnTo>
                    <a:lnTo>
                      <a:pt x="1088" y="465"/>
                    </a:lnTo>
                    <a:lnTo>
                      <a:pt x="1095" y="435"/>
                    </a:lnTo>
                    <a:lnTo>
                      <a:pt x="1103" y="405"/>
                    </a:lnTo>
                    <a:lnTo>
                      <a:pt x="1110" y="375"/>
                    </a:lnTo>
                    <a:lnTo>
                      <a:pt x="1118" y="353"/>
                    </a:lnTo>
                    <a:lnTo>
                      <a:pt x="1118" y="330"/>
                    </a:lnTo>
                    <a:lnTo>
                      <a:pt x="1110" y="300"/>
                    </a:lnTo>
                    <a:lnTo>
                      <a:pt x="1095" y="270"/>
                    </a:lnTo>
                    <a:lnTo>
                      <a:pt x="1073" y="248"/>
                    </a:lnTo>
                    <a:lnTo>
                      <a:pt x="1050" y="225"/>
                    </a:lnTo>
                    <a:lnTo>
                      <a:pt x="1028" y="218"/>
                    </a:lnTo>
                    <a:lnTo>
                      <a:pt x="998" y="203"/>
                    </a:lnTo>
                    <a:lnTo>
                      <a:pt x="975" y="188"/>
                    </a:lnTo>
                    <a:lnTo>
                      <a:pt x="953" y="180"/>
                    </a:lnTo>
                    <a:lnTo>
                      <a:pt x="915" y="165"/>
                    </a:lnTo>
                    <a:lnTo>
                      <a:pt x="893" y="150"/>
                    </a:lnTo>
                    <a:lnTo>
                      <a:pt x="870" y="150"/>
                    </a:lnTo>
                    <a:lnTo>
                      <a:pt x="848" y="135"/>
                    </a:lnTo>
                    <a:lnTo>
                      <a:pt x="825" y="120"/>
                    </a:lnTo>
                    <a:lnTo>
                      <a:pt x="803" y="105"/>
                    </a:lnTo>
                    <a:lnTo>
                      <a:pt x="780" y="90"/>
                    </a:lnTo>
                    <a:lnTo>
                      <a:pt x="758" y="68"/>
                    </a:lnTo>
                    <a:lnTo>
                      <a:pt x="735" y="45"/>
                    </a:lnTo>
                    <a:lnTo>
                      <a:pt x="713" y="30"/>
                    </a:lnTo>
                    <a:lnTo>
                      <a:pt x="683" y="15"/>
                    </a:lnTo>
                    <a:lnTo>
                      <a:pt x="660" y="8"/>
                    </a:lnTo>
                    <a:lnTo>
                      <a:pt x="638" y="0"/>
                    </a:lnTo>
                    <a:lnTo>
                      <a:pt x="608" y="0"/>
                    </a:lnTo>
                    <a:lnTo>
                      <a:pt x="585" y="0"/>
                    </a:lnTo>
                    <a:lnTo>
                      <a:pt x="555" y="0"/>
                    </a:lnTo>
                    <a:lnTo>
                      <a:pt x="533" y="15"/>
                    </a:lnTo>
                    <a:lnTo>
                      <a:pt x="503" y="38"/>
                    </a:lnTo>
                    <a:lnTo>
                      <a:pt x="488" y="60"/>
                    </a:lnTo>
                    <a:lnTo>
                      <a:pt x="465" y="68"/>
                    </a:lnTo>
                    <a:lnTo>
                      <a:pt x="435" y="68"/>
                    </a:lnTo>
                    <a:lnTo>
                      <a:pt x="413" y="68"/>
                    </a:lnTo>
                    <a:lnTo>
                      <a:pt x="383" y="68"/>
                    </a:lnTo>
                    <a:lnTo>
                      <a:pt x="353" y="60"/>
                    </a:lnTo>
                    <a:lnTo>
                      <a:pt x="330" y="60"/>
                    </a:lnTo>
                    <a:lnTo>
                      <a:pt x="308" y="53"/>
                    </a:lnTo>
                    <a:lnTo>
                      <a:pt x="285" y="53"/>
                    </a:lnTo>
                    <a:lnTo>
                      <a:pt x="270" y="75"/>
                    </a:lnTo>
                    <a:lnTo>
                      <a:pt x="255" y="113"/>
                    </a:lnTo>
                    <a:lnTo>
                      <a:pt x="248" y="143"/>
                    </a:lnTo>
                    <a:lnTo>
                      <a:pt x="240" y="165"/>
                    </a:lnTo>
                    <a:lnTo>
                      <a:pt x="233" y="188"/>
                    </a:lnTo>
                    <a:lnTo>
                      <a:pt x="218" y="210"/>
                    </a:lnTo>
                    <a:lnTo>
                      <a:pt x="195" y="218"/>
                    </a:lnTo>
                    <a:lnTo>
                      <a:pt x="173" y="225"/>
                    </a:lnTo>
                    <a:lnTo>
                      <a:pt x="150" y="240"/>
                    </a:lnTo>
                    <a:lnTo>
                      <a:pt x="120" y="278"/>
                    </a:lnTo>
                    <a:lnTo>
                      <a:pt x="113" y="300"/>
                    </a:lnTo>
                    <a:lnTo>
                      <a:pt x="98" y="338"/>
                    </a:lnTo>
                    <a:lnTo>
                      <a:pt x="98" y="360"/>
                    </a:lnTo>
                    <a:lnTo>
                      <a:pt x="98" y="390"/>
                    </a:lnTo>
                    <a:lnTo>
                      <a:pt x="98" y="420"/>
                    </a:lnTo>
                    <a:lnTo>
                      <a:pt x="98" y="443"/>
                    </a:lnTo>
                    <a:lnTo>
                      <a:pt x="83" y="465"/>
                    </a:lnTo>
                    <a:lnTo>
                      <a:pt x="60" y="488"/>
                    </a:lnTo>
                    <a:lnTo>
                      <a:pt x="38" y="495"/>
                    </a:lnTo>
                    <a:lnTo>
                      <a:pt x="23" y="518"/>
                    </a:lnTo>
                    <a:lnTo>
                      <a:pt x="8" y="540"/>
                    </a:lnTo>
                    <a:lnTo>
                      <a:pt x="0" y="570"/>
                    </a:lnTo>
                    <a:lnTo>
                      <a:pt x="0" y="600"/>
                    </a:lnTo>
                    <a:lnTo>
                      <a:pt x="8" y="623"/>
                    </a:lnTo>
                    <a:lnTo>
                      <a:pt x="8" y="645"/>
                    </a:lnTo>
                    <a:lnTo>
                      <a:pt x="8" y="683"/>
                    </a:lnTo>
                    <a:lnTo>
                      <a:pt x="15" y="705"/>
                    </a:lnTo>
                    <a:lnTo>
                      <a:pt x="23" y="735"/>
                    </a:lnTo>
                    <a:lnTo>
                      <a:pt x="23" y="758"/>
                    </a:lnTo>
                    <a:lnTo>
                      <a:pt x="30" y="780"/>
                    </a:lnTo>
                    <a:lnTo>
                      <a:pt x="45" y="810"/>
                    </a:lnTo>
                    <a:lnTo>
                      <a:pt x="53" y="833"/>
                    </a:lnTo>
                    <a:lnTo>
                      <a:pt x="68" y="863"/>
                    </a:lnTo>
                    <a:lnTo>
                      <a:pt x="75" y="893"/>
                    </a:lnTo>
                    <a:lnTo>
                      <a:pt x="83" y="915"/>
                    </a:lnTo>
                    <a:lnTo>
                      <a:pt x="83" y="938"/>
                    </a:lnTo>
                    <a:lnTo>
                      <a:pt x="98" y="960"/>
                    </a:lnTo>
                    <a:lnTo>
                      <a:pt x="113" y="990"/>
                    </a:lnTo>
                    <a:lnTo>
                      <a:pt x="135" y="1020"/>
                    </a:lnTo>
                    <a:lnTo>
                      <a:pt x="158" y="1043"/>
                    </a:lnTo>
                    <a:lnTo>
                      <a:pt x="188" y="1058"/>
                    </a:lnTo>
                    <a:lnTo>
                      <a:pt x="210" y="1065"/>
                    </a:lnTo>
                    <a:lnTo>
                      <a:pt x="233" y="1065"/>
                    </a:lnTo>
                    <a:lnTo>
                      <a:pt x="255" y="1050"/>
                    </a:lnTo>
                    <a:lnTo>
                      <a:pt x="278" y="1035"/>
                    </a:lnTo>
                    <a:lnTo>
                      <a:pt x="293" y="1013"/>
                    </a:lnTo>
                    <a:lnTo>
                      <a:pt x="293" y="990"/>
                    </a:lnTo>
                    <a:lnTo>
                      <a:pt x="300" y="968"/>
                    </a:lnTo>
                    <a:lnTo>
                      <a:pt x="300" y="945"/>
                    </a:lnTo>
                    <a:lnTo>
                      <a:pt x="300" y="923"/>
                    </a:lnTo>
                    <a:lnTo>
                      <a:pt x="293" y="900"/>
                    </a:lnTo>
                    <a:lnTo>
                      <a:pt x="293" y="878"/>
                    </a:lnTo>
                    <a:lnTo>
                      <a:pt x="293" y="855"/>
                    </a:lnTo>
                    <a:lnTo>
                      <a:pt x="285" y="833"/>
                    </a:lnTo>
                    <a:lnTo>
                      <a:pt x="278" y="810"/>
                    </a:lnTo>
                    <a:lnTo>
                      <a:pt x="270" y="780"/>
                    </a:lnTo>
                    <a:lnTo>
                      <a:pt x="263" y="750"/>
                    </a:lnTo>
                    <a:lnTo>
                      <a:pt x="263" y="720"/>
                    </a:lnTo>
                    <a:lnTo>
                      <a:pt x="255" y="690"/>
                    </a:lnTo>
                    <a:lnTo>
                      <a:pt x="255" y="668"/>
                    </a:lnTo>
                    <a:lnTo>
                      <a:pt x="255" y="645"/>
                    </a:lnTo>
                    <a:lnTo>
                      <a:pt x="248" y="615"/>
                    </a:lnTo>
                    <a:lnTo>
                      <a:pt x="248" y="585"/>
                    </a:lnTo>
                    <a:lnTo>
                      <a:pt x="248" y="548"/>
                    </a:lnTo>
                    <a:lnTo>
                      <a:pt x="248" y="518"/>
                    </a:lnTo>
                    <a:lnTo>
                      <a:pt x="248" y="495"/>
                    </a:lnTo>
                    <a:lnTo>
                      <a:pt x="248" y="473"/>
                    </a:lnTo>
                    <a:lnTo>
                      <a:pt x="248" y="450"/>
                    </a:lnTo>
                    <a:lnTo>
                      <a:pt x="255" y="428"/>
                    </a:lnTo>
                    <a:lnTo>
                      <a:pt x="278" y="420"/>
                    </a:lnTo>
                    <a:lnTo>
                      <a:pt x="300" y="405"/>
                    </a:lnTo>
                    <a:lnTo>
                      <a:pt x="323" y="390"/>
                    </a:lnTo>
                    <a:lnTo>
                      <a:pt x="353" y="375"/>
                    </a:lnTo>
                    <a:lnTo>
                      <a:pt x="375" y="353"/>
                    </a:lnTo>
                    <a:lnTo>
                      <a:pt x="398" y="338"/>
                    </a:lnTo>
                    <a:lnTo>
                      <a:pt x="420" y="323"/>
                    </a:lnTo>
                    <a:lnTo>
                      <a:pt x="443" y="308"/>
                    </a:lnTo>
                    <a:lnTo>
                      <a:pt x="473" y="300"/>
                    </a:lnTo>
                    <a:lnTo>
                      <a:pt x="495" y="300"/>
                    </a:lnTo>
                    <a:lnTo>
                      <a:pt x="518" y="300"/>
                    </a:lnTo>
                    <a:lnTo>
                      <a:pt x="540" y="300"/>
                    </a:lnTo>
                    <a:lnTo>
                      <a:pt x="563" y="308"/>
                    </a:lnTo>
                    <a:lnTo>
                      <a:pt x="585" y="315"/>
                    </a:lnTo>
                    <a:lnTo>
                      <a:pt x="615" y="315"/>
                    </a:lnTo>
                    <a:lnTo>
                      <a:pt x="653" y="323"/>
                    </a:lnTo>
                    <a:lnTo>
                      <a:pt x="675" y="330"/>
                    </a:lnTo>
                    <a:lnTo>
                      <a:pt x="698" y="345"/>
                    </a:lnTo>
                    <a:lnTo>
                      <a:pt x="713" y="368"/>
                    </a:lnTo>
                    <a:lnTo>
                      <a:pt x="735" y="383"/>
                    </a:lnTo>
                    <a:lnTo>
                      <a:pt x="758" y="405"/>
                    </a:lnTo>
                    <a:lnTo>
                      <a:pt x="780" y="420"/>
                    </a:lnTo>
                    <a:lnTo>
                      <a:pt x="803" y="435"/>
                    </a:lnTo>
                    <a:lnTo>
                      <a:pt x="825" y="450"/>
                    </a:lnTo>
                    <a:lnTo>
                      <a:pt x="848" y="480"/>
                    </a:lnTo>
                    <a:lnTo>
                      <a:pt x="870" y="495"/>
                    </a:lnTo>
                    <a:lnTo>
                      <a:pt x="893" y="518"/>
                    </a:lnTo>
                    <a:lnTo>
                      <a:pt x="908" y="540"/>
                    </a:lnTo>
                    <a:lnTo>
                      <a:pt x="930" y="555"/>
                    </a:lnTo>
                    <a:lnTo>
                      <a:pt x="938" y="578"/>
                    </a:lnTo>
                    <a:lnTo>
                      <a:pt x="953" y="600"/>
                    </a:lnTo>
                    <a:lnTo>
                      <a:pt x="953" y="630"/>
                    </a:lnTo>
                  </a:path>
                </a:pathLst>
              </a:custGeom>
              <a:solidFill>
                <a:srgbClr val="A2C1FE"/>
              </a:solidFill>
              <a:ln w="12700" cap="rnd" cmpd="sng">
                <a:solidFill>
                  <a:srgbClr val="FF0033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4282" name="Group 13"/>
            <p:cNvGrpSpPr>
              <a:grpSpLocks/>
            </p:cNvGrpSpPr>
            <p:nvPr/>
          </p:nvGrpSpPr>
          <p:grpSpPr bwMode="auto">
            <a:xfrm>
              <a:off x="3115" y="1044"/>
              <a:ext cx="1521" cy="1562"/>
              <a:chOff x="3115" y="1044"/>
              <a:chExt cx="1521" cy="1562"/>
            </a:xfrm>
          </p:grpSpPr>
          <p:sp>
            <p:nvSpPr>
              <p:cNvPr id="54287" name="Oval 14"/>
              <p:cNvSpPr>
                <a:spLocks noChangeArrowheads="1"/>
              </p:cNvSpPr>
              <p:nvPr/>
            </p:nvSpPr>
            <p:spPr bwMode="auto">
              <a:xfrm rot="-960000">
                <a:off x="3300" y="1290"/>
                <a:ext cx="1126" cy="1316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rgbClr val="FF00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4288" name="Oval 15"/>
              <p:cNvSpPr>
                <a:spLocks noChangeArrowheads="1"/>
              </p:cNvSpPr>
              <p:nvPr/>
            </p:nvSpPr>
            <p:spPr bwMode="auto">
              <a:xfrm rot="-960000">
                <a:off x="3526" y="1724"/>
                <a:ext cx="258" cy="239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rgbClr val="FF00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4289" name="Oval 16"/>
              <p:cNvSpPr>
                <a:spLocks noChangeArrowheads="1"/>
              </p:cNvSpPr>
              <p:nvPr/>
            </p:nvSpPr>
            <p:spPr bwMode="auto">
              <a:xfrm rot="-960000">
                <a:off x="3851" y="1616"/>
                <a:ext cx="257" cy="24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rgbClr val="FF00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4290" name="Rectangle 17"/>
              <p:cNvSpPr>
                <a:spLocks noChangeArrowheads="1"/>
              </p:cNvSpPr>
              <p:nvPr/>
            </p:nvSpPr>
            <p:spPr bwMode="auto">
              <a:xfrm rot="-960000">
                <a:off x="3873" y="1871"/>
                <a:ext cx="42" cy="26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rgbClr val="FF0033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4291" name="Oval 18"/>
              <p:cNvSpPr>
                <a:spLocks noChangeArrowheads="1"/>
              </p:cNvSpPr>
              <p:nvPr/>
            </p:nvSpPr>
            <p:spPr bwMode="auto">
              <a:xfrm rot="-960000">
                <a:off x="3706" y="2203"/>
                <a:ext cx="552" cy="82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rgbClr val="FF00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4292" name="Freeform 19"/>
              <p:cNvSpPr>
                <a:spLocks/>
              </p:cNvSpPr>
              <p:nvPr/>
            </p:nvSpPr>
            <p:spPr bwMode="auto">
              <a:xfrm>
                <a:off x="3115" y="1044"/>
                <a:ext cx="1521" cy="1517"/>
              </a:xfrm>
              <a:custGeom>
                <a:avLst/>
                <a:gdLst>
                  <a:gd name="T0" fmla="*/ 1341 w 1521"/>
                  <a:gd name="T1" fmla="*/ 880 h 1517"/>
                  <a:gd name="T2" fmla="*/ 1453 w 1521"/>
                  <a:gd name="T3" fmla="*/ 951 h 1517"/>
                  <a:gd name="T4" fmla="*/ 1506 w 1521"/>
                  <a:gd name="T5" fmla="*/ 926 h 1517"/>
                  <a:gd name="T6" fmla="*/ 1520 w 1521"/>
                  <a:gd name="T7" fmla="*/ 828 h 1517"/>
                  <a:gd name="T8" fmla="*/ 1495 w 1521"/>
                  <a:gd name="T9" fmla="*/ 732 h 1517"/>
                  <a:gd name="T10" fmla="*/ 1441 w 1521"/>
                  <a:gd name="T11" fmla="*/ 655 h 1517"/>
                  <a:gd name="T12" fmla="*/ 1386 w 1521"/>
                  <a:gd name="T13" fmla="*/ 566 h 1517"/>
                  <a:gd name="T14" fmla="*/ 1352 w 1521"/>
                  <a:gd name="T15" fmla="*/ 484 h 1517"/>
                  <a:gd name="T16" fmla="*/ 1325 w 1521"/>
                  <a:gd name="T17" fmla="*/ 387 h 1517"/>
                  <a:gd name="T18" fmla="*/ 1325 w 1521"/>
                  <a:gd name="T19" fmla="*/ 274 h 1517"/>
                  <a:gd name="T20" fmla="*/ 1265 w 1521"/>
                  <a:gd name="T21" fmla="*/ 177 h 1517"/>
                  <a:gd name="T22" fmla="*/ 1163 w 1521"/>
                  <a:gd name="T23" fmla="*/ 136 h 1517"/>
                  <a:gd name="T24" fmla="*/ 1055 w 1521"/>
                  <a:gd name="T25" fmla="*/ 115 h 1517"/>
                  <a:gd name="T26" fmla="*/ 940 w 1521"/>
                  <a:gd name="T27" fmla="*/ 106 h 1517"/>
                  <a:gd name="T28" fmla="*/ 840 w 1521"/>
                  <a:gd name="T29" fmla="*/ 74 h 1517"/>
                  <a:gd name="T30" fmla="*/ 733 w 1521"/>
                  <a:gd name="T31" fmla="*/ 22 h 1517"/>
                  <a:gd name="T32" fmla="*/ 626 w 1521"/>
                  <a:gd name="T33" fmla="*/ 2 h 1517"/>
                  <a:gd name="T34" fmla="*/ 529 w 1521"/>
                  <a:gd name="T35" fmla="*/ 19 h 1517"/>
                  <a:gd name="T36" fmla="*/ 439 w 1521"/>
                  <a:gd name="T37" fmla="*/ 98 h 1517"/>
                  <a:gd name="T38" fmla="*/ 366 w 1521"/>
                  <a:gd name="T39" fmla="*/ 160 h 1517"/>
                  <a:gd name="T40" fmla="*/ 259 w 1521"/>
                  <a:gd name="T41" fmla="*/ 180 h 1517"/>
                  <a:gd name="T42" fmla="*/ 172 w 1521"/>
                  <a:gd name="T43" fmla="*/ 197 h 1517"/>
                  <a:gd name="T44" fmla="*/ 159 w 1521"/>
                  <a:gd name="T45" fmla="*/ 326 h 1517"/>
                  <a:gd name="T46" fmla="*/ 144 w 1521"/>
                  <a:gd name="T47" fmla="*/ 420 h 1517"/>
                  <a:gd name="T48" fmla="*/ 70 w 1521"/>
                  <a:gd name="T49" fmla="*/ 485 h 1517"/>
                  <a:gd name="T50" fmla="*/ 40 w 1521"/>
                  <a:gd name="T51" fmla="*/ 629 h 1517"/>
                  <a:gd name="T52" fmla="*/ 70 w 1521"/>
                  <a:gd name="T53" fmla="*/ 734 h 1517"/>
                  <a:gd name="T54" fmla="*/ 46 w 1521"/>
                  <a:gd name="T55" fmla="*/ 834 h 1517"/>
                  <a:gd name="T56" fmla="*/ 0 w 1521"/>
                  <a:gd name="T57" fmla="*/ 919 h 1517"/>
                  <a:gd name="T58" fmla="*/ 30 w 1521"/>
                  <a:gd name="T59" fmla="*/ 1026 h 1517"/>
                  <a:gd name="T60" fmla="*/ 67 w 1521"/>
                  <a:gd name="T61" fmla="*/ 1128 h 1517"/>
                  <a:gd name="T62" fmla="*/ 113 w 1521"/>
                  <a:gd name="T63" fmla="*/ 1218 h 1517"/>
                  <a:gd name="T64" fmla="*/ 190 w 1521"/>
                  <a:gd name="T65" fmla="*/ 1310 h 1517"/>
                  <a:gd name="T66" fmla="*/ 237 w 1521"/>
                  <a:gd name="T67" fmla="*/ 1400 h 1517"/>
                  <a:gd name="T68" fmla="*/ 331 w 1521"/>
                  <a:gd name="T69" fmla="*/ 1485 h 1517"/>
                  <a:gd name="T70" fmla="*/ 440 w 1521"/>
                  <a:gd name="T71" fmla="*/ 1516 h 1517"/>
                  <a:gd name="T72" fmla="*/ 516 w 1521"/>
                  <a:gd name="T73" fmla="*/ 1452 h 1517"/>
                  <a:gd name="T74" fmla="*/ 519 w 1521"/>
                  <a:gd name="T75" fmla="*/ 1359 h 1517"/>
                  <a:gd name="T76" fmla="*/ 486 w 1521"/>
                  <a:gd name="T77" fmla="*/ 1274 h 1517"/>
                  <a:gd name="T78" fmla="*/ 452 w 1521"/>
                  <a:gd name="T79" fmla="*/ 1192 h 1517"/>
                  <a:gd name="T80" fmla="*/ 395 w 1521"/>
                  <a:gd name="T81" fmla="*/ 1095 h 1517"/>
                  <a:gd name="T82" fmla="*/ 356 w 1521"/>
                  <a:gd name="T83" fmla="*/ 992 h 1517"/>
                  <a:gd name="T84" fmla="*/ 317 w 1521"/>
                  <a:gd name="T85" fmla="*/ 889 h 1517"/>
                  <a:gd name="T86" fmla="*/ 285 w 1521"/>
                  <a:gd name="T87" fmla="*/ 773 h 1517"/>
                  <a:gd name="T88" fmla="*/ 268 w 1521"/>
                  <a:gd name="T89" fmla="*/ 686 h 1517"/>
                  <a:gd name="T90" fmla="*/ 340 w 1521"/>
                  <a:gd name="T91" fmla="*/ 613 h 1517"/>
                  <a:gd name="T92" fmla="*/ 416 w 1521"/>
                  <a:gd name="T93" fmla="*/ 520 h 1517"/>
                  <a:gd name="T94" fmla="*/ 495 w 1521"/>
                  <a:gd name="T95" fmla="*/ 443 h 1517"/>
                  <a:gd name="T96" fmla="*/ 581 w 1521"/>
                  <a:gd name="T97" fmla="*/ 419 h 1517"/>
                  <a:gd name="T98" fmla="*/ 679 w 1521"/>
                  <a:gd name="T99" fmla="*/ 410 h 1517"/>
                  <a:gd name="T100" fmla="*/ 795 w 1521"/>
                  <a:gd name="T101" fmla="*/ 419 h 1517"/>
                  <a:gd name="T102" fmla="*/ 891 w 1521"/>
                  <a:gd name="T103" fmla="*/ 473 h 1517"/>
                  <a:gd name="T104" fmla="*/ 992 w 1521"/>
                  <a:gd name="T105" fmla="*/ 507 h 1517"/>
                  <a:gd name="T106" fmla="*/ 1101 w 1521"/>
                  <a:gd name="T107" fmla="*/ 568 h 1517"/>
                  <a:gd name="T108" fmla="*/ 1179 w 1521"/>
                  <a:gd name="T109" fmla="*/ 627 h 1517"/>
                  <a:gd name="T110" fmla="*/ 1217 w 1521"/>
                  <a:gd name="T111" fmla="*/ 688 h 1517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521"/>
                  <a:gd name="T169" fmla="*/ 0 h 1517"/>
                  <a:gd name="T170" fmla="*/ 1521 w 1521"/>
                  <a:gd name="T171" fmla="*/ 1517 h 1517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521" h="1517">
                    <a:moveTo>
                      <a:pt x="1217" y="688"/>
                    </a:moveTo>
                    <a:lnTo>
                      <a:pt x="1325" y="854"/>
                    </a:lnTo>
                    <a:lnTo>
                      <a:pt x="1341" y="880"/>
                    </a:lnTo>
                    <a:lnTo>
                      <a:pt x="1371" y="913"/>
                    </a:lnTo>
                    <a:lnTo>
                      <a:pt x="1407" y="933"/>
                    </a:lnTo>
                    <a:lnTo>
                      <a:pt x="1453" y="951"/>
                    </a:lnTo>
                    <a:lnTo>
                      <a:pt x="1484" y="953"/>
                    </a:lnTo>
                    <a:lnTo>
                      <a:pt x="1516" y="953"/>
                    </a:lnTo>
                    <a:lnTo>
                      <a:pt x="1506" y="926"/>
                    </a:lnTo>
                    <a:lnTo>
                      <a:pt x="1508" y="894"/>
                    </a:lnTo>
                    <a:lnTo>
                      <a:pt x="1518" y="861"/>
                    </a:lnTo>
                    <a:lnTo>
                      <a:pt x="1520" y="828"/>
                    </a:lnTo>
                    <a:lnTo>
                      <a:pt x="1513" y="800"/>
                    </a:lnTo>
                    <a:lnTo>
                      <a:pt x="1501" y="761"/>
                    </a:lnTo>
                    <a:lnTo>
                      <a:pt x="1495" y="732"/>
                    </a:lnTo>
                    <a:lnTo>
                      <a:pt x="1475" y="707"/>
                    </a:lnTo>
                    <a:lnTo>
                      <a:pt x="1459" y="681"/>
                    </a:lnTo>
                    <a:lnTo>
                      <a:pt x="1441" y="655"/>
                    </a:lnTo>
                    <a:lnTo>
                      <a:pt x="1424" y="627"/>
                    </a:lnTo>
                    <a:lnTo>
                      <a:pt x="1402" y="593"/>
                    </a:lnTo>
                    <a:lnTo>
                      <a:pt x="1386" y="566"/>
                    </a:lnTo>
                    <a:lnTo>
                      <a:pt x="1368" y="541"/>
                    </a:lnTo>
                    <a:lnTo>
                      <a:pt x="1360" y="512"/>
                    </a:lnTo>
                    <a:lnTo>
                      <a:pt x="1352" y="484"/>
                    </a:lnTo>
                    <a:lnTo>
                      <a:pt x="1334" y="457"/>
                    </a:lnTo>
                    <a:lnTo>
                      <a:pt x="1328" y="428"/>
                    </a:lnTo>
                    <a:lnTo>
                      <a:pt x="1325" y="387"/>
                    </a:lnTo>
                    <a:lnTo>
                      <a:pt x="1324" y="347"/>
                    </a:lnTo>
                    <a:lnTo>
                      <a:pt x="1321" y="306"/>
                    </a:lnTo>
                    <a:lnTo>
                      <a:pt x="1325" y="274"/>
                    </a:lnTo>
                    <a:lnTo>
                      <a:pt x="1316" y="245"/>
                    </a:lnTo>
                    <a:lnTo>
                      <a:pt x="1295" y="211"/>
                    </a:lnTo>
                    <a:lnTo>
                      <a:pt x="1265" y="177"/>
                    </a:lnTo>
                    <a:lnTo>
                      <a:pt x="1230" y="157"/>
                    </a:lnTo>
                    <a:lnTo>
                      <a:pt x="1193" y="136"/>
                    </a:lnTo>
                    <a:lnTo>
                      <a:pt x="1163" y="136"/>
                    </a:lnTo>
                    <a:lnTo>
                      <a:pt x="1120" y="128"/>
                    </a:lnTo>
                    <a:lnTo>
                      <a:pt x="1086" y="116"/>
                    </a:lnTo>
                    <a:lnTo>
                      <a:pt x="1055" y="115"/>
                    </a:lnTo>
                    <a:lnTo>
                      <a:pt x="1003" y="110"/>
                    </a:lnTo>
                    <a:lnTo>
                      <a:pt x="969" y="99"/>
                    </a:lnTo>
                    <a:lnTo>
                      <a:pt x="940" y="106"/>
                    </a:lnTo>
                    <a:lnTo>
                      <a:pt x="908" y="95"/>
                    </a:lnTo>
                    <a:lnTo>
                      <a:pt x="874" y="86"/>
                    </a:lnTo>
                    <a:lnTo>
                      <a:pt x="840" y="74"/>
                    </a:lnTo>
                    <a:lnTo>
                      <a:pt x="806" y="63"/>
                    </a:lnTo>
                    <a:lnTo>
                      <a:pt x="771" y="43"/>
                    </a:lnTo>
                    <a:lnTo>
                      <a:pt x="733" y="22"/>
                    </a:lnTo>
                    <a:lnTo>
                      <a:pt x="700" y="10"/>
                    </a:lnTo>
                    <a:lnTo>
                      <a:pt x="657" y="2"/>
                    </a:lnTo>
                    <a:lnTo>
                      <a:pt x="626" y="2"/>
                    </a:lnTo>
                    <a:lnTo>
                      <a:pt x="594" y="0"/>
                    </a:lnTo>
                    <a:lnTo>
                      <a:pt x="558" y="11"/>
                    </a:lnTo>
                    <a:lnTo>
                      <a:pt x="529" y="19"/>
                    </a:lnTo>
                    <a:lnTo>
                      <a:pt x="490" y="30"/>
                    </a:lnTo>
                    <a:lnTo>
                      <a:pt x="469" y="58"/>
                    </a:lnTo>
                    <a:lnTo>
                      <a:pt x="439" y="98"/>
                    </a:lnTo>
                    <a:lnTo>
                      <a:pt x="429" y="131"/>
                    </a:lnTo>
                    <a:lnTo>
                      <a:pt x="403" y="151"/>
                    </a:lnTo>
                    <a:lnTo>
                      <a:pt x="366" y="160"/>
                    </a:lnTo>
                    <a:lnTo>
                      <a:pt x="337" y="169"/>
                    </a:lnTo>
                    <a:lnTo>
                      <a:pt x="300" y="180"/>
                    </a:lnTo>
                    <a:lnTo>
                      <a:pt x="259" y="180"/>
                    </a:lnTo>
                    <a:lnTo>
                      <a:pt x="232" y="189"/>
                    </a:lnTo>
                    <a:lnTo>
                      <a:pt x="200" y="188"/>
                    </a:lnTo>
                    <a:lnTo>
                      <a:pt x="172" y="197"/>
                    </a:lnTo>
                    <a:lnTo>
                      <a:pt x="161" y="230"/>
                    </a:lnTo>
                    <a:lnTo>
                      <a:pt x="156" y="285"/>
                    </a:lnTo>
                    <a:lnTo>
                      <a:pt x="159" y="326"/>
                    </a:lnTo>
                    <a:lnTo>
                      <a:pt x="155" y="357"/>
                    </a:lnTo>
                    <a:lnTo>
                      <a:pt x="155" y="387"/>
                    </a:lnTo>
                    <a:lnTo>
                      <a:pt x="144" y="420"/>
                    </a:lnTo>
                    <a:lnTo>
                      <a:pt x="118" y="440"/>
                    </a:lnTo>
                    <a:lnTo>
                      <a:pt x="92" y="457"/>
                    </a:lnTo>
                    <a:lnTo>
                      <a:pt x="70" y="485"/>
                    </a:lnTo>
                    <a:lnTo>
                      <a:pt x="45" y="544"/>
                    </a:lnTo>
                    <a:lnTo>
                      <a:pt x="45" y="576"/>
                    </a:lnTo>
                    <a:lnTo>
                      <a:pt x="40" y="629"/>
                    </a:lnTo>
                    <a:lnTo>
                      <a:pt x="46" y="657"/>
                    </a:lnTo>
                    <a:lnTo>
                      <a:pt x="58" y="695"/>
                    </a:lnTo>
                    <a:lnTo>
                      <a:pt x="70" y="734"/>
                    </a:lnTo>
                    <a:lnTo>
                      <a:pt x="76" y="763"/>
                    </a:lnTo>
                    <a:lnTo>
                      <a:pt x="66" y="796"/>
                    </a:lnTo>
                    <a:lnTo>
                      <a:pt x="46" y="834"/>
                    </a:lnTo>
                    <a:lnTo>
                      <a:pt x="20" y="850"/>
                    </a:lnTo>
                    <a:lnTo>
                      <a:pt x="10" y="886"/>
                    </a:lnTo>
                    <a:lnTo>
                      <a:pt x="0" y="919"/>
                    </a:lnTo>
                    <a:lnTo>
                      <a:pt x="1" y="961"/>
                    </a:lnTo>
                    <a:lnTo>
                      <a:pt x="11" y="999"/>
                    </a:lnTo>
                    <a:lnTo>
                      <a:pt x="30" y="1026"/>
                    </a:lnTo>
                    <a:lnTo>
                      <a:pt x="37" y="1054"/>
                    </a:lnTo>
                    <a:lnTo>
                      <a:pt x="50" y="1101"/>
                    </a:lnTo>
                    <a:lnTo>
                      <a:pt x="67" y="1128"/>
                    </a:lnTo>
                    <a:lnTo>
                      <a:pt x="88" y="1162"/>
                    </a:lnTo>
                    <a:lnTo>
                      <a:pt x="97" y="1192"/>
                    </a:lnTo>
                    <a:lnTo>
                      <a:pt x="113" y="1218"/>
                    </a:lnTo>
                    <a:lnTo>
                      <a:pt x="142" y="1250"/>
                    </a:lnTo>
                    <a:lnTo>
                      <a:pt x="161" y="1278"/>
                    </a:lnTo>
                    <a:lnTo>
                      <a:pt x="190" y="1310"/>
                    </a:lnTo>
                    <a:lnTo>
                      <a:pt x="211" y="1344"/>
                    </a:lnTo>
                    <a:lnTo>
                      <a:pt x="228" y="1371"/>
                    </a:lnTo>
                    <a:lnTo>
                      <a:pt x="237" y="1400"/>
                    </a:lnTo>
                    <a:lnTo>
                      <a:pt x="263" y="1423"/>
                    </a:lnTo>
                    <a:lnTo>
                      <a:pt x="293" y="1454"/>
                    </a:lnTo>
                    <a:lnTo>
                      <a:pt x="331" y="1485"/>
                    </a:lnTo>
                    <a:lnTo>
                      <a:pt x="369" y="1506"/>
                    </a:lnTo>
                    <a:lnTo>
                      <a:pt x="412" y="1516"/>
                    </a:lnTo>
                    <a:lnTo>
                      <a:pt x="440" y="1516"/>
                    </a:lnTo>
                    <a:lnTo>
                      <a:pt x="471" y="1506"/>
                    </a:lnTo>
                    <a:lnTo>
                      <a:pt x="491" y="1480"/>
                    </a:lnTo>
                    <a:lnTo>
                      <a:pt x="516" y="1452"/>
                    </a:lnTo>
                    <a:lnTo>
                      <a:pt x="527" y="1419"/>
                    </a:lnTo>
                    <a:lnTo>
                      <a:pt x="519" y="1389"/>
                    </a:lnTo>
                    <a:lnTo>
                      <a:pt x="519" y="1359"/>
                    </a:lnTo>
                    <a:lnTo>
                      <a:pt x="511" y="1328"/>
                    </a:lnTo>
                    <a:lnTo>
                      <a:pt x="503" y="1302"/>
                    </a:lnTo>
                    <a:lnTo>
                      <a:pt x="486" y="1274"/>
                    </a:lnTo>
                    <a:lnTo>
                      <a:pt x="478" y="1246"/>
                    </a:lnTo>
                    <a:lnTo>
                      <a:pt x="469" y="1218"/>
                    </a:lnTo>
                    <a:lnTo>
                      <a:pt x="452" y="1192"/>
                    </a:lnTo>
                    <a:lnTo>
                      <a:pt x="435" y="1165"/>
                    </a:lnTo>
                    <a:lnTo>
                      <a:pt x="414" y="1129"/>
                    </a:lnTo>
                    <a:lnTo>
                      <a:pt x="395" y="1095"/>
                    </a:lnTo>
                    <a:lnTo>
                      <a:pt x="384" y="1056"/>
                    </a:lnTo>
                    <a:lnTo>
                      <a:pt x="364" y="1020"/>
                    </a:lnTo>
                    <a:lnTo>
                      <a:pt x="356" y="992"/>
                    </a:lnTo>
                    <a:lnTo>
                      <a:pt x="347" y="963"/>
                    </a:lnTo>
                    <a:lnTo>
                      <a:pt x="327" y="927"/>
                    </a:lnTo>
                    <a:lnTo>
                      <a:pt x="317" y="889"/>
                    </a:lnTo>
                    <a:lnTo>
                      <a:pt x="304" y="842"/>
                    </a:lnTo>
                    <a:lnTo>
                      <a:pt x="292" y="804"/>
                    </a:lnTo>
                    <a:lnTo>
                      <a:pt x="285" y="773"/>
                    </a:lnTo>
                    <a:lnTo>
                      <a:pt x="276" y="746"/>
                    </a:lnTo>
                    <a:lnTo>
                      <a:pt x="268" y="718"/>
                    </a:lnTo>
                    <a:lnTo>
                      <a:pt x="268" y="686"/>
                    </a:lnTo>
                    <a:lnTo>
                      <a:pt x="296" y="667"/>
                    </a:lnTo>
                    <a:lnTo>
                      <a:pt x="317" y="641"/>
                    </a:lnTo>
                    <a:lnTo>
                      <a:pt x="340" y="613"/>
                    </a:lnTo>
                    <a:lnTo>
                      <a:pt x="373" y="582"/>
                    </a:lnTo>
                    <a:lnTo>
                      <a:pt x="392" y="546"/>
                    </a:lnTo>
                    <a:lnTo>
                      <a:pt x="416" y="520"/>
                    </a:lnTo>
                    <a:lnTo>
                      <a:pt x="438" y="491"/>
                    </a:lnTo>
                    <a:lnTo>
                      <a:pt x="461" y="464"/>
                    </a:lnTo>
                    <a:lnTo>
                      <a:pt x="495" y="443"/>
                    </a:lnTo>
                    <a:lnTo>
                      <a:pt x="524" y="435"/>
                    </a:lnTo>
                    <a:lnTo>
                      <a:pt x="553" y="426"/>
                    </a:lnTo>
                    <a:lnTo>
                      <a:pt x="581" y="419"/>
                    </a:lnTo>
                    <a:lnTo>
                      <a:pt x="613" y="420"/>
                    </a:lnTo>
                    <a:lnTo>
                      <a:pt x="641" y="422"/>
                    </a:lnTo>
                    <a:lnTo>
                      <a:pt x="679" y="410"/>
                    </a:lnTo>
                    <a:lnTo>
                      <a:pt x="730" y="407"/>
                    </a:lnTo>
                    <a:lnTo>
                      <a:pt x="760" y="407"/>
                    </a:lnTo>
                    <a:lnTo>
                      <a:pt x="795" y="419"/>
                    </a:lnTo>
                    <a:lnTo>
                      <a:pt x="821" y="442"/>
                    </a:lnTo>
                    <a:lnTo>
                      <a:pt x="854" y="452"/>
                    </a:lnTo>
                    <a:lnTo>
                      <a:pt x="891" y="473"/>
                    </a:lnTo>
                    <a:lnTo>
                      <a:pt x="925" y="484"/>
                    </a:lnTo>
                    <a:lnTo>
                      <a:pt x="958" y="495"/>
                    </a:lnTo>
                    <a:lnTo>
                      <a:pt x="992" y="507"/>
                    </a:lnTo>
                    <a:lnTo>
                      <a:pt x="1032" y="536"/>
                    </a:lnTo>
                    <a:lnTo>
                      <a:pt x="1064" y="546"/>
                    </a:lnTo>
                    <a:lnTo>
                      <a:pt x="1101" y="568"/>
                    </a:lnTo>
                    <a:lnTo>
                      <a:pt x="1128" y="589"/>
                    </a:lnTo>
                    <a:lnTo>
                      <a:pt x="1162" y="601"/>
                    </a:lnTo>
                    <a:lnTo>
                      <a:pt x="1179" y="627"/>
                    </a:lnTo>
                    <a:lnTo>
                      <a:pt x="1205" y="651"/>
                    </a:lnTo>
                    <a:lnTo>
                      <a:pt x="1217" y="688"/>
                    </a:lnTo>
                  </a:path>
                </a:pathLst>
              </a:custGeom>
              <a:solidFill>
                <a:srgbClr val="A2C1FE"/>
              </a:solidFill>
              <a:ln w="12700" cap="rnd" cmpd="sng">
                <a:solidFill>
                  <a:srgbClr val="FF0033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283" name="Line 20"/>
            <p:cNvSpPr>
              <a:spLocks noChangeShapeType="1"/>
            </p:cNvSpPr>
            <p:nvPr/>
          </p:nvSpPr>
          <p:spPr bwMode="auto">
            <a:xfrm flipV="1">
              <a:off x="1818" y="2119"/>
              <a:ext cx="2131" cy="295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prstDash val="sysDot"/>
              <a:round/>
              <a:headEnd type="stealth" w="med" len="lg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4" name="Line 21"/>
            <p:cNvSpPr>
              <a:spLocks noChangeShapeType="1"/>
            </p:cNvSpPr>
            <p:nvPr/>
          </p:nvSpPr>
          <p:spPr bwMode="auto">
            <a:xfrm flipV="1">
              <a:off x="2029" y="2168"/>
              <a:ext cx="2203" cy="348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prstDash val="sysDot"/>
              <a:round/>
              <a:headEnd type="stealth" w="med" len="lg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5" name="Line 22"/>
            <p:cNvSpPr>
              <a:spLocks noChangeShapeType="1"/>
            </p:cNvSpPr>
            <p:nvPr/>
          </p:nvSpPr>
          <p:spPr bwMode="auto">
            <a:xfrm flipV="1">
              <a:off x="1935" y="1728"/>
              <a:ext cx="2049" cy="417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prstDash val="sysDot"/>
              <a:round/>
              <a:headEnd type="stealth" w="med" len="lg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6" name="Line 23"/>
            <p:cNvSpPr>
              <a:spLocks noChangeShapeType="1"/>
            </p:cNvSpPr>
            <p:nvPr/>
          </p:nvSpPr>
          <p:spPr bwMode="auto">
            <a:xfrm flipV="1">
              <a:off x="1702" y="1200"/>
              <a:ext cx="1802" cy="466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prstDash val="sysDot"/>
              <a:round/>
              <a:headEnd type="stealth" w="med" len="lg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4278" name="Rectangle 24"/>
          <p:cNvSpPr>
            <a:spLocks noChangeArrowheads="1"/>
          </p:cNvSpPr>
          <p:nvPr/>
        </p:nvSpPr>
        <p:spPr bwMode="auto">
          <a:xfrm>
            <a:off x="762000" y="5105400"/>
            <a:ext cx="77597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/>
            <a:r>
              <a:rPr kumimoji="1" lang="en-US" sz="3200" dirty="0">
                <a:solidFill>
                  <a:srgbClr val="003399"/>
                </a:solidFill>
                <a:latin typeface="Tahoma" pitchFamily="34" charset="0"/>
              </a:rPr>
              <a:t>Finding the geometric relation between two images can serve in many applications</a:t>
            </a:r>
          </a:p>
        </p:txBody>
      </p:sp>
    </p:spTree>
    <p:extLst>
      <p:ext uri="{BB962C8B-B14F-4D97-AF65-F5344CB8AC3E}">
        <p14:creationId xmlns:p14="http://schemas.microsoft.com/office/powerpoint/2010/main" val="2295996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931ECD2-BD7D-4BA0-AD6D-E2254C33494B}" type="slidenum">
              <a:rPr lang="he-IL" altLang="en-US" smtClean="0"/>
              <a:pPr/>
              <a:t>18</a:t>
            </a:fld>
            <a:endParaRPr lang="en-US" altLang="en-US" smtClean="0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90600"/>
            <a:ext cx="7772400" cy="1143000"/>
          </a:xfrm>
        </p:spPr>
        <p:txBody>
          <a:bodyPr/>
          <a:lstStyle/>
          <a:p>
            <a:r>
              <a:rPr lang="en-US" smtClean="0"/>
              <a:t>Existing Approaches for</a:t>
            </a:r>
            <a:br>
              <a:rPr lang="en-US" smtClean="0"/>
            </a:br>
            <a:r>
              <a:rPr lang="en-US" smtClean="0"/>
              <a:t>Motion Estimation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2600" y="2438400"/>
            <a:ext cx="8178800" cy="4171950"/>
          </a:xfrm>
        </p:spPr>
        <p:txBody>
          <a:bodyPr/>
          <a:lstStyle/>
          <a:p>
            <a:r>
              <a:rPr lang="en-US" smtClean="0"/>
              <a:t>Correlation based</a:t>
            </a:r>
          </a:p>
          <a:p>
            <a:r>
              <a:rPr lang="en-US" smtClean="0"/>
              <a:t>Gradient based</a:t>
            </a:r>
          </a:p>
          <a:p>
            <a:r>
              <a:rPr lang="en-US" smtClean="0"/>
              <a:t>Feature based</a:t>
            </a:r>
          </a:p>
        </p:txBody>
      </p:sp>
      <p:sp>
        <p:nvSpPr>
          <p:cNvPr id="667652" name="AutoShape 4"/>
          <p:cNvSpPr>
            <a:spLocks noChangeArrowheads="1"/>
          </p:cNvSpPr>
          <p:nvPr/>
        </p:nvSpPr>
        <p:spPr bwMode="auto">
          <a:xfrm>
            <a:off x="5029200" y="2819400"/>
            <a:ext cx="2590800" cy="609600"/>
          </a:xfrm>
          <a:prstGeom prst="wedgeRoundRectCallout">
            <a:avLst>
              <a:gd name="adj1" fmla="val -104227"/>
              <a:gd name="adj2" fmla="val 42449"/>
              <a:gd name="adj3" fmla="val 16667"/>
            </a:avLst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lang="en-US" b="1"/>
              <a:t>We focus here</a:t>
            </a:r>
          </a:p>
        </p:txBody>
      </p:sp>
    </p:spTree>
    <p:extLst>
      <p:ext uri="{BB962C8B-B14F-4D97-AF65-F5344CB8AC3E}">
        <p14:creationId xmlns:p14="http://schemas.microsoft.com/office/powerpoint/2010/main" val="358240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765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42CDEFB-5FAD-486A-8EBC-CAB3D408ED9D}" type="slidenum">
              <a:rPr lang="he-IL" altLang="en-US" smtClean="0"/>
              <a:pPr/>
              <a:t>19</a:t>
            </a:fld>
            <a:endParaRPr lang="en-US" altLang="en-US" smtClean="0"/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Track Small Changes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4114800" cy="41529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800" smtClean="0">
                <a:solidFill>
                  <a:srgbClr val="990099"/>
                </a:solidFill>
                <a:latin typeface="Arial Black" pitchFamily="34" charset="0"/>
              </a:rPr>
              <a:t>Optical flow:</a:t>
            </a:r>
            <a:r>
              <a:rPr lang="en-US" smtClean="0"/>
              <a:t> 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Assign to each pixel in one image, a motion vector, relating it to the second image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endParaRPr lang="en-US" smtClean="0"/>
          </a:p>
        </p:txBody>
      </p:sp>
      <p:grpSp>
        <p:nvGrpSpPr>
          <p:cNvPr id="64517" name="Group 4"/>
          <p:cNvGrpSpPr>
            <a:grpSpLocks/>
          </p:cNvGrpSpPr>
          <p:nvPr/>
        </p:nvGrpSpPr>
        <p:grpSpPr bwMode="auto">
          <a:xfrm>
            <a:off x="4800600" y="2057400"/>
            <a:ext cx="4191000" cy="3886200"/>
            <a:chOff x="1440" y="1495"/>
            <a:chExt cx="2640" cy="2448"/>
          </a:xfrm>
        </p:grpSpPr>
        <p:sp>
          <p:nvSpPr>
            <p:cNvPr id="64518" name="Rectangle 5"/>
            <p:cNvSpPr>
              <a:spLocks noChangeArrowheads="1"/>
            </p:cNvSpPr>
            <p:nvPr/>
          </p:nvSpPr>
          <p:spPr bwMode="auto">
            <a:xfrm>
              <a:off x="1588" y="1691"/>
              <a:ext cx="2296" cy="2056"/>
            </a:xfrm>
            <a:prstGeom prst="rect">
              <a:avLst/>
            </a:prstGeom>
            <a:solidFill>
              <a:srgbClr val="66FF99"/>
            </a:solidFill>
            <a:ln w="12700">
              <a:solidFill>
                <a:srgbClr val="FF00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grpSp>
          <p:nvGrpSpPr>
            <p:cNvPr id="64519" name="Group 6"/>
            <p:cNvGrpSpPr>
              <a:grpSpLocks/>
            </p:cNvGrpSpPr>
            <p:nvPr/>
          </p:nvGrpSpPr>
          <p:grpSpPr bwMode="auto">
            <a:xfrm>
              <a:off x="2122" y="2124"/>
              <a:ext cx="1382" cy="1387"/>
              <a:chOff x="2122" y="2124"/>
              <a:chExt cx="1382" cy="1387"/>
            </a:xfrm>
          </p:grpSpPr>
          <p:sp>
            <p:nvSpPr>
              <p:cNvPr id="64605" name="Oval 7"/>
              <p:cNvSpPr>
                <a:spLocks noChangeArrowheads="1"/>
              </p:cNvSpPr>
              <p:nvPr/>
            </p:nvSpPr>
            <p:spPr bwMode="auto">
              <a:xfrm>
                <a:off x="2280" y="2348"/>
                <a:ext cx="1039" cy="1163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rgbClr val="FF00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64606" name="Oval 8"/>
              <p:cNvSpPr>
                <a:spLocks noChangeArrowheads="1"/>
              </p:cNvSpPr>
              <p:nvPr/>
            </p:nvSpPr>
            <p:spPr bwMode="auto">
              <a:xfrm>
                <a:off x="2523" y="2683"/>
                <a:ext cx="236" cy="211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rgbClr val="FF00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64607" name="Oval 9"/>
              <p:cNvSpPr>
                <a:spLocks noChangeArrowheads="1"/>
              </p:cNvSpPr>
              <p:nvPr/>
            </p:nvSpPr>
            <p:spPr bwMode="auto">
              <a:xfrm>
                <a:off x="2837" y="2672"/>
                <a:ext cx="236" cy="211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rgbClr val="FF00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64608" name="Rectangle 10"/>
              <p:cNvSpPr>
                <a:spLocks noChangeArrowheads="1"/>
              </p:cNvSpPr>
              <p:nvPr/>
            </p:nvSpPr>
            <p:spPr bwMode="auto">
              <a:xfrm>
                <a:off x="2794" y="2867"/>
                <a:ext cx="37" cy="23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rgbClr val="FF0033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64609" name="Oval 11"/>
              <p:cNvSpPr>
                <a:spLocks noChangeArrowheads="1"/>
              </p:cNvSpPr>
              <p:nvPr/>
            </p:nvSpPr>
            <p:spPr bwMode="auto">
              <a:xfrm>
                <a:off x="2577" y="3175"/>
                <a:ext cx="507" cy="71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rgbClr val="FF00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64610" name="Freeform 12"/>
              <p:cNvSpPr>
                <a:spLocks/>
              </p:cNvSpPr>
              <p:nvPr/>
            </p:nvSpPr>
            <p:spPr bwMode="auto">
              <a:xfrm>
                <a:off x="2122" y="2124"/>
                <a:ext cx="1382" cy="1250"/>
              </a:xfrm>
              <a:custGeom>
                <a:avLst/>
                <a:gdLst>
                  <a:gd name="T0" fmla="*/ 1208 w 1382"/>
                  <a:gd name="T1" fmla="*/ 932 h 1250"/>
                  <a:gd name="T2" fmla="*/ 1290 w 1382"/>
                  <a:gd name="T3" fmla="*/ 1020 h 1250"/>
                  <a:gd name="T4" fmla="*/ 1344 w 1382"/>
                  <a:gd name="T5" fmla="*/ 1012 h 1250"/>
                  <a:gd name="T6" fmla="*/ 1381 w 1382"/>
                  <a:gd name="T7" fmla="*/ 932 h 1250"/>
                  <a:gd name="T8" fmla="*/ 1381 w 1382"/>
                  <a:gd name="T9" fmla="*/ 844 h 1250"/>
                  <a:gd name="T10" fmla="*/ 1353 w 1382"/>
                  <a:gd name="T11" fmla="*/ 765 h 1250"/>
                  <a:gd name="T12" fmla="*/ 1326 w 1382"/>
                  <a:gd name="T13" fmla="*/ 677 h 1250"/>
                  <a:gd name="T14" fmla="*/ 1317 w 1382"/>
                  <a:gd name="T15" fmla="*/ 598 h 1250"/>
                  <a:gd name="T16" fmla="*/ 1317 w 1382"/>
                  <a:gd name="T17" fmla="*/ 510 h 1250"/>
                  <a:gd name="T18" fmla="*/ 1344 w 1382"/>
                  <a:gd name="T19" fmla="*/ 413 h 1250"/>
                  <a:gd name="T20" fmla="*/ 1317 w 1382"/>
                  <a:gd name="T21" fmla="*/ 316 h 1250"/>
                  <a:gd name="T22" fmla="*/ 1236 w 1382"/>
                  <a:gd name="T23" fmla="*/ 255 h 1250"/>
                  <a:gd name="T24" fmla="*/ 1146 w 1382"/>
                  <a:gd name="T25" fmla="*/ 211 h 1250"/>
                  <a:gd name="T26" fmla="*/ 1046 w 1382"/>
                  <a:gd name="T27" fmla="*/ 175 h 1250"/>
                  <a:gd name="T28" fmla="*/ 965 w 1382"/>
                  <a:gd name="T29" fmla="*/ 123 h 1250"/>
                  <a:gd name="T30" fmla="*/ 884 w 1382"/>
                  <a:gd name="T31" fmla="*/ 52 h 1250"/>
                  <a:gd name="T32" fmla="*/ 793 w 1382"/>
                  <a:gd name="T33" fmla="*/ 9 h 1250"/>
                  <a:gd name="T34" fmla="*/ 703 w 1382"/>
                  <a:gd name="T35" fmla="*/ 0 h 1250"/>
                  <a:gd name="T36" fmla="*/ 605 w 1382"/>
                  <a:gd name="T37" fmla="*/ 44 h 1250"/>
                  <a:gd name="T38" fmla="*/ 523 w 1382"/>
                  <a:gd name="T39" fmla="*/ 79 h 1250"/>
                  <a:gd name="T40" fmla="*/ 424 w 1382"/>
                  <a:gd name="T41" fmla="*/ 70 h 1250"/>
                  <a:gd name="T42" fmla="*/ 342 w 1382"/>
                  <a:gd name="T43" fmla="*/ 62 h 1250"/>
                  <a:gd name="T44" fmla="*/ 298 w 1382"/>
                  <a:gd name="T45" fmla="*/ 167 h 1250"/>
                  <a:gd name="T46" fmla="*/ 262 w 1382"/>
                  <a:gd name="T47" fmla="*/ 246 h 1250"/>
                  <a:gd name="T48" fmla="*/ 180 w 1382"/>
                  <a:gd name="T49" fmla="*/ 281 h 1250"/>
                  <a:gd name="T50" fmla="*/ 117 w 1382"/>
                  <a:gd name="T51" fmla="*/ 396 h 1250"/>
                  <a:gd name="T52" fmla="*/ 117 w 1382"/>
                  <a:gd name="T53" fmla="*/ 492 h 1250"/>
                  <a:gd name="T54" fmla="*/ 72 w 1382"/>
                  <a:gd name="T55" fmla="*/ 572 h 1250"/>
                  <a:gd name="T56" fmla="*/ 9 w 1382"/>
                  <a:gd name="T57" fmla="*/ 633 h 1250"/>
                  <a:gd name="T58" fmla="*/ 9 w 1382"/>
                  <a:gd name="T59" fmla="*/ 730 h 1250"/>
                  <a:gd name="T60" fmla="*/ 18 w 1382"/>
                  <a:gd name="T61" fmla="*/ 826 h 1250"/>
                  <a:gd name="T62" fmla="*/ 36 w 1382"/>
                  <a:gd name="T63" fmla="*/ 914 h 1250"/>
                  <a:gd name="T64" fmla="*/ 81 w 1382"/>
                  <a:gd name="T65" fmla="*/ 1012 h 1250"/>
                  <a:gd name="T66" fmla="*/ 99 w 1382"/>
                  <a:gd name="T67" fmla="*/ 1100 h 1250"/>
                  <a:gd name="T68" fmla="*/ 162 w 1382"/>
                  <a:gd name="T69" fmla="*/ 1196 h 1250"/>
                  <a:gd name="T70" fmla="*/ 252 w 1382"/>
                  <a:gd name="T71" fmla="*/ 1249 h 1250"/>
                  <a:gd name="T72" fmla="*/ 334 w 1382"/>
                  <a:gd name="T73" fmla="*/ 1213 h 1250"/>
                  <a:gd name="T74" fmla="*/ 360 w 1382"/>
                  <a:gd name="T75" fmla="*/ 1135 h 1250"/>
                  <a:gd name="T76" fmla="*/ 352 w 1382"/>
                  <a:gd name="T77" fmla="*/ 1055 h 1250"/>
                  <a:gd name="T78" fmla="*/ 342 w 1382"/>
                  <a:gd name="T79" fmla="*/ 976 h 1250"/>
                  <a:gd name="T80" fmla="*/ 316 w 1382"/>
                  <a:gd name="T81" fmla="*/ 879 h 1250"/>
                  <a:gd name="T82" fmla="*/ 306 w 1382"/>
                  <a:gd name="T83" fmla="*/ 783 h 1250"/>
                  <a:gd name="T84" fmla="*/ 298 w 1382"/>
                  <a:gd name="T85" fmla="*/ 686 h 1250"/>
                  <a:gd name="T86" fmla="*/ 298 w 1382"/>
                  <a:gd name="T87" fmla="*/ 580 h 1250"/>
                  <a:gd name="T88" fmla="*/ 306 w 1382"/>
                  <a:gd name="T89" fmla="*/ 501 h 1250"/>
                  <a:gd name="T90" fmla="*/ 388 w 1382"/>
                  <a:gd name="T91" fmla="*/ 457 h 1250"/>
                  <a:gd name="T92" fmla="*/ 478 w 1382"/>
                  <a:gd name="T93" fmla="*/ 396 h 1250"/>
                  <a:gd name="T94" fmla="*/ 569 w 1382"/>
                  <a:gd name="T95" fmla="*/ 351 h 1250"/>
                  <a:gd name="T96" fmla="*/ 649 w 1382"/>
                  <a:gd name="T97" fmla="*/ 351 h 1250"/>
                  <a:gd name="T98" fmla="*/ 739 w 1382"/>
                  <a:gd name="T99" fmla="*/ 369 h 1250"/>
                  <a:gd name="T100" fmla="*/ 839 w 1382"/>
                  <a:gd name="T101" fmla="*/ 404 h 1250"/>
                  <a:gd name="T102" fmla="*/ 911 w 1382"/>
                  <a:gd name="T103" fmla="*/ 474 h 1250"/>
                  <a:gd name="T104" fmla="*/ 992 w 1382"/>
                  <a:gd name="T105" fmla="*/ 527 h 1250"/>
                  <a:gd name="T106" fmla="*/ 1074 w 1382"/>
                  <a:gd name="T107" fmla="*/ 607 h 1250"/>
                  <a:gd name="T108" fmla="*/ 1128 w 1382"/>
                  <a:gd name="T109" fmla="*/ 677 h 1250"/>
                  <a:gd name="T110" fmla="*/ 1146 w 1382"/>
                  <a:gd name="T111" fmla="*/ 738 h 1250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382"/>
                  <a:gd name="T169" fmla="*/ 0 h 1250"/>
                  <a:gd name="T170" fmla="*/ 1382 w 1382"/>
                  <a:gd name="T171" fmla="*/ 1250 h 1250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382" h="1250">
                    <a:moveTo>
                      <a:pt x="1146" y="738"/>
                    </a:moveTo>
                    <a:lnTo>
                      <a:pt x="1200" y="906"/>
                    </a:lnTo>
                    <a:lnTo>
                      <a:pt x="1208" y="932"/>
                    </a:lnTo>
                    <a:lnTo>
                      <a:pt x="1227" y="967"/>
                    </a:lnTo>
                    <a:lnTo>
                      <a:pt x="1254" y="994"/>
                    </a:lnTo>
                    <a:lnTo>
                      <a:pt x="1290" y="1020"/>
                    </a:lnTo>
                    <a:lnTo>
                      <a:pt x="1317" y="1029"/>
                    </a:lnTo>
                    <a:lnTo>
                      <a:pt x="1344" y="1037"/>
                    </a:lnTo>
                    <a:lnTo>
                      <a:pt x="1344" y="1012"/>
                    </a:lnTo>
                    <a:lnTo>
                      <a:pt x="1353" y="985"/>
                    </a:lnTo>
                    <a:lnTo>
                      <a:pt x="1371" y="959"/>
                    </a:lnTo>
                    <a:lnTo>
                      <a:pt x="1381" y="932"/>
                    </a:lnTo>
                    <a:lnTo>
                      <a:pt x="1381" y="906"/>
                    </a:lnTo>
                    <a:lnTo>
                      <a:pt x="1381" y="871"/>
                    </a:lnTo>
                    <a:lnTo>
                      <a:pt x="1381" y="844"/>
                    </a:lnTo>
                    <a:lnTo>
                      <a:pt x="1371" y="818"/>
                    </a:lnTo>
                    <a:lnTo>
                      <a:pt x="1362" y="791"/>
                    </a:lnTo>
                    <a:lnTo>
                      <a:pt x="1353" y="765"/>
                    </a:lnTo>
                    <a:lnTo>
                      <a:pt x="1344" y="738"/>
                    </a:lnTo>
                    <a:lnTo>
                      <a:pt x="1335" y="703"/>
                    </a:lnTo>
                    <a:lnTo>
                      <a:pt x="1326" y="677"/>
                    </a:lnTo>
                    <a:lnTo>
                      <a:pt x="1317" y="650"/>
                    </a:lnTo>
                    <a:lnTo>
                      <a:pt x="1317" y="625"/>
                    </a:lnTo>
                    <a:lnTo>
                      <a:pt x="1317" y="598"/>
                    </a:lnTo>
                    <a:lnTo>
                      <a:pt x="1308" y="572"/>
                    </a:lnTo>
                    <a:lnTo>
                      <a:pt x="1308" y="545"/>
                    </a:lnTo>
                    <a:lnTo>
                      <a:pt x="1317" y="510"/>
                    </a:lnTo>
                    <a:lnTo>
                      <a:pt x="1326" y="474"/>
                    </a:lnTo>
                    <a:lnTo>
                      <a:pt x="1335" y="439"/>
                    </a:lnTo>
                    <a:lnTo>
                      <a:pt x="1344" y="413"/>
                    </a:lnTo>
                    <a:lnTo>
                      <a:pt x="1344" y="387"/>
                    </a:lnTo>
                    <a:lnTo>
                      <a:pt x="1335" y="351"/>
                    </a:lnTo>
                    <a:lnTo>
                      <a:pt x="1317" y="316"/>
                    </a:lnTo>
                    <a:lnTo>
                      <a:pt x="1290" y="290"/>
                    </a:lnTo>
                    <a:lnTo>
                      <a:pt x="1263" y="263"/>
                    </a:lnTo>
                    <a:lnTo>
                      <a:pt x="1236" y="255"/>
                    </a:lnTo>
                    <a:lnTo>
                      <a:pt x="1200" y="238"/>
                    </a:lnTo>
                    <a:lnTo>
                      <a:pt x="1172" y="220"/>
                    </a:lnTo>
                    <a:lnTo>
                      <a:pt x="1146" y="211"/>
                    </a:lnTo>
                    <a:lnTo>
                      <a:pt x="1100" y="193"/>
                    </a:lnTo>
                    <a:lnTo>
                      <a:pt x="1074" y="175"/>
                    </a:lnTo>
                    <a:lnTo>
                      <a:pt x="1046" y="175"/>
                    </a:lnTo>
                    <a:lnTo>
                      <a:pt x="1020" y="158"/>
                    </a:lnTo>
                    <a:lnTo>
                      <a:pt x="992" y="140"/>
                    </a:lnTo>
                    <a:lnTo>
                      <a:pt x="965" y="123"/>
                    </a:lnTo>
                    <a:lnTo>
                      <a:pt x="938" y="105"/>
                    </a:lnTo>
                    <a:lnTo>
                      <a:pt x="911" y="79"/>
                    </a:lnTo>
                    <a:lnTo>
                      <a:pt x="884" y="52"/>
                    </a:lnTo>
                    <a:lnTo>
                      <a:pt x="857" y="35"/>
                    </a:lnTo>
                    <a:lnTo>
                      <a:pt x="821" y="17"/>
                    </a:lnTo>
                    <a:lnTo>
                      <a:pt x="793" y="9"/>
                    </a:lnTo>
                    <a:lnTo>
                      <a:pt x="767" y="0"/>
                    </a:lnTo>
                    <a:lnTo>
                      <a:pt x="731" y="0"/>
                    </a:lnTo>
                    <a:lnTo>
                      <a:pt x="703" y="0"/>
                    </a:lnTo>
                    <a:lnTo>
                      <a:pt x="667" y="0"/>
                    </a:lnTo>
                    <a:lnTo>
                      <a:pt x="641" y="17"/>
                    </a:lnTo>
                    <a:lnTo>
                      <a:pt x="605" y="44"/>
                    </a:lnTo>
                    <a:lnTo>
                      <a:pt x="587" y="70"/>
                    </a:lnTo>
                    <a:lnTo>
                      <a:pt x="559" y="79"/>
                    </a:lnTo>
                    <a:lnTo>
                      <a:pt x="523" y="79"/>
                    </a:lnTo>
                    <a:lnTo>
                      <a:pt x="496" y="79"/>
                    </a:lnTo>
                    <a:lnTo>
                      <a:pt x="460" y="79"/>
                    </a:lnTo>
                    <a:lnTo>
                      <a:pt x="424" y="70"/>
                    </a:lnTo>
                    <a:lnTo>
                      <a:pt x="396" y="70"/>
                    </a:lnTo>
                    <a:lnTo>
                      <a:pt x="370" y="62"/>
                    </a:lnTo>
                    <a:lnTo>
                      <a:pt x="342" y="62"/>
                    </a:lnTo>
                    <a:lnTo>
                      <a:pt x="324" y="87"/>
                    </a:lnTo>
                    <a:lnTo>
                      <a:pt x="306" y="132"/>
                    </a:lnTo>
                    <a:lnTo>
                      <a:pt x="298" y="167"/>
                    </a:lnTo>
                    <a:lnTo>
                      <a:pt x="288" y="193"/>
                    </a:lnTo>
                    <a:lnTo>
                      <a:pt x="280" y="220"/>
                    </a:lnTo>
                    <a:lnTo>
                      <a:pt x="262" y="246"/>
                    </a:lnTo>
                    <a:lnTo>
                      <a:pt x="234" y="255"/>
                    </a:lnTo>
                    <a:lnTo>
                      <a:pt x="208" y="263"/>
                    </a:lnTo>
                    <a:lnTo>
                      <a:pt x="180" y="281"/>
                    </a:lnTo>
                    <a:lnTo>
                      <a:pt x="144" y="326"/>
                    </a:lnTo>
                    <a:lnTo>
                      <a:pt x="135" y="351"/>
                    </a:lnTo>
                    <a:lnTo>
                      <a:pt x="117" y="396"/>
                    </a:lnTo>
                    <a:lnTo>
                      <a:pt x="117" y="422"/>
                    </a:lnTo>
                    <a:lnTo>
                      <a:pt x="117" y="457"/>
                    </a:lnTo>
                    <a:lnTo>
                      <a:pt x="117" y="492"/>
                    </a:lnTo>
                    <a:lnTo>
                      <a:pt x="117" y="519"/>
                    </a:lnTo>
                    <a:lnTo>
                      <a:pt x="99" y="545"/>
                    </a:lnTo>
                    <a:lnTo>
                      <a:pt x="72" y="572"/>
                    </a:lnTo>
                    <a:lnTo>
                      <a:pt x="45" y="580"/>
                    </a:lnTo>
                    <a:lnTo>
                      <a:pt x="27" y="607"/>
                    </a:lnTo>
                    <a:lnTo>
                      <a:pt x="9" y="633"/>
                    </a:lnTo>
                    <a:lnTo>
                      <a:pt x="0" y="668"/>
                    </a:lnTo>
                    <a:lnTo>
                      <a:pt x="0" y="703"/>
                    </a:lnTo>
                    <a:lnTo>
                      <a:pt x="9" y="730"/>
                    </a:lnTo>
                    <a:lnTo>
                      <a:pt x="9" y="756"/>
                    </a:lnTo>
                    <a:lnTo>
                      <a:pt x="9" y="801"/>
                    </a:lnTo>
                    <a:lnTo>
                      <a:pt x="18" y="826"/>
                    </a:lnTo>
                    <a:lnTo>
                      <a:pt x="27" y="861"/>
                    </a:lnTo>
                    <a:lnTo>
                      <a:pt x="27" y="888"/>
                    </a:lnTo>
                    <a:lnTo>
                      <a:pt x="36" y="914"/>
                    </a:lnTo>
                    <a:lnTo>
                      <a:pt x="54" y="949"/>
                    </a:lnTo>
                    <a:lnTo>
                      <a:pt x="63" y="976"/>
                    </a:lnTo>
                    <a:lnTo>
                      <a:pt x="81" y="1012"/>
                    </a:lnTo>
                    <a:lnTo>
                      <a:pt x="90" y="1047"/>
                    </a:lnTo>
                    <a:lnTo>
                      <a:pt x="99" y="1073"/>
                    </a:lnTo>
                    <a:lnTo>
                      <a:pt x="99" y="1100"/>
                    </a:lnTo>
                    <a:lnTo>
                      <a:pt x="117" y="1125"/>
                    </a:lnTo>
                    <a:lnTo>
                      <a:pt x="135" y="1161"/>
                    </a:lnTo>
                    <a:lnTo>
                      <a:pt x="162" y="1196"/>
                    </a:lnTo>
                    <a:lnTo>
                      <a:pt x="190" y="1223"/>
                    </a:lnTo>
                    <a:lnTo>
                      <a:pt x="226" y="1240"/>
                    </a:lnTo>
                    <a:lnTo>
                      <a:pt x="252" y="1249"/>
                    </a:lnTo>
                    <a:lnTo>
                      <a:pt x="280" y="1249"/>
                    </a:lnTo>
                    <a:lnTo>
                      <a:pt x="306" y="1231"/>
                    </a:lnTo>
                    <a:lnTo>
                      <a:pt x="334" y="1213"/>
                    </a:lnTo>
                    <a:lnTo>
                      <a:pt x="352" y="1188"/>
                    </a:lnTo>
                    <a:lnTo>
                      <a:pt x="352" y="1161"/>
                    </a:lnTo>
                    <a:lnTo>
                      <a:pt x="360" y="1135"/>
                    </a:lnTo>
                    <a:lnTo>
                      <a:pt x="360" y="1108"/>
                    </a:lnTo>
                    <a:lnTo>
                      <a:pt x="360" y="1082"/>
                    </a:lnTo>
                    <a:lnTo>
                      <a:pt x="352" y="1055"/>
                    </a:lnTo>
                    <a:lnTo>
                      <a:pt x="352" y="1029"/>
                    </a:lnTo>
                    <a:lnTo>
                      <a:pt x="352" y="1002"/>
                    </a:lnTo>
                    <a:lnTo>
                      <a:pt x="342" y="976"/>
                    </a:lnTo>
                    <a:lnTo>
                      <a:pt x="334" y="949"/>
                    </a:lnTo>
                    <a:lnTo>
                      <a:pt x="324" y="914"/>
                    </a:lnTo>
                    <a:lnTo>
                      <a:pt x="316" y="879"/>
                    </a:lnTo>
                    <a:lnTo>
                      <a:pt x="316" y="844"/>
                    </a:lnTo>
                    <a:lnTo>
                      <a:pt x="306" y="809"/>
                    </a:lnTo>
                    <a:lnTo>
                      <a:pt x="306" y="783"/>
                    </a:lnTo>
                    <a:lnTo>
                      <a:pt x="306" y="756"/>
                    </a:lnTo>
                    <a:lnTo>
                      <a:pt x="298" y="721"/>
                    </a:lnTo>
                    <a:lnTo>
                      <a:pt x="298" y="686"/>
                    </a:lnTo>
                    <a:lnTo>
                      <a:pt x="298" y="642"/>
                    </a:lnTo>
                    <a:lnTo>
                      <a:pt x="298" y="607"/>
                    </a:lnTo>
                    <a:lnTo>
                      <a:pt x="298" y="580"/>
                    </a:lnTo>
                    <a:lnTo>
                      <a:pt x="298" y="554"/>
                    </a:lnTo>
                    <a:lnTo>
                      <a:pt x="298" y="527"/>
                    </a:lnTo>
                    <a:lnTo>
                      <a:pt x="306" y="501"/>
                    </a:lnTo>
                    <a:lnTo>
                      <a:pt x="334" y="492"/>
                    </a:lnTo>
                    <a:lnTo>
                      <a:pt x="360" y="474"/>
                    </a:lnTo>
                    <a:lnTo>
                      <a:pt x="388" y="457"/>
                    </a:lnTo>
                    <a:lnTo>
                      <a:pt x="424" y="439"/>
                    </a:lnTo>
                    <a:lnTo>
                      <a:pt x="451" y="413"/>
                    </a:lnTo>
                    <a:lnTo>
                      <a:pt x="478" y="396"/>
                    </a:lnTo>
                    <a:lnTo>
                      <a:pt x="505" y="378"/>
                    </a:lnTo>
                    <a:lnTo>
                      <a:pt x="532" y="361"/>
                    </a:lnTo>
                    <a:lnTo>
                      <a:pt x="569" y="351"/>
                    </a:lnTo>
                    <a:lnTo>
                      <a:pt x="595" y="351"/>
                    </a:lnTo>
                    <a:lnTo>
                      <a:pt x="623" y="351"/>
                    </a:lnTo>
                    <a:lnTo>
                      <a:pt x="649" y="351"/>
                    </a:lnTo>
                    <a:lnTo>
                      <a:pt x="677" y="361"/>
                    </a:lnTo>
                    <a:lnTo>
                      <a:pt x="703" y="369"/>
                    </a:lnTo>
                    <a:lnTo>
                      <a:pt x="739" y="369"/>
                    </a:lnTo>
                    <a:lnTo>
                      <a:pt x="785" y="378"/>
                    </a:lnTo>
                    <a:lnTo>
                      <a:pt x="811" y="387"/>
                    </a:lnTo>
                    <a:lnTo>
                      <a:pt x="839" y="404"/>
                    </a:lnTo>
                    <a:lnTo>
                      <a:pt x="857" y="431"/>
                    </a:lnTo>
                    <a:lnTo>
                      <a:pt x="884" y="449"/>
                    </a:lnTo>
                    <a:lnTo>
                      <a:pt x="911" y="474"/>
                    </a:lnTo>
                    <a:lnTo>
                      <a:pt x="938" y="492"/>
                    </a:lnTo>
                    <a:lnTo>
                      <a:pt x="965" y="510"/>
                    </a:lnTo>
                    <a:lnTo>
                      <a:pt x="992" y="527"/>
                    </a:lnTo>
                    <a:lnTo>
                      <a:pt x="1020" y="562"/>
                    </a:lnTo>
                    <a:lnTo>
                      <a:pt x="1046" y="580"/>
                    </a:lnTo>
                    <a:lnTo>
                      <a:pt x="1074" y="607"/>
                    </a:lnTo>
                    <a:lnTo>
                      <a:pt x="1092" y="633"/>
                    </a:lnTo>
                    <a:lnTo>
                      <a:pt x="1118" y="650"/>
                    </a:lnTo>
                    <a:lnTo>
                      <a:pt x="1128" y="677"/>
                    </a:lnTo>
                    <a:lnTo>
                      <a:pt x="1146" y="703"/>
                    </a:lnTo>
                    <a:lnTo>
                      <a:pt x="1146" y="738"/>
                    </a:lnTo>
                  </a:path>
                </a:pathLst>
              </a:custGeom>
              <a:solidFill>
                <a:srgbClr val="A2C1FE"/>
              </a:solidFill>
              <a:ln w="12700" cap="rnd" cmpd="sng">
                <a:solidFill>
                  <a:srgbClr val="FF0033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4520" name="Rectangle 13"/>
            <p:cNvSpPr>
              <a:spLocks noChangeArrowheads="1"/>
            </p:cNvSpPr>
            <p:nvPr/>
          </p:nvSpPr>
          <p:spPr bwMode="auto">
            <a:xfrm>
              <a:off x="1588" y="1691"/>
              <a:ext cx="280" cy="2056"/>
            </a:xfrm>
            <a:prstGeom prst="rect">
              <a:avLst/>
            </a:prstGeom>
            <a:noFill/>
            <a:ln w="12700">
              <a:solidFill>
                <a:srgbClr val="FF00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4521" name="Rectangle 14"/>
            <p:cNvSpPr>
              <a:spLocks noChangeArrowheads="1"/>
            </p:cNvSpPr>
            <p:nvPr/>
          </p:nvSpPr>
          <p:spPr bwMode="auto">
            <a:xfrm>
              <a:off x="1876" y="1691"/>
              <a:ext cx="280" cy="2056"/>
            </a:xfrm>
            <a:prstGeom prst="rect">
              <a:avLst/>
            </a:prstGeom>
            <a:noFill/>
            <a:ln w="12700">
              <a:solidFill>
                <a:srgbClr val="FF00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4522" name="Rectangle 15"/>
            <p:cNvSpPr>
              <a:spLocks noChangeArrowheads="1"/>
            </p:cNvSpPr>
            <p:nvPr/>
          </p:nvSpPr>
          <p:spPr bwMode="auto">
            <a:xfrm>
              <a:off x="2164" y="1691"/>
              <a:ext cx="280" cy="2056"/>
            </a:xfrm>
            <a:prstGeom prst="rect">
              <a:avLst/>
            </a:prstGeom>
            <a:noFill/>
            <a:ln w="12700">
              <a:solidFill>
                <a:srgbClr val="FF00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4523" name="Rectangle 16"/>
            <p:cNvSpPr>
              <a:spLocks noChangeArrowheads="1"/>
            </p:cNvSpPr>
            <p:nvPr/>
          </p:nvSpPr>
          <p:spPr bwMode="auto">
            <a:xfrm>
              <a:off x="2452" y="1691"/>
              <a:ext cx="280" cy="2056"/>
            </a:xfrm>
            <a:prstGeom prst="rect">
              <a:avLst/>
            </a:prstGeom>
            <a:noFill/>
            <a:ln w="12700">
              <a:solidFill>
                <a:srgbClr val="FF00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4524" name="Rectangle 17"/>
            <p:cNvSpPr>
              <a:spLocks noChangeArrowheads="1"/>
            </p:cNvSpPr>
            <p:nvPr/>
          </p:nvSpPr>
          <p:spPr bwMode="auto">
            <a:xfrm>
              <a:off x="2740" y="1691"/>
              <a:ext cx="280" cy="2056"/>
            </a:xfrm>
            <a:prstGeom prst="rect">
              <a:avLst/>
            </a:prstGeom>
            <a:noFill/>
            <a:ln w="12700">
              <a:solidFill>
                <a:srgbClr val="FF00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4525" name="Rectangle 18"/>
            <p:cNvSpPr>
              <a:spLocks noChangeArrowheads="1"/>
            </p:cNvSpPr>
            <p:nvPr/>
          </p:nvSpPr>
          <p:spPr bwMode="auto">
            <a:xfrm>
              <a:off x="3028" y="1691"/>
              <a:ext cx="280" cy="2056"/>
            </a:xfrm>
            <a:prstGeom prst="rect">
              <a:avLst/>
            </a:prstGeom>
            <a:noFill/>
            <a:ln w="12700">
              <a:solidFill>
                <a:srgbClr val="FF00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4526" name="Rectangle 19"/>
            <p:cNvSpPr>
              <a:spLocks noChangeArrowheads="1"/>
            </p:cNvSpPr>
            <p:nvPr/>
          </p:nvSpPr>
          <p:spPr bwMode="auto">
            <a:xfrm>
              <a:off x="3316" y="1691"/>
              <a:ext cx="280" cy="2056"/>
            </a:xfrm>
            <a:prstGeom prst="rect">
              <a:avLst/>
            </a:prstGeom>
            <a:noFill/>
            <a:ln w="12700">
              <a:solidFill>
                <a:srgbClr val="FF00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4527" name="Rectangle 20"/>
            <p:cNvSpPr>
              <a:spLocks noChangeArrowheads="1"/>
            </p:cNvSpPr>
            <p:nvPr/>
          </p:nvSpPr>
          <p:spPr bwMode="auto">
            <a:xfrm>
              <a:off x="3604" y="1691"/>
              <a:ext cx="280" cy="2056"/>
            </a:xfrm>
            <a:prstGeom prst="rect">
              <a:avLst/>
            </a:prstGeom>
            <a:noFill/>
            <a:ln w="12700">
              <a:solidFill>
                <a:srgbClr val="FF00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4528" name="Rectangle 21"/>
            <p:cNvSpPr>
              <a:spLocks noChangeArrowheads="1"/>
            </p:cNvSpPr>
            <p:nvPr/>
          </p:nvSpPr>
          <p:spPr bwMode="auto">
            <a:xfrm>
              <a:off x="1588" y="2003"/>
              <a:ext cx="2296" cy="280"/>
            </a:xfrm>
            <a:prstGeom prst="rect">
              <a:avLst/>
            </a:prstGeom>
            <a:noFill/>
            <a:ln w="12700">
              <a:solidFill>
                <a:srgbClr val="FF00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4529" name="Rectangle 22"/>
            <p:cNvSpPr>
              <a:spLocks noChangeArrowheads="1"/>
            </p:cNvSpPr>
            <p:nvPr/>
          </p:nvSpPr>
          <p:spPr bwMode="auto">
            <a:xfrm>
              <a:off x="1588" y="2291"/>
              <a:ext cx="2296" cy="280"/>
            </a:xfrm>
            <a:prstGeom prst="rect">
              <a:avLst/>
            </a:prstGeom>
            <a:noFill/>
            <a:ln w="12700">
              <a:solidFill>
                <a:srgbClr val="FF00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4530" name="Rectangle 23"/>
            <p:cNvSpPr>
              <a:spLocks noChangeArrowheads="1"/>
            </p:cNvSpPr>
            <p:nvPr/>
          </p:nvSpPr>
          <p:spPr bwMode="auto">
            <a:xfrm>
              <a:off x="1588" y="3155"/>
              <a:ext cx="2296" cy="280"/>
            </a:xfrm>
            <a:prstGeom prst="rect">
              <a:avLst/>
            </a:prstGeom>
            <a:noFill/>
            <a:ln w="12700">
              <a:solidFill>
                <a:srgbClr val="FF00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4531" name="Rectangle 24"/>
            <p:cNvSpPr>
              <a:spLocks noChangeArrowheads="1"/>
            </p:cNvSpPr>
            <p:nvPr/>
          </p:nvSpPr>
          <p:spPr bwMode="auto">
            <a:xfrm>
              <a:off x="1588" y="2579"/>
              <a:ext cx="2296" cy="280"/>
            </a:xfrm>
            <a:prstGeom prst="rect">
              <a:avLst/>
            </a:prstGeom>
            <a:noFill/>
            <a:ln w="12700">
              <a:solidFill>
                <a:srgbClr val="FF00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4532" name="Rectangle 25"/>
            <p:cNvSpPr>
              <a:spLocks noChangeArrowheads="1"/>
            </p:cNvSpPr>
            <p:nvPr/>
          </p:nvSpPr>
          <p:spPr bwMode="auto">
            <a:xfrm>
              <a:off x="1588" y="2867"/>
              <a:ext cx="2296" cy="280"/>
            </a:xfrm>
            <a:prstGeom prst="rect">
              <a:avLst/>
            </a:prstGeom>
            <a:noFill/>
            <a:ln w="12700">
              <a:solidFill>
                <a:srgbClr val="FF00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4533" name="Line 26"/>
            <p:cNvSpPr>
              <a:spLocks noChangeShapeType="1"/>
            </p:cNvSpPr>
            <p:nvPr/>
          </p:nvSpPr>
          <p:spPr bwMode="auto">
            <a:xfrm flipH="1">
              <a:off x="1440" y="1687"/>
              <a:ext cx="144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4" name="Line 27"/>
            <p:cNvSpPr>
              <a:spLocks noChangeShapeType="1"/>
            </p:cNvSpPr>
            <p:nvPr/>
          </p:nvSpPr>
          <p:spPr bwMode="auto">
            <a:xfrm flipH="1">
              <a:off x="1488" y="1975"/>
              <a:ext cx="96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5" name="Line 28"/>
            <p:cNvSpPr>
              <a:spLocks noChangeShapeType="1"/>
            </p:cNvSpPr>
            <p:nvPr/>
          </p:nvSpPr>
          <p:spPr bwMode="auto">
            <a:xfrm flipH="1">
              <a:off x="1536" y="2263"/>
              <a:ext cx="48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6" name="Line 29"/>
            <p:cNvSpPr>
              <a:spLocks noChangeShapeType="1"/>
            </p:cNvSpPr>
            <p:nvPr/>
          </p:nvSpPr>
          <p:spPr bwMode="auto">
            <a:xfrm>
              <a:off x="1584" y="2551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7" name="Line 30"/>
            <p:cNvSpPr>
              <a:spLocks noChangeShapeType="1"/>
            </p:cNvSpPr>
            <p:nvPr/>
          </p:nvSpPr>
          <p:spPr bwMode="auto">
            <a:xfrm>
              <a:off x="1584" y="2839"/>
              <a:ext cx="48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8" name="Line 31"/>
            <p:cNvSpPr>
              <a:spLocks noChangeShapeType="1"/>
            </p:cNvSpPr>
            <p:nvPr/>
          </p:nvSpPr>
          <p:spPr bwMode="auto">
            <a:xfrm>
              <a:off x="1584" y="3127"/>
              <a:ext cx="96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9" name="Line 32"/>
            <p:cNvSpPr>
              <a:spLocks noChangeShapeType="1"/>
            </p:cNvSpPr>
            <p:nvPr/>
          </p:nvSpPr>
          <p:spPr bwMode="auto">
            <a:xfrm>
              <a:off x="1584" y="3463"/>
              <a:ext cx="14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40" name="Line 33"/>
            <p:cNvSpPr>
              <a:spLocks noChangeShapeType="1"/>
            </p:cNvSpPr>
            <p:nvPr/>
          </p:nvSpPr>
          <p:spPr bwMode="auto">
            <a:xfrm>
              <a:off x="1584" y="3751"/>
              <a:ext cx="24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41" name="Line 34"/>
            <p:cNvSpPr>
              <a:spLocks noChangeShapeType="1"/>
            </p:cNvSpPr>
            <p:nvPr/>
          </p:nvSpPr>
          <p:spPr bwMode="auto">
            <a:xfrm flipH="1">
              <a:off x="1632" y="1687"/>
              <a:ext cx="24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42" name="Line 35"/>
            <p:cNvSpPr>
              <a:spLocks noChangeShapeType="1"/>
            </p:cNvSpPr>
            <p:nvPr/>
          </p:nvSpPr>
          <p:spPr bwMode="auto">
            <a:xfrm flipH="1">
              <a:off x="1728" y="1975"/>
              <a:ext cx="144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43" name="Line 36"/>
            <p:cNvSpPr>
              <a:spLocks noChangeShapeType="1"/>
            </p:cNvSpPr>
            <p:nvPr/>
          </p:nvSpPr>
          <p:spPr bwMode="auto">
            <a:xfrm flipH="1">
              <a:off x="1824" y="2263"/>
              <a:ext cx="48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44" name="Line 37"/>
            <p:cNvSpPr>
              <a:spLocks noChangeShapeType="1"/>
            </p:cNvSpPr>
            <p:nvPr/>
          </p:nvSpPr>
          <p:spPr bwMode="auto">
            <a:xfrm>
              <a:off x="1872" y="2551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45" name="Line 38"/>
            <p:cNvSpPr>
              <a:spLocks noChangeShapeType="1"/>
            </p:cNvSpPr>
            <p:nvPr/>
          </p:nvSpPr>
          <p:spPr bwMode="auto">
            <a:xfrm>
              <a:off x="1872" y="2839"/>
              <a:ext cx="48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46" name="Line 39"/>
            <p:cNvSpPr>
              <a:spLocks noChangeShapeType="1"/>
            </p:cNvSpPr>
            <p:nvPr/>
          </p:nvSpPr>
          <p:spPr bwMode="auto">
            <a:xfrm>
              <a:off x="1872" y="3127"/>
              <a:ext cx="48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47" name="Line 40"/>
            <p:cNvSpPr>
              <a:spLocks noChangeShapeType="1"/>
            </p:cNvSpPr>
            <p:nvPr/>
          </p:nvSpPr>
          <p:spPr bwMode="auto">
            <a:xfrm>
              <a:off x="1872" y="3463"/>
              <a:ext cx="144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48" name="Line 41"/>
            <p:cNvSpPr>
              <a:spLocks noChangeShapeType="1"/>
            </p:cNvSpPr>
            <p:nvPr/>
          </p:nvSpPr>
          <p:spPr bwMode="auto">
            <a:xfrm>
              <a:off x="1872" y="3751"/>
              <a:ext cx="192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49" name="Line 42"/>
            <p:cNvSpPr>
              <a:spLocks noChangeShapeType="1"/>
            </p:cNvSpPr>
            <p:nvPr/>
          </p:nvSpPr>
          <p:spPr bwMode="auto">
            <a:xfrm flipH="1">
              <a:off x="1920" y="1687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50" name="Line 43"/>
            <p:cNvSpPr>
              <a:spLocks noChangeShapeType="1"/>
            </p:cNvSpPr>
            <p:nvPr/>
          </p:nvSpPr>
          <p:spPr bwMode="auto">
            <a:xfrm flipH="1">
              <a:off x="1920" y="1975"/>
              <a:ext cx="24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51" name="Line 44"/>
            <p:cNvSpPr>
              <a:spLocks noChangeShapeType="1"/>
            </p:cNvSpPr>
            <p:nvPr/>
          </p:nvSpPr>
          <p:spPr bwMode="auto">
            <a:xfrm flipH="1">
              <a:off x="2016" y="2263"/>
              <a:ext cx="144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52" name="Line 45"/>
            <p:cNvSpPr>
              <a:spLocks noChangeShapeType="1"/>
            </p:cNvSpPr>
            <p:nvPr/>
          </p:nvSpPr>
          <p:spPr bwMode="auto">
            <a:xfrm>
              <a:off x="2160" y="2551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53" name="Line 46"/>
            <p:cNvSpPr>
              <a:spLocks noChangeShapeType="1"/>
            </p:cNvSpPr>
            <p:nvPr/>
          </p:nvSpPr>
          <p:spPr bwMode="auto">
            <a:xfrm>
              <a:off x="2160" y="2839"/>
              <a:ext cx="4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54" name="Line 47"/>
            <p:cNvSpPr>
              <a:spLocks noChangeShapeType="1"/>
            </p:cNvSpPr>
            <p:nvPr/>
          </p:nvSpPr>
          <p:spPr bwMode="auto">
            <a:xfrm>
              <a:off x="2160" y="3127"/>
              <a:ext cx="96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55" name="Line 48"/>
            <p:cNvSpPr>
              <a:spLocks noChangeShapeType="1"/>
            </p:cNvSpPr>
            <p:nvPr/>
          </p:nvSpPr>
          <p:spPr bwMode="auto">
            <a:xfrm>
              <a:off x="2160" y="3463"/>
              <a:ext cx="96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56" name="Line 49"/>
            <p:cNvSpPr>
              <a:spLocks noChangeShapeType="1"/>
            </p:cNvSpPr>
            <p:nvPr/>
          </p:nvSpPr>
          <p:spPr bwMode="auto">
            <a:xfrm>
              <a:off x="2160" y="3751"/>
              <a:ext cx="192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57" name="Line 50"/>
            <p:cNvSpPr>
              <a:spLocks noChangeShapeType="1"/>
            </p:cNvSpPr>
            <p:nvPr/>
          </p:nvSpPr>
          <p:spPr bwMode="auto">
            <a:xfrm flipH="1" flipV="1">
              <a:off x="2256" y="1639"/>
              <a:ext cx="192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58" name="Line 51"/>
            <p:cNvSpPr>
              <a:spLocks noChangeShapeType="1"/>
            </p:cNvSpPr>
            <p:nvPr/>
          </p:nvSpPr>
          <p:spPr bwMode="auto">
            <a:xfrm flipH="1">
              <a:off x="2208" y="1975"/>
              <a:ext cx="24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59" name="Line 52"/>
            <p:cNvSpPr>
              <a:spLocks noChangeShapeType="1"/>
            </p:cNvSpPr>
            <p:nvPr/>
          </p:nvSpPr>
          <p:spPr bwMode="auto">
            <a:xfrm flipH="1">
              <a:off x="2304" y="2263"/>
              <a:ext cx="144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60" name="Line 53"/>
            <p:cNvSpPr>
              <a:spLocks noChangeShapeType="1"/>
            </p:cNvSpPr>
            <p:nvPr/>
          </p:nvSpPr>
          <p:spPr bwMode="auto">
            <a:xfrm flipH="1">
              <a:off x="2304" y="2551"/>
              <a:ext cx="144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61" name="Line 54"/>
            <p:cNvSpPr>
              <a:spLocks noChangeShapeType="1"/>
            </p:cNvSpPr>
            <p:nvPr/>
          </p:nvSpPr>
          <p:spPr bwMode="auto">
            <a:xfrm flipH="1">
              <a:off x="2304" y="2839"/>
              <a:ext cx="144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62" name="Line 55"/>
            <p:cNvSpPr>
              <a:spLocks noChangeShapeType="1"/>
            </p:cNvSpPr>
            <p:nvPr/>
          </p:nvSpPr>
          <p:spPr bwMode="auto">
            <a:xfrm>
              <a:off x="2448" y="3127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63" name="Line 56"/>
            <p:cNvSpPr>
              <a:spLocks noChangeShapeType="1"/>
            </p:cNvSpPr>
            <p:nvPr/>
          </p:nvSpPr>
          <p:spPr bwMode="auto">
            <a:xfrm>
              <a:off x="2448" y="3463"/>
              <a:ext cx="96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64" name="Line 57"/>
            <p:cNvSpPr>
              <a:spLocks noChangeShapeType="1"/>
            </p:cNvSpPr>
            <p:nvPr/>
          </p:nvSpPr>
          <p:spPr bwMode="auto">
            <a:xfrm>
              <a:off x="2448" y="3751"/>
              <a:ext cx="192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65" name="Line 58"/>
            <p:cNvSpPr>
              <a:spLocks noChangeShapeType="1"/>
            </p:cNvSpPr>
            <p:nvPr/>
          </p:nvSpPr>
          <p:spPr bwMode="auto">
            <a:xfrm flipH="1" flipV="1">
              <a:off x="2544" y="1639"/>
              <a:ext cx="192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66" name="Line 59"/>
            <p:cNvSpPr>
              <a:spLocks noChangeShapeType="1"/>
            </p:cNvSpPr>
            <p:nvPr/>
          </p:nvSpPr>
          <p:spPr bwMode="auto">
            <a:xfrm flipH="1">
              <a:off x="2496" y="1975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67" name="Line 60"/>
            <p:cNvSpPr>
              <a:spLocks noChangeShapeType="1"/>
            </p:cNvSpPr>
            <p:nvPr/>
          </p:nvSpPr>
          <p:spPr bwMode="auto">
            <a:xfrm flipH="1">
              <a:off x="2496" y="2263"/>
              <a:ext cx="24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68" name="Line 61"/>
            <p:cNvSpPr>
              <a:spLocks noChangeShapeType="1"/>
            </p:cNvSpPr>
            <p:nvPr/>
          </p:nvSpPr>
          <p:spPr bwMode="auto">
            <a:xfrm flipH="1">
              <a:off x="2592" y="2551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69" name="Line 62"/>
            <p:cNvSpPr>
              <a:spLocks noChangeShapeType="1"/>
            </p:cNvSpPr>
            <p:nvPr/>
          </p:nvSpPr>
          <p:spPr bwMode="auto">
            <a:xfrm flipH="1">
              <a:off x="2688" y="2839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70" name="Line 63"/>
            <p:cNvSpPr>
              <a:spLocks noChangeShapeType="1"/>
            </p:cNvSpPr>
            <p:nvPr/>
          </p:nvSpPr>
          <p:spPr bwMode="auto">
            <a:xfrm>
              <a:off x="2736" y="3127"/>
              <a:ext cx="96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71" name="Line 64"/>
            <p:cNvSpPr>
              <a:spLocks noChangeShapeType="1"/>
            </p:cNvSpPr>
            <p:nvPr/>
          </p:nvSpPr>
          <p:spPr bwMode="auto">
            <a:xfrm>
              <a:off x="2736" y="3463"/>
              <a:ext cx="144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72" name="Line 65"/>
            <p:cNvSpPr>
              <a:spLocks noChangeShapeType="1"/>
            </p:cNvSpPr>
            <p:nvPr/>
          </p:nvSpPr>
          <p:spPr bwMode="auto">
            <a:xfrm>
              <a:off x="2736" y="3751"/>
              <a:ext cx="24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73" name="Line 66"/>
            <p:cNvSpPr>
              <a:spLocks noChangeShapeType="1"/>
            </p:cNvSpPr>
            <p:nvPr/>
          </p:nvSpPr>
          <p:spPr bwMode="auto">
            <a:xfrm flipH="1" flipV="1">
              <a:off x="2784" y="1591"/>
              <a:ext cx="24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74" name="Line 67"/>
            <p:cNvSpPr>
              <a:spLocks noChangeShapeType="1"/>
            </p:cNvSpPr>
            <p:nvPr/>
          </p:nvSpPr>
          <p:spPr bwMode="auto">
            <a:xfrm flipH="1" flipV="1">
              <a:off x="2784" y="1927"/>
              <a:ext cx="24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75" name="Line 68"/>
            <p:cNvSpPr>
              <a:spLocks noChangeShapeType="1"/>
            </p:cNvSpPr>
            <p:nvPr/>
          </p:nvSpPr>
          <p:spPr bwMode="auto">
            <a:xfrm flipH="1">
              <a:off x="2880" y="2263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76" name="Line 69"/>
            <p:cNvSpPr>
              <a:spLocks noChangeShapeType="1"/>
            </p:cNvSpPr>
            <p:nvPr/>
          </p:nvSpPr>
          <p:spPr bwMode="auto">
            <a:xfrm flipH="1" flipV="1">
              <a:off x="2880" y="2503"/>
              <a:ext cx="144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77" name="Line 70"/>
            <p:cNvSpPr>
              <a:spLocks noChangeShapeType="1"/>
            </p:cNvSpPr>
            <p:nvPr/>
          </p:nvSpPr>
          <p:spPr bwMode="auto">
            <a:xfrm flipH="1">
              <a:off x="2928" y="2839"/>
              <a:ext cx="96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78" name="Line 71"/>
            <p:cNvSpPr>
              <a:spLocks noChangeShapeType="1"/>
            </p:cNvSpPr>
            <p:nvPr/>
          </p:nvSpPr>
          <p:spPr bwMode="auto">
            <a:xfrm>
              <a:off x="3024" y="3127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79" name="Line 72"/>
            <p:cNvSpPr>
              <a:spLocks noChangeShapeType="1"/>
            </p:cNvSpPr>
            <p:nvPr/>
          </p:nvSpPr>
          <p:spPr bwMode="auto">
            <a:xfrm flipV="1">
              <a:off x="3024" y="3415"/>
              <a:ext cx="96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80" name="Line 73"/>
            <p:cNvSpPr>
              <a:spLocks noChangeShapeType="1"/>
            </p:cNvSpPr>
            <p:nvPr/>
          </p:nvSpPr>
          <p:spPr bwMode="auto">
            <a:xfrm>
              <a:off x="3024" y="3751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81" name="Line 74"/>
            <p:cNvSpPr>
              <a:spLocks noChangeShapeType="1"/>
            </p:cNvSpPr>
            <p:nvPr/>
          </p:nvSpPr>
          <p:spPr bwMode="auto">
            <a:xfrm flipH="1" flipV="1">
              <a:off x="3120" y="1543"/>
              <a:ext cx="192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82" name="Line 75"/>
            <p:cNvSpPr>
              <a:spLocks noChangeShapeType="1"/>
            </p:cNvSpPr>
            <p:nvPr/>
          </p:nvSpPr>
          <p:spPr bwMode="auto">
            <a:xfrm flipH="1" flipV="1">
              <a:off x="3120" y="1879"/>
              <a:ext cx="192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83" name="Line 76"/>
            <p:cNvSpPr>
              <a:spLocks noChangeShapeType="1"/>
            </p:cNvSpPr>
            <p:nvPr/>
          </p:nvSpPr>
          <p:spPr bwMode="auto">
            <a:xfrm flipH="1">
              <a:off x="3168" y="2263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84" name="Line 77"/>
            <p:cNvSpPr>
              <a:spLocks noChangeShapeType="1"/>
            </p:cNvSpPr>
            <p:nvPr/>
          </p:nvSpPr>
          <p:spPr bwMode="auto">
            <a:xfrm flipH="1" flipV="1">
              <a:off x="3216" y="2503"/>
              <a:ext cx="96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85" name="Line 78"/>
            <p:cNvSpPr>
              <a:spLocks noChangeShapeType="1"/>
            </p:cNvSpPr>
            <p:nvPr/>
          </p:nvSpPr>
          <p:spPr bwMode="auto">
            <a:xfrm flipV="1">
              <a:off x="3312" y="2695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86" name="Line 79"/>
            <p:cNvSpPr>
              <a:spLocks noChangeShapeType="1"/>
            </p:cNvSpPr>
            <p:nvPr/>
          </p:nvSpPr>
          <p:spPr bwMode="auto">
            <a:xfrm flipV="1">
              <a:off x="3312" y="3031"/>
              <a:ext cx="96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87" name="Line 80"/>
            <p:cNvSpPr>
              <a:spLocks noChangeShapeType="1"/>
            </p:cNvSpPr>
            <p:nvPr/>
          </p:nvSpPr>
          <p:spPr bwMode="auto">
            <a:xfrm flipV="1">
              <a:off x="3312" y="3367"/>
              <a:ext cx="96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88" name="Line 81"/>
            <p:cNvSpPr>
              <a:spLocks noChangeShapeType="1"/>
            </p:cNvSpPr>
            <p:nvPr/>
          </p:nvSpPr>
          <p:spPr bwMode="auto">
            <a:xfrm flipV="1">
              <a:off x="3312" y="3703"/>
              <a:ext cx="24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89" name="Line 82"/>
            <p:cNvSpPr>
              <a:spLocks noChangeShapeType="1"/>
            </p:cNvSpPr>
            <p:nvPr/>
          </p:nvSpPr>
          <p:spPr bwMode="auto">
            <a:xfrm flipH="1" flipV="1">
              <a:off x="3408" y="1495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90" name="Line 83"/>
            <p:cNvSpPr>
              <a:spLocks noChangeShapeType="1"/>
            </p:cNvSpPr>
            <p:nvPr/>
          </p:nvSpPr>
          <p:spPr bwMode="auto">
            <a:xfrm flipH="1" flipV="1">
              <a:off x="3456" y="1831"/>
              <a:ext cx="14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91" name="Line 84"/>
            <p:cNvSpPr>
              <a:spLocks noChangeShapeType="1"/>
            </p:cNvSpPr>
            <p:nvPr/>
          </p:nvSpPr>
          <p:spPr bwMode="auto">
            <a:xfrm flipH="1" flipV="1">
              <a:off x="3456" y="2167"/>
              <a:ext cx="144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92" name="Line 85"/>
            <p:cNvSpPr>
              <a:spLocks noChangeShapeType="1"/>
            </p:cNvSpPr>
            <p:nvPr/>
          </p:nvSpPr>
          <p:spPr bwMode="auto">
            <a:xfrm flipH="1" flipV="1">
              <a:off x="3552" y="2455"/>
              <a:ext cx="48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93" name="Line 86"/>
            <p:cNvSpPr>
              <a:spLocks noChangeShapeType="1"/>
            </p:cNvSpPr>
            <p:nvPr/>
          </p:nvSpPr>
          <p:spPr bwMode="auto">
            <a:xfrm flipH="1" flipV="1">
              <a:off x="3552" y="2695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94" name="Line 87"/>
            <p:cNvSpPr>
              <a:spLocks noChangeShapeType="1"/>
            </p:cNvSpPr>
            <p:nvPr/>
          </p:nvSpPr>
          <p:spPr bwMode="auto">
            <a:xfrm flipV="1">
              <a:off x="3600" y="2983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95" name="Line 88"/>
            <p:cNvSpPr>
              <a:spLocks noChangeShapeType="1"/>
            </p:cNvSpPr>
            <p:nvPr/>
          </p:nvSpPr>
          <p:spPr bwMode="auto">
            <a:xfrm flipV="1">
              <a:off x="3600" y="3319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96" name="Line 89"/>
            <p:cNvSpPr>
              <a:spLocks noChangeShapeType="1"/>
            </p:cNvSpPr>
            <p:nvPr/>
          </p:nvSpPr>
          <p:spPr bwMode="auto">
            <a:xfrm flipV="1">
              <a:off x="3600" y="3607"/>
              <a:ext cx="24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97" name="Line 90"/>
            <p:cNvSpPr>
              <a:spLocks noChangeShapeType="1"/>
            </p:cNvSpPr>
            <p:nvPr/>
          </p:nvSpPr>
          <p:spPr bwMode="auto">
            <a:xfrm flipH="1" flipV="1">
              <a:off x="3648" y="1495"/>
              <a:ext cx="24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98" name="Line 91"/>
            <p:cNvSpPr>
              <a:spLocks noChangeShapeType="1"/>
            </p:cNvSpPr>
            <p:nvPr/>
          </p:nvSpPr>
          <p:spPr bwMode="auto">
            <a:xfrm flipH="1" flipV="1">
              <a:off x="3792" y="1783"/>
              <a:ext cx="96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99" name="Line 92"/>
            <p:cNvSpPr>
              <a:spLocks noChangeShapeType="1"/>
            </p:cNvSpPr>
            <p:nvPr/>
          </p:nvSpPr>
          <p:spPr bwMode="auto">
            <a:xfrm flipH="1" flipV="1">
              <a:off x="3840" y="2071"/>
              <a:ext cx="4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00" name="Line 93"/>
            <p:cNvSpPr>
              <a:spLocks noChangeShapeType="1"/>
            </p:cNvSpPr>
            <p:nvPr/>
          </p:nvSpPr>
          <p:spPr bwMode="auto">
            <a:xfrm flipV="1">
              <a:off x="3888" y="2359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01" name="Line 94"/>
            <p:cNvSpPr>
              <a:spLocks noChangeShapeType="1"/>
            </p:cNvSpPr>
            <p:nvPr/>
          </p:nvSpPr>
          <p:spPr bwMode="auto">
            <a:xfrm flipV="1">
              <a:off x="3888" y="2647"/>
              <a:ext cx="4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02" name="Line 95"/>
            <p:cNvSpPr>
              <a:spLocks noChangeShapeType="1"/>
            </p:cNvSpPr>
            <p:nvPr/>
          </p:nvSpPr>
          <p:spPr bwMode="auto">
            <a:xfrm flipV="1">
              <a:off x="3888" y="2935"/>
              <a:ext cx="96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03" name="Line 96"/>
            <p:cNvSpPr>
              <a:spLocks noChangeShapeType="1"/>
            </p:cNvSpPr>
            <p:nvPr/>
          </p:nvSpPr>
          <p:spPr bwMode="auto">
            <a:xfrm flipV="1">
              <a:off x="3888" y="3271"/>
              <a:ext cx="144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04" name="Line 97"/>
            <p:cNvSpPr>
              <a:spLocks noChangeShapeType="1"/>
            </p:cNvSpPr>
            <p:nvPr/>
          </p:nvSpPr>
          <p:spPr bwMode="auto">
            <a:xfrm flipV="1">
              <a:off x="3888" y="3607"/>
              <a:ext cx="192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646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3F37042-1B34-40D8-AE12-5E8AF5326E6A}" type="slidenum">
              <a:rPr lang="he-IL" altLang="en-US" smtClean="0"/>
              <a:pPr/>
              <a:t>2</a:t>
            </a:fld>
            <a:endParaRPr lang="en-US" altLang="en-US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smtClean="0"/>
              <a:t>Possible Setups</a:t>
            </a:r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e-IL" dirty="0" smtClean="0"/>
              <a:t>Still Camera:</a:t>
            </a:r>
          </a:p>
          <a:p>
            <a:pPr lvl="1"/>
            <a:r>
              <a:rPr lang="en-US" altLang="he-IL" dirty="0" smtClean="0"/>
              <a:t>Single moving object</a:t>
            </a:r>
          </a:p>
          <a:p>
            <a:pPr lvl="1"/>
            <a:r>
              <a:rPr lang="en-US" altLang="he-IL" dirty="0" smtClean="0"/>
              <a:t> Several moving object</a:t>
            </a:r>
          </a:p>
          <a:p>
            <a:r>
              <a:rPr lang="en-US" altLang="he-IL" dirty="0" smtClean="0"/>
              <a:t>Moving Camera:</a:t>
            </a:r>
          </a:p>
          <a:p>
            <a:pPr lvl="1"/>
            <a:r>
              <a:rPr lang="en-US" altLang="he-IL" dirty="0" smtClean="0"/>
              <a:t>Constant scene</a:t>
            </a:r>
          </a:p>
          <a:p>
            <a:pPr lvl="1"/>
            <a:r>
              <a:rPr lang="en-US" altLang="he-IL" dirty="0" smtClean="0"/>
              <a:t>One or more moving objects</a:t>
            </a:r>
          </a:p>
          <a:p>
            <a:r>
              <a:rPr lang="en-US" altLang="he-IL" dirty="0" smtClean="0"/>
              <a:t>Many cameras…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FB1D143-4F0A-419F-9BBB-909324371625}" type="slidenum">
              <a:rPr lang="he-IL" altLang="en-US" smtClean="0"/>
              <a:pPr/>
              <a:t>20</a:t>
            </a:fld>
            <a:endParaRPr lang="en-US" altLang="en-US" smtClean="0"/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xfrm>
            <a:off x="2165350" y="249238"/>
            <a:ext cx="7772400" cy="1143000"/>
          </a:xfrm>
        </p:spPr>
        <p:txBody>
          <a:bodyPr/>
          <a:lstStyle/>
          <a:p>
            <a:r>
              <a:rPr lang="en-US" dirty="0" smtClean="0"/>
              <a:t>Optical Flow</a:t>
            </a:r>
            <a:endParaRPr lang="en-GB" dirty="0" smtClean="0"/>
          </a:p>
        </p:txBody>
      </p:sp>
      <p:pic>
        <p:nvPicPr>
          <p:cNvPr id="65540" name="Picture 3" descr="tax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250" y="1336675"/>
            <a:ext cx="2925763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541" name="Picture 4" descr="taxi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6438" y="3824288"/>
            <a:ext cx="2925762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3557" name="Picture 5" descr="Motion Flow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71900" y="1971675"/>
            <a:ext cx="5372100" cy="403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3558" name="Picture 6" descr="taxi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838" y="1322388"/>
            <a:ext cx="2925762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3559" name="Picture 7" descr="taxi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9138" y="1322388"/>
            <a:ext cx="2925762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3560" name="Picture 8" descr="taxi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3810000"/>
            <a:ext cx="2925763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46" name="Text Box 9"/>
          <p:cNvSpPr txBox="1">
            <a:spLocks noChangeArrowheads="1"/>
          </p:cNvSpPr>
          <p:nvPr/>
        </p:nvSpPr>
        <p:spPr bwMode="auto">
          <a:xfrm>
            <a:off x="457200" y="6324600"/>
            <a:ext cx="4541838" cy="336550"/>
          </a:xfrm>
          <a:prstGeom prst="rect">
            <a:avLst/>
          </a:prstGeom>
          <a:solidFill>
            <a:schemeClr val="bg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aseline="-25000">
                <a:solidFill>
                  <a:srgbClr val="0099FF"/>
                </a:solidFill>
              </a:rPr>
              <a:t>http://extra.cmis.csiro.au/IA/changs/motion/</a:t>
            </a:r>
          </a:p>
        </p:txBody>
      </p:sp>
      <p:sp>
        <p:nvSpPr>
          <p:cNvPr id="65547" name="Rectangle 12"/>
          <p:cNvSpPr>
            <a:spLocks noChangeArrowheads="1"/>
          </p:cNvSpPr>
          <p:nvPr/>
        </p:nvSpPr>
        <p:spPr bwMode="auto">
          <a:xfrm>
            <a:off x="3886200" y="1447800"/>
            <a:ext cx="5105400" cy="4619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For each pixel, </a:t>
            </a:r>
            <a:r>
              <a:rPr lang="en-GB"/>
              <a:t>a velocity vector </a:t>
            </a:r>
            <a:r>
              <a:rPr lang="en-US">
                <a:solidFill>
                  <a:srgbClr val="006600"/>
                </a:solidFill>
              </a:rPr>
              <a:t>(u,v)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45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6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13F1ACC-7C89-4892-91B7-1A1DEB79EF58}" type="slidenum">
              <a:rPr lang="he-IL" altLang="en-US" smtClean="0"/>
              <a:pPr/>
              <a:t>21</a:t>
            </a:fld>
            <a:endParaRPr lang="en-US" altLang="en-US" smtClean="0"/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smtClean="0"/>
              <a:t>Computing Motion Vectors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e-IL" smtClean="0"/>
              <a:t>Zooming out</a:t>
            </a:r>
          </a:p>
          <a:p>
            <a:r>
              <a:rPr lang="en-US" altLang="he-IL" smtClean="0"/>
              <a:t>Zooming in</a:t>
            </a:r>
          </a:p>
          <a:p>
            <a:r>
              <a:rPr lang="en-US" altLang="he-IL" smtClean="0"/>
              <a:t>Translation</a:t>
            </a:r>
          </a:p>
        </p:txBody>
      </p:sp>
      <p:pic>
        <p:nvPicPr>
          <p:cNvPr id="876548" name="Picture 4" descr="ag00421_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75" y="2117725"/>
            <a:ext cx="154940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76549" name="Picture 5" descr="ag00421_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7588" y="858838"/>
            <a:ext cx="5602287" cy="5097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76550" name="Picture 6" descr="ag00421_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30800" y="2581275"/>
            <a:ext cx="4013200" cy="365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6551" name="AutoShape 7"/>
          <p:cNvSpPr>
            <a:spLocks noChangeArrowheads="1"/>
          </p:cNvSpPr>
          <p:nvPr/>
        </p:nvSpPr>
        <p:spPr bwMode="auto">
          <a:xfrm>
            <a:off x="579438" y="2076450"/>
            <a:ext cx="271462" cy="211138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876552" name="AutoShape 8"/>
          <p:cNvSpPr>
            <a:spLocks noChangeArrowheads="1"/>
          </p:cNvSpPr>
          <p:nvPr/>
        </p:nvSpPr>
        <p:spPr bwMode="auto">
          <a:xfrm>
            <a:off x="558800" y="2660650"/>
            <a:ext cx="271463" cy="211138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876553" name="AutoShape 9"/>
          <p:cNvSpPr>
            <a:spLocks noChangeArrowheads="1"/>
          </p:cNvSpPr>
          <p:nvPr/>
        </p:nvSpPr>
        <p:spPr bwMode="auto">
          <a:xfrm>
            <a:off x="525463" y="3282950"/>
            <a:ext cx="271462" cy="211138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28238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765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765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76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76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765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765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76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76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6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76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76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76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76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6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76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76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6551" grpId="0" animBg="1"/>
      <p:bldP spid="876552" grpId="0" animBg="1"/>
      <p:bldP spid="87655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5AD3CB0-B4A5-4908-9135-250D90CE51C8}" type="slidenum">
              <a:rPr lang="he-IL" altLang="en-US" smtClean="0"/>
              <a:pPr/>
              <a:t>22</a:t>
            </a:fld>
            <a:endParaRPr lang="en-US" altLang="en-US" smtClean="0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pic>
        <p:nvPicPr>
          <p:cNvPr id="67589" name="Picture 4" descr="motion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049463" y="1641475"/>
            <a:ext cx="11599863" cy="482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590" name="Rectangle 5"/>
          <p:cNvSpPr>
            <a:spLocks noChangeArrowheads="1"/>
          </p:cNvSpPr>
          <p:nvPr/>
        </p:nvSpPr>
        <p:spPr bwMode="auto">
          <a:xfrm>
            <a:off x="-1622425" y="4938713"/>
            <a:ext cx="10766425" cy="1498600"/>
          </a:xfrm>
          <a:prstGeom prst="rect">
            <a:avLst/>
          </a:prstGeom>
          <a:solidFill>
            <a:schemeClr val="bg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7187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30C1951-D6ED-4D06-A529-8DDF2164ECAB}" type="slidenum">
              <a:rPr lang="he-IL" altLang="en-US" smtClean="0"/>
              <a:pPr/>
              <a:t>23</a:t>
            </a:fld>
            <a:endParaRPr lang="en-US" altLang="en-US" smtClean="0"/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he-IL" smtClean="0"/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 smtClean="0"/>
          </a:p>
        </p:txBody>
      </p:sp>
      <p:pic>
        <p:nvPicPr>
          <p:cNvPr id="6861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592138"/>
            <a:ext cx="7467600" cy="53467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153820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9F92D20-B571-494C-97CE-12E99B0C33E5}" type="slidenum">
              <a:rPr lang="he-IL" altLang="en-US" smtClean="0"/>
              <a:pPr/>
              <a:t>24</a:t>
            </a:fld>
            <a:endParaRPr lang="en-US" altLang="en-US" smtClean="0"/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Aperture Problem</a:t>
            </a:r>
            <a:endParaRPr lang="en-GB" smtClean="0"/>
          </a:p>
        </p:txBody>
      </p:sp>
      <p:sp>
        <p:nvSpPr>
          <p:cNvPr id="69636" name="Oval 3"/>
          <p:cNvSpPr>
            <a:spLocks noChangeArrowheads="1"/>
          </p:cNvSpPr>
          <p:nvPr/>
        </p:nvSpPr>
        <p:spPr bwMode="auto">
          <a:xfrm>
            <a:off x="2971800" y="2819400"/>
            <a:ext cx="2667000" cy="2209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727044" name="Line 4"/>
          <p:cNvSpPr>
            <a:spLocks noChangeShapeType="1"/>
          </p:cNvSpPr>
          <p:nvPr/>
        </p:nvSpPr>
        <p:spPr bwMode="auto">
          <a:xfrm>
            <a:off x="2286000" y="3352800"/>
            <a:ext cx="4724400" cy="1600200"/>
          </a:xfrm>
          <a:prstGeom prst="line">
            <a:avLst/>
          </a:prstGeom>
          <a:noFill/>
          <a:ln w="57150" cap="sq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27045" name="Line 5"/>
          <p:cNvSpPr>
            <a:spLocks noChangeShapeType="1"/>
          </p:cNvSpPr>
          <p:nvPr/>
        </p:nvSpPr>
        <p:spPr bwMode="auto">
          <a:xfrm>
            <a:off x="2286000" y="4419600"/>
            <a:ext cx="4724400" cy="1600200"/>
          </a:xfrm>
          <a:prstGeom prst="line">
            <a:avLst/>
          </a:prstGeom>
          <a:noFill/>
          <a:ln w="57150" cap="sq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231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10556 L -3.33333E-6 -0.2555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27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833 0.05 L 0.075 0.0611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27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667" y="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44" grpId="0" animBg="1"/>
      <p:bldP spid="72704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F265025-0A5A-4BCE-B03D-92B86A77FFFE}" type="slidenum">
              <a:rPr lang="he-IL" altLang="en-US" smtClean="0"/>
              <a:pPr/>
              <a:t>25</a:t>
            </a:fld>
            <a:endParaRPr lang="en-US" altLang="en-US" smtClean="0"/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Aperture Problem</a:t>
            </a:r>
            <a:endParaRPr lang="en-GB" smtClean="0"/>
          </a:p>
        </p:txBody>
      </p:sp>
      <p:sp>
        <p:nvSpPr>
          <p:cNvPr id="71684" name="Oval 3"/>
          <p:cNvSpPr>
            <a:spLocks noChangeArrowheads="1"/>
          </p:cNvSpPr>
          <p:nvPr/>
        </p:nvSpPr>
        <p:spPr bwMode="auto">
          <a:xfrm>
            <a:off x="2971800" y="2819400"/>
            <a:ext cx="2667000" cy="2209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729092" name="Line 4"/>
          <p:cNvSpPr>
            <a:spLocks noChangeShapeType="1"/>
          </p:cNvSpPr>
          <p:nvPr/>
        </p:nvSpPr>
        <p:spPr bwMode="auto">
          <a:xfrm>
            <a:off x="2438400" y="3352800"/>
            <a:ext cx="4724400" cy="160020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315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729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729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909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427A425-5DB4-491A-910C-2EF2515A696B}" type="slidenum">
              <a:rPr lang="he-IL" altLang="en-US" smtClean="0"/>
              <a:pPr/>
              <a:t>26</a:t>
            </a:fld>
            <a:endParaRPr lang="en-US" altLang="en-US" smtClean="0"/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Aperture Problem</a:t>
            </a:r>
            <a:endParaRPr lang="en-GB" smtClean="0"/>
          </a:p>
        </p:txBody>
      </p:sp>
      <p:sp>
        <p:nvSpPr>
          <p:cNvPr id="72708" name="Oval 3"/>
          <p:cNvSpPr>
            <a:spLocks noChangeArrowheads="1"/>
          </p:cNvSpPr>
          <p:nvPr/>
        </p:nvSpPr>
        <p:spPr bwMode="auto">
          <a:xfrm>
            <a:off x="2971800" y="2819400"/>
            <a:ext cx="2667000" cy="2209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730116" name="Line 4"/>
          <p:cNvSpPr>
            <a:spLocks noChangeShapeType="1"/>
          </p:cNvSpPr>
          <p:nvPr/>
        </p:nvSpPr>
        <p:spPr bwMode="auto">
          <a:xfrm>
            <a:off x="2324100" y="3581400"/>
            <a:ext cx="4495800" cy="160020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887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730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730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011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427A425-5DB4-491A-910C-2EF2515A696B}" type="slidenum">
              <a:rPr lang="he-IL" altLang="en-US" smtClean="0"/>
              <a:pPr/>
              <a:t>27</a:t>
            </a:fld>
            <a:endParaRPr lang="en-US" altLang="en-US" smtClean="0"/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Aperture Problem</a:t>
            </a:r>
            <a:endParaRPr lang="en-GB" smtClean="0"/>
          </a:p>
        </p:txBody>
      </p:sp>
      <p:sp>
        <p:nvSpPr>
          <p:cNvPr id="72708" name="Oval 3"/>
          <p:cNvSpPr>
            <a:spLocks noChangeArrowheads="1"/>
          </p:cNvSpPr>
          <p:nvPr/>
        </p:nvSpPr>
        <p:spPr bwMode="auto">
          <a:xfrm>
            <a:off x="2971800" y="2819400"/>
            <a:ext cx="2667000" cy="2209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730116" name="Line 4"/>
          <p:cNvSpPr>
            <a:spLocks noChangeShapeType="1"/>
          </p:cNvSpPr>
          <p:nvPr/>
        </p:nvSpPr>
        <p:spPr bwMode="auto">
          <a:xfrm>
            <a:off x="2438400" y="3352800"/>
            <a:ext cx="4495800" cy="160020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1295400" y="5029200"/>
            <a:ext cx="6553200" cy="0"/>
          </a:xfrm>
          <a:prstGeom prst="line">
            <a:avLst/>
          </a:prstGeom>
          <a:noFill/>
          <a:ln w="9525" cap="sq">
            <a:solidFill>
              <a:schemeClr val="tx1"/>
            </a:solidFill>
            <a:prstDash val="sys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2184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730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730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011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Barber Pole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demo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BAF89D1-727C-46BB-937B-A091C829F944}" type="slidenum">
              <a:rPr lang="he-IL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767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4C51950-5031-4411-84C4-46ADB3CC5A1B}" type="slidenum">
              <a:rPr lang="he-IL" altLang="en-US" smtClean="0"/>
              <a:pPr/>
              <a:t>29</a:t>
            </a:fld>
            <a:endParaRPr lang="en-US" altLang="en-US" smtClean="0"/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Optical Flow</a:t>
            </a:r>
            <a:endParaRPr lang="en-GB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780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buFont typeface="Wingdings" pitchFamily="2" charset="2"/>
                  <a:buNone/>
                </a:pPr>
                <a:r>
                  <a:rPr lang="en-US" dirty="0" smtClean="0"/>
                  <a:t>Assumptions:</a:t>
                </a:r>
              </a:p>
              <a:p>
                <a:r>
                  <a:rPr lang="en-US" dirty="0" smtClean="0"/>
                  <a:t>The movement is small</a:t>
                </a:r>
              </a:p>
              <a:p>
                <a:r>
                  <a:rPr lang="en-US" dirty="0" smtClean="0"/>
                  <a:t>Brightness constancy assumption:</a:t>
                </a:r>
              </a:p>
              <a:p>
                <a:pPr lvl="1"/>
                <a:r>
                  <a:rPr lang="en-US" dirty="0" smtClean="0"/>
                  <a:t>The intensity of a given object point does not change between frames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6600"/>
                        </a:solidFill>
                        <a:latin typeface="Cambria Math"/>
                      </a:rPr>
                      <m:t>𝐼</m:t>
                    </m:r>
                    <m:d>
                      <m:dPr>
                        <m:ctrlP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6600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00660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solidFill>
                              <a:srgbClr val="006600"/>
                            </a:solidFill>
                            <a:latin typeface="Cambria Math"/>
                          </a:rPr>
                          <m:t>𝑑𝑥</m:t>
                        </m:r>
                        <m:r>
                          <a:rPr lang="en-US" i="1">
                            <a:solidFill>
                              <a:srgbClr val="0066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006600"/>
                            </a:solidFill>
                            <a:latin typeface="Cambria Math"/>
                          </a:rPr>
                          <m:t>𝑦</m:t>
                        </m:r>
                        <m:r>
                          <a:rPr lang="en-US" i="1">
                            <a:solidFill>
                              <a:srgbClr val="00660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solidFill>
                              <a:srgbClr val="006600"/>
                            </a:solidFill>
                            <a:latin typeface="Cambria Math"/>
                          </a:rPr>
                          <m:t>𝑑𝑦</m:t>
                        </m:r>
                        <m:r>
                          <a:rPr lang="en-US" i="1">
                            <a:solidFill>
                              <a:srgbClr val="0066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006600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solidFill>
                              <a:srgbClr val="00660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solidFill>
                              <a:srgbClr val="006600"/>
                            </a:solidFill>
                            <a:latin typeface="Cambria Math"/>
                          </a:rPr>
                          <m:t>𝑑𝑡</m:t>
                        </m:r>
                      </m:e>
                    </m:d>
                    <m:r>
                      <a:rPr lang="en-US" i="1">
                        <a:solidFill>
                          <a:srgbClr val="006600"/>
                        </a:solidFill>
                        <a:latin typeface="Cambria Math"/>
                      </a:rPr>
                      <m:t>=</m:t>
                    </m:r>
                    <m:r>
                      <a:rPr lang="en-US" i="1">
                        <a:solidFill>
                          <a:srgbClr val="006600"/>
                        </a:solidFill>
                        <a:latin typeface="Cambria Math"/>
                      </a:rPr>
                      <m:t>𝐼</m:t>
                    </m:r>
                    <m:r>
                      <a:rPr lang="en-US" i="1">
                        <a:solidFill>
                          <a:srgbClr val="006600"/>
                        </a:solidFill>
                        <a:latin typeface="Cambria Math"/>
                      </a:rPr>
                      <m:t>(</m:t>
                    </m:r>
                    <m:r>
                      <a:rPr lang="en-US" i="1">
                        <a:solidFill>
                          <a:srgbClr val="006600"/>
                        </a:solidFill>
                        <a:latin typeface="Cambria Math"/>
                      </a:rPr>
                      <m:t>𝑥</m:t>
                    </m:r>
                    <m:r>
                      <a:rPr lang="en-US" i="1">
                        <a:solidFill>
                          <a:srgbClr val="006600"/>
                        </a:solidFill>
                        <a:latin typeface="Cambria Math"/>
                      </a:rPr>
                      <m:t>,</m:t>
                    </m:r>
                    <m:r>
                      <a:rPr lang="en-US" i="1">
                        <a:solidFill>
                          <a:srgbClr val="006600"/>
                        </a:solidFill>
                        <a:latin typeface="Cambria Math"/>
                      </a:rPr>
                      <m:t>𝑦</m:t>
                    </m:r>
                    <m:r>
                      <a:rPr lang="en-US" i="1">
                        <a:solidFill>
                          <a:srgbClr val="006600"/>
                        </a:solidFill>
                        <a:latin typeface="Cambria Math"/>
                      </a:rPr>
                      <m:t>,</m:t>
                    </m:r>
                    <m:r>
                      <a:rPr lang="en-US" i="1">
                        <a:solidFill>
                          <a:srgbClr val="006600"/>
                        </a:solidFill>
                        <a:latin typeface="Cambria Math"/>
                      </a:rPr>
                      <m:t>𝑡</m:t>
                    </m:r>
                    <m:r>
                      <a:rPr lang="en-US" i="1">
                        <a:solidFill>
                          <a:srgbClr val="0066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>
                  <a:solidFill>
                    <a:srgbClr val="006600"/>
                  </a:solidFill>
                  <a:latin typeface="Tahoma" pitchFamily="34" charset="0"/>
                </a:endParaRPr>
              </a:p>
              <a:p>
                <a:pPr marL="0" indent="0">
                  <a:buNone/>
                </a:pPr>
                <a:endParaRPr lang="en-GB" dirty="0" smtClean="0"/>
              </a:p>
            </p:txBody>
          </p:sp>
        </mc:Choice>
        <mc:Fallback xmlns="">
          <p:sp>
            <p:nvSpPr>
              <p:cNvPr id="7578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 l="-1863" t="-1898" r="-141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762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CF03CCC-5F1D-44E0-8451-579816608FEB}" type="slidenum">
              <a:rPr lang="he-IL" altLang="en-US" smtClean="0"/>
              <a:pPr/>
              <a:t>3</a:t>
            </a:fld>
            <a:endParaRPr lang="en-US" altLang="en-US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Sequence of Images</a:t>
            </a:r>
            <a:endParaRPr lang="en-GB" smtClean="0"/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he-IL" sz="2800" dirty="0" smtClean="0"/>
              <a:t>Can be used for:</a:t>
            </a:r>
          </a:p>
          <a:p>
            <a:pPr>
              <a:lnSpc>
                <a:spcPct val="80000"/>
              </a:lnSpc>
            </a:pPr>
            <a:r>
              <a:rPr lang="en-US" altLang="he-IL" sz="2800" dirty="0" smtClean="0"/>
              <a:t>Segmentation</a:t>
            </a:r>
          </a:p>
          <a:p>
            <a:pPr>
              <a:lnSpc>
                <a:spcPct val="80000"/>
              </a:lnSpc>
            </a:pPr>
            <a:r>
              <a:rPr lang="en-US" altLang="he-IL" sz="2800" dirty="0" smtClean="0"/>
              <a:t>Recovering 3D shape</a:t>
            </a:r>
          </a:p>
          <a:p>
            <a:pPr>
              <a:lnSpc>
                <a:spcPct val="80000"/>
              </a:lnSpc>
            </a:pPr>
            <a:r>
              <a:rPr lang="en-US" altLang="he-IL" sz="2800" dirty="0" smtClean="0"/>
              <a:t>Ego motion recovery</a:t>
            </a:r>
          </a:p>
          <a:p>
            <a:pPr>
              <a:lnSpc>
                <a:spcPct val="80000"/>
              </a:lnSpc>
            </a:pPr>
            <a:r>
              <a:rPr lang="en-US" altLang="he-IL" sz="2800" dirty="0" smtClean="0"/>
              <a:t>Object motion: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Gesture recognition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Action recognition</a:t>
            </a:r>
          </a:p>
          <a:p>
            <a:pPr lvl="1">
              <a:lnSpc>
                <a:spcPct val="80000"/>
              </a:lnSpc>
            </a:pPr>
            <a:r>
              <a:rPr lang="en-US" altLang="he-IL" sz="2400" dirty="0" smtClean="0"/>
              <a:t>Gait recognition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Tracking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4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9C522FC-D612-4011-B6D1-1DC7BD14B3C8}" type="slidenum">
              <a:rPr lang="he-IL" altLang="en-US" smtClean="0"/>
              <a:pPr/>
              <a:t>30</a:t>
            </a:fld>
            <a:endParaRPr lang="en-US" altLang="en-US" smtClean="0"/>
          </a:p>
        </p:txBody>
      </p:sp>
      <p:sp>
        <p:nvSpPr>
          <p:cNvPr id="10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Optical Flow Equation</a:t>
            </a:r>
            <a:endParaRPr lang="en-GB" smtClean="0"/>
          </a:p>
        </p:txBody>
      </p:sp>
      <p:sp>
        <p:nvSpPr>
          <p:cNvPr id="10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Taylor Series:</a:t>
            </a:r>
          </a:p>
          <a:p>
            <a:endParaRPr lang="en-US" dirty="0" smtClean="0"/>
          </a:p>
          <a:p>
            <a:r>
              <a:rPr lang="en-US" dirty="0" smtClean="0"/>
              <a:t>Under the constant brightness assumption:</a:t>
            </a:r>
          </a:p>
          <a:p>
            <a:pPr lvl="1">
              <a:buFont typeface="Wingdings" pitchFamily="2" charset="2"/>
              <a:buNone/>
            </a:pPr>
            <a:endParaRPr lang="en-US" dirty="0" smtClean="0"/>
          </a:p>
          <a:p>
            <a:endParaRPr lang="en-GB" dirty="0" smtClean="0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9544981"/>
              </p:ext>
            </p:extLst>
          </p:nvPr>
        </p:nvGraphicFramePr>
        <p:xfrm>
          <a:off x="1185863" y="2362200"/>
          <a:ext cx="6619875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84" name="משוואה" r:id="rId4" imgW="3733560" imgH="419040" progId="Equation.3">
                  <p:embed/>
                </p:oleObj>
              </mc:Choice>
              <mc:Fallback>
                <p:oleObj name="משוואה" r:id="rId4" imgW="37335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5863" y="2362200"/>
                        <a:ext cx="6619875" cy="742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45" name="Object 5"/>
          <p:cNvGraphicFramePr>
            <a:graphicFrameLocks noChangeAspect="1"/>
          </p:cNvGraphicFramePr>
          <p:nvPr/>
        </p:nvGraphicFramePr>
        <p:xfrm>
          <a:off x="1447800" y="4191000"/>
          <a:ext cx="364807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85" name="Equation" r:id="rId6" imgW="2057400" imgH="203040" progId="Equation.3">
                  <p:embed/>
                </p:oleObj>
              </mc:Choice>
              <mc:Fallback>
                <p:oleObj name="Equation" r:id="rId6" imgW="20574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191000"/>
                        <a:ext cx="3648075" cy="3603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46" name="Object 6"/>
          <p:cNvGraphicFramePr>
            <a:graphicFrameLocks noChangeAspect="1"/>
          </p:cNvGraphicFramePr>
          <p:nvPr/>
        </p:nvGraphicFramePr>
        <p:xfrm>
          <a:off x="1447800" y="4648200"/>
          <a:ext cx="3152775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86" name="Equation" r:id="rId8" imgW="1777680" imgH="419040" progId="Equation.3">
                  <p:embed/>
                </p:oleObj>
              </mc:Choice>
              <mc:Fallback>
                <p:oleObj name="Equation" r:id="rId8" imgW="17776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648200"/>
                        <a:ext cx="3152775" cy="7429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4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7233047"/>
              </p:ext>
            </p:extLst>
          </p:nvPr>
        </p:nvGraphicFramePr>
        <p:xfrm>
          <a:off x="1436688" y="5486400"/>
          <a:ext cx="362585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87" name="משוואה" r:id="rId10" imgW="2044440" imgH="419040" progId="Equation.3">
                  <p:embed/>
                </p:oleObj>
              </mc:Choice>
              <mc:Fallback>
                <p:oleObj name="משוואה" r:id="rId10" imgW="20444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6688" y="5486400"/>
                        <a:ext cx="3625850" cy="7429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48" name="Object 8"/>
          <p:cNvGraphicFramePr>
            <a:graphicFrameLocks noChangeAspect="1"/>
          </p:cNvGraphicFramePr>
          <p:nvPr/>
        </p:nvGraphicFramePr>
        <p:xfrm>
          <a:off x="5791200" y="5410200"/>
          <a:ext cx="2832100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88" name="Equation" r:id="rId12" imgW="952200" imgH="241200" progId="Equation.3">
                  <p:embed/>
                </p:oleObj>
              </mc:Choice>
              <mc:Fallback>
                <p:oleObj name="Equation" r:id="rId12" imgW="9522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5410200"/>
                        <a:ext cx="2832100" cy="71596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724400" y="2286000"/>
            <a:ext cx="3886200" cy="2743200"/>
            <a:chOff x="2976" y="1440"/>
            <a:chExt cx="2448" cy="1728"/>
          </a:xfrm>
        </p:grpSpPr>
        <p:sp>
          <p:nvSpPr>
            <p:cNvPr id="1035" name="Rectangle 10"/>
            <p:cNvSpPr>
              <a:spLocks noChangeArrowheads="1"/>
            </p:cNvSpPr>
            <p:nvPr/>
          </p:nvSpPr>
          <p:spPr bwMode="auto">
            <a:xfrm>
              <a:off x="3168" y="1440"/>
              <a:ext cx="2256" cy="528"/>
            </a:xfrm>
            <a:prstGeom prst="rect">
              <a:avLst/>
            </a:prstGeom>
            <a:noFill/>
            <a:ln w="1270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036" name="Line 11"/>
            <p:cNvSpPr>
              <a:spLocks noChangeShapeType="1"/>
            </p:cNvSpPr>
            <p:nvPr/>
          </p:nvSpPr>
          <p:spPr bwMode="auto">
            <a:xfrm flipH="1">
              <a:off x="2976" y="1968"/>
              <a:ext cx="1680" cy="1200"/>
            </a:xfrm>
            <a:prstGeom prst="line">
              <a:avLst/>
            </a:prstGeom>
            <a:noFill/>
            <a:ln w="19050" cap="sq">
              <a:solidFill>
                <a:schemeClr val="accent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2909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7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7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7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itchFamily="34" charset="0"/>
              </a:rPr>
              <a:t>The Gradient Based </a:t>
            </a:r>
            <a:r>
              <a:rPr lang="en-US" dirty="0" smtClean="0">
                <a:latin typeface="Arial Black" pitchFamily="34" charset="0"/>
              </a:rPr>
              <a:t>Method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ahoma" pitchFamily="34" charset="0"/>
              </a:rPr>
              <a:t>Using:</a:t>
            </a:r>
          </a:p>
          <a:p>
            <a:pPr lvl="1"/>
            <a:r>
              <a:rPr lang="en-US" dirty="0" smtClean="0">
                <a:latin typeface="Tahoma" pitchFamily="34" charset="0"/>
              </a:rPr>
              <a:t>The </a:t>
            </a:r>
            <a:r>
              <a:rPr lang="en-US" dirty="0">
                <a:latin typeface="Tahoma" pitchFamily="34" charset="0"/>
              </a:rPr>
              <a:t>Brightness Constancy Equation (BCE</a:t>
            </a:r>
            <a:r>
              <a:rPr lang="en-US" dirty="0" smtClean="0">
                <a:latin typeface="Tahoma" pitchFamily="34" charset="0"/>
              </a:rPr>
              <a:t>)</a:t>
            </a:r>
          </a:p>
          <a:p>
            <a:pPr lvl="1"/>
            <a:r>
              <a:rPr lang="en-US" dirty="0" smtClean="0">
                <a:latin typeface="Tahoma" pitchFamily="34" charset="0"/>
              </a:rPr>
              <a:t>The Taylor series</a:t>
            </a:r>
          </a:p>
          <a:p>
            <a:pPr lvl="1"/>
            <a:r>
              <a:rPr lang="en-US" dirty="0" smtClean="0">
                <a:latin typeface="Tahoma" pitchFamily="34" charset="0"/>
              </a:rPr>
              <a:t>Neglect high order derivatives</a:t>
            </a:r>
            <a:endParaRPr lang="en-US" dirty="0">
              <a:latin typeface="Tahoma" pitchFamily="34" charset="0"/>
            </a:endParaRPr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BAF89D1-727C-46BB-937B-A091C829F944}" type="slidenum">
              <a:rPr lang="he-IL" altLang="en-US" smtClean="0"/>
              <a:pPr>
                <a:defRPr/>
              </a:pPr>
              <a:t>31</a:t>
            </a:fld>
            <a:endParaRPr lang="en-US" altLang="en-US"/>
          </a:p>
        </p:txBody>
      </p:sp>
      <p:graphicFrame>
        <p:nvGraphicFramePr>
          <p:cNvPr id="5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0806290"/>
              </p:ext>
            </p:extLst>
          </p:nvPr>
        </p:nvGraphicFramePr>
        <p:xfrm>
          <a:off x="533400" y="4343400"/>
          <a:ext cx="770731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7" name="משוואה" r:id="rId3" imgW="3276360" imgH="241200" progId="Equation.3">
                  <p:embed/>
                </p:oleObj>
              </mc:Choice>
              <mc:Fallback>
                <p:oleObj name="משוואה" r:id="rId3" imgW="3276360" imgH="241200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343400"/>
                        <a:ext cx="7707312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958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4B37848-0201-465F-8BA0-0D2A67AFEAA1}" type="slidenum">
              <a:rPr lang="he-IL" altLang="en-US" smtClean="0"/>
              <a:pPr/>
              <a:t>32</a:t>
            </a:fld>
            <a:endParaRPr lang="en-US" altLang="en-US" smtClean="0"/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Geometric Interpretation</a:t>
            </a:r>
            <a:endParaRPr lang="en-GB" smtClean="0"/>
          </a:p>
        </p:txBody>
      </p:sp>
      <p:pic>
        <p:nvPicPr>
          <p:cNvPr id="76804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 cstate="print"/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5396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B5B4F1A-E51D-46D8-9E9B-4B16FD6CB7D8}" type="slidenum">
              <a:rPr lang="he-IL" altLang="en-US" smtClean="0"/>
              <a:pPr/>
              <a:t>33</a:t>
            </a:fld>
            <a:endParaRPr lang="en-US" altLang="en-US" smtClean="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Ambiguity</a:t>
            </a:r>
            <a:endParaRPr lang="en-GB" smtClean="0"/>
          </a:p>
        </p:txBody>
      </p:sp>
      <p:sp>
        <p:nvSpPr>
          <p:cNvPr id="3077" name="Rectangle 3"/>
          <p:cNvSpPr>
            <a:spLocks noChangeArrowheads="1"/>
          </p:cNvSpPr>
          <p:nvPr/>
        </p:nvSpPr>
        <p:spPr bwMode="auto">
          <a:xfrm>
            <a:off x="1295400" y="2286000"/>
            <a:ext cx="2209800" cy="17526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3078" name="Freeform 4"/>
          <p:cNvSpPr>
            <a:spLocks/>
          </p:cNvSpPr>
          <p:nvPr/>
        </p:nvSpPr>
        <p:spPr bwMode="auto">
          <a:xfrm>
            <a:off x="1333500" y="2590800"/>
            <a:ext cx="1866900" cy="584200"/>
          </a:xfrm>
          <a:custGeom>
            <a:avLst/>
            <a:gdLst>
              <a:gd name="T0" fmla="*/ 181451224 w 1176"/>
              <a:gd name="T1" fmla="*/ 483870038 h 368"/>
              <a:gd name="T2" fmla="*/ 302418724 w 1176"/>
              <a:gd name="T3" fmla="*/ 483870038 h 368"/>
              <a:gd name="T4" fmla="*/ 1995963715 w 1176"/>
              <a:gd name="T5" fmla="*/ 846772616 h 368"/>
              <a:gd name="T6" fmla="*/ 2147483647 w 1176"/>
              <a:gd name="T7" fmla="*/ 0 h 368"/>
              <a:gd name="T8" fmla="*/ 0 60000 65536"/>
              <a:gd name="T9" fmla="*/ 0 60000 65536"/>
              <a:gd name="T10" fmla="*/ 0 60000 65536"/>
              <a:gd name="T11" fmla="*/ 0 60000 65536"/>
              <a:gd name="T12" fmla="*/ 0 w 1176"/>
              <a:gd name="T13" fmla="*/ 0 h 368"/>
              <a:gd name="T14" fmla="*/ 1176 w 1176"/>
              <a:gd name="T15" fmla="*/ 368 h 3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76" h="368">
                <a:moveTo>
                  <a:pt x="72" y="192"/>
                </a:moveTo>
                <a:cubicBezTo>
                  <a:pt x="36" y="180"/>
                  <a:pt x="0" y="168"/>
                  <a:pt x="120" y="192"/>
                </a:cubicBezTo>
                <a:cubicBezTo>
                  <a:pt x="240" y="216"/>
                  <a:pt x="616" y="368"/>
                  <a:pt x="792" y="336"/>
                </a:cubicBezTo>
                <a:cubicBezTo>
                  <a:pt x="968" y="304"/>
                  <a:pt x="1072" y="152"/>
                  <a:pt x="1176" y="0"/>
                </a:cubicBezTo>
              </a:path>
            </a:pathLst>
          </a:custGeom>
          <a:noFill/>
          <a:ln w="19050" cap="sq" cmpd="sng">
            <a:solidFill>
              <a:srgbClr val="333399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079" name="Freeform 5"/>
          <p:cNvSpPr>
            <a:spLocks/>
          </p:cNvSpPr>
          <p:nvPr/>
        </p:nvSpPr>
        <p:spPr bwMode="auto">
          <a:xfrm>
            <a:off x="1600200" y="3048000"/>
            <a:ext cx="1866900" cy="584200"/>
          </a:xfrm>
          <a:custGeom>
            <a:avLst/>
            <a:gdLst>
              <a:gd name="T0" fmla="*/ 181451224 w 1176"/>
              <a:gd name="T1" fmla="*/ 483870038 h 368"/>
              <a:gd name="T2" fmla="*/ 302418724 w 1176"/>
              <a:gd name="T3" fmla="*/ 483870038 h 368"/>
              <a:gd name="T4" fmla="*/ 1995963715 w 1176"/>
              <a:gd name="T5" fmla="*/ 846772616 h 368"/>
              <a:gd name="T6" fmla="*/ 2147483647 w 1176"/>
              <a:gd name="T7" fmla="*/ 0 h 368"/>
              <a:gd name="T8" fmla="*/ 0 60000 65536"/>
              <a:gd name="T9" fmla="*/ 0 60000 65536"/>
              <a:gd name="T10" fmla="*/ 0 60000 65536"/>
              <a:gd name="T11" fmla="*/ 0 60000 65536"/>
              <a:gd name="T12" fmla="*/ 0 w 1176"/>
              <a:gd name="T13" fmla="*/ 0 h 368"/>
              <a:gd name="T14" fmla="*/ 1176 w 1176"/>
              <a:gd name="T15" fmla="*/ 368 h 3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76" h="368">
                <a:moveTo>
                  <a:pt x="72" y="192"/>
                </a:moveTo>
                <a:cubicBezTo>
                  <a:pt x="36" y="180"/>
                  <a:pt x="0" y="168"/>
                  <a:pt x="120" y="192"/>
                </a:cubicBezTo>
                <a:cubicBezTo>
                  <a:pt x="240" y="216"/>
                  <a:pt x="616" y="368"/>
                  <a:pt x="792" y="336"/>
                </a:cubicBezTo>
                <a:cubicBezTo>
                  <a:pt x="968" y="304"/>
                  <a:pt x="1072" y="152"/>
                  <a:pt x="1176" y="0"/>
                </a:cubicBezTo>
              </a:path>
            </a:pathLst>
          </a:custGeom>
          <a:noFill/>
          <a:ln w="19050" cap="sq" cmpd="sng">
            <a:solidFill>
              <a:srgbClr val="0099CC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080" name="Freeform 6"/>
          <p:cNvSpPr>
            <a:spLocks/>
          </p:cNvSpPr>
          <p:nvPr/>
        </p:nvSpPr>
        <p:spPr bwMode="auto">
          <a:xfrm>
            <a:off x="1485900" y="2743200"/>
            <a:ext cx="1866900" cy="584200"/>
          </a:xfrm>
          <a:custGeom>
            <a:avLst/>
            <a:gdLst>
              <a:gd name="T0" fmla="*/ 181451224 w 1176"/>
              <a:gd name="T1" fmla="*/ 483870038 h 368"/>
              <a:gd name="T2" fmla="*/ 302418724 w 1176"/>
              <a:gd name="T3" fmla="*/ 483870038 h 368"/>
              <a:gd name="T4" fmla="*/ 1995963715 w 1176"/>
              <a:gd name="T5" fmla="*/ 846772616 h 368"/>
              <a:gd name="T6" fmla="*/ 2147483647 w 1176"/>
              <a:gd name="T7" fmla="*/ 0 h 368"/>
              <a:gd name="T8" fmla="*/ 0 60000 65536"/>
              <a:gd name="T9" fmla="*/ 0 60000 65536"/>
              <a:gd name="T10" fmla="*/ 0 60000 65536"/>
              <a:gd name="T11" fmla="*/ 0 60000 65536"/>
              <a:gd name="T12" fmla="*/ 0 w 1176"/>
              <a:gd name="T13" fmla="*/ 0 h 368"/>
              <a:gd name="T14" fmla="*/ 1176 w 1176"/>
              <a:gd name="T15" fmla="*/ 368 h 3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76" h="368">
                <a:moveTo>
                  <a:pt x="72" y="192"/>
                </a:moveTo>
                <a:cubicBezTo>
                  <a:pt x="36" y="180"/>
                  <a:pt x="0" y="168"/>
                  <a:pt x="120" y="192"/>
                </a:cubicBezTo>
                <a:cubicBezTo>
                  <a:pt x="240" y="216"/>
                  <a:pt x="616" y="368"/>
                  <a:pt x="792" y="336"/>
                </a:cubicBezTo>
                <a:cubicBezTo>
                  <a:pt x="968" y="304"/>
                  <a:pt x="1072" y="152"/>
                  <a:pt x="1176" y="0"/>
                </a:cubicBezTo>
              </a:path>
            </a:pathLst>
          </a:custGeom>
          <a:noFill/>
          <a:ln w="19050" cap="sq" cmpd="sng">
            <a:solidFill>
              <a:srgbClr val="0066FF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081" name="Rectangle 7"/>
          <p:cNvSpPr>
            <a:spLocks noChangeArrowheads="1"/>
          </p:cNvSpPr>
          <p:nvPr/>
        </p:nvSpPr>
        <p:spPr bwMode="auto">
          <a:xfrm>
            <a:off x="4114800" y="2286000"/>
            <a:ext cx="2209800" cy="17526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3082" name="Text Box 8"/>
          <p:cNvSpPr txBox="1">
            <a:spLocks noChangeArrowheads="1"/>
          </p:cNvSpPr>
          <p:nvPr/>
        </p:nvSpPr>
        <p:spPr bwMode="auto">
          <a:xfrm>
            <a:off x="2819400" y="2895600"/>
            <a:ext cx="83820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solidFill>
                  <a:srgbClr val="FF3300"/>
                </a:solidFill>
              </a:rPr>
              <a:t>*</a:t>
            </a:r>
            <a:endParaRPr lang="en-GB" sz="3600">
              <a:solidFill>
                <a:srgbClr val="FF3300"/>
              </a:solidFill>
            </a:endParaRPr>
          </a:p>
        </p:txBody>
      </p:sp>
      <p:sp>
        <p:nvSpPr>
          <p:cNvPr id="3083" name="Text Box 9"/>
          <p:cNvSpPr txBox="1">
            <a:spLocks noChangeArrowheads="1"/>
          </p:cNvSpPr>
          <p:nvPr/>
        </p:nvSpPr>
        <p:spPr bwMode="auto">
          <a:xfrm>
            <a:off x="5334000" y="3124200"/>
            <a:ext cx="83820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solidFill>
                  <a:srgbClr val="FF3300"/>
                </a:solidFill>
              </a:rPr>
              <a:t>*</a:t>
            </a:r>
            <a:endParaRPr lang="en-GB" sz="3600">
              <a:solidFill>
                <a:srgbClr val="FF3300"/>
              </a:solidFill>
            </a:endParaRPr>
          </a:p>
        </p:txBody>
      </p:sp>
      <p:sp>
        <p:nvSpPr>
          <p:cNvPr id="3084" name="Freeform 10"/>
          <p:cNvSpPr>
            <a:spLocks/>
          </p:cNvSpPr>
          <p:nvPr/>
        </p:nvSpPr>
        <p:spPr bwMode="auto">
          <a:xfrm rot="-1310437">
            <a:off x="4086225" y="2857500"/>
            <a:ext cx="1866900" cy="584200"/>
          </a:xfrm>
          <a:custGeom>
            <a:avLst/>
            <a:gdLst>
              <a:gd name="T0" fmla="*/ 181451224 w 1176"/>
              <a:gd name="T1" fmla="*/ 483870038 h 368"/>
              <a:gd name="T2" fmla="*/ 302418724 w 1176"/>
              <a:gd name="T3" fmla="*/ 483870038 h 368"/>
              <a:gd name="T4" fmla="*/ 1995963715 w 1176"/>
              <a:gd name="T5" fmla="*/ 846772616 h 368"/>
              <a:gd name="T6" fmla="*/ 2147483647 w 1176"/>
              <a:gd name="T7" fmla="*/ 0 h 368"/>
              <a:gd name="T8" fmla="*/ 0 60000 65536"/>
              <a:gd name="T9" fmla="*/ 0 60000 65536"/>
              <a:gd name="T10" fmla="*/ 0 60000 65536"/>
              <a:gd name="T11" fmla="*/ 0 60000 65536"/>
              <a:gd name="T12" fmla="*/ 0 w 1176"/>
              <a:gd name="T13" fmla="*/ 0 h 368"/>
              <a:gd name="T14" fmla="*/ 1176 w 1176"/>
              <a:gd name="T15" fmla="*/ 368 h 3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76" h="368">
                <a:moveTo>
                  <a:pt x="72" y="192"/>
                </a:moveTo>
                <a:cubicBezTo>
                  <a:pt x="36" y="180"/>
                  <a:pt x="0" y="168"/>
                  <a:pt x="120" y="192"/>
                </a:cubicBezTo>
                <a:cubicBezTo>
                  <a:pt x="240" y="216"/>
                  <a:pt x="616" y="368"/>
                  <a:pt x="792" y="336"/>
                </a:cubicBezTo>
                <a:cubicBezTo>
                  <a:pt x="968" y="304"/>
                  <a:pt x="1072" y="152"/>
                  <a:pt x="1176" y="0"/>
                </a:cubicBezTo>
              </a:path>
            </a:pathLst>
          </a:custGeom>
          <a:noFill/>
          <a:ln w="19050" cap="sq" cmpd="sng">
            <a:solidFill>
              <a:srgbClr val="333399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085" name="Freeform 11"/>
          <p:cNvSpPr>
            <a:spLocks/>
          </p:cNvSpPr>
          <p:nvPr/>
        </p:nvSpPr>
        <p:spPr bwMode="auto">
          <a:xfrm rot="-1310437">
            <a:off x="4503738" y="3182938"/>
            <a:ext cx="1866900" cy="584200"/>
          </a:xfrm>
          <a:custGeom>
            <a:avLst/>
            <a:gdLst>
              <a:gd name="T0" fmla="*/ 181451224 w 1176"/>
              <a:gd name="T1" fmla="*/ 483870038 h 368"/>
              <a:gd name="T2" fmla="*/ 302418724 w 1176"/>
              <a:gd name="T3" fmla="*/ 483870038 h 368"/>
              <a:gd name="T4" fmla="*/ 1995963715 w 1176"/>
              <a:gd name="T5" fmla="*/ 846772616 h 368"/>
              <a:gd name="T6" fmla="*/ 2147483647 w 1176"/>
              <a:gd name="T7" fmla="*/ 0 h 368"/>
              <a:gd name="T8" fmla="*/ 0 60000 65536"/>
              <a:gd name="T9" fmla="*/ 0 60000 65536"/>
              <a:gd name="T10" fmla="*/ 0 60000 65536"/>
              <a:gd name="T11" fmla="*/ 0 60000 65536"/>
              <a:gd name="T12" fmla="*/ 0 w 1176"/>
              <a:gd name="T13" fmla="*/ 0 h 368"/>
              <a:gd name="T14" fmla="*/ 1176 w 1176"/>
              <a:gd name="T15" fmla="*/ 368 h 3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76" h="368">
                <a:moveTo>
                  <a:pt x="72" y="192"/>
                </a:moveTo>
                <a:cubicBezTo>
                  <a:pt x="36" y="180"/>
                  <a:pt x="0" y="168"/>
                  <a:pt x="120" y="192"/>
                </a:cubicBezTo>
                <a:cubicBezTo>
                  <a:pt x="240" y="216"/>
                  <a:pt x="616" y="368"/>
                  <a:pt x="792" y="336"/>
                </a:cubicBezTo>
                <a:cubicBezTo>
                  <a:pt x="968" y="304"/>
                  <a:pt x="1072" y="152"/>
                  <a:pt x="1176" y="0"/>
                </a:cubicBezTo>
              </a:path>
            </a:pathLst>
          </a:custGeom>
          <a:noFill/>
          <a:ln w="19050" cap="sq" cmpd="sng">
            <a:solidFill>
              <a:srgbClr val="0099CC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3124200" y="2751138"/>
            <a:ext cx="3400425" cy="579437"/>
            <a:chOff x="1968" y="1733"/>
            <a:chExt cx="2142" cy="365"/>
          </a:xfrm>
        </p:grpSpPr>
        <p:sp>
          <p:nvSpPr>
            <p:cNvPr id="3090" name="Text Box 13"/>
            <p:cNvSpPr txBox="1">
              <a:spLocks noChangeArrowheads="1"/>
            </p:cNvSpPr>
            <p:nvPr/>
          </p:nvSpPr>
          <p:spPr bwMode="auto">
            <a:xfrm rot="-1310437">
              <a:off x="3582" y="1733"/>
              <a:ext cx="528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200">
                  <a:solidFill>
                    <a:srgbClr val="333399"/>
                  </a:solidFill>
                </a:rPr>
                <a:t>*</a:t>
              </a:r>
              <a:endParaRPr lang="en-GB" sz="3200">
                <a:solidFill>
                  <a:srgbClr val="333399"/>
                </a:solidFill>
              </a:endParaRPr>
            </a:p>
          </p:txBody>
        </p:sp>
        <p:sp>
          <p:nvSpPr>
            <p:cNvPr id="3091" name="Line 14"/>
            <p:cNvSpPr>
              <a:spLocks noChangeShapeType="1"/>
            </p:cNvSpPr>
            <p:nvPr/>
          </p:nvSpPr>
          <p:spPr bwMode="auto">
            <a:xfrm flipV="1">
              <a:off x="1968" y="1920"/>
              <a:ext cx="1680" cy="4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87" name="Freeform 15"/>
          <p:cNvSpPr>
            <a:spLocks/>
          </p:cNvSpPr>
          <p:nvPr/>
        </p:nvSpPr>
        <p:spPr bwMode="auto">
          <a:xfrm rot="-1310437">
            <a:off x="4284663" y="2943225"/>
            <a:ext cx="1866900" cy="584200"/>
          </a:xfrm>
          <a:custGeom>
            <a:avLst/>
            <a:gdLst>
              <a:gd name="T0" fmla="*/ 181451224 w 1176"/>
              <a:gd name="T1" fmla="*/ 483870038 h 368"/>
              <a:gd name="T2" fmla="*/ 302418724 w 1176"/>
              <a:gd name="T3" fmla="*/ 483870038 h 368"/>
              <a:gd name="T4" fmla="*/ 1995963715 w 1176"/>
              <a:gd name="T5" fmla="*/ 846772616 h 368"/>
              <a:gd name="T6" fmla="*/ 2147483647 w 1176"/>
              <a:gd name="T7" fmla="*/ 0 h 368"/>
              <a:gd name="T8" fmla="*/ 0 60000 65536"/>
              <a:gd name="T9" fmla="*/ 0 60000 65536"/>
              <a:gd name="T10" fmla="*/ 0 60000 65536"/>
              <a:gd name="T11" fmla="*/ 0 60000 65536"/>
              <a:gd name="T12" fmla="*/ 0 w 1176"/>
              <a:gd name="T13" fmla="*/ 0 h 368"/>
              <a:gd name="T14" fmla="*/ 1176 w 1176"/>
              <a:gd name="T15" fmla="*/ 368 h 3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76" h="368">
                <a:moveTo>
                  <a:pt x="72" y="192"/>
                </a:moveTo>
                <a:cubicBezTo>
                  <a:pt x="36" y="180"/>
                  <a:pt x="0" y="168"/>
                  <a:pt x="120" y="192"/>
                </a:cubicBezTo>
                <a:cubicBezTo>
                  <a:pt x="240" y="216"/>
                  <a:pt x="616" y="368"/>
                  <a:pt x="792" y="336"/>
                </a:cubicBezTo>
                <a:cubicBezTo>
                  <a:pt x="968" y="304"/>
                  <a:pt x="1072" y="152"/>
                  <a:pt x="1176" y="0"/>
                </a:cubicBezTo>
              </a:path>
            </a:pathLst>
          </a:custGeom>
          <a:noFill/>
          <a:ln w="19050" cap="sq" cmpd="sng">
            <a:solidFill>
              <a:srgbClr val="0066FF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79952" name="Line 16"/>
          <p:cNvSpPr>
            <a:spLocks noChangeShapeType="1"/>
          </p:cNvSpPr>
          <p:nvPr/>
        </p:nvSpPr>
        <p:spPr bwMode="auto">
          <a:xfrm>
            <a:off x="3048000" y="3200400"/>
            <a:ext cx="2438400" cy="1524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679953" name="Object 17"/>
          <p:cNvGraphicFramePr>
            <a:graphicFrameLocks noChangeAspect="1"/>
          </p:cNvGraphicFramePr>
          <p:nvPr/>
        </p:nvGraphicFramePr>
        <p:xfrm>
          <a:off x="3276600" y="4953000"/>
          <a:ext cx="2832100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64" name="Equation" r:id="rId4" imgW="952200" imgH="241200" progId="Equation.3">
                  <p:embed/>
                </p:oleObj>
              </mc:Choice>
              <mc:Fallback>
                <p:oleObj name="Equation" r:id="rId4" imgW="9522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953000"/>
                        <a:ext cx="2832100" cy="71596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146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9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79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995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CC7C697-FD1F-49C5-AD88-9A84026157A5}" type="slidenum">
              <a:rPr lang="he-IL" altLang="en-US" smtClean="0"/>
              <a:pPr/>
              <a:t>34</a:t>
            </a:fld>
            <a:endParaRPr lang="en-US" altLang="en-US" smtClean="0"/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BC (Cont.)</a:t>
            </a:r>
          </a:p>
        </p:txBody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3600" dirty="0" smtClean="0"/>
              <a:t>Relates  spatial and temporal gradients </a:t>
            </a:r>
          </a:p>
          <a:p>
            <a:pPr>
              <a:lnSpc>
                <a:spcPct val="80000"/>
              </a:lnSpc>
            </a:pPr>
            <a:r>
              <a:rPr lang="en-US" sz="3600" dirty="0" smtClean="0"/>
              <a:t>Assumptions:</a:t>
            </a:r>
          </a:p>
          <a:p>
            <a:pPr lvl="1">
              <a:lnSpc>
                <a:spcPct val="80000"/>
              </a:lnSpc>
            </a:pPr>
            <a:r>
              <a:rPr lang="en-US" sz="3600" dirty="0" smtClean="0"/>
              <a:t>First order approximation:  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3600" dirty="0" smtClean="0"/>
              <a:t>   </a:t>
            </a:r>
            <a:r>
              <a:rPr lang="en-US" sz="3600" i="1" dirty="0" smtClean="0">
                <a:solidFill>
                  <a:srgbClr val="006600"/>
                </a:solidFill>
              </a:rPr>
              <a:t>u(</a:t>
            </a:r>
            <a:r>
              <a:rPr lang="en-US" sz="3600" i="1" dirty="0" err="1" smtClean="0">
                <a:solidFill>
                  <a:srgbClr val="006600"/>
                </a:solidFill>
              </a:rPr>
              <a:t>x,y</a:t>
            </a:r>
            <a:r>
              <a:rPr lang="en-US" sz="3600" i="1" dirty="0" smtClean="0">
                <a:solidFill>
                  <a:srgbClr val="006600"/>
                </a:solidFill>
              </a:rPr>
              <a:t>)</a:t>
            </a:r>
            <a:r>
              <a:rPr lang="en-US" sz="3600" dirty="0" smtClean="0"/>
              <a:t> and </a:t>
            </a:r>
            <a:r>
              <a:rPr lang="en-US" sz="3600" i="1" dirty="0" smtClean="0">
                <a:solidFill>
                  <a:srgbClr val="006600"/>
                </a:solidFill>
              </a:rPr>
              <a:t>v(</a:t>
            </a:r>
            <a:r>
              <a:rPr lang="en-US" sz="3600" i="1" dirty="0" err="1" smtClean="0">
                <a:solidFill>
                  <a:srgbClr val="006600"/>
                </a:solidFill>
              </a:rPr>
              <a:t>x,y</a:t>
            </a:r>
            <a:r>
              <a:rPr lang="en-US" sz="3600" i="1" dirty="0" smtClean="0">
                <a:solidFill>
                  <a:srgbClr val="006600"/>
                </a:solidFill>
              </a:rPr>
              <a:t>)</a:t>
            </a:r>
            <a:r>
              <a:rPr lang="en-US" sz="3600" dirty="0" smtClean="0"/>
              <a:t> are small</a:t>
            </a:r>
          </a:p>
          <a:p>
            <a:pPr lvl="1">
              <a:lnSpc>
                <a:spcPct val="80000"/>
              </a:lnSpc>
            </a:pPr>
            <a:r>
              <a:rPr lang="en-US" sz="3600" dirty="0" smtClean="0"/>
              <a:t>An under-determined problem (aperture Problem): 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3600" dirty="0" smtClean="0"/>
              <a:t>  </a:t>
            </a:r>
            <a:r>
              <a:rPr lang="en-US" sz="3600" i="1" dirty="0" smtClean="0">
                <a:solidFill>
                  <a:srgbClr val="006600"/>
                </a:solidFill>
              </a:rPr>
              <a:t>u(</a:t>
            </a:r>
            <a:r>
              <a:rPr lang="en-US" sz="3600" i="1" dirty="0" err="1" smtClean="0">
                <a:solidFill>
                  <a:srgbClr val="006600"/>
                </a:solidFill>
              </a:rPr>
              <a:t>x,y</a:t>
            </a:r>
            <a:r>
              <a:rPr lang="en-US" sz="3600" i="1" dirty="0" smtClean="0">
                <a:solidFill>
                  <a:srgbClr val="006600"/>
                </a:solidFill>
              </a:rPr>
              <a:t>)</a:t>
            </a:r>
            <a:r>
              <a:rPr lang="en-US" sz="3600" dirty="0" smtClean="0"/>
              <a:t> and </a:t>
            </a:r>
            <a:r>
              <a:rPr lang="en-US" sz="3600" i="1" dirty="0" smtClean="0">
                <a:solidFill>
                  <a:srgbClr val="006600"/>
                </a:solidFill>
              </a:rPr>
              <a:t>v(</a:t>
            </a:r>
            <a:r>
              <a:rPr lang="en-US" sz="3600" i="1" dirty="0" err="1" smtClean="0">
                <a:solidFill>
                  <a:srgbClr val="006600"/>
                </a:solidFill>
              </a:rPr>
              <a:t>x,y</a:t>
            </a:r>
            <a:r>
              <a:rPr lang="en-US" sz="3600" i="1" dirty="0" smtClean="0">
                <a:solidFill>
                  <a:srgbClr val="006600"/>
                </a:solidFill>
              </a:rPr>
              <a:t>)</a:t>
            </a:r>
            <a:r>
              <a:rPr lang="en-US" sz="3600" dirty="0" smtClean="0"/>
              <a:t> are smooth </a:t>
            </a:r>
          </a:p>
          <a:p>
            <a:pPr>
              <a:lnSpc>
                <a:spcPct val="80000"/>
              </a:lnSpc>
            </a:pP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296482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9878EE8-F78D-40F6-98CF-0C8A150DFD9F}" type="slidenum">
              <a:rPr lang="he-IL" altLang="en-US" smtClean="0"/>
              <a:pPr/>
              <a:t>35</a:t>
            </a:fld>
            <a:endParaRPr lang="en-US" altLang="en-US" smtClean="0"/>
          </a:p>
        </p:txBody>
      </p:sp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Solution of Ambiguity</a:t>
            </a:r>
          </a:p>
        </p:txBody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Global constraints</a:t>
            </a:r>
          </a:p>
          <a:p>
            <a:r>
              <a:rPr lang="en-US" smtClean="0"/>
              <a:t>Local constraint: assume constant motion in a small local window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74580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7642208-085D-44BD-AAC7-05D48EE19EB3}" type="slidenum">
              <a:rPr lang="he-IL" altLang="en-US" smtClean="0"/>
              <a:pPr/>
              <a:t>36</a:t>
            </a:fld>
            <a:endParaRPr lang="en-US" altLang="en-US" smtClean="0"/>
          </a:p>
        </p:txBody>
      </p:sp>
      <p:pic>
        <p:nvPicPr>
          <p:cNvPr id="79875" name="Picture 2" descr="racec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81375" y="2384425"/>
            <a:ext cx="3251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76" name="Rectangle 3"/>
          <p:cNvSpPr>
            <a:spLocks noChangeArrowheads="1"/>
          </p:cNvSpPr>
          <p:nvPr/>
        </p:nvSpPr>
        <p:spPr bwMode="auto">
          <a:xfrm>
            <a:off x="4397375" y="3184525"/>
            <a:ext cx="812800" cy="457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79877" name="Rectangle 4"/>
          <p:cNvSpPr>
            <a:spLocks noChangeArrowheads="1"/>
          </p:cNvSpPr>
          <p:nvPr/>
        </p:nvSpPr>
        <p:spPr bwMode="auto">
          <a:xfrm>
            <a:off x="5514975" y="2441575"/>
            <a:ext cx="812800" cy="457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79878" name="Rectangle 5"/>
          <p:cNvSpPr>
            <a:spLocks noChangeArrowheads="1"/>
          </p:cNvSpPr>
          <p:nvPr/>
        </p:nvSpPr>
        <p:spPr bwMode="auto">
          <a:xfrm>
            <a:off x="3584575" y="2441575"/>
            <a:ext cx="812800" cy="457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79879" name="Text Box 6"/>
          <p:cNvSpPr txBox="1">
            <a:spLocks noChangeArrowheads="1"/>
          </p:cNvSpPr>
          <p:nvPr/>
        </p:nvSpPr>
        <p:spPr bwMode="auto">
          <a:xfrm>
            <a:off x="1755775" y="1584325"/>
            <a:ext cx="5073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800">
                <a:latin typeface="Arial" pitchFamily="34" charset="0"/>
              </a:rPr>
              <a:t>Local Smoothness Assumption</a:t>
            </a:r>
            <a:endParaRPr lang="en-US" sz="2800">
              <a:latin typeface="Arial" pitchFamily="34" charset="0"/>
            </a:endParaRPr>
          </a:p>
        </p:txBody>
      </p:sp>
      <p:sp>
        <p:nvSpPr>
          <p:cNvPr id="79880" name="Text Box 7"/>
          <p:cNvSpPr txBox="1">
            <a:spLocks noChangeArrowheads="1"/>
          </p:cNvSpPr>
          <p:nvPr/>
        </p:nvSpPr>
        <p:spPr bwMode="auto">
          <a:xfrm>
            <a:off x="1755775" y="4556125"/>
            <a:ext cx="4911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</a:rPr>
              <a:t>Perform Optical Flow Computation locally.</a:t>
            </a:r>
          </a:p>
        </p:txBody>
      </p:sp>
      <p:sp>
        <p:nvSpPr>
          <p:cNvPr id="79881" name="Line 8"/>
          <p:cNvSpPr>
            <a:spLocks noChangeShapeType="1"/>
          </p:cNvSpPr>
          <p:nvPr/>
        </p:nvSpPr>
        <p:spPr bwMode="auto">
          <a:xfrm>
            <a:off x="5006975" y="3470275"/>
            <a:ext cx="2336800" cy="35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82" name="Line 9"/>
          <p:cNvSpPr>
            <a:spLocks noChangeShapeType="1"/>
          </p:cNvSpPr>
          <p:nvPr/>
        </p:nvSpPr>
        <p:spPr bwMode="auto">
          <a:xfrm>
            <a:off x="5921375" y="2670175"/>
            <a:ext cx="182880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83" name="Line 10"/>
          <p:cNvSpPr>
            <a:spLocks noChangeShapeType="1"/>
          </p:cNvSpPr>
          <p:nvPr/>
        </p:nvSpPr>
        <p:spPr bwMode="auto">
          <a:xfrm flipH="1">
            <a:off x="2365375" y="2670175"/>
            <a:ext cx="1422400" cy="57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84" name="Text Box 11"/>
          <p:cNvSpPr txBox="1">
            <a:spLocks noChangeArrowheads="1"/>
          </p:cNvSpPr>
          <p:nvPr/>
        </p:nvSpPr>
        <p:spPr bwMode="auto">
          <a:xfrm>
            <a:off x="1233488" y="2555875"/>
            <a:ext cx="8747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</a:rPr>
              <a:t>(u</a:t>
            </a:r>
            <a:r>
              <a:rPr lang="en-US" sz="2000" baseline="-25000">
                <a:latin typeface="Arial" pitchFamily="34" charset="0"/>
              </a:rPr>
              <a:t>1</a:t>
            </a:r>
            <a:r>
              <a:rPr lang="en-US" sz="2000">
                <a:latin typeface="Arial" pitchFamily="34" charset="0"/>
              </a:rPr>
              <a:t>,v</a:t>
            </a:r>
            <a:r>
              <a:rPr lang="en-US" sz="2000" baseline="-25000">
                <a:latin typeface="Arial" pitchFamily="34" charset="0"/>
              </a:rPr>
              <a:t>1</a:t>
            </a:r>
            <a:r>
              <a:rPr lang="en-US" sz="2000">
                <a:latin typeface="Arial" pitchFamily="34" charset="0"/>
              </a:rPr>
              <a:t>)</a:t>
            </a:r>
          </a:p>
        </p:txBody>
      </p:sp>
      <p:sp>
        <p:nvSpPr>
          <p:cNvPr id="79885" name="Text Box 12"/>
          <p:cNvSpPr txBox="1">
            <a:spLocks noChangeArrowheads="1"/>
          </p:cNvSpPr>
          <p:nvPr/>
        </p:nvSpPr>
        <p:spPr bwMode="auto">
          <a:xfrm>
            <a:off x="7735888" y="2784475"/>
            <a:ext cx="8747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</a:rPr>
              <a:t>(u</a:t>
            </a:r>
            <a:r>
              <a:rPr lang="en-US" sz="2000" baseline="-25000">
                <a:latin typeface="Arial" pitchFamily="34" charset="0"/>
              </a:rPr>
              <a:t>2</a:t>
            </a:r>
            <a:r>
              <a:rPr lang="en-US" sz="2000">
                <a:latin typeface="Arial" pitchFamily="34" charset="0"/>
              </a:rPr>
              <a:t>,v</a:t>
            </a:r>
            <a:r>
              <a:rPr lang="en-US" sz="2000" baseline="-25000">
                <a:latin typeface="Arial" pitchFamily="34" charset="0"/>
              </a:rPr>
              <a:t>2</a:t>
            </a:r>
            <a:r>
              <a:rPr lang="en-US" sz="2000">
                <a:latin typeface="Arial" pitchFamily="34" charset="0"/>
              </a:rPr>
              <a:t>)</a:t>
            </a:r>
          </a:p>
        </p:txBody>
      </p:sp>
      <p:sp>
        <p:nvSpPr>
          <p:cNvPr id="79886" name="Text Box 13"/>
          <p:cNvSpPr txBox="1">
            <a:spLocks noChangeArrowheads="1"/>
          </p:cNvSpPr>
          <p:nvPr/>
        </p:nvSpPr>
        <p:spPr bwMode="auto">
          <a:xfrm>
            <a:off x="7329488" y="3656013"/>
            <a:ext cx="8747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</a:rPr>
              <a:t>(u</a:t>
            </a:r>
            <a:r>
              <a:rPr lang="en-US" sz="2000" baseline="-25000">
                <a:latin typeface="Arial" pitchFamily="34" charset="0"/>
              </a:rPr>
              <a:t>3</a:t>
            </a:r>
            <a:r>
              <a:rPr lang="en-US" sz="2000">
                <a:latin typeface="Arial" pitchFamily="34" charset="0"/>
              </a:rPr>
              <a:t>,v</a:t>
            </a:r>
            <a:r>
              <a:rPr lang="en-US" sz="2000" baseline="-25000">
                <a:latin typeface="Arial" pitchFamily="34" charset="0"/>
              </a:rPr>
              <a:t>3</a:t>
            </a:r>
            <a:r>
              <a:rPr lang="en-US" sz="2000">
                <a:latin typeface="Arial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1268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D3B27C1-22D7-4679-A7E4-8EEE0262EC0F}" type="slidenum">
              <a:rPr lang="he-IL" altLang="en-US" smtClean="0"/>
              <a:pPr/>
              <a:t>37</a:t>
            </a:fld>
            <a:endParaRPr lang="en-US" altLang="en-US" smtClean="0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Local Constant Flow</a:t>
            </a:r>
            <a:endParaRPr lang="en-GB" smtClean="0"/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178800" cy="41719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mtClean="0"/>
              <a:t>The</a:t>
            </a:r>
            <a:r>
              <a:rPr lang="en-US" smtClean="0">
                <a:solidFill>
                  <a:srgbClr val="990099"/>
                </a:solidFill>
              </a:rPr>
              <a:t> </a:t>
            </a:r>
            <a:r>
              <a:rPr lang="en-US" smtClean="0"/>
              <a:t>basic equation: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  <a:p>
            <a:pPr>
              <a:buFont typeface="Wingdings" pitchFamily="2" charset="2"/>
              <a:buNone/>
            </a:pPr>
            <a:endParaRPr lang="en-US" smtClean="0">
              <a:solidFill>
                <a:srgbClr val="990099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smtClean="0"/>
              <a:t>In a matrix notation: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</p:txBody>
      </p:sp>
      <p:graphicFrame>
        <p:nvGraphicFramePr>
          <p:cNvPr id="7147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1978432"/>
              </p:ext>
            </p:extLst>
          </p:nvPr>
        </p:nvGraphicFramePr>
        <p:xfrm>
          <a:off x="544513" y="2819400"/>
          <a:ext cx="77978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30" name="משוואה" r:id="rId4" imgW="3035160" imgH="241200" progId="Equation.3">
                  <p:embed/>
                </p:oleObj>
              </mc:Choice>
              <mc:Fallback>
                <p:oleObj name="משוואה" r:id="rId4" imgW="30351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513" y="2819400"/>
                        <a:ext cx="7797800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4757" name="Object 5"/>
          <p:cNvGraphicFramePr>
            <a:graphicFrameLocks noChangeAspect="1"/>
          </p:cNvGraphicFramePr>
          <p:nvPr/>
        </p:nvGraphicFramePr>
        <p:xfrm>
          <a:off x="609600" y="4495800"/>
          <a:ext cx="6786563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31" name="Equation" r:id="rId6" imgW="2641320" imgH="482400" progId="Equation.3">
                  <p:embed/>
                </p:oleObj>
              </mc:Choice>
              <mc:Fallback>
                <p:oleObj name="Equation" r:id="rId6" imgW="26413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495800"/>
                        <a:ext cx="6786563" cy="1238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667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11FA94B-1B36-45DE-AB5E-63D66D2DE425}" type="slidenum">
              <a:rPr lang="he-IL" altLang="en-US" smtClean="0"/>
              <a:pPr/>
              <a:t>38</a:t>
            </a:fld>
            <a:endParaRPr lang="en-US" altLang="en-US" smtClean="0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Local Constant Flow</a:t>
            </a:r>
            <a:endParaRPr lang="en-GB" smtClean="0"/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3429000"/>
            <a:ext cx="8178800" cy="41719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mtClean="0">
                <a:solidFill>
                  <a:srgbClr val="990099"/>
                </a:solidFill>
              </a:rPr>
              <a:t>Assumption: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In a small neighborhood the motion is the same</a:t>
            </a:r>
            <a:endParaRPr lang="en-GB" smtClean="0"/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609600" y="1981200"/>
          <a:ext cx="6786563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54" name="Equation" r:id="rId4" imgW="2641320" imgH="482400" progId="Equation.3">
                  <p:embed/>
                </p:oleObj>
              </mc:Choice>
              <mc:Fallback>
                <p:oleObj name="Equation" r:id="rId4" imgW="26413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981200"/>
                        <a:ext cx="6786563" cy="1238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05" name="Object 5"/>
          <p:cNvGraphicFramePr>
            <a:graphicFrameLocks noChangeAspect="1"/>
          </p:cNvGraphicFramePr>
          <p:nvPr/>
        </p:nvGraphicFramePr>
        <p:xfrm>
          <a:off x="685800" y="5029200"/>
          <a:ext cx="5741988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55" name="Equation" r:id="rId6" imgW="2234880" imgH="457200" progId="Equation.3">
                  <p:embed/>
                </p:oleObj>
              </mc:Choice>
              <mc:Fallback>
                <p:oleObj name="Equation" r:id="rId6" imgW="22348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029200"/>
                        <a:ext cx="5741988" cy="1173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6457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03FE4B6-4F21-4CBC-8F8E-81A56D787808}" type="slidenum">
              <a:rPr lang="he-IL" altLang="en-US" smtClean="0"/>
              <a:pPr/>
              <a:t>39</a:t>
            </a:fld>
            <a:endParaRPr lang="en-US" altLang="en-US" smtClean="0"/>
          </a:p>
        </p:txBody>
      </p:sp>
      <p:sp>
        <p:nvSpPr>
          <p:cNvPr id="61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Local Constant Flow</a:t>
            </a:r>
            <a:endParaRPr lang="en-GB" smtClean="0"/>
          </a:p>
        </p:txBody>
      </p:sp>
      <p:sp>
        <p:nvSpPr>
          <p:cNvPr id="61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8178800" cy="41719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mtClean="0"/>
              <a:t>The same equations for a set of </a:t>
            </a:r>
            <a:r>
              <a:rPr lang="en-US" i="1" smtClean="0">
                <a:solidFill>
                  <a:srgbClr val="008000"/>
                </a:solidFill>
              </a:rPr>
              <a:t>k</a:t>
            </a:r>
            <a:r>
              <a:rPr lang="en-US" smtClean="0"/>
              <a:t> pixels:</a:t>
            </a:r>
            <a:endParaRPr lang="en-GB" smtClean="0"/>
          </a:p>
        </p:txBody>
      </p:sp>
      <p:graphicFrame>
        <p:nvGraphicFramePr>
          <p:cNvPr id="718852" name="Object 4"/>
          <p:cNvGraphicFramePr>
            <a:graphicFrameLocks noChangeAspect="1"/>
          </p:cNvGraphicFramePr>
          <p:nvPr/>
        </p:nvGraphicFramePr>
        <p:xfrm>
          <a:off x="762000" y="2362200"/>
          <a:ext cx="6591300" cy="189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204" name="Equation" r:id="rId4" imgW="2565360" imgH="736560" progId="Equation.3">
                  <p:embed/>
                </p:oleObj>
              </mc:Choice>
              <mc:Fallback>
                <p:oleObj name="Equation" r:id="rId4" imgW="2565360" imgH="736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362200"/>
                        <a:ext cx="6591300" cy="189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853" name="Object 5"/>
          <p:cNvGraphicFramePr>
            <a:graphicFrameLocks noChangeAspect="1"/>
          </p:cNvGraphicFramePr>
          <p:nvPr/>
        </p:nvGraphicFramePr>
        <p:xfrm>
          <a:off x="2667000" y="4267200"/>
          <a:ext cx="362267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205" name="Equation" r:id="rId6" imgW="1409400" imgH="203040" progId="Equation.3">
                  <p:embed/>
                </p:oleObj>
              </mc:Choice>
              <mc:Fallback>
                <p:oleObj name="Equation" r:id="rId6" imgW="14094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267200"/>
                        <a:ext cx="3622675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854" name="Object 6"/>
          <p:cNvGraphicFramePr>
            <a:graphicFrameLocks noChangeAspect="1"/>
          </p:cNvGraphicFramePr>
          <p:nvPr/>
        </p:nvGraphicFramePr>
        <p:xfrm>
          <a:off x="1905000" y="5029200"/>
          <a:ext cx="1663700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206" name="Equation" r:id="rId8" imgW="647640" imgH="457200" progId="Equation.3">
                  <p:embed/>
                </p:oleObj>
              </mc:Choice>
              <mc:Fallback>
                <p:oleObj name="Equation" r:id="rId8" imgW="6476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029200"/>
                        <a:ext cx="1663700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855" name="Object 7"/>
          <p:cNvGraphicFramePr>
            <a:graphicFrameLocks noChangeAspect="1"/>
          </p:cNvGraphicFramePr>
          <p:nvPr/>
        </p:nvGraphicFramePr>
        <p:xfrm>
          <a:off x="4953000" y="5029200"/>
          <a:ext cx="1795463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207" name="Equation" r:id="rId10" imgW="698400" imgH="457200" progId="Equation.3">
                  <p:embed/>
                </p:oleObj>
              </mc:Choice>
              <mc:Fallback>
                <p:oleObj name="Equation" r:id="rId10" imgW="698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5029200"/>
                        <a:ext cx="1795463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856" name="AutoShape 8"/>
          <p:cNvSpPr>
            <a:spLocks noChangeArrowheads="1"/>
          </p:cNvSpPr>
          <p:nvPr/>
        </p:nvSpPr>
        <p:spPr bwMode="auto">
          <a:xfrm>
            <a:off x="3810000" y="5486400"/>
            <a:ext cx="762000" cy="228600"/>
          </a:xfrm>
          <a:prstGeom prst="rightArrow">
            <a:avLst>
              <a:gd name="adj1" fmla="val 50000"/>
              <a:gd name="adj2" fmla="val 83333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718857" name="AutoShape 9"/>
          <p:cNvSpPr>
            <a:spLocks noChangeArrowheads="1"/>
          </p:cNvSpPr>
          <p:nvPr/>
        </p:nvSpPr>
        <p:spPr bwMode="auto">
          <a:xfrm>
            <a:off x="6477000" y="4267200"/>
            <a:ext cx="2209800" cy="990600"/>
          </a:xfrm>
          <a:prstGeom prst="wedgeRoundRectCallout">
            <a:avLst>
              <a:gd name="adj1" fmla="val -61278"/>
              <a:gd name="adj2" fmla="val 55611"/>
              <a:gd name="adj3" fmla="val 16667"/>
            </a:avLst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/>
            <a:endParaRPr lang="en-GB" b="1"/>
          </a:p>
        </p:txBody>
      </p:sp>
      <p:sp>
        <p:nvSpPr>
          <p:cNvPr id="718858" name="Text Box 10"/>
          <p:cNvSpPr txBox="1">
            <a:spLocks noChangeArrowheads="1"/>
          </p:cNvSpPr>
          <p:nvPr/>
        </p:nvSpPr>
        <p:spPr bwMode="auto">
          <a:xfrm>
            <a:off x="6705600" y="4419600"/>
            <a:ext cx="1905000" cy="822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Is there a problem?</a:t>
            </a:r>
            <a:endParaRPr lang="en-GB" b="1"/>
          </a:p>
        </p:txBody>
      </p:sp>
      <p:graphicFrame>
        <p:nvGraphicFramePr>
          <p:cNvPr id="2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5315495"/>
              </p:ext>
            </p:extLst>
          </p:nvPr>
        </p:nvGraphicFramePr>
        <p:xfrm>
          <a:off x="5475288" y="6124575"/>
          <a:ext cx="270986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208" name="משוואה" r:id="rId12" imgW="1054080" imgH="228600" progId="Equation.3">
                  <p:embed/>
                </p:oleObj>
              </mc:Choice>
              <mc:Fallback>
                <p:oleObj name="משוואה" r:id="rId12" imgW="10540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5288" y="6124575"/>
                        <a:ext cx="2709862" cy="5842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Straight Arrow Connector 14"/>
          <p:cNvCxnSpPr>
            <a:cxnSpLocks noChangeShapeType="1"/>
          </p:cNvCxnSpPr>
          <p:nvPr/>
        </p:nvCxnSpPr>
        <p:spPr bwMode="auto">
          <a:xfrm rot="16200000" flipH="1">
            <a:off x="6210300" y="5829300"/>
            <a:ext cx="304800" cy="228600"/>
          </a:xfrm>
          <a:prstGeom prst="straightConnector1">
            <a:avLst/>
          </a:prstGeom>
          <a:noFill/>
          <a:ln w="12700" cap="sq" algn="ctr">
            <a:solidFill>
              <a:srgbClr val="C00000"/>
            </a:solidFill>
            <a:round/>
            <a:headEnd type="none" w="sm" len="sm"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1659769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8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1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71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88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88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18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18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856" grpId="0" animBg="1"/>
      <p:bldP spid="718857" grpId="0" animBg="1"/>
      <p:bldP spid="71885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67E4FA8-F024-4195-AFA3-45289EA159A2}" type="slidenum">
              <a:rPr lang="he-IL" altLang="en-US" smtClean="0"/>
              <a:pPr/>
              <a:t>4</a:t>
            </a:fld>
            <a:endParaRPr lang="en-US" altLang="en-US" smtClean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Typical Quetions</a:t>
            </a:r>
            <a:endParaRPr lang="en-GB" smtClean="0"/>
          </a:p>
        </p:txBody>
      </p:sp>
      <p:sp>
        <p:nvSpPr>
          <p:cNvPr id="65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Segmentation: </a:t>
            </a:r>
          </a:p>
          <a:p>
            <a:pPr lvl="1"/>
            <a:r>
              <a:rPr lang="en-US" dirty="0" smtClean="0"/>
              <a:t>The region of each moving object</a:t>
            </a:r>
            <a:endParaRPr lang="en-US" dirty="0"/>
          </a:p>
          <a:p>
            <a:pPr lvl="1"/>
            <a:r>
              <a:rPr lang="en-GB" dirty="0" smtClean="0"/>
              <a:t>How many moving objects are there?</a:t>
            </a:r>
          </a:p>
          <a:p>
            <a:r>
              <a:rPr lang="en-US" altLang="he-IL" dirty="0" smtClean="0"/>
              <a:t>Object motion:</a:t>
            </a:r>
          </a:p>
          <a:p>
            <a:pPr lvl="1"/>
            <a:r>
              <a:rPr lang="en-GB" dirty="0" smtClean="0"/>
              <a:t>Direction in 2D/3D</a:t>
            </a:r>
          </a:p>
          <a:p>
            <a:pPr lvl="1"/>
            <a:r>
              <a:rPr lang="en-GB" dirty="0" smtClean="0"/>
              <a:t>Speed</a:t>
            </a:r>
            <a:endParaRPr lang="en-US" dirty="0" smtClean="0"/>
          </a:p>
          <a:p>
            <a:r>
              <a:rPr lang="en-US" altLang="he-IL" dirty="0" smtClean="0"/>
              <a:t>Ego motion recovery</a:t>
            </a:r>
          </a:p>
          <a:p>
            <a:r>
              <a:rPr lang="en-US" dirty="0" smtClean="0"/>
              <a:t>Rigidity?</a:t>
            </a:r>
          </a:p>
          <a:p>
            <a:endParaRPr lang="en-GB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6387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37AB470-3AFF-49A5-9A62-D10774BA5670}" type="slidenum">
              <a:rPr lang="he-IL" altLang="en-US" smtClean="0"/>
              <a:pPr/>
              <a:t>40</a:t>
            </a:fld>
            <a:endParaRPr lang="en-US" altLang="en-US" smtClean="0"/>
          </a:p>
        </p:txBody>
      </p:sp>
      <p:sp>
        <p:nvSpPr>
          <p:cNvPr id="71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Cases</a:t>
            </a:r>
            <a:endParaRPr lang="en-GB" smtClean="0"/>
          </a:p>
        </p:txBody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2600" y="2686050"/>
            <a:ext cx="8178800" cy="4171950"/>
          </a:xfrm>
        </p:spPr>
        <p:txBody>
          <a:bodyPr/>
          <a:lstStyle/>
          <a:p>
            <a:endParaRPr lang="en-US" dirty="0" smtClean="0"/>
          </a:p>
          <a:p>
            <a:pPr>
              <a:buFont typeface="Wingdings" pitchFamily="2" charset="2"/>
              <a:buNone/>
            </a:pPr>
            <a:r>
              <a:rPr lang="en-US" dirty="0" smtClean="0"/>
              <a:t>Let </a:t>
            </a:r>
            <a:r>
              <a:rPr lang="en-US" i="1" dirty="0" smtClean="0">
                <a:solidFill>
                  <a:srgbClr val="006600"/>
                </a:solidFill>
              </a:rPr>
              <a:t>C=A</a:t>
            </a:r>
            <a:r>
              <a:rPr lang="en-US" i="1" baseline="30000" dirty="0" smtClean="0">
                <a:solidFill>
                  <a:srgbClr val="006600"/>
                </a:solidFill>
              </a:rPr>
              <a:t>T</a:t>
            </a:r>
            <a:r>
              <a:rPr lang="en-US" i="1" dirty="0" smtClean="0">
                <a:solidFill>
                  <a:srgbClr val="006600"/>
                </a:solidFill>
              </a:rPr>
              <a:t>A</a:t>
            </a:r>
            <a:endParaRPr lang="en-US" i="1" dirty="0" smtClean="0">
              <a:solidFill>
                <a:srgbClr val="006600"/>
              </a:solidFill>
            </a:endParaRPr>
          </a:p>
          <a:p>
            <a:r>
              <a:rPr lang="en-GB" dirty="0" smtClean="0"/>
              <a:t>rank(</a:t>
            </a:r>
            <a:r>
              <a:rPr lang="en-GB" i="1" dirty="0" smtClean="0">
                <a:solidFill>
                  <a:srgbClr val="006600"/>
                </a:solidFill>
              </a:rPr>
              <a:t>C</a:t>
            </a:r>
            <a:r>
              <a:rPr lang="en-GB" dirty="0" smtClean="0"/>
              <a:t>) </a:t>
            </a:r>
            <a:r>
              <a:rPr lang="en-GB" dirty="0" smtClean="0"/>
              <a:t>= </a:t>
            </a:r>
            <a:r>
              <a:rPr lang="en-GB" i="1" dirty="0" smtClean="0">
                <a:solidFill>
                  <a:srgbClr val="006600"/>
                </a:solidFill>
              </a:rPr>
              <a:t>0</a:t>
            </a:r>
            <a:r>
              <a:rPr lang="en-GB" dirty="0" smtClean="0"/>
              <a:t> </a:t>
            </a:r>
            <a:r>
              <a:rPr lang="en-US" dirty="0" smtClean="0"/>
              <a:t> </a:t>
            </a:r>
            <a:r>
              <a:rPr lang="en-GB" dirty="0" smtClean="0"/>
              <a:t>blank wall problem</a:t>
            </a:r>
          </a:p>
          <a:p>
            <a:r>
              <a:rPr lang="en-GB" dirty="0" smtClean="0"/>
              <a:t>rank(</a:t>
            </a:r>
            <a:r>
              <a:rPr lang="en-GB" i="1" dirty="0" smtClean="0">
                <a:solidFill>
                  <a:srgbClr val="006600"/>
                </a:solidFill>
              </a:rPr>
              <a:t>C</a:t>
            </a:r>
            <a:r>
              <a:rPr lang="en-GB" dirty="0" smtClean="0"/>
              <a:t>) </a:t>
            </a:r>
            <a:r>
              <a:rPr lang="en-GB" dirty="0" smtClean="0"/>
              <a:t>= </a:t>
            </a:r>
            <a:r>
              <a:rPr lang="en-GB" i="1" dirty="0" smtClean="0">
                <a:solidFill>
                  <a:srgbClr val="006600"/>
                </a:solidFill>
              </a:rPr>
              <a:t>1</a:t>
            </a:r>
            <a:r>
              <a:rPr lang="en-GB" dirty="0" smtClean="0"/>
              <a:t> </a:t>
            </a:r>
            <a:r>
              <a:rPr lang="en-US" dirty="0" smtClean="0"/>
              <a:t> </a:t>
            </a:r>
            <a:r>
              <a:rPr lang="en-GB" dirty="0" smtClean="0"/>
              <a:t>aperture problem</a:t>
            </a:r>
          </a:p>
          <a:p>
            <a:r>
              <a:rPr lang="en-GB" dirty="0" smtClean="0"/>
              <a:t>rank(</a:t>
            </a:r>
            <a:r>
              <a:rPr lang="en-GB" i="1" dirty="0" smtClean="0">
                <a:solidFill>
                  <a:srgbClr val="006600"/>
                </a:solidFill>
              </a:rPr>
              <a:t>C</a:t>
            </a:r>
            <a:r>
              <a:rPr lang="en-GB" dirty="0" smtClean="0"/>
              <a:t>) </a:t>
            </a:r>
            <a:r>
              <a:rPr lang="en-GB" dirty="0" smtClean="0"/>
              <a:t>= </a:t>
            </a:r>
            <a:r>
              <a:rPr lang="en-GB" i="1" dirty="0" smtClean="0">
                <a:solidFill>
                  <a:srgbClr val="006600"/>
                </a:solidFill>
              </a:rPr>
              <a:t>2 </a:t>
            </a:r>
            <a:r>
              <a:rPr lang="en-US" i="1" dirty="0" smtClean="0">
                <a:solidFill>
                  <a:srgbClr val="006600"/>
                </a:solidFill>
              </a:rPr>
              <a:t> </a:t>
            </a:r>
            <a:r>
              <a:rPr lang="en-GB" dirty="0" smtClean="0"/>
              <a:t>enough texture – </a:t>
            </a:r>
            <a:r>
              <a:rPr lang="en-US" dirty="0" smtClean="0"/>
              <a:t>           			</a:t>
            </a:r>
            <a:r>
              <a:rPr lang="en-GB" dirty="0" smtClean="0"/>
              <a:t>good feature candidates</a:t>
            </a:r>
            <a:endParaRPr lang="en-US" dirty="0" smtClean="0"/>
          </a:p>
          <a:p>
            <a:endParaRPr lang="en-GB" dirty="0" smtClean="0"/>
          </a:p>
          <a:p>
            <a:endParaRPr lang="en-GB" dirty="0" smtClean="0"/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838200" y="1828800"/>
          <a:ext cx="1663700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144" name="Equation" r:id="rId4" imgW="647640" imgH="457200" progId="Equation.3">
                  <p:embed/>
                </p:oleObj>
              </mc:Choice>
              <mc:Fallback>
                <p:oleObj name="Equation" r:id="rId4" imgW="6476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828800"/>
                        <a:ext cx="1663700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2101" name="AutoShape 5"/>
          <p:cNvSpPr>
            <a:spLocks noChangeArrowheads="1"/>
          </p:cNvSpPr>
          <p:nvPr/>
        </p:nvSpPr>
        <p:spPr bwMode="auto">
          <a:xfrm>
            <a:off x="2743200" y="2286000"/>
            <a:ext cx="762000" cy="228600"/>
          </a:xfrm>
          <a:prstGeom prst="rightArrow">
            <a:avLst>
              <a:gd name="adj1" fmla="val 50000"/>
              <a:gd name="adj2" fmla="val 83333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he-IL"/>
          </a:p>
        </p:txBody>
      </p:sp>
      <p:graphicFrame>
        <p:nvGraphicFramePr>
          <p:cNvPr id="772102" name="Object 6"/>
          <p:cNvGraphicFramePr>
            <a:graphicFrameLocks noChangeAspect="1"/>
          </p:cNvGraphicFramePr>
          <p:nvPr/>
        </p:nvGraphicFramePr>
        <p:xfrm>
          <a:off x="3857625" y="1828800"/>
          <a:ext cx="2543175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145" name="Equation" r:id="rId6" imgW="990360" imgH="457200" progId="Equation.3">
                  <p:embed/>
                </p:oleObj>
              </mc:Choice>
              <mc:Fallback>
                <p:oleObj name="Equation" r:id="rId6" imgW="9903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25" y="1828800"/>
                        <a:ext cx="2543175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5943600" y="3041650"/>
            <a:ext cx="2420938" cy="774700"/>
            <a:chOff x="5943600" y="3041650"/>
            <a:chExt cx="2420938" cy="774700"/>
          </a:xfrm>
        </p:grpSpPr>
        <p:graphicFrame>
          <p:nvGraphicFramePr>
            <p:cNvPr id="772103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25762253"/>
                </p:ext>
              </p:extLst>
            </p:nvPr>
          </p:nvGraphicFramePr>
          <p:xfrm>
            <a:off x="6019800" y="3041650"/>
            <a:ext cx="2344738" cy="774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146" name="Equation" r:id="rId8" imgW="1688760" imgH="558720" progId="Equation.3">
                    <p:embed/>
                  </p:oleObj>
                </mc:Choice>
                <mc:Fallback>
                  <p:oleObj name="Equation" r:id="rId8" imgW="1688760" imgH="558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19800" y="3041650"/>
                          <a:ext cx="2344738" cy="774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TextBox 1"/>
            <p:cNvSpPr txBox="1"/>
            <p:nvPr/>
          </p:nvSpPr>
          <p:spPr>
            <a:xfrm>
              <a:off x="5943600" y="3171825"/>
              <a:ext cx="30480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6600"/>
                  </a:solidFill>
                </a:rPr>
                <a:t>C</a:t>
              </a:r>
              <a:endParaRPr lang="en-US" dirty="0">
                <a:solidFill>
                  <a:srgbClr val="0066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2569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2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72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7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7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7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7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2099" grpId="0" build="p"/>
      <p:bldP spid="77210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D443E01-B13B-4003-9C89-20E71B4BB20B}" type="slidenum">
              <a:rPr lang="he-IL" altLang="en-US" smtClean="0"/>
              <a:pPr/>
              <a:t>41</a:t>
            </a:fld>
            <a:endParaRPr lang="en-US" altLang="en-US" smtClean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Algorithm</a:t>
            </a:r>
            <a:endParaRPr lang="en-GB" smtClean="0"/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Smooth the image in the special domain</a:t>
            </a:r>
          </a:p>
          <a:p>
            <a:r>
              <a:rPr lang="en-US" dirty="0" smtClean="0"/>
              <a:t>Smooth the image in the temporal  domain</a:t>
            </a:r>
          </a:p>
          <a:p>
            <a:r>
              <a:rPr lang="en-US" dirty="0" smtClean="0"/>
              <a:t>For each pixel:</a:t>
            </a:r>
          </a:p>
          <a:p>
            <a:pPr lvl="1"/>
            <a:r>
              <a:rPr lang="en-US" dirty="0" smtClean="0"/>
              <a:t>Compute </a:t>
            </a:r>
            <a:r>
              <a:rPr lang="en-US" i="1" dirty="0" smtClean="0">
                <a:solidFill>
                  <a:srgbClr val="006600"/>
                </a:solidFill>
              </a:rPr>
              <a:t>A</a:t>
            </a:r>
            <a:r>
              <a:rPr lang="en-US" dirty="0" smtClean="0"/>
              <a:t> and </a:t>
            </a:r>
            <a:r>
              <a:rPr lang="en-US" i="1" dirty="0" smtClean="0">
                <a:solidFill>
                  <a:srgbClr val="006600"/>
                </a:solidFill>
              </a:rPr>
              <a:t>b</a:t>
            </a:r>
          </a:p>
          <a:p>
            <a:pPr lvl="1"/>
            <a:r>
              <a:rPr lang="en-US" dirty="0" smtClean="0"/>
              <a:t>Compute </a:t>
            </a:r>
            <a:r>
              <a:rPr lang="en-US" i="1" dirty="0" smtClean="0">
                <a:solidFill>
                  <a:srgbClr val="006600"/>
                </a:solidFill>
              </a:rPr>
              <a:t>C</a:t>
            </a:r>
            <a:endParaRPr lang="en-US" i="1" dirty="0" smtClean="0">
              <a:solidFill>
                <a:srgbClr val="006600"/>
              </a:solidFill>
            </a:endParaRPr>
          </a:p>
          <a:p>
            <a:pPr lvl="1"/>
            <a:r>
              <a:rPr lang="en-US" dirty="0" smtClean="0"/>
              <a:t>If </a:t>
            </a:r>
            <a:r>
              <a:rPr lang="en-US" dirty="0" smtClean="0"/>
              <a:t>rank(</a:t>
            </a:r>
            <a:r>
              <a:rPr lang="en-US" i="1" dirty="0" smtClean="0">
                <a:solidFill>
                  <a:srgbClr val="006600"/>
                </a:solidFill>
              </a:rPr>
              <a:t>C</a:t>
            </a:r>
            <a:r>
              <a:rPr lang="en-US" dirty="0" smtClean="0"/>
              <a:t>)=</a:t>
            </a:r>
            <a:r>
              <a:rPr lang="en-US" i="1" dirty="0" smtClean="0">
                <a:solidFill>
                  <a:srgbClr val="006600"/>
                </a:solidFill>
              </a:rPr>
              <a:t>2</a:t>
            </a:r>
            <a:r>
              <a:rPr lang="en-US" dirty="0" smtClean="0"/>
              <a:t>, compute </a:t>
            </a:r>
            <a:r>
              <a:rPr lang="en-US" i="1" dirty="0" smtClean="0">
                <a:solidFill>
                  <a:srgbClr val="006600"/>
                </a:solidFill>
              </a:rPr>
              <a:t>u</a:t>
            </a:r>
            <a:r>
              <a:rPr lang="en-US" dirty="0" smtClean="0">
                <a:solidFill>
                  <a:srgbClr val="006600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i="1" dirty="0" smtClean="0">
                <a:solidFill>
                  <a:srgbClr val="006600"/>
                </a:solidFill>
              </a:rPr>
              <a:t>v</a:t>
            </a:r>
            <a:r>
              <a:rPr lang="en-US" dirty="0" smtClean="0"/>
              <a:t>  by </a:t>
            </a:r>
            <a:endParaRPr lang="en-US" i="1" dirty="0" smtClean="0">
              <a:solidFill>
                <a:srgbClr val="FF0000"/>
              </a:solidFill>
            </a:endParaRPr>
          </a:p>
          <a:p>
            <a:endParaRPr lang="en-GB" dirty="0" smtClean="0"/>
          </a:p>
        </p:txBody>
      </p:sp>
      <p:graphicFrame>
        <p:nvGraphicFramePr>
          <p:cNvPr id="774148" name="Object 4"/>
          <p:cNvGraphicFramePr>
            <a:graphicFrameLocks noChangeAspect="1"/>
          </p:cNvGraphicFramePr>
          <p:nvPr/>
        </p:nvGraphicFramePr>
        <p:xfrm>
          <a:off x="6858000" y="4800600"/>
          <a:ext cx="1795463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84" name="Equation" r:id="rId4" imgW="698400" imgH="457200" progId="Equation.3">
                  <p:embed/>
                </p:oleObj>
              </mc:Choice>
              <mc:Fallback>
                <p:oleObj name="Equation" r:id="rId4" imgW="698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4800600"/>
                        <a:ext cx="1795463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4706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C4F4454-3B15-4059-AC06-A5113E75AAB0}" type="slidenum">
              <a:rPr lang="he-IL" altLang="en-US" smtClean="0"/>
              <a:pPr/>
              <a:t>42</a:t>
            </a:fld>
            <a:endParaRPr lang="en-US" altLang="en-US" smtClean="0"/>
          </a:p>
        </p:txBody>
      </p:sp>
      <p:sp>
        <p:nvSpPr>
          <p:cNvPr id="92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Modification</a:t>
            </a:r>
            <a:endParaRPr lang="en-GB" dirty="0" smtClean="0"/>
          </a:p>
        </p:txBody>
      </p:sp>
      <p:sp>
        <p:nvSpPr>
          <p:cNvPr id="92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85950"/>
            <a:ext cx="8229600" cy="1924050"/>
          </a:xfrm>
        </p:spPr>
        <p:txBody>
          <a:bodyPr/>
          <a:lstStyle/>
          <a:p>
            <a:r>
              <a:rPr lang="en-US" dirty="0" smtClean="0"/>
              <a:t>Weighted list square:</a:t>
            </a:r>
            <a:endParaRPr lang="en-GB" dirty="0" smtClean="0"/>
          </a:p>
        </p:txBody>
      </p:sp>
      <p:graphicFrame>
        <p:nvGraphicFramePr>
          <p:cNvPr id="776196" name="Object 4"/>
          <p:cNvGraphicFramePr>
            <a:graphicFrameLocks noChangeAspect="1"/>
          </p:cNvGraphicFramePr>
          <p:nvPr/>
        </p:nvGraphicFramePr>
        <p:xfrm>
          <a:off x="838200" y="2667000"/>
          <a:ext cx="1663700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32" name="Equation" r:id="rId4" imgW="647640" imgH="457200" progId="Equation.3">
                  <p:embed/>
                </p:oleObj>
              </mc:Choice>
              <mc:Fallback>
                <p:oleObj name="Equation" r:id="rId4" imgW="6476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667000"/>
                        <a:ext cx="1663700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6197" name="AutoShape 5"/>
          <p:cNvSpPr>
            <a:spLocks noChangeArrowheads="1"/>
          </p:cNvSpPr>
          <p:nvPr/>
        </p:nvSpPr>
        <p:spPr bwMode="auto">
          <a:xfrm>
            <a:off x="2667000" y="3124200"/>
            <a:ext cx="457200" cy="1524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he-IL"/>
          </a:p>
        </p:txBody>
      </p:sp>
      <p:graphicFrame>
        <p:nvGraphicFramePr>
          <p:cNvPr id="776198" name="Object 6"/>
          <p:cNvGraphicFramePr>
            <a:graphicFrameLocks noChangeAspect="1"/>
          </p:cNvGraphicFramePr>
          <p:nvPr/>
        </p:nvGraphicFramePr>
        <p:xfrm>
          <a:off x="3276600" y="2667000"/>
          <a:ext cx="2217738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33" name="Equation" r:id="rId6" imgW="863280" imgH="457200" progId="Equation.3">
                  <p:embed/>
                </p:oleObj>
              </mc:Choice>
              <mc:Fallback>
                <p:oleObj name="Equation" r:id="rId6" imgW="8632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667000"/>
                        <a:ext cx="2217738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6200" name="Rectangle 8"/>
          <p:cNvSpPr>
            <a:spLocks noChangeArrowheads="1"/>
          </p:cNvSpPr>
          <p:nvPr/>
        </p:nvSpPr>
        <p:spPr bwMode="auto">
          <a:xfrm>
            <a:off x="609600" y="3962400"/>
            <a:ext cx="822960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990099"/>
              </a:buClr>
              <a:buFont typeface="Wingdings" pitchFamily="2" charset="2"/>
              <a:buChar char="§"/>
            </a:pPr>
            <a:r>
              <a:rPr kumimoji="1" lang="en-US" sz="3200">
                <a:solidFill>
                  <a:srgbClr val="003399"/>
                </a:solidFill>
                <a:latin typeface="Tahoma" pitchFamily="34" charset="0"/>
              </a:rPr>
              <a:t>Where</a:t>
            </a:r>
            <a:r>
              <a:rPr kumimoji="1" lang="en-US" sz="3200">
                <a:solidFill>
                  <a:srgbClr val="006600"/>
                </a:solidFill>
                <a:latin typeface="Tahoma" pitchFamily="34" charset="0"/>
              </a:rPr>
              <a:t> W </a:t>
            </a:r>
            <a:r>
              <a:rPr kumimoji="1" lang="en-US" sz="3200">
                <a:solidFill>
                  <a:srgbClr val="003399"/>
                </a:solidFill>
                <a:latin typeface="Tahoma" pitchFamily="34" charset="0"/>
              </a:rPr>
              <a:t>is a weight matrix</a:t>
            </a:r>
            <a:endParaRPr kumimoji="1" lang="en-GB" sz="3200">
              <a:solidFill>
                <a:srgbClr val="003399"/>
              </a:solidFill>
              <a:latin typeface="Tahoma" pitchFamily="34" charset="0"/>
            </a:endParaRPr>
          </a:p>
        </p:txBody>
      </p:sp>
      <p:graphicFrame>
        <p:nvGraphicFramePr>
          <p:cNvPr id="776201" name="Object 9"/>
          <p:cNvGraphicFramePr>
            <a:graphicFrameLocks noChangeAspect="1"/>
          </p:cNvGraphicFramePr>
          <p:nvPr/>
        </p:nvGraphicFramePr>
        <p:xfrm>
          <a:off x="6553200" y="3886200"/>
          <a:ext cx="14478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34" name="Equation" r:id="rId8" imgW="1257120" imgH="939600" progId="Equation.3">
                  <p:embed/>
                </p:oleObj>
              </mc:Choice>
              <mc:Fallback>
                <p:oleObj name="Equation" r:id="rId8" imgW="125712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3886200"/>
                        <a:ext cx="14478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76202" name="Rectangle 10"/>
              <p:cNvSpPr>
                <a:spLocks noChangeArrowheads="1"/>
              </p:cNvSpPr>
              <p:nvPr/>
            </p:nvSpPr>
            <p:spPr bwMode="auto">
              <a:xfrm>
                <a:off x="685800" y="4933950"/>
                <a:ext cx="8229600" cy="19240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342900" indent="-342900">
                  <a:spcBef>
                    <a:spcPct val="20000"/>
                  </a:spcBef>
                  <a:buClr>
                    <a:srgbClr val="990099"/>
                  </a:buClr>
                  <a:buFont typeface="Wingdings" pitchFamily="2" charset="2"/>
                  <a:buChar char="§"/>
                </a:pPr>
                <a:r>
                  <a:rPr kumimoji="1" lang="en-US" sz="3200" dirty="0" smtClean="0">
                    <a:solidFill>
                      <a:srgbClr val="003399"/>
                    </a:solidFill>
                    <a:latin typeface="Tahoma" pitchFamily="34" charset="0"/>
                  </a:rPr>
                  <a:t>In this case: </a:t>
                </a:r>
                <a14:m>
                  <m:oMath xmlns:m="http://schemas.openxmlformats.org/officeDocument/2006/math">
                    <m:r>
                      <a:rPr kumimoji="1" lang="en-US" sz="3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kumimoji="1" lang="en-US" sz="3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sz="3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sz="3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kumimoji="1" lang="en-US" sz="3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kumimoji="1" lang="en-US" sz="3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𝑊𝐴</m:t>
                    </m:r>
                  </m:oMath>
                </a14:m>
                <a:r>
                  <a:rPr kumimoji="1" lang="en-US" sz="3200" dirty="0" smtClean="0">
                    <a:solidFill>
                      <a:srgbClr val="003399"/>
                    </a:solidFill>
                    <a:latin typeface="Tahoma" pitchFamily="34" charset="0"/>
                  </a:rPr>
                  <a:t> </a:t>
                </a:r>
                <a:endParaRPr kumimoji="1" lang="en-GB" sz="3200" dirty="0">
                  <a:solidFill>
                    <a:srgbClr val="003399"/>
                  </a:solidFill>
                  <a:latin typeface="Tahoma" pitchFamily="34" charset="0"/>
                </a:endParaRPr>
              </a:p>
            </p:txBody>
          </p:sp>
        </mc:Choice>
        <mc:Fallback>
          <p:sp>
            <p:nvSpPr>
              <p:cNvPr id="776202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4933950"/>
                <a:ext cx="8229600" cy="1924050"/>
              </a:xfrm>
              <a:prstGeom prst="rect">
                <a:avLst/>
              </a:prstGeom>
              <a:blipFill rotWithShape="0">
                <a:blip r:embed="rId10"/>
                <a:stretch>
                  <a:fillRect l="-1704" t="-443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613776"/>
              </p:ext>
            </p:extLst>
          </p:nvPr>
        </p:nvGraphicFramePr>
        <p:xfrm>
          <a:off x="6553200" y="1808735"/>
          <a:ext cx="3921793" cy="1124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35" name="Equation" r:id="rId11" imgW="2565360" imgH="736560" progId="Equation.3">
                  <p:embed/>
                </p:oleObj>
              </mc:Choice>
              <mc:Fallback>
                <p:oleObj name="Equation" r:id="rId11" imgW="2565360" imgH="736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1808735"/>
                        <a:ext cx="3921793" cy="11249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8651206" y="1524000"/>
            <a:ext cx="2321594" cy="207645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 (Hebrew)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5888288" y="2110085"/>
                <a:ext cx="7896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dirty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>
                  <a:solidFill>
                    <a:srgbClr val="006600"/>
                  </a:solidFill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8288" y="2110085"/>
                <a:ext cx="789656" cy="461665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424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6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76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76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76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619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FBAA113-3CEF-4444-A649-643F67C5A940}" type="slidenum">
              <a:rPr lang="he-IL" altLang="en-US" smtClean="0"/>
              <a:pPr/>
              <a:t>43</a:t>
            </a:fld>
            <a:endParaRPr lang="en-US" altLang="en-US" smtClean="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Textured area</a:t>
            </a:r>
          </a:p>
        </p:txBody>
      </p:sp>
      <p:pic>
        <p:nvPicPr>
          <p:cNvPr id="10245" name="Picture 3" descr="im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2133600"/>
            <a:ext cx="2741613" cy="205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6" name="Picture 4" descr="zoomin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60900" y="1827213"/>
            <a:ext cx="2514600" cy="188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247" name="Group 5"/>
          <p:cNvGrpSpPr>
            <a:grpSpLocks/>
          </p:cNvGrpSpPr>
          <p:nvPr/>
        </p:nvGrpSpPr>
        <p:grpSpPr bwMode="auto">
          <a:xfrm>
            <a:off x="2971800" y="3429000"/>
            <a:ext cx="266700" cy="292100"/>
            <a:chOff x="488" y="3656"/>
            <a:chExt cx="168" cy="184"/>
          </a:xfrm>
        </p:grpSpPr>
        <p:sp>
          <p:nvSpPr>
            <p:cNvPr id="10248" name="Line 6"/>
            <p:cNvSpPr>
              <a:spLocks noChangeShapeType="1"/>
            </p:cNvSpPr>
            <p:nvPr/>
          </p:nvSpPr>
          <p:spPr bwMode="auto">
            <a:xfrm>
              <a:off x="568" y="3656"/>
              <a:ext cx="0" cy="184"/>
            </a:xfrm>
            <a:prstGeom prst="line">
              <a:avLst/>
            </a:prstGeom>
            <a:noFill/>
            <a:ln w="12700" cap="sq">
              <a:solidFill>
                <a:srgbClr val="33CCFF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49" name="Line 7"/>
            <p:cNvSpPr>
              <a:spLocks noChangeShapeType="1"/>
            </p:cNvSpPr>
            <p:nvPr/>
          </p:nvSpPr>
          <p:spPr bwMode="auto">
            <a:xfrm>
              <a:off x="488" y="3744"/>
              <a:ext cx="168" cy="0"/>
            </a:xfrm>
            <a:prstGeom prst="line">
              <a:avLst/>
            </a:prstGeom>
            <a:noFill/>
            <a:ln w="12700" cap="sq">
              <a:solidFill>
                <a:srgbClr val="33CCFF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074737" y="4871679"/>
            <a:ext cx="2420938" cy="774700"/>
            <a:chOff x="5943600" y="3041650"/>
            <a:chExt cx="2420938" cy="774700"/>
          </a:xfrm>
        </p:grpSpPr>
        <p:graphicFrame>
          <p:nvGraphicFramePr>
            <p:cNvPr id="11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57838642"/>
                </p:ext>
              </p:extLst>
            </p:nvPr>
          </p:nvGraphicFramePr>
          <p:xfrm>
            <a:off x="6019800" y="3041650"/>
            <a:ext cx="2344738" cy="774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132" name="Equation" r:id="rId6" imgW="1688760" imgH="558720" progId="Equation.3">
                    <p:embed/>
                  </p:oleObj>
                </mc:Choice>
                <mc:Fallback>
                  <p:oleObj name="Equation" r:id="rId6" imgW="1688760" imgH="558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19800" y="3041650"/>
                          <a:ext cx="2344738" cy="774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TextBox 11"/>
            <p:cNvSpPr txBox="1"/>
            <p:nvPr/>
          </p:nvSpPr>
          <p:spPr>
            <a:xfrm>
              <a:off x="5943600" y="3171825"/>
              <a:ext cx="30480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6600"/>
                  </a:solidFill>
                </a:rPr>
                <a:t>C</a:t>
              </a:r>
              <a:endParaRPr lang="en-US" dirty="0">
                <a:solidFill>
                  <a:srgbClr val="0066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514597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3B4400D-1D7F-4C58-ADED-87E7873169D6}" type="slidenum">
              <a:rPr lang="he-IL" altLang="en-US" smtClean="0"/>
              <a:pPr/>
              <a:t>44</a:t>
            </a:fld>
            <a:endParaRPr lang="en-US" altLang="en-US" smtClean="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Edge</a:t>
            </a:r>
          </a:p>
        </p:txBody>
      </p:sp>
      <p:pic>
        <p:nvPicPr>
          <p:cNvPr id="11269" name="Picture 3" descr="im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2057400"/>
            <a:ext cx="2741613" cy="205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0" name="Picture 4" descr="zoomin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60900" y="1827213"/>
            <a:ext cx="251460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271" name="Group 5"/>
          <p:cNvGrpSpPr>
            <a:grpSpLocks/>
          </p:cNvGrpSpPr>
          <p:nvPr/>
        </p:nvGrpSpPr>
        <p:grpSpPr bwMode="auto">
          <a:xfrm>
            <a:off x="2971800" y="2438400"/>
            <a:ext cx="266700" cy="292100"/>
            <a:chOff x="488" y="3656"/>
            <a:chExt cx="168" cy="184"/>
          </a:xfrm>
        </p:grpSpPr>
        <p:sp>
          <p:nvSpPr>
            <p:cNvPr id="11272" name="Line 6"/>
            <p:cNvSpPr>
              <a:spLocks noChangeShapeType="1"/>
            </p:cNvSpPr>
            <p:nvPr/>
          </p:nvSpPr>
          <p:spPr bwMode="auto">
            <a:xfrm>
              <a:off x="568" y="3656"/>
              <a:ext cx="0" cy="184"/>
            </a:xfrm>
            <a:prstGeom prst="line">
              <a:avLst/>
            </a:prstGeom>
            <a:noFill/>
            <a:ln w="12700" cap="sq">
              <a:solidFill>
                <a:srgbClr val="33CCFF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73" name="Line 7"/>
            <p:cNvSpPr>
              <a:spLocks noChangeShapeType="1"/>
            </p:cNvSpPr>
            <p:nvPr/>
          </p:nvSpPr>
          <p:spPr bwMode="auto">
            <a:xfrm>
              <a:off x="488" y="3744"/>
              <a:ext cx="168" cy="0"/>
            </a:xfrm>
            <a:prstGeom prst="line">
              <a:avLst/>
            </a:prstGeom>
            <a:noFill/>
            <a:ln w="12700" cap="sq">
              <a:solidFill>
                <a:srgbClr val="33CCFF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371600" y="4663730"/>
            <a:ext cx="2420938" cy="774700"/>
            <a:chOff x="5943600" y="3041650"/>
            <a:chExt cx="2420938" cy="774700"/>
          </a:xfrm>
        </p:grpSpPr>
        <p:graphicFrame>
          <p:nvGraphicFramePr>
            <p:cNvPr id="11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57838642"/>
                </p:ext>
              </p:extLst>
            </p:nvPr>
          </p:nvGraphicFramePr>
          <p:xfrm>
            <a:off x="6019800" y="3041650"/>
            <a:ext cx="2344738" cy="774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156" name="Equation" r:id="rId6" imgW="1688760" imgH="558720" progId="Equation.3">
                    <p:embed/>
                  </p:oleObj>
                </mc:Choice>
                <mc:Fallback>
                  <p:oleObj name="Equation" r:id="rId6" imgW="1688760" imgH="558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19800" y="3041650"/>
                          <a:ext cx="2344738" cy="774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TextBox 11"/>
            <p:cNvSpPr txBox="1"/>
            <p:nvPr/>
          </p:nvSpPr>
          <p:spPr>
            <a:xfrm>
              <a:off x="5943600" y="3171825"/>
              <a:ext cx="30480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6600"/>
                  </a:solidFill>
                </a:rPr>
                <a:t>C</a:t>
              </a:r>
              <a:endParaRPr lang="en-US" dirty="0">
                <a:solidFill>
                  <a:srgbClr val="0066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805363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9F8EFBC-9AF5-431E-A9E8-C7D5606019D7}" type="slidenum">
              <a:rPr lang="he-IL" altLang="en-US" smtClean="0"/>
              <a:pPr/>
              <a:t>45</a:t>
            </a:fld>
            <a:endParaRPr lang="en-US" altLang="en-US" smtClean="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Homogeneous area</a:t>
            </a:r>
          </a:p>
        </p:txBody>
      </p:sp>
      <p:pic>
        <p:nvPicPr>
          <p:cNvPr id="12293" name="Picture 3" descr="im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2895600"/>
            <a:ext cx="2741613" cy="205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4" name="Picture 4" descr="zoomin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81525" y="1849438"/>
            <a:ext cx="251460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295" name="Group 5"/>
          <p:cNvGrpSpPr>
            <a:grpSpLocks/>
          </p:cNvGrpSpPr>
          <p:nvPr/>
        </p:nvGrpSpPr>
        <p:grpSpPr bwMode="auto">
          <a:xfrm>
            <a:off x="1295400" y="3594100"/>
            <a:ext cx="266700" cy="292100"/>
            <a:chOff x="488" y="3656"/>
            <a:chExt cx="168" cy="184"/>
          </a:xfrm>
        </p:grpSpPr>
        <p:sp>
          <p:nvSpPr>
            <p:cNvPr id="12296" name="Line 6"/>
            <p:cNvSpPr>
              <a:spLocks noChangeShapeType="1"/>
            </p:cNvSpPr>
            <p:nvPr/>
          </p:nvSpPr>
          <p:spPr bwMode="auto">
            <a:xfrm>
              <a:off x="568" y="3656"/>
              <a:ext cx="0" cy="184"/>
            </a:xfrm>
            <a:prstGeom prst="line">
              <a:avLst/>
            </a:prstGeom>
            <a:noFill/>
            <a:ln w="12700" cap="sq">
              <a:solidFill>
                <a:srgbClr val="33CCFF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297" name="Line 7"/>
            <p:cNvSpPr>
              <a:spLocks noChangeShapeType="1"/>
            </p:cNvSpPr>
            <p:nvPr/>
          </p:nvSpPr>
          <p:spPr bwMode="auto">
            <a:xfrm>
              <a:off x="488" y="3744"/>
              <a:ext cx="168" cy="0"/>
            </a:xfrm>
            <a:prstGeom prst="line">
              <a:avLst/>
            </a:prstGeom>
            <a:noFill/>
            <a:ln w="12700" cap="sq">
              <a:solidFill>
                <a:srgbClr val="33CCFF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076712" y="5172869"/>
            <a:ext cx="2420938" cy="774700"/>
            <a:chOff x="5943600" y="3041650"/>
            <a:chExt cx="2420938" cy="774700"/>
          </a:xfrm>
        </p:grpSpPr>
        <p:graphicFrame>
          <p:nvGraphicFramePr>
            <p:cNvPr id="11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57838642"/>
                </p:ext>
              </p:extLst>
            </p:nvPr>
          </p:nvGraphicFramePr>
          <p:xfrm>
            <a:off x="6019800" y="3041650"/>
            <a:ext cx="2344738" cy="774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180" name="Equation" r:id="rId6" imgW="1688760" imgH="558720" progId="Equation.3">
                    <p:embed/>
                  </p:oleObj>
                </mc:Choice>
                <mc:Fallback>
                  <p:oleObj name="Equation" r:id="rId6" imgW="1688760" imgH="558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19800" y="3041650"/>
                          <a:ext cx="2344738" cy="774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TextBox 11"/>
            <p:cNvSpPr txBox="1"/>
            <p:nvPr/>
          </p:nvSpPr>
          <p:spPr>
            <a:xfrm>
              <a:off x="5943600" y="3171825"/>
              <a:ext cx="30480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6600"/>
                  </a:solidFill>
                </a:rPr>
                <a:t>C</a:t>
              </a:r>
              <a:endParaRPr lang="en-US" dirty="0">
                <a:solidFill>
                  <a:srgbClr val="0066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878863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Modification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Replace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by Convolution with Gaussian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639" t="-20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BAF89D1-727C-46BB-937B-A091C829F944}" type="slidenum">
              <a:rPr lang="he-IL" altLang="en-US" smtClean="0"/>
              <a:pPr>
                <a:defRPr/>
              </a:pPr>
              <a:t>46</a:t>
            </a:fld>
            <a:endParaRPr lang="en-US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3352800" y="2895600"/>
            <a:ext cx="2420938" cy="774700"/>
            <a:chOff x="1752600" y="2620668"/>
            <a:chExt cx="2420938" cy="774700"/>
          </a:xfrm>
        </p:grpSpPr>
        <p:graphicFrame>
          <p:nvGraphicFramePr>
            <p:cNvPr id="6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4816217"/>
                </p:ext>
              </p:extLst>
            </p:nvPr>
          </p:nvGraphicFramePr>
          <p:xfrm>
            <a:off x="1828800" y="2620668"/>
            <a:ext cx="2344738" cy="774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332" name="Equation" r:id="rId4" imgW="1688760" imgH="558720" progId="Equation.3">
                    <p:embed/>
                  </p:oleObj>
                </mc:Choice>
                <mc:Fallback>
                  <p:oleObj name="Equation" r:id="rId4" imgW="1688760" imgH="558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8800" y="2620668"/>
                          <a:ext cx="2344738" cy="774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1752600" y="2777185"/>
              <a:ext cx="30480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6600"/>
                  </a:solidFill>
                </a:rPr>
                <a:t>C</a:t>
              </a:r>
              <a:endParaRPr lang="en-US" dirty="0">
                <a:solidFill>
                  <a:srgbClr val="006600"/>
                </a:solidFill>
              </a:endParaRPr>
            </a:p>
          </p:txBody>
        </p:sp>
      </p:grpSp>
      <p:sp>
        <p:nvSpPr>
          <p:cNvPr id="8" name="Right Arrow 7"/>
          <p:cNvSpPr/>
          <p:nvPr/>
        </p:nvSpPr>
        <p:spPr bwMode="auto">
          <a:xfrm rot="5400000">
            <a:off x="4553125" y="4155938"/>
            <a:ext cx="457200" cy="267050"/>
          </a:xfrm>
          <a:prstGeom prst="right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 (Hebrew)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2590800" y="4720991"/>
                <a:ext cx="4343400" cy="957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  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4720991"/>
                <a:ext cx="4343400" cy="95725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31074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6AF67B6-D645-424E-A694-BB053469F677}" type="slidenum">
              <a:rPr lang="he-IL" altLang="en-US" smtClean="0"/>
              <a:pPr/>
              <a:t>47</a:t>
            </a:fld>
            <a:endParaRPr lang="en-US" altLang="en-US" smtClean="0"/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can go wrong?</a:t>
            </a:r>
          </a:p>
        </p:txBody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Brightness constancy is </a:t>
            </a:r>
            <a:r>
              <a:rPr lang="en-US" b="1" dirty="0" smtClean="0"/>
              <a:t>not </a:t>
            </a:r>
            <a:r>
              <a:rPr lang="en-US" dirty="0" smtClean="0"/>
              <a:t>satisfied</a:t>
            </a:r>
          </a:p>
          <a:p>
            <a:r>
              <a:rPr lang="en-US" dirty="0" smtClean="0"/>
              <a:t> The motion is </a:t>
            </a:r>
            <a:r>
              <a:rPr lang="en-US" b="1" dirty="0" smtClean="0"/>
              <a:t>not </a:t>
            </a:r>
            <a:r>
              <a:rPr lang="en-US" dirty="0" smtClean="0"/>
              <a:t>small</a:t>
            </a:r>
          </a:p>
          <a:p>
            <a:r>
              <a:rPr lang="en-US" dirty="0" smtClean="0"/>
              <a:t> A point does </a:t>
            </a:r>
            <a:r>
              <a:rPr lang="en-US" b="1" dirty="0" smtClean="0"/>
              <a:t>not </a:t>
            </a:r>
            <a:r>
              <a:rPr lang="en-US" dirty="0" smtClean="0"/>
              <a:t>move like its neighbors</a:t>
            </a:r>
          </a:p>
          <a:p>
            <a:pPr lvl="1"/>
            <a:r>
              <a:rPr lang="en-US" dirty="0" smtClean="0"/>
              <a:t> window size is too large</a:t>
            </a:r>
          </a:p>
          <a:p>
            <a:pPr lvl="1"/>
            <a:r>
              <a:rPr lang="en-US" dirty="0" smtClean="0"/>
              <a:t> what is the ideal window size?</a:t>
            </a:r>
          </a:p>
        </p:txBody>
      </p:sp>
    </p:spTree>
    <p:extLst>
      <p:ext uri="{BB962C8B-B14F-4D97-AF65-F5344CB8AC3E}">
        <p14:creationId xmlns:p14="http://schemas.microsoft.com/office/powerpoint/2010/main" val="72207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B2C3CA6-81E3-4533-94B7-075B7DAD2E9F}" type="slidenum">
              <a:rPr lang="he-IL" altLang="en-US" smtClean="0"/>
              <a:pPr/>
              <a:t>48</a:t>
            </a:fld>
            <a:endParaRPr lang="en-US" altLang="en-US" smtClean="0"/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Reduce the Resolution</a:t>
            </a:r>
            <a:br>
              <a:rPr lang="en-US" sz="3600" smtClean="0"/>
            </a:br>
            <a:endParaRPr lang="en-US" sz="3600" smtClean="0"/>
          </a:p>
        </p:txBody>
      </p:sp>
      <p:pic>
        <p:nvPicPr>
          <p:cNvPr id="81924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066800" y="2057400"/>
            <a:ext cx="6248400" cy="4443413"/>
          </a:xfrm>
          <a:noFill/>
        </p:spPr>
      </p:pic>
      <p:sp>
        <p:nvSpPr>
          <p:cNvPr id="81925" name="Text Box 4"/>
          <p:cNvSpPr txBox="1">
            <a:spLocks noChangeArrowheads="1"/>
          </p:cNvSpPr>
          <p:nvPr/>
        </p:nvSpPr>
        <p:spPr bwMode="auto">
          <a:xfrm>
            <a:off x="152400" y="6553200"/>
            <a:ext cx="3276600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>
                <a:solidFill>
                  <a:srgbClr val="333399"/>
                </a:solidFill>
              </a:rPr>
              <a:t>Taken from Dyer</a:t>
            </a:r>
          </a:p>
        </p:txBody>
      </p:sp>
    </p:spTree>
    <p:extLst>
      <p:ext uri="{BB962C8B-B14F-4D97-AF65-F5344CB8AC3E}">
        <p14:creationId xmlns:p14="http://schemas.microsoft.com/office/powerpoint/2010/main" val="34857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B67F10E-A804-4805-BE5B-98142A5896C8}" type="slidenum">
              <a:rPr lang="he-IL" altLang="en-US" smtClean="0"/>
              <a:pPr/>
              <a:t>49</a:t>
            </a:fld>
            <a:endParaRPr lang="en-US" altLang="en-US" smtClean="0"/>
          </a:p>
        </p:txBody>
      </p:sp>
      <p:grpSp>
        <p:nvGrpSpPr>
          <p:cNvPr id="13316" name="Group 2"/>
          <p:cNvGrpSpPr>
            <a:grpSpLocks/>
          </p:cNvGrpSpPr>
          <p:nvPr/>
        </p:nvGrpSpPr>
        <p:grpSpPr bwMode="auto">
          <a:xfrm>
            <a:off x="5221288" y="4732338"/>
            <a:ext cx="3609975" cy="1203325"/>
            <a:chOff x="3289" y="3273"/>
            <a:chExt cx="2274" cy="758"/>
          </a:xfrm>
        </p:grpSpPr>
        <p:sp>
          <p:nvSpPr>
            <p:cNvPr id="13354" name="AutoShape 3"/>
            <p:cNvSpPr>
              <a:spLocks noChangeAspect="1" noChangeArrowheads="1"/>
            </p:cNvSpPr>
            <p:nvPr/>
          </p:nvSpPr>
          <p:spPr bwMode="auto">
            <a:xfrm>
              <a:off x="3289" y="3273"/>
              <a:ext cx="2274" cy="758"/>
            </a:xfrm>
            <a:prstGeom prst="parallelogram">
              <a:avLst>
                <a:gd name="adj" fmla="val 75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3355" name="Text Box 4"/>
            <p:cNvSpPr txBox="1">
              <a:spLocks noChangeArrowheads="1"/>
            </p:cNvSpPr>
            <p:nvPr/>
          </p:nvSpPr>
          <p:spPr bwMode="auto">
            <a:xfrm>
              <a:off x="4116" y="3566"/>
              <a:ext cx="562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1">
                  <a:latin typeface="Times New Roman" pitchFamily="18" charset="0"/>
                </a:rPr>
                <a:t>image I</a:t>
              </a:r>
            </a:p>
          </p:txBody>
        </p:sp>
      </p:grpSp>
      <p:grpSp>
        <p:nvGrpSpPr>
          <p:cNvPr id="13317" name="Group 5"/>
          <p:cNvGrpSpPr>
            <a:grpSpLocks/>
          </p:cNvGrpSpPr>
          <p:nvPr/>
        </p:nvGrpSpPr>
        <p:grpSpPr bwMode="auto">
          <a:xfrm>
            <a:off x="177800" y="4752975"/>
            <a:ext cx="3606800" cy="1203325"/>
            <a:chOff x="112" y="3286"/>
            <a:chExt cx="2272" cy="758"/>
          </a:xfrm>
        </p:grpSpPr>
        <p:sp>
          <p:nvSpPr>
            <p:cNvPr id="13352" name="AutoShape 6"/>
            <p:cNvSpPr>
              <a:spLocks noChangeAspect="1" noChangeArrowheads="1"/>
            </p:cNvSpPr>
            <p:nvPr/>
          </p:nvSpPr>
          <p:spPr bwMode="auto">
            <a:xfrm>
              <a:off x="112" y="3286"/>
              <a:ext cx="2272" cy="758"/>
            </a:xfrm>
            <a:prstGeom prst="parallelogram">
              <a:avLst>
                <a:gd name="adj" fmla="val 7493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3353" name="Text Box 7"/>
            <p:cNvSpPr txBox="1">
              <a:spLocks noChangeArrowheads="1"/>
            </p:cNvSpPr>
            <p:nvPr/>
          </p:nvSpPr>
          <p:spPr bwMode="auto">
            <a:xfrm>
              <a:off x="887" y="3557"/>
              <a:ext cx="582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1">
                  <a:latin typeface="Times New Roman" pitchFamily="18" charset="0"/>
                </a:rPr>
                <a:t>image J</a:t>
              </a:r>
            </a:p>
          </p:txBody>
        </p:sp>
      </p:grp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2557463" y="1744663"/>
            <a:ext cx="3703637" cy="319087"/>
            <a:chOff x="1611" y="1391"/>
            <a:chExt cx="2333" cy="201"/>
          </a:xfrm>
        </p:grpSpPr>
        <p:graphicFrame>
          <p:nvGraphicFramePr>
            <p:cNvPr id="13314" name="Object 9"/>
            <p:cNvGraphicFramePr>
              <a:graphicFrameLocks noChangeAspect="1"/>
            </p:cNvGraphicFramePr>
            <p:nvPr/>
          </p:nvGraphicFramePr>
          <p:xfrm>
            <a:off x="2731" y="1391"/>
            <a:ext cx="178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204" name="Equation" r:id="rId4" imgW="139680" imgH="177480" progId="Equation.3">
                    <p:embed/>
                  </p:oleObj>
                </mc:Choice>
                <mc:Fallback>
                  <p:oleObj name="Equation" r:id="rId4" imgW="1396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1" y="1391"/>
                          <a:ext cx="178" cy="1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51" name="Line 10"/>
            <p:cNvSpPr>
              <a:spLocks noChangeShapeType="1"/>
            </p:cNvSpPr>
            <p:nvPr/>
          </p:nvSpPr>
          <p:spPr bwMode="auto">
            <a:xfrm flipV="1">
              <a:off x="1611" y="1592"/>
              <a:ext cx="233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177800" y="990600"/>
            <a:ext cx="8653463" cy="5329238"/>
            <a:chOff x="112" y="916"/>
            <a:chExt cx="5451" cy="3357"/>
          </a:xfrm>
        </p:grpSpPr>
        <p:grpSp>
          <p:nvGrpSpPr>
            <p:cNvPr id="13326" name="Group 12"/>
            <p:cNvGrpSpPr>
              <a:grpSpLocks/>
            </p:cNvGrpSpPr>
            <p:nvPr/>
          </p:nvGrpSpPr>
          <p:grpSpPr bwMode="auto">
            <a:xfrm>
              <a:off x="112" y="916"/>
              <a:ext cx="5451" cy="3357"/>
              <a:chOff x="112" y="916"/>
              <a:chExt cx="5451" cy="3357"/>
            </a:xfrm>
          </p:grpSpPr>
          <p:grpSp>
            <p:nvGrpSpPr>
              <p:cNvPr id="13329" name="Group 13"/>
              <p:cNvGrpSpPr>
                <a:grpSpLocks/>
              </p:cNvGrpSpPr>
              <p:nvPr/>
            </p:nvGrpSpPr>
            <p:grpSpPr bwMode="auto">
              <a:xfrm>
                <a:off x="112" y="931"/>
                <a:ext cx="2272" cy="3342"/>
                <a:chOff x="112" y="931"/>
                <a:chExt cx="2272" cy="3342"/>
              </a:xfrm>
            </p:grpSpPr>
            <p:grpSp>
              <p:nvGrpSpPr>
                <p:cNvPr id="13341" name="Group 14"/>
                <p:cNvGrpSpPr>
                  <a:grpSpLocks/>
                </p:cNvGrpSpPr>
                <p:nvPr/>
              </p:nvGrpSpPr>
              <p:grpSpPr bwMode="auto">
                <a:xfrm>
                  <a:off x="112" y="931"/>
                  <a:ext cx="2272" cy="3113"/>
                  <a:chOff x="112" y="931"/>
                  <a:chExt cx="2272" cy="3113"/>
                </a:xfrm>
              </p:grpSpPr>
              <p:sp>
                <p:nvSpPr>
                  <p:cNvPr id="13343" name="Line 15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24" y="931"/>
                    <a:ext cx="933" cy="308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344" name="Line 16"/>
                  <p:cNvSpPr>
                    <a:spLocks noChangeAspect="1" noChangeShapeType="1"/>
                  </p:cNvSpPr>
                  <p:nvPr/>
                </p:nvSpPr>
                <p:spPr bwMode="auto">
                  <a:xfrm flipH="1" flipV="1">
                    <a:off x="1059" y="938"/>
                    <a:ext cx="1305" cy="233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345" name="Line 17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678" y="972"/>
                    <a:ext cx="394" cy="231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346" name="AutoShape 1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2" y="3286"/>
                    <a:ext cx="2272" cy="758"/>
                  </a:xfrm>
                  <a:prstGeom prst="parallelogram">
                    <a:avLst>
                      <a:gd name="adj" fmla="val 74934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  <p:sp>
                <p:nvSpPr>
                  <p:cNvPr id="13347" name="AutoShape 1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622" y="2095"/>
                    <a:ext cx="1090" cy="318"/>
                  </a:xfrm>
                  <a:prstGeom prst="parallelogram">
                    <a:avLst>
                      <a:gd name="adj" fmla="val 85692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  <p:sp>
                <p:nvSpPr>
                  <p:cNvPr id="13348" name="AutoShape 2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93" y="2626"/>
                    <a:ext cx="1621" cy="472"/>
                  </a:xfrm>
                  <a:prstGeom prst="parallelogram">
                    <a:avLst>
                      <a:gd name="adj" fmla="val 85858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  <p:sp>
                <p:nvSpPr>
                  <p:cNvPr id="13349" name="AutoShape 2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787" y="1576"/>
                    <a:ext cx="644" cy="188"/>
                  </a:xfrm>
                  <a:prstGeom prst="parallelogram">
                    <a:avLst>
                      <a:gd name="adj" fmla="val 85638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  <p:sp>
                <p:nvSpPr>
                  <p:cNvPr id="13350" name="Line 22"/>
                  <p:cNvSpPr>
                    <a:spLocks noChangeAspect="1" noChangeShapeType="1"/>
                  </p:cNvSpPr>
                  <p:nvPr/>
                </p:nvSpPr>
                <p:spPr bwMode="auto">
                  <a:xfrm flipH="1" flipV="1">
                    <a:off x="1063" y="938"/>
                    <a:ext cx="754" cy="30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3342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236" y="4062"/>
                  <a:ext cx="1473" cy="21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200" b="1">
                      <a:latin typeface="Times New Roman" pitchFamily="18" charset="0"/>
                    </a:rPr>
                    <a:t>Pyramid of image J</a:t>
                  </a:r>
                </a:p>
              </p:txBody>
            </p:sp>
          </p:grpSp>
          <p:grpSp>
            <p:nvGrpSpPr>
              <p:cNvPr id="13330" name="Group 24"/>
              <p:cNvGrpSpPr>
                <a:grpSpLocks/>
              </p:cNvGrpSpPr>
              <p:nvPr/>
            </p:nvGrpSpPr>
            <p:grpSpPr bwMode="auto">
              <a:xfrm>
                <a:off x="3289" y="916"/>
                <a:ext cx="2274" cy="3357"/>
                <a:chOff x="3289" y="916"/>
                <a:chExt cx="2274" cy="3357"/>
              </a:xfrm>
            </p:grpSpPr>
            <p:grpSp>
              <p:nvGrpSpPr>
                <p:cNvPr id="13331" name="Group 25"/>
                <p:cNvGrpSpPr>
                  <a:grpSpLocks/>
                </p:cNvGrpSpPr>
                <p:nvPr/>
              </p:nvGrpSpPr>
              <p:grpSpPr bwMode="auto">
                <a:xfrm>
                  <a:off x="3289" y="916"/>
                  <a:ext cx="2274" cy="3115"/>
                  <a:chOff x="3289" y="916"/>
                  <a:chExt cx="2274" cy="3115"/>
                </a:xfrm>
              </p:grpSpPr>
              <p:sp>
                <p:nvSpPr>
                  <p:cNvPr id="13333" name="Line 26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3301" y="916"/>
                    <a:ext cx="934" cy="308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334" name="Line 27"/>
                  <p:cNvSpPr>
                    <a:spLocks noChangeAspect="1" noChangeShapeType="1"/>
                  </p:cNvSpPr>
                  <p:nvPr/>
                </p:nvSpPr>
                <p:spPr bwMode="auto">
                  <a:xfrm flipH="1" flipV="1">
                    <a:off x="4237" y="923"/>
                    <a:ext cx="1306" cy="233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335" name="Line 28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3854" y="957"/>
                    <a:ext cx="396" cy="231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336" name="AutoShape 2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289" y="3273"/>
                    <a:ext cx="2274" cy="758"/>
                  </a:xfrm>
                  <a:prstGeom prst="parallelogram">
                    <a:avLst>
                      <a:gd name="adj" fmla="val 75000"/>
                    </a:avLst>
                  </a:prstGeom>
                  <a:solidFill>
                    <a:srgbClr val="0000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  <p:sp>
                <p:nvSpPr>
                  <p:cNvPr id="13337" name="AutoShape 3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00" y="2081"/>
                    <a:ext cx="1091" cy="317"/>
                  </a:xfrm>
                  <a:prstGeom prst="parallelogram">
                    <a:avLst>
                      <a:gd name="adj" fmla="val 86041"/>
                    </a:avLst>
                  </a:prstGeom>
                  <a:solidFill>
                    <a:srgbClr val="0000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  <p:sp>
                <p:nvSpPr>
                  <p:cNvPr id="13338" name="AutoShape 3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572" y="2612"/>
                    <a:ext cx="1621" cy="472"/>
                  </a:xfrm>
                  <a:prstGeom prst="parallelogram">
                    <a:avLst>
                      <a:gd name="adj" fmla="val 85858"/>
                    </a:avLst>
                  </a:prstGeom>
                  <a:solidFill>
                    <a:srgbClr val="0000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  <p:sp>
                <p:nvSpPr>
                  <p:cNvPr id="13339" name="AutoShape 3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965" y="1562"/>
                    <a:ext cx="643" cy="186"/>
                  </a:xfrm>
                  <a:prstGeom prst="parallelogram">
                    <a:avLst>
                      <a:gd name="adj" fmla="val 86425"/>
                    </a:avLst>
                  </a:prstGeom>
                  <a:solidFill>
                    <a:srgbClr val="0000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  <p:sp>
                <p:nvSpPr>
                  <p:cNvPr id="13340" name="Line 33"/>
                  <p:cNvSpPr>
                    <a:spLocks noChangeAspect="1" noChangeShapeType="1"/>
                  </p:cNvSpPr>
                  <p:nvPr/>
                </p:nvSpPr>
                <p:spPr bwMode="auto">
                  <a:xfrm flipH="1" flipV="1">
                    <a:off x="4241" y="923"/>
                    <a:ext cx="754" cy="309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3332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3412" y="4062"/>
                  <a:ext cx="1453" cy="21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200" b="1">
                      <a:latin typeface="Times New Roman" pitchFamily="18" charset="0"/>
                    </a:rPr>
                    <a:t>Pyramid of image I</a:t>
                  </a:r>
                </a:p>
              </p:txBody>
            </p:sp>
          </p:grpSp>
        </p:grpSp>
        <p:sp>
          <p:nvSpPr>
            <p:cNvPr id="13327" name="Text Box 35"/>
            <p:cNvSpPr txBox="1">
              <a:spLocks noChangeArrowheads="1"/>
            </p:cNvSpPr>
            <p:nvPr/>
          </p:nvSpPr>
          <p:spPr bwMode="auto">
            <a:xfrm>
              <a:off x="4124" y="3566"/>
              <a:ext cx="562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1">
                  <a:latin typeface="Times New Roman" pitchFamily="18" charset="0"/>
                </a:rPr>
                <a:t>image I</a:t>
              </a:r>
            </a:p>
          </p:txBody>
        </p:sp>
        <p:sp>
          <p:nvSpPr>
            <p:cNvPr id="13328" name="Text Box 36"/>
            <p:cNvSpPr txBox="1">
              <a:spLocks noChangeArrowheads="1"/>
            </p:cNvSpPr>
            <p:nvPr/>
          </p:nvSpPr>
          <p:spPr bwMode="auto">
            <a:xfrm>
              <a:off x="887" y="3557"/>
              <a:ext cx="582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1">
                  <a:latin typeface="Times New Roman" pitchFamily="18" charset="0"/>
                </a:rPr>
                <a:t>image J</a:t>
              </a:r>
            </a:p>
          </p:txBody>
        </p:sp>
      </p:grpSp>
      <p:sp>
        <p:nvSpPr>
          <p:cNvPr id="13320" name="Rectangle 37"/>
          <p:cNvSpPr>
            <a:spLocks noChangeArrowheads="1"/>
          </p:cNvSpPr>
          <p:nvPr/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kumimoji="1" lang="en-US" sz="4000" b="1" dirty="0">
                <a:solidFill>
                  <a:srgbClr val="990099"/>
                </a:solidFill>
                <a:latin typeface="Arial Black" pitchFamily="34" charset="0"/>
              </a:rPr>
              <a:t>Large </a:t>
            </a:r>
            <a:r>
              <a:rPr kumimoji="1" lang="en-US" sz="4000" b="1" dirty="0" smtClean="0">
                <a:solidFill>
                  <a:srgbClr val="990099"/>
                </a:solidFill>
                <a:latin typeface="Arial Black" pitchFamily="34" charset="0"/>
              </a:rPr>
              <a:t>Movement</a:t>
            </a:r>
            <a:endParaRPr kumimoji="1" lang="en-US" sz="3200" dirty="0">
              <a:solidFill>
                <a:srgbClr val="990099"/>
              </a:solidFill>
              <a:latin typeface="Arial Black" pitchFamily="34" charset="0"/>
            </a:endParaRPr>
          </a:p>
        </p:txBody>
      </p:sp>
      <p:grpSp>
        <p:nvGrpSpPr>
          <p:cNvPr id="11" name="Group 38"/>
          <p:cNvGrpSpPr>
            <a:grpSpLocks/>
          </p:cNvGrpSpPr>
          <p:nvPr/>
        </p:nvGrpSpPr>
        <p:grpSpPr bwMode="auto">
          <a:xfrm>
            <a:off x="7419975" y="1905000"/>
            <a:ext cx="1724025" cy="3602038"/>
            <a:chOff x="2489" y="1482"/>
            <a:chExt cx="1086" cy="2269"/>
          </a:xfrm>
        </p:grpSpPr>
        <p:sp>
          <p:nvSpPr>
            <p:cNvPr id="13322" name="Text Box 39"/>
            <p:cNvSpPr txBox="1">
              <a:spLocks noChangeArrowheads="1"/>
            </p:cNvSpPr>
            <p:nvPr/>
          </p:nvSpPr>
          <p:spPr bwMode="auto">
            <a:xfrm>
              <a:off x="2489" y="3482"/>
              <a:ext cx="95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200" b="1" i="1">
                  <a:solidFill>
                    <a:srgbClr val="D60093"/>
                  </a:solidFill>
                  <a:latin typeface="Times New Roman" pitchFamily="18" charset="0"/>
                </a:rPr>
                <a:t>u=10 pixels</a:t>
              </a:r>
              <a:endParaRPr lang="en-US" sz="2200" b="1">
                <a:latin typeface="Times New Roman" pitchFamily="18" charset="0"/>
              </a:endParaRPr>
            </a:p>
          </p:txBody>
        </p:sp>
        <p:sp>
          <p:nvSpPr>
            <p:cNvPr id="13323" name="Text Box 40"/>
            <p:cNvSpPr txBox="1">
              <a:spLocks noChangeArrowheads="1"/>
            </p:cNvSpPr>
            <p:nvPr/>
          </p:nvSpPr>
          <p:spPr bwMode="auto">
            <a:xfrm>
              <a:off x="2489" y="2658"/>
              <a:ext cx="86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200" b="1" i="1">
                  <a:solidFill>
                    <a:srgbClr val="D60093"/>
                  </a:solidFill>
                  <a:latin typeface="Times New Roman" pitchFamily="18" charset="0"/>
                </a:rPr>
                <a:t>u=5 pixels</a:t>
              </a:r>
              <a:endParaRPr lang="en-US" sz="2200" b="1">
                <a:latin typeface="Times New Roman" pitchFamily="18" charset="0"/>
              </a:endParaRPr>
            </a:p>
          </p:txBody>
        </p:sp>
        <p:sp>
          <p:nvSpPr>
            <p:cNvPr id="13324" name="Text Box 41"/>
            <p:cNvSpPr txBox="1">
              <a:spLocks noChangeArrowheads="1"/>
            </p:cNvSpPr>
            <p:nvPr/>
          </p:nvSpPr>
          <p:spPr bwMode="auto">
            <a:xfrm>
              <a:off x="2489" y="2026"/>
              <a:ext cx="998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200" b="1" i="1">
                  <a:solidFill>
                    <a:srgbClr val="D60093"/>
                  </a:solidFill>
                  <a:latin typeface="Times New Roman" pitchFamily="18" charset="0"/>
                </a:rPr>
                <a:t>u=2.5 pixels</a:t>
              </a:r>
              <a:endParaRPr lang="en-US" sz="2200" b="1">
                <a:latin typeface="Times New Roman" pitchFamily="18" charset="0"/>
              </a:endParaRPr>
            </a:p>
          </p:txBody>
        </p:sp>
        <p:sp>
          <p:nvSpPr>
            <p:cNvPr id="13325" name="Text Box 42"/>
            <p:cNvSpPr txBox="1">
              <a:spLocks noChangeArrowheads="1"/>
            </p:cNvSpPr>
            <p:nvPr/>
          </p:nvSpPr>
          <p:spPr bwMode="auto">
            <a:xfrm>
              <a:off x="2489" y="1482"/>
              <a:ext cx="108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200" b="1" i="1">
                  <a:solidFill>
                    <a:srgbClr val="D60093"/>
                  </a:solidFill>
                  <a:latin typeface="Times New Roman" pitchFamily="18" charset="0"/>
                </a:rPr>
                <a:t>u=1.25 pixels</a:t>
              </a:r>
              <a:endParaRPr lang="en-US" sz="2200" b="1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849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0167F5D-871D-403E-A061-622D594579A1}" type="slidenum">
              <a:rPr lang="he-IL" altLang="en-US" smtClean="0"/>
              <a:pPr/>
              <a:t>5</a:t>
            </a:fld>
            <a:endParaRPr lang="en-US" altLang="en-US" smtClean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smtClean="0"/>
              <a:t>Segmentation  </a:t>
            </a:r>
          </a:p>
        </p:txBody>
      </p:sp>
      <p:pic>
        <p:nvPicPr>
          <p:cNvPr id="32772" name="Picture 3" descr="rdcMoti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9413" y="1931988"/>
            <a:ext cx="1958975" cy="311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3" name="Picture 4" descr="rdcsmall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75150" y="1762125"/>
            <a:ext cx="2085975" cy="331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4" name="Text Box 5"/>
          <p:cNvSpPr txBox="1">
            <a:spLocks noChangeArrowheads="1"/>
          </p:cNvSpPr>
          <p:nvPr/>
        </p:nvSpPr>
        <p:spPr bwMode="auto">
          <a:xfrm>
            <a:off x="952500" y="5365750"/>
            <a:ext cx="7400925" cy="5889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990099"/>
              </a:buClr>
              <a:buFont typeface="Symbol" pitchFamily="18" charset="2"/>
              <a:buNone/>
            </a:pPr>
            <a:r>
              <a:rPr kumimoji="1" lang="en-US" altLang="he-IL" sz="1600" dirty="0">
                <a:solidFill>
                  <a:srgbClr val="336699"/>
                </a:solidFill>
                <a:latin typeface="Comic Sans MS" pitchFamily="66" charset="0"/>
              </a:rPr>
              <a:t>Taken from http://www.cquest.utoronto.ca/psych/psy280f/ch8/rdc.html</a:t>
            </a:r>
            <a:endParaRPr kumimoji="1" lang="en-US" altLang="en-US" sz="1600" dirty="0">
              <a:solidFill>
                <a:srgbClr val="336699"/>
              </a:solidFill>
              <a:latin typeface="Comic Sans MS" pitchFamily="66" charset="0"/>
            </a:endParaRPr>
          </a:p>
          <a:p>
            <a:pPr>
              <a:spcBef>
                <a:spcPct val="50000"/>
              </a:spcBef>
            </a:pPr>
            <a:endParaRPr lang="en-GB" sz="1600" baseline="-25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687B7EC-5217-41AD-A3D9-1434444C8BB3}" type="slidenum">
              <a:rPr lang="he-IL" altLang="en-US" smtClean="0"/>
              <a:pPr/>
              <a:t>50</a:t>
            </a:fld>
            <a:endParaRPr lang="en-US" altLang="en-US" smtClean="0"/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he-IL" smtClean="0"/>
          </a:p>
        </p:txBody>
      </p:sp>
      <p:pic>
        <p:nvPicPr>
          <p:cNvPr id="82948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905000" y="2057400"/>
            <a:ext cx="5910263" cy="3644900"/>
          </a:xfrm>
          <a:noFill/>
        </p:spPr>
      </p:pic>
    </p:spTree>
    <p:extLst>
      <p:ext uri="{BB962C8B-B14F-4D97-AF65-F5344CB8AC3E}">
        <p14:creationId xmlns:p14="http://schemas.microsoft.com/office/powerpoint/2010/main" val="380926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A2A28BB-C189-492A-80C5-CDC573371998}" type="slidenum">
              <a:rPr lang="he-IL" altLang="en-US" smtClean="0"/>
              <a:pPr/>
              <a:t>51</a:t>
            </a:fld>
            <a:endParaRPr lang="en-US" altLang="en-US" smtClean="0"/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More Tools</a:t>
            </a:r>
          </a:p>
        </p:txBody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Combine information along the sequence</a:t>
            </a:r>
          </a:p>
          <a:p>
            <a:r>
              <a:rPr lang="en-US" smtClean="0"/>
              <a:t>Use assumptions on the motion</a:t>
            </a:r>
          </a:p>
          <a:p>
            <a:r>
              <a:rPr lang="en-US" smtClean="0"/>
              <a:t>Use assumptions on the structure</a:t>
            </a:r>
          </a:p>
          <a:p>
            <a:pPr>
              <a:buFont typeface="Wingdings" pitchFamily="2" charset="2"/>
              <a:buNone/>
            </a:pPr>
            <a:r>
              <a:rPr lang="en-US" b="1" smtClean="0">
                <a:solidFill>
                  <a:srgbClr val="990099"/>
                </a:solidFill>
              </a:rPr>
              <a:t>How?</a:t>
            </a:r>
          </a:p>
          <a:p>
            <a:r>
              <a:rPr lang="en-US" smtClean="0"/>
              <a:t>Local methods</a:t>
            </a:r>
          </a:p>
          <a:p>
            <a:r>
              <a:rPr lang="en-US" smtClean="0"/>
              <a:t>Global methods</a:t>
            </a:r>
          </a:p>
        </p:txBody>
      </p:sp>
    </p:spTree>
    <p:extLst>
      <p:ext uri="{BB962C8B-B14F-4D97-AF65-F5344CB8AC3E}">
        <p14:creationId xmlns:p14="http://schemas.microsoft.com/office/powerpoint/2010/main" val="312104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6D42135-9D4B-41B2-AD62-97CC593031E7}" type="slidenum">
              <a:rPr lang="he-IL" altLang="en-US" smtClean="0"/>
              <a:pPr/>
              <a:t>52</a:t>
            </a:fld>
            <a:endParaRPr lang="en-US" altLang="en-US" smtClean="0"/>
          </a:p>
        </p:txBody>
      </p:sp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" y="457200"/>
            <a:ext cx="8610600" cy="1143000"/>
          </a:xfrm>
        </p:spPr>
        <p:txBody>
          <a:bodyPr/>
          <a:lstStyle/>
          <a:p>
            <a:r>
              <a:rPr lang="en-US" b="1" smtClean="0"/>
              <a:t> More Motion Models</a:t>
            </a:r>
            <a:endParaRPr lang="en-US" sz="3200" smtClean="0"/>
          </a:p>
        </p:txBody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solidFill>
                  <a:srgbClr val="990099"/>
                </a:solidFill>
              </a:rPr>
              <a:t>2D Models:</a:t>
            </a:r>
          </a:p>
          <a:p>
            <a:pPr>
              <a:lnSpc>
                <a:spcPct val="90000"/>
              </a:lnSpc>
            </a:pPr>
            <a:r>
              <a:rPr lang="en-US" smtClean="0"/>
              <a:t>Translation</a:t>
            </a:r>
          </a:p>
          <a:p>
            <a:pPr>
              <a:lnSpc>
                <a:spcPct val="90000"/>
              </a:lnSpc>
            </a:pPr>
            <a:r>
              <a:rPr lang="en-US" smtClean="0"/>
              <a:t>Rotation</a:t>
            </a:r>
          </a:p>
          <a:p>
            <a:pPr>
              <a:lnSpc>
                <a:spcPct val="90000"/>
              </a:lnSpc>
            </a:pPr>
            <a:r>
              <a:rPr lang="en-US" smtClean="0"/>
              <a:t>Euclidean</a:t>
            </a:r>
          </a:p>
          <a:p>
            <a:pPr>
              <a:lnSpc>
                <a:spcPct val="90000"/>
              </a:lnSpc>
            </a:pPr>
            <a:r>
              <a:rPr lang="en-US" smtClean="0"/>
              <a:t>Similarity</a:t>
            </a:r>
          </a:p>
          <a:p>
            <a:pPr>
              <a:lnSpc>
                <a:spcPct val="90000"/>
              </a:lnSpc>
            </a:pPr>
            <a:r>
              <a:rPr lang="en-US" smtClean="0"/>
              <a:t>Affine</a:t>
            </a:r>
          </a:p>
          <a:p>
            <a:pPr>
              <a:lnSpc>
                <a:spcPct val="90000"/>
              </a:lnSpc>
            </a:pPr>
            <a:r>
              <a:rPr lang="en-US" smtClean="0"/>
              <a:t>Planar projective transform (Homography)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mtClean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sz="3200" smtClean="0"/>
          </a:p>
        </p:txBody>
      </p:sp>
    </p:spTree>
    <p:extLst>
      <p:ext uri="{BB962C8B-B14F-4D97-AF65-F5344CB8AC3E}">
        <p14:creationId xmlns:p14="http://schemas.microsoft.com/office/powerpoint/2010/main" val="3284394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D83FFD4-1BAF-4EC7-B614-16B403E531EE}" type="slidenum">
              <a:rPr lang="he-IL" altLang="en-US" smtClean="0"/>
              <a:pPr/>
              <a:t>53</a:t>
            </a:fld>
            <a:endParaRPr lang="en-US" altLang="en-US" smtClean="0"/>
          </a:p>
        </p:txBody>
      </p:sp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1143000"/>
          </a:xfrm>
        </p:spPr>
        <p:txBody>
          <a:bodyPr/>
          <a:lstStyle/>
          <a:p>
            <a:r>
              <a:rPr lang="en-US" smtClean="0"/>
              <a:t>2D image transformations</a:t>
            </a:r>
          </a:p>
        </p:txBody>
      </p:sp>
      <p:pic>
        <p:nvPicPr>
          <p:cNvPr id="86020" name="Picture 3"/>
          <p:cNvPicPr>
            <a:picLocks noChangeAspect="1" noChangeArrowheads="1"/>
          </p:cNvPicPr>
          <p:nvPr/>
        </p:nvPicPr>
        <p:blipFill>
          <a:blip r:embed="rId3" cstate="print"/>
          <a:srcRect l="23714" t="51855" r="14572" b="21048"/>
          <a:stretch>
            <a:fillRect/>
          </a:stretch>
        </p:blipFill>
        <p:spPr bwMode="auto">
          <a:xfrm>
            <a:off x="1143000" y="1219200"/>
            <a:ext cx="64770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6021" name="Picture 4"/>
          <p:cNvPicPr>
            <a:picLocks noChangeAspect="1" noChangeArrowheads="1"/>
          </p:cNvPicPr>
          <p:nvPr/>
        </p:nvPicPr>
        <p:blipFill>
          <a:blip r:embed="rId4" cstate="print"/>
          <a:srcRect l="6572" t="30191" r="4286" b="14952"/>
          <a:stretch>
            <a:fillRect/>
          </a:stretch>
        </p:blipFill>
        <p:spPr bwMode="auto">
          <a:xfrm>
            <a:off x="228600" y="3200400"/>
            <a:ext cx="5715000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54373" name="Text Box 5"/>
          <p:cNvSpPr txBox="1">
            <a:spLocks noChangeArrowheads="1"/>
          </p:cNvSpPr>
          <p:nvPr/>
        </p:nvSpPr>
        <p:spPr bwMode="auto">
          <a:xfrm>
            <a:off x="5867400" y="3962400"/>
            <a:ext cx="2895600" cy="132080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Arial" pitchFamily="34" charset="0"/>
              </a:rPr>
              <a:t>These transformations are closed under composition and inverse is a member</a:t>
            </a:r>
          </a:p>
        </p:txBody>
      </p:sp>
      <p:sp>
        <p:nvSpPr>
          <p:cNvPr id="86023" name="Rectangle 6"/>
          <p:cNvSpPr>
            <a:spLocks noChangeArrowheads="1"/>
          </p:cNvSpPr>
          <p:nvPr/>
        </p:nvSpPr>
        <p:spPr bwMode="auto">
          <a:xfrm>
            <a:off x="457200" y="6248400"/>
            <a:ext cx="8382000" cy="5175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400"/>
              <a:t>Taken from: http://graphics.cs.cmu.edu/courses/15-463/2006_fall/www/Lectures/direct-alignment.pdf</a:t>
            </a:r>
          </a:p>
        </p:txBody>
      </p:sp>
    </p:spTree>
    <p:extLst>
      <p:ext uri="{BB962C8B-B14F-4D97-AF65-F5344CB8AC3E}">
        <p14:creationId xmlns:p14="http://schemas.microsoft.com/office/powerpoint/2010/main" val="3169770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54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4373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200D0E6-C74C-4F10-8D2C-020B56B2B9B7}" type="slidenum">
              <a:rPr lang="he-IL" altLang="en-US" smtClean="0"/>
              <a:pPr/>
              <a:t>54</a:t>
            </a:fld>
            <a:endParaRPr lang="en-US" altLang="en-US" smtClean="0"/>
          </a:p>
        </p:txBody>
      </p:sp>
      <p:graphicFrame>
        <p:nvGraphicFramePr>
          <p:cNvPr id="956418" name="Object 2"/>
          <p:cNvGraphicFramePr>
            <a:graphicFrameLocks noChangeAspect="1"/>
          </p:cNvGraphicFramePr>
          <p:nvPr/>
        </p:nvGraphicFramePr>
        <p:xfrm>
          <a:off x="685800" y="3505200"/>
          <a:ext cx="7348538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354" name="משוואה" r:id="rId4" imgW="2781000" imgH="241200" progId="Equation.3">
                  <p:embed/>
                </p:oleObj>
              </mc:Choice>
              <mc:Fallback>
                <p:oleObj name="משוואה" r:id="rId4" imgW="2781000" imgH="2412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505200"/>
                        <a:ext cx="7348538" cy="633413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3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</p:spPr>
        <p:txBody>
          <a:bodyPr/>
          <a:lstStyle/>
          <a:p>
            <a:r>
              <a:rPr lang="en-US" b="1" smtClean="0"/>
              <a:t>Example:  Affine Motion</a:t>
            </a:r>
            <a:endParaRPr lang="en-US" sz="3200" smtClean="0"/>
          </a:p>
        </p:txBody>
      </p:sp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635000" y="1676400"/>
          <a:ext cx="2971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355" name="Equation" r:id="rId6" imgW="1485720" imgH="457200" progId="Equation.3">
                  <p:embed/>
                </p:oleObj>
              </mc:Choice>
              <mc:Fallback>
                <p:oleObj name="Equation" r:id="rId6" imgW="1485720" imgH="4572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" y="1676400"/>
                        <a:ext cx="29718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685800" y="2667000"/>
          <a:ext cx="3214688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356" name="משוואה" r:id="rId8" imgW="1218960" imgH="241200" progId="Equation.3">
                  <p:embed/>
                </p:oleObj>
              </mc:Choice>
              <mc:Fallback>
                <p:oleObj name="משוואה" r:id="rId8" imgW="1218960" imgH="2412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667000"/>
                        <a:ext cx="3214688" cy="631825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6422" name="Object 5"/>
          <p:cNvGraphicFramePr>
            <a:graphicFrameLocks noChangeAspect="1"/>
          </p:cNvGraphicFramePr>
          <p:nvPr/>
        </p:nvGraphicFramePr>
        <p:xfrm>
          <a:off x="914400" y="5106988"/>
          <a:ext cx="7608888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357" name="Equation" r:id="rId10" imgW="3492360" imgH="279360" progId="Equation.3">
                  <p:embed/>
                </p:oleObj>
              </mc:Choice>
              <mc:Fallback>
                <p:oleObj name="Equation" r:id="rId10" imgW="349236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106988"/>
                        <a:ext cx="7608888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6423" name="Rectangle 7"/>
          <p:cNvSpPr>
            <a:spLocks noChangeArrowheads="1"/>
          </p:cNvSpPr>
          <p:nvPr/>
        </p:nvSpPr>
        <p:spPr bwMode="auto">
          <a:xfrm>
            <a:off x="533400" y="4343400"/>
            <a:ext cx="7772400" cy="600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990099"/>
              </a:buClr>
              <a:buFont typeface="Wingdings" pitchFamily="2" charset="2"/>
              <a:buChar char="§"/>
              <a:defRPr/>
            </a:pPr>
            <a:r>
              <a:rPr kumimoji="1" lang="en-US" sz="3200" dirty="0">
                <a:solidFill>
                  <a:srgbClr val="990099"/>
                </a:solidFill>
                <a:latin typeface="Tahoma" pitchFamily="34" charset="0"/>
              </a:rPr>
              <a:t>Least Square Minimization: </a:t>
            </a:r>
            <a:r>
              <a:rPr kumimoji="1" lang="en-US" sz="3200" dirty="0">
                <a:solidFill>
                  <a:srgbClr val="003399"/>
                </a:solidFill>
                <a:latin typeface="+mn-lt"/>
              </a:rPr>
              <a:t>search for </a:t>
            </a:r>
            <a:r>
              <a:rPr kumimoji="1" lang="en-US" sz="3200" i="1" dirty="0" err="1">
                <a:solidFill>
                  <a:srgbClr val="003399"/>
                </a:solidFill>
                <a:latin typeface="+mn-lt"/>
              </a:rPr>
              <a:t>a</a:t>
            </a:r>
            <a:r>
              <a:rPr kumimoji="1" lang="en-US" sz="3200" i="1" baseline="-25000" dirty="0" err="1">
                <a:solidFill>
                  <a:srgbClr val="003399"/>
                </a:solidFill>
                <a:latin typeface="+mn-lt"/>
              </a:rPr>
              <a:t>i</a:t>
            </a:r>
            <a:endParaRPr kumimoji="1" lang="en-US" sz="3200" i="1" dirty="0">
              <a:solidFill>
                <a:srgbClr val="003399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3350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56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956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642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B1BD11E-44DA-48AC-BA49-B7FD474247C9}" type="slidenum">
              <a:rPr lang="he-IL" altLang="en-US" smtClean="0"/>
              <a:pPr/>
              <a:t>55</a:t>
            </a:fld>
            <a:endParaRPr lang="en-US" altLang="en-US" smtClean="0"/>
          </a:p>
        </p:txBody>
      </p:sp>
      <p:sp>
        <p:nvSpPr>
          <p:cNvPr id="87043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914400" y="152400"/>
            <a:ext cx="8229600" cy="1143000"/>
          </a:xfrm>
        </p:spPr>
        <p:txBody>
          <a:bodyPr/>
          <a:lstStyle/>
          <a:p>
            <a:r>
              <a:rPr lang="en-US" sz="3600" smtClean="0"/>
              <a:t>Results: affine motion segmentation</a:t>
            </a:r>
          </a:p>
        </p:txBody>
      </p:sp>
      <p:pic>
        <p:nvPicPr>
          <p:cNvPr id="87044" name="Picture 3" descr="peg-g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1550988"/>
            <a:ext cx="3276600" cy="2462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7045" name="Picture 4" descr="peg-g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4013200"/>
            <a:ext cx="3276600" cy="246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7046" name="Picture 5" descr="peg-g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71600" y="3987800"/>
            <a:ext cx="3276600" cy="246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7047" name="Picture 6" descr="peg-seq13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71600" y="1550988"/>
            <a:ext cx="3276600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715550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F51D3E0-2499-4B1A-B165-9EC367D08981}" type="slidenum">
              <a:rPr lang="he-IL" altLang="en-US" smtClean="0"/>
              <a:pPr/>
              <a:t>56</a:t>
            </a:fld>
            <a:endParaRPr lang="en-US" altLang="en-US" smtClean="0"/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8229600" cy="1143000"/>
          </a:xfrm>
        </p:spPr>
        <p:txBody>
          <a:bodyPr/>
          <a:lstStyle/>
          <a:p>
            <a:r>
              <a:rPr lang="en-US" sz="3600" smtClean="0"/>
              <a:t>Results</a:t>
            </a:r>
          </a:p>
        </p:txBody>
      </p:sp>
      <p:pic>
        <p:nvPicPr>
          <p:cNvPr id="960515" name="Picture 3" descr="tworobot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774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5533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60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06D0D45-EF9C-4D37-B42D-1C6AFFB2E7F6}" type="slidenum">
              <a:rPr lang="he-IL" altLang="en-US" smtClean="0"/>
              <a:pPr/>
              <a:t>57</a:t>
            </a:fld>
            <a:endParaRPr lang="en-US" altLang="en-US" smtClean="0"/>
          </a:p>
        </p:txBody>
      </p:sp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8229600" cy="1143000"/>
          </a:xfrm>
        </p:spPr>
        <p:txBody>
          <a:bodyPr/>
          <a:lstStyle/>
          <a:p>
            <a:r>
              <a:rPr lang="en-US" sz="3600" smtClean="0"/>
              <a:t>Results</a:t>
            </a:r>
          </a:p>
        </p:txBody>
      </p:sp>
      <p:pic>
        <p:nvPicPr>
          <p:cNvPr id="89092" name="Picture 3" descr="street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52400"/>
            <a:ext cx="7315200" cy="619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75439007"/>
      </p:ext>
    </p:extLst>
  </p:cSld>
  <p:clrMapOvr>
    <a:masterClrMapping/>
  </p:clrMapOvr>
  <p:transition advTm="44496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DFDF95A-D1DA-42F4-B49F-0D734219DADC}" type="slidenum">
              <a:rPr lang="he-IL" altLang="en-US" smtClean="0"/>
              <a:pPr/>
              <a:t>58</a:t>
            </a:fld>
            <a:endParaRPr lang="en-US" altLang="en-US" smtClean="0"/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8229600" cy="1143000"/>
          </a:xfrm>
        </p:spPr>
        <p:txBody>
          <a:bodyPr/>
          <a:lstStyle/>
          <a:p>
            <a:r>
              <a:rPr lang="en-US" sz="3600" smtClean="0"/>
              <a:t>More results</a:t>
            </a:r>
          </a:p>
        </p:txBody>
      </p:sp>
      <p:pic>
        <p:nvPicPr>
          <p:cNvPr id="90116" name="Picture 3" descr="sphere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762000"/>
            <a:ext cx="6400800" cy="542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62729194"/>
      </p:ext>
    </p:extLst>
  </p:cSld>
  <p:clrMapOvr>
    <a:masterClrMapping/>
  </p:clrMapOvr>
  <p:transition advTm="1952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BDBE55-C299-46B3-B190-94529ABD633C}" type="slidenum">
              <a:rPr lang="he-IL" altLang="en-US" smtClean="0"/>
              <a:pPr/>
              <a:t>59</a:t>
            </a:fld>
            <a:endParaRPr lang="en-US" altLang="en-US" smtClean="0"/>
          </a:p>
        </p:txBody>
      </p:sp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Global Solutions</a:t>
            </a:r>
            <a:endParaRPr lang="en-GB" smtClean="0"/>
          </a:p>
        </p:txBody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Knowledge about the scene</a:t>
            </a:r>
          </a:p>
          <a:p>
            <a:pPr lvl="1"/>
            <a:r>
              <a:rPr lang="en-US" smtClean="0"/>
              <a:t>For example: smooth, piecewise smooth, planar …</a:t>
            </a:r>
          </a:p>
          <a:p>
            <a:r>
              <a:rPr lang="en-US" smtClean="0"/>
              <a:t>Knowledge about the motion</a:t>
            </a:r>
          </a:p>
          <a:p>
            <a:pPr lvl="1"/>
            <a:r>
              <a:rPr lang="en-US" smtClean="0"/>
              <a:t>For example: rigid, piecewise rigid, smooth, piecewise smooth…</a:t>
            </a:r>
          </a:p>
          <a:p>
            <a:r>
              <a:rPr lang="en-US" smtClean="0"/>
              <a:t>Use global optimization</a:t>
            </a:r>
          </a:p>
        </p:txBody>
      </p:sp>
    </p:spTree>
    <p:extLst>
      <p:ext uri="{BB962C8B-B14F-4D97-AF65-F5344CB8AC3E}">
        <p14:creationId xmlns:p14="http://schemas.microsoft.com/office/powerpoint/2010/main" val="3324664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3BC643E-EDD3-46AA-A241-1EE618A6CB7A}" type="slidenum">
              <a:rPr lang="he-IL" altLang="en-US" smtClean="0"/>
              <a:pPr/>
              <a:t>6</a:t>
            </a:fld>
            <a:endParaRPr lang="en-US" altLang="en-US" smtClean="0"/>
          </a:p>
        </p:txBody>
      </p:sp>
      <p:pic>
        <p:nvPicPr>
          <p:cNvPr id="33795" name="Picture 2" descr="archieGrey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1763" y="817563"/>
            <a:ext cx="3149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6" name="Picture 3" descr="archieGrey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81575" y="849313"/>
            <a:ext cx="3149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7" name="Text Box 4"/>
          <p:cNvSpPr txBox="1">
            <a:spLocks noChangeArrowheads="1"/>
          </p:cNvSpPr>
          <p:nvPr/>
        </p:nvSpPr>
        <p:spPr bwMode="auto">
          <a:xfrm>
            <a:off x="828675" y="5840413"/>
            <a:ext cx="60848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aseline="-25000"/>
              <a:t>http://www.cquest.utoronto.ca/psych/psy280f/ch8/archieMove.html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A845562-1263-41FA-9999-38C5305E142E}" type="slidenum">
              <a:rPr lang="he-IL" altLang="en-US" smtClean="0"/>
              <a:pPr/>
              <a:t>60</a:t>
            </a:fld>
            <a:endParaRPr lang="en-US" altLang="en-US" smtClean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Global Solutions</a:t>
            </a:r>
            <a:endParaRPr lang="en-GB" smtClean="0"/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85950"/>
            <a:ext cx="8077200" cy="41719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Minimize the functional:</a:t>
            </a:r>
          </a:p>
          <a:p>
            <a:pPr>
              <a:lnSpc>
                <a:spcPct val="90000"/>
              </a:lnSpc>
            </a:pPr>
            <a:endParaRPr lang="en-US" sz="2800" smtClean="0"/>
          </a:p>
          <a:p>
            <a:pPr>
              <a:lnSpc>
                <a:spcPct val="90000"/>
              </a:lnSpc>
            </a:pPr>
            <a:endParaRPr lang="en-US" sz="2800" smtClean="0"/>
          </a:p>
          <a:p>
            <a:pPr>
              <a:lnSpc>
                <a:spcPct val="90000"/>
              </a:lnSpc>
            </a:pPr>
            <a:endParaRPr lang="en-US" sz="2800" smtClean="0"/>
          </a:p>
          <a:p>
            <a:pPr>
              <a:lnSpc>
                <a:spcPct val="90000"/>
              </a:lnSpc>
            </a:pPr>
            <a:endParaRPr lang="en-US" sz="2800" smtClean="0"/>
          </a:p>
          <a:p>
            <a:pPr>
              <a:lnSpc>
                <a:spcPct val="90000"/>
              </a:lnSpc>
            </a:pPr>
            <a:endParaRPr lang="en-US" sz="2800" smtClean="0"/>
          </a:p>
          <a:p>
            <a:pPr>
              <a:lnSpc>
                <a:spcPct val="90000"/>
              </a:lnSpc>
            </a:pPr>
            <a:endParaRPr lang="en-US" sz="2800" smtClean="0"/>
          </a:p>
          <a:p>
            <a:pPr>
              <a:lnSpc>
                <a:spcPct val="90000"/>
              </a:lnSpc>
            </a:pPr>
            <a:r>
              <a:rPr lang="en-US" sz="2800" smtClean="0"/>
              <a:t>Solve </a:t>
            </a:r>
            <a:r>
              <a:rPr lang="en-US" sz="2800" i="1" smtClean="0">
                <a:solidFill>
                  <a:srgbClr val="006600"/>
                </a:solidFill>
              </a:rPr>
              <a:t>u(x,y)</a:t>
            </a:r>
            <a:r>
              <a:rPr lang="en-US" sz="2800" smtClean="0"/>
              <a:t> and </a:t>
            </a:r>
            <a:r>
              <a:rPr lang="en-US" sz="2800" i="1" smtClean="0">
                <a:solidFill>
                  <a:srgbClr val="006600"/>
                </a:solidFill>
              </a:rPr>
              <a:t>v(x,y)</a:t>
            </a:r>
            <a:r>
              <a:rPr lang="en-US" sz="2800" smtClean="0"/>
              <a:t> using any optimization method (not in this course)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sz="2400" smtClean="0"/>
          </a:p>
          <a:p>
            <a:pPr>
              <a:lnSpc>
                <a:spcPct val="90000"/>
              </a:lnSpc>
            </a:pPr>
            <a:endParaRPr lang="en-US" sz="2800" smtClean="0"/>
          </a:p>
          <a:p>
            <a:pPr>
              <a:lnSpc>
                <a:spcPct val="90000"/>
              </a:lnSpc>
            </a:pPr>
            <a:endParaRPr lang="en-US" sz="2800" smtClean="0"/>
          </a:p>
          <a:p>
            <a:pPr>
              <a:lnSpc>
                <a:spcPct val="90000"/>
              </a:lnSpc>
            </a:pPr>
            <a:endParaRPr lang="en-US" sz="2800" smtClean="0"/>
          </a:p>
        </p:txBody>
      </p:sp>
      <p:graphicFrame>
        <p:nvGraphicFramePr>
          <p:cNvPr id="16386" name="Object 2"/>
          <p:cNvGraphicFramePr>
            <a:graphicFrameLocks noGrp="1" noChangeAspect="1"/>
          </p:cNvGraphicFramePr>
          <p:nvPr>
            <p:ph sz="half" idx="2"/>
          </p:nvPr>
        </p:nvGraphicFramePr>
        <p:xfrm>
          <a:off x="838200" y="2362200"/>
          <a:ext cx="8001000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52" name="משוואה" r:id="rId4" imgW="4178160" imgH="520560" progId="Equation.3">
                  <p:embed/>
                </p:oleObj>
              </mc:Choice>
              <mc:Fallback>
                <p:oleObj name="משוואה" r:id="rId4" imgW="417816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362200"/>
                        <a:ext cx="8001000" cy="996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Text Box 7"/>
          <p:cNvSpPr txBox="1">
            <a:spLocks noChangeArrowheads="1"/>
          </p:cNvSpPr>
          <p:nvPr/>
        </p:nvSpPr>
        <p:spPr bwMode="auto">
          <a:xfrm>
            <a:off x="5105400" y="3727450"/>
            <a:ext cx="2386013" cy="1260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990099"/>
              </a:buClr>
              <a:buFont typeface="Wingdings" pitchFamily="2" charset="2"/>
              <a:buNone/>
            </a:pPr>
            <a:r>
              <a:rPr kumimoji="1" lang="en-US">
                <a:solidFill>
                  <a:srgbClr val="003399"/>
                </a:solidFill>
              </a:rPr>
              <a:t> </a:t>
            </a:r>
            <a:r>
              <a:rPr kumimoji="1" lang="en-US"/>
              <a:t>Smoothness of </a:t>
            </a:r>
          </a:p>
          <a:p>
            <a:pPr>
              <a:spcBef>
                <a:spcPct val="20000"/>
              </a:spcBef>
              <a:buClr>
                <a:srgbClr val="990099"/>
              </a:buClr>
              <a:buFont typeface="Wingdings" pitchFamily="2" charset="2"/>
              <a:buNone/>
            </a:pPr>
            <a:r>
              <a:rPr kumimoji="1" lang="en-US"/>
              <a:t>the optical flow</a:t>
            </a:r>
          </a:p>
          <a:p>
            <a:endParaRPr lang="en-US"/>
          </a:p>
        </p:txBody>
      </p:sp>
      <p:sp>
        <p:nvSpPr>
          <p:cNvPr id="16391" name="AutoShape 8"/>
          <p:cNvSpPr>
            <a:spLocks/>
          </p:cNvSpPr>
          <p:nvPr/>
        </p:nvSpPr>
        <p:spPr bwMode="auto">
          <a:xfrm rot="-5400000">
            <a:off x="6210300" y="1784350"/>
            <a:ext cx="381000" cy="3505200"/>
          </a:xfrm>
          <a:prstGeom prst="leftBrace">
            <a:avLst>
              <a:gd name="adj1" fmla="val 76667"/>
              <a:gd name="adj2" fmla="val 50000"/>
            </a:avLst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6392" name="AutoShape 9"/>
          <p:cNvSpPr>
            <a:spLocks/>
          </p:cNvSpPr>
          <p:nvPr/>
        </p:nvSpPr>
        <p:spPr bwMode="auto">
          <a:xfrm rot="-5400000">
            <a:off x="2400300" y="2089150"/>
            <a:ext cx="381000" cy="2743200"/>
          </a:xfrm>
          <a:prstGeom prst="leftBrace">
            <a:avLst>
              <a:gd name="adj1" fmla="val 60000"/>
              <a:gd name="adj2" fmla="val 50000"/>
            </a:avLst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6393" name="Text Box 10"/>
          <p:cNvSpPr txBox="1">
            <a:spLocks noChangeArrowheads="1"/>
          </p:cNvSpPr>
          <p:nvPr/>
        </p:nvSpPr>
        <p:spPr bwMode="auto">
          <a:xfrm>
            <a:off x="1066800" y="3651250"/>
            <a:ext cx="3200400" cy="11874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990099"/>
              </a:buClr>
              <a:buFont typeface="Wingdings" pitchFamily="2" charset="2"/>
              <a:buNone/>
            </a:pPr>
            <a:r>
              <a:rPr kumimoji="1" lang="en-US"/>
              <a:t>Brightness Constancy assumption</a:t>
            </a:r>
          </a:p>
          <a:p>
            <a:endParaRPr lang="en-US"/>
          </a:p>
        </p:txBody>
      </p:sp>
      <p:sp>
        <p:nvSpPr>
          <p:cNvPr id="10" name="5-Point Star 9"/>
          <p:cNvSpPr/>
          <p:nvPr/>
        </p:nvSpPr>
        <p:spPr bwMode="auto">
          <a:xfrm>
            <a:off x="8382000" y="228600"/>
            <a:ext cx="304800" cy="304800"/>
          </a:xfrm>
          <a:prstGeom prst="star5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 (Hebrew)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519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E9B9DD3-9920-4178-B8EB-E1E07EE2B249}" type="slidenum">
              <a:rPr lang="he-IL" altLang="en-US" smtClean="0"/>
              <a:pPr/>
              <a:t>61</a:t>
            </a:fld>
            <a:endParaRPr lang="en-US" altLang="en-US" smtClean="0"/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Possible Applications</a:t>
            </a:r>
          </a:p>
        </p:txBody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Segmentation</a:t>
            </a:r>
          </a:p>
          <a:p>
            <a:r>
              <a:rPr lang="en-US" sz="2800" dirty="0" smtClean="0"/>
              <a:t>Object tracking</a:t>
            </a:r>
          </a:p>
          <a:p>
            <a:r>
              <a:rPr lang="en-US" sz="2800" dirty="0" smtClean="0"/>
              <a:t>3D shape reconstruction</a:t>
            </a:r>
          </a:p>
          <a:p>
            <a:r>
              <a:rPr lang="en-US" sz="2800" dirty="0" smtClean="0"/>
              <a:t>Align images (mosaics)</a:t>
            </a:r>
          </a:p>
          <a:p>
            <a:r>
              <a:rPr lang="en-US" sz="2800" dirty="0" smtClean="0"/>
              <a:t>MPEG compression</a:t>
            </a:r>
          </a:p>
          <a:p>
            <a:r>
              <a:rPr lang="en-US" sz="2800" dirty="0" smtClean="0"/>
              <a:t>Super-resolution</a:t>
            </a:r>
          </a:p>
          <a:p>
            <a:r>
              <a:rPr lang="en-US" sz="2800" dirty="0" smtClean="0"/>
              <a:t>Correct for camera jitter (stabilization)</a:t>
            </a:r>
          </a:p>
          <a:p>
            <a:r>
              <a:rPr lang="en-US" sz="2800" dirty="0" smtClean="0"/>
              <a:t>Many more...</a:t>
            </a:r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94363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psychophysics</a:t>
            </a:r>
          </a:p>
          <a:p>
            <a:r>
              <a:rPr lang="en-US" dirty="0" smtClean="0"/>
              <a:t>Optical flow:</a:t>
            </a:r>
          </a:p>
          <a:p>
            <a:pPr lvl="1"/>
            <a:r>
              <a:rPr lang="en-US" dirty="0" smtClean="0"/>
              <a:t>Aperture problem</a:t>
            </a:r>
          </a:p>
          <a:p>
            <a:pPr lvl="1"/>
            <a:r>
              <a:rPr lang="en-US" dirty="0" smtClean="0"/>
              <a:t>Lucas </a:t>
            </a:r>
            <a:r>
              <a:rPr lang="en-US" dirty="0" err="1" smtClean="0"/>
              <a:t>Kanade</a:t>
            </a:r>
            <a:r>
              <a:rPr lang="en-US" dirty="0" smtClean="0"/>
              <a:t> algorithm</a:t>
            </a:r>
          </a:p>
          <a:p>
            <a:r>
              <a:rPr lang="en-US" dirty="0" smtClean="0"/>
              <a:t>Next:</a:t>
            </a:r>
          </a:p>
          <a:p>
            <a:pPr lvl="1"/>
            <a:r>
              <a:rPr lang="en-US" dirty="0" smtClean="0"/>
              <a:t>Change detection</a:t>
            </a:r>
          </a:p>
          <a:p>
            <a:pPr lvl="1"/>
            <a:r>
              <a:rPr lang="en-US" smtClean="0"/>
              <a:t>Tracking</a:t>
            </a:r>
            <a:endParaRPr lang="en-US" dirty="0" smtClean="0"/>
          </a:p>
          <a:p>
            <a:pPr lvl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BAF89D1-727C-46BB-937B-A091C829F944}" type="slidenum">
              <a:rPr lang="he-IL" altLang="en-US" smtClean="0"/>
              <a:pPr>
                <a:defRPr/>
              </a:pPr>
              <a:t>62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769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14D11F4-6338-475C-B1FB-37B4030E9082}" type="slidenum">
              <a:rPr lang="he-IL" altLang="en-US" smtClean="0"/>
              <a:pPr/>
              <a:t>7</a:t>
            </a:fld>
            <a:endParaRPr lang="en-US" altLang="en-US" smtClean="0"/>
          </a:p>
        </p:txBody>
      </p:sp>
      <p:pic>
        <p:nvPicPr>
          <p:cNvPr id="34819" name="Picture 2" descr="ArchieWave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54363" y="1371600"/>
            <a:ext cx="28352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F3A5658-13E7-4949-AC72-7BE5B13CE85B}" type="slidenum">
              <a:rPr lang="he-IL" altLang="en-US" smtClean="0"/>
              <a:pPr/>
              <a:t>8</a:t>
            </a:fld>
            <a:endParaRPr lang="en-US" altLang="en-US" smtClean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Motion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Small movement:</a:t>
            </a:r>
          </a:p>
          <a:p>
            <a:pPr lvl="1"/>
            <a:r>
              <a:rPr lang="en-US" smtClean="0"/>
              <a:t>Correspondence is easier</a:t>
            </a:r>
          </a:p>
          <a:p>
            <a:pPr lvl="1"/>
            <a:r>
              <a:rPr lang="en-US" smtClean="0"/>
              <a:t>Optical flow</a:t>
            </a:r>
          </a:p>
          <a:p>
            <a:pPr lvl="1"/>
            <a:r>
              <a:rPr lang="en-US" smtClean="0"/>
              <a:t>Ambiguity: aperture problem</a:t>
            </a:r>
          </a:p>
          <a:p>
            <a:r>
              <a:rPr lang="en-US" smtClean="0"/>
              <a:t>Large movement (wide baseline stereo)</a:t>
            </a:r>
          </a:p>
          <a:p>
            <a:pPr lvl="1"/>
            <a:r>
              <a:rPr lang="en-US" smtClean="0"/>
              <a:t>Correspondence is harder</a:t>
            </a:r>
          </a:p>
          <a:p>
            <a:pPr lvl="1"/>
            <a:r>
              <a:rPr lang="en-US" smtClean="0"/>
              <a:t>“Triagulation”: more robust</a:t>
            </a:r>
          </a:p>
          <a:p>
            <a:pPr lvl="1"/>
            <a:endParaRPr lang="en-US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142BE6B-B4F9-479E-B6B8-464729C426C8}" type="slidenum">
              <a:rPr lang="he-IL" altLang="en-US" smtClean="0"/>
              <a:pPr/>
              <a:t>9</a:t>
            </a:fld>
            <a:endParaRPr lang="en-US" altLang="en-US" smtClean="0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600200"/>
            <a:ext cx="7772400" cy="1143000"/>
          </a:xfrm>
        </p:spPr>
        <p:txBody>
          <a:bodyPr/>
          <a:lstStyle/>
          <a:p>
            <a:r>
              <a:rPr lang="en-US" sz="3600" smtClean="0"/>
              <a:t>Feature Correspondence</a:t>
            </a:r>
            <a:br>
              <a:rPr lang="en-US" sz="3600" smtClean="0"/>
            </a:br>
            <a:r>
              <a:rPr lang="en-US" sz="3600" smtClean="0"/>
              <a:t>and</a:t>
            </a:r>
            <a:br>
              <a:rPr lang="en-US" sz="3600" smtClean="0"/>
            </a:br>
            <a:r>
              <a:rPr lang="en-US" sz="3600" smtClean="0"/>
              <a:t>Perception</a:t>
            </a:r>
          </a:p>
        </p:txBody>
      </p:sp>
    </p:spTree>
    <p:extLst>
      <p:ext uri="{BB962C8B-B14F-4D97-AF65-F5344CB8AC3E}">
        <p14:creationId xmlns:p14="http://schemas.microsoft.com/office/powerpoint/2010/main" val="1805361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ass8">
  <a:themeElements>
    <a:clrScheme name="class8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lass8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 (Hebrew)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 (Hebrew)" pitchFamily="18" charset="0"/>
          </a:defRPr>
        </a:defPPr>
      </a:lstStyle>
    </a:lnDef>
  </a:objectDefaults>
  <a:extraClrSchemeLst>
    <a:extraClrScheme>
      <a:clrScheme name="class8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8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8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8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8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8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8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G:\vision-03\Talks-03\class8.ppt</Template>
  <TotalTime>16937</TotalTime>
  <Words>937</Words>
  <Application>Microsoft Office PowerPoint</Application>
  <PresentationFormat>On-screen Show (4:3)</PresentationFormat>
  <Paragraphs>352</Paragraphs>
  <Slides>62</Slides>
  <Notes>58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62</vt:i4>
      </vt:variant>
    </vt:vector>
  </HeadingPairs>
  <TitlesOfParts>
    <vt:vector size="74" baseType="lpstr">
      <vt:lpstr>Arial</vt:lpstr>
      <vt:lpstr>Arial Black</vt:lpstr>
      <vt:lpstr>Cambria Math</vt:lpstr>
      <vt:lpstr>Comic Sans MS</vt:lpstr>
      <vt:lpstr>Symbol</vt:lpstr>
      <vt:lpstr>Tahoma</vt:lpstr>
      <vt:lpstr>Times New Roman</vt:lpstr>
      <vt:lpstr>Times New Roman (Hebrew)</vt:lpstr>
      <vt:lpstr>Wingdings</vt:lpstr>
      <vt:lpstr>class8</vt:lpstr>
      <vt:lpstr>משוואה</vt:lpstr>
      <vt:lpstr>Equation</vt:lpstr>
      <vt:lpstr>Motion Class 6</vt:lpstr>
      <vt:lpstr>Possible Setups</vt:lpstr>
      <vt:lpstr>A Sequence of Images</vt:lpstr>
      <vt:lpstr>Typical Quetions</vt:lpstr>
      <vt:lpstr>Segmentation  </vt:lpstr>
      <vt:lpstr>PowerPoint Presentation</vt:lpstr>
      <vt:lpstr>PowerPoint Presentation</vt:lpstr>
      <vt:lpstr>Motion</vt:lpstr>
      <vt:lpstr>Feature Correspondence and Perception</vt:lpstr>
      <vt:lpstr>Correspondence</vt:lpstr>
      <vt:lpstr>PowerPoint Presentation</vt:lpstr>
      <vt:lpstr>Distance</vt:lpstr>
      <vt:lpstr>PowerPoint Presentation</vt:lpstr>
      <vt:lpstr>Global movement</vt:lpstr>
      <vt:lpstr>Shape similarity</vt:lpstr>
      <vt:lpstr>PowerPoint Presentation</vt:lpstr>
      <vt:lpstr>Motion Estimation Direction</vt:lpstr>
      <vt:lpstr>Existing Approaches for Motion Estimation</vt:lpstr>
      <vt:lpstr>Track Small Changes</vt:lpstr>
      <vt:lpstr>Optical Flow</vt:lpstr>
      <vt:lpstr>Computing Motion Vectors</vt:lpstr>
      <vt:lpstr>PowerPoint Presentation</vt:lpstr>
      <vt:lpstr>PowerPoint Presentation</vt:lpstr>
      <vt:lpstr>Aperture Problem</vt:lpstr>
      <vt:lpstr>Aperture Problem</vt:lpstr>
      <vt:lpstr>Aperture Problem</vt:lpstr>
      <vt:lpstr>Aperture Problem</vt:lpstr>
      <vt:lpstr>Barber Pole</vt:lpstr>
      <vt:lpstr>Optical Flow</vt:lpstr>
      <vt:lpstr>Optical Flow Equation</vt:lpstr>
      <vt:lpstr>The Gradient Based Method</vt:lpstr>
      <vt:lpstr>Geometric Interpretation</vt:lpstr>
      <vt:lpstr>Ambiguity</vt:lpstr>
      <vt:lpstr>The BC (Cont.)</vt:lpstr>
      <vt:lpstr>Solution of Ambiguity</vt:lpstr>
      <vt:lpstr>PowerPoint Presentation</vt:lpstr>
      <vt:lpstr>Local Constant Flow</vt:lpstr>
      <vt:lpstr>Local Constant Flow</vt:lpstr>
      <vt:lpstr>Local Constant Flow</vt:lpstr>
      <vt:lpstr>Cases</vt:lpstr>
      <vt:lpstr>The Algorithm</vt:lpstr>
      <vt:lpstr>Modification</vt:lpstr>
      <vt:lpstr>Textured area</vt:lpstr>
      <vt:lpstr>Edge</vt:lpstr>
      <vt:lpstr>Homogeneous area</vt:lpstr>
      <vt:lpstr>Modification</vt:lpstr>
      <vt:lpstr>What can go wrong?</vt:lpstr>
      <vt:lpstr>Reduce the Resolution </vt:lpstr>
      <vt:lpstr>PowerPoint Presentation</vt:lpstr>
      <vt:lpstr>PowerPoint Presentation</vt:lpstr>
      <vt:lpstr>More Tools</vt:lpstr>
      <vt:lpstr> More Motion Models</vt:lpstr>
      <vt:lpstr>2D image transformations</vt:lpstr>
      <vt:lpstr>Example:  Affine Motion</vt:lpstr>
      <vt:lpstr>Results: affine motion segmentation</vt:lpstr>
      <vt:lpstr>Results</vt:lpstr>
      <vt:lpstr>Results</vt:lpstr>
      <vt:lpstr>More results</vt:lpstr>
      <vt:lpstr>Global Solutions</vt:lpstr>
      <vt:lpstr>Example: Global Solutions</vt:lpstr>
      <vt:lpstr>Possible Applications</vt:lpstr>
      <vt:lpstr>Summary</vt:lpstr>
    </vt:vector>
  </TitlesOfParts>
  <Company>idc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8</dc:title>
  <dc:creator>idc</dc:creator>
  <cp:lastModifiedBy>yael@idc.ac.il</cp:lastModifiedBy>
  <cp:revision>272</cp:revision>
  <cp:lastPrinted>2000-04-04T08:08:04Z</cp:lastPrinted>
  <dcterms:created xsi:type="dcterms:W3CDTF">2003-12-16T15:55:46Z</dcterms:created>
  <dcterms:modified xsi:type="dcterms:W3CDTF">2018-11-26T18:45:52Z</dcterms:modified>
</cp:coreProperties>
</file>