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82" r:id="rId15"/>
    <p:sldId id="276" r:id="rId16"/>
    <p:sldId id="275" r:id="rId17"/>
    <p:sldId id="277" r:id="rId18"/>
    <p:sldId id="278" r:id="rId19"/>
    <p:sldId id="279" r:id="rId20"/>
    <p:sldId id="280" r:id="rId21"/>
    <p:sldId id="284" r:id="rId22"/>
    <p:sldId id="281" r:id="rId23"/>
    <p:sldId id="283" r:id="rId24"/>
    <p:sldId id="286" r:id="rId25"/>
    <p:sldId id="287" r:id="rId26"/>
    <p:sldId id="288" r:id="rId27"/>
    <p:sldId id="296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303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268" r:id="rId5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1186 24575,'19'-1'0,"1"0"0,-1-2 0,1 0 0,-1-1 0,0-1 0,34-14 0,105-61 0,-8 5 0,39-15 0,-30 12 0,81-31 46,89-39-1005,-123 73 731,15-6 273,-24 8-45,-104 41 0,-36 13-59,42-18-83,-67 24 499,62-16 1,17-7 224,-46 12-582,80-18 0,1 0 0,46-20-1365,-174 57-5461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24575,'1'5'0,"0"-1"0,0 1 0,1-1 0,0 0 0,0 0 0,0 0 0,3 4 0,4 10 0,121 223 0,-39-83 0,-59-98-108,1 0-202,26 71 0,155 409 310,56 105-2683,-246-592 2683,69 173 0,-69-167 573,39 70 0,1 2 104,54 100 905,-113-222-1576,35 53-1371,-33-46-5461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1 396 24575,'0'-1'0,"1"-1"0,-1 1 0,1-1 0,0 1 0,0-1 0,0 1 0,0-1 0,0 1 0,0 0 0,0 0 0,1 0 0,-1-1 0,0 1 0,0 0 0,1 1 0,-1-1 0,4-1 0,29-16 0,-30 17 0,111-43 0,18-8 0,-103 39 0,0 2 0,61-14 0,-58 17 0,-1-1 0,49-20 0,-28 7 0,1 3 0,64-14 0,27-9 0,-95 26-682,69-12-1,-99 25-6143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0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24575,'1'14'0,"2"0"0,0-1 0,0 1 0,1-1 0,1 0 0,0 0 0,1 0 0,0-1 0,15 22 0,-9-15 0,-2 1 0,14 32 0,-9-13 0,34 63 0,-30-68 0,-2 1 0,15 46 0,-20-52 0,0-1 0,2 0 0,2-1 0,22 31 0,68 101-1365,-98-144-5461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1198 24575,'3'-1'0,"1"-1"0,0 0 0,-1 0 0,1 0 0,-1 0 0,0 0 0,1-1 0,-1 0 0,5-5 0,8-6 0,259-148 0,-182 111 0,51-26 0,77-21-412,-91 45 232,513-179 180,-555 201-470,-40 13-98,59-13 0,-16 1 535,-22 5 35,534-189 541,-569 200 19,0-1 0,47-30 0,-39 24-483,-34 17-368,1 1 0,-1-2 0,0 1 1,11-9-1,-7 2-6537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24575,'0'9'0,"1"1"0,1-1 0,0 0 0,0-1 0,1 1 0,0 0 0,0 0 0,1-1 0,0 0 0,10 15 0,6 5 0,35 38 0,-15-16 0,36 60 0,-21-29 0,113 177 0,-75-109 0,226 383-1363,-127-204 1704,-132-245-411,-39-57 616,24 42 0,5 3-546,-37-53 0,1 0 0,16 32 0,-12-16-1365,-11-19-5461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1 732 24575,'14'-2'0,"0"-1"0,0-1 0,1 0 0,-2-1 0,1 0 0,-1-1 0,21-13 0,-6 5 0,42-21 0,208-91 0,-102 55 0,67-16 0,-166 59 0,113-25 0,-44 8 0,-101 30 0,80-19 0,-100 28 0,-1-1 0,34-14 0,31-9 0,81-23 0,-54 15 0,-79 24-1365,-22 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24575,'-1'37'0,"0"0"0,2 0 0,1 0 0,13 65 0,36 72 0,47 181 0,-68-243 0,19 57 0,-35-124 0,15 83 0,-8-26 0,5 82-1365,-22-166-5461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1 473 24575,'16'0'0,"0"-2"0,1 0 0,-1-1 0,0 0 0,0-2 0,19-7 0,91-46 0,-91 39 0,1 2 0,57-18 0,82-28 0,-119 40 0,85-23 0,124-34 0,-220 70 0,-1-2 0,71-31 0,-89 33-455,0 1 0,33-7 0,-36 11-6371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4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24575,'-3'129'0,"6"140"0,-2-260-170,0-1-1,1 1 0,0-1 1,0 1-1,1-1 0,0 0 1,8 14-1,-2-9-6655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1034 24575,'-51'0'0,"13"2"0,-1-3 0,1-1 0,-73-13 0,45 1 0,35 9 0,-50-17 0,71 19 0,1-1 0,0 0 0,0 0 0,0-1 0,1 0 0,-1-1 0,1 0 0,0 0 0,-9-11 0,-1-2 0,7 8 0,0-1 0,1 1 0,0-2 0,1 1 0,0-2 0,1 1 0,0-1 0,-7-20 0,1-9 0,3 0 0,1-1 0,2 0 0,2 0 0,0-78 0,6 110 0,0 0 0,1 0 0,0 0 0,0 0 0,2 0 0,-1 1 0,2-1 0,-1 0 0,2 1 0,-1 0 0,2 0 0,-1 0 0,1 1 0,1 0 0,0 0 0,0 0 0,12-10 0,15-17 0,-29 30 0,1 0 0,-1 0 0,2 1 0,-1-1 0,1 2 0,0-1 0,0 1 0,1 0 0,10-5 0,146-62 0,-133 63 0,0 0 0,0 2 0,1 2 0,45-3 0,133 7 0,-102 3 0,-94 0 0,0 0 0,0 1 0,-1 1 0,1 0 0,-1 0 0,0 2 0,0 0 0,-1 0 0,0 1 0,22 16 0,2 0 0,-21-13 0,0 0 0,-1 2 0,0-1 0,-1 2 0,-1 0 0,21 26 0,-6 0 0,30 58 0,-52-87 0,-1-1 0,-1 1 0,1 0 0,-2 0 0,1 1 0,-1-1 0,0 21 0,-4 80 0,-1-47 0,3-19 0,-3-1 0,-1 1 0,-12 49 0,11-73 0,-1 0 0,-1-1 0,-1 0 0,0 0 0,-2-1 0,0 0 0,-1-1 0,-23 30 0,23-33 0,-1 0 0,-1-1 0,0-1 0,-1 0 0,0 0 0,-1-1 0,0-1 0,-1-1 0,0 0 0,-20 8 0,-14 2 0,35-13 0,-1-1 0,1 0 0,-1-1 0,-1-1 0,1 0 0,-19 1 0,-61 7 0,66-6 0,-55 2 0,59-8-1365,3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24575,'2'24'0,"0"-1"0,2 0 0,1 0 0,14 37 0,-2-2 0,46 126 0,-21-71 0,43 143 0,-2-13 0,-67-195 0,31 63 0,1 4 0,163 359 0,-198-449 0,17 37 0,123 241 0,-125-249 0,30 52 0,-41-72-1365,-11-17-5461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719 875 24575,'-94'1'0,"-104"-3"0,182 0 0,-1-1 0,1-1 0,0-1 0,0 0 0,0-1 0,-26-14 0,14 4 0,0-1 0,-38-31 0,51 35 0,-1-1 0,2-1 0,0 0 0,1-1 0,1-1 0,0 1 0,1-2 0,-16-35 0,21 39 0,0 0 0,2 0 0,-1-1 0,2 0 0,0 1 0,1-1 0,0 0 0,2 0 0,-1 0 0,2 0 0,0 0 0,0 0 0,5-15 0,2 9 0,1 0 0,1 0 0,1 0 0,1 2 0,17-23 0,-22 33 0,2-5 0,1 1 0,1 1 0,0-1 0,1 2 0,0-1 0,0 2 0,2 0 0,-1 0 0,1 1 0,0 1 0,1 0 0,0 1 0,0 1 0,1 0 0,0 1 0,0 1 0,0 0 0,0 1 0,33-1 0,-21 2 0,49-9 0,-49 6 0,52-3 0,-57 8 0,-1 0 0,1 2 0,-1 0 0,1 2 0,-1 1 0,25 8 0,-36-9 0,1 1 0,-1 0 0,0 1 0,0 1 0,-1 0 0,1 0 0,-2 1 0,1 0 0,-1 0 0,0 1 0,-1 1 0,13 17 0,-11-11 0,-1-1 0,-1 2 0,0-1 0,-2 1 0,1 0 0,-2 0 0,0 1 0,3 31 0,-3 6 0,-4 85 0,-2-69 0,1-64 0,0 1 0,0 0 0,-1 0 0,0-1 0,0 1 0,-1 0 0,0-1 0,0 0 0,-1 1 0,0-1 0,0 0 0,0 0 0,-1 0 0,0-1 0,-1 1 0,0-1 0,0 0 0,0-1 0,0 1 0,-1-1 0,-12 9 0,-25 15 0,29-19 0,0 0 0,0-1 0,-1-1 0,0 0 0,0-1 0,-25 8 0,10-7 0,-89 19 0,56-11-1365,45-11-5461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903 796 24575,'-4'3'0,"0"0"0,-1 0 0,1 0 0,-1-1 0,1 0 0,-1 0 0,0 0 0,0 0 0,0-1 0,0 1 0,-1-1 0,-8 0 0,-73 1 0,61-3 0,-4 1 0,1-1 0,-1-2 0,-53-11 0,12-3 0,0-3 0,-73-32 0,112 37 0,10 7 0,1-1 0,0-1 0,1-1 0,0-1 0,1-1 0,-22-19 0,35 26 0,0 1 0,0-1 0,1 0 0,0-1 0,1 1 0,-1-1 0,1 0 0,1 0 0,-1 0 0,-3-11 0,4 5 0,0-1 0,1 1 0,1-1 0,0 0 0,2-17 0,-1 18 0,0-8 0,1-1 0,0 1 0,6-23 0,-5 36 0,0 0 0,1 0 0,0 1 0,1 0 0,-1-1 0,1 1 0,1 1 0,-1-1 0,1 0 0,0 1 0,10-9 0,12-9 0,0 0 0,1 2 0,2 2 0,53-29 0,-54 36 0,1 1 0,1 2 0,-1 1 0,2 1 0,-1 2 0,49-4 0,198 7 0,-148 5 0,-101 0 0,-1 2 0,1 1 0,-1 1 0,43 15 0,-40-11 0,-17-3 0,-1 0 0,1 1 0,-1 1 0,-1 0 0,0 0 0,0 1 0,18 21 0,-16-17 0,-2-1 0,1-1 0,-2 2 0,0 0 0,-1 0 0,0 1 0,-1 0 0,-1 1 0,-1 0 0,0 0 0,0 0 0,-2 1 0,0 0 0,-1 0 0,-1 1 0,-1-1 0,1 33 0,-3-33 0,0 1 0,-2-1 0,0 1 0,-1-1 0,-7 23 0,6-29 0,0-1 0,-1 1 0,-1-1 0,1-1 0,-2 1 0,1-1 0,-1 0 0,-1 0 0,-10 10 0,-116 97 0,84-75 0,22-18 0,0-1 0,-2-2 0,0-1 0,-1-1 0,-1-2 0,-60 22 0,80-35-341,-1-1 0,1 1-1,-20-1 1,10-1-6485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7:01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1012 24575,'0'1'0,"-1"0"0,1 0 0,-1 0 0,1 1 0,-1-1 0,0 0 0,1 0 0,-1 0 0,0 0 0,0 0 0,0-1 0,0 1 0,0 0 0,0 0 0,0 0 0,0-1 0,0 1 0,0-1 0,0 1 0,0-1 0,0 1 0,-1-1 0,1 0 0,0 1 0,0-1 0,0 0 0,-3 0 0,-39 5 0,38-5 0,-230 2 0,121-3 0,103 0 0,-1 0 0,1 0 0,0-1 0,-1 0 0,1-1 0,0-1 0,-20-8 0,-1-5 0,-36-24 0,5 3 0,49 28 0,1 1 0,0-2 0,-21-21 0,-3-3 0,-29-34 0,41 41 0,19 21 0,1-1 0,0 1 0,0-1 0,1 0 0,0 0 0,0-1 0,0 1 0,-3-16 0,-11-75 0,10 45 0,3 28 0,1 0 0,2 0 0,0 0 0,1 0 0,2 0 0,1-1 0,5-25 0,-4 44 0,0-1 0,1 1 0,0 0 0,0 0 0,1 1 0,0-1 0,1 1 0,0 0 0,0 0 0,11-9 0,5-3 0,48-31 0,-52 41 0,0 0 0,0 2 0,1 0 0,0 1 0,0 1 0,1 1 0,38-4 0,28-6 0,-50 7 0,1 3 0,-1 1 0,1 2 0,71 6 0,-96-3 0,0 0 0,0 1 0,0 0 0,-1 1 0,1 0 0,-1 1 0,20 12 0,1 3 0,34 30 0,-22-16 0,-32-24 0,-1 1 0,-1 0 0,0 1 0,-1 0 0,9 17 0,1-2 0,-11-15 0,-1 0 0,-1 1 0,1 0 0,-2 0 0,0 1 0,-1 0 0,0-1 0,-1 2 0,3 27 0,-3 10 0,-6 76 0,0-35 0,4-50 0,0-28 0,0 0 0,-1 0 0,0-1 0,-1 1 0,-1 0 0,0-1 0,-1 1 0,-1-1 0,0 0 0,-1 0 0,-8 16 0,-19 31-41,25-44-148,-1-1 0,-1 0-1,-1 0 1,0-1 0,-1 0 0,-23 24 0,21-29-6637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4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1 398 24575,'16'-1'0,"-1"0"0,1-1 0,0-1 0,0-1 0,-1 0 0,24-10 0,-2 1 0,190-56 0,-10 8 0,-42 16 0,8 1 0,-20 5 0,-102 25 0,94-11 0,-110 17 0,72-23 0,-84 22 0,10 1-1365,-22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24575,'6'8'0,"0"1"0,-1-1 0,0 1 0,0 0 0,-1 0 0,0 1 0,3 10 0,3 6 0,34 82 0,-19-42 0,62 114 0,-46-103 0,21 32 0,-47-88 0,2 4 0,27 50 0,-34-58 0,1 0 0,1 0 0,1-1 0,24 24 0,-10-11 0,0-1-1365,-14-18-5461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1005 24575,'22'-1'0,"1"-1"0,-1-1 0,0-1 0,0-1 0,0-1 0,0-1 0,-1-1 0,34-18 0,87-26 0,-13 6 0,-96 34 0,59-15 0,17-5 0,161-63-584,-99 37 293,154-41 291,-92 31 0,-7 8 0,168-44 0,-156 45 0,-3 7 0,-78 20-65,-104 24 141,58-17-1,-78 15 593,-8 1-607,50-8-1,-39 12-60,0-2 0,0-1 0,-1-2 0,52-21 0,-48 18-1365,-21 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24575,'2'27'0,"1"-1"0,2 0 0,1 0 0,1-1 0,1 1 0,12 25 0,4 13 0,42 99 0,4 4 0,1 0 0,18 46 0,-27-55 89,-15-43-1129,111 217 665,-105-231 370,20 27 235,8 18 52,-24-30-355,16 16 733,30 50-1793,-91-164-5693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1 910 24575,'19'-2'0,"0"-2"0,0 0 0,0-1 0,0-1 0,34-16 0,-44 18 0,58-23 0,27-11 0,-2-3 0,103-64 0,-69 38 0,-41 24 0,-47 24 0,50-17 0,-8 4 0,127-48 0,-12 8 0,-28 12 0,15-7 0,-135 48 0,67-18 0,-69 24 0,84-36 0,-79 29 77,15-8-1519,-51 19-5384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24575,'-3'153'0,"6"166"0,1-287 0,2 0 0,11 36 0,-9-38 0,-2 0 0,6 50 0,-7-41 0,1 0 0,2-1 0,17 50 0,11 52 0,-29-109 0,1-1 0,16 37 0,12 42 0,19 75 0,-44-145 8,5 31-1381,-15-50-5453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1394 24575,'8'-1'0,"1"0"0,0 0 0,-1-1 0,1 0 0,-1-1 0,0 0 0,11-5 0,58-34 0,-58 31 0,96-51 0,365-194 0,72-55-545,-273 158 545,-74 58 22,-8 3-135,-164 77-10,1 1 0,39-12-1,2 0 41,157-72 707,-99 45-118,0-1-547,-39 19 169,-30 12-1621,-48 17-5333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A7134-C5E1-9066-8084-0350E0C3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76130C-C0AC-A8B2-8FAD-042449DF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7C649-4F4D-A2E4-CF86-14806957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B4B831-0D25-4D25-3CC3-C6C34C1F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38A00B-FC7A-2B79-CC68-9249BE3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84552-A45B-2FC4-6C12-4918AB54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3FE8B4-D86D-E706-BB07-5065CB6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41205-46A8-5CEF-A3D3-607538E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5B0F24-DD62-A5FC-4115-EB2D1F06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D03FCB-AB35-C245-8CF5-B8A6C2C6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2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0130FD-6B4B-32F9-B509-46368F99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F05C93-2C09-6598-C5F7-12978C00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446BF0-5A2F-5292-8F48-CB6A49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57B6C5-2210-4F32-DA53-13C3C884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1BF5CF-1904-5CC4-4A28-8990843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7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C16F6-747C-E55B-0D0D-37921366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621784-2831-458A-2E41-1B59B373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AB217-6418-2491-D83B-CAF45BB1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7346B9-781A-AAE3-552A-2B5429E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339B32-2F0D-F0AC-0610-F425A53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7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3968F-E633-998F-4C22-93E6F55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F6B9CB-4C7B-94CC-050D-AF0152F3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237DE1-E9AF-B1C6-D4B7-4D4A9D92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A65784-6F7C-85C2-CAEB-484D0782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E103E-577A-BD41-A548-CC12B10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7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26AA7-48A7-C584-EB10-FB2EEE2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4C6A4-3164-C637-D949-59D399CC7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78F268-F5AD-8F40-E455-3E62B495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728CFA-8F03-8C2C-C4B4-4DEAF99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5F15C3-4B7C-FAB7-D449-DB7A6121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0CFA68-3659-9646-82F7-68CF771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E2FA3-F7F9-852B-8375-47EA9C30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49AE30-0936-6304-98C8-32D8FFBB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13A900-BC24-1778-3214-B09DC852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8043B-C7FC-9646-5AD3-271A5FA2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83399B-E7E7-F2FA-8590-46A2AE94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03EFE8-E470-BC9A-B80B-C850BBD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DE0786-E8F5-B2B5-7C98-60BF97D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4284C6-90D2-A2AE-C7F8-A869CB4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3CA61-240D-D544-A95B-6B10679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760131-26C0-EBBF-329E-3D41BBC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9A785D-2673-5ECC-4387-88A5FEF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76CE58-21F4-E0C6-05B1-E429F88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0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F43EBE-F0A2-6871-4DB2-DE61350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14F204-B444-C689-F0E5-BF58FBC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03264-D7F7-612B-A7A4-96708B4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8071D-325E-1A4E-4949-AB806309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45417-3D44-B22E-D152-B569193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A8406E-D796-712F-7543-04AB8667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2277AF-ADD7-3809-A7CD-204B6BA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AA2F66-8B1E-D724-E8BD-E624776A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955DAC-A6D0-B051-A34A-8E65235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95594-1E43-E39B-EA82-A4D2A03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BEDD65-A312-6B36-1CBD-41D0AC80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BF313F-387B-7C2B-52C1-219400D1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B7237C-B2CA-25B3-8F8A-F185401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1F178F-C90A-EE0B-734B-4CA9A573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58B68D-A5C7-AA2A-A4D2-219571DE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2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399F68-1D9F-6F04-44ED-3FF5605F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D6C6B-7992-B35A-3C9E-DEB36EB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769C4F-1965-58FB-3DF4-42B86D85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301-5D8D-4107-9BAD-DDEF00431FD1}" type="datetimeFigureOut">
              <a:rPr lang="pl-PL" smtClean="0"/>
              <a:t>09.01.2024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B50E99-3CB3-C65B-4CAE-E9931DCF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EF9596-3C95-CC3B-9775-347BC84C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7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image" Target="../media/image4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3FD79-2A7F-C843-4D49-E55B82A9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Wieloboki </a:t>
            </a:r>
            <a:r>
              <a:rPr lang="pl-PL" dirty="0" err="1"/>
              <a:t>Voronoi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A918BB-4C6D-ED82-3A63-526473D74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Algorytmy geometryczne 2023/24</a:t>
            </a:r>
          </a:p>
          <a:p>
            <a:r>
              <a:rPr lang="pl-PL" dirty="0"/>
              <a:t>Król Mateusz</a:t>
            </a:r>
          </a:p>
        </p:txBody>
      </p:sp>
    </p:spTree>
    <p:extLst>
      <p:ext uri="{BB962C8B-B14F-4D97-AF65-F5344CB8AC3E}">
        <p14:creationId xmlns:p14="http://schemas.microsoft.com/office/powerpoint/2010/main" val="3862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EE9EBB-F2A1-7938-918B-B6DBEEA7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xmlns="" id="{53B179B4-DED8-DA0C-43FB-DC2DF2CA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04938"/>
            <a:ext cx="5291666" cy="4048124"/>
          </a:xfrm>
          <a:prstGeom prst="rect">
            <a:avLst/>
          </a:prstGeom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xmlns="" id="{2E291A84-B725-51B6-24FA-33318C4B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33130-6CB7-FFDF-AB43-6D61D2F87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Wizualizacja działania algorytmu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827903-2C9D-9C28-2BF4-CFA4A096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Dane wejściowe: 7 losowo wygenerowanych punktów na płaszczyźnie</a:t>
            </a:r>
          </a:p>
        </p:txBody>
      </p:sp>
    </p:spTree>
    <p:extLst>
      <p:ext uri="{BB962C8B-B14F-4D97-AF65-F5344CB8AC3E}">
        <p14:creationId xmlns:p14="http://schemas.microsoft.com/office/powerpoint/2010/main" val="13132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66D870-B759-AA9F-D18A-71C4AF80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1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70E6C03-BE2C-92D6-9DCD-AE3F5B16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1427893"/>
            <a:ext cx="5372100" cy="4002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91ED9B-CA77-3EF6-DC1F-D06F403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5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037E95C-5D2E-4EFB-E1CE-713B5498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BEA8AF-1AFD-1074-797D-578959C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1DB73AE-E596-52D0-4F67-497A81E0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" y="1475518"/>
            <a:ext cx="5372100" cy="40022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D380A8-325A-10A1-1C6E-87CF2667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1469390"/>
            <a:ext cx="5372100" cy="40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3AD9DF1-D359-ED85-3155-A0736E4E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9F66114-6CF8-0D24-0651-35D50888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89E38B-7248-9F4C-56D8-9EA19FE3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4FA470-6BE2-A98A-62EC-B4AAB5A9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AA44BC-F4CB-608D-49C7-384F5C24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0AD45C-A4B3-E0F9-6BAB-4E270A55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77018-4969-BE45-0F12-FF54157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43ABC1-4CB6-5326-4746-2ABE3D9E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501231"/>
            <a:ext cx="5248275" cy="1000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834D75-3488-A878-D722-8DF04B15669A}"/>
              </a:ext>
            </a:extLst>
          </p:cNvPr>
          <p:cNvSpPr txBox="1"/>
          <p:nvPr/>
        </p:nvSpPr>
        <p:spPr>
          <a:xfrm>
            <a:off x="1566153" y="1994170"/>
            <a:ext cx="452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 – zbiór punktów na płaszczyźnie</a:t>
            </a:r>
          </a:p>
          <a:p>
            <a:r>
              <a:rPr lang="pl-PL" dirty="0"/>
              <a:t>E – rozważana przestrzeń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Komórką </a:t>
            </a:r>
            <a:r>
              <a:rPr lang="pl-PL" dirty="0" err="1"/>
              <a:t>Woronoja</a:t>
            </a:r>
            <a:r>
              <a:rPr lang="pl-PL" dirty="0"/>
              <a:t> punktu </a:t>
            </a:r>
            <a:r>
              <a:rPr lang="pl-PL" b="1" dirty="0"/>
              <a:t>p</a:t>
            </a:r>
            <a:r>
              <a:rPr lang="pl-PL" dirty="0"/>
              <a:t> nazywamy:</a:t>
            </a:r>
          </a:p>
        </p:txBody>
      </p:sp>
    </p:spTree>
    <p:extLst>
      <p:ext uri="{BB962C8B-B14F-4D97-AF65-F5344CB8AC3E}">
        <p14:creationId xmlns:p14="http://schemas.microsoft.com/office/powerpoint/2010/main" val="26273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E90EB45-EEE9-4563-8179-65EF62AE0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1CC77C-BEB7-C08F-C765-68F0D39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3D0EF74-AD1E-4FD9-914D-8EC9058EB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ABCDCA-3B1F-4EC6-24CB-A17796F2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6DE8AF6-5EA5-A304-E987-0A54D35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41BB549-9EFF-41FF-2B8A-E018EC1DD753}"/>
              </a:ext>
            </a:extLst>
          </p:cNvPr>
          <p:cNvGrpSpPr/>
          <p:nvPr/>
        </p:nvGrpSpPr>
        <p:grpSpPr>
          <a:xfrm>
            <a:off x="3752625" y="2523975"/>
            <a:ext cx="1105560" cy="848160"/>
            <a:chOff x="3752625" y="2523975"/>
            <a:chExt cx="110556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0802194E-E619-7BCA-F7E6-3BA4000E5342}"/>
                    </a:ext>
                  </a:extLst>
                </p14:cNvPr>
                <p14:cNvContentPartPr/>
                <p14:nvPr/>
              </p14:nvContentPartPr>
              <p14:xfrm>
                <a:off x="3752625" y="2773095"/>
                <a:ext cx="1105560" cy="42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3985" y="2764095"/>
                  <a:ext cx="1123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CE663C6E-1FF1-2897-782B-0EC42870CD10}"/>
                    </a:ext>
                  </a:extLst>
                </p14:cNvPr>
                <p14:cNvContentPartPr/>
                <p14:nvPr/>
              </p14:nvContentPartPr>
              <p14:xfrm>
                <a:off x="4057185" y="2523975"/>
                <a:ext cx="342360" cy="84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8545" y="2514975"/>
                  <a:ext cx="360000" cy="86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130D385-AE6A-EA49-B032-9DABBF315ACF}"/>
              </a:ext>
            </a:extLst>
          </p:cNvPr>
          <p:cNvGrpSpPr/>
          <p:nvPr/>
        </p:nvGrpSpPr>
        <p:grpSpPr>
          <a:xfrm>
            <a:off x="5047905" y="1771575"/>
            <a:ext cx="579960" cy="339840"/>
            <a:chOff x="5047905" y="1771575"/>
            <a:chExt cx="57996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7B2BC853-6A2C-27D4-CE0D-9863E52D77FF}"/>
                    </a:ext>
                  </a:extLst>
                </p14:cNvPr>
                <p14:cNvContentPartPr/>
                <p14:nvPr/>
              </p14:nvContentPartPr>
              <p14:xfrm>
                <a:off x="5047905" y="1866255"/>
                <a:ext cx="579960" cy="14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9265" y="1857615"/>
                  <a:ext cx="597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3EBFC42C-980A-7231-FA1C-E0C31368EBF0}"/>
                    </a:ext>
                  </a:extLst>
                </p14:cNvPr>
                <p14:cNvContentPartPr/>
                <p14:nvPr/>
              </p14:nvContentPartPr>
              <p14:xfrm>
                <a:off x="5266785" y="1771575"/>
                <a:ext cx="193680" cy="33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8145" y="1762575"/>
                  <a:ext cx="2113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9025E9A-2B79-239E-EC11-FD79EB549079}"/>
              </a:ext>
            </a:extLst>
          </p:cNvPr>
          <p:cNvGrpSpPr/>
          <p:nvPr/>
        </p:nvGrpSpPr>
        <p:grpSpPr>
          <a:xfrm>
            <a:off x="6495825" y="1152375"/>
            <a:ext cx="2091240" cy="1675800"/>
            <a:chOff x="6495825" y="1152375"/>
            <a:chExt cx="2091240" cy="16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D1D783BE-A8A9-8BA5-DFC4-233BBF44E435}"/>
                    </a:ext>
                  </a:extLst>
                </p14:cNvPr>
                <p14:cNvContentPartPr/>
                <p14:nvPr/>
              </p14:nvContentPartPr>
              <p14:xfrm>
                <a:off x="6495825" y="1209615"/>
                <a:ext cx="1285560" cy="36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7185" y="1200615"/>
                  <a:ext cx="1303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0CDC1CA7-96DC-7C04-5005-D49A1BB305B6}"/>
                    </a:ext>
                  </a:extLst>
                </p14:cNvPr>
                <p14:cNvContentPartPr/>
                <p14:nvPr/>
              </p14:nvContentPartPr>
              <p14:xfrm>
                <a:off x="7076865" y="1152375"/>
                <a:ext cx="393120" cy="86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8225" y="1143375"/>
                  <a:ext cx="4107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FFAC8CBE-ED8B-4047-104E-4B6B740A52F4}"/>
                    </a:ext>
                  </a:extLst>
                </p14:cNvPr>
                <p14:cNvContentPartPr/>
                <p14:nvPr/>
              </p14:nvContentPartPr>
              <p14:xfrm>
                <a:off x="7781385" y="2377095"/>
                <a:ext cx="805680" cy="32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2745" y="2368455"/>
                  <a:ext cx="823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A2E981AF-C77A-BAA4-75D8-072A6C3932E6}"/>
                    </a:ext>
                  </a:extLst>
                </p14:cNvPr>
                <p14:cNvContentPartPr/>
                <p14:nvPr/>
              </p14:nvContentPartPr>
              <p14:xfrm>
                <a:off x="8171265" y="2238135"/>
                <a:ext cx="106200" cy="59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2265" y="2229135"/>
                  <a:ext cx="123840" cy="60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1413BEEA-AF5A-235D-9E6F-DC40C3A499C9}"/>
              </a:ext>
            </a:extLst>
          </p:cNvPr>
          <p:cNvGrpSpPr/>
          <p:nvPr/>
        </p:nvGrpSpPr>
        <p:grpSpPr>
          <a:xfrm>
            <a:off x="6171825" y="3276375"/>
            <a:ext cx="3279240" cy="1993320"/>
            <a:chOff x="6171825" y="3276375"/>
            <a:chExt cx="3279240" cy="19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5F0B270A-6CCC-55B7-A2F9-83907A3C46F0}"/>
                    </a:ext>
                  </a:extLst>
                </p14:cNvPr>
                <p14:cNvContentPartPr/>
                <p14:nvPr/>
              </p14:nvContentPartPr>
              <p14:xfrm>
                <a:off x="8410305" y="3526935"/>
                <a:ext cx="1040760" cy="50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1665" y="3518295"/>
                  <a:ext cx="10584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1F7070A3-8367-E211-9C2F-76B8FB199520}"/>
                    </a:ext>
                  </a:extLst>
                </p14:cNvPr>
                <p14:cNvContentPartPr/>
                <p14:nvPr/>
              </p14:nvContentPartPr>
              <p14:xfrm>
                <a:off x="8667345" y="3276375"/>
                <a:ext cx="465840" cy="101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8705" y="3267375"/>
                  <a:ext cx="48348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C0F5DFE4-311D-927F-8897-08A16E3A8BCF}"/>
                    </a:ext>
                  </a:extLst>
                </p14:cNvPr>
                <p14:cNvContentPartPr/>
                <p14:nvPr/>
              </p14:nvContentPartPr>
              <p14:xfrm>
                <a:off x="7752945" y="4343415"/>
                <a:ext cx="419400" cy="14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4305" y="4334415"/>
                  <a:ext cx="437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EA7F4BF8-E8C5-C5FC-4E7C-C0AF8AC4390F}"/>
                    </a:ext>
                  </a:extLst>
                </p14:cNvPr>
                <p14:cNvContentPartPr/>
                <p14:nvPr/>
              </p14:nvContentPartPr>
              <p14:xfrm>
                <a:off x="7914945" y="4267095"/>
                <a:ext cx="159120" cy="31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6305" y="4258095"/>
                  <a:ext cx="17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CE37ADC0-BCC9-7D5B-3F42-942CC11811B5}"/>
                    </a:ext>
                  </a:extLst>
                </p14:cNvPr>
                <p14:cNvContentPartPr/>
                <p14:nvPr/>
              </p14:nvContentPartPr>
              <p14:xfrm>
                <a:off x="6171825" y="4702335"/>
                <a:ext cx="1016280" cy="43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185" y="4693335"/>
                  <a:ext cx="1033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426B0ECD-1FC3-9AD1-DC4A-CFA951DA4855}"/>
                    </a:ext>
                  </a:extLst>
                </p14:cNvPr>
                <p14:cNvContentPartPr/>
                <p14:nvPr/>
              </p14:nvContentPartPr>
              <p14:xfrm>
                <a:off x="6609945" y="4514775"/>
                <a:ext cx="473760" cy="754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1305" y="4505775"/>
                  <a:ext cx="491400" cy="77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78E965F-43D1-5460-7F0E-6D5841D43525}"/>
              </a:ext>
            </a:extLst>
          </p:cNvPr>
          <p:cNvGrpSpPr/>
          <p:nvPr/>
        </p:nvGrpSpPr>
        <p:grpSpPr>
          <a:xfrm>
            <a:off x="4590705" y="3581295"/>
            <a:ext cx="1370160" cy="810000"/>
            <a:chOff x="4590705" y="3581295"/>
            <a:chExt cx="137016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11F4C5E0-F84B-F68A-3E45-3CF0BA8B5BC3}"/>
                    </a:ext>
                  </a:extLst>
                </p14:cNvPr>
                <p14:cNvContentPartPr/>
                <p14:nvPr/>
              </p14:nvContentPartPr>
              <p14:xfrm>
                <a:off x="4590705" y="3822495"/>
                <a:ext cx="736200" cy="26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82065" y="3813495"/>
                  <a:ext cx="75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4B5CFD31-249E-4163-742F-5B96C6A14A22}"/>
                    </a:ext>
                  </a:extLst>
                </p14:cNvPr>
                <p14:cNvContentPartPr/>
                <p14:nvPr/>
              </p14:nvContentPartPr>
              <p14:xfrm>
                <a:off x="4933065" y="3581295"/>
                <a:ext cx="122760" cy="55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4065" y="3572295"/>
                  <a:ext cx="14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88BA0C94-5500-320E-A399-122E2B6CF627}"/>
                    </a:ext>
                  </a:extLst>
                </p14:cNvPr>
                <p14:cNvContentPartPr/>
                <p14:nvPr/>
              </p14:nvContentPartPr>
              <p14:xfrm>
                <a:off x="5457585" y="4220655"/>
                <a:ext cx="503280" cy="17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48945" y="4211655"/>
                  <a:ext cx="520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690C9451-717C-53D2-A47A-981F5997FE88}"/>
                    </a:ext>
                  </a:extLst>
                </p14:cNvPr>
                <p14:cNvContentPartPr/>
                <p14:nvPr/>
              </p14:nvContentPartPr>
              <p14:xfrm>
                <a:off x="5771145" y="4171695"/>
                <a:ext cx="13680" cy="17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62145" y="4162695"/>
                  <a:ext cx="313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8060818A-3028-6756-9604-9A19E0B5BB86}"/>
                  </a:ext>
                </a:extLst>
              </p14:cNvPr>
              <p14:cNvContentPartPr/>
              <p14:nvPr/>
            </p14:nvContentPartPr>
            <p14:xfrm>
              <a:off x="3409170" y="837360"/>
              <a:ext cx="469440" cy="458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0530" y="828360"/>
                <a:ext cx="487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9A5D286F-2045-6986-6E01-FBCCBFFB2C9F}"/>
                  </a:ext>
                </a:extLst>
              </p14:cNvPr>
              <p14:cNvContentPartPr/>
              <p14:nvPr/>
            </p14:nvContentPartPr>
            <p14:xfrm>
              <a:off x="3408090" y="5142600"/>
              <a:ext cx="364320" cy="323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99090" y="5133960"/>
                <a:ext cx="381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4B116FDB-E9CA-59DB-F565-B242612B09B3}"/>
                  </a:ext>
                </a:extLst>
              </p14:cNvPr>
              <p14:cNvContentPartPr/>
              <p14:nvPr/>
            </p14:nvContentPartPr>
            <p14:xfrm>
              <a:off x="9161610" y="5171040"/>
              <a:ext cx="507240" cy="363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52610" y="5162400"/>
                <a:ext cx="52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xmlns="" id="{6293FAB4-9BD3-F736-88A5-6ADED0155856}"/>
                  </a:ext>
                </a:extLst>
              </p14:cNvPr>
              <p14:cNvContentPartPr/>
              <p14:nvPr/>
            </p14:nvContentPartPr>
            <p14:xfrm>
              <a:off x="9179970" y="902520"/>
              <a:ext cx="394920" cy="408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0970" y="893880"/>
                <a:ext cx="41256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513A13-6774-F34D-BF5D-AD983136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13DF9F-30A3-2A77-B740-71234FA5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</a:t>
            </a:r>
            <a:r>
              <a:rPr lang="pl-PL" dirty="0" err="1" smtClean="0"/>
              <a:t>Fortune’a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Zaprezentowany przez Stevena </a:t>
            </a:r>
            <a:r>
              <a:rPr lang="pl-PL" dirty="0" err="1" smtClean="0"/>
              <a:t>Fortune’a</a:t>
            </a:r>
            <a:r>
              <a:rPr lang="pl-PL" dirty="0" smtClean="0"/>
              <a:t> w 1986 roku.</a:t>
            </a:r>
          </a:p>
          <a:p>
            <a:r>
              <a:rPr lang="pl-PL" dirty="0"/>
              <a:t>Algorytm wykorzystuje technikę zamiatania </a:t>
            </a:r>
            <a:r>
              <a:rPr lang="pl-PL" dirty="0" err="1"/>
              <a:t>płasczyzny</a:t>
            </a:r>
            <a:r>
              <a:rPr lang="pl-PL" dirty="0"/>
              <a:t> (ang. </a:t>
            </a:r>
            <a:r>
              <a:rPr lang="pl-PL" dirty="0" err="1"/>
              <a:t>sweep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technique</a:t>
            </a:r>
            <a:r>
              <a:rPr lang="pl-PL" dirty="0"/>
              <a:t>) do znajdowania diagramu </a:t>
            </a:r>
            <a:r>
              <a:rPr lang="pl-PL" dirty="0" err="1"/>
              <a:t>Voronoi</a:t>
            </a:r>
            <a:r>
              <a:rPr lang="pl-PL" dirty="0"/>
              <a:t>.</a:t>
            </a:r>
          </a:p>
          <a:p>
            <a:r>
              <a:rPr lang="pl-PL" dirty="0" err="1" smtClean="0"/>
              <a:t>Złożonośc</a:t>
            </a:r>
            <a:r>
              <a:rPr lang="pl-PL" dirty="0"/>
              <a:t> </a:t>
            </a:r>
            <a:r>
              <a:rPr lang="pl-PL" dirty="0" smtClean="0"/>
              <a:t>czasowa algorytmu to O(</a:t>
            </a:r>
            <a:r>
              <a:rPr lang="pl-PL" dirty="0" err="1" smtClean="0"/>
              <a:t>nlogn</a:t>
            </a:r>
            <a:r>
              <a:rPr lang="pl-PL" dirty="0" smtClean="0"/>
              <a:t>). 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7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Problematyka algorytmu: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77" y="1825625"/>
            <a:ext cx="6761672" cy="40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Kolejka priorytetowa (struktura zdarzeń)</a:t>
            </a:r>
          </a:p>
          <a:p>
            <a:r>
              <a:rPr lang="pl-PL" dirty="0" smtClean="0"/>
              <a:t>Drzewo AVL (struktura brzegu)</a:t>
            </a:r>
          </a:p>
          <a:p>
            <a:r>
              <a:rPr lang="pl-PL" dirty="0" smtClean="0"/>
              <a:t>Podwójnie łączona lista krawędzi (struktura wyznaczonego już diagramu)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87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Algorytmu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738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  <a:solidFill>
            <a:srgbClr val="1F1F1F"/>
          </a:solidFill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Dodatkowe metody w drzewie AVL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78" y="1233488"/>
            <a:ext cx="5157158" cy="259500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64" y="4044152"/>
            <a:ext cx="5622985" cy="26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Dodatkowe metody w drzewie AVL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02" y="2130274"/>
            <a:ext cx="6153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xmlns="" id="{A6EAEB65-AD97-1980-35B1-BBE5F711C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3548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2861" y="0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Podwójnie łączona lista krawędzi (moduł </a:t>
            </a:r>
            <a:r>
              <a:rPr lang="pl-PL" sz="2800" dirty="0" err="1" smtClean="0">
                <a:solidFill>
                  <a:schemeClr val="bg1"/>
                </a:solidFill>
              </a:rPr>
              <a:t>dcel</a:t>
            </a:r>
            <a:r>
              <a:rPr lang="pl-PL" sz="2800" dirty="0" smtClean="0">
                <a:solidFill>
                  <a:schemeClr val="bg1"/>
                </a:solidFill>
              </a:rPr>
              <a:t>)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77" y="1102841"/>
            <a:ext cx="3062377" cy="13029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77" y="3104253"/>
            <a:ext cx="4678225" cy="160115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72861" y="2465711"/>
            <a:ext cx="1123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+mj-lt"/>
              </a:rPr>
              <a:t>Klasa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Vertex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 (moduł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dcel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)</a:t>
            </a:r>
            <a:endParaRPr lang="pl-PL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77" y="5195969"/>
            <a:ext cx="5784280" cy="159302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672861" y="4653180"/>
            <a:ext cx="443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+mj-lt"/>
              </a:rPr>
              <a:t>Klasa Face (moduł </a:t>
            </a:r>
            <a:r>
              <a:rPr lang="pl-PL" sz="2800" dirty="0" err="1" smtClean="0">
                <a:solidFill>
                  <a:schemeClr val="bg1"/>
                </a:solidFill>
                <a:latin typeface="+mj-lt"/>
              </a:rPr>
              <a:t>dcel</a:t>
            </a:r>
            <a:r>
              <a:rPr lang="pl-PL" sz="2800" dirty="0" smtClean="0">
                <a:solidFill>
                  <a:schemeClr val="bg1"/>
                </a:solidFill>
                <a:latin typeface="+mj-lt"/>
              </a:rPr>
              <a:t>)</a:t>
            </a:r>
            <a:endParaRPr lang="pl-PL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chemeClr val="bg1"/>
                </a:solidFill>
              </a:rPr>
              <a:t>Klasa </a:t>
            </a:r>
            <a:r>
              <a:rPr lang="pl-PL" sz="4000" dirty="0" err="1" smtClean="0">
                <a:solidFill>
                  <a:schemeClr val="bg1"/>
                </a:solidFill>
              </a:rPr>
              <a:t>HalfEdge</a:t>
            </a:r>
            <a:r>
              <a:rPr lang="pl-PL" sz="4000" dirty="0" smtClean="0">
                <a:solidFill>
                  <a:schemeClr val="bg1"/>
                </a:solidFill>
              </a:rPr>
              <a:t> (moduł </a:t>
            </a:r>
            <a:r>
              <a:rPr lang="pl-PL" sz="4000" dirty="0" err="1" smtClean="0">
                <a:solidFill>
                  <a:schemeClr val="bg1"/>
                </a:solidFill>
              </a:rPr>
              <a:t>dcel</a:t>
            </a:r>
            <a:r>
              <a:rPr lang="pl-PL" sz="4000" dirty="0" smtClean="0">
                <a:solidFill>
                  <a:schemeClr val="bg1"/>
                </a:solidFill>
              </a:rPr>
              <a:t>)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644" y="1600253"/>
            <a:ext cx="7789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Arc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205037"/>
            <a:ext cx="6991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</a:t>
            </a:r>
            <a:r>
              <a:rPr lang="pl-PL" dirty="0" err="1" smtClean="0">
                <a:solidFill>
                  <a:schemeClr val="bg1"/>
                </a:solidFill>
              </a:rPr>
              <a:t>Breakpoint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3" y="2562045"/>
            <a:ext cx="6775674" cy="1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Klasa Event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61" y="2253470"/>
            <a:ext cx="6791699" cy="3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50344" y="261662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IMPLEMENTACJA ALGORYTMU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41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2387"/>
            <a:ext cx="5715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7" y="1464309"/>
            <a:ext cx="5717785" cy="431008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39" y="1464309"/>
            <a:ext cx="6258261" cy="33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6" y="0"/>
            <a:ext cx="878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581025"/>
            <a:ext cx="74961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Voronoi diagram under Manhattan distance">
            <a:extLst>
              <a:ext uri="{FF2B5EF4-FFF2-40B4-BE49-F238E27FC236}">
                <a16:creationId xmlns:a16="http://schemas.microsoft.com/office/drawing/2014/main" xmlns="" id="{7826ABD4-2A31-1226-F26F-64B83AF32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34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16" y="338767"/>
            <a:ext cx="9839325" cy="6076950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24738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36" y="0"/>
            <a:ext cx="8378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0789" y="2185299"/>
            <a:ext cx="10515600" cy="1325563"/>
          </a:xfrm>
        </p:spPr>
        <p:txBody>
          <a:bodyPr/>
          <a:lstStyle/>
          <a:p>
            <a:r>
              <a:rPr lang="pl-PL" dirty="0" smtClean="0"/>
              <a:t>WIZUALIZACJA NA PRZYKŁADZIE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0" y="781550"/>
            <a:ext cx="7478563" cy="574864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7313" y="1570007"/>
            <a:ext cx="357996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Punkty:</a:t>
            </a:r>
          </a:p>
          <a:p>
            <a:r>
              <a:rPr lang="fr-FR" sz="3200" dirty="0"/>
              <a:t>(6, 9)</a:t>
            </a:r>
          </a:p>
          <a:p>
            <a:r>
              <a:rPr lang="fr-FR" sz="3200" dirty="0"/>
              <a:t>(4, 7.5</a:t>
            </a:r>
            <a:r>
              <a:rPr lang="fr-FR" sz="3200" dirty="0" smtClean="0"/>
              <a:t>)</a:t>
            </a:r>
            <a:endParaRPr lang="pl-PL" sz="3200" dirty="0" smtClean="0"/>
          </a:p>
          <a:p>
            <a:r>
              <a:rPr lang="fr-FR" sz="3200" dirty="0" smtClean="0"/>
              <a:t>(</a:t>
            </a:r>
            <a:r>
              <a:rPr lang="fr-FR" sz="3200" dirty="0"/>
              <a:t>4, 4)</a:t>
            </a:r>
          </a:p>
          <a:p>
            <a:r>
              <a:rPr lang="fr-FR" sz="3200" dirty="0" smtClean="0"/>
              <a:t>(</a:t>
            </a:r>
            <a:r>
              <a:rPr lang="fr-FR" sz="3200" dirty="0"/>
              <a:t>7.5, 3)</a:t>
            </a:r>
          </a:p>
          <a:p>
            <a:r>
              <a:rPr lang="fr-FR" sz="3200" dirty="0" smtClean="0"/>
              <a:t>(</a:t>
            </a:r>
            <a:r>
              <a:rPr lang="fr-FR" sz="3200" dirty="0"/>
              <a:t>2.5, 2.5</a:t>
            </a:r>
            <a:r>
              <a:rPr lang="fr-FR" sz="3200" dirty="0" smtClean="0"/>
              <a:t>)</a:t>
            </a:r>
            <a:endParaRPr lang="fr-FR" sz="3200" dirty="0"/>
          </a:p>
          <a:p>
            <a:r>
              <a:rPr lang="fr-FR" sz="3200" dirty="0"/>
              <a:t>          </a:t>
            </a:r>
            <a:endParaRPr lang="fr-FR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7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15" y="0"/>
            <a:ext cx="6865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64" y="0"/>
            <a:ext cx="702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02" y="0"/>
            <a:ext cx="6620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892" y="0"/>
            <a:ext cx="6828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3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00" y="0"/>
            <a:ext cx="6669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38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55" y="0"/>
            <a:ext cx="6835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BF8CF-D6EE-150B-4226-D68ECE7E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Bowyera</a:t>
            </a:r>
            <a:r>
              <a:rPr lang="pl-PL" dirty="0"/>
              <a:t>-Watsona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23861-9E00-0783-04C6-CF20D514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iteracyjny</a:t>
            </a:r>
          </a:p>
          <a:p>
            <a:r>
              <a:rPr lang="pl-PL" dirty="0"/>
              <a:t>algorytm wyznaczający trójkąty składające się na triangulację </a:t>
            </a:r>
            <a:r>
              <a:rPr lang="pl-PL" dirty="0" err="1"/>
              <a:t>Delaunay’a</a:t>
            </a:r>
            <a:r>
              <a:rPr lang="pl-PL" dirty="0"/>
              <a:t> zadanej chmury punktów</a:t>
            </a:r>
          </a:p>
          <a:p>
            <a:r>
              <a:rPr lang="pl-PL" dirty="0"/>
              <a:t>złożoność zależna od implementacji procedury przeszukiwania trójkątów – przedstawiony alg. O(n</a:t>
            </a:r>
            <a:r>
              <a:rPr lang="pl-PL" baseline="30000" dirty="0"/>
              <a:t>2</a:t>
            </a:r>
            <a:r>
              <a:rPr lang="pl-PL" dirty="0"/>
              <a:t>)</a:t>
            </a:r>
            <a:endParaRPr lang="pl-PL" baseline="300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56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65" y="0"/>
            <a:ext cx="6903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5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71" y="0"/>
            <a:ext cx="7076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0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76" y="0"/>
            <a:ext cx="6672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02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czasów działania algorytmów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433853" y="1821438"/>
          <a:ext cx="9324294" cy="4359712"/>
        </p:xfrm>
        <a:graphic>
          <a:graphicData uri="http://schemas.openxmlformats.org/drawingml/2006/table">
            <a:tbl>
              <a:tblPr/>
              <a:tblGrid>
                <a:gridCol w="3108098"/>
                <a:gridCol w="3108098"/>
                <a:gridCol w="3108098"/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Liczba Punktów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Czas Bowyer-Watson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effectLst/>
                        </a:rPr>
                        <a:t>Czas Fortune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0.00099778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0.03200364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0.03199816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0.13499832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0.05299902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0.20900416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1.09801841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0.91598392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3.40800023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1.92497969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7.77997637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2.99100327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13.92299891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4.09999799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21.87798142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5.63699698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32.47299290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6.35400343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3500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43.91099811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8.97300267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60.44501853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8.69200325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4500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78.48697853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9.77899957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5000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</a:rPr>
                        <a:t>92.68800616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</a:rPr>
                        <a:t>11.12399650</a:t>
                      </a:r>
                    </a:p>
                  </a:txBody>
                  <a:tcPr marL="67567" marR="67567" marT="33784" marB="33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50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BDAB7-0BBD-13D6-DE9D-E1CD87C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Źródła: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53849-7EDA-FBE9-039F-D3D7487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https://en.wikipedia.org/wiki/Voronoi_diagram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https://en.wikipedia.org/wiki/Bowyer%E2%80%93Watson_algorithm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https://www.baeldung.com/cs/voronoi-diagram</a:t>
            </a:r>
          </a:p>
          <a:p>
            <a:r>
              <a:rPr lang="pl-PL" sz="1300" dirty="0">
                <a:latin typeface="Consolas" panose="020B0609020204030204" pitchFamily="49" charset="0"/>
              </a:rPr>
              <a:t>https://github.com/anglyan/dcel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://ufkapano.github.io/download/Mateusz_Malczewski_2021.pdf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://github.com/ufkapano/planegeometry</a:t>
            </a:r>
          </a:p>
          <a:p>
            <a:r>
              <a:rPr lang="pl-PL" sz="1300" dirty="0" smtClean="0">
                <a:latin typeface="Consolas" panose="020B0609020204030204" pitchFamily="49" charset="0"/>
              </a:rPr>
              <a:t>https</a:t>
            </a:r>
            <a:r>
              <a:rPr lang="pl-PL" sz="1300" dirty="0">
                <a:latin typeface="Consolas" panose="020B0609020204030204" pitchFamily="49" charset="0"/>
              </a:rPr>
              <a:t>://github.com/Yatoom/foronoi</a:t>
            </a:r>
          </a:p>
          <a:p>
            <a:r>
              <a:rPr lang="pl-PL" sz="1300" dirty="0" err="1" smtClean="0">
                <a:latin typeface="Consolas" panose="020B0609020204030204" pitchFamily="49" charset="0"/>
              </a:rPr>
              <a:t>Computational</a:t>
            </a:r>
            <a:r>
              <a:rPr lang="pl-PL" sz="1300" dirty="0" smtClean="0">
                <a:latin typeface="Consolas" panose="020B0609020204030204" pitchFamily="49" charset="0"/>
              </a:rPr>
              <a:t> </a:t>
            </a:r>
            <a:r>
              <a:rPr lang="pl-PL" sz="1300" dirty="0">
                <a:latin typeface="Consolas" panose="020B0609020204030204" pitchFamily="49" charset="0"/>
              </a:rPr>
              <a:t>Geometry - </a:t>
            </a:r>
            <a:r>
              <a:rPr lang="pl-PL" sz="1300" dirty="0" err="1">
                <a:latin typeface="Consolas" panose="020B0609020204030204" pitchFamily="49" charset="0"/>
              </a:rPr>
              <a:t>Algorithms</a:t>
            </a:r>
            <a:r>
              <a:rPr lang="pl-PL" sz="1300" dirty="0">
                <a:latin typeface="Consolas" panose="020B0609020204030204" pitchFamily="49" charset="0"/>
              </a:rPr>
              <a:t> and Applications by Mark de Berg, </a:t>
            </a:r>
            <a:r>
              <a:rPr lang="pl-PL" sz="1300" dirty="0" err="1">
                <a:latin typeface="Consolas" panose="020B0609020204030204" pitchFamily="49" charset="0"/>
              </a:rPr>
              <a:t>Otfried</a:t>
            </a:r>
            <a:r>
              <a:rPr lang="pl-PL" sz="1300" dirty="0">
                <a:latin typeface="Consolas" panose="020B0609020204030204" pitchFamily="49" charset="0"/>
              </a:rPr>
              <a:t> </a:t>
            </a:r>
            <a:r>
              <a:rPr lang="pl-PL" sz="1300" dirty="0" err="1">
                <a:latin typeface="Consolas" panose="020B0609020204030204" pitchFamily="49" charset="0"/>
              </a:rPr>
              <a:t>Cheong</a:t>
            </a:r>
            <a:r>
              <a:rPr lang="pl-PL" sz="1300" dirty="0">
                <a:latin typeface="Consolas" panose="020B0609020204030204" pitchFamily="49" charset="0"/>
              </a:rPr>
              <a:t>, </a:t>
            </a:r>
            <a:r>
              <a:rPr lang="pl-PL" sz="1300" dirty="0" err="1">
                <a:latin typeface="Consolas" panose="020B0609020204030204" pitchFamily="49" charset="0"/>
              </a:rPr>
              <a:t>Marc</a:t>
            </a:r>
            <a:r>
              <a:rPr lang="pl-PL" sz="1300" dirty="0">
                <a:latin typeface="Consolas" panose="020B0609020204030204" pitchFamily="49" charset="0"/>
              </a:rPr>
              <a:t> van </a:t>
            </a:r>
            <a:r>
              <a:rPr lang="pl-PL" sz="1300" dirty="0" err="1">
                <a:latin typeface="Consolas" panose="020B0609020204030204" pitchFamily="49" charset="0"/>
              </a:rPr>
              <a:t>Kreveld</a:t>
            </a:r>
            <a:r>
              <a:rPr lang="pl-PL" sz="1300" dirty="0">
                <a:latin typeface="Consolas" panose="020B0609020204030204" pitchFamily="49" charset="0"/>
              </a:rPr>
              <a:t>, Mark </a:t>
            </a:r>
            <a:r>
              <a:rPr lang="pl-PL" sz="1300" dirty="0" err="1">
                <a:latin typeface="Consolas" panose="020B0609020204030204" pitchFamily="49" charset="0"/>
              </a:rPr>
              <a:t>Overmars</a:t>
            </a:r>
            <a:endParaRPr lang="pl-PL" sz="1300" dirty="0"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0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7F663-7008-31DA-930F-CCB482A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Kroki algorytmu: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908E6C-1B3B-CA87-25B8-E4E1AB1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6753C-8459-8402-D097-7C0CCA9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0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pomocnicze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xmlns="" id="{583DC926-2B06-4207-8504-F8D01336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01" y="689311"/>
            <a:ext cx="8843999" cy="61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3D552-8041-61C8-B164-21301F41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B9D3B4-C5F2-E997-AF58-C5859552F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0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D9A6ED2-0545-9B8B-1FE1-0E1BECEC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85" y="643466"/>
            <a:ext cx="70138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298</Words>
  <Application>Microsoft Office PowerPoint</Application>
  <PresentationFormat>Panoramiczny</PresentationFormat>
  <Paragraphs>97</Paragraphs>
  <Slides>54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 Theme</vt:lpstr>
      <vt:lpstr>Wieloboki Voronoi</vt:lpstr>
      <vt:lpstr>Definicja</vt:lpstr>
      <vt:lpstr>Prezentacja programu PowerPoint</vt:lpstr>
      <vt:lpstr>Prezentacja programu PowerPoint</vt:lpstr>
      <vt:lpstr>Algorytm Bowyera-Watsona</vt:lpstr>
      <vt:lpstr>Kroki algorytmu:</vt:lpstr>
      <vt:lpstr>Funkcje pomocnicze</vt:lpstr>
      <vt:lpstr>Klasy</vt:lpstr>
      <vt:lpstr>Prezentacja programu PowerPoint</vt:lpstr>
      <vt:lpstr>Prezentacja programu PowerPoint</vt:lpstr>
      <vt:lpstr>Prezentacja programu PowerPoint</vt:lpstr>
      <vt:lpstr>Wizualizacja działania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Algorytm Fortune’a</vt:lpstr>
      <vt:lpstr>Problematyka algorytmu:</vt:lpstr>
      <vt:lpstr>Struktury Danych</vt:lpstr>
      <vt:lpstr>Schemat Algorytmu</vt:lpstr>
      <vt:lpstr>Dodatkowe metody w drzewie AVL</vt:lpstr>
      <vt:lpstr>Dodatkowe metody w drzewie AVL</vt:lpstr>
      <vt:lpstr>Podwójnie łączona lista krawędzi (moduł dcel)</vt:lpstr>
      <vt:lpstr>Klasa HalfEdge (moduł dcel)</vt:lpstr>
      <vt:lpstr>Klasa Arc</vt:lpstr>
      <vt:lpstr>Klasa Breakpoint</vt:lpstr>
      <vt:lpstr>Klasa Event </vt:lpstr>
      <vt:lpstr>IMPLEMENTACJA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WIZUALIZACJA NA PRZYKŁADZIE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Porównanie czasów działania algorytmów</vt:lpstr>
      <vt:lpstr>Źródła: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Wieloboki Voronoi</dc:title>
  <dc:creator>Mateusz Król</dc:creator>
  <cp:lastModifiedBy>marcin</cp:lastModifiedBy>
  <cp:revision>18</cp:revision>
  <dcterms:created xsi:type="dcterms:W3CDTF">2024-01-02T16:44:45Z</dcterms:created>
  <dcterms:modified xsi:type="dcterms:W3CDTF">2024-01-10T00:34:47Z</dcterms:modified>
</cp:coreProperties>
</file>